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0"/>
  </p:notesMasterIdLst>
  <p:sldIdLst>
    <p:sldId id="1859" r:id="rId2"/>
    <p:sldId id="329" r:id="rId3"/>
    <p:sldId id="1193" r:id="rId4"/>
    <p:sldId id="1904" r:id="rId5"/>
    <p:sldId id="1920" r:id="rId6"/>
    <p:sldId id="1921" r:id="rId7"/>
    <p:sldId id="1922" r:id="rId8"/>
    <p:sldId id="1905" r:id="rId9"/>
    <p:sldId id="1906" r:id="rId10"/>
    <p:sldId id="1908" r:id="rId11"/>
    <p:sldId id="1909" r:id="rId12"/>
    <p:sldId id="1910" r:id="rId13"/>
    <p:sldId id="1911" r:id="rId14"/>
    <p:sldId id="1912" r:id="rId15"/>
    <p:sldId id="1913" r:id="rId16"/>
    <p:sldId id="1914" r:id="rId17"/>
    <p:sldId id="1915" r:id="rId18"/>
    <p:sldId id="1916" r:id="rId19"/>
    <p:sldId id="1917" r:id="rId20"/>
    <p:sldId id="1907" r:id="rId21"/>
    <p:sldId id="1925" r:id="rId22"/>
    <p:sldId id="1926" r:id="rId23"/>
    <p:sldId id="1927" r:id="rId24"/>
    <p:sldId id="1643" r:id="rId25"/>
    <p:sldId id="336" r:id="rId26"/>
    <p:sldId id="1305" r:id="rId27"/>
    <p:sldId id="1311" r:id="rId28"/>
    <p:sldId id="1269" r:id="rId29"/>
    <p:sldId id="1876" r:id="rId30"/>
    <p:sldId id="1547" r:id="rId31"/>
    <p:sldId id="1542" r:id="rId32"/>
    <p:sldId id="1324" r:id="rId33"/>
    <p:sldId id="1275" r:id="rId34"/>
    <p:sldId id="1276" r:id="rId35"/>
    <p:sldId id="1325" r:id="rId36"/>
    <p:sldId id="1279" r:id="rId37"/>
    <p:sldId id="1280" r:id="rId38"/>
    <p:sldId id="1326" r:id="rId39"/>
    <p:sldId id="1878" r:id="rId40"/>
    <p:sldId id="1376" r:id="rId41"/>
    <p:sldId id="1862" r:id="rId42"/>
    <p:sldId id="1550" r:id="rId43"/>
    <p:sldId id="1377" r:id="rId44"/>
    <p:sldId id="1877" r:id="rId45"/>
    <p:sldId id="1281" r:id="rId46"/>
    <p:sldId id="1282" r:id="rId47"/>
    <p:sldId id="1372" r:id="rId48"/>
    <p:sldId id="337" r:id="rId49"/>
    <p:sldId id="1003" r:id="rId50"/>
    <p:sldId id="339" r:id="rId51"/>
    <p:sldId id="1879" r:id="rId52"/>
    <p:sldId id="499" r:id="rId53"/>
    <p:sldId id="1629" r:id="rId54"/>
    <p:sldId id="1545" r:id="rId55"/>
    <p:sldId id="1546" r:id="rId56"/>
    <p:sldId id="345" r:id="rId57"/>
    <p:sldId id="347" r:id="rId58"/>
    <p:sldId id="619" r:id="rId59"/>
    <p:sldId id="760" r:id="rId60"/>
    <p:sldId id="620" r:id="rId61"/>
    <p:sldId id="1019" r:id="rId62"/>
    <p:sldId id="621" r:id="rId63"/>
    <p:sldId id="348" r:id="rId64"/>
    <p:sldId id="1199" r:id="rId65"/>
    <p:sldId id="1027" r:id="rId66"/>
    <p:sldId id="349" r:id="rId67"/>
    <p:sldId id="350" r:id="rId68"/>
    <p:sldId id="432" r:id="rId69"/>
    <p:sldId id="351" r:id="rId70"/>
    <p:sldId id="352" r:id="rId71"/>
    <p:sldId id="354" r:id="rId72"/>
    <p:sldId id="355" r:id="rId73"/>
    <p:sldId id="356" r:id="rId74"/>
    <p:sldId id="2834" r:id="rId75"/>
    <p:sldId id="438" r:id="rId76"/>
    <p:sldId id="2743" r:id="rId77"/>
    <p:sldId id="2744" r:id="rId78"/>
    <p:sldId id="2745" r:id="rId79"/>
    <p:sldId id="2747" r:id="rId80"/>
    <p:sldId id="2762" r:id="rId81"/>
    <p:sldId id="798" r:id="rId82"/>
    <p:sldId id="769" r:id="rId83"/>
    <p:sldId id="271" r:id="rId84"/>
    <p:sldId id="2752" r:id="rId85"/>
    <p:sldId id="2748" r:id="rId86"/>
    <p:sldId id="2686" r:id="rId87"/>
    <p:sldId id="2687" r:id="rId88"/>
    <p:sldId id="928" r:id="rId89"/>
  </p:sldIdLst>
  <p:sldSz cx="10080625" cy="7559675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3333CC"/>
    <a:srgbClr val="FFCCFF"/>
    <a:srgbClr val="CCFFCC"/>
    <a:srgbClr val="CCECFF"/>
    <a:srgbClr val="CCFF99"/>
    <a:srgbClr val="9900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85" autoAdjust="0"/>
    <p:restoredTop sz="92245" autoAdjust="0"/>
  </p:normalViewPr>
  <p:slideViewPr>
    <p:cSldViewPr>
      <p:cViewPr varScale="1">
        <p:scale>
          <a:sx n="60" d="100"/>
          <a:sy n="60" d="100"/>
        </p:scale>
        <p:origin x="1068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2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0F3DFDE3-9A54-9534-0FD5-D46D8F36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98A23128-C12D-7524-35EF-69F155FA2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66BAEA39-A7B7-F785-177E-50F4857C6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AFBA3C02-95CE-CB50-A6D1-3E5C994E0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7A8C2445-203B-47CF-1917-8BB58774B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2A9DB6DB-B449-866A-73D8-F24DA79C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450568" name="Text Box 7">
            <a:extLst>
              <a:ext uri="{FF2B5EF4-FFF2-40B4-BE49-F238E27FC236}">
                <a16:creationId xmlns:a16="http://schemas.microsoft.com/office/drawing/2014/main" id="{7CB928B6-C3E8-6886-A9EB-2605E1575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893763"/>
            <a:ext cx="4289425" cy="3216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b="0" i="0">
              <a:latin typeface="Times New Roman" pitchFamily="18" charset="0"/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79915306-4471-C44E-485E-0CEA04A67BA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85850" y="4422775"/>
            <a:ext cx="4840288" cy="3567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2F4739F2-05F5-9205-D7CF-B7577CBAEF38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81100" y="706438"/>
            <a:ext cx="46418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7C36F026-4EA2-2D00-CA26-70B0731B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 b="0" i="0">
              <a:solidFill>
                <a:schemeClr val="bg1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3BFA859-48CA-514F-34A3-8D2BF3DE8344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2A4F868-8BA8-62CC-191C-3D8CEAB09B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9004300"/>
            <a:ext cx="3036888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04" tIns="46554" rIns="93104" bIns="46554" anchor="b">
            <a:spAutoFit/>
          </a:bodyPr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A024140-2B85-4D9A-BAA7-DCB4683DED14}" type="slidenum">
              <a:rPr lang="en-US" altLang="en-US" sz="1300" i="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300" i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F3A092E-CB65-927D-11EE-2657D5C96B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6612" cy="3484562"/>
          </a:xfrm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8B5BC29-A828-A5FE-462A-578F65E1D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0" tIns="46575" rIns="93150" bIns="46575">
            <a:spAutoFit/>
          </a:bodyPr>
          <a:lstStyle/>
          <a:p>
            <a:pPr defTabSz="841375"/>
            <a:r>
              <a:rPr lang="en-US" altLang="en-US"/>
              <a:t>Use merge instead of dummy state before join.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DD51924-525C-0ED8-82E4-321F368F539D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C5751A4-101A-7DB4-766E-4C76C3F95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7C3FA85-8AE1-6328-D3DA-BEF36DC8E47C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2688" y="696913"/>
            <a:ext cx="4646612" cy="3484562"/>
          </a:xfrm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D1C73FA-3684-A261-C0EC-090FA2C66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0" tIns="46575" rIns="93150" bIns="46575"/>
          <a:lstStyle/>
          <a:p>
            <a:r>
              <a:rPr lang="en-US" altLang="en-US"/>
              <a:t>More about semantics of dashed line in pitfalls section.</a:t>
            </a:r>
          </a:p>
          <a:p>
            <a:endParaRPr lang="en-US" altLang="en-US"/>
          </a:p>
          <a:p>
            <a:r>
              <a:rPr lang="en-US" altLang="en-US"/>
              <a:t>A step parameter refers to the parameters of the operations invoked by action states.  Take Order and Fill Order can be subactivity states, whereupon the parameters are in the first/last action state in the subactivity graph, recursively.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>
            <a:extLst>
              <a:ext uri="{FF2B5EF4-FFF2-40B4-BE49-F238E27FC236}">
                <a16:creationId xmlns:a16="http://schemas.microsoft.com/office/drawing/2014/main" id="{69F7AE28-9793-0AD0-4149-49D49453C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64515" name="Text Box 2">
            <a:extLst>
              <a:ext uri="{FF2B5EF4-FFF2-40B4-BE49-F238E27FC236}">
                <a16:creationId xmlns:a16="http://schemas.microsoft.com/office/drawing/2014/main" id="{B841ECE5-E1B9-03E8-A45B-4B936DDDF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70193A1-5005-CA2F-E7E6-2A2E11B7504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1" tIns="44060" rIns="88121" bIns="4406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4CECCC1C-1963-486E-B0ED-90B6D59C4F4C}" type="slidenum">
              <a:rPr lang="en-US" altLang="en-US" sz="3600" i="0">
                <a:solidFill>
                  <a:schemeClr val="bg1"/>
                </a:solidFill>
                <a:latin typeface="Comic Sans MS" panose="030F0702030302020204" pitchFamily="66" charset="0"/>
              </a:rPr>
              <a:pPr>
                <a:lnSpc>
                  <a:spcPct val="80000"/>
                </a:lnSpc>
                <a:spcBef>
                  <a:spcPct val="0"/>
                </a:spcBef>
              </a:pPr>
              <a:t>49</a:t>
            </a:fld>
            <a:endParaRPr lang="en-US" altLang="en-US" sz="3600" i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F308374-80B9-5987-9E15-9291E52DA2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84275" y="698500"/>
            <a:ext cx="4643438" cy="3484563"/>
          </a:xfrm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EF75FD41-AB9B-216C-B9F3-0501261DB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>
            <a:extLst>
              <a:ext uri="{FF2B5EF4-FFF2-40B4-BE49-F238E27FC236}">
                <a16:creationId xmlns:a16="http://schemas.microsoft.com/office/drawing/2014/main" id="{D8F2007B-D5B4-DF20-A017-51A7C7CC0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68611" name="Text Box 2">
            <a:extLst>
              <a:ext uri="{FF2B5EF4-FFF2-40B4-BE49-F238E27FC236}">
                <a16:creationId xmlns:a16="http://schemas.microsoft.com/office/drawing/2014/main" id="{44342463-2EA6-022D-2171-A9E6D9218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8620344-F749-89D0-E8D9-9A4F929222E4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2975"/>
          </a:xfrm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E6C67F7-019E-1B79-3196-E804DAA92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44" tIns="46572" rIns="93144" bIns="46572"/>
          <a:lstStyle/>
          <a:p>
            <a:r>
              <a:rPr lang="en-US" altLang="en-US"/>
              <a:t>Diagram assumes that:</a:t>
            </a:r>
          </a:p>
          <a:p>
            <a:r>
              <a:rPr lang="en-US" altLang="en-US"/>
              <a:t>1) Receive Item and the OFS Item can be traversed in parallel.  Same for Credit Account and Item OFS.</a:t>
            </a:r>
          </a:p>
          <a:p>
            <a:r>
              <a:rPr lang="en-US" altLang="en-US"/>
              <a:t>2) Restock item will not start until its Item input has arrived.</a:t>
            </a:r>
          </a:p>
          <a:p>
            <a:r>
              <a:rPr lang="en-US" altLang="en-US"/>
              <a:t>3) State machine can terminate with hanging Item OFS.</a:t>
            </a:r>
          </a:p>
          <a:p>
            <a:endParaRPr lang="en-US" altLang="en-US"/>
          </a:p>
          <a:p>
            <a:r>
              <a:rPr lang="en-US" altLang="en-US"/>
              <a:t>These are natural assumptions for an object flow language, but UML is state machine based.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293C4FA-76E5-9024-D890-FFFE33569658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2975"/>
          </a:xfrm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DDCC8C8-DE85-28C6-23CA-387AF9552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44" tIns="46572" rIns="93144" bIns="46572"/>
          <a:lstStyle/>
          <a:p>
            <a:r>
              <a:rPr lang="en-US" altLang="en-US"/>
              <a:t>Diagram assumes that:</a:t>
            </a:r>
          </a:p>
          <a:p>
            <a:r>
              <a:rPr lang="en-US" altLang="en-US"/>
              <a:t>1) Receive Item and the OFS Item can be traversed in parallel.  Same for Credit Account and Item OFS.</a:t>
            </a:r>
          </a:p>
          <a:p>
            <a:r>
              <a:rPr lang="en-US" altLang="en-US"/>
              <a:t>2) Restock item will not start until its Item input has arrived.</a:t>
            </a:r>
          </a:p>
          <a:p>
            <a:r>
              <a:rPr lang="en-US" altLang="en-US"/>
              <a:t>3) State machine can terminate with hanging Item OFS.</a:t>
            </a:r>
          </a:p>
          <a:p>
            <a:endParaRPr lang="en-US" altLang="en-US"/>
          </a:p>
          <a:p>
            <a:r>
              <a:rPr lang="en-US" altLang="en-US"/>
              <a:t>These are natural assumptions for an object flow language, but UML is state machine based.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>
            <a:extLst>
              <a:ext uri="{FF2B5EF4-FFF2-40B4-BE49-F238E27FC236}">
                <a16:creationId xmlns:a16="http://schemas.microsoft.com/office/drawing/2014/main" id="{EACE21D2-AE9D-8F02-90D6-A7E7FC5C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706438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744F747C-D2E4-0C1E-2B46-B3EBF22F5768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>
            <a:extLst>
              <a:ext uri="{FF2B5EF4-FFF2-40B4-BE49-F238E27FC236}">
                <a16:creationId xmlns:a16="http://schemas.microsoft.com/office/drawing/2014/main" id="{5AE751EF-D681-E10D-DE7F-98E53FC35D01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2775"/>
            <a:ext cx="4841875" cy="3581400"/>
          </a:xfrm>
          <a:noFill/>
          <a:ln w="12600">
            <a:solidFill>
              <a:srgbClr val="00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9875" name="Text Box 2">
            <a:extLst>
              <a:ext uri="{FF2B5EF4-FFF2-40B4-BE49-F238E27FC236}">
                <a16:creationId xmlns:a16="http://schemas.microsoft.com/office/drawing/2014/main" id="{F7C1E730-0402-368B-108A-1DCBB81AA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930275"/>
            <a:ext cx="4414837" cy="2963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A2ADADF2-FF6E-0B59-AEF6-9D3DBF3D0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0DDDFAF1-C957-C99A-D899-4B84C5558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>
            <a:extLst>
              <a:ext uri="{FF2B5EF4-FFF2-40B4-BE49-F238E27FC236}">
                <a16:creationId xmlns:a16="http://schemas.microsoft.com/office/drawing/2014/main" id="{6750F93C-010F-08A9-5840-51609B7F5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774700"/>
            <a:ext cx="3408363" cy="2555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9449E51-92E1-2503-78B9-B53D4B5F8C89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>
            <a:extLst>
              <a:ext uri="{FF2B5EF4-FFF2-40B4-BE49-F238E27FC236}">
                <a16:creationId xmlns:a16="http://schemas.microsoft.com/office/drawing/2014/main" id="{D4216FEC-ABAD-C2C3-4E56-E5C86C4D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91139" name="Text Box 2">
            <a:extLst>
              <a:ext uri="{FF2B5EF4-FFF2-40B4-BE49-F238E27FC236}">
                <a16:creationId xmlns:a16="http://schemas.microsoft.com/office/drawing/2014/main" id="{F8B0E48A-7560-3BC8-DAF2-FD026A3B1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>
            <a:extLst>
              <a:ext uri="{FF2B5EF4-FFF2-40B4-BE49-F238E27FC236}">
                <a16:creationId xmlns:a16="http://schemas.microsoft.com/office/drawing/2014/main" id="{673F8956-DF3C-F9F1-474F-8FB598193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706438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7EFF0BA-96AB-4658-E4EE-40F5C50E9598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>
            <a:extLst>
              <a:ext uri="{FF2B5EF4-FFF2-40B4-BE49-F238E27FC236}">
                <a16:creationId xmlns:a16="http://schemas.microsoft.com/office/drawing/2014/main" id="{065E2B62-BD5D-1A20-6F8A-3FE12B13C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96259" name="Text Box 2">
            <a:extLst>
              <a:ext uri="{FF2B5EF4-FFF2-40B4-BE49-F238E27FC236}">
                <a16:creationId xmlns:a16="http://schemas.microsoft.com/office/drawing/2014/main" id="{1180B6B1-357C-99ED-B570-A0EDF06C5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1">
            <a:extLst>
              <a:ext uri="{FF2B5EF4-FFF2-40B4-BE49-F238E27FC236}">
                <a16:creationId xmlns:a16="http://schemas.microsoft.com/office/drawing/2014/main" id="{18361722-366E-6E6D-D58A-5A64D23CA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98307" name="Text Box 2">
            <a:extLst>
              <a:ext uri="{FF2B5EF4-FFF2-40B4-BE49-F238E27FC236}">
                <a16:creationId xmlns:a16="http://schemas.microsoft.com/office/drawing/2014/main" id="{94D359A1-DC83-B5C3-7023-783E7422B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98308" name="Notes Placeholder 1">
            <a:extLst>
              <a:ext uri="{FF2B5EF4-FFF2-40B4-BE49-F238E27FC236}">
                <a16:creationId xmlns:a16="http://schemas.microsoft.com/office/drawing/2014/main" id="{00A0D3C3-83C8-9264-C3C1-CCD008B90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>
            <a:extLst>
              <a:ext uri="{FF2B5EF4-FFF2-40B4-BE49-F238E27FC236}">
                <a16:creationId xmlns:a16="http://schemas.microsoft.com/office/drawing/2014/main" id="{FA4355C4-76FE-BED0-D44E-91261427E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100355" name="Text Box 2">
            <a:extLst>
              <a:ext uri="{FF2B5EF4-FFF2-40B4-BE49-F238E27FC236}">
                <a16:creationId xmlns:a16="http://schemas.microsoft.com/office/drawing/2014/main" id="{C7EA3668-071A-54A1-BB0F-F2BE95FB9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>
            <a:extLst>
              <a:ext uri="{FF2B5EF4-FFF2-40B4-BE49-F238E27FC236}">
                <a16:creationId xmlns:a16="http://schemas.microsoft.com/office/drawing/2014/main" id="{E6D036DF-D415-3F09-215E-7993FCE81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102403" name="Text Box 2">
            <a:extLst>
              <a:ext uri="{FF2B5EF4-FFF2-40B4-BE49-F238E27FC236}">
                <a16:creationId xmlns:a16="http://schemas.microsoft.com/office/drawing/2014/main" id="{46C07196-85DB-4A93-ADD9-C73FF91DC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>
            <a:extLst>
              <a:ext uri="{FF2B5EF4-FFF2-40B4-BE49-F238E27FC236}">
                <a16:creationId xmlns:a16="http://schemas.microsoft.com/office/drawing/2014/main" id="{1D7D2AAD-0A80-03BB-61BC-8AC393568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104451" name="Text Box 2">
            <a:extLst>
              <a:ext uri="{FF2B5EF4-FFF2-40B4-BE49-F238E27FC236}">
                <a16:creationId xmlns:a16="http://schemas.microsoft.com/office/drawing/2014/main" id="{16BE0E85-6BBC-5B3D-CE53-70C34951C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>
            <a:extLst>
              <a:ext uri="{FF2B5EF4-FFF2-40B4-BE49-F238E27FC236}">
                <a16:creationId xmlns:a16="http://schemas.microsoft.com/office/drawing/2014/main" id="{644A8F53-BFE4-1DCC-975B-C22B8562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EC1B6B27-BB44-260F-68E3-43A3DC31D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">
            <a:extLst>
              <a:ext uri="{FF2B5EF4-FFF2-40B4-BE49-F238E27FC236}">
                <a16:creationId xmlns:a16="http://schemas.microsoft.com/office/drawing/2014/main" id="{8E00D087-3267-F6A2-6497-C35CE4DA2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119811" name="Text Box 2">
            <a:extLst>
              <a:ext uri="{FF2B5EF4-FFF2-40B4-BE49-F238E27FC236}">
                <a16:creationId xmlns:a16="http://schemas.microsoft.com/office/drawing/2014/main" id="{B7F8727F-8BE3-6542-4C3C-8546F66EC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979FFF56-506A-F57B-B4AD-54D3E4CD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12EC7FC3-BCD3-F812-6AB2-43E78E060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1">
            <a:extLst>
              <a:ext uri="{FF2B5EF4-FFF2-40B4-BE49-F238E27FC236}">
                <a16:creationId xmlns:a16="http://schemas.microsoft.com/office/drawing/2014/main" id="{5D19952F-CE36-45B3-0C3B-1B71A9C87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121859" name="Text Box 2">
            <a:extLst>
              <a:ext uri="{FF2B5EF4-FFF2-40B4-BE49-F238E27FC236}">
                <a16:creationId xmlns:a16="http://schemas.microsoft.com/office/drawing/2014/main" id="{54491BA5-9C48-3941-4343-BA1177EDC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>
            <a:extLst>
              <a:ext uri="{FF2B5EF4-FFF2-40B4-BE49-F238E27FC236}">
                <a16:creationId xmlns:a16="http://schemas.microsoft.com/office/drawing/2014/main" id="{D8235E45-FE2E-A9F6-3461-F433E37A4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123907" name="Text Box 2">
            <a:extLst>
              <a:ext uri="{FF2B5EF4-FFF2-40B4-BE49-F238E27FC236}">
                <a16:creationId xmlns:a16="http://schemas.microsoft.com/office/drawing/2014/main" id="{C4564BEC-6D61-8C69-F2C5-AE768D2C9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97C9B629-A418-C17B-8171-E033F0E59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1F4D1ACC-856F-D6BE-3D66-E097B21A7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3A5A1A4D-5B29-34DF-5F45-BCC17DA50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A1FA3942-131C-5FFF-E3FC-1A5DBF63F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BF7F0AAD-267D-B5F9-5F24-F7C3787F8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8E2AEA93-2E86-95F9-217D-1BA4ED5D1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74B8304-15A8-F7A6-43AB-6EDC47391C22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AE19CB0-668B-338D-BD7C-027CFCDA5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1160C6E-5800-814F-4038-6C9E9C27EE3D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E4B9879-EAED-BCAC-F0B4-0D1A5B43A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AF559E3-C38B-76D6-C0FD-2E4F64DB710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9004300"/>
            <a:ext cx="3036888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04" tIns="46554" rIns="93104" bIns="46554" anchor="b">
            <a:spAutoFit/>
          </a:bodyPr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09D2AC3D-5DF6-419B-ADDF-4D512E78A50F}" type="slidenum">
              <a:rPr lang="en-US" altLang="en-US" sz="1300" i="0">
                <a:solidFill>
                  <a:schemeClr val="tx2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300" i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5770FD1-A433-EA2B-A98C-7549072D6C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2688" y="696913"/>
            <a:ext cx="4646612" cy="3484562"/>
          </a:xfrm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A92A09D-F34B-3563-7D7C-9E02DF86D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0" tIns="46575" rIns="93150" bIns="46575">
            <a:spAutoFit/>
          </a:bodyPr>
          <a:lstStyle/>
          <a:p>
            <a:pPr defTabSz="841375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951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342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8200" y="358775"/>
            <a:ext cx="2147888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358775"/>
            <a:ext cx="6296025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4896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547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39775" y="1924050"/>
            <a:ext cx="8596313" cy="475138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9334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8596313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775" y="4375150"/>
            <a:ext cx="8596313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69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13338" y="1924050"/>
            <a:ext cx="4222750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13338" y="4375150"/>
            <a:ext cx="422275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681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50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78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18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065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08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391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50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54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126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F3D372DC-E877-234A-1D62-B244433B9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358775"/>
            <a:ext cx="85963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263B6439-D787-1F69-895A-37A38016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1924050"/>
            <a:ext cx="85963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D3CEAAF-0337-31A7-97F7-918812FAE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6884988"/>
            <a:ext cx="2352675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02CBDD9-BE04-4820-9C98-F52057385D85}" type="slidenum">
              <a:rPr lang="en-GB" altLang="en-US" sz="1400" b="0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400" b="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2pPr>
      <a:lvl3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3pPr>
      <a:lvl4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4pPr>
      <a:lvl5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5pPr>
      <a:lvl6pPr marL="4572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6pPr>
      <a:lvl7pPr marL="9144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7pPr>
      <a:lvl8pPr marL="13716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8pPr>
      <a:lvl9pPr marL="18288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9pPr>
    </p:titleStyle>
    <p:bodyStyle>
      <a:lvl1pPr marL="422275" indent="-317500" algn="l" defTabSz="457200" rtl="0" eaLnBrk="0" fontAlgn="base" hangingPunct="0">
        <a:lnSpc>
          <a:spcPct val="88000"/>
        </a:lnSpc>
        <a:spcBef>
          <a:spcPct val="0"/>
        </a:spcBef>
        <a:spcAft>
          <a:spcPts val="137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lnSpc>
          <a:spcPct val="88000"/>
        </a:lnSpc>
        <a:spcBef>
          <a:spcPct val="0"/>
        </a:spcBef>
        <a:spcAft>
          <a:spcPts val="108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>
          <a:solidFill>
            <a:srgbClr val="000000"/>
          </a:solidFill>
          <a:latin typeface="+mn-lt"/>
        </a:defRPr>
      </a:lvl2pPr>
      <a:lvl3pPr marL="1285875" indent="-212725" algn="l" defTabSz="457200" rtl="0" eaLnBrk="0" fontAlgn="base" hangingPunct="0">
        <a:lnSpc>
          <a:spcPct val="88000"/>
        </a:lnSpc>
        <a:spcBef>
          <a:spcPct val="0"/>
        </a:spcBef>
        <a:spcAft>
          <a:spcPts val="813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>
          <a:solidFill>
            <a:srgbClr val="000000"/>
          </a:solidFill>
          <a:latin typeface="+mn-lt"/>
        </a:defRPr>
      </a:lvl3pPr>
      <a:lvl4pPr marL="1717675" indent="-206375" algn="l" defTabSz="457200" rtl="0" eaLnBrk="0" fontAlgn="base" hangingPunct="0">
        <a:lnSpc>
          <a:spcPct val="88000"/>
        </a:lnSpc>
        <a:spcBef>
          <a:spcPct val="0"/>
        </a:spcBef>
        <a:spcAft>
          <a:spcPts val="52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>
          <a:solidFill>
            <a:srgbClr val="000000"/>
          </a:solidFill>
          <a:latin typeface="+mn-lt"/>
        </a:defRPr>
      </a:lvl4pPr>
      <a:lvl5pPr marL="2149475" indent="-207963" algn="l" defTabSz="457200" rtl="0" eaLnBrk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</a:defRPr>
      </a:lvl5pPr>
      <a:lvl6pPr marL="26066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6pPr>
      <a:lvl7pPr marL="30638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7pPr>
      <a:lvl8pPr marL="35210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8pPr>
      <a:lvl9pPr marL="39782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FF3F265-9ABC-CE32-71A7-0646BF7C21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1760538"/>
            <a:ext cx="8382000" cy="1752600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100780" tIns="50389" rIns="100780" bIns="50389"/>
          <a:lstStyle/>
          <a:p>
            <a:pPr defTabSz="1006475" eaLnBrk="1" hangingPunct="1">
              <a:lnSpc>
                <a:spcPct val="10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</a:pPr>
            <a:r>
              <a:rPr lang="en-GB" altLang="en-US">
                <a:solidFill>
                  <a:srgbClr val="0000FF"/>
                </a:solidFill>
              </a:rPr>
              <a:t>Interaction Diagrams and Activity Diagrams</a:t>
            </a:r>
            <a:br>
              <a:rPr lang="en-GB" altLang="en-US">
                <a:solidFill>
                  <a:srgbClr val="006600"/>
                </a:solidFill>
              </a:rPr>
            </a:br>
            <a:endParaRPr lang="en-GB" altLang="en-US" sz="1200">
              <a:solidFill>
                <a:srgbClr val="00660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2E114A-A6BD-D018-5470-6470EA3D0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4237038"/>
            <a:ext cx="8382000" cy="1752600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100780" tIns="50389" rIns="100780" bIns="50389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defTabSz="1006475" eaLnBrk="1" hangingPunct="1">
              <a:lnSpc>
                <a:spcPct val="10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  <a:defRPr/>
            </a:pPr>
            <a:r>
              <a:rPr lang="en-GB" altLang="en-US" i="0" kern="0" dirty="0" err="1">
                <a:solidFill>
                  <a:srgbClr val="0000FF"/>
                </a:solidFill>
              </a:rPr>
              <a:t>Lect</a:t>
            </a:r>
            <a:r>
              <a:rPr lang="en-GB" altLang="en-US" i="0" kern="0" dirty="0">
                <a:solidFill>
                  <a:srgbClr val="0000FF"/>
                </a:solidFill>
              </a:rPr>
              <a:t> 10 -- 11</a:t>
            </a:r>
          </a:p>
          <a:p>
            <a:pPr defTabSz="1006475" eaLnBrk="1" hangingPunct="1">
              <a:lnSpc>
                <a:spcPct val="10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  <a:defRPr/>
            </a:pPr>
            <a:r>
              <a:rPr lang="en-GB" altLang="en-US" i="0" kern="0" dirty="0">
                <a:solidFill>
                  <a:srgbClr val="0000FF"/>
                </a:solidFill>
              </a:rPr>
              <a:t>28-08-2023</a:t>
            </a:r>
            <a:br>
              <a:rPr lang="en-GB" altLang="en-US" i="0" kern="0" dirty="0">
                <a:solidFill>
                  <a:srgbClr val="006600"/>
                </a:solidFill>
              </a:rPr>
            </a:br>
            <a:endParaRPr lang="en-GB" altLang="en-US" sz="1200" i="0" kern="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5">
            <a:extLst>
              <a:ext uri="{FF2B5EF4-FFF2-40B4-BE49-F238E27FC236}">
                <a16:creationId xmlns:a16="http://schemas.microsoft.com/office/drawing/2014/main" id="{238C372F-173B-B7D9-326F-CC1795161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2484438"/>
            <a:ext cx="152400" cy="10858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3200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45059" name="TextBox 3">
            <a:extLst>
              <a:ext uri="{FF2B5EF4-FFF2-40B4-BE49-F238E27FC236}">
                <a16:creationId xmlns:a16="http://schemas.microsoft.com/office/drawing/2014/main" id="{0E37E7F0-6B00-813F-EAE7-2788C6E33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884238"/>
            <a:ext cx="2952750" cy="66675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 u="sng">
                <a:solidFill>
                  <a:srgbClr val="0000CC"/>
                </a:solidFill>
              </a:rPr>
              <a:t>:Employee</a:t>
            </a:r>
          </a:p>
        </p:txBody>
      </p:sp>
      <p:sp>
        <p:nvSpPr>
          <p:cNvPr id="45060" name="TextBox 4">
            <a:extLst>
              <a:ext uri="{FF2B5EF4-FFF2-40B4-BE49-F238E27FC236}">
                <a16:creationId xmlns:a16="http://schemas.microsoft.com/office/drawing/2014/main" id="{309A8F70-7488-3C61-EC09-560F079B8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876300"/>
            <a:ext cx="2819400" cy="66675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 u="sng">
                <a:solidFill>
                  <a:srgbClr val="0000CC"/>
                </a:solidFill>
              </a:rPr>
              <a:t>:EmployeeDB</a:t>
            </a:r>
          </a:p>
        </p:txBody>
      </p:sp>
      <p:cxnSp>
        <p:nvCxnSpPr>
          <p:cNvPr id="45061" name="Straight Connector 6">
            <a:extLst>
              <a:ext uri="{FF2B5EF4-FFF2-40B4-BE49-F238E27FC236}">
                <a16:creationId xmlns:a16="http://schemas.microsoft.com/office/drawing/2014/main" id="{7991E3B8-70D4-62BB-AB4F-795EA9CFB55D}"/>
              </a:ext>
            </a:extLst>
          </p:cNvPr>
          <p:cNvCxnSpPr>
            <a:cxnSpLocks noChangeShapeType="1"/>
            <a:stCxn id="45059" idx="2"/>
          </p:cNvCxnSpPr>
          <p:nvPr/>
        </p:nvCxnSpPr>
        <p:spPr bwMode="auto">
          <a:xfrm flipH="1">
            <a:off x="2678113" y="1550988"/>
            <a:ext cx="28575" cy="20764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2" name="Straight Connector 7">
            <a:extLst>
              <a:ext uri="{FF2B5EF4-FFF2-40B4-BE49-F238E27FC236}">
                <a16:creationId xmlns:a16="http://schemas.microsoft.com/office/drawing/2014/main" id="{D884EC7C-7F59-9473-BB28-5FFFFA0A18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42125" y="1625600"/>
            <a:ext cx="26988" cy="1925638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3" name="Straight Arrow Connector 9">
            <a:extLst>
              <a:ext uri="{FF2B5EF4-FFF2-40B4-BE49-F238E27FC236}">
                <a16:creationId xmlns:a16="http://schemas.microsoft.com/office/drawing/2014/main" id="{9102D899-7247-4CD1-9D5F-DBD9489F1B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78113" y="2636838"/>
            <a:ext cx="4191000" cy="158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4" name="TextBox 12">
            <a:extLst>
              <a:ext uri="{FF2B5EF4-FFF2-40B4-BE49-F238E27FC236}">
                <a16:creationId xmlns:a16="http://schemas.microsoft.com/office/drawing/2014/main" id="{3C5C4445-F09D-5C5A-6FCF-045B0379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2255838"/>
            <a:ext cx="41148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</a:rPr>
              <a:t>Emp=getEmployee(empId)</a:t>
            </a:r>
          </a:p>
        </p:txBody>
      </p:sp>
      <p:sp>
        <p:nvSpPr>
          <p:cNvPr id="240648" name="TextBox 15">
            <a:extLst>
              <a:ext uri="{FF2B5EF4-FFF2-40B4-BE49-F238E27FC236}">
                <a16:creationId xmlns:a16="http://schemas.microsoft.com/office/drawing/2014/main" id="{7A3065C5-FF93-AE7B-B469-FEFBCFF73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4008438"/>
            <a:ext cx="9764712" cy="3308350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Public class EmployeeDB{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    public Employee getEmployee(String empId){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         …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    }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14346" name="Rectangle 2">
            <a:extLst>
              <a:ext uri="{FF2B5EF4-FFF2-40B4-BE49-F238E27FC236}">
                <a16:creationId xmlns:a16="http://schemas.microsoft.com/office/drawing/2014/main" id="{5289CD98-89EF-7E5D-46B2-6888A92B57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-236538"/>
            <a:ext cx="8596313" cy="1255713"/>
          </a:xfrm>
        </p:spPr>
        <p:txBody>
          <a:bodyPr/>
          <a:lstStyle/>
          <a:p>
            <a:r>
              <a:rPr lang="en-US" altLang="en-US" sz="3600"/>
              <a:t>Code Generation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EDFC53E9-1033-9D76-4EC2-D4B39FE22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893888"/>
            <a:ext cx="163513" cy="1673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3200" i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5059" grpId="0" animBg="1"/>
      <p:bldP spid="45060" grpId="0" animBg="1"/>
      <p:bldP spid="45064" grpId="0"/>
      <p:bldP spid="24064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>
            <a:extLst>
              <a:ext uri="{FF2B5EF4-FFF2-40B4-BE49-F238E27FC236}">
                <a16:creationId xmlns:a16="http://schemas.microsoft.com/office/drawing/2014/main" id="{E1123CCD-4AB5-AC8A-609E-5C315A1CE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3" y="884238"/>
            <a:ext cx="2819400" cy="66675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 u="sng">
                <a:solidFill>
                  <a:srgbClr val="0000CC"/>
                </a:solidFill>
              </a:rPr>
              <a:t>:ShapeFactory</a:t>
            </a:r>
          </a:p>
        </p:txBody>
      </p:sp>
      <p:sp>
        <p:nvSpPr>
          <p:cNvPr id="15363" name="TextBox 4">
            <a:extLst>
              <a:ext uri="{FF2B5EF4-FFF2-40B4-BE49-F238E27FC236}">
                <a16:creationId xmlns:a16="http://schemas.microsoft.com/office/drawing/2014/main" id="{D26EFB96-C9DC-DEB7-0B97-B7B3B725E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113" y="2027238"/>
            <a:ext cx="2133600" cy="9239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 u="sng">
                <a:solidFill>
                  <a:srgbClr val="0000CC"/>
                </a:solidFill>
              </a:rPr>
              <a:t>:Square</a:t>
            </a:r>
          </a:p>
        </p:txBody>
      </p:sp>
      <p:cxnSp>
        <p:nvCxnSpPr>
          <p:cNvPr id="15364" name="Straight Connector 6">
            <a:extLst>
              <a:ext uri="{FF2B5EF4-FFF2-40B4-BE49-F238E27FC236}">
                <a16:creationId xmlns:a16="http://schemas.microsoft.com/office/drawing/2014/main" id="{B4A47F8C-4518-8F7B-B32D-A2CC4AD08AE2}"/>
              </a:ext>
            </a:extLst>
          </p:cNvPr>
          <p:cNvCxnSpPr>
            <a:cxnSpLocks noChangeShapeType="1"/>
            <a:stCxn id="15362" idx="2"/>
          </p:cNvCxnSpPr>
          <p:nvPr/>
        </p:nvCxnSpPr>
        <p:spPr bwMode="auto">
          <a:xfrm rot="16200000" flipH="1">
            <a:off x="3754438" y="2570163"/>
            <a:ext cx="2076450" cy="3810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5" name="Straight Connector 7">
            <a:extLst>
              <a:ext uri="{FF2B5EF4-FFF2-40B4-BE49-F238E27FC236}">
                <a16:creationId xmlns:a16="http://schemas.microsoft.com/office/drawing/2014/main" id="{B07C162A-E57B-6415-BAF4-FC6F5F5EBAA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799388" y="3763963"/>
            <a:ext cx="1682750" cy="3810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6" name="Straight Arrow Connector 9">
            <a:extLst>
              <a:ext uri="{FF2B5EF4-FFF2-40B4-BE49-F238E27FC236}">
                <a16:creationId xmlns:a16="http://schemas.microsoft.com/office/drawing/2014/main" id="{5F2EB724-CB5B-8B0D-FE7A-978855FD510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11713" y="2636838"/>
            <a:ext cx="2895600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TextBox 12">
            <a:extLst>
              <a:ext uri="{FF2B5EF4-FFF2-40B4-BE49-F238E27FC236}">
                <a16:creationId xmlns:a16="http://schemas.microsoft.com/office/drawing/2014/main" id="{A828403B-F96C-5AFE-FE98-B9BA60B24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13" y="2255838"/>
            <a:ext cx="20129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&lt;&lt;create&gt;&gt;</a:t>
            </a:r>
          </a:p>
        </p:txBody>
      </p:sp>
      <p:sp>
        <p:nvSpPr>
          <p:cNvPr id="240648" name="TextBox 15">
            <a:extLst>
              <a:ext uri="{FF2B5EF4-FFF2-40B4-BE49-F238E27FC236}">
                <a16:creationId xmlns:a16="http://schemas.microsoft.com/office/drawing/2014/main" id="{38E1E44F-9BCE-1DFF-FA03-B8CC1A78F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4160838"/>
            <a:ext cx="8991600" cy="3028950"/>
          </a:xfrm>
          <a:prstGeom prst="rect">
            <a:avLst/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Public class ShapeFactory{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    public Shape makeSquare(){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         return new Square(); }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}</a:t>
            </a:r>
          </a:p>
        </p:txBody>
      </p:sp>
      <p:pic>
        <p:nvPicPr>
          <p:cNvPr id="15369" name="Picture 2">
            <a:extLst>
              <a:ext uri="{FF2B5EF4-FFF2-40B4-BE49-F238E27FC236}">
                <a16:creationId xmlns:a16="http://schemas.microsoft.com/office/drawing/2014/main" id="{E1CB5335-FC93-11FE-0D1F-B2DA58056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808038"/>
            <a:ext cx="6159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Straight Connector 6">
            <a:extLst>
              <a:ext uri="{FF2B5EF4-FFF2-40B4-BE49-F238E27FC236}">
                <a16:creationId xmlns:a16="http://schemas.microsoft.com/office/drawing/2014/main" id="{25B8BE9B-B023-25AE-7C0A-C59C14D6D9D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820738" y="2589213"/>
            <a:ext cx="2076450" cy="3810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Straight Arrow Connector 9">
            <a:extLst>
              <a:ext uri="{FF2B5EF4-FFF2-40B4-BE49-F238E27FC236}">
                <a16:creationId xmlns:a16="http://schemas.microsoft.com/office/drawing/2014/main" id="{F7432A95-2092-A082-006D-529EAD6685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39913" y="2255838"/>
            <a:ext cx="2819400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2" name="TextBox 12">
            <a:extLst>
              <a:ext uri="{FF2B5EF4-FFF2-40B4-BE49-F238E27FC236}">
                <a16:creationId xmlns:a16="http://schemas.microsoft.com/office/drawing/2014/main" id="{DDDD0FB0-E52B-3B9F-2666-0084DE459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913" y="1874838"/>
            <a:ext cx="25146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makeSquare</a:t>
            </a:r>
          </a:p>
        </p:txBody>
      </p:sp>
      <p:sp>
        <p:nvSpPr>
          <p:cNvPr id="15373" name="Rectangle 14">
            <a:extLst>
              <a:ext uri="{FF2B5EF4-FFF2-40B4-BE49-F238E27FC236}">
                <a16:creationId xmlns:a16="http://schemas.microsoft.com/office/drawing/2014/main" id="{C9A32C89-676F-2DBB-2BFB-E89D98508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2027238"/>
            <a:ext cx="304800" cy="1447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350044A-E0F4-F5BA-A5A3-C5F1CEBB9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-236538"/>
            <a:ext cx="8596313" cy="12557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en-US" sz="3600" i="0" kern="0" dirty="0"/>
              <a:t>Write Java Code…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>
            <a:extLst>
              <a:ext uri="{FF2B5EF4-FFF2-40B4-BE49-F238E27FC236}">
                <a16:creationId xmlns:a16="http://schemas.microsoft.com/office/drawing/2014/main" id="{6DF6DCA2-9424-6DB2-314D-9E1F733BD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884238"/>
            <a:ext cx="2765425" cy="9239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 u="sng">
                <a:solidFill>
                  <a:srgbClr val="0000CC"/>
                </a:solidFill>
              </a:rPr>
              <a:t>:TreeMap</a:t>
            </a:r>
          </a:p>
        </p:txBody>
      </p:sp>
      <p:sp>
        <p:nvSpPr>
          <p:cNvPr id="16387" name="TextBox 4">
            <a:extLst>
              <a:ext uri="{FF2B5EF4-FFF2-40B4-BE49-F238E27FC236}">
                <a16:creationId xmlns:a16="http://schemas.microsoft.com/office/drawing/2014/main" id="{078BDB80-926E-3FA2-6BF3-9CF57692D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3" y="884238"/>
            <a:ext cx="2895600" cy="9239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 u="sng">
                <a:solidFill>
                  <a:srgbClr val="0000CC"/>
                </a:solidFill>
              </a:rPr>
              <a:t>:TreeNode</a:t>
            </a:r>
          </a:p>
        </p:txBody>
      </p:sp>
      <p:cxnSp>
        <p:nvCxnSpPr>
          <p:cNvPr id="16388" name="Straight Connector 6">
            <a:extLst>
              <a:ext uri="{FF2B5EF4-FFF2-40B4-BE49-F238E27FC236}">
                <a16:creationId xmlns:a16="http://schemas.microsoft.com/office/drawing/2014/main" id="{671BCE3F-CDEC-5D24-23EB-9816EA71C14F}"/>
              </a:ext>
            </a:extLst>
          </p:cNvPr>
          <p:cNvCxnSpPr>
            <a:cxnSpLocks noChangeShapeType="1"/>
            <a:stCxn id="16386" idx="2"/>
          </p:cNvCxnSpPr>
          <p:nvPr/>
        </p:nvCxnSpPr>
        <p:spPr bwMode="auto">
          <a:xfrm rot="16200000" flipH="1">
            <a:off x="2650331" y="2685257"/>
            <a:ext cx="1819275" cy="65088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Straight Connector 7">
            <a:extLst>
              <a:ext uri="{FF2B5EF4-FFF2-40B4-BE49-F238E27FC236}">
                <a16:creationId xmlns:a16="http://schemas.microsoft.com/office/drawing/2014/main" id="{982DB167-B6D3-19D7-2526-C7F6981E00D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212013" y="2217738"/>
            <a:ext cx="8382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Straight Arrow Connector 9">
            <a:extLst>
              <a:ext uri="{FF2B5EF4-FFF2-40B4-BE49-F238E27FC236}">
                <a16:creationId xmlns:a16="http://schemas.microsoft.com/office/drawing/2014/main" id="{7062A910-8965-0C50-456D-1DB7532CA7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92513" y="2636838"/>
            <a:ext cx="4110037" cy="31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TextBox 12">
            <a:extLst>
              <a:ext uri="{FF2B5EF4-FFF2-40B4-BE49-F238E27FC236}">
                <a16:creationId xmlns:a16="http://schemas.microsoft.com/office/drawing/2014/main" id="{2A801509-6C58-4DC3-F5EA-FEBFB61C8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2255838"/>
            <a:ext cx="21336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&lt;&lt;destroy&gt;&gt;</a:t>
            </a:r>
          </a:p>
        </p:txBody>
      </p:sp>
      <p:sp>
        <p:nvSpPr>
          <p:cNvPr id="240648" name="TextBox 15">
            <a:extLst>
              <a:ext uri="{FF2B5EF4-FFF2-40B4-BE49-F238E27FC236}">
                <a16:creationId xmlns:a16="http://schemas.microsoft.com/office/drawing/2014/main" id="{9C00FA1B-8C45-FE64-84EF-54D66DEFC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2982913"/>
            <a:ext cx="64770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Public class TreeMap{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    private TreeNode t;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    public void clear(){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           t=null;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          }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}</a:t>
            </a:r>
          </a:p>
        </p:txBody>
      </p:sp>
      <p:pic>
        <p:nvPicPr>
          <p:cNvPr id="16393" name="Picture 2">
            <a:extLst>
              <a:ext uri="{FF2B5EF4-FFF2-40B4-BE49-F238E27FC236}">
                <a16:creationId xmlns:a16="http://schemas.microsoft.com/office/drawing/2014/main" id="{664206FF-5DF1-D354-C358-BE531C21C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865188"/>
            <a:ext cx="6159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94" name="Straight Connector 6">
            <a:extLst>
              <a:ext uri="{FF2B5EF4-FFF2-40B4-BE49-F238E27FC236}">
                <a16:creationId xmlns:a16="http://schemas.microsoft.com/office/drawing/2014/main" id="{013AD1BE-3A7D-4F9D-EDDD-2F3E5A1D492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1138" y="2646363"/>
            <a:ext cx="2076450" cy="3810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Straight Arrow Connector 9">
            <a:extLst>
              <a:ext uri="{FF2B5EF4-FFF2-40B4-BE49-F238E27FC236}">
                <a16:creationId xmlns:a16="http://schemas.microsoft.com/office/drawing/2014/main" id="{AA48AE35-ED6F-E2CA-45C2-45B656069F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0313" y="2332038"/>
            <a:ext cx="2209800" cy="952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TextBox 12">
            <a:extLst>
              <a:ext uri="{FF2B5EF4-FFF2-40B4-BE49-F238E27FC236}">
                <a16:creationId xmlns:a16="http://schemas.microsoft.com/office/drawing/2014/main" id="{0D2005D2-5E89-7164-CA3A-AECD242EE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1951038"/>
            <a:ext cx="1447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clear</a:t>
            </a:r>
          </a:p>
        </p:txBody>
      </p:sp>
      <p:cxnSp>
        <p:nvCxnSpPr>
          <p:cNvPr id="16397" name="Straight Connector 19">
            <a:extLst>
              <a:ext uri="{FF2B5EF4-FFF2-40B4-BE49-F238E27FC236}">
                <a16:creationId xmlns:a16="http://schemas.microsoft.com/office/drawing/2014/main" id="{8D07DBCE-3025-B09F-41F5-37104B6A4F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26313" y="2332038"/>
            <a:ext cx="609600" cy="5334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Straight Connector 20">
            <a:extLst>
              <a:ext uri="{FF2B5EF4-FFF2-40B4-BE49-F238E27FC236}">
                <a16:creationId xmlns:a16="http://schemas.microsoft.com/office/drawing/2014/main" id="{6F13CB68-9BB0-D3D4-34BA-E80C18B7027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440613" y="2370138"/>
            <a:ext cx="533400" cy="4572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9" name="Rectangle 16">
            <a:extLst>
              <a:ext uri="{FF2B5EF4-FFF2-40B4-BE49-F238E27FC236}">
                <a16:creationId xmlns:a16="http://schemas.microsoft.com/office/drawing/2014/main" id="{81A61888-900D-76C6-B63D-A8A73F90F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2103438"/>
            <a:ext cx="304800" cy="990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BA5C4113-656F-D369-5557-E81F7C073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913" y="4302125"/>
            <a:ext cx="2362200" cy="1077913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Write Java Code</a:t>
            </a:r>
          </a:p>
        </p:txBody>
      </p:sp>
      <p:sp>
        <p:nvSpPr>
          <p:cNvPr id="16401" name="TextBox 12">
            <a:extLst>
              <a:ext uri="{FF2B5EF4-FFF2-40B4-BE49-F238E27FC236}">
                <a16:creationId xmlns:a16="http://schemas.microsoft.com/office/drawing/2014/main" id="{D64A2749-BBB3-A03B-F978-EC1C1993F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3" y="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>
                <a:solidFill>
                  <a:srgbClr val="0000CC"/>
                </a:solidFill>
              </a:rPr>
              <a:t>Exercise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8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D345EC5-0421-65A5-8D90-950A2EA290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888163"/>
            <a:ext cx="2352675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E22284B1-F7DA-4B6B-806B-139CB6EA1BE8}" type="slidenum">
              <a:rPr lang="en-US" altLang="en-US" sz="1400" i="0"/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13</a:t>
            </a:fld>
            <a:endParaRPr lang="en-US" altLang="en-US" sz="1400" i="0"/>
          </a:p>
        </p:txBody>
      </p:sp>
      <p:grpSp>
        <p:nvGrpSpPr>
          <p:cNvPr id="17411" name="Group 23">
            <a:extLst>
              <a:ext uri="{FF2B5EF4-FFF2-40B4-BE49-F238E27FC236}">
                <a16:creationId xmlns:a16="http://schemas.microsoft.com/office/drawing/2014/main" id="{355F668A-6690-ADF4-B1DF-DAA59B38C1D6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960438"/>
            <a:ext cx="7977188" cy="3921125"/>
            <a:chOff x="1634601" y="1067304"/>
            <a:chExt cx="6895428" cy="3814986"/>
          </a:xfrm>
        </p:grpSpPr>
        <p:sp>
          <p:nvSpPr>
            <p:cNvPr id="17415" name="Text Box 3">
              <a:extLst>
                <a:ext uri="{FF2B5EF4-FFF2-40B4-BE49-F238E27FC236}">
                  <a16:creationId xmlns:a16="http://schemas.microsoft.com/office/drawing/2014/main" id="{0695F79A-C484-0F9D-042C-E7D834626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8676" y="1067304"/>
              <a:ext cx="1211036" cy="27413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400" i="0">
                  <a:solidFill>
                    <a:schemeClr val="tx1"/>
                  </a:solidFill>
                </a:rPr>
                <a:t>:Controller</a:t>
              </a:r>
            </a:p>
          </p:txBody>
        </p:sp>
        <p:sp>
          <p:nvSpPr>
            <p:cNvPr id="17416" name="Text Box 4">
              <a:extLst>
                <a:ext uri="{FF2B5EF4-FFF2-40B4-BE49-F238E27FC236}">
                  <a16:creationId xmlns:a16="http://schemas.microsoft.com/office/drawing/2014/main" id="{F72B3148-F41F-B880-2D13-3F4EBEDD5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7912" y="2027237"/>
              <a:ext cx="1120069" cy="27612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400" i="0">
                  <a:solidFill>
                    <a:schemeClr val="tx1"/>
                  </a:solidFill>
                </a:rPr>
                <a:t>:Purchase</a:t>
              </a:r>
            </a:p>
          </p:txBody>
        </p:sp>
        <p:sp>
          <p:nvSpPr>
            <p:cNvPr id="17417" name="Text Box 5">
              <a:extLst>
                <a:ext uri="{FF2B5EF4-FFF2-40B4-BE49-F238E27FC236}">
                  <a16:creationId xmlns:a16="http://schemas.microsoft.com/office/drawing/2014/main" id="{D2964304-E7BF-90A3-CB96-704E5201E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9960" y="3282859"/>
              <a:ext cx="1120069" cy="27612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400" i="0">
                  <a:solidFill>
                    <a:schemeClr val="tx1"/>
                  </a:solidFill>
                </a:rPr>
                <a:t>:Payment</a:t>
              </a:r>
            </a:p>
          </p:txBody>
        </p:sp>
        <p:sp>
          <p:nvSpPr>
            <p:cNvPr id="17418" name="Line 6">
              <a:extLst>
                <a:ext uri="{FF2B5EF4-FFF2-40B4-BE49-F238E27FC236}">
                  <a16:creationId xmlns:a16="http://schemas.microsoft.com/office/drawing/2014/main" id="{7430AECC-2E05-9F44-AC42-913161242D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4988" y="3629345"/>
              <a:ext cx="14001" cy="9904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17419" name="Line 7">
              <a:extLst>
                <a:ext uri="{FF2B5EF4-FFF2-40B4-BE49-F238E27FC236}">
                  <a16:creationId xmlns:a16="http://schemas.microsoft.com/office/drawing/2014/main" id="{868767EB-29AF-BE03-DA5F-52EDD4F625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0000">
              <a:off x="5437359" y="2331580"/>
              <a:ext cx="45719" cy="2550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17420" name="Line 8">
              <a:extLst>
                <a:ext uri="{FF2B5EF4-FFF2-40B4-BE49-F238E27FC236}">
                  <a16:creationId xmlns:a16="http://schemas.microsoft.com/office/drawing/2014/main" id="{90FC23FE-6AA6-C674-11FE-28196C8AB4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8711" y="1396440"/>
              <a:ext cx="14001" cy="3485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17421" name="Oval 9">
              <a:extLst>
                <a:ext uri="{FF2B5EF4-FFF2-40B4-BE49-F238E27FC236}">
                  <a16:creationId xmlns:a16="http://schemas.microsoft.com/office/drawing/2014/main" id="{6F085B28-8AA9-7646-8D9A-85A5B19BF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601" y="1718426"/>
              <a:ext cx="98006" cy="97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400" i="0"/>
            </a:p>
          </p:txBody>
        </p:sp>
        <p:sp>
          <p:nvSpPr>
            <p:cNvPr id="17422" name="Line 10">
              <a:extLst>
                <a:ext uri="{FF2B5EF4-FFF2-40B4-BE49-F238E27FC236}">
                  <a16:creationId xmlns:a16="http://schemas.microsoft.com/office/drawing/2014/main" id="{0955878F-6D28-60AD-0FEE-29B877481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607" y="1767424"/>
              <a:ext cx="1596099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17423" name="Text Box 11">
              <a:extLst>
                <a:ext uri="{FF2B5EF4-FFF2-40B4-BE49-F238E27FC236}">
                  <a16:creationId xmlns:a16="http://schemas.microsoft.com/office/drawing/2014/main" id="{D33F4836-005D-5ACF-E53D-68349F0F0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618" y="1497935"/>
              <a:ext cx="1120069" cy="276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400" i="0">
                  <a:solidFill>
                    <a:schemeClr val="tx1"/>
                  </a:solidFill>
                </a:rPr>
                <a:t>purchase</a:t>
              </a:r>
            </a:p>
          </p:txBody>
        </p:sp>
        <p:sp>
          <p:nvSpPr>
            <p:cNvPr id="17424" name="Rectangle 12">
              <a:extLst>
                <a:ext uri="{FF2B5EF4-FFF2-40B4-BE49-F238E27FC236}">
                  <a16:creationId xmlns:a16="http://schemas.microsoft.com/office/drawing/2014/main" id="{78A23117-6FF5-0DEC-1945-118DD3689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706" y="1767425"/>
              <a:ext cx="140009" cy="2852377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400" i="0"/>
            </a:p>
          </p:txBody>
        </p:sp>
        <p:sp>
          <p:nvSpPr>
            <p:cNvPr id="17425" name="Line 14">
              <a:extLst>
                <a:ext uri="{FF2B5EF4-FFF2-40B4-BE49-F238E27FC236}">
                  <a16:creationId xmlns:a16="http://schemas.microsoft.com/office/drawing/2014/main" id="{18F65720-4997-92AB-94E8-303F56B964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20000">
              <a:off x="3468715" y="2148840"/>
              <a:ext cx="1419197" cy="45719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17426" name="Rectangle 15">
              <a:extLst>
                <a:ext uri="{FF2B5EF4-FFF2-40B4-BE49-F238E27FC236}">
                  <a16:creationId xmlns:a16="http://schemas.microsoft.com/office/drawing/2014/main" id="{8B28CA4F-DD3E-1AE3-57AC-C43A006D7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7835" y="2607388"/>
              <a:ext cx="98006" cy="279988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400" i="0"/>
            </a:p>
          </p:txBody>
        </p:sp>
        <p:sp>
          <p:nvSpPr>
            <p:cNvPr id="17427" name="Line 16">
              <a:extLst>
                <a:ext uri="{FF2B5EF4-FFF2-40B4-BE49-F238E27FC236}">
                  <a16:creationId xmlns:a16="http://schemas.microsoft.com/office/drawing/2014/main" id="{DF765A15-F67F-801D-51BC-8A8FA14D6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8715" y="2607388"/>
              <a:ext cx="193912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17428" name="Text Box 17">
              <a:extLst>
                <a:ext uri="{FF2B5EF4-FFF2-40B4-BE49-F238E27FC236}">
                  <a16:creationId xmlns:a16="http://schemas.microsoft.com/office/drawing/2014/main" id="{246E6F91-BC12-2B13-7FD7-4D9C979B8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980" y="1936033"/>
              <a:ext cx="1120069" cy="276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400" i="0">
                  <a:solidFill>
                    <a:schemeClr val="tx1"/>
                  </a:solidFill>
                </a:rPr>
                <a:t>&lt;&lt;create&gt;&gt;</a:t>
              </a:r>
            </a:p>
          </p:txBody>
        </p:sp>
        <p:sp>
          <p:nvSpPr>
            <p:cNvPr id="17429" name="Text Box 18">
              <a:extLst>
                <a:ext uri="{FF2B5EF4-FFF2-40B4-BE49-F238E27FC236}">
                  <a16:creationId xmlns:a16="http://schemas.microsoft.com/office/drawing/2014/main" id="{8A0EF641-50A3-2C70-82F3-8A5096842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912" y="2636837"/>
              <a:ext cx="1295400" cy="274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400" i="0">
                  <a:solidFill>
                    <a:schemeClr val="tx1"/>
                  </a:solidFill>
                </a:rPr>
                <a:t>buyGrocery</a:t>
              </a:r>
            </a:p>
          </p:txBody>
        </p:sp>
        <p:sp>
          <p:nvSpPr>
            <p:cNvPr id="17430" name="Line 19">
              <a:extLst>
                <a:ext uri="{FF2B5EF4-FFF2-40B4-BE49-F238E27FC236}">
                  <a16:creationId xmlns:a16="http://schemas.microsoft.com/office/drawing/2014/main" id="{F2FF4948-F5C0-33D7-8340-F9D956BD1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8715" y="3450852"/>
              <a:ext cx="39412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17431" name="Text Box 20">
              <a:extLst>
                <a:ext uri="{FF2B5EF4-FFF2-40B4-BE49-F238E27FC236}">
                  <a16:creationId xmlns:a16="http://schemas.microsoft.com/office/drawing/2014/main" id="{BC65A78C-6007-3034-5031-6613D4430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7913" y="3246437"/>
              <a:ext cx="2418408" cy="290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600" i="0">
                  <a:solidFill>
                    <a:schemeClr val="tx1"/>
                  </a:solidFill>
                </a:rPr>
                <a:t>&lt;&lt;create(cashTender)&gt;&gt;</a:t>
              </a:r>
            </a:p>
          </p:txBody>
        </p:sp>
      </p:grpSp>
      <p:sp>
        <p:nvSpPr>
          <p:cNvPr id="17412" name="Rectangle 21">
            <a:extLst>
              <a:ext uri="{FF2B5EF4-FFF2-40B4-BE49-F238E27FC236}">
                <a16:creationId xmlns:a16="http://schemas.microsoft.com/office/drawing/2014/main" id="{34DA2613-5352-A6C3-5D54-3E341A469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241300"/>
            <a:ext cx="97313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b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chemeClr val="accent2"/>
                </a:solidFill>
              </a:rPr>
              <a:t>PurchaseItem Use Case: Exercise 4</a:t>
            </a:r>
          </a:p>
        </p:txBody>
      </p:sp>
      <p:sp>
        <p:nvSpPr>
          <p:cNvPr id="248834" name="Text Box 2">
            <a:extLst>
              <a:ext uri="{FF2B5EF4-FFF2-40B4-BE49-F238E27FC236}">
                <a16:creationId xmlns:a16="http://schemas.microsoft.com/office/drawing/2014/main" id="{5FE0C6DA-2C57-CCFF-F244-3306ED4D5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470150"/>
            <a:ext cx="9601200" cy="5067300"/>
          </a:xfrm>
          <a:prstGeom prst="rect">
            <a:avLst/>
          </a:prstGeom>
          <a:solidFill>
            <a:srgbClr val="FFFFCC">
              <a:alpha val="69019"/>
            </a:srgbClr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lIns="99745" tIns="48997" rIns="99745" bIns="489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public Class Controller { </a:t>
            </a:r>
          </a:p>
          <a:p>
            <a:pPr eaLnBrk="1" hangingPunct="1"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      private Purchase myPurchase; </a:t>
            </a:r>
          </a:p>
          <a:p>
            <a:pPr eaLnBrk="1" hangingPunct="1"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	   private Payment myPayment; </a:t>
            </a:r>
          </a:p>
          <a:p>
            <a:pPr eaLnBrk="1" hangingPunct="1"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	   public void purchase() {  </a:t>
            </a:r>
          </a:p>
          <a:p>
            <a:pPr eaLnBrk="1" hangingPunct="1"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			  myPurchase = new Purchase(); </a:t>
            </a:r>
          </a:p>
          <a:p>
            <a:pPr eaLnBrk="1" hangingPunct="1"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           myPurchase.buyGrocery();</a:t>
            </a:r>
          </a:p>
          <a:p>
            <a:pPr eaLnBrk="1" hangingPunct="1"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		     myPayment = new Payment( cashTender ); </a:t>
            </a:r>
          </a:p>
          <a:p>
            <a:pPr eaLnBrk="1" hangingPunct="1"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		} </a:t>
            </a:r>
          </a:p>
          <a:p>
            <a:pPr eaLnBrk="1" hangingPunct="1"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	  // . .  </a:t>
            </a:r>
          </a:p>
          <a:p>
            <a:pPr eaLnBrk="1" hangingPunct="1"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	} </a:t>
            </a: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5F208648-653B-DDAC-EC7E-2EB9823C7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808038"/>
            <a:ext cx="3057525" cy="1570037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Write Java Code for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 descr="UModel completed sequence diagram">
            <a:extLst>
              <a:ext uri="{FF2B5EF4-FFF2-40B4-BE49-F238E27FC236}">
                <a16:creationId xmlns:a16="http://schemas.microsoft.com/office/drawing/2014/main" id="{FB16B7B9-072B-E0F8-D1C4-7089FF0C6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/>
          </a:p>
        </p:txBody>
      </p:sp>
      <p:pic>
        <p:nvPicPr>
          <p:cNvPr id="18435" name="Picture 3" descr="05_sequence_diagram_formed">
            <a:extLst>
              <a:ext uri="{FF2B5EF4-FFF2-40B4-BE49-F238E27FC236}">
                <a16:creationId xmlns:a16="http://schemas.microsoft.com/office/drawing/2014/main" id="{97E395C5-1FEB-F469-D3F7-41B6F54E0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"/>
            <a:ext cx="10080625" cy="733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2">
            <a:extLst>
              <a:ext uri="{FF2B5EF4-FFF2-40B4-BE49-F238E27FC236}">
                <a16:creationId xmlns:a16="http://schemas.microsoft.com/office/drawing/2014/main" id="{C2148387-5BAD-02DD-4D44-30240BFE5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3" y="3060700"/>
            <a:ext cx="2362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i="0">
                <a:solidFill>
                  <a:srgbClr val="0000CC"/>
                </a:solidFill>
              </a:rPr>
              <a:t>&lt;&lt;Create&gt;&gt;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01_study_code">
            <a:extLst>
              <a:ext uri="{FF2B5EF4-FFF2-40B4-BE49-F238E27FC236}">
                <a16:creationId xmlns:a16="http://schemas.microsoft.com/office/drawing/2014/main" id="{44549581-D198-8C4F-8873-1362A3572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288" y="0"/>
            <a:ext cx="10221913" cy="755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CD81A99-53CB-6449-EBB6-5CAA3B91C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-120650"/>
            <a:ext cx="9067800" cy="1255713"/>
          </a:xfrm>
        </p:spPr>
        <p:txBody>
          <a:bodyPr/>
          <a:lstStyle/>
          <a:p>
            <a:pPr algn="l"/>
            <a:r>
              <a:rPr lang="en-US" altLang="en-US" sz="3200"/>
              <a:t>Ex 5: Sequence Diagram : Enroll Student</a:t>
            </a:r>
            <a:endParaRPr lang="en-US" altLang="en-US" sz="280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146F6D6-59B9-6197-BFB5-49D1F2B4F042}"/>
              </a:ext>
            </a:extLst>
          </p:cNvPr>
          <p:cNvGrpSpPr>
            <a:grpSpLocks/>
          </p:cNvGrpSpPr>
          <p:nvPr/>
        </p:nvGrpSpPr>
        <p:grpSpPr bwMode="auto">
          <a:xfrm>
            <a:off x="1216025" y="1344613"/>
            <a:ext cx="2228850" cy="1427162"/>
            <a:chOff x="695" y="768"/>
            <a:chExt cx="1273" cy="816"/>
          </a:xfrm>
        </p:grpSpPr>
        <p:sp>
          <p:nvSpPr>
            <p:cNvPr id="454665" name="Rectangle 9">
              <a:extLst>
                <a:ext uri="{FF2B5EF4-FFF2-40B4-BE49-F238E27FC236}">
                  <a16:creationId xmlns:a16="http://schemas.microsoft.com/office/drawing/2014/main" id="{B231CCC4-0D6F-80B9-471D-F6B5BA2A1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768"/>
              <a:ext cx="1273" cy="45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600" i="0" u="sng" dirty="0">
                  <a:solidFill>
                    <a:srgbClr val="0000CC"/>
                  </a:solidFill>
                  <a:latin typeface="+mj-lt"/>
                </a:rPr>
                <a:t>u:</a:t>
              </a:r>
              <a:r>
                <a:rPr lang="en-US" sz="2200" i="0" u="sng" dirty="0">
                  <a:solidFill>
                    <a:srgbClr val="0000CC"/>
                  </a:solidFill>
                  <a:latin typeface="+mj-lt"/>
                </a:rPr>
                <a:t>URSDatabase</a:t>
              </a:r>
            </a:p>
          </p:txBody>
        </p:sp>
        <p:sp>
          <p:nvSpPr>
            <p:cNvPr id="454666" name="Line 10">
              <a:extLst>
                <a:ext uri="{FF2B5EF4-FFF2-40B4-BE49-F238E27FC236}">
                  <a16:creationId xmlns:a16="http://schemas.microsoft.com/office/drawing/2014/main" id="{F505CD89-465E-F0CF-6CFD-3A64369B2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" y="1221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j-lt"/>
              </a:endParaRPr>
            </a:p>
          </p:txBody>
        </p:sp>
      </p:grpSp>
      <p:sp>
        <p:nvSpPr>
          <p:cNvPr id="454667" name="Line 11">
            <a:extLst>
              <a:ext uri="{FF2B5EF4-FFF2-40B4-BE49-F238E27FC236}">
                <a16:creationId xmlns:a16="http://schemas.microsoft.com/office/drawing/2014/main" id="{930EDE88-DA1D-801A-099F-F66C27A301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5913" y="7223125"/>
            <a:ext cx="25209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02E4D604-77D3-64BC-A8BA-2A6BA8EC3BB5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2157413"/>
            <a:ext cx="2616200" cy="5149850"/>
            <a:chOff x="137" y="1233"/>
            <a:chExt cx="1486" cy="2895"/>
          </a:xfrm>
        </p:grpSpPr>
        <p:sp>
          <p:nvSpPr>
            <p:cNvPr id="454669" name="Rectangle 13">
              <a:extLst>
                <a:ext uri="{FF2B5EF4-FFF2-40B4-BE49-F238E27FC236}">
                  <a16:creationId xmlns:a16="http://schemas.microsoft.com/office/drawing/2014/main" id="{10FB0C98-7BE6-F353-6F6A-AB93B5CCF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88"/>
              <a:ext cx="231" cy="2640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j-lt"/>
              </a:endParaRPr>
            </a:p>
          </p:txBody>
        </p:sp>
        <p:sp>
          <p:nvSpPr>
            <p:cNvPr id="454670" name="Line 14">
              <a:extLst>
                <a:ext uri="{FF2B5EF4-FFF2-40B4-BE49-F238E27FC236}">
                  <a16:creationId xmlns:a16="http://schemas.microsoft.com/office/drawing/2014/main" id="{804562EC-CEF5-8987-3DC2-210D22F19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488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j-lt"/>
              </a:endParaRPr>
            </a:p>
          </p:txBody>
        </p:sp>
        <p:sp>
          <p:nvSpPr>
            <p:cNvPr id="454671" name="Text Box 15">
              <a:extLst>
                <a:ext uri="{FF2B5EF4-FFF2-40B4-BE49-F238E27FC236}">
                  <a16:creationId xmlns:a16="http://schemas.microsoft.com/office/drawing/2014/main" id="{D1CB9682-C3A6-E3A2-FF1F-8994E6D2A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1233"/>
              <a:ext cx="10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i="0" dirty="0" err="1">
                  <a:solidFill>
                    <a:srgbClr val="0000CC"/>
                  </a:solidFill>
                  <a:latin typeface="+mj-lt"/>
                </a:rPr>
                <a:t>procCmd</a:t>
              </a:r>
              <a:r>
                <a:rPr lang="en-US" sz="2000" i="0" dirty="0">
                  <a:solidFill>
                    <a:srgbClr val="0000CC"/>
                  </a:solidFill>
                  <a:latin typeface="+mj-lt"/>
                </a:rPr>
                <a:t>(</a:t>
              </a:r>
              <a:r>
                <a:rPr lang="en-US" sz="2000" i="0" dirty="0" err="1">
                  <a:solidFill>
                    <a:srgbClr val="0000CC"/>
                  </a:solidFill>
                  <a:latin typeface="+mj-lt"/>
                </a:rPr>
                <a:t>cmd</a:t>
              </a:r>
              <a:r>
                <a:rPr lang="en-US" sz="2000" i="0" dirty="0">
                  <a:solidFill>
                    <a:srgbClr val="0000CC"/>
                  </a:solidFill>
                  <a:latin typeface="+mj-lt"/>
                </a:rPr>
                <a:t>)</a:t>
              </a:r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6A0EB441-6B09-AC32-00D5-A08A3B839859}"/>
              </a:ext>
            </a:extLst>
          </p:cNvPr>
          <p:cNvGrpSpPr>
            <a:grpSpLocks/>
          </p:cNvGrpSpPr>
          <p:nvPr/>
        </p:nvGrpSpPr>
        <p:grpSpPr bwMode="auto">
          <a:xfrm>
            <a:off x="2678113" y="2408238"/>
            <a:ext cx="3149600" cy="839787"/>
            <a:chOff x="1488" y="1344"/>
            <a:chExt cx="1800" cy="480"/>
          </a:xfrm>
        </p:grpSpPr>
        <p:sp>
          <p:nvSpPr>
            <p:cNvPr id="454679" name="Rectangle 23">
              <a:extLst>
                <a:ext uri="{FF2B5EF4-FFF2-40B4-BE49-F238E27FC236}">
                  <a16:creationId xmlns:a16="http://schemas.microsoft.com/office/drawing/2014/main" id="{F3CE7A59-D00A-552D-8413-C93555955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36"/>
              <a:ext cx="192" cy="288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j-lt"/>
              </a:endParaRPr>
            </a:p>
          </p:txBody>
        </p:sp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8F72735D-3298-6358-D5EA-8450B6A18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" y="1416"/>
              <a:ext cx="312" cy="171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88" y="24"/>
                </a:cxn>
                <a:cxn ang="0">
                  <a:pos x="144" y="168"/>
                </a:cxn>
              </a:cxnLst>
              <a:rect l="0" t="0" r="r" b="b"/>
              <a:pathLst>
                <a:path w="312" h="168">
                  <a:moveTo>
                    <a:pt x="0" y="24"/>
                  </a:moveTo>
                  <a:cubicBezTo>
                    <a:pt x="132" y="12"/>
                    <a:pt x="264" y="0"/>
                    <a:pt x="288" y="24"/>
                  </a:cubicBezTo>
                  <a:cubicBezTo>
                    <a:pt x="312" y="48"/>
                    <a:pt x="176" y="144"/>
                    <a:pt x="144" y="16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j-lt"/>
              </a:endParaRPr>
            </a:p>
          </p:txBody>
        </p:sp>
        <p:sp>
          <p:nvSpPr>
            <p:cNvPr id="454681" name="Text Box 25">
              <a:extLst>
                <a:ext uri="{FF2B5EF4-FFF2-40B4-BE49-F238E27FC236}">
                  <a16:creationId xmlns:a16="http://schemas.microsoft.com/office/drawing/2014/main" id="{AAC01B2B-E872-8739-C33A-63BC71532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1344"/>
              <a:ext cx="1637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200" i="0" dirty="0" err="1">
                  <a:solidFill>
                    <a:srgbClr val="0000CC"/>
                  </a:solidFill>
                  <a:latin typeface="+mj-lt"/>
                </a:rPr>
                <a:t>parseCommand</a:t>
              </a:r>
              <a:r>
                <a:rPr lang="en-US" sz="2200" i="0" dirty="0">
                  <a:solidFill>
                    <a:srgbClr val="0000CC"/>
                  </a:solidFill>
                  <a:latin typeface="+mj-lt"/>
                </a:rPr>
                <a:t>(</a:t>
              </a:r>
              <a:r>
                <a:rPr lang="en-US" sz="2200" i="0" dirty="0" err="1">
                  <a:solidFill>
                    <a:srgbClr val="0000CC"/>
                  </a:solidFill>
                  <a:latin typeface="+mj-lt"/>
                </a:rPr>
                <a:t>cmd</a:t>
              </a:r>
              <a:r>
                <a:rPr lang="en-US" sz="2200" i="0" dirty="0">
                  <a:solidFill>
                    <a:srgbClr val="0000CC"/>
                  </a:solidFill>
                  <a:latin typeface="+mj-lt"/>
                </a:rPr>
                <a:t>)</a:t>
              </a:r>
            </a:p>
          </p:txBody>
        </p:sp>
      </p:grpSp>
      <p:sp>
        <p:nvSpPr>
          <p:cNvPr id="454689" name="Line 33">
            <a:extLst>
              <a:ext uri="{FF2B5EF4-FFF2-40B4-BE49-F238E27FC236}">
                <a16:creationId xmlns:a16="http://schemas.microsoft.com/office/drawing/2014/main" id="{A5CEFD01-9C23-E991-7D23-AE08B188A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0" y="7223125"/>
            <a:ext cx="0" cy="33655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grpSp>
        <p:nvGrpSpPr>
          <p:cNvPr id="5" name="Group 58">
            <a:extLst>
              <a:ext uri="{FF2B5EF4-FFF2-40B4-BE49-F238E27FC236}">
                <a16:creationId xmlns:a16="http://schemas.microsoft.com/office/drawing/2014/main" id="{ACAFD11D-D6AC-B750-9A7B-1458542BCBF7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3322638"/>
            <a:ext cx="2771775" cy="3900487"/>
            <a:chOff x="1632" y="1899"/>
            <a:chExt cx="1584" cy="2229"/>
          </a:xfrm>
        </p:grpSpPr>
        <p:grpSp>
          <p:nvGrpSpPr>
            <p:cNvPr id="20524" name="Group 3">
              <a:extLst>
                <a:ext uri="{FF2B5EF4-FFF2-40B4-BE49-F238E27FC236}">
                  <a16:creationId xmlns:a16="http://schemas.microsoft.com/office/drawing/2014/main" id="{3252CF7D-F08C-ACF8-4991-FB11A45B6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352"/>
              <a:ext cx="1584" cy="1776"/>
              <a:chOff x="1925" y="2515"/>
              <a:chExt cx="1699" cy="408"/>
            </a:xfrm>
          </p:grpSpPr>
          <p:sp>
            <p:nvSpPr>
              <p:cNvPr id="454660" name="Rectangle 4">
                <a:extLst>
                  <a:ext uri="{FF2B5EF4-FFF2-40B4-BE49-F238E27FC236}">
                    <a16:creationId xmlns:a16="http://schemas.microsoft.com/office/drawing/2014/main" id="{59EAC38B-0A80-42AF-5C94-D792769FA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8" y="2515"/>
                <a:ext cx="66" cy="408"/>
              </a:xfrm>
              <a:prstGeom prst="rect">
                <a:avLst/>
              </a:prstGeom>
              <a:solidFill>
                <a:srgbClr val="FF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i="0">
                  <a:solidFill>
                    <a:srgbClr val="0000CC"/>
                  </a:solidFill>
                  <a:latin typeface="+mj-lt"/>
                </a:endParaRPr>
              </a:p>
            </p:txBody>
          </p:sp>
          <p:sp>
            <p:nvSpPr>
              <p:cNvPr id="454661" name="Line 5">
                <a:extLst>
                  <a:ext uri="{FF2B5EF4-FFF2-40B4-BE49-F238E27FC236}">
                    <a16:creationId xmlns:a16="http://schemas.microsoft.com/office/drawing/2014/main" id="{A7E25B09-A122-9298-7FDF-B13D829EF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" y="2515"/>
                <a:ext cx="16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i="0">
                  <a:solidFill>
                    <a:srgbClr val="0000CC"/>
                  </a:solidFill>
                  <a:latin typeface="+mj-lt"/>
                </a:endParaRPr>
              </a:p>
            </p:txBody>
          </p:sp>
        </p:grpSp>
        <p:sp>
          <p:nvSpPr>
            <p:cNvPr id="454662" name="Text Box 6">
              <a:extLst>
                <a:ext uri="{FF2B5EF4-FFF2-40B4-BE49-F238E27FC236}">
                  <a16:creationId xmlns:a16="http://schemas.microsoft.com/office/drawing/2014/main" id="{C52174FD-B8CD-6B5A-B8A1-65D9DDEB5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" y="1899"/>
              <a:ext cx="1188" cy="47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000" i="0" dirty="0">
                <a:solidFill>
                  <a:srgbClr val="0000CC"/>
                </a:solidFill>
                <a:latin typeface="+mj-lt"/>
              </a:endParaRP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000" i="0" dirty="0">
                <a:solidFill>
                  <a:srgbClr val="0000CC"/>
                </a:solidFill>
                <a:latin typeface="+mj-lt"/>
              </a:endParaRP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i="0" dirty="0">
                  <a:solidFill>
                    <a:srgbClr val="0000CC"/>
                  </a:solidFill>
                  <a:latin typeface="+mj-lt"/>
                </a:rPr>
                <a:t>execute()</a:t>
              </a:r>
            </a:p>
          </p:txBody>
        </p:sp>
      </p:grpSp>
      <p:grpSp>
        <p:nvGrpSpPr>
          <p:cNvPr id="10" name="Group 53">
            <a:extLst>
              <a:ext uri="{FF2B5EF4-FFF2-40B4-BE49-F238E27FC236}">
                <a16:creationId xmlns:a16="http://schemas.microsoft.com/office/drawing/2014/main" id="{164585B8-1E48-BAAF-C04D-4B9703567255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2352675"/>
            <a:ext cx="4284662" cy="2098675"/>
            <a:chOff x="1632" y="1344"/>
            <a:chExt cx="2448" cy="1200"/>
          </a:xfrm>
        </p:grpSpPr>
        <p:sp>
          <p:nvSpPr>
            <p:cNvPr id="20517" name="Rectangle 32">
              <a:extLst>
                <a:ext uri="{FF2B5EF4-FFF2-40B4-BE49-F238E27FC236}">
                  <a16:creationId xmlns:a16="http://schemas.microsoft.com/office/drawing/2014/main" id="{027DD922-D60C-4C74-7134-C670BB380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44"/>
              <a:ext cx="10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200" i="0">
                <a:solidFill>
                  <a:srgbClr val="0000CC"/>
                </a:solidFill>
              </a:endParaRPr>
            </a:p>
          </p:txBody>
        </p:sp>
        <p:grpSp>
          <p:nvGrpSpPr>
            <p:cNvPr id="20518" name="Group 35">
              <a:extLst>
                <a:ext uri="{FF2B5EF4-FFF2-40B4-BE49-F238E27FC236}">
                  <a16:creationId xmlns:a16="http://schemas.microsoft.com/office/drawing/2014/main" id="{5AA07161-9664-41FE-0AEA-4E671090F8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680"/>
              <a:ext cx="2448" cy="864"/>
              <a:chOff x="1632" y="1680"/>
              <a:chExt cx="2448" cy="864"/>
            </a:xfrm>
          </p:grpSpPr>
          <p:grpSp>
            <p:nvGrpSpPr>
              <p:cNvPr id="20519" name="Group 36">
                <a:extLst>
                  <a:ext uri="{FF2B5EF4-FFF2-40B4-BE49-F238E27FC236}">
                    <a16:creationId xmlns:a16="http://schemas.microsoft.com/office/drawing/2014/main" id="{AE6F1AE0-A003-C3DA-EAB6-FD633A4D3E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680"/>
                <a:ext cx="2448" cy="453"/>
                <a:chOff x="1632" y="1680"/>
                <a:chExt cx="2448" cy="453"/>
              </a:xfrm>
            </p:grpSpPr>
            <p:sp>
              <p:nvSpPr>
                <p:cNvPr id="8" name="Rectangle 37">
                  <a:extLst>
                    <a:ext uri="{FF2B5EF4-FFF2-40B4-BE49-F238E27FC236}">
                      <a16:creationId xmlns:a16="http://schemas.microsoft.com/office/drawing/2014/main" id="{902E8CC6-4E5C-9405-E586-7791485C06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680"/>
                  <a:ext cx="1488" cy="453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r>
                    <a:rPr lang="en-US" sz="2200" i="0" u="sng" dirty="0">
                      <a:solidFill>
                        <a:srgbClr val="0000CC"/>
                      </a:solidFill>
                      <a:latin typeface="+mj-lt"/>
                    </a:rPr>
                    <a:t>a:AssgSubCmd</a:t>
                  </a:r>
                </a:p>
              </p:txBody>
            </p:sp>
            <p:sp>
              <p:nvSpPr>
                <p:cNvPr id="9" name="Text Box 38">
                  <a:extLst>
                    <a:ext uri="{FF2B5EF4-FFF2-40B4-BE49-F238E27FC236}">
                      <a16:creationId xmlns:a16="http://schemas.microsoft.com/office/drawing/2014/main" id="{6D5F4718-E08A-6A80-9249-99D778B586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9" y="1856"/>
                  <a:ext cx="843" cy="1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r>
                    <a:rPr lang="en-US" sz="1800" i="0" dirty="0">
                      <a:solidFill>
                        <a:srgbClr val="0000CC"/>
                      </a:solidFill>
                      <a:latin typeface="+mj-lt"/>
                    </a:rPr>
                    <a:t>&lt;&lt;create&gt;&gt;</a:t>
                  </a:r>
                </a:p>
              </p:txBody>
            </p:sp>
            <p:sp>
              <p:nvSpPr>
                <p:cNvPr id="20523" name="Line 39">
                  <a:extLst>
                    <a:ext uri="{FF2B5EF4-FFF2-40B4-BE49-F238E27FC236}">
                      <a16:creationId xmlns:a16="http://schemas.microsoft.com/office/drawing/2014/main" id="{97C08EC9-310E-B5DD-6264-92690AAC65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2016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sp>
            <p:nvSpPr>
              <p:cNvPr id="454696" name="Line 40">
                <a:extLst>
                  <a:ext uri="{FF2B5EF4-FFF2-40B4-BE49-F238E27FC236}">
                    <a16:creationId xmlns:a16="http://schemas.microsoft.com/office/drawing/2014/main" id="{F97A62F6-DD58-CDC9-8F3E-85AFF8189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16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i="0">
                  <a:solidFill>
                    <a:srgbClr val="0000CC"/>
                  </a:solidFill>
                  <a:latin typeface="+mj-lt"/>
                </a:endParaRPr>
              </a:p>
            </p:txBody>
          </p:sp>
        </p:grpSp>
      </p:grpSp>
      <p:grpSp>
        <p:nvGrpSpPr>
          <p:cNvPr id="14" name="Group 55">
            <a:extLst>
              <a:ext uri="{FF2B5EF4-FFF2-40B4-BE49-F238E27FC236}">
                <a16:creationId xmlns:a16="http://schemas.microsoft.com/office/drawing/2014/main" id="{903C832B-FB0D-4B03-36B7-B763E26DC7D1}"/>
              </a:ext>
            </a:extLst>
          </p:cNvPr>
          <p:cNvGrpSpPr>
            <a:grpSpLocks/>
          </p:cNvGrpSpPr>
          <p:nvPr/>
        </p:nvGrpSpPr>
        <p:grpSpPr bwMode="auto">
          <a:xfrm>
            <a:off x="2687638" y="4605338"/>
            <a:ext cx="2857500" cy="860425"/>
            <a:chOff x="1536" y="2632"/>
            <a:chExt cx="1632" cy="491"/>
          </a:xfrm>
        </p:grpSpPr>
        <p:sp>
          <p:nvSpPr>
            <p:cNvPr id="454683" name="Text Box 27">
              <a:extLst>
                <a:ext uri="{FF2B5EF4-FFF2-40B4-BE49-F238E27FC236}">
                  <a16:creationId xmlns:a16="http://schemas.microsoft.com/office/drawing/2014/main" id="{CA85A063-A948-B279-A3BD-AED69705C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2632"/>
              <a:ext cx="102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i="0" dirty="0" err="1">
                  <a:solidFill>
                    <a:srgbClr val="0000CC"/>
                  </a:solidFill>
                  <a:latin typeface="+mj-lt"/>
                </a:rPr>
                <a:t>getStudent</a:t>
              </a:r>
              <a:r>
                <a:rPr lang="en-US" sz="1800" i="0" dirty="0">
                  <a:solidFill>
                    <a:srgbClr val="0000CC"/>
                  </a:solidFill>
                  <a:latin typeface="+mj-lt"/>
                </a:rPr>
                <a:t>(id)</a:t>
              </a:r>
            </a:p>
          </p:txBody>
        </p:sp>
        <p:grpSp>
          <p:nvGrpSpPr>
            <p:cNvPr id="20512" name="Group 28">
              <a:extLst>
                <a:ext uri="{FF2B5EF4-FFF2-40B4-BE49-F238E27FC236}">
                  <a16:creationId xmlns:a16="http://schemas.microsoft.com/office/drawing/2014/main" id="{6E49B828-B19C-864C-4818-21575C2EB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32"/>
              <a:ext cx="1632" cy="288"/>
              <a:chOff x="1463" y="3264"/>
              <a:chExt cx="1632" cy="288"/>
            </a:xfrm>
          </p:grpSpPr>
          <p:sp>
            <p:nvSpPr>
              <p:cNvPr id="454685" name="Line 29">
                <a:extLst>
                  <a:ext uri="{FF2B5EF4-FFF2-40B4-BE49-F238E27FC236}">
                    <a16:creationId xmlns:a16="http://schemas.microsoft.com/office/drawing/2014/main" id="{D29441E8-41AC-5E9C-6450-4CBE5E1AF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7" y="3264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i="0">
                  <a:solidFill>
                    <a:srgbClr val="0000CC"/>
                  </a:solidFill>
                  <a:latin typeface="+mj-lt"/>
                </a:endParaRPr>
              </a:p>
            </p:txBody>
          </p:sp>
          <p:sp>
            <p:nvSpPr>
              <p:cNvPr id="454686" name="Line 30">
                <a:extLst>
                  <a:ext uri="{FF2B5EF4-FFF2-40B4-BE49-F238E27FC236}">
                    <a16:creationId xmlns:a16="http://schemas.microsoft.com/office/drawing/2014/main" id="{3AF099B1-19B6-0CFE-BA52-5C307E677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7" y="3552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i="0">
                  <a:solidFill>
                    <a:srgbClr val="0000CC"/>
                  </a:solidFill>
                  <a:latin typeface="+mj-lt"/>
                </a:endParaRPr>
              </a:p>
            </p:txBody>
          </p:sp>
          <p:sp>
            <p:nvSpPr>
              <p:cNvPr id="11" name="Rectangle 31">
                <a:extLst>
                  <a:ext uri="{FF2B5EF4-FFF2-40B4-BE49-F238E27FC236}">
                    <a16:creationId xmlns:a16="http://schemas.microsoft.com/office/drawing/2014/main" id="{DF242B33-448F-F34B-B654-1C0352240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3264"/>
                <a:ext cx="192" cy="288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i="0">
                  <a:solidFill>
                    <a:srgbClr val="0000CC"/>
                  </a:solidFill>
                  <a:latin typeface="+mj-lt"/>
                </a:endParaRPr>
              </a:p>
            </p:txBody>
          </p:sp>
        </p:grpSp>
        <p:sp>
          <p:nvSpPr>
            <p:cNvPr id="454698" name="Text Box 42">
              <a:extLst>
                <a:ext uri="{FF2B5EF4-FFF2-40B4-BE49-F238E27FC236}">
                  <a16:creationId xmlns:a16="http://schemas.microsoft.com/office/drawing/2014/main" id="{2EDFCE84-EC30-86C1-288A-C248B1090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928"/>
              <a:ext cx="831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i="0">
                  <a:solidFill>
                    <a:srgbClr val="0000CC"/>
                  </a:solidFill>
                  <a:latin typeface="+mj-lt"/>
                </a:rPr>
                <a:t>return stu</a:t>
              </a:r>
            </a:p>
          </p:txBody>
        </p:sp>
      </p:grpSp>
      <p:grpSp>
        <p:nvGrpSpPr>
          <p:cNvPr id="16" name="Group 56">
            <a:extLst>
              <a:ext uri="{FF2B5EF4-FFF2-40B4-BE49-F238E27FC236}">
                <a16:creationId xmlns:a16="http://schemas.microsoft.com/office/drawing/2014/main" id="{671D2DB1-C850-9264-686E-7E33DF09F8C8}"/>
              </a:ext>
            </a:extLst>
          </p:cNvPr>
          <p:cNvGrpSpPr>
            <a:grpSpLocks/>
          </p:cNvGrpSpPr>
          <p:nvPr/>
        </p:nvGrpSpPr>
        <p:grpSpPr bwMode="auto">
          <a:xfrm>
            <a:off x="2687638" y="5749925"/>
            <a:ext cx="2855912" cy="801688"/>
            <a:chOff x="1536" y="3286"/>
            <a:chExt cx="1632" cy="458"/>
          </a:xfrm>
        </p:grpSpPr>
        <p:grpSp>
          <p:nvGrpSpPr>
            <p:cNvPr id="20505" name="Group 43">
              <a:extLst>
                <a:ext uri="{FF2B5EF4-FFF2-40B4-BE49-F238E27FC236}">
                  <a16:creationId xmlns:a16="http://schemas.microsoft.com/office/drawing/2014/main" id="{79F8EFE5-540A-2BAF-1A3F-C1A2B1E9D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456"/>
              <a:ext cx="1632" cy="288"/>
              <a:chOff x="1463" y="3264"/>
              <a:chExt cx="1632" cy="288"/>
            </a:xfrm>
          </p:grpSpPr>
          <p:sp>
            <p:nvSpPr>
              <p:cNvPr id="454700" name="Line 44">
                <a:extLst>
                  <a:ext uri="{FF2B5EF4-FFF2-40B4-BE49-F238E27FC236}">
                    <a16:creationId xmlns:a16="http://schemas.microsoft.com/office/drawing/2014/main" id="{6F74EB8D-0330-5435-BE02-7CDF5134B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7" y="3264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i="0">
                  <a:solidFill>
                    <a:srgbClr val="0000CC"/>
                  </a:solidFill>
                  <a:latin typeface="+mj-lt"/>
                </a:endParaRPr>
              </a:p>
            </p:txBody>
          </p:sp>
          <p:sp>
            <p:nvSpPr>
              <p:cNvPr id="454701" name="Line 45">
                <a:extLst>
                  <a:ext uri="{FF2B5EF4-FFF2-40B4-BE49-F238E27FC236}">
                    <a16:creationId xmlns:a16="http://schemas.microsoft.com/office/drawing/2014/main" id="{7B4E4CB6-21D0-4A6A-9FCC-36FF982B5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7" y="3552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i="0">
                  <a:solidFill>
                    <a:srgbClr val="0000CC"/>
                  </a:solidFill>
                  <a:latin typeface="+mj-lt"/>
                </a:endParaRPr>
              </a:p>
            </p:txBody>
          </p:sp>
          <p:sp>
            <p:nvSpPr>
              <p:cNvPr id="454702" name="Rectangle 46">
                <a:extLst>
                  <a:ext uri="{FF2B5EF4-FFF2-40B4-BE49-F238E27FC236}">
                    <a16:creationId xmlns:a16="http://schemas.microsoft.com/office/drawing/2014/main" id="{13EB235A-9655-33F7-D35A-AA16A831A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3264"/>
                <a:ext cx="192" cy="288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i="0">
                  <a:solidFill>
                    <a:srgbClr val="0000CC"/>
                  </a:solidFill>
                  <a:latin typeface="+mj-lt"/>
                </a:endParaRPr>
              </a:p>
            </p:txBody>
          </p:sp>
        </p:grpSp>
        <p:sp>
          <p:nvSpPr>
            <p:cNvPr id="454703" name="Text Box 47">
              <a:extLst>
                <a:ext uri="{FF2B5EF4-FFF2-40B4-BE49-F238E27FC236}">
                  <a16:creationId xmlns:a16="http://schemas.microsoft.com/office/drawing/2014/main" id="{D51E1F42-9801-54C3-ED36-E3B126369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7" y="3286"/>
              <a:ext cx="126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i="0" dirty="0" err="1">
                  <a:solidFill>
                    <a:srgbClr val="0000CC"/>
                  </a:solidFill>
                  <a:latin typeface="+mj-lt"/>
                </a:rPr>
                <a:t>getSubject</a:t>
              </a:r>
              <a:r>
                <a:rPr lang="en-US" sz="1800" i="0" dirty="0">
                  <a:solidFill>
                    <a:srgbClr val="0000CC"/>
                  </a:solidFill>
                  <a:latin typeface="+mj-lt"/>
                </a:rPr>
                <a:t>(</a:t>
              </a:r>
              <a:r>
                <a:rPr lang="en-US" sz="1800" i="0" dirty="0" err="1">
                  <a:solidFill>
                    <a:srgbClr val="0000CC"/>
                  </a:solidFill>
                  <a:latin typeface="+mj-lt"/>
                </a:rPr>
                <a:t>subId</a:t>
              </a:r>
              <a:r>
                <a:rPr lang="en-US" sz="1800" i="0" dirty="0">
                  <a:solidFill>
                    <a:srgbClr val="0000CC"/>
                  </a:solidFill>
                  <a:latin typeface="+mj-lt"/>
                </a:rPr>
                <a:t>)</a:t>
              </a:r>
            </a:p>
          </p:txBody>
        </p:sp>
        <p:sp>
          <p:nvSpPr>
            <p:cNvPr id="454704" name="Text Box 48">
              <a:extLst>
                <a:ext uri="{FF2B5EF4-FFF2-40B4-BE49-F238E27FC236}">
                  <a16:creationId xmlns:a16="http://schemas.microsoft.com/office/drawing/2014/main" id="{930D0324-F1B0-3D65-5D56-EFFB14815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3539"/>
              <a:ext cx="84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i="0" dirty="0">
                  <a:solidFill>
                    <a:srgbClr val="0000CC"/>
                  </a:solidFill>
                  <a:latin typeface="+mj-lt"/>
                </a:rPr>
                <a:t>return sub</a:t>
              </a:r>
            </a:p>
          </p:txBody>
        </p:sp>
      </p:grpSp>
      <p:sp>
        <p:nvSpPr>
          <p:cNvPr id="454707" name="Text Box 51">
            <a:extLst>
              <a:ext uri="{FF2B5EF4-FFF2-40B4-BE49-F238E27FC236}">
                <a16:creationId xmlns:a16="http://schemas.microsoft.com/office/drawing/2014/main" id="{D1E1E2FA-B242-1DE0-AABE-546182E89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5989638"/>
            <a:ext cx="2722562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i="0">
                <a:solidFill>
                  <a:srgbClr val="0000CC"/>
                </a:solidFill>
              </a:rPr>
              <a:t>[if stu != NULL and sub != NULL]</a:t>
            </a:r>
          </a:p>
        </p:txBody>
      </p:sp>
      <p:sp>
        <p:nvSpPr>
          <p:cNvPr id="454715" name="Line 59">
            <a:extLst>
              <a:ext uri="{FF2B5EF4-FFF2-40B4-BE49-F238E27FC236}">
                <a16:creationId xmlns:a16="http://schemas.microsoft.com/office/drawing/2014/main" id="{47AE7F85-7CCE-4D92-9E12-FB73B8610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7738" y="74358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54716" name="Line 60">
            <a:extLst>
              <a:ext uri="{FF2B5EF4-FFF2-40B4-BE49-F238E27FC236}">
                <a16:creationId xmlns:a16="http://schemas.microsoft.com/office/drawing/2014/main" id="{AB8A6A78-B25D-4B89-E871-F0AE960CF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7738" y="74358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grpSp>
        <p:nvGrpSpPr>
          <p:cNvPr id="18" name="Group 62">
            <a:extLst>
              <a:ext uri="{FF2B5EF4-FFF2-40B4-BE49-F238E27FC236}">
                <a16:creationId xmlns:a16="http://schemas.microsoft.com/office/drawing/2014/main" id="{829EBE77-D6D0-4437-6D47-9A049B7AB372}"/>
              </a:ext>
            </a:extLst>
          </p:cNvPr>
          <p:cNvGrpSpPr>
            <a:grpSpLocks/>
          </p:cNvGrpSpPr>
          <p:nvPr/>
        </p:nvGrpSpPr>
        <p:grpSpPr bwMode="auto">
          <a:xfrm>
            <a:off x="5627688" y="1260475"/>
            <a:ext cx="4106862" cy="6299200"/>
            <a:chOff x="3216" y="720"/>
            <a:chExt cx="2346" cy="3600"/>
          </a:xfrm>
        </p:grpSpPr>
        <p:grpSp>
          <p:nvGrpSpPr>
            <p:cNvPr id="20497" name="Group 57">
              <a:extLst>
                <a:ext uri="{FF2B5EF4-FFF2-40B4-BE49-F238E27FC236}">
                  <a16:creationId xmlns:a16="http://schemas.microsoft.com/office/drawing/2014/main" id="{630651E1-6CD7-BF42-2C69-4F557CACD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720"/>
              <a:ext cx="2346" cy="3456"/>
              <a:chOff x="3216" y="720"/>
              <a:chExt cx="2346" cy="3456"/>
            </a:xfrm>
          </p:grpSpPr>
          <p:sp>
            <p:nvSpPr>
              <p:cNvPr id="454673" name="Rectangle 17">
                <a:extLst>
                  <a:ext uri="{FF2B5EF4-FFF2-40B4-BE49-F238E27FC236}">
                    <a16:creationId xmlns:a16="http://schemas.microsoft.com/office/drawing/2014/main" id="{49939669-E221-8683-04BF-866E5083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720"/>
                <a:ext cx="1077" cy="470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200" i="0" u="sng" dirty="0" err="1">
                    <a:solidFill>
                      <a:srgbClr val="0000CC"/>
                    </a:solidFill>
                    <a:latin typeface="+mj-lt"/>
                  </a:rPr>
                  <a:t>stu:Student</a:t>
                </a:r>
                <a:endParaRPr lang="en-US" sz="2200" i="0" u="sng" dirty="0">
                  <a:solidFill>
                    <a:srgbClr val="0000CC"/>
                  </a:solidFill>
                  <a:latin typeface="+mj-lt"/>
                </a:endParaRPr>
              </a:p>
            </p:txBody>
          </p:sp>
          <p:sp>
            <p:nvSpPr>
              <p:cNvPr id="454674" name="Line 18">
                <a:extLst>
                  <a:ext uri="{FF2B5EF4-FFF2-40B4-BE49-F238E27FC236}">
                    <a16:creationId xmlns:a16="http://schemas.microsoft.com/office/drawing/2014/main" id="{30C5288E-31AB-D40A-42C6-1CA1E0E1C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888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i="0">
                  <a:latin typeface="+mj-lt"/>
                </a:endParaRPr>
              </a:p>
            </p:txBody>
          </p:sp>
          <p:sp>
            <p:nvSpPr>
              <p:cNvPr id="454676" name="Line 20">
                <a:extLst>
                  <a:ext uri="{FF2B5EF4-FFF2-40B4-BE49-F238E27FC236}">
                    <a16:creationId xmlns:a16="http://schemas.microsoft.com/office/drawing/2014/main" id="{C168E41A-41E6-5980-E31B-655BCE2B6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6" y="1200"/>
                <a:ext cx="48" cy="26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i="0">
                  <a:latin typeface="+mj-lt"/>
                </a:endParaRPr>
              </a:p>
            </p:txBody>
          </p:sp>
          <p:sp>
            <p:nvSpPr>
              <p:cNvPr id="454705" name="Rectangle 49">
                <a:extLst>
                  <a:ext uri="{FF2B5EF4-FFF2-40B4-BE49-F238E27FC236}">
                    <a16:creationId xmlns:a16="http://schemas.microsoft.com/office/drawing/2014/main" id="{99D9FC21-2E98-9638-3DC6-59A62B87E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3888"/>
                <a:ext cx="141" cy="288"/>
              </a:xfrm>
              <a:prstGeom prst="rect">
                <a:avLst/>
              </a:prstGeom>
              <a:solidFill>
                <a:srgbClr val="FF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i="0">
                  <a:latin typeface="+mj-lt"/>
                </a:endParaRPr>
              </a:p>
            </p:txBody>
          </p:sp>
          <p:sp>
            <p:nvSpPr>
              <p:cNvPr id="454706" name="Line 50">
                <a:extLst>
                  <a:ext uri="{FF2B5EF4-FFF2-40B4-BE49-F238E27FC236}">
                    <a16:creationId xmlns:a16="http://schemas.microsoft.com/office/drawing/2014/main" id="{F249F25E-1438-0D53-A9FD-7AEE5B2FA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4128"/>
                <a:ext cx="16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i="0">
                  <a:latin typeface="+mj-lt"/>
                </a:endParaRPr>
              </a:p>
            </p:txBody>
          </p:sp>
          <p:sp>
            <p:nvSpPr>
              <p:cNvPr id="454708" name="Text Box 52">
                <a:extLst>
                  <a:ext uri="{FF2B5EF4-FFF2-40B4-BE49-F238E27FC236}">
                    <a16:creationId xmlns:a16="http://schemas.microsoft.com/office/drawing/2014/main" id="{EDA8412D-509D-6FAC-44F1-1ACBD382BF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5" y="3663"/>
                <a:ext cx="2167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000" i="0" dirty="0" err="1">
                    <a:solidFill>
                      <a:srgbClr val="0000CC"/>
                    </a:solidFill>
                    <a:latin typeface="+mj-lt"/>
                  </a:rPr>
                  <a:t>addSubject</a:t>
                </a:r>
                <a:r>
                  <a:rPr lang="en-US" sz="2000" i="0" dirty="0">
                    <a:solidFill>
                      <a:srgbClr val="0000CC"/>
                    </a:solidFill>
                    <a:latin typeface="+mj-lt"/>
                  </a:rPr>
                  <a:t>(sub)</a:t>
                </a:r>
              </a:p>
            </p:txBody>
          </p:sp>
        </p:grpSp>
        <p:sp>
          <p:nvSpPr>
            <p:cNvPr id="454717" name="Line 61">
              <a:extLst>
                <a:ext uri="{FF2B5EF4-FFF2-40B4-BE49-F238E27FC236}">
                  <a16:creationId xmlns:a16="http://schemas.microsoft.com/office/drawing/2014/main" id="{3C3AD19C-AAA5-9D62-1B23-1EBC11A1C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417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latin typeface="+mj-lt"/>
              </a:endParaRPr>
            </a:p>
          </p:txBody>
        </p:sp>
      </p:grpSp>
      <p:sp>
        <p:nvSpPr>
          <p:cNvPr id="55" name="TextBox 12">
            <a:extLst>
              <a:ext uri="{FF2B5EF4-FFF2-40B4-BE49-F238E27FC236}">
                <a16:creationId xmlns:a16="http://schemas.microsoft.com/office/drawing/2014/main" id="{04741BF6-94F6-13DC-B7DB-1B1DACD40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941388"/>
            <a:ext cx="3303587" cy="954087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Write Java Code for AssgSubCmd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4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4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07" grpId="0" autoUpdateAnimBg="0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>
            <a:extLst>
              <a:ext uri="{FF2B5EF4-FFF2-40B4-BE49-F238E27FC236}">
                <a16:creationId xmlns:a16="http://schemas.microsoft.com/office/drawing/2014/main" id="{BB2D908A-0884-A593-A11B-E3D5FC903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4837113"/>
            <a:ext cx="3911600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570" name="Text Box 45">
            <a:extLst>
              <a:ext uri="{FF2B5EF4-FFF2-40B4-BE49-F238E27FC236}">
                <a16:creationId xmlns:a16="http://schemas.microsoft.com/office/drawing/2014/main" id="{9770693E-D69A-1DE7-5BAE-BEB3ABAA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466725"/>
            <a:ext cx="9024938" cy="69707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class AssgSubCmd{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  private URSDatabase u;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  public execute(){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      Student stu = u.getStudent(id);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      Subject sub = u.getSubject(subId);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      if (stu != null &amp;&amp; sub != null){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      	stu.addSubject(sub);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      }	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  }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C508058F-963C-B026-C344-B89A09C3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350838"/>
            <a:ext cx="2362200" cy="1077912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Ans: Java Code</a:t>
            </a:r>
          </a:p>
        </p:txBody>
      </p:sp>
      <p:sp>
        <p:nvSpPr>
          <p:cNvPr id="21509" name="TextBox 12">
            <a:extLst>
              <a:ext uri="{FF2B5EF4-FFF2-40B4-BE49-F238E27FC236}">
                <a16:creationId xmlns:a16="http://schemas.microsoft.com/office/drawing/2014/main" id="{AD41A577-81BC-2B23-2154-8CF872BD0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1465263"/>
            <a:ext cx="2228850" cy="523875"/>
          </a:xfrm>
          <a:prstGeom prst="rect">
            <a:avLst/>
          </a:prstGeom>
          <a:solidFill>
            <a:srgbClr val="CCE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Exercise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7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7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7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7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7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7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7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75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F7EAE24-00DF-DEF5-E7B5-8D905C821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4148138"/>
            <a:ext cx="4957763" cy="2352675"/>
          </a:xfrm>
          <a:prstGeom prst="rect">
            <a:avLst/>
          </a:prstGeom>
          <a:solidFill>
            <a:srgbClr val="FDEADA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US" altLang="en-US" sz="2000" i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8">
            <a:extLst>
              <a:ext uri="{FF2B5EF4-FFF2-40B4-BE49-F238E27FC236}">
                <a16:creationId xmlns:a16="http://schemas.microsoft.com/office/drawing/2014/main" id="{6219C0AD-50AB-C38C-D4D7-ABA5E0448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2468563"/>
            <a:ext cx="8988425" cy="461962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000" i="0">
                <a:solidFill>
                  <a:srgbClr val="FFFFFF"/>
                </a:solidFill>
                <a:cs typeface="Arial" panose="020B0604020202020204" pitchFamily="34" charset="0"/>
              </a:rPr>
              <a:t>				</a:t>
            </a:r>
            <a:r>
              <a:rPr lang="en-US" altLang="en-US" sz="2000" i="0">
                <a:solidFill>
                  <a:schemeClr val="tx1"/>
                </a:solidFill>
                <a:cs typeface="Arial" panose="020B0604020202020204" pitchFamily="34" charset="0"/>
              </a:rPr>
              <a:t>return()</a:t>
            </a:r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C69FBCA3-AE2A-06F6-A0DA-AC94ECFF7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2889250"/>
            <a:ext cx="4956175" cy="2351088"/>
          </a:xfrm>
          <a:prstGeom prst="rect">
            <a:avLst/>
          </a:prstGeom>
          <a:solidFill>
            <a:srgbClr val="FDEADA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200" i="0">
                <a:solidFill>
                  <a:schemeClr val="tx1"/>
                </a:solidFill>
                <a:cs typeface="Arial" panose="020B0604020202020204" pitchFamily="34" charset="0"/>
              </a:rPr>
              <a:t>placeOrder(Order: iOrderNo)</a:t>
            </a:r>
            <a:endParaRPr lang="en-US" altLang="en-US" sz="2200" i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2533" name="Rectangle 10">
            <a:extLst>
              <a:ext uri="{FF2B5EF4-FFF2-40B4-BE49-F238E27FC236}">
                <a16:creationId xmlns:a16="http://schemas.microsoft.com/office/drawing/2014/main" id="{8B79ECE1-CF83-5550-33F2-B1B6CDD3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788988"/>
            <a:ext cx="2268538" cy="1008062"/>
          </a:xfrm>
          <a:prstGeom prst="rect">
            <a:avLst/>
          </a:prstGeom>
          <a:solidFill>
            <a:srgbClr val="FDEADA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US" altLang="en-US" sz="310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en-US" sz="310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en-US" sz="310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3100" i="0">
                <a:solidFill>
                  <a:schemeClr val="tx1"/>
                </a:solidFill>
                <a:cs typeface="Arial" panose="020B0604020202020204" pitchFamily="34" charset="0"/>
              </a:rPr>
              <a:t>:Account</a:t>
            </a:r>
          </a:p>
          <a:p>
            <a:pPr algn="ctr" eaLnBrk="1" hangingPunct="1"/>
            <a:endParaRPr lang="en-US" altLang="en-US" sz="260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en-US" sz="260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en-US" sz="260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4" name="Rectangle 11">
            <a:extLst>
              <a:ext uri="{FF2B5EF4-FFF2-40B4-BE49-F238E27FC236}">
                <a16:creationId xmlns:a16="http://schemas.microsoft.com/office/drawing/2014/main" id="{47C9E15A-5385-381F-B847-01AE9FE71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788988"/>
            <a:ext cx="1765300" cy="1008062"/>
          </a:xfrm>
          <a:prstGeom prst="rect">
            <a:avLst/>
          </a:prstGeom>
          <a:solidFill>
            <a:srgbClr val="FDEADA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US" altLang="en-US" sz="310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en-US" sz="310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en-US" sz="310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3100" i="0">
                <a:solidFill>
                  <a:schemeClr val="tx1"/>
                </a:solidFill>
                <a:cs typeface="Arial" panose="020B0604020202020204" pitchFamily="34" charset="0"/>
              </a:rPr>
              <a:t>:Order</a:t>
            </a:r>
          </a:p>
          <a:p>
            <a:pPr algn="ctr" eaLnBrk="1" hangingPunct="1"/>
            <a:endParaRPr lang="en-US" altLang="en-US" sz="310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en-US" sz="310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en-US" sz="310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5" name="Rectangle 12">
            <a:extLst>
              <a:ext uri="{FF2B5EF4-FFF2-40B4-BE49-F238E27FC236}">
                <a16:creationId xmlns:a16="http://schemas.microsoft.com/office/drawing/2014/main" id="{9C441B55-4205-E2FF-444B-FB457769A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788988"/>
            <a:ext cx="3360738" cy="1008062"/>
          </a:xfrm>
          <a:prstGeom prst="rect">
            <a:avLst/>
          </a:prstGeom>
          <a:solidFill>
            <a:srgbClr val="FDEADA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US" altLang="en-US" sz="310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en-US" sz="310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en-US" sz="310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3100" i="0">
                <a:solidFill>
                  <a:schemeClr val="tx1"/>
                </a:solidFill>
                <a:cs typeface="Arial" panose="020B0604020202020204" pitchFamily="34" charset="0"/>
              </a:rPr>
              <a:t>:ShoppingBasket</a:t>
            </a:r>
          </a:p>
          <a:p>
            <a:pPr algn="ctr" eaLnBrk="1" hangingPunct="1"/>
            <a:endParaRPr lang="en-US" altLang="en-US" sz="310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en-US" sz="3100" i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en-US" sz="310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390410-1C12-34B7-9796-2679587B9C35}"/>
              </a:ext>
            </a:extLst>
          </p:cNvPr>
          <p:cNvCxnSpPr/>
          <p:nvPr/>
        </p:nvCxnSpPr>
        <p:spPr>
          <a:xfrm rot="5400000">
            <a:off x="4579144" y="2347119"/>
            <a:ext cx="1092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0DF3F-8DE8-BF32-56FB-AAF63E9FAAFD}"/>
              </a:ext>
            </a:extLst>
          </p:cNvPr>
          <p:cNvCxnSpPr/>
          <p:nvPr/>
        </p:nvCxnSpPr>
        <p:spPr>
          <a:xfrm rot="5400000">
            <a:off x="7009607" y="2347119"/>
            <a:ext cx="1092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9755B4-E9DB-AA17-A07E-8E84A6082E3C}"/>
              </a:ext>
            </a:extLst>
          </p:cNvPr>
          <p:cNvCxnSpPr/>
          <p:nvPr/>
        </p:nvCxnSpPr>
        <p:spPr>
          <a:xfrm rot="5400000">
            <a:off x="1765300" y="2466975"/>
            <a:ext cx="13414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9" name="Rectangle 22">
            <a:extLst>
              <a:ext uri="{FF2B5EF4-FFF2-40B4-BE49-F238E27FC236}">
                <a16:creationId xmlns:a16="http://schemas.microsoft.com/office/drawing/2014/main" id="{8C0751CA-AD34-0E71-92FC-A52842206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140075"/>
            <a:ext cx="168275" cy="3444875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US" altLang="en-US" sz="2000" i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6D0A2F-D420-57F9-3503-A26EF68FA2D5}"/>
              </a:ext>
            </a:extLst>
          </p:cNvPr>
          <p:cNvCxnSpPr>
            <a:stCxn id="22539" idx="2"/>
          </p:cNvCxnSpPr>
          <p:nvPr/>
        </p:nvCxnSpPr>
        <p:spPr>
          <a:xfrm rot="5400000">
            <a:off x="2013744" y="7015956"/>
            <a:ext cx="839788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ECE9A0-90F3-E2A3-CD43-CC5A443C1409}"/>
              </a:ext>
            </a:extLst>
          </p:cNvPr>
          <p:cNvCxnSpPr/>
          <p:nvPr/>
        </p:nvCxnSpPr>
        <p:spPr>
          <a:xfrm rot="5400000">
            <a:off x="4071145" y="6288881"/>
            <a:ext cx="2100262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65EA0A-D000-AA4F-77B5-79F061465DBA}"/>
              </a:ext>
            </a:extLst>
          </p:cNvPr>
          <p:cNvCxnSpPr/>
          <p:nvPr/>
        </p:nvCxnSpPr>
        <p:spPr>
          <a:xfrm rot="5400000">
            <a:off x="6509544" y="6290469"/>
            <a:ext cx="2100263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3" name="Rectangle 33">
            <a:extLst>
              <a:ext uri="{FF2B5EF4-FFF2-40B4-BE49-F238E27FC236}">
                <a16:creationId xmlns:a16="http://schemas.microsoft.com/office/drawing/2014/main" id="{0CA71698-0604-5AD9-51CE-00896F8E1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5829300"/>
            <a:ext cx="125253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200" i="0">
                <a:solidFill>
                  <a:schemeClr val="tx1"/>
                </a:solidFill>
                <a:cs typeface="Arial" panose="020B0604020202020204" pitchFamily="34" charset="0"/>
              </a:rPr>
              <a:t>return()</a:t>
            </a:r>
          </a:p>
        </p:txBody>
      </p:sp>
      <p:cxnSp>
        <p:nvCxnSpPr>
          <p:cNvPr id="22544" name="Straight Connector 35">
            <a:extLst>
              <a:ext uri="{FF2B5EF4-FFF2-40B4-BE49-F238E27FC236}">
                <a16:creationId xmlns:a16="http://schemas.microsoft.com/office/drawing/2014/main" id="{094EC636-D449-7138-7D3E-689F994F5B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9363" y="5661025"/>
            <a:ext cx="671512" cy="1588"/>
          </a:xfrm>
          <a:prstGeom prst="lin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Straight Connector 37">
            <a:extLst>
              <a:ext uri="{FF2B5EF4-FFF2-40B4-BE49-F238E27FC236}">
                <a16:creationId xmlns:a16="http://schemas.microsoft.com/office/drawing/2014/main" id="{0F08907B-195C-FB8D-5556-12700758601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983707" y="5869781"/>
            <a:ext cx="417512" cy="3175"/>
          </a:xfrm>
          <a:prstGeom prst="lin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Straight Arrow Connector 44">
            <a:extLst>
              <a:ext uri="{FF2B5EF4-FFF2-40B4-BE49-F238E27FC236}">
                <a16:creationId xmlns:a16="http://schemas.microsoft.com/office/drawing/2014/main" id="{77289BDD-AB43-F5E1-E26F-A8DCD549B8FE}"/>
              </a:ext>
            </a:extLst>
          </p:cNvPr>
          <p:cNvCxnSpPr>
            <a:cxnSpLocks noChangeShapeType="1"/>
            <a:stCxn id="22543" idx="1"/>
            <a:endCxn id="22556" idx="3"/>
          </p:cNvCxnSpPr>
          <p:nvPr/>
        </p:nvCxnSpPr>
        <p:spPr bwMode="auto">
          <a:xfrm flipH="1" flipV="1">
            <a:off x="2616200" y="6038850"/>
            <a:ext cx="574675" cy="9525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Rectangle 45">
            <a:extLst>
              <a:ext uri="{FF2B5EF4-FFF2-40B4-BE49-F238E27FC236}">
                <a16:creationId xmlns:a16="http://schemas.microsoft.com/office/drawing/2014/main" id="{423F526B-0511-5CD0-DFB8-7DE949F15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13" y="2422525"/>
            <a:ext cx="17049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200" i="0">
                <a:solidFill>
                  <a:schemeClr val="tx1"/>
                </a:solidFill>
                <a:cs typeface="Arial" panose="020B0604020202020204" pitchFamily="34" charset="0"/>
              </a:rPr>
              <a:t>[ValidUser]</a:t>
            </a:r>
            <a:endParaRPr lang="en-US" altLang="en-US" sz="2000" i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7EDAD0-9516-E925-57F4-BDB40F533441}"/>
              </a:ext>
            </a:extLst>
          </p:cNvPr>
          <p:cNvCxnSpPr/>
          <p:nvPr/>
        </p:nvCxnSpPr>
        <p:spPr>
          <a:xfrm>
            <a:off x="671513" y="2889250"/>
            <a:ext cx="50323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41A3E43-37CE-C652-F4CA-B118A2726BF8}"/>
              </a:ext>
            </a:extLst>
          </p:cNvPr>
          <p:cNvCxnSpPr/>
          <p:nvPr/>
        </p:nvCxnSpPr>
        <p:spPr>
          <a:xfrm rot="5400000" flipH="1" flipV="1">
            <a:off x="1337469" y="2551907"/>
            <a:ext cx="1682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973190-9C96-DD3F-E855-79AFB8471312}"/>
              </a:ext>
            </a:extLst>
          </p:cNvPr>
          <p:cNvCxnSpPr/>
          <p:nvPr/>
        </p:nvCxnSpPr>
        <p:spPr>
          <a:xfrm rot="5400000" flipH="1" flipV="1">
            <a:off x="1174751" y="2636837"/>
            <a:ext cx="252412" cy="252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1" name="Rectangle 58">
            <a:extLst>
              <a:ext uri="{FF2B5EF4-FFF2-40B4-BE49-F238E27FC236}">
                <a16:creationId xmlns:a16="http://schemas.microsoft.com/office/drawing/2014/main" id="{790E3DC7-5E68-B4E4-9E32-FA926D54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2468563"/>
            <a:ext cx="5635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200" i="0">
                <a:solidFill>
                  <a:schemeClr val="tx1"/>
                </a:solidFill>
                <a:cs typeface="Arial" panose="020B0604020202020204" pitchFamily="34" charset="0"/>
              </a:rPr>
              <a:t>alt</a:t>
            </a:r>
          </a:p>
        </p:txBody>
      </p:sp>
      <p:sp>
        <p:nvSpPr>
          <p:cNvPr id="22552" name="Rectangle 59">
            <a:extLst>
              <a:ext uri="{FF2B5EF4-FFF2-40B4-BE49-F238E27FC236}">
                <a16:creationId xmlns:a16="http://schemas.microsoft.com/office/drawing/2014/main" id="{22D61A13-4FD6-72B1-01AC-19F71030F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2889250"/>
            <a:ext cx="6334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200" i="0">
                <a:solidFill>
                  <a:schemeClr val="tx1"/>
                </a:solidFill>
                <a:cs typeface="Arial" panose="020B0604020202020204" pitchFamily="34" charset="0"/>
              </a:rPr>
              <a:t>ref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D3DC3CF-021E-E476-5D5F-323339266E24}"/>
              </a:ext>
            </a:extLst>
          </p:cNvPr>
          <p:cNvCxnSpPr/>
          <p:nvPr/>
        </p:nvCxnSpPr>
        <p:spPr>
          <a:xfrm>
            <a:off x="3948113" y="3308350"/>
            <a:ext cx="50323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6AA0C7-996A-D59F-2B75-F13FFE2EC469}"/>
              </a:ext>
            </a:extLst>
          </p:cNvPr>
          <p:cNvCxnSpPr/>
          <p:nvPr/>
        </p:nvCxnSpPr>
        <p:spPr>
          <a:xfrm rot="5400000" flipH="1" flipV="1">
            <a:off x="4618831" y="2978944"/>
            <a:ext cx="1682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544C3B3-0813-BFCE-8F81-7F30C4657FFC}"/>
              </a:ext>
            </a:extLst>
          </p:cNvPr>
          <p:cNvCxnSpPr/>
          <p:nvPr/>
        </p:nvCxnSpPr>
        <p:spPr>
          <a:xfrm rot="5400000">
            <a:off x="4453732" y="3055143"/>
            <a:ext cx="247650" cy="252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6" name="Rectangle 76">
            <a:extLst>
              <a:ext uri="{FF2B5EF4-FFF2-40B4-BE49-F238E27FC236}">
                <a16:creationId xmlns:a16="http://schemas.microsoft.com/office/drawing/2014/main" id="{FF2951E8-D4E6-F6ED-553A-91A1BF84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5" y="5829300"/>
            <a:ext cx="168275" cy="419100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US" altLang="en-US" sz="2000" i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cxnSp>
        <p:nvCxnSpPr>
          <p:cNvPr id="22557" name="Straight Connector 79">
            <a:extLst>
              <a:ext uri="{FF2B5EF4-FFF2-40B4-BE49-F238E27FC236}">
                <a16:creationId xmlns:a16="http://schemas.microsoft.com/office/drawing/2014/main" id="{BF6D05A8-6F16-419B-DA4C-D384616334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9363" y="4064000"/>
            <a:ext cx="1428750" cy="0"/>
          </a:xfrm>
          <a:prstGeom prst="line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8" name="Line 31">
            <a:extLst>
              <a:ext uri="{FF2B5EF4-FFF2-40B4-BE49-F238E27FC236}">
                <a16:creationId xmlns:a16="http://schemas.microsoft.com/office/drawing/2014/main" id="{65389546-850E-C2B4-3594-5A4A6095F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13" y="5492750"/>
            <a:ext cx="898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59" name="Rectangle 2">
            <a:extLst>
              <a:ext uri="{FF2B5EF4-FFF2-40B4-BE49-F238E27FC236}">
                <a16:creationId xmlns:a16="http://schemas.microsoft.com/office/drawing/2014/main" id="{8D3AD241-6DFC-F17B-A0B0-FB4FA5AC5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-47625"/>
            <a:ext cx="9453563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i="0">
                <a:solidFill>
                  <a:srgbClr val="000000"/>
                </a:solidFill>
              </a:rPr>
              <a:t>Exercise 6:  Write Java Code for Sequence Diagram</a:t>
            </a:r>
            <a:br>
              <a:rPr lang="en-US" altLang="en-US" sz="2800" i="0">
                <a:solidFill>
                  <a:srgbClr val="000000"/>
                </a:solidFill>
              </a:rPr>
            </a:br>
            <a:endParaRPr lang="en-US" altLang="en-US" sz="160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A51C6DF-90E5-DD4C-8E5E-FE6666369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312738"/>
            <a:ext cx="9917113" cy="6934200"/>
          </a:xfrm>
          <a:solidFill>
            <a:srgbClr val="FF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3300"/>
                </a:solidFill>
              </a:rPr>
              <a:t>public void newTransaction(){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3300"/>
                </a:solidFill>
              </a:rPr>
              <a:t>               // behavior is an Interaction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3300"/>
                </a:solidFill>
              </a:rPr>
              <a:t>               if (ValidUser) </a:t>
            </a:r>
            <a:r>
              <a:rPr lang="en-US" altLang="en-US" sz="2400" b="1">
                <a:solidFill>
                  <a:srgbClr val="003300"/>
                </a:solidFill>
              </a:rPr>
              <a:t>// Alt combined fragment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3300"/>
                </a:solidFill>
              </a:rPr>
              <a:t>               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3300"/>
                </a:solidFill>
              </a:rPr>
              <a:t>                     placeOrder(iOrdNo);                    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3300"/>
                </a:solidFill>
              </a:rPr>
              <a:t>               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3300"/>
                </a:solidFill>
              </a:rPr>
              <a:t>               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3300"/>
                </a:solidFill>
              </a:rPr>
              <a:t>                       return;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3300"/>
                </a:solidFill>
              </a:rPr>
              <a:t>               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3300"/>
                </a:solidFill>
              </a:rPr>
              <a:t>       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DBD4D07-1B0D-A51D-6A7B-05948ACE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4241800"/>
            <a:ext cx="4922837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1">
            <a:extLst>
              <a:ext uri="{FF2B5EF4-FFF2-40B4-BE49-F238E27FC236}">
                <a16:creationId xmlns:a16="http://schemas.microsoft.com/office/drawing/2014/main" id="{3718798F-4D77-0470-15F0-085EDB422442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5400" y="-106363"/>
            <a:ext cx="8566150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/>
              <a:t>Sequence Diagram</a:t>
            </a:r>
          </a:p>
        </p:txBody>
      </p:sp>
      <p:sp>
        <p:nvSpPr>
          <p:cNvPr id="407555" name="Rectangle 2">
            <a:extLst>
              <a:ext uri="{FF2B5EF4-FFF2-40B4-BE49-F238E27FC236}">
                <a16:creationId xmlns:a16="http://schemas.microsoft.com/office/drawing/2014/main" id="{E93F16E0-2A06-0B43-15C3-57D35CEEC48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230188" y="808038"/>
            <a:ext cx="9618662" cy="5748337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10000"/>
              </a:lnSpc>
              <a:spcBef>
                <a:spcPts val="700"/>
              </a:spcBef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/>
              <a:t>Shows interaction among objects as a two-dimensional chart</a:t>
            </a:r>
          </a:p>
          <a:p>
            <a:pPr marL="338138" indent="-338138" eaLnBrk="1">
              <a:lnSpc>
                <a:spcPct val="110000"/>
              </a:lnSpc>
              <a:spcBef>
                <a:spcPts val="700"/>
              </a:spcBef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>
                <a:solidFill>
                  <a:srgbClr val="4C38E2"/>
                </a:solidFill>
              </a:rPr>
              <a:t>Objects</a:t>
            </a:r>
            <a:r>
              <a:rPr lang="en-GB" altLang="en-US"/>
              <a:t> are shown as </a:t>
            </a:r>
            <a:r>
              <a:rPr lang="en-GB" altLang="en-US" sz="3600">
                <a:solidFill>
                  <a:srgbClr val="4C38E2"/>
                </a:solidFill>
              </a:rPr>
              <a:t>boxes </a:t>
            </a:r>
            <a:r>
              <a:rPr lang="en-GB" altLang="en-US"/>
              <a:t>at top</a:t>
            </a:r>
          </a:p>
          <a:p>
            <a:pPr marL="338138" indent="-338138" eaLnBrk="1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/>
              <a:t>If object created during execution:</a:t>
            </a:r>
          </a:p>
          <a:p>
            <a:pPr marL="742950" lvl="1" indent="-285750" eaLnBrk="1">
              <a:lnSpc>
                <a:spcPct val="110000"/>
              </a:lnSpc>
              <a:spcBef>
                <a:spcPts val="700"/>
              </a:spcBef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/>
              <a:t>Then shown at appropriate place in time line</a:t>
            </a:r>
          </a:p>
          <a:p>
            <a:pPr marL="338138" indent="-338138" eaLnBrk="1">
              <a:lnSpc>
                <a:spcPct val="110000"/>
              </a:lnSpc>
              <a:spcBef>
                <a:spcPts val="700"/>
              </a:spcBef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>
                <a:solidFill>
                  <a:srgbClr val="4C38E2"/>
                </a:solidFill>
              </a:rPr>
              <a:t>Object existence</a:t>
            </a:r>
            <a:r>
              <a:rPr lang="en-GB" altLang="en-US"/>
              <a:t> is                                      shown as </a:t>
            </a:r>
            <a:r>
              <a:rPr lang="en-GB" altLang="en-US" sz="3600">
                <a:solidFill>
                  <a:srgbClr val="4C38E2"/>
                </a:solidFill>
              </a:rPr>
              <a:t>dashed lines</a:t>
            </a:r>
            <a:r>
              <a:rPr lang="en-GB" altLang="en-US"/>
              <a:t> </a:t>
            </a:r>
            <a:r>
              <a:rPr lang="ar-SA" altLang="en-US">
                <a:cs typeface="Arial" panose="020B0604020202020204" pitchFamily="34" charset="0"/>
              </a:rPr>
              <a:t>‏</a:t>
            </a:r>
            <a:endParaRPr lang="en-GB" altLang="en-US"/>
          </a:p>
          <a:p>
            <a:pPr marL="338138" indent="-338138" eaLnBrk="1">
              <a:lnSpc>
                <a:spcPct val="110000"/>
              </a:lnSpc>
              <a:spcBef>
                <a:spcPts val="700"/>
              </a:spcBef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>
                <a:solidFill>
                  <a:srgbClr val="4C38E2"/>
                </a:solidFill>
              </a:rPr>
              <a:t>Object activeness</a:t>
            </a:r>
            <a:r>
              <a:rPr lang="en-GB" altLang="en-US"/>
              <a:t>,                                       shown as a </a:t>
            </a:r>
            <a:r>
              <a:rPr lang="en-GB" altLang="en-US" sz="3600">
                <a:solidFill>
                  <a:srgbClr val="4C38E2"/>
                </a:solidFill>
              </a:rPr>
              <a:t>rectangle</a:t>
            </a:r>
            <a:r>
              <a:rPr lang="en-GB" altLang="en-US"/>
              <a:t> on lifeline</a:t>
            </a:r>
          </a:p>
          <a:p>
            <a:pPr marL="1143000" lvl="2" indent="-228600" eaLnBrk="1">
              <a:lnSpc>
                <a:spcPct val="110000"/>
              </a:lnSpc>
              <a:spcBef>
                <a:spcPts val="700"/>
              </a:spcBef>
              <a:buFont typeface="Wingdings" panose="05000000000000000000" pitchFamily="2" charset="2"/>
              <a:buNone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>
            <a:extLst>
              <a:ext uri="{FF2B5EF4-FFF2-40B4-BE49-F238E27FC236}">
                <a16:creationId xmlns:a16="http://schemas.microsoft.com/office/drawing/2014/main" id="{C9865246-CC9B-C101-32E0-2E1D92B4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0"/>
            <a:ext cx="10048875" cy="755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33466F69-BB43-4F62-E807-D35B0FA8F1E4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633413" y="-106363"/>
            <a:ext cx="8566150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Collaboration Diagram </a:t>
            </a:r>
          </a:p>
        </p:txBody>
      </p:sp>
      <p:sp>
        <p:nvSpPr>
          <p:cNvPr id="253955" name="Rectangle 2">
            <a:extLst>
              <a:ext uri="{FF2B5EF4-FFF2-40B4-BE49-F238E27FC236}">
                <a16:creationId xmlns:a16="http://schemas.microsoft.com/office/drawing/2014/main" id="{1AE74D98-6986-E641-F34F-415455359B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839788"/>
            <a:ext cx="9917112" cy="6556375"/>
          </a:xfrm>
        </p:spPr>
        <p:txBody>
          <a:bodyPr lIns="19800" tIns="51480" rIns="19800" bIns="51480"/>
          <a:lstStyle/>
          <a:p>
            <a:pPr marL="338138" indent="-338138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US" altLang="zh-TW" sz="3400" dirty="0">
                <a:solidFill>
                  <a:srgbClr val="003300"/>
                </a:solidFill>
                <a:ea typeface="PMingLiU" pitchFamily="18" charset="-120"/>
              </a:rPr>
              <a:t>Known as </a:t>
            </a:r>
            <a:r>
              <a:rPr lang="en-US" altLang="zh-TW" sz="3400" b="1" dirty="0">
                <a:solidFill>
                  <a:srgbClr val="003300"/>
                </a:solidFill>
                <a:ea typeface="PMingLiU" pitchFamily="18" charset="-120"/>
              </a:rPr>
              <a:t>Communication Diagram </a:t>
            </a:r>
            <a:r>
              <a:rPr lang="en-US" altLang="zh-TW" sz="3400" dirty="0">
                <a:solidFill>
                  <a:srgbClr val="003300"/>
                </a:solidFill>
                <a:ea typeface="PMingLiU" pitchFamily="18" charset="-120"/>
              </a:rPr>
              <a:t>in UML 2</a:t>
            </a:r>
          </a:p>
          <a:p>
            <a:pPr marL="338138" indent="-338138" eaLnBrk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3400" dirty="0"/>
              <a:t>Shows both </a:t>
            </a:r>
            <a:r>
              <a:rPr lang="en-GB" sz="3400" dirty="0">
                <a:solidFill>
                  <a:srgbClr val="4C38E2"/>
                </a:solidFill>
              </a:rPr>
              <a:t>structural</a:t>
            </a:r>
            <a:r>
              <a:rPr lang="en-GB" sz="3400" dirty="0"/>
              <a:t> and </a:t>
            </a:r>
            <a:r>
              <a:rPr lang="en-GB" sz="3400" dirty="0">
                <a:solidFill>
                  <a:srgbClr val="4C38E2"/>
                </a:solidFill>
              </a:rPr>
              <a:t>behavioural </a:t>
            </a:r>
            <a:r>
              <a:rPr lang="en-GB" sz="3400" dirty="0"/>
              <a:t>aspects:</a:t>
            </a:r>
          </a:p>
          <a:p>
            <a:pPr marL="769938" lvl="1" indent="-338138" eaLnBrk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3200" dirty="0"/>
              <a:t>Objects are </a:t>
            </a:r>
            <a:r>
              <a:rPr lang="en-GB" sz="3200" dirty="0">
                <a:solidFill>
                  <a:srgbClr val="4C38E2"/>
                </a:solidFill>
              </a:rPr>
              <a:t>collaborators</a:t>
            </a:r>
            <a:r>
              <a:rPr lang="en-GB" sz="3200" dirty="0"/>
              <a:t>, shown as boxes</a:t>
            </a:r>
          </a:p>
          <a:p>
            <a:pPr marL="769938" lvl="1" indent="-338138" eaLnBrk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3200" dirty="0"/>
              <a:t>Messages between objects                          shown as </a:t>
            </a:r>
            <a:r>
              <a:rPr lang="en-GB" sz="3200" dirty="0">
                <a:solidFill>
                  <a:srgbClr val="4C38E2"/>
                </a:solidFill>
              </a:rPr>
              <a:t>labelled arrow                                          placed near links</a:t>
            </a:r>
            <a:endParaRPr lang="en-GB" sz="3200" dirty="0"/>
          </a:p>
          <a:p>
            <a:pPr marL="338138" indent="-338138" eaLnBrk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sz="3400" dirty="0"/>
              <a:t>Messages are prefixed with </a:t>
            </a:r>
            <a:r>
              <a:rPr lang="en-GB" sz="3400" dirty="0">
                <a:solidFill>
                  <a:srgbClr val="4C38E2"/>
                </a:solidFill>
              </a:rPr>
              <a:t>sequence numbers</a:t>
            </a:r>
            <a:r>
              <a:rPr lang="en-GB" sz="3400" dirty="0"/>
              <a:t> to show relative sequencing</a:t>
            </a:r>
          </a:p>
          <a:p>
            <a:pPr marL="738188" lvl="1" indent="-280988" eaLnBrk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Symbol" panose="05050102010706020507" pitchFamily="18" charset="2"/>
              <a:buNone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endParaRPr lang="en-GB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2E1D13B7-5258-AA9E-0B52-0C4D1A3B07AD}"/>
              </a:ext>
            </a:extLst>
          </p:cNvPr>
          <p:cNvSpPr txBox="1">
            <a:spLocks/>
          </p:cNvSpPr>
          <p:nvPr/>
        </p:nvSpPr>
        <p:spPr bwMode="auto">
          <a:xfrm>
            <a:off x="13117513" y="5380038"/>
            <a:ext cx="889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1651420D-CB25-4DAC-9233-BD1E465E8524}" type="slidenum">
              <a:rPr lang="en-US" altLang="en-US" sz="1000" i="0">
                <a:solidFill>
                  <a:srgbClr val="0000CC"/>
                </a:solidFill>
              </a:rPr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21</a:t>
            </a:fld>
            <a:endParaRPr lang="en-US" altLang="en-US" sz="1000" i="0">
              <a:solidFill>
                <a:srgbClr val="0000CC"/>
              </a:solidFill>
            </a:endParaRPr>
          </a:p>
        </p:txBody>
      </p:sp>
      <p:grpSp>
        <p:nvGrpSpPr>
          <p:cNvPr id="25605" name="Group 58">
            <a:extLst>
              <a:ext uri="{FF2B5EF4-FFF2-40B4-BE49-F238E27FC236}">
                <a16:creationId xmlns:a16="http://schemas.microsoft.com/office/drawing/2014/main" id="{98D82C42-A64D-C6A6-88EB-43D2E2FB2032}"/>
              </a:ext>
            </a:extLst>
          </p:cNvPr>
          <p:cNvGrpSpPr>
            <a:grpSpLocks/>
          </p:cNvGrpSpPr>
          <p:nvPr/>
        </p:nvGrpSpPr>
        <p:grpSpPr bwMode="auto">
          <a:xfrm>
            <a:off x="6132513" y="3856038"/>
            <a:ext cx="3657600" cy="1836737"/>
            <a:chOff x="651041" y="5450390"/>
            <a:chExt cx="8199270" cy="1841696"/>
          </a:xfrm>
        </p:grpSpPr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D5D86455-EC99-75B3-3481-94BC03155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070" y="5450390"/>
              <a:ext cx="2651241" cy="63989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/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050" i="0" u="sng" dirty="0">
                  <a:solidFill>
                    <a:srgbClr val="0000CC"/>
                  </a:solidFill>
                </a:rPr>
                <a:t>s1 :</a:t>
              </a:r>
              <a:r>
                <a:rPr lang="en-US" sz="1050" i="0" u="sng" dirty="0" err="1">
                  <a:solidFill>
                    <a:srgbClr val="0000CC"/>
                  </a:solidFill>
                </a:rPr>
                <a:t>StockQuote</a:t>
              </a:r>
              <a:endParaRPr lang="en-US" sz="1050" i="0" u="sng" dirty="0">
                <a:solidFill>
                  <a:srgbClr val="0000CC"/>
                </a:solidFill>
              </a:endParaRPr>
            </a:p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050" i="0" u="sng" dirty="0">
                  <a:solidFill>
                    <a:srgbClr val="0000CC"/>
                  </a:solidFill>
                </a:rPr>
                <a:t>Subscriber</a:t>
              </a:r>
            </a:p>
          </p:txBody>
        </p:sp>
        <p:sp>
          <p:nvSpPr>
            <p:cNvPr id="7" name="Rectangle 26">
              <a:extLst>
                <a:ext uri="{FF2B5EF4-FFF2-40B4-BE49-F238E27FC236}">
                  <a16:creationId xmlns:a16="http://schemas.microsoft.com/office/drawing/2014/main" id="{3C4FE966-686B-1839-14C0-8670C39D2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041" y="6136449"/>
              <a:ext cx="2355867" cy="63989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/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050" i="0" u="sng" dirty="0">
                  <a:solidFill>
                    <a:srgbClr val="0000CC"/>
                  </a:solidFill>
                </a:rPr>
                <a:t>p : Stock</a:t>
              </a:r>
            </a:p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050" i="0" u="sng" dirty="0" err="1">
                  <a:solidFill>
                    <a:srgbClr val="0000CC"/>
                  </a:solidFill>
                </a:rPr>
                <a:t>QuotePublisher</a:t>
              </a:r>
              <a:endParaRPr lang="en-US" sz="1050" i="0" u="sng" dirty="0">
                <a:solidFill>
                  <a:srgbClr val="0000CC"/>
                </a:solidFill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CB9DEE2C-B583-5780-8785-B21091E17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070" y="6653780"/>
              <a:ext cx="2651241" cy="63830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/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050" i="0" u="sng" dirty="0">
                  <a:solidFill>
                    <a:srgbClr val="0000CC"/>
                  </a:solidFill>
                </a:rPr>
                <a:t>s2 :</a:t>
              </a:r>
              <a:r>
                <a:rPr lang="en-US" sz="1050" i="0" u="sng" dirty="0" err="1">
                  <a:solidFill>
                    <a:srgbClr val="0000CC"/>
                  </a:solidFill>
                </a:rPr>
                <a:t>StockQuote</a:t>
              </a:r>
              <a:endParaRPr lang="en-US" sz="1050" i="0" u="sng" dirty="0">
                <a:solidFill>
                  <a:srgbClr val="0000CC"/>
                </a:solidFill>
              </a:endParaRPr>
            </a:p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050" i="0" u="sng" dirty="0">
                  <a:solidFill>
                    <a:srgbClr val="0000CC"/>
                  </a:solidFill>
                </a:rPr>
                <a:t>Subscriber</a:t>
              </a:r>
            </a:p>
          </p:txBody>
        </p:sp>
        <p:sp>
          <p:nvSpPr>
            <p:cNvPr id="9" name="Line 28">
              <a:extLst>
                <a:ext uri="{FF2B5EF4-FFF2-40B4-BE49-F238E27FC236}">
                  <a16:creationId xmlns:a16="http://schemas.microsoft.com/office/drawing/2014/main" id="{CC10A67E-1757-3FE1-8411-3EBB614072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6908" y="5617527"/>
              <a:ext cx="3192163" cy="584186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050" i="0">
                <a:latin typeface="+mj-lt"/>
              </a:endParaRPr>
            </a:p>
          </p:txBody>
        </p:sp>
        <p:sp>
          <p:nvSpPr>
            <p:cNvPr id="10" name="Line 29">
              <a:extLst>
                <a:ext uri="{FF2B5EF4-FFF2-40B4-BE49-F238E27FC236}">
                  <a16:creationId xmlns:a16="http://schemas.microsoft.com/office/drawing/2014/main" id="{D8FD1D9D-E47D-483B-5615-E07B5ED08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6908" y="6555090"/>
              <a:ext cx="3192163" cy="557125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050" i="0">
                <a:latin typeface="+mj-lt"/>
              </a:endParaRPr>
            </a:p>
          </p:txBody>
        </p:sp>
        <p:sp>
          <p:nvSpPr>
            <p:cNvPr id="11" name="Line 30">
              <a:extLst>
                <a:ext uri="{FF2B5EF4-FFF2-40B4-BE49-F238E27FC236}">
                  <a16:creationId xmlns:a16="http://schemas.microsoft.com/office/drawing/2014/main" id="{038C5F1D-3C09-FA24-D568-1C4714909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908" y="5806950"/>
              <a:ext cx="0" cy="329499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050" i="0">
                <a:latin typeface="+mj-lt"/>
              </a:endParaRPr>
            </a:p>
          </p:txBody>
        </p:sp>
        <p:sp>
          <p:nvSpPr>
            <p:cNvPr id="12" name="Line 31">
              <a:extLst>
                <a:ext uri="{FF2B5EF4-FFF2-40B4-BE49-F238E27FC236}">
                  <a16:creationId xmlns:a16="http://schemas.microsoft.com/office/drawing/2014/main" id="{B51ABFAF-C7F9-293B-C874-1AB73FF91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908" y="5806950"/>
              <a:ext cx="448398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050" i="0">
                <a:latin typeface="+mj-lt"/>
              </a:endParaRPr>
            </a:p>
          </p:txBody>
        </p:sp>
        <p:sp>
          <p:nvSpPr>
            <p:cNvPr id="13" name="Line 32">
              <a:extLst>
                <a:ext uri="{FF2B5EF4-FFF2-40B4-BE49-F238E27FC236}">
                  <a16:creationId xmlns:a16="http://schemas.microsoft.com/office/drawing/2014/main" id="{2FD43B54-AF30-9961-6315-D89D07735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306" y="5806950"/>
              <a:ext cx="0" cy="329499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050" i="0">
                <a:latin typeface="+mj-lt"/>
              </a:endParaRPr>
            </a:p>
          </p:txBody>
        </p:sp>
        <p:sp>
          <p:nvSpPr>
            <p:cNvPr id="14" name="Text Box 33">
              <a:extLst>
                <a:ext uri="{FF2B5EF4-FFF2-40B4-BE49-F238E27FC236}">
                  <a16:creationId xmlns:a16="http://schemas.microsoft.com/office/drawing/2014/main" id="{8A3C9039-EBAA-D7F9-DEFC-032D03DF9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817" y="5908824"/>
              <a:ext cx="999999" cy="374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0794" tIns="50397" rIns="100794" bIns="50397">
              <a:spAutoFit/>
            </a:bodyPr>
            <a:lstStyle/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050" i="0">
                  <a:solidFill>
                    <a:srgbClr val="0000CC"/>
                  </a:solidFill>
                </a:rPr>
                <a:t>1 : attach(s1)</a:t>
              </a:r>
            </a:p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050" i="0">
                  <a:solidFill>
                    <a:srgbClr val="0000CC"/>
                  </a:solidFill>
                </a:rPr>
                <a:t>6 : getState()</a:t>
              </a:r>
            </a:p>
          </p:txBody>
        </p:sp>
        <p:sp>
          <p:nvSpPr>
            <p:cNvPr id="15" name="Text Box 34">
              <a:extLst>
                <a:ext uri="{FF2B5EF4-FFF2-40B4-BE49-F238E27FC236}">
                  <a16:creationId xmlns:a16="http://schemas.microsoft.com/office/drawing/2014/main" id="{B172DBC8-A836-C8D4-F803-52BFEB6BB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430" y="6844795"/>
              <a:ext cx="999997" cy="374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0794" tIns="50397" rIns="100794" bIns="50397">
              <a:spAutoFit/>
            </a:bodyPr>
            <a:lstStyle/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050" i="0">
                  <a:solidFill>
                    <a:srgbClr val="0000CC"/>
                  </a:solidFill>
                </a:rPr>
                <a:t>2 : attach(s2)</a:t>
              </a:r>
            </a:p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050" i="0">
                  <a:solidFill>
                    <a:srgbClr val="0000CC"/>
                  </a:solidFill>
                </a:rPr>
                <a:t>7 : getState()</a:t>
              </a:r>
            </a:p>
          </p:txBody>
        </p:sp>
        <p:sp>
          <p:nvSpPr>
            <p:cNvPr id="16" name="Text Box 35">
              <a:extLst>
                <a:ext uri="{FF2B5EF4-FFF2-40B4-BE49-F238E27FC236}">
                  <a16:creationId xmlns:a16="http://schemas.microsoft.com/office/drawing/2014/main" id="{254CAE0A-4CCD-A09D-DE8C-5A2B5ADD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7908" y="5504511"/>
              <a:ext cx="829179" cy="238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0794" tIns="50397" rIns="100794" bIns="50397">
              <a:spAutoFit/>
            </a:bodyPr>
            <a:lstStyle/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050" i="0" dirty="0">
                  <a:solidFill>
                    <a:srgbClr val="0000CC"/>
                  </a:solidFill>
                </a:rPr>
                <a:t>3 : notify()</a:t>
              </a:r>
            </a:p>
          </p:txBody>
        </p:sp>
        <p:sp>
          <p:nvSpPr>
            <p:cNvPr id="17" name="Text Box 36">
              <a:extLst>
                <a:ext uri="{FF2B5EF4-FFF2-40B4-BE49-F238E27FC236}">
                  <a16:creationId xmlns:a16="http://schemas.microsoft.com/office/drawing/2014/main" id="{2264422C-AE0E-77F1-0EE1-748D97D21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010" y="5590467"/>
              <a:ext cx="871883" cy="238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0794" tIns="50397" rIns="100794" bIns="50397">
              <a:spAutoFit/>
            </a:bodyPr>
            <a:lstStyle/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050" i="0" dirty="0">
                  <a:solidFill>
                    <a:srgbClr val="0000CC"/>
                  </a:solidFill>
                </a:rPr>
                <a:t>4 : update()</a:t>
              </a:r>
            </a:p>
          </p:txBody>
        </p:sp>
        <p:sp>
          <p:nvSpPr>
            <p:cNvPr id="18" name="Text Box 37">
              <a:extLst>
                <a:ext uri="{FF2B5EF4-FFF2-40B4-BE49-F238E27FC236}">
                  <a16:creationId xmlns:a16="http://schemas.microsoft.com/office/drawing/2014/main" id="{6A4A26D6-E42E-F723-A7FD-FC915B3B9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385" y="6421380"/>
              <a:ext cx="871885" cy="238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0794" tIns="50397" rIns="100794" bIns="50397">
              <a:spAutoFit/>
            </a:bodyPr>
            <a:lstStyle/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050" i="0" dirty="0">
                  <a:solidFill>
                    <a:srgbClr val="0000CC"/>
                  </a:solidFill>
                </a:rPr>
                <a:t>5 : update()</a:t>
              </a:r>
            </a:p>
          </p:txBody>
        </p:sp>
        <p:sp>
          <p:nvSpPr>
            <p:cNvPr id="19" name="Line 38">
              <a:extLst>
                <a:ext uri="{FF2B5EF4-FFF2-40B4-BE49-F238E27FC236}">
                  <a16:creationId xmlns:a16="http://schemas.microsoft.com/office/drawing/2014/main" id="{34A7FF0D-D549-97FA-74E1-268DD6C1B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7908" y="5713034"/>
              <a:ext cx="448398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 type="triangle" w="med" len="med"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050" i="0">
                <a:latin typeface="+mj-lt"/>
              </a:endParaRPr>
            </a:p>
          </p:txBody>
        </p:sp>
        <p:sp>
          <p:nvSpPr>
            <p:cNvPr id="20" name="Line 39">
              <a:extLst>
                <a:ext uri="{FF2B5EF4-FFF2-40B4-BE49-F238E27FC236}">
                  <a16:creationId xmlns:a16="http://schemas.microsoft.com/office/drawing/2014/main" id="{697AE3FD-1240-FDA2-2ABB-2FCCCAD27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4556" y="5770339"/>
              <a:ext cx="903913" cy="138486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 type="triangle" w="med" len="med"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050" i="0">
                <a:latin typeface="+mj-lt"/>
              </a:endParaRPr>
            </a:p>
          </p:txBody>
        </p:sp>
        <p:sp>
          <p:nvSpPr>
            <p:cNvPr id="21" name="Line 40">
              <a:extLst>
                <a:ext uri="{FF2B5EF4-FFF2-40B4-BE49-F238E27FC236}">
                  <a16:creationId xmlns:a16="http://schemas.microsoft.com/office/drawing/2014/main" id="{46EF2894-1341-7253-5622-72CD82682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0817" y="5838786"/>
              <a:ext cx="758007" cy="124159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 type="triangle" w="med" len="med"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050" i="0">
                <a:latin typeface="+mj-lt"/>
              </a:endParaRPr>
            </a:p>
          </p:txBody>
        </p:sp>
        <p:sp>
          <p:nvSpPr>
            <p:cNvPr id="22" name="Line 41">
              <a:extLst>
                <a:ext uri="{FF2B5EF4-FFF2-40B4-BE49-F238E27FC236}">
                  <a16:creationId xmlns:a16="http://schemas.microsoft.com/office/drawing/2014/main" id="{1AB56572-01D4-F867-A9D3-C3623F013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4734" y="6583742"/>
              <a:ext cx="725977" cy="70039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 type="triangle" w="med" len="med"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050" i="0">
                <a:latin typeface="+mj-lt"/>
              </a:endParaRPr>
            </a:p>
          </p:txBody>
        </p:sp>
        <p:sp>
          <p:nvSpPr>
            <p:cNvPr id="23" name="Line 42">
              <a:extLst>
                <a:ext uri="{FF2B5EF4-FFF2-40B4-BE49-F238E27FC236}">
                  <a16:creationId xmlns:a16="http://schemas.microsoft.com/office/drawing/2014/main" id="{3C449E3E-A15E-146A-CD50-CB1BD0B59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430" y="6706309"/>
              <a:ext cx="978644" cy="138486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 type="triangle" w="med" len="med"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050" i="0">
                <a:latin typeface="+mj-lt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3A07E00B-B562-5715-DFDA-2E6FD4CF06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888163"/>
            <a:ext cx="2352675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3E430F85-A150-49BC-92E2-7C8AD2DE8479}" type="slidenum">
              <a:rPr lang="en-US" altLang="en-US" sz="1800" i="0">
                <a:solidFill>
                  <a:srgbClr val="0000CC"/>
                </a:solidFill>
              </a:rPr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22</a:t>
            </a:fld>
            <a:endParaRPr lang="en-US" altLang="en-US" sz="1800" i="0">
              <a:solidFill>
                <a:srgbClr val="0000CC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FA7236A-8D36-832F-927E-F3C66170F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888538" cy="631825"/>
          </a:xfrm>
        </p:spPr>
        <p:txBody>
          <a:bodyPr/>
          <a:lstStyle/>
          <a:p>
            <a:r>
              <a:rPr lang="en-US" altLang="en-US" sz="3200">
                <a:solidFill>
                  <a:srgbClr val="0000CC"/>
                </a:solidFill>
              </a:rPr>
              <a:t>Sequence to communication Diagram</a:t>
            </a:r>
          </a:p>
        </p:txBody>
      </p:sp>
      <p:grpSp>
        <p:nvGrpSpPr>
          <p:cNvPr id="27652" name="Group 58">
            <a:extLst>
              <a:ext uri="{FF2B5EF4-FFF2-40B4-BE49-F238E27FC236}">
                <a16:creationId xmlns:a16="http://schemas.microsoft.com/office/drawing/2014/main" id="{C9AE5306-0F96-6153-D080-B66F986AA7E3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5375275"/>
            <a:ext cx="9677400" cy="2008188"/>
            <a:chOff x="651041" y="5375769"/>
            <a:chExt cx="8199270" cy="2008402"/>
          </a:xfrm>
        </p:grpSpPr>
        <p:sp>
          <p:nvSpPr>
            <p:cNvPr id="27686" name="Rectangle 25">
              <a:extLst>
                <a:ext uri="{FF2B5EF4-FFF2-40B4-BE49-F238E27FC236}">
                  <a16:creationId xmlns:a16="http://schemas.microsoft.com/office/drawing/2014/main" id="{3A1E552F-1835-2928-B5CB-89799F5C8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0613" y="5450390"/>
              <a:ext cx="2649698" cy="63983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 u="sng">
                  <a:solidFill>
                    <a:srgbClr val="0000CC"/>
                  </a:solidFill>
                </a:rPr>
                <a:t>s1 :StockQuoteSubscriber</a:t>
              </a:r>
            </a:p>
          </p:txBody>
        </p:sp>
        <p:sp>
          <p:nvSpPr>
            <p:cNvPr id="27687" name="Rectangle 26">
              <a:extLst>
                <a:ext uri="{FF2B5EF4-FFF2-40B4-BE49-F238E27FC236}">
                  <a16:creationId xmlns:a16="http://schemas.microsoft.com/office/drawing/2014/main" id="{51FFA8E7-D4D7-BEDB-6A61-AB523CB40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041" y="6136263"/>
              <a:ext cx="2355138" cy="63983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 u="sng">
                  <a:solidFill>
                    <a:srgbClr val="0000CC"/>
                  </a:solidFill>
                </a:rPr>
                <a:t>p : StockQuotePublisher</a:t>
              </a:r>
            </a:p>
          </p:txBody>
        </p:sp>
        <p:sp>
          <p:nvSpPr>
            <p:cNvPr id="27688" name="Rectangle 27">
              <a:extLst>
                <a:ext uri="{FF2B5EF4-FFF2-40B4-BE49-F238E27FC236}">
                  <a16:creationId xmlns:a16="http://schemas.microsoft.com/office/drawing/2014/main" id="{C5221100-D74B-4F68-73AF-C4DED9A9A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0613" y="6653843"/>
              <a:ext cx="2649698" cy="63824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 u="sng">
                  <a:solidFill>
                    <a:srgbClr val="0000CC"/>
                  </a:solidFill>
                </a:rPr>
                <a:t>s2 :StockQuoteSubscriber</a:t>
              </a:r>
            </a:p>
          </p:txBody>
        </p:sp>
        <p:sp>
          <p:nvSpPr>
            <p:cNvPr id="252956" name="Line 28">
              <a:extLst>
                <a:ext uri="{FF2B5EF4-FFF2-40B4-BE49-F238E27FC236}">
                  <a16:creationId xmlns:a16="http://schemas.microsoft.com/office/drawing/2014/main" id="{FA10DAFF-A027-53B1-080A-DAB45E8E4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6179" y="5617095"/>
              <a:ext cx="3194434" cy="584262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252957" name="Line 29">
              <a:extLst>
                <a:ext uri="{FF2B5EF4-FFF2-40B4-BE49-F238E27FC236}">
                  <a16:creationId xmlns:a16="http://schemas.microsoft.com/office/drawing/2014/main" id="{BE043CC4-09A4-9654-9307-B14DE0EA1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6179" y="6555408"/>
              <a:ext cx="3194434" cy="557271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2" name="Line 30">
              <a:extLst>
                <a:ext uri="{FF2B5EF4-FFF2-40B4-BE49-F238E27FC236}">
                  <a16:creationId xmlns:a16="http://schemas.microsoft.com/office/drawing/2014/main" id="{D746BB4C-E424-C52D-85F2-FD5296E06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180" y="5807615"/>
              <a:ext cx="0" cy="328648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3" name="Line 31">
              <a:extLst>
                <a:ext uri="{FF2B5EF4-FFF2-40B4-BE49-F238E27FC236}">
                  <a16:creationId xmlns:a16="http://schemas.microsoft.com/office/drawing/2014/main" id="{23750853-A07D-C58C-0070-15250A97B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180" y="5807615"/>
              <a:ext cx="447893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5" name="Line 32">
              <a:extLst>
                <a:ext uri="{FF2B5EF4-FFF2-40B4-BE49-F238E27FC236}">
                  <a16:creationId xmlns:a16="http://schemas.microsoft.com/office/drawing/2014/main" id="{1F6D0AC5-AC04-CD57-1F08-7946315ED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5072" y="5807615"/>
              <a:ext cx="0" cy="328648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27694" name="Text Box 33">
              <a:extLst>
                <a:ext uri="{FF2B5EF4-FFF2-40B4-BE49-F238E27FC236}">
                  <a16:creationId xmlns:a16="http://schemas.microsoft.com/office/drawing/2014/main" id="{9F22784E-3460-230A-2BF0-9471DCA71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734" y="5909226"/>
              <a:ext cx="1517188" cy="53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1 : attach(s1)</a:t>
              </a:r>
            </a:p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6 : getState()</a:t>
              </a:r>
            </a:p>
          </p:txBody>
        </p:sp>
        <p:sp>
          <p:nvSpPr>
            <p:cNvPr id="27695" name="Text Box 34">
              <a:extLst>
                <a:ext uri="{FF2B5EF4-FFF2-40B4-BE49-F238E27FC236}">
                  <a16:creationId xmlns:a16="http://schemas.microsoft.com/office/drawing/2014/main" id="{5D42CF57-5543-6DFC-A6EE-E4D3E227B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038" y="6844363"/>
              <a:ext cx="1517188" cy="53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2 : attach(s2)</a:t>
              </a:r>
            </a:p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7 : getState()</a:t>
              </a:r>
            </a:p>
          </p:txBody>
        </p:sp>
        <p:sp>
          <p:nvSpPr>
            <p:cNvPr id="27696" name="Text Box 35">
              <a:extLst>
                <a:ext uri="{FF2B5EF4-FFF2-40B4-BE49-F238E27FC236}">
                  <a16:creationId xmlns:a16="http://schemas.microsoft.com/office/drawing/2014/main" id="{CB86D774-A7C8-F520-30BC-DEC7B9A49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7180" y="5375769"/>
              <a:ext cx="1234733" cy="320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3 : notify()</a:t>
              </a:r>
            </a:p>
          </p:txBody>
        </p:sp>
        <p:sp>
          <p:nvSpPr>
            <p:cNvPr id="27697" name="Text Box 36">
              <a:extLst>
                <a:ext uri="{FF2B5EF4-FFF2-40B4-BE49-F238E27FC236}">
                  <a16:creationId xmlns:a16="http://schemas.microsoft.com/office/drawing/2014/main" id="{394D6604-771C-AF6C-4AA8-FAF442D7E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2492" y="5396409"/>
              <a:ext cx="1307364" cy="320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4 : update()</a:t>
              </a:r>
            </a:p>
          </p:txBody>
        </p:sp>
        <p:sp>
          <p:nvSpPr>
            <p:cNvPr id="27698" name="Text Box 37">
              <a:extLst>
                <a:ext uri="{FF2B5EF4-FFF2-40B4-BE49-F238E27FC236}">
                  <a16:creationId xmlns:a16="http://schemas.microsoft.com/office/drawing/2014/main" id="{C4FEA3DF-CA1E-E4F6-4FBC-8B6A8AB59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966" y="6317257"/>
              <a:ext cx="1307364" cy="320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5 : update()</a:t>
              </a:r>
            </a:p>
          </p:txBody>
        </p:sp>
        <p:sp>
          <p:nvSpPr>
            <p:cNvPr id="6" name="Line 38">
              <a:extLst>
                <a:ext uri="{FF2B5EF4-FFF2-40B4-BE49-F238E27FC236}">
                  <a16:creationId xmlns:a16="http://schemas.microsoft.com/office/drawing/2014/main" id="{F588C8DB-7477-894E-23AC-32FC89107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7180" y="5712355"/>
              <a:ext cx="447893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 type="triangle" w="med" len="med"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7" name="Line 39">
              <a:extLst>
                <a:ext uri="{FF2B5EF4-FFF2-40B4-BE49-F238E27FC236}">
                  <a16:creationId xmlns:a16="http://schemas.microsoft.com/office/drawing/2014/main" id="{75A4E773-FEB0-7146-A276-1A2DDC1EC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2960" y="5771099"/>
              <a:ext cx="906547" cy="138127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 type="triangle" w="med" len="med"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8" name="Line 40">
              <a:extLst>
                <a:ext uri="{FF2B5EF4-FFF2-40B4-BE49-F238E27FC236}">
                  <a16:creationId xmlns:a16="http://schemas.microsoft.com/office/drawing/2014/main" id="{FCCD40CD-1C00-EFC4-1B52-653E0F94D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0734" y="5839368"/>
              <a:ext cx="757249" cy="123838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 type="triangle" w="med" len="med"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252969" name="Line 41">
              <a:extLst>
                <a:ext uri="{FF2B5EF4-FFF2-40B4-BE49-F238E27FC236}">
                  <a16:creationId xmlns:a16="http://schemas.microsoft.com/office/drawing/2014/main" id="{AD521D83-E4F2-CA33-752F-4401968B5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3193" y="6583986"/>
              <a:ext cx="726313" cy="69857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 type="triangle" w="med" len="med"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252970" name="Line 42">
              <a:extLst>
                <a:ext uri="{FF2B5EF4-FFF2-40B4-BE49-F238E27FC236}">
                  <a16:creationId xmlns:a16="http://schemas.microsoft.com/office/drawing/2014/main" id="{15EE0EE2-52CE-E8CB-3080-58E803F49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038" y="6706236"/>
              <a:ext cx="980523" cy="138128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 type="triangle" w="med" len="med"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</p:grpSp>
      <p:grpSp>
        <p:nvGrpSpPr>
          <p:cNvPr id="27653" name="Group 57">
            <a:extLst>
              <a:ext uri="{FF2B5EF4-FFF2-40B4-BE49-F238E27FC236}">
                <a16:creationId xmlns:a16="http://schemas.microsoft.com/office/drawing/2014/main" id="{419A12CC-B011-BB41-7EA0-D4D64BE5053C}"/>
              </a:ext>
            </a:extLst>
          </p:cNvPr>
          <p:cNvGrpSpPr>
            <a:grpSpLocks/>
          </p:cNvGrpSpPr>
          <p:nvPr/>
        </p:nvGrpSpPr>
        <p:grpSpPr bwMode="auto">
          <a:xfrm>
            <a:off x="-217488" y="747713"/>
            <a:ext cx="10501313" cy="4333875"/>
            <a:chOff x="-173991" y="747218"/>
            <a:chExt cx="9142350" cy="4334564"/>
          </a:xfrm>
        </p:grpSpPr>
        <p:sp>
          <p:nvSpPr>
            <p:cNvPr id="27654" name="Rectangle 3">
              <a:extLst>
                <a:ext uri="{FF2B5EF4-FFF2-40B4-BE49-F238E27FC236}">
                  <a16:creationId xmlns:a16="http://schemas.microsoft.com/office/drawing/2014/main" id="{DF87404A-F7F0-9F6B-EA6D-89E70A8AC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872" y="1187025"/>
              <a:ext cx="2482186" cy="6382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600" i="0" u="sng">
                  <a:solidFill>
                    <a:srgbClr val="0000CC"/>
                  </a:solidFill>
                </a:rPr>
                <a:t>s1 : StockQuoteSubscriber</a:t>
              </a:r>
            </a:p>
          </p:txBody>
        </p:sp>
        <p:sp>
          <p:nvSpPr>
            <p:cNvPr id="27655" name="Rectangle 4">
              <a:extLst>
                <a:ext uri="{FF2B5EF4-FFF2-40B4-BE49-F238E27FC236}">
                  <a16:creationId xmlns:a16="http://schemas.microsoft.com/office/drawing/2014/main" id="{1551F8F6-5BFC-8A94-02CF-836879938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82" y="1187025"/>
              <a:ext cx="2355036" cy="6382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600" i="0" u="sng">
                  <a:solidFill>
                    <a:srgbClr val="0000CC"/>
                  </a:solidFill>
                </a:rPr>
                <a:t>p : StockQuotePublisher</a:t>
              </a:r>
            </a:p>
          </p:txBody>
        </p:sp>
        <p:sp>
          <p:nvSpPr>
            <p:cNvPr id="4" name="Line 5">
              <a:extLst>
                <a:ext uri="{FF2B5EF4-FFF2-40B4-BE49-F238E27FC236}">
                  <a16:creationId xmlns:a16="http://schemas.microsoft.com/office/drawing/2014/main" id="{9065A061-53D5-0CE6-CB00-2BF40DF67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000" y="1818950"/>
              <a:ext cx="0" cy="309453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96FA8124-4854-99EA-8B5D-98D7FE79B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2089" y="1818950"/>
              <a:ext cx="6910" cy="309453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13E09136-F990-1374-0B53-4C375AB94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4055" y="1841179"/>
              <a:ext cx="6910" cy="307230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27659" name="Text Box 8">
              <a:extLst>
                <a:ext uri="{FF2B5EF4-FFF2-40B4-BE49-F238E27FC236}">
                  <a16:creationId xmlns:a16="http://schemas.microsoft.com/office/drawing/2014/main" id="{8CE55311-D16F-67E6-23FE-FE57F4505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474" y="1952322"/>
              <a:ext cx="1165080" cy="320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attach(s1)</a:t>
              </a:r>
            </a:p>
          </p:txBody>
        </p:sp>
        <p:sp>
          <p:nvSpPr>
            <p:cNvPr id="27660" name="Rectangle 9">
              <a:extLst>
                <a:ext uri="{FF2B5EF4-FFF2-40B4-BE49-F238E27FC236}">
                  <a16:creationId xmlns:a16="http://schemas.microsoft.com/office/drawing/2014/main" id="{70E07204-DA14-C16F-18EE-087151006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527" y="1179087"/>
              <a:ext cx="2480804" cy="63986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600" i="0" u="sng">
                  <a:solidFill>
                    <a:srgbClr val="0000CC"/>
                  </a:solidFill>
                </a:rPr>
                <a:t>s2 : StockQuoteSubscriber</a:t>
              </a:r>
            </a:p>
          </p:txBody>
        </p:sp>
        <p:sp>
          <p:nvSpPr>
            <p:cNvPr id="252938" name="Line 10">
              <a:extLst>
                <a:ext uri="{FF2B5EF4-FFF2-40B4-BE49-F238E27FC236}">
                  <a16:creationId xmlns:a16="http://schemas.microsoft.com/office/drawing/2014/main" id="{7A741C8E-14E5-CF7A-8983-2083516C6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000" y="2288925"/>
              <a:ext cx="2976965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27662" name="Text Box 11">
              <a:extLst>
                <a:ext uri="{FF2B5EF4-FFF2-40B4-BE49-F238E27FC236}">
                  <a16:creationId xmlns:a16="http://schemas.microsoft.com/office/drawing/2014/main" id="{B0AA534D-B4A6-AE2B-4144-49267F944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474" y="2288925"/>
              <a:ext cx="1165080" cy="320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attach(s2)</a:t>
              </a: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394A78D9-29EE-1D97-0C1B-0715850B6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000" y="2625529"/>
              <a:ext cx="5618088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252941" name="Line 13">
              <a:extLst>
                <a:ext uri="{FF2B5EF4-FFF2-40B4-BE49-F238E27FC236}">
                  <a16:creationId xmlns:a16="http://schemas.microsoft.com/office/drawing/2014/main" id="{0EF426D1-B88A-24AF-04B9-0951A76E0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000" y="2825585"/>
              <a:ext cx="375921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B4A2BD61-78FC-E202-D42E-88A840A0E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922" y="2825585"/>
              <a:ext cx="0" cy="54460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252943" name="Line 15">
              <a:extLst>
                <a:ext uri="{FF2B5EF4-FFF2-40B4-BE49-F238E27FC236}">
                  <a16:creationId xmlns:a16="http://schemas.microsoft.com/office/drawing/2014/main" id="{7A46EFA6-A083-AA42-90F8-4750F06A4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000" y="3370185"/>
              <a:ext cx="375921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27667" name="Text Box 16">
              <a:extLst>
                <a:ext uri="{FF2B5EF4-FFF2-40B4-BE49-F238E27FC236}">
                  <a16:creationId xmlns:a16="http://schemas.microsoft.com/office/drawing/2014/main" id="{A14509A1-8627-DFF1-1CA0-B2CE90F68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9921" y="3033581"/>
              <a:ext cx="890049" cy="320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notify()</a:t>
              </a:r>
            </a:p>
          </p:txBody>
        </p:sp>
        <p:sp>
          <p:nvSpPr>
            <p:cNvPr id="252945" name="Line 17">
              <a:extLst>
                <a:ext uri="{FF2B5EF4-FFF2-40B4-BE49-F238E27FC236}">
                  <a16:creationId xmlns:a16="http://schemas.microsoft.com/office/drawing/2014/main" id="{0E2D7A8D-7F32-6067-FD23-4032CD574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090" y="3713139"/>
              <a:ext cx="2884366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252946" name="Line 18">
              <a:extLst>
                <a:ext uri="{FF2B5EF4-FFF2-40B4-BE49-F238E27FC236}">
                  <a16:creationId xmlns:a16="http://schemas.microsoft.com/office/drawing/2014/main" id="{E0E1BDA3-FC76-59EE-AFAC-6DB843370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090" y="4384758"/>
              <a:ext cx="553931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C42E7219-C711-28FD-A834-FAFB5CFE9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7090" y="4049743"/>
              <a:ext cx="2884366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252948" name="Line 20">
              <a:extLst>
                <a:ext uri="{FF2B5EF4-FFF2-40B4-BE49-F238E27FC236}">
                  <a16:creationId xmlns:a16="http://schemas.microsoft.com/office/drawing/2014/main" id="{B4224EDB-FCE5-84F2-D897-EA96200A3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7090" y="4721362"/>
              <a:ext cx="5624998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27672" name="Text Box 21">
              <a:extLst>
                <a:ext uri="{FF2B5EF4-FFF2-40B4-BE49-F238E27FC236}">
                  <a16:creationId xmlns:a16="http://schemas.microsoft.com/office/drawing/2014/main" id="{A1B41AF7-40A1-07A2-7870-3769A1A7C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169" y="3370185"/>
              <a:ext cx="964680" cy="320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update()</a:t>
              </a:r>
            </a:p>
          </p:txBody>
        </p:sp>
        <p:sp>
          <p:nvSpPr>
            <p:cNvPr id="27673" name="Text Box 22">
              <a:extLst>
                <a:ext uri="{FF2B5EF4-FFF2-40B4-BE49-F238E27FC236}">
                  <a16:creationId xmlns:a16="http://schemas.microsoft.com/office/drawing/2014/main" id="{55148232-B71D-506A-8CF4-86CDD0174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3563" y="4049743"/>
              <a:ext cx="964680" cy="320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update()</a:t>
              </a:r>
            </a:p>
          </p:txBody>
        </p:sp>
        <p:sp>
          <p:nvSpPr>
            <p:cNvPr id="27674" name="Text Box 23">
              <a:extLst>
                <a:ext uri="{FF2B5EF4-FFF2-40B4-BE49-F238E27FC236}">
                  <a16:creationId xmlns:a16="http://schemas.microsoft.com/office/drawing/2014/main" id="{053DC4CB-ABD0-33D1-2BE6-01A3777F0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226" y="3713139"/>
              <a:ext cx="1180282" cy="320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getState()</a:t>
              </a:r>
            </a:p>
          </p:txBody>
        </p:sp>
        <p:sp>
          <p:nvSpPr>
            <p:cNvPr id="27675" name="Text Box 24">
              <a:extLst>
                <a:ext uri="{FF2B5EF4-FFF2-40B4-BE49-F238E27FC236}">
                  <a16:creationId xmlns:a16="http://schemas.microsoft.com/office/drawing/2014/main" id="{293FF646-4D35-C27F-7D83-9456EBE2A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2003" y="4384758"/>
              <a:ext cx="1180282" cy="320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getState()</a:t>
              </a:r>
            </a:p>
          </p:txBody>
        </p:sp>
        <p:sp>
          <p:nvSpPr>
            <p:cNvPr id="252971" name="Line 43">
              <a:extLst>
                <a:ext uri="{FF2B5EF4-FFF2-40B4-BE49-F238E27FC236}">
                  <a16:creationId xmlns:a16="http://schemas.microsoft.com/office/drawing/2014/main" id="{A37DA040-B001-493D-036B-FF5E901C4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73991" y="5081782"/>
              <a:ext cx="914235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100794" tIns="50397" rIns="100794" bIns="50397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252972" name="Text Box 44">
              <a:extLst>
                <a:ext uri="{FF2B5EF4-FFF2-40B4-BE49-F238E27FC236}">
                  <a16:creationId xmlns:a16="http://schemas.microsoft.com/office/drawing/2014/main" id="{63584F00-8025-40CA-E2B3-A246032A1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2482" y="2712855"/>
              <a:ext cx="1058661" cy="758946"/>
            </a:xfrm>
            <a:prstGeom prst="rect">
              <a:avLst/>
            </a:prstGeom>
            <a:solidFill>
              <a:srgbClr val="FFFF9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i="0">
                  <a:solidFill>
                    <a:srgbClr val="0000CC"/>
                  </a:solidFill>
                  <a:latin typeface="+mj-lt"/>
                </a:rPr>
                <a:t>Observer</a:t>
              </a:r>
            </a:p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i="0">
                  <a:solidFill>
                    <a:srgbClr val="0000CC"/>
                  </a:solidFill>
                  <a:latin typeface="+mj-lt"/>
                </a:rPr>
                <a:t>design</a:t>
              </a:r>
            </a:p>
            <a:p>
              <a:pPr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i="0">
                  <a:solidFill>
                    <a:srgbClr val="0000CC"/>
                  </a:solidFill>
                  <a:latin typeface="+mj-lt"/>
                </a:rPr>
                <a:t>pattern</a:t>
              </a:r>
            </a:p>
          </p:txBody>
        </p:sp>
        <p:sp>
          <p:nvSpPr>
            <p:cNvPr id="27678" name="Rectangle 46">
              <a:extLst>
                <a:ext uri="{FF2B5EF4-FFF2-40B4-BE49-F238E27FC236}">
                  <a16:creationId xmlns:a16="http://schemas.microsoft.com/office/drawing/2014/main" id="{992CEA17-5CF2-1D9B-26FE-3C272A4B4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456" y="3713139"/>
              <a:ext cx="183815" cy="33660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800" i="0">
                <a:solidFill>
                  <a:srgbClr val="0000CC"/>
                </a:solidFill>
              </a:endParaRPr>
            </a:p>
          </p:txBody>
        </p:sp>
        <p:sp>
          <p:nvSpPr>
            <p:cNvPr id="27679" name="Rectangle 47">
              <a:extLst>
                <a:ext uri="{FF2B5EF4-FFF2-40B4-BE49-F238E27FC236}">
                  <a16:creationId xmlns:a16="http://schemas.microsoft.com/office/drawing/2014/main" id="{CD550AAD-CCA7-CEC2-A906-0C0EE981E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400" y="4384758"/>
              <a:ext cx="183814" cy="33660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800" i="0">
                <a:solidFill>
                  <a:srgbClr val="0000CC"/>
                </a:solidFill>
              </a:endParaRPr>
            </a:p>
          </p:txBody>
        </p:sp>
        <p:sp>
          <p:nvSpPr>
            <p:cNvPr id="27680" name="Rectangle 48">
              <a:extLst>
                <a:ext uri="{FF2B5EF4-FFF2-40B4-BE49-F238E27FC236}">
                  <a16:creationId xmlns:a16="http://schemas.microsoft.com/office/drawing/2014/main" id="{38F600E3-133B-5C11-C7B3-80184CA43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456" y="2361962"/>
              <a:ext cx="1644655" cy="21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900" i="0">
                  <a:solidFill>
                    <a:srgbClr val="0000CC"/>
                  </a:solidFill>
                </a:rPr>
                <a:t>Procedure call, RMI, JDBC, …</a:t>
              </a:r>
            </a:p>
          </p:txBody>
        </p:sp>
        <p:sp>
          <p:nvSpPr>
            <p:cNvPr id="27681" name="Text Box 50">
              <a:extLst>
                <a:ext uri="{FF2B5EF4-FFF2-40B4-BE49-F238E27FC236}">
                  <a16:creationId xmlns:a16="http://schemas.microsoft.com/office/drawing/2014/main" id="{AC158965-B800-1148-D80B-097386D29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9172" y="747218"/>
              <a:ext cx="881756" cy="320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objects</a:t>
              </a:r>
            </a:p>
          </p:txBody>
        </p:sp>
        <p:sp>
          <p:nvSpPr>
            <p:cNvPr id="252979" name="Line 51">
              <a:extLst>
                <a:ext uri="{FF2B5EF4-FFF2-40B4-BE49-F238E27FC236}">
                  <a16:creationId xmlns:a16="http://schemas.microsoft.com/office/drawing/2014/main" id="{0AAD1513-D018-6810-66EA-AB4E42F9A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82" y="1042540"/>
              <a:ext cx="531127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lg" len="lg"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252980" name="Text Box 52">
              <a:extLst>
                <a:ext uri="{FF2B5EF4-FFF2-40B4-BE49-F238E27FC236}">
                  <a16:creationId xmlns:a16="http://schemas.microsoft.com/office/drawing/2014/main" id="{48F6BBAF-A52D-E443-6DFF-7C62D83D1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82" y="3033581"/>
              <a:ext cx="634368" cy="320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i="0" dirty="0">
                  <a:solidFill>
                    <a:srgbClr val="0000CC"/>
                  </a:solidFill>
                  <a:latin typeface="+mj-lt"/>
                </a:rPr>
                <a:t>Time</a:t>
              </a:r>
            </a:p>
          </p:txBody>
        </p:sp>
        <p:sp>
          <p:nvSpPr>
            <p:cNvPr id="252981" name="Line 53">
              <a:extLst>
                <a:ext uri="{FF2B5EF4-FFF2-40B4-BE49-F238E27FC236}">
                  <a16:creationId xmlns:a16="http://schemas.microsoft.com/office/drawing/2014/main" id="{3D0F05E2-46A8-1416-0822-593F99FC0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007" y="1841179"/>
              <a:ext cx="0" cy="29309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1800" i="0">
                <a:latin typeface="+mj-lt"/>
              </a:endParaRPr>
            </a:p>
          </p:txBody>
        </p:sp>
        <p:sp>
          <p:nvSpPr>
            <p:cNvPr id="27685" name="Rectangle 54">
              <a:extLst>
                <a:ext uri="{FF2B5EF4-FFF2-40B4-BE49-F238E27FC236}">
                  <a16:creationId xmlns:a16="http://schemas.microsoft.com/office/drawing/2014/main" id="{D6090D33-2ACD-C093-FA6B-168E8D7BA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227" y="3559127"/>
              <a:ext cx="2015048" cy="320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b="0" i="0">
                  <a:solidFill>
                    <a:srgbClr val="0000CC"/>
                  </a:solidFill>
                </a:rPr>
                <a:t>{update &lt; 1 minutes}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>
            <a:extLst>
              <a:ext uri="{FF2B5EF4-FFF2-40B4-BE49-F238E27FC236}">
                <a16:creationId xmlns:a16="http://schemas.microsoft.com/office/drawing/2014/main" id="{620BC2B7-79C7-2DE5-50D6-BE6981B4BEE6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439738"/>
            <a:ext cx="9761537" cy="6007100"/>
            <a:chOff x="363" y="-420"/>
            <a:chExt cx="7197" cy="4292"/>
          </a:xfrm>
        </p:grpSpPr>
        <p:sp>
          <p:nvSpPr>
            <p:cNvPr id="171012" name="Rectangle 3">
              <a:extLst>
                <a:ext uri="{FF2B5EF4-FFF2-40B4-BE49-F238E27FC236}">
                  <a16:creationId xmlns:a16="http://schemas.microsoft.com/office/drawing/2014/main" id="{E0AB022F-AF81-B65F-F6B0-4FDA454FB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2087"/>
              <a:ext cx="703" cy="633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75608" tIns="37803" rIns="75608" bIns="37803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>
                  <a:solidFill>
                    <a:srgbClr val="000000"/>
                  </a:solidFill>
                </a:rPr>
                <a:t>:</a:t>
              </a:r>
              <a:r>
                <a:rPr lang="en-GB" altLang="en-US" sz="1350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 u="sng">
                  <a:solidFill>
                    <a:srgbClr val="000000"/>
                  </a:solidFill>
                </a:rPr>
                <a:t>Boundary</a:t>
              </a:r>
            </a:p>
          </p:txBody>
        </p:sp>
        <p:sp>
          <p:nvSpPr>
            <p:cNvPr id="171013" name="Rectangle 4">
              <a:extLst>
                <a:ext uri="{FF2B5EF4-FFF2-40B4-BE49-F238E27FC236}">
                  <a16:creationId xmlns:a16="http://schemas.microsoft.com/office/drawing/2014/main" id="{11749D80-303F-911B-2559-54ED0FE3A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2087"/>
              <a:ext cx="703" cy="633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75608" tIns="37803" rIns="75608" bIns="37803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>
                  <a:solidFill>
                    <a:srgbClr val="000000"/>
                  </a:solidFill>
                </a:rPr>
                <a:t>:</a:t>
              </a:r>
              <a:r>
                <a:rPr lang="en-GB" altLang="en-US" sz="1350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 u="sng">
                  <a:solidFill>
                    <a:srgbClr val="000000"/>
                  </a:solidFill>
                </a:rPr>
                <a:t>Book</a:t>
              </a:r>
            </a:p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 u="sng">
                  <a:solidFill>
                    <a:srgbClr val="000000"/>
                  </a:solidFill>
                </a:rPr>
                <a:t>Renewal</a:t>
              </a:r>
            </a:p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 u="sng">
                  <a:solidFill>
                    <a:srgbClr val="000000"/>
                  </a:solidFill>
                </a:rPr>
                <a:t>Controller</a:t>
              </a:r>
            </a:p>
          </p:txBody>
        </p:sp>
        <p:sp>
          <p:nvSpPr>
            <p:cNvPr id="171014" name="Rectangle 5">
              <a:extLst>
                <a:ext uri="{FF2B5EF4-FFF2-40B4-BE49-F238E27FC236}">
                  <a16:creationId xmlns:a16="http://schemas.microsoft.com/office/drawing/2014/main" id="{30827117-0ABD-37F4-5541-773CD8004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" y="937"/>
              <a:ext cx="647" cy="633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75608" tIns="37803" rIns="75608" bIns="37803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>
                  <a:solidFill>
                    <a:srgbClr val="000000"/>
                  </a:solidFill>
                </a:rPr>
                <a:t>:</a:t>
              </a:r>
              <a:r>
                <a:rPr lang="en-GB" altLang="en-US" sz="1350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 u="sng">
                  <a:solidFill>
                    <a:srgbClr val="000000"/>
                  </a:solidFill>
                </a:rPr>
                <a:t>Book</a:t>
              </a:r>
            </a:p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 u="sng">
                  <a:solidFill>
                    <a:srgbClr val="000000"/>
                  </a:solidFill>
                </a:rPr>
                <a:t>Register</a:t>
              </a:r>
            </a:p>
          </p:txBody>
        </p:sp>
        <p:sp>
          <p:nvSpPr>
            <p:cNvPr id="171015" name="Rectangle 6">
              <a:extLst>
                <a:ext uri="{FF2B5EF4-FFF2-40B4-BE49-F238E27FC236}">
                  <a16:creationId xmlns:a16="http://schemas.microsoft.com/office/drawing/2014/main" id="{85E66B88-191D-F2DC-C021-16B2EE279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85"/>
              <a:ext cx="541" cy="633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75608" tIns="37803" rIns="75608" bIns="37803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>
                  <a:solidFill>
                    <a:srgbClr val="000000"/>
                  </a:solidFill>
                </a:rPr>
                <a:t>:</a:t>
              </a:r>
              <a:r>
                <a:rPr lang="en-GB" altLang="en-US" sz="1350" i="0" u="sng">
                  <a:solidFill>
                    <a:srgbClr val="000000"/>
                  </a:solidFill>
                </a:rPr>
                <a:t>Book</a:t>
              </a:r>
            </a:p>
          </p:txBody>
        </p:sp>
        <p:sp>
          <p:nvSpPr>
            <p:cNvPr id="171016" name="Rectangle 7">
              <a:extLst>
                <a:ext uri="{FF2B5EF4-FFF2-40B4-BE49-F238E27FC236}">
                  <a16:creationId xmlns:a16="http://schemas.microsoft.com/office/drawing/2014/main" id="{EB775C76-C389-FEF1-B4F6-66A8A44A9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3239"/>
              <a:ext cx="648" cy="633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75608" tIns="37803" rIns="75608" bIns="37803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>
                  <a:solidFill>
                    <a:srgbClr val="000000"/>
                  </a:solidFill>
                </a:rPr>
                <a:t>:</a:t>
              </a:r>
              <a:r>
                <a:rPr lang="en-GB" altLang="en-US" sz="1350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 u="sng">
                  <a:solidFill>
                    <a:srgbClr val="000000"/>
                  </a:solidFill>
                </a:rPr>
                <a:t>Member</a:t>
              </a:r>
            </a:p>
          </p:txBody>
        </p:sp>
        <p:sp>
          <p:nvSpPr>
            <p:cNvPr id="171017" name="Text Box 8">
              <a:extLst>
                <a:ext uri="{FF2B5EF4-FFF2-40B4-BE49-F238E27FC236}">
                  <a16:creationId xmlns:a16="http://schemas.microsoft.com/office/drawing/2014/main" id="{E76A2694-0BA1-208B-19C5-7E88914C9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2087"/>
              <a:ext cx="866" cy="15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>
                  <a:solidFill>
                    <a:srgbClr val="000000"/>
                  </a:solidFill>
                </a:rPr>
                <a:t>1: renewBook</a:t>
              </a:r>
            </a:p>
          </p:txBody>
        </p:sp>
        <p:sp>
          <p:nvSpPr>
            <p:cNvPr id="171018" name="Text Box 9">
              <a:extLst>
                <a:ext uri="{FF2B5EF4-FFF2-40B4-BE49-F238E27FC236}">
                  <a16:creationId xmlns:a16="http://schemas.microsoft.com/office/drawing/2014/main" id="{F9927E81-19F2-F7B1-C3C7-93B60E9C6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" y="2400"/>
              <a:ext cx="617" cy="3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>
                  <a:solidFill>
                    <a:srgbClr val="000000"/>
                  </a:solidFill>
                </a:rPr>
                <a:t>3: display</a:t>
              </a:r>
            </a:p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>
                  <a:solidFill>
                    <a:srgbClr val="000000"/>
                  </a:solidFill>
                </a:rPr>
                <a:t>Borrowing</a:t>
              </a:r>
            </a:p>
          </p:txBody>
        </p:sp>
        <p:sp>
          <p:nvSpPr>
            <p:cNvPr id="171019" name="Text Box 10">
              <a:extLst>
                <a:ext uri="{FF2B5EF4-FFF2-40B4-BE49-F238E27FC236}">
                  <a16:creationId xmlns:a16="http://schemas.microsoft.com/office/drawing/2014/main" id="{DB4DCBCF-B289-979D-59A8-6F38C73EE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2840"/>
              <a:ext cx="914" cy="1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>
                  <a:solidFill>
                    <a:srgbClr val="000000"/>
                  </a:solidFill>
                </a:rPr>
                <a:t>4: selectBooks</a:t>
              </a:r>
            </a:p>
          </p:txBody>
        </p:sp>
        <p:sp>
          <p:nvSpPr>
            <p:cNvPr id="171020" name="Text Box 11">
              <a:extLst>
                <a:ext uri="{FF2B5EF4-FFF2-40B4-BE49-F238E27FC236}">
                  <a16:creationId xmlns:a16="http://schemas.microsoft.com/office/drawing/2014/main" id="{35CC46D0-6972-318C-B5D6-166A57B0F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2033"/>
              <a:ext cx="645" cy="1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>
                  <a:solidFill>
                    <a:srgbClr val="000000"/>
                  </a:solidFill>
                </a:rPr>
                <a:t>[reserved]</a:t>
              </a:r>
            </a:p>
          </p:txBody>
        </p:sp>
        <p:sp>
          <p:nvSpPr>
            <p:cNvPr id="171021" name="Text Box 12">
              <a:extLst>
                <a:ext uri="{FF2B5EF4-FFF2-40B4-BE49-F238E27FC236}">
                  <a16:creationId xmlns:a16="http://schemas.microsoft.com/office/drawing/2014/main" id="{26692D9B-1495-F800-E229-7599B592A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3" y="1630"/>
              <a:ext cx="647" cy="1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>
                  <a:solidFill>
                    <a:srgbClr val="000000"/>
                  </a:solidFill>
                </a:rPr>
                <a:t>8: apology</a:t>
              </a:r>
            </a:p>
          </p:txBody>
        </p:sp>
        <p:sp>
          <p:nvSpPr>
            <p:cNvPr id="171022" name="Text Box 13">
              <a:extLst>
                <a:ext uri="{FF2B5EF4-FFF2-40B4-BE49-F238E27FC236}">
                  <a16:creationId xmlns:a16="http://schemas.microsoft.com/office/drawing/2014/main" id="{2374B5E5-08BB-5D46-4478-710A20B3F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3300"/>
              <a:ext cx="742" cy="1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>
                  <a:solidFill>
                    <a:srgbClr val="000000"/>
                  </a:solidFill>
                </a:rPr>
                <a:t>12: confirm</a:t>
              </a:r>
            </a:p>
          </p:txBody>
        </p:sp>
        <p:sp>
          <p:nvSpPr>
            <p:cNvPr id="171023" name="Text Box 14">
              <a:extLst>
                <a:ext uri="{FF2B5EF4-FFF2-40B4-BE49-F238E27FC236}">
                  <a16:creationId xmlns:a16="http://schemas.microsoft.com/office/drawing/2014/main" id="{7D5F30DF-72AC-8F17-DF53-DC1CF4CE0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2746"/>
              <a:ext cx="1543" cy="1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 dirty="0">
                  <a:solidFill>
                    <a:srgbClr val="000000"/>
                  </a:solidFill>
                </a:rPr>
                <a:t>2: </a:t>
              </a:r>
              <a:r>
                <a:rPr lang="en-GB" altLang="en-US" sz="1350" i="0" dirty="0" err="1">
                  <a:solidFill>
                    <a:srgbClr val="000000"/>
                  </a:solidFill>
                </a:rPr>
                <a:t>findMemberBorrowing</a:t>
              </a:r>
              <a:endParaRPr lang="en-GB" altLang="en-US" sz="1350" i="0" dirty="0">
                <a:solidFill>
                  <a:srgbClr val="000000"/>
                </a:solidFill>
              </a:endParaRPr>
            </a:p>
          </p:txBody>
        </p:sp>
        <p:sp>
          <p:nvSpPr>
            <p:cNvPr id="171024" name="Text Box 15">
              <a:extLst>
                <a:ext uri="{FF2B5EF4-FFF2-40B4-BE49-F238E27FC236}">
                  <a16:creationId xmlns:a16="http://schemas.microsoft.com/office/drawing/2014/main" id="{EFF12BCB-D362-F98A-6EA1-583D52F77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3" y="1687"/>
              <a:ext cx="543" cy="3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>
                  <a:solidFill>
                    <a:srgbClr val="000000"/>
                  </a:solidFill>
                </a:rPr>
                <a:t>5: book</a:t>
              </a:r>
            </a:p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>
                  <a:solidFill>
                    <a:srgbClr val="000000"/>
                  </a:solidFill>
                </a:rPr>
                <a:t>Selected</a:t>
              </a:r>
            </a:p>
          </p:txBody>
        </p:sp>
        <p:sp>
          <p:nvSpPr>
            <p:cNvPr id="171025" name="Text Box 16">
              <a:extLst>
                <a:ext uri="{FF2B5EF4-FFF2-40B4-BE49-F238E27FC236}">
                  <a16:creationId xmlns:a16="http://schemas.microsoft.com/office/drawing/2014/main" id="{23B92F81-C0B7-678E-CFF7-C6912746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1" y="434"/>
              <a:ext cx="563" cy="1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 dirty="0">
                  <a:solidFill>
                    <a:srgbClr val="000000"/>
                  </a:solidFill>
                </a:rPr>
                <a:t>6: * find</a:t>
              </a:r>
            </a:p>
          </p:txBody>
        </p:sp>
        <p:sp>
          <p:nvSpPr>
            <p:cNvPr id="171026" name="Text Box 17">
              <a:extLst>
                <a:ext uri="{FF2B5EF4-FFF2-40B4-BE49-F238E27FC236}">
                  <a16:creationId xmlns:a16="http://schemas.microsoft.com/office/drawing/2014/main" id="{95F7533A-E81D-B4AA-88FC-0BE1546C0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8" y="793"/>
              <a:ext cx="610" cy="1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 dirty="0">
                  <a:solidFill>
                    <a:srgbClr val="000000"/>
                  </a:solidFill>
                </a:rPr>
                <a:t>9: update</a:t>
              </a:r>
            </a:p>
          </p:txBody>
        </p:sp>
        <p:sp>
          <p:nvSpPr>
            <p:cNvPr id="171027" name="Text Box 18">
              <a:extLst>
                <a:ext uri="{FF2B5EF4-FFF2-40B4-BE49-F238E27FC236}">
                  <a16:creationId xmlns:a16="http://schemas.microsoft.com/office/drawing/2014/main" id="{DC56278F-83F9-F3BE-204B-804AF3F90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1285"/>
              <a:ext cx="643" cy="1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>
                  <a:solidFill>
                    <a:srgbClr val="000000"/>
                  </a:solidFill>
                </a:rPr>
                <a:t>[reserved]</a:t>
              </a:r>
            </a:p>
          </p:txBody>
        </p:sp>
        <p:sp>
          <p:nvSpPr>
            <p:cNvPr id="171028" name="Text Box 19">
              <a:extLst>
                <a:ext uri="{FF2B5EF4-FFF2-40B4-BE49-F238E27FC236}">
                  <a16:creationId xmlns:a16="http://schemas.microsoft.com/office/drawing/2014/main" id="{91C9ADEE-4457-B105-8BB1-BCDBD1463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2" y="2206"/>
              <a:ext cx="647" cy="1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>
                  <a:solidFill>
                    <a:srgbClr val="000000"/>
                  </a:solidFill>
                </a:rPr>
                <a:t>7: apology</a:t>
              </a:r>
            </a:p>
          </p:txBody>
        </p:sp>
        <p:sp>
          <p:nvSpPr>
            <p:cNvPr id="171029" name="Text Box 20">
              <a:extLst>
                <a:ext uri="{FF2B5EF4-FFF2-40B4-BE49-F238E27FC236}">
                  <a16:creationId xmlns:a16="http://schemas.microsoft.com/office/drawing/2014/main" id="{729E9570-8336-42FB-881A-685D6964C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" y="1627"/>
              <a:ext cx="629" cy="31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>
                  <a:solidFill>
                    <a:srgbClr val="000000"/>
                  </a:solidFill>
                </a:rPr>
                <a:t>10: confirm</a:t>
              </a:r>
            </a:p>
          </p:txBody>
        </p:sp>
        <p:sp>
          <p:nvSpPr>
            <p:cNvPr id="171030" name="Text Box 21">
              <a:extLst>
                <a:ext uri="{FF2B5EF4-FFF2-40B4-BE49-F238E27FC236}">
                  <a16:creationId xmlns:a16="http://schemas.microsoft.com/office/drawing/2014/main" id="{7136B338-BC0D-7D48-D388-743B71ED8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3474"/>
              <a:ext cx="1522" cy="1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350" i="0" dirty="0" err="1">
                  <a:solidFill>
                    <a:srgbClr val="000000"/>
                  </a:solidFill>
                </a:rPr>
                <a:t>updateMemberBorrowing</a:t>
              </a:r>
              <a:endParaRPr lang="en-GB" altLang="en-US" sz="1350" i="0" dirty="0">
                <a:solidFill>
                  <a:srgbClr val="000000"/>
                </a:solidFill>
              </a:endParaRPr>
            </a:p>
          </p:txBody>
        </p:sp>
        <p:sp>
          <p:nvSpPr>
            <p:cNvPr id="171031" name="Text Box 22">
              <a:extLst>
                <a:ext uri="{FF2B5EF4-FFF2-40B4-BE49-F238E27FC236}">
                  <a16:creationId xmlns:a16="http://schemas.microsoft.com/office/drawing/2014/main" id="{59E9F6B7-E573-83A6-77E2-C4E9F1098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" y="-420"/>
              <a:ext cx="6934" cy="3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2646" i="0" dirty="0">
                  <a:solidFill>
                    <a:srgbClr val="000000"/>
                  </a:solidFill>
                </a:rPr>
                <a:t>Collaboration Diagram for the renew book use case</a:t>
              </a:r>
            </a:p>
          </p:txBody>
        </p:sp>
        <p:sp>
          <p:nvSpPr>
            <p:cNvPr id="171032" name="Line 23">
              <a:extLst>
                <a:ext uri="{FF2B5EF4-FFF2-40B4-BE49-F238E27FC236}">
                  <a16:creationId xmlns:a16="http://schemas.microsoft.com/office/drawing/2014/main" id="{E3AB7F0A-2F7E-919D-B5FC-490EC2C14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260"/>
              <a:ext cx="107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33" name="Line 24">
              <a:extLst>
                <a:ext uri="{FF2B5EF4-FFF2-40B4-BE49-F238E27FC236}">
                  <a16:creationId xmlns:a16="http://schemas.microsoft.com/office/drawing/2014/main" id="{D21DAFDD-DA7D-1202-81F7-EC80C39C6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548"/>
              <a:ext cx="107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34" name="Line 25">
              <a:extLst>
                <a:ext uri="{FF2B5EF4-FFF2-40B4-BE49-F238E27FC236}">
                  <a16:creationId xmlns:a16="http://schemas.microsoft.com/office/drawing/2014/main" id="{3E790FC8-C492-D060-BC68-856D659E9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" y="2606"/>
              <a:ext cx="1079" cy="8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35" name="AutoShape 26">
              <a:extLst>
                <a:ext uri="{FF2B5EF4-FFF2-40B4-BE49-F238E27FC236}">
                  <a16:creationId xmlns:a16="http://schemas.microsoft.com/office/drawing/2014/main" id="{79A46D4A-DA6C-F88A-86B9-92F8EE65E7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60000">
              <a:off x="605" y="1091"/>
              <a:ext cx="1988" cy="19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00 w 21600"/>
                <a:gd name="T19" fmla="*/ 0 h 21600"/>
                <a:gd name="T20" fmla="*/ 21600 w 21600"/>
                <a:gd name="T21" fmla="*/ 11974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629" y="1"/>
                  </a:moveTo>
                  <a:cubicBezTo>
                    <a:pt x="10685" y="0"/>
                    <a:pt x="10742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201"/>
                    <a:pt x="21577" y="11602"/>
                    <a:pt x="21532" y="12002"/>
                  </a:cubicBezTo>
                  <a:lnTo>
                    <a:pt x="10800" y="10800"/>
                  </a:lnTo>
                  <a:lnTo>
                    <a:pt x="10629" y="1"/>
                  </a:lnTo>
                  <a:close/>
                </a:path>
                <a:path w="21600" h="21600" fill="none">
                  <a:moveTo>
                    <a:pt x="10629" y="1"/>
                  </a:moveTo>
                  <a:cubicBezTo>
                    <a:pt x="10685" y="0"/>
                    <a:pt x="10742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201"/>
                    <a:pt x="21577" y="11602"/>
                    <a:pt x="21532" y="12002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36" name="AutoShape 27">
              <a:extLst>
                <a:ext uri="{FF2B5EF4-FFF2-40B4-BE49-F238E27FC236}">
                  <a16:creationId xmlns:a16="http://schemas.microsoft.com/office/drawing/2014/main" id="{E0BB934C-DD4F-6C7D-619D-F147A1E785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60000">
              <a:off x="628" y="1330"/>
              <a:ext cx="1968" cy="19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7749 w 21600"/>
                <a:gd name="T19" fmla="*/ 0 h 21600"/>
                <a:gd name="T20" fmla="*/ 21600 w 21600"/>
                <a:gd name="T21" fmla="*/ 14741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7665" y="464"/>
                  </a:moveTo>
                  <a:cubicBezTo>
                    <a:pt x="8681" y="156"/>
                    <a:pt x="9737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2129"/>
                    <a:pt x="21354" y="13447"/>
                    <a:pt x="20876" y="14687"/>
                  </a:cubicBezTo>
                  <a:lnTo>
                    <a:pt x="10800" y="10800"/>
                  </a:lnTo>
                  <a:lnTo>
                    <a:pt x="7665" y="464"/>
                  </a:lnTo>
                  <a:close/>
                </a:path>
                <a:path w="21600" h="21600" fill="none">
                  <a:moveTo>
                    <a:pt x="7665" y="464"/>
                  </a:moveTo>
                  <a:cubicBezTo>
                    <a:pt x="8681" y="156"/>
                    <a:pt x="9737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2129"/>
                    <a:pt x="21354" y="13447"/>
                    <a:pt x="20876" y="14687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37" name="AutoShape 28">
              <a:extLst>
                <a:ext uri="{FF2B5EF4-FFF2-40B4-BE49-F238E27FC236}">
                  <a16:creationId xmlns:a16="http://schemas.microsoft.com/office/drawing/2014/main" id="{2E8DC26A-3892-9D01-E03F-105D717992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40000">
              <a:off x="656" y="1547"/>
              <a:ext cx="1961" cy="19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7388 w 21600"/>
                <a:gd name="T19" fmla="*/ 0 h 21600"/>
                <a:gd name="T20" fmla="*/ 21600 w 21600"/>
                <a:gd name="T21" fmla="*/ 147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7382" y="555"/>
                  </a:moveTo>
                  <a:cubicBezTo>
                    <a:pt x="8484" y="187"/>
                    <a:pt x="9638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2129"/>
                    <a:pt x="21354" y="13447"/>
                    <a:pt x="20876" y="14687"/>
                  </a:cubicBezTo>
                  <a:lnTo>
                    <a:pt x="10800" y="10800"/>
                  </a:lnTo>
                  <a:lnTo>
                    <a:pt x="7382" y="555"/>
                  </a:lnTo>
                  <a:close/>
                </a:path>
                <a:path w="21600" h="21600" fill="none">
                  <a:moveTo>
                    <a:pt x="7382" y="555"/>
                  </a:moveTo>
                  <a:cubicBezTo>
                    <a:pt x="8484" y="187"/>
                    <a:pt x="9638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2129"/>
                    <a:pt x="21354" y="13447"/>
                    <a:pt x="20876" y="14687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38" name="Line 29">
              <a:extLst>
                <a:ext uri="{FF2B5EF4-FFF2-40B4-BE49-F238E27FC236}">
                  <a16:creationId xmlns:a16="http://schemas.microsoft.com/office/drawing/2014/main" id="{C8630917-642D-1C82-A812-3867D10C0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1" y="1566"/>
              <a:ext cx="541" cy="5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39" name="Line 30">
              <a:extLst>
                <a:ext uri="{FF2B5EF4-FFF2-40B4-BE49-F238E27FC236}">
                  <a16:creationId xmlns:a16="http://schemas.microsoft.com/office/drawing/2014/main" id="{3BD42932-2172-0EDF-0304-754F46B4C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8" y="1569"/>
              <a:ext cx="871" cy="92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40" name="Line 31">
              <a:extLst>
                <a:ext uri="{FF2B5EF4-FFF2-40B4-BE49-F238E27FC236}">
                  <a16:creationId xmlns:a16="http://schemas.microsoft.com/office/drawing/2014/main" id="{C28D49EC-D5B6-CC42-7220-D5A5A6950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4" y="3008"/>
              <a:ext cx="213" cy="17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41" name="Line 32">
              <a:extLst>
                <a:ext uri="{FF2B5EF4-FFF2-40B4-BE49-F238E27FC236}">
                  <a16:creationId xmlns:a16="http://schemas.microsoft.com/office/drawing/2014/main" id="{C2A89010-2F3B-76A6-8F64-D9991BE02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468"/>
              <a:ext cx="21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42" name="Line 33">
              <a:extLst>
                <a:ext uri="{FF2B5EF4-FFF2-40B4-BE49-F238E27FC236}">
                  <a16:creationId xmlns:a16="http://schemas.microsoft.com/office/drawing/2014/main" id="{39A9BF5F-CB5F-97D4-D600-5A0A2FA2D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4" y="3008"/>
              <a:ext cx="323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43" name="Line 34">
              <a:extLst>
                <a:ext uri="{FF2B5EF4-FFF2-40B4-BE49-F238E27FC236}">
                  <a16:creationId xmlns:a16="http://schemas.microsoft.com/office/drawing/2014/main" id="{6E84CA03-EF44-98EA-537C-391B0C55D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8" y="2721"/>
              <a:ext cx="27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44" name="Line 35">
              <a:extLst>
                <a:ext uri="{FF2B5EF4-FFF2-40B4-BE49-F238E27FC236}">
                  <a16:creationId xmlns:a16="http://schemas.microsoft.com/office/drawing/2014/main" id="{C5E154ED-C8E8-258A-DCBD-B0261CDD3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" y="2318"/>
              <a:ext cx="21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45" name="Line 36">
              <a:extLst>
                <a:ext uri="{FF2B5EF4-FFF2-40B4-BE49-F238E27FC236}">
                  <a16:creationId xmlns:a16="http://schemas.microsoft.com/office/drawing/2014/main" id="{D4DEE5D1-7826-3710-3FCA-748FACA46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1" y="1569"/>
              <a:ext cx="277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46" name="Line 37">
              <a:extLst>
                <a:ext uri="{FF2B5EF4-FFF2-40B4-BE49-F238E27FC236}">
                  <a16:creationId xmlns:a16="http://schemas.microsoft.com/office/drawing/2014/main" id="{2865473E-6C34-4115-9ABA-1D1DC6572E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5" y="1855"/>
              <a:ext cx="162" cy="1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47" name="Line 38">
              <a:extLst>
                <a:ext uri="{FF2B5EF4-FFF2-40B4-BE49-F238E27FC236}">
                  <a16:creationId xmlns:a16="http://schemas.microsoft.com/office/drawing/2014/main" id="{D094BE84-1490-486B-084F-C19E0C3CC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8" y="1569"/>
              <a:ext cx="114" cy="11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48" name="Line 39">
              <a:extLst>
                <a:ext uri="{FF2B5EF4-FFF2-40B4-BE49-F238E27FC236}">
                  <a16:creationId xmlns:a16="http://schemas.microsoft.com/office/drawing/2014/main" id="{CB237073-7A2C-AD9D-5442-0DA3CFB7E9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3" y="972"/>
              <a:ext cx="136" cy="1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49" name="Line 40">
              <a:extLst>
                <a:ext uri="{FF2B5EF4-FFF2-40B4-BE49-F238E27FC236}">
                  <a16:creationId xmlns:a16="http://schemas.microsoft.com/office/drawing/2014/main" id="{E47E2C50-52AA-F967-02DC-0039ED30DB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4" y="593"/>
              <a:ext cx="176" cy="1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50" name="Line 41">
              <a:extLst>
                <a:ext uri="{FF2B5EF4-FFF2-40B4-BE49-F238E27FC236}">
                  <a16:creationId xmlns:a16="http://schemas.microsoft.com/office/drawing/2014/main" id="{5A81366C-01FE-260B-6A21-314CADD4A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9" y="2142"/>
              <a:ext cx="108" cy="1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51" name="AutoShape 42">
              <a:extLst>
                <a:ext uri="{FF2B5EF4-FFF2-40B4-BE49-F238E27FC236}">
                  <a16:creationId xmlns:a16="http://schemas.microsoft.com/office/drawing/2014/main" id="{C0D3A895-271F-175C-C736-1C976671C5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380000">
              <a:off x="2751" y="1510"/>
              <a:ext cx="2056" cy="2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00 w 21600"/>
                <a:gd name="T19" fmla="*/ 0 h 21600"/>
                <a:gd name="T20" fmla="*/ 21600 w 21600"/>
                <a:gd name="T21" fmla="*/ 10795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10800" y="10800"/>
                  </a:lnTo>
                  <a:lnTo>
                    <a:pt x="10799" y="0"/>
                  </a:lnTo>
                  <a:close/>
                </a:path>
                <a:path w="21600" h="21600" fill="none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52" name="Line 43">
              <a:extLst>
                <a:ext uri="{FF2B5EF4-FFF2-40B4-BE49-F238E27FC236}">
                  <a16:creationId xmlns:a16="http://schemas.microsoft.com/office/drawing/2014/main" id="{33E1D255-8129-AE64-81F5-9977970FD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2" y="3296"/>
              <a:ext cx="219" cy="1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53" name="Line 44">
              <a:extLst>
                <a:ext uri="{FF2B5EF4-FFF2-40B4-BE49-F238E27FC236}">
                  <a16:creationId xmlns:a16="http://schemas.microsoft.com/office/drawing/2014/main" id="{8B480700-2685-1045-C413-57F1689F8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1" y="293"/>
              <a:ext cx="674" cy="64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71054" name="Line 45">
              <a:extLst>
                <a:ext uri="{FF2B5EF4-FFF2-40B4-BE49-F238E27FC236}">
                  <a16:creationId xmlns:a16="http://schemas.microsoft.com/office/drawing/2014/main" id="{F4D5D7B3-8B75-BDE4-1FB9-39EE7D6D8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5" y="718"/>
              <a:ext cx="400" cy="40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grpSp>
        <p:nvGrpSpPr>
          <p:cNvPr id="46" name="Group 2">
            <a:extLst>
              <a:ext uri="{FF2B5EF4-FFF2-40B4-BE49-F238E27FC236}">
                <a16:creationId xmlns:a16="http://schemas.microsoft.com/office/drawing/2014/main" id="{69F89137-9F69-D2E9-C2F3-FA59F26ACE9B}"/>
              </a:ext>
            </a:extLst>
          </p:cNvPr>
          <p:cNvGrpSpPr>
            <a:grpSpLocks/>
          </p:cNvGrpSpPr>
          <p:nvPr/>
        </p:nvGrpSpPr>
        <p:grpSpPr bwMode="auto">
          <a:xfrm>
            <a:off x="6338888" y="2105025"/>
            <a:ext cx="3651250" cy="3036888"/>
            <a:chOff x="423" y="1111"/>
            <a:chExt cx="5397" cy="3174"/>
          </a:xfrm>
        </p:grpSpPr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2EB3B901-A1E4-DE8D-4E08-B628DE809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111"/>
              <a:ext cx="953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75608" tIns="37803" rIns="75608" bIns="37803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992" i="0">
                  <a:solidFill>
                    <a:srgbClr val="000000"/>
                  </a:solidFill>
                </a:rPr>
                <a:t>:</a:t>
              </a:r>
              <a:r>
                <a:rPr lang="en-GB" altLang="en-US" sz="992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992" i="0" u="sng">
                  <a:solidFill>
                    <a:srgbClr val="000000"/>
                  </a:solidFill>
                </a:rPr>
                <a:t>Boundary</a:t>
              </a:r>
            </a:p>
          </p:txBody>
        </p:sp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E721A9D7-075C-138E-A590-14C72D14F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1111"/>
              <a:ext cx="953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75608" tIns="37803" rIns="75608" bIns="37803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772" i="0">
                  <a:solidFill>
                    <a:srgbClr val="000000"/>
                  </a:solidFill>
                </a:rPr>
                <a:t>:</a:t>
              </a:r>
              <a:r>
                <a:rPr lang="en-GB" altLang="en-US" sz="772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772" i="0" u="sng">
                  <a:solidFill>
                    <a:srgbClr val="000000"/>
                  </a:solidFill>
                </a:rPr>
                <a:t>Book</a:t>
              </a:r>
            </a:p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772" i="0" u="sng">
                  <a:solidFill>
                    <a:srgbClr val="000000"/>
                  </a:solidFill>
                </a:rPr>
                <a:t>Renewal</a:t>
              </a:r>
            </a:p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772" i="0" u="sng">
                  <a:solidFill>
                    <a:srgbClr val="000000"/>
                  </a:solidFill>
                </a:rPr>
                <a:t>Controller</a:t>
              </a:r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A492EB22-CDB4-4224-3E8F-1D0E91C70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" y="1111"/>
              <a:ext cx="953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75608" tIns="37803" rIns="75608" bIns="37803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772" i="0">
                  <a:solidFill>
                    <a:srgbClr val="000000"/>
                  </a:solidFill>
                </a:rPr>
                <a:t>:</a:t>
              </a:r>
              <a:r>
                <a:rPr lang="en-GB" altLang="en-US" sz="772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772" i="0" u="sng">
                  <a:solidFill>
                    <a:srgbClr val="000000"/>
                  </a:solidFill>
                </a:rPr>
                <a:t>Book</a:t>
              </a:r>
            </a:p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772" i="0" u="sng">
                  <a:solidFill>
                    <a:srgbClr val="000000"/>
                  </a:solidFill>
                </a:rPr>
                <a:t>Register</a:t>
              </a:r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0F87A1E6-A3AB-CD7C-0342-18A8BEF04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" y="1111"/>
              <a:ext cx="953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75608" tIns="37803" rIns="75608" bIns="37803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1213" i="0">
                  <a:solidFill>
                    <a:srgbClr val="000000"/>
                  </a:solidFill>
                </a:rPr>
                <a:t>:</a:t>
              </a:r>
              <a:r>
                <a:rPr lang="en-GB" altLang="en-US" sz="1213" i="0" u="sng">
                  <a:solidFill>
                    <a:srgbClr val="000000"/>
                  </a:solidFill>
                </a:rPr>
                <a:t>Book</a:t>
              </a:r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B68EEE01-B9AC-F232-CF8A-D37071E98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1111"/>
              <a:ext cx="953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75608" tIns="37803" rIns="75608" bIns="37803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992" i="0" dirty="0">
                  <a:solidFill>
                    <a:srgbClr val="000000"/>
                  </a:solidFill>
                </a:rPr>
                <a:t>:</a:t>
              </a:r>
              <a:r>
                <a:rPr lang="en-GB" altLang="en-US" sz="992" i="0" u="sng" dirty="0">
                  <a:solidFill>
                    <a:srgbClr val="000000"/>
                  </a:solidFill>
                </a:rPr>
                <a:t>Library</a:t>
              </a:r>
            </a:p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992" i="0" u="sng" dirty="0">
                  <a:solidFill>
                    <a:srgbClr val="000000"/>
                  </a:solidFill>
                </a:rPr>
                <a:t>Member</a:t>
              </a:r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5DAA6742-96D3-005C-84CD-8EACDFA59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" y="1746"/>
              <a:ext cx="106" cy="2484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defRPr/>
              </a:pPr>
              <a:endParaRPr lang="en-US" altLang="en-US" sz="1213" b="0" i="0">
                <a:latin typeface="Times New Roman" panose="02020603050405020304" pitchFamily="18" charset="0"/>
              </a:endParaRPr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E0726C3D-993C-9A79-96CA-50C8F2E06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" y="1693"/>
              <a:ext cx="0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772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712A2B09-9654-EB3D-3B53-F5ABCAB35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1693"/>
              <a:ext cx="0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772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062A3838-0B9D-BBA4-62B7-B5137D5E4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2" y="1693"/>
              <a:ext cx="2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772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91614338-0FA6-FF07-1FE0-4BE561318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" y="1693"/>
              <a:ext cx="0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772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156EAAA6-5432-BDB9-4100-405D0D6FD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" y="1693"/>
              <a:ext cx="0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772"/>
            </a:p>
          </p:txBody>
        </p:sp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94CA4CFE-D0B4-A7FE-F23E-DA6E2F2C6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1906"/>
              <a:ext cx="106" cy="2222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defRPr/>
              </a:pPr>
              <a:endParaRPr lang="en-US" altLang="en-US" sz="1213" b="0" i="0"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15">
              <a:extLst>
                <a:ext uri="{FF2B5EF4-FFF2-40B4-BE49-F238E27FC236}">
                  <a16:creationId xmlns:a16="http://schemas.microsoft.com/office/drawing/2014/main" id="{3F163CE0-D88E-A965-CC2C-B90704667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276"/>
              <a:ext cx="106" cy="1588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defRPr/>
              </a:pPr>
              <a:endParaRPr lang="en-US" altLang="en-US" sz="1213" b="0" i="0"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16">
              <a:extLst>
                <a:ext uri="{FF2B5EF4-FFF2-40B4-BE49-F238E27FC236}">
                  <a16:creationId xmlns:a16="http://schemas.microsoft.com/office/drawing/2014/main" id="{67DF9335-6F57-E521-3A4B-39758243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2380"/>
              <a:ext cx="106" cy="1375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defRPr/>
              </a:pPr>
              <a:endParaRPr lang="en-US" altLang="en-US" sz="1213" b="0" i="0"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17">
              <a:extLst>
                <a:ext uri="{FF2B5EF4-FFF2-40B4-BE49-F238E27FC236}">
                  <a16:creationId xmlns:a16="http://schemas.microsoft.com/office/drawing/2014/main" id="{9852EA72-95BA-5D2F-E042-33DAE515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" y="1957"/>
              <a:ext cx="106" cy="265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defRPr/>
              </a:pPr>
              <a:endParaRPr lang="en-US" altLang="en-US" sz="1213" b="0" i="0"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18">
              <a:extLst>
                <a:ext uri="{FF2B5EF4-FFF2-40B4-BE49-F238E27FC236}">
                  <a16:creationId xmlns:a16="http://schemas.microsoft.com/office/drawing/2014/main" id="{81C2C2B3-1971-48A7-E4A6-D56F803B1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" y="3756"/>
              <a:ext cx="106" cy="264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defRPr/>
              </a:pPr>
              <a:endParaRPr lang="en-US" altLang="en-US" sz="1213" b="0" i="0">
                <a:latin typeface="Times New Roman" panose="02020603050405020304" pitchFamily="18" charset="0"/>
              </a:endParaRPr>
            </a:p>
          </p:txBody>
        </p:sp>
        <p:sp>
          <p:nvSpPr>
            <p:cNvPr id="63" name="Line 19">
              <a:extLst>
                <a:ext uri="{FF2B5EF4-FFF2-40B4-BE49-F238E27FC236}">
                  <a16:creationId xmlns:a16="http://schemas.microsoft.com/office/drawing/2014/main" id="{AA1AD508-EABA-53A8-37AA-47A5D4823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" y="2010"/>
              <a:ext cx="1007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772"/>
            </a:p>
          </p:txBody>
        </p:sp>
        <p:sp>
          <p:nvSpPr>
            <p:cNvPr id="64" name="Line 20">
              <a:extLst>
                <a:ext uri="{FF2B5EF4-FFF2-40B4-BE49-F238E27FC236}">
                  <a16:creationId xmlns:a16="http://schemas.microsoft.com/office/drawing/2014/main" id="{8B3D1F1D-A34F-C8BC-1B9C-7616C0709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" y="2221"/>
              <a:ext cx="1007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 sz="772"/>
            </a:p>
          </p:txBody>
        </p:sp>
        <p:sp>
          <p:nvSpPr>
            <p:cNvPr id="65" name="Line 21">
              <a:extLst>
                <a:ext uri="{FF2B5EF4-FFF2-40B4-BE49-F238E27FC236}">
                  <a16:creationId xmlns:a16="http://schemas.microsoft.com/office/drawing/2014/main" id="{EA3ABCCA-8BFD-DFF0-D30A-B68F9FA06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" y="2433"/>
              <a:ext cx="1007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772"/>
            </a:p>
          </p:txBody>
        </p:sp>
        <p:sp>
          <p:nvSpPr>
            <p:cNvPr id="66" name="Line 22">
              <a:extLst>
                <a:ext uri="{FF2B5EF4-FFF2-40B4-BE49-F238E27FC236}">
                  <a16:creationId xmlns:a16="http://schemas.microsoft.com/office/drawing/2014/main" id="{D6E6AF37-4737-0ECA-673F-E27851699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" y="3069"/>
              <a:ext cx="1007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 sz="772"/>
            </a:p>
          </p:txBody>
        </p:sp>
        <p:sp>
          <p:nvSpPr>
            <p:cNvPr id="67" name="Line 23">
              <a:extLst>
                <a:ext uri="{FF2B5EF4-FFF2-40B4-BE49-F238E27FC236}">
                  <a16:creationId xmlns:a16="http://schemas.microsoft.com/office/drawing/2014/main" id="{897B4362-79C7-4F21-5698-DAAADBAC3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" y="4074"/>
              <a:ext cx="1007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 sz="772"/>
            </a:p>
          </p:txBody>
        </p:sp>
        <p:sp>
          <p:nvSpPr>
            <p:cNvPr id="68" name="Line 24">
              <a:extLst>
                <a:ext uri="{FF2B5EF4-FFF2-40B4-BE49-F238E27FC236}">
                  <a16:creationId xmlns:a16="http://schemas.microsoft.com/office/drawing/2014/main" id="{85368067-8C5D-1656-E29A-3CAA42815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2062"/>
              <a:ext cx="3229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772"/>
            </a:p>
          </p:txBody>
        </p:sp>
        <p:sp>
          <p:nvSpPr>
            <p:cNvPr id="69" name="Line 25">
              <a:extLst>
                <a:ext uri="{FF2B5EF4-FFF2-40B4-BE49-F238E27FC236}">
                  <a16:creationId xmlns:a16="http://schemas.microsoft.com/office/drawing/2014/main" id="{0C5FD162-311C-2B4E-7392-958F499FA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2540"/>
              <a:ext cx="1007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772"/>
            </a:p>
          </p:txBody>
        </p:sp>
        <p:sp>
          <p:nvSpPr>
            <p:cNvPr id="70" name="Line 26">
              <a:extLst>
                <a:ext uri="{FF2B5EF4-FFF2-40B4-BE49-F238E27FC236}">
                  <a16:creationId xmlns:a16="http://schemas.microsoft.com/office/drawing/2014/main" id="{A97B6AFA-F41F-0889-6ACD-94DA7642C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699"/>
              <a:ext cx="1007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772"/>
            </a:p>
          </p:txBody>
        </p:sp>
        <p:sp>
          <p:nvSpPr>
            <p:cNvPr id="71" name="Line 27">
              <a:extLst>
                <a:ext uri="{FF2B5EF4-FFF2-40B4-BE49-F238E27FC236}">
                  <a16:creationId xmlns:a16="http://schemas.microsoft.com/office/drawing/2014/main" id="{04E4FF8B-5532-C6C6-CCD4-00F4F64C7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2856"/>
              <a:ext cx="1007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 sz="772"/>
            </a:p>
          </p:txBody>
        </p:sp>
        <p:sp>
          <p:nvSpPr>
            <p:cNvPr id="72" name="Line 28">
              <a:extLst>
                <a:ext uri="{FF2B5EF4-FFF2-40B4-BE49-F238E27FC236}">
                  <a16:creationId xmlns:a16="http://schemas.microsoft.com/office/drawing/2014/main" id="{BD6CAA3E-FC99-60CE-52A1-348F9AA9D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173"/>
              <a:ext cx="1007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772"/>
            </a:p>
          </p:txBody>
        </p:sp>
        <p:sp>
          <p:nvSpPr>
            <p:cNvPr id="73" name="Line 29">
              <a:extLst>
                <a:ext uri="{FF2B5EF4-FFF2-40B4-BE49-F238E27FC236}">
                  <a16:creationId xmlns:a16="http://schemas.microsoft.com/office/drawing/2014/main" id="{A096D653-B45D-844A-0BFD-5D1628BAA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650"/>
              <a:ext cx="1007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 sz="772"/>
            </a:p>
          </p:txBody>
        </p:sp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7F1C781D-3EF1-69A1-5AFA-373A6A125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968"/>
              <a:ext cx="3229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772"/>
            </a:p>
          </p:txBody>
        </p:sp>
        <p:sp>
          <p:nvSpPr>
            <p:cNvPr id="75" name="Text Box 31">
              <a:extLst>
                <a:ext uri="{FF2B5EF4-FFF2-40B4-BE49-F238E27FC236}">
                  <a16:creationId xmlns:a16="http://schemas.microsoft.com/office/drawing/2014/main" id="{AF6734BC-A874-FB1E-3447-B755921DC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5" y="1854"/>
              <a:ext cx="631" cy="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661" i="0" dirty="0" err="1">
                  <a:solidFill>
                    <a:srgbClr val="000000"/>
                  </a:solidFill>
                </a:rPr>
                <a:t>renewBook</a:t>
              </a:r>
              <a:endParaRPr lang="en-GB" altLang="en-US" sz="661" i="0" dirty="0">
                <a:solidFill>
                  <a:srgbClr val="000000"/>
                </a:solidFill>
              </a:endParaRPr>
            </a:p>
          </p:txBody>
        </p:sp>
        <p:sp>
          <p:nvSpPr>
            <p:cNvPr id="76" name="Text Box 32">
              <a:extLst>
                <a:ext uri="{FF2B5EF4-FFF2-40B4-BE49-F238E27FC236}">
                  <a16:creationId xmlns:a16="http://schemas.microsoft.com/office/drawing/2014/main" id="{902A85DB-6AEB-87E4-BBBD-2A6A73D77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2067"/>
              <a:ext cx="990" cy="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661" i="0" dirty="0" err="1">
                  <a:solidFill>
                    <a:srgbClr val="000000"/>
                  </a:solidFill>
                </a:rPr>
                <a:t>displayBorrowing</a:t>
              </a:r>
              <a:endParaRPr lang="en-GB" altLang="en-US" sz="661" i="0" dirty="0">
                <a:solidFill>
                  <a:srgbClr val="000000"/>
                </a:solidFill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4EAD76F-B379-2C83-3708-34E56362B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2279"/>
              <a:ext cx="702" cy="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661" i="0" dirty="0" err="1">
                  <a:solidFill>
                    <a:srgbClr val="000000"/>
                  </a:solidFill>
                </a:rPr>
                <a:t>selectBooks</a:t>
              </a:r>
              <a:endParaRPr lang="en-GB" altLang="en-US" sz="661" i="0" dirty="0">
                <a:solidFill>
                  <a:srgbClr val="000000"/>
                </a:solidFill>
              </a:endParaRPr>
            </a:p>
          </p:txBody>
        </p:sp>
        <p:sp>
          <p:nvSpPr>
            <p:cNvPr id="78" name="Text Box 34">
              <a:extLst>
                <a:ext uri="{FF2B5EF4-FFF2-40B4-BE49-F238E27FC236}">
                  <a16:creationId xmlns:a16="http://schemas.microsoft.com/office/drawing/2014/main" id="{90AFA2FA-5A9E-54A3-D005-565731D90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" y="2860"/>
              <a:ext cx="624" cy="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661" i="0">
                  <a:solidFill>
                    <a:srgbClr val="000000"/>
                  </a:solidFill>
                </a:rPr>
                <a:t>[reserved]</a:t>
              </a:r>
            </a:p>
          </p:txBody>
        </p:sp>
        <p:sp>
          <p:nvSpPr>
            <p:cNvPr id="79" name="Text Box 35">
              <a:extLst>
                <a:ext uri="{FF2B5EF4-FFF2-40B4-BE49-F238E27FC236}">
                  <a16:creationId xmlns:a16="http://schemas.microsoft.com/office/drawing/2014/main" id="{4EE637AC-87BB-C360-51D2-9316380BF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3124"/>
              <a:ext cx="436" cy="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661" i="0">
                  <a:solidFill>
                    <a:srgbClr val="000000"/>
                  </a:solidFill>
                </a:rPr>
                <a:t>apology</a:t>
              </a:r>
            </a:p>
          </p:txBody>
        </p:sp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992F5E51-D2A4-0A03-59D9-D3DBCB589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3865"/>
              <a:ext cx="453" cy="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661" i="0">
                  <a:solidFill>
                    <a:srgbClr val="000000"/>
                  </a:solidFill>
                </a:rPr>
                <a:t>confirm</a:t>
              </a: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40DFFE08-44E9-0753-4219-8CC6FD32F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" y="1886"/>
              <a:ext cx="1359" cy="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661" i="0" dirty="0">
                  <a:solidFill>
                    <a:srgbClr val="000000"/>
                  </a:solidFill>
                </a:rPr>
                <a:t>find </a:t>
              </a:r>
              <a:r>
                <a:rPr lang="en-GB" altLang="en-US" sz="661" i="0" dirty="0" err="1">
                  <a:solidFill>
                    <a:srgbClr val="000000"/>
                  </a:solidFill>
                </a:rPr>
                <a:t>MemberBorrowing</a:t>
              </a:r>
              <a:endParaRPr lang="en-GB" altLang="en-US" sz="661" i="0" dirty="0">
                <a:solidFill>
                  <a:srgbClr val="000000"/>
                </a:solidFill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:a16="http://schemas.microsoft.com/office/drawing/2014/main" id="{A88D2630-3DE3-8389-4F3B-9E8023851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2330"/>
              <a:ext cx="807" cy="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661" i="0">
                  <a:solidFill>
                    <a:srgbClr val="000000"/>
                  </a:solidFill>
                </a:rPr>
                <a:t>bookSelected</a:t>
              </a:r>
            </a:p>
          </p:txBody>
        </p:sp>
        <p:sp>
          <p:nvSpPr>
            <p:cNvPr id="83" name="Text Box 39">
              <a:extLst>
                <a:ext uri="{FF2B5EF4-FFF2-40B4-BE49-F238E27FC236}">
                  <a16:creationId xmlns:a16="http://schemas.microsoft.com/office/drawing/2014/main" id="{59E701A2-286C-15F2-749B-3635EF706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0" y="2501"/>
              <a:ext cx="359" cy="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661" i="0">
                  <a:solidFill>
                    <a:srgbClr val="000000"/>
                  </a:solidFill>
                </a:rPr>
                <a:t>* find</a:t>
              </a:r>
            </a:p>
          </p:txBody>
        </p:sp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DF11FD13-F38C-78FC-F63D-EB2131742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2978"/>
              <a:ext cx="404" cy="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661" i="0">
                  <a:solidFill>
                    <a:srgbClr val="000000"/>
                  </a:solidFill>
                </a:rPr>
                <a:t>update</a:t>
              </a: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E7B3A4BB-A622-E126-68E5-ADA595E60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" y="2647"/>
              <a:ext cx="624" cy="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661" i="0">
                  <a:solidFill>
                    <a:srgbClr val="000000"/>
                  </a:solidFill>
                </a:rPr>
                <a:t>[reserved]</a:t>
              </a: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E8860103-E131-6892-AE0E-022186F26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2860"/>
              <a:ext cx="436" cy="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661" i="0">
                  <a:solidFill>
                    <a:srgbClr val="000000"/>
                  </a:solidFill>
                </a:rPr>
                <a:t>apology</a:t>
              </a:r>
            </a:p>
          </p:txBody>
        </p:sp>
        <p:sp>
          <p:nvSpPr>
            <p:cNvPr id="87" name="Text Box 43">
              <a:extLst>
                <a:ext uri="{FF2B5EF4-FFF2-40B4-BE49-F238E27FC236}">
                  <a16:creationId xmlns:a16="http://schemas.microsoft.com/office/drawing/2014/main" id="{8EE75EEA-A97C-23BB-49DE-E9C7FDEE3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7" y="3439"/>
              <a:ext cx="458" cy="10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661" i="0">
                  <a:solidFill>
                    <a:srgbClr val="000000"/>
                  </a:solidFill>
                </a:rPr>
                <a:t>confirm</a:t>
              </a:r>
            </a:p>
          </p:txBody>
        </p:sp>
        <p:sp>
          <p:nvSpPr>
            <p:cNvPr id="88" name="Text Box 44">
              <a:extLst>
                <a:ext uri="{FF2B5EF4-FFF2-40B4-BE49-F238E27FC236}">
                  <a16:creationId xmlns:a16="http://schemas.microsoft.com/office/drawing/2014/main" id="{6EFF8A16-30BB-E075-18E6-7C8482D70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5" y="4025"/>
              <a:ext cx="1469" cy="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 typeface="Comic Sans MS" panose="030F0702030302020204" pitchFamily="66" charset="0"/>
                <a:buNone/>
                <a:defRPr/>
              </a:pPr>
              <a:r>
                <a:rPr lang="en-GB" altLang="en-US" sz="661" i="0" dirty="0" err="1">
                  <a:solidFill>
                    <a:srgbClr val="000000"/>
                  </a:solidFill>
                </a:rPr>
                <a:t>updateMemberBorrowing</a:t>
              </a:r>
              <a:endParaRPr lang="en-GB" altLang="en-US" sz="661" i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F198D59-A40B-5355-C7E7-C4206034A31A}"/>
              </a:ext>
            </a:extLst>
          </p:cNvPr>
          <p:cNvSpPr/>
          <p:nvPr/>
        </p:nvSpPr>
        <p:spPr>
          <a:xfrm>
            <a:off x="6326188" y="2105025"/>
            <a:ext cx="3754437" cy="31130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969"/>
          </a:p>
        </p:txBody>
      </p:sp>
      <p:sp>
        <p:nvSpPr>
          <p:cNvPr id="28677" name="Slide Number Placeholder 3">
            <a:extLst>
              <a:ext uri="{FF2B5EF4-FFF2-40B4-BE49-F238E27FC236}">
                <a16:creationId xmlns:a16="http://schemas.microsoft.com/office/drawing/2014/main" id="{5E4267E6-82C0-4E49-4927-1C162FE2775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8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854075" indent="-284163">
              <a:lnSpc>
                <a:spcPct val="88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285875" indent="-212725">
              <a:lnSpc>
                <a:spcPct val="88000"/>
              </a:lnSpc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717675" indent="-206375">
              <a:lnSpc>
                <a:spcPct val="88000"/>
              </a:lnSpc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149475" indent="-207963">
              <a:lnSpc>
                <a:spcPct val="88000"/>
              </a:lnSpc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6066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30638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5210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9782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 algn="r" defTabSz="9144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fld id="{D6040C97-08D1-402E-B676-B9E8FF083DB8}" type="slidenum">
              <a:rPr lang="en-US" altLang="en-US" sz="2000">
                <a:solidFill>
                  <a:schemeClr val="bg1"/>
                </a:solidFill>
              </a:rPr>
              <a:pPr algn="r" defTabSz="914400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US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0CAD352-F984-8EE3-AA01-8C989A40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313" y="2560638"/>
            <a:ext cx="6858000" cy="2133600"/>
          </a:xfrm>
          <a:solidFill>
            <a:srgbClr val="FFFF66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>
                <a:solidFill>
                  <a:srgbClr val="0000CC"/>
                </a:solidFill>
              </a:rPr>
              <a:t>Activity Diagram</a:t>
            </a:r>
            <a:endParaRPr lang="en-US" altLang="en-US" sz="320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6" name="Rectangle 6">
            <a:extLst>
              <a:ext uri="{FF2B5EF4-FFF2-40B4-BE49-F238E27FC236}">
                <a16:creationId xmlns:a16="http://schemas.microsoft.com/office/drawing/2014/main" id="{790DEA3C-5241-51CD-B495-1D2DCED40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4316413"/>
            <a:ext cx="9324975" cy="1516062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9D70E1B0-7504-EA1D-50D9-867E3D20C9E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68313" y="198438"/>
            <a:ext cx="8566150" cy="682625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Activity Diagram </a:t>
            </a:r>
          </a:p>
        </p:txBody>
      </p:sp>
      <p:sp>
        <p:nvSpPr>
          <p:cNvPr id="471043" name="Rectangle 2">
            <a:extLst>
              <a:ext uri="{FF2B5EF4-FFF2-40B4-BE49-F238E27FC236}">
                <a16:creationId xmlns:a16="http://schemas.microsoft.com/office/drawing/2014/main" id="{87649C13-66F6-0F8A-5707-66284EC3E71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41288" y="1004888"/>
            <a:ext cx="9917112" cy="5565775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14000"/>
              </a:lnSpc>
              <a:spcBef>
                <a:spcPts val="1200"/>
              </a:spcBef>
              <a:spcAft>
                <a:spcPct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/>
              <a:t>Not present in earlier modelling languages:</a:t>
            </a:r>
          </a:p>
          <a:p>
            <a:pPr marL="738188" lvl="1" indent="-280988" eaLnBrk="1">
              <a:lnSpc>
                <a:spcPct val="114000"/>
              </a:lnSpc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/>
              <a:t>Possibly based on event diagram of </a:t>
            </a:r>
            <a:r>
              <a:rPr lang="en-GB" altLang="en-US">
                <a:solidFill>
                  <a:srgbClr val="4C38E2"/>
                </a:solidFill>
              </a:rPr>
              <a:t>Odell</a:t>
            </a:r>
            <a:r>
              <a:rPr lang="en-GB" altLang="en-US"/>
              <a:t> [1992]</a:t>
            </a:r>
          </a:p>
          <a:p>
            <a:pPr marL="338138" indent="-338138" eaLnBrk="1">
              <a:lnSpc>
                <a:spcPct val="114000"/>
              </a:lnSpc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>
                <a:solidFill>
                  <a:schemeClr val="accent2"/>
                </a:solidFill>
              </a:rPr>
              <a:t>Often used to represent processing steps  involving a group of use cases (workflow) :</a:t>
            </a:r>
          </a:p>
          <a:p>
            <a:pPr marL="738188" lvl="1" indent="-280988" eaLnBrk="1">
              <a:lnSpc>
                <a:spcPct val="114000"/>
              </a:lnSpc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>
                <a:solidFill>
                  <a:schemeClr val="accent2"/>
                </a:solidFill>
              </a:rPr>
              <a:t>Activities may not correspond to methods</a:t>
            </a:r>
          </a:p>
          <a:p>
            <a:pPr marL="338138" indent="-338138" eaLnBrk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b="1">
                <a:solidFill>
                  <a:srgbClr val="003300"/>
                </a:solidFill>
              </a:rPr>
              <a:t>An activity is a state with an internal action and has one incoming and one outgoing transition.</a:t>
            </a:r>
          </a:p>
          <a:p>
            <a:pPr marL="338138" indent="-338138" eaLnBrk="1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/>
              <a:t>Vaguely similar to a flowchart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F56372-601B-0F06-37A7-8B03876877B8}"/>
              </a:ext>
            </a:extLst>
          </p:cNvPr>
          <p:cNvGrpSpPr>
            <a:grpSpLocks/>
          </p:cNvGrpSpPr>
          <p:nvPr/>
        </p:nvGrpSpPr>
        <p:grpSpPr bwMode="auto">
          <a:xfrm>
            <a:off x="5802313" y="5624513"/>
            <a:ext cx="3455987" cy="876300"/>
            <a:chOff x="1306513" y="5151437"/>
            <a:chExt cx="6629400" cy="1008063"/>
          </a:xfrm>
        </p:grpSpPr>
        <p:cxnSp>
          <p:nvCxnSpPr>
            <p:cNvPr id="31750" name="Straight Arrow Connector 5">
              <a:extLst>
                <a:ext uri="{FF2B5EF4-FFF2-40B4-BE49-F238E27FC236}">
                  <a16:creationId xmlns:a16="http://schemas.microsoft.com/office/drawing/2014/main" id="{27B49419-8536-4201-C4CC-A4945D01D1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6513" y="5622925"/>
              <a:ext cx="2057400" cy="1587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1" name="Rounded Rectangle 9">
              <a:extLst>
                <a:ext uri="{FF2B5EF4-FFF2-40B4-BE49-F238E27FC236}">
                  <a16:creationId xmlns:a16="http://schemas.microsoft.com/office/drawing/2014/main" id="{9B083C6E-45D8-50A5-1305-E5289BD9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738" y="5151437"/>
              <a:ext cx="2687637" cy="1008063"/>
            </a:xfrm>
            <a:prstGeom prst="roundRect">
              <a:avLst>
                <a:gd name="adj" fmla="val 16667"/>
              </a:avLst>
            </a:prstGeom>
            <a:solidFill>
              <a:srgbClr val="003300"/>
            </a:solidFill>
            <a:ln w="19050" algn="ctr">
              <a:solidFill>
                <a:srgbClr val="3B3B64"/>
              </a:solidFill>
              <a:round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zh-CN" sz="2800" i="0">
                  <a:solidFill>
                    <a:srgbClr val="FFFF66"/>
                  </a:solidFill>
                  <a:ea typeface="SimSun" panose="02010600030101010101" pitchFamily="2" charset="-122"/>
                  <a:cs typeface="Arial" panose="020B0604020202020204" pitchFamily="34" charset="0"/>
                </a:rPr>
                <a:t>Fill Order</a:t>
              </a:r>
              <a:endParaRPr lang="zh-CN" altLang="en-US" sz="2800" i="0">
                <a:solidFill>
                  <a:srgbClr val="FFFF66"/>
                </a:solidFill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1752" name="Straight Arrow Connector 10">
              <a:extLst>
                <a:ext uri="{FF2B5EF4-FFF2-40B4-BE49-F238E27FC236}">
                  <a16:creationId xmlns:a16="http://schemas.microsoft.com/office/drawing/2014/main" id="{90057917-BB69-495F-3B79-610465DC34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78513" y="5622925"/>
              <a:ext cx="2057400" cy="1587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A4DE547D-820C-DC53-CBA9-DC20E53A2D46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392113" y="0"/>
            <a:ext cx="8566150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Uses of Activity Diagram </a:t>
            </a: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59AB6296-0749-B2B0-F1EB-32A9BC1E8A5B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327025" y="1189038"/>
            <a:ext cx="9753600" cy="5403850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25000"/>
              </a:lnSpc>
              <a:spcBef>
                <a:spcPts val="1100"/>
              </a:spcBef>
              <a:spcAft>
                <a:spcPct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/>
              <a:t>Normally employed in business process modelling.</a:t>
            </a:r>
          </a:p>
          <a:p>
            <a:pPr marL="769938" lvl="1" indent="-338138" eaLnBrk="1">
              <a:lnSpc>
                <a:spcPct val="125000"/>
              </a:lnSpc>
              <a:spcAft>
                <a:spcPts val="24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200" b="1">
                <a:solidFill>
                  <a:srgbClr val="0000CC"/>
                </a:solidFill>
              </a:rPr>
              <a:t>Spans one or more use cases</a:t>
            </a:r>
          </a:p>
          <a:p>
            <a:pPr marL="338138" indent="-338138" eaLnBrk="1">
              <a:lnSpc>
                <a:spcPct val="125000"/>
              </a:lnSpc>
              <a:spcBef>
                <a:spcPts val="1100"/>
              </a:spcBef>
              <a:spcAft>
                <a:spcPts val="12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/>
              <a:t>Carried out during requirements analysis and specification stage.</a:t>
            </a:r>
          </a:p>
          <a:p>
            <a:pPr marL="338138" indent="-338138" eaLnBrk="1">
              <a:lnSpc>
                <a:spcPct val="125000"/>
              </a:lnSpc>
              <a:spcBef>
                <a:spcPts val="1100"/>
              </a:spcBef>
              <a:spcAft>
                <a:spcPct val="200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>
                <a:solidFill>
                  <a:srgbClr val="3333CC"/>
                </a:solidFill>
              </a:rPr>
              <a:t>Useful in developing use cases and test cases.</a:t>
            </a:r>
          </a:p>
          <a:p>
            <a:pPr marL="1143000" lvl="2" indent="-228600" eaLnBrk="1">
              <a:lnSpc>
                <a:spcPct val="125000"/>
              </a:lnSpc>
              <a:spcBef>
                <a:spcPts val="1100"/>
              </a:spcBef>
              <a:spcAft>
                <a:spcPct val="20000"/>
              </a:spcAft>
              <a:buFont typeface="Wingdings" panose="05000000000000000000" pitchFamily="2" charset="2"/>
              <a:buNone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endParaRPr lang="en-GB" altLang="en-US" sz="3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A35BFD9-3943-4707-8DE4-A4512E35F3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2475" y="268288"/>
            <a:ext cx="8596313" cy="449262"/>
          </a:xfrm>
        </p:spPr>
        <p:txBody>
          <a:bodyPr/>
          <a:lstStyle/>
          <a:p>
            <a:r>
              <a:rPr lang="it-IT" altLang="en-US" sz="3200"/>
              <a:t>Activity diagram Example</a:t>
            </a:r>
          </a:p>
        </p:txBody>
      </p:sp>
      <p:grpSp>
        <p:nvGrpSpPr>
          <p:cNvPr id="35843" name="Group 1">
            <a:extLst>
              <a:ext uri="{FF2B5EF4-FFF2-40B4-BE49-F238E27FC236}">
                <a16:creationId xmlns:a16="http://schemas.microsoft.com/office/drawing/2014/main" id="{B6C29B4A-1CDF-414D-D980-106CF3DCE60B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960438"/>
            <a:ext cx="9840912" cy="6234112"/>
            <a:chOff x="239713" y="960438"/>
            <a:chExt cx="9840912" cy="6234112"/>
          </a:xfrm>
        </p:grpSpPr>
        <p:sp>
          <p:nvSpPr>
            <p:cNvPr id="35861" name="Rectangle 88">
              <a:extLst>
                <a:ext uri="{FF2B5EF4-FFF2-40B4-BE49-F238E27FC236}">
                  <a16:creationId xmlns:a16="http://schemas.microsoft.com/office/drawing/2014/main" id="{FC349DA4-053C-7C2B-ED61-FAFA678ED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13" y="960438"/>
              <a:ext cx="9840912" cy="6234112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862" name="AutoShape 63">
              <a:extLst>
                <a:ext uri="{FF2B5EF4-FFF2-40B4-BE49-F238E27FC236}">
                  <a16:creationId xmlns:a16="http://schemas.microsoft.com/office/drawing/2014/main" id="{6B56F119-F32A-43EC-F8FD-86B0CC070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6250" y="2070100"/>
              <a:ext cx="1033463" cy="1330325"/>
            </a:xfrm>
            <a:prstGeom prst="roundRect">
              <a:avLst>
                <a:gd name="adj" fmla="val 34375"/>
              </a:avLst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863" name="AutoShape 22">
              <a:extLst>
                <a:ext uri="{FF2B5EF4-FFF2-40B4-BE49-F238E27FC236}">
                  <a16:creationId xmlns:a16="http://schemas.microsoft.com/office/drawing/2014/main" id="{3803CC77-D394-9D96-676C-F559A3BCA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613" y="2193925"/>
              <a:ext cx="1030287" cy="1293813"/>
            </a:xfrm>
            <a:prstGeom prst="roundRect">
              <a:avLst>
                <a:gd name="adj" fmla="val 35486"/>
              </a:avLst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864" name="AutoShape 21">
              <a:extLst>
                <a:ext uri="{FF2B5EF4-FFF2-40B4-BE49-F238E27FC236}">
                  <a16:creationId xmlns:a16="http://schemas.microsoft.com/office/drawing/2014/main" id="{BA738168-DE05-C110-0750-844AEEE4E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438" y="2193925"/>
              <a:ext cx="1036637" cy="1293813"/>
            </a:xfrm>
            <a:prstGeom prst="roundRect">
              <a:avLst>
                <a:gd name="adj" fmla="val 35486"/>
              </a:avLst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865" name="Line 5">
              <a:extLst>
                <a:ext uri="{FF2B5EF4-FFF2-40B4-BE49-F238E27FC236}">
                  <a16:creationId xmlns:a16="http://schemas.microsoft.com/office/drawing/2014/main" id="{ED6F255E-E9D4-3CD3-FA21-85812F987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1350" y="2862263"/>
              <a:ext cx="114300" cy="3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6" name="Rectangle 6">
              <a:extLst>
                <a:ext uri="{FF2B5EF4-FFF2-40B4-BE49-F238E27FC236}">
                  <a16:creationId xmlns:a16="http://schemas.microsoft.com/office/drawing/2014/main" id="{CD20A231-8779-366D-91F6-50FF91B97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312" y="2422382"/>
              <a:ext cx="52097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900" i="0">
                  <a:solidFill>
                    <a:srgbClr val="000000"/>
                  </a:solidFill>
                </a:rPr>
                <a:t>Pack</a:t>
              </a:r>
              <a:endParaRPr lang="en-US" altLang="en-US" sz="4700" i="0">
                <a:solidFill>
                  <a:schemeClr val="tx1"/>
                </a:solidFill>
              </a:endParaRPr>
            </a:p>
          </p:txBody>
        </p:sp>
        <p:sp>
          <p:nvSpPr>
            <p:cNvPr id="35867" name="Rectangle 7">
              <a:extLst>
                <a:ext uri="{FF2B5EF4-FFF2-40B4-BE49-F238E27FC236}">
                  <a16:creationId xmlns:a16="http://schemas.microsoft.com/office/drawing/2014/main" id="{C20204E9-C968-981D-AB7D-BDE2B7C76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313" y="2841625"/>
              <a:ext cx="700087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900" i="0">
                  <a:solidFill>
                    <a:srgbClr val="000000"/>
                  </a:solidFill>
                </a:rPr>
                <a:t>Order</a:t>
              </a:r>
              <a:endParaRPr lang="en-US" altLang="en-US" sz="4700" i="0">
                <a:solidFill>
                  <a:schemeClr val="tx1"/>
                </a:solidFill>
              </a:endParaRPr>
            </a:p>
          </p:txBody>
        </p:sp>
        <p:sp>
          <p:nvSpPr>
            <p:cNvPr id="35868" name="Rectangle 8">
              <a:extLst>
                <a:ext uri="{FF2B5EF4-FFF2-40B4-BE49-F238E27FC236}">
                  <a16:creationId xmlns:a16="http://schemas.microsoft.com/office/drawing/2014/main" id="{B37C0CF4-AC55-9DDB-93DF-41B57E84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2465388"/>
              <a:ext cx="5032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900" i="0">
                  <a:solidFill>
                    <a:srgbClr val="000000"/>
                  </a:solidFill>
                </a:rPr>
                <a:t>Ship</a:t>
              </a:r>
              <a:endParaRPr lang="en-US" altLang="en-US" sz="4700" i="0">
                <a:solidFill>
                  <a:schemeClr val="tx1"/>
                </a:solidFill>
              </a:endParaRPr>
            </a:p>
          </p:txBody>
        </p:sp>
        <p:sp>
          <p:nvSpPr>
            <p:cNvPr id="35869" name="Rectangle 9">
              <a:extLst>
                <a:ext uri="{FF2B5EF4-FFF2-40B4-BE49-F238E27FC236}">
                  <a16:creationId xmlns:a16="http://schemas.microsoft.com/office/drawing/2014/main" id="{1D1C7E3F-0F23-51A0-C424-A3855B2B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113" y="2882900"/>
              <a:ext cx="700087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900" i="0">
                  <a:solidFill>
                    <a:srgbClr val="000000"/>
                  </a:solidFill>
                </a:rPr>
                <a:t>Order</a:t>
              </a:r>
              <a:endParaRPr lang="en-US" altLang="en-US" sz="4700" i="0">
                <a:solidFill>
                  <a:schemeClr val="tx1"/>
                </a:solidFill>
              </a:endParaRPr>
            </a:p>
          </p:txBody>
        </p:sp>
        <p:sp>
          <p:nvSpPr>
            <p:cNvPr id="35870" name="Line 10">
              <a:extLst>
                <a:ext uri="{FF2B5EF4-FFF2-40B4-BE49-F238E27FC236}">
                  <a16:creationId xmlns:a16="http://schemas.microsoft.com/office/drawing/2014/main" id="{89BDAD8A-529F-A819-D262-842D5FC45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163" y="2862263"/>
              <a:ext cx="227012" cy="3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1" name="Freeform 11">
              <a:extLst>
                <a:ext uri="{FF2B5EF4-FFF2-40B4-BE49-F238E27FC236}">
                  <a16:creationId xmlns:a16="http://schemas.microsoft.com/office/drawing/2014/main" id="{FA38A248-FB71-87E5-1C9F-59B2A848B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2736850"/>
              <a:ext cx="227012" cy="252413"/>
            </a:xfrm>
            <a:custGeom>
              <a:avLst/>
              <a:gdLst>
                <a:gd name="T0" fmla="*/ 0 w 80"/>
                <a:gd name="T1" fmla="*/ 0 h 48"/>
                <a:gd name="T2" fmla="*/ 2147483646 w 80"/>
                <a:gd name="T3" fmla="*/ 2147483646 h 48"/>
                <a:gd name="T4" fmla="*/ 0 w 80"/>
                <a:gd name="T5" fmla="*/ 2147483646 h 48"/>
                <a:gd name="T6" fmla="*/ 0 60000 65536"/>
                <a:gd name="T7" fmla="*/ 0 60000 65536"/>
                <a:gd name="T8" fmla="*/ 0 60000 65536"/>
                <a:gd name="T9" fmla="*/ 0 w 80"/>
                <a:gd name="T10" fmla="*/ 0 h 48"/>
                <a:gd name="T11" fmla="*/ 80 w 8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48">
                  <a:moveTo>
                    <a:pt x="0" y="0"/>
                  </a:moveTo>
                  <a:lnTo>
                    <a:pt x="80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2" name="Freeform 12">
              <a:extLst>
                <a:ext uri="{FF2B5EF4-FFF2-40B4-BE49-F238E27FC236}">
                  <a16:creationId xmlns:a16="http://schemas.microsoft.com/office/drawing/2014/main" id="{AFF2F99C-3A65-A7B6-7FE2-A5FC85D88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5200" y="2441575"/>
              <a:ext cx="230188" cy="752475"/>
            </a:xfrm>
            <a:custGeom>
              <a:avLst/>
              <a:gdLst>
                <a:gd name="T0" fmla="*/ 2147483646 w 80"/>
                <a:gd name="T1" fmla="*/ 0 h 144"/>
                <a:gd name="T2" fmla="*/ 0 w 80"/>
                <a:gd name="T3" fmla="*/ 2147483646 h 144"/>
                <a:gd name="T4" fmla="*/ 2147483646 w 80"/>
                <a:gd name="T5" fmla="*/ 2147483646 h 144"/>
                <a:gd name="T6" fmla="*/ 2147483646 w 80"/>
                <a:gd name="T7" fmla="*/ 2147483646 h 144"/>
                <a:gd name="T8" fmla="*/ 2147483646 w 80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44"/>
                <a:gd name="T17" fmla="*/ 80 w 8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44">
                  <a:moveTo>
                    <a:pt x="40" y="0"/>
                  </a:moveTo>
                  <a:lnTo>
                    <a:pt x="0" y="72"/>
                  </a:lnTo>
                  <a:lnTo>
                    <a:pt x="40" y="144"/>
                  </a:lnTo>
                  <a:lnTo>
                    <a:pt x="80" y="72"/>
                  </a:lnTo>
                  <a:lnTo>
                    <a:pt x="4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3" name="Line 13">
              <a:extLst>
                <a:ext uri="{FF2B5EF4-FFF2-40B4-BE49-F238E27FC236}">
                  <a16:creationId xmlns:a16="http://schemas.microsoft.com/office/drawing/2014/main" id="{8A097C07-40F7-9895-F0AA-874F7E6C6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388" y="2862263"/>
              <a:ext cx="231775" cy="3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4" name="Line 14">
              <a:extLst>
                <a:ext uri="{FF2B5EF4-FFF2-40B4-BE49-F238E27FC236}">
                  <a16:creationId xmlns:a16="http://schemas.microsoft.com/office/drawing/2014/main" id="{A1B0D92A-FA73-0A51-496C-5F33ED95C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713" y="2819400"/>
              <a:ext cx="230187" cy="47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5" name="Freeform 15">
              <a:extLst>
                <a:ext uri="{FF2B5EF4-FFF2-40B4-BE49-F238E27FC236}">
                  <a16:creationId xmlns:a16="http://schemas.microsoft.com/office/drawing/2014/main" id="{47FC50A5-4AD6-C871-93CA-8F14D7515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2690813"/>
              <a:ext cx="207962" cy="252412"/>
            </a:xfrm>
            <a:custGeom>
              <a:avLst/>
              <a:gdLst>
                <a:gd name="T0" fmla="*/ 0 w 72"/>
                <a:gd name="T1" fmla="*/ 0 h 48"/>
                <a:gd name="T2" fmla="*/ 2147483646 w 72"/>
                <a:gd name="T3" fmla="*/ 2147483646 h 48"/>
                <a:gd name="T4" fmla="*/ 0 w 72"/>
                <a:gd name="T5" fmla="*/ 2147483646 h 48"/>
                <a:gd name="T6" fmla="*/ 0 60000 65536"/>
                <a:gd name="T7" fmla="*/ 0 60000 65536"/>
                <a:gd name="T8" fmla="*/ 0 60000 65536"/>
                <a:gd name="T9" fmla="*/ 0 w 72"/>
                <a:gd name="T10" fmla="*/ 0 h 48"/>
                <a:gd name="T11" fmla="*/ 72 w 7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48">
                  <a:moveTo>
                    <a:pt x="0" y="0"/>
                  </a:moveTo>
                  <a:lnTo>
                    <a:pt x="72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6" name="Line 16">
              <a:extLst>
                <a:ext uri="{FF2B5EF4-FFF2-40B4-BE49-F238E27FC236}">
                  <a16:creationId xmlns:a16="http://schemas.microsoft.com/office/drawing/2014/main" id="{10294AA6-EF3A-4F24-439D-463982CCB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075" y="2819400"/>
              <a:ext cx="274638" cy="47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7" name="Rectangle 17">
              <a:extLst>
                <a:ext uri="{FF2B5EF4-FFF2-40B4-BE49-F238E27FC236}">
                  <a16:creationId xmlns:a16="http://schemas.microsoft.com/office/drawing/2014/main" id="{BDBC8399-A72F-50F4-5A0A-A1484883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2147888"/>
              <a:ext cx="42863" cy="460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878" name="Rectangle 18">
              <a:extLst>
                <a:ext uri="{FF2B5EF4-FFF2-40B4-BE49-F238E27FC236}">
                  <a16:creationId xmlns:a16="http://schemas.microsoft.com/office/drawing/2014/main" id="{E76ED737-7941-ED37-B60C-165A35AEA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3400425"/>
              <a:ext cx="42863" cy="41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879" name="Rectangle 19">
              <a:extLst>
                <a:ext uri="{FF2B5EF4-FFF2-40B4-BE49-F238E27FC236}">
                  <a16:creationId xmlns:a16="http://schemas.microsoft.com/office/drawing/2014/main" id="{24B105B5-EF51-3994-3746-1B1EA2998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2193925"/>
              <a:ext cx="42863" cy="1206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880" name="Oval 20">
              <a:extLst>
                <a:ext uri="{FF2B5EF4-FFF2-40B4-BE49-F238E27FC236}">
                  <a16:creationId xmlns:a16="http://schemas.microsoft.com/office/drawing/2014/main" id="{2B4A04AD-7DF7-7E99-9779-0F45FFD55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75" y="2652713"/>
              <a:ext cx="184150" cy="336550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881" name="AutoShape 23">
              <a:extLst>
                <a:ext uri="{FF2B5EF4-FFF2-40B4-BE49-F238E27FC236}">
                  <a16:creationId xmlns:a16="http://schemas.microsoft.com/office/drawing/2014/main" id="{2293AD17-5AB4-4FD5-0278-7E9732680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375" y="5653088"/>
              <a:ext cx="1033463" cy="1292225"/>
            </a:xfrm>
            <a:prstGeom prst="roundRect">
              <a:avLst>
                <a:gd name="adj" fmla="val 35486"/>
              </a:avLst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882" name="Rectangle 24">
              <a:extLst>
                <a:ext uri="{FF2B5EF4-FFF2-40B4-BE49-F238E27FC236}">
                  <a16:creationId xmlns:a16="http://schemas.microsoft.com/office/drawing/2014/main" id="{9C06FCCD-E117-994F-1942-D5AB65A9C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5880100"/>
              <a:ext cx="56991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900" i="0">
                  <a:solidFill>
                    <a:srgbClr val="000000"/>
                  </a:solidFill>
                </a:rPr>
                <a:t>Send</a:t>
              </a:r>
              <a:endParaRPr lang="en-US" altLang="en-US" sz="4700" i="0">
                <a:solidFill>
                  <a:schemeClr val="tx1"/>
                </a:solidFill>
              </a:endParaRPr>
            </a:p>
          </p:txBody>
        </p:sp>
        <p:sp>
          <p:nvSpPr>
            <p:cNvPr id="35883" name="Rectangle 25">
              <a:extLst>
                <a:ext uri="{FF2B5EF4-FFF2-40B4-BE49-F238E27FC236}">
                  <a16:creationId xmlns:a16="http://schemas.microsoft.com/office/drawing/2014/main" id="{4F3A84BB-695F-2188-F8C8-E4F63A2A3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13" y="6327775"/>
              <a:ext cx="83026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900" i="0">
                  <a:solidFill>
                    <a:srgbClr val="000000"/>
                  </a:solidFill>
                </a:rPr>
                <a:t>Invoice</a:t>
              </a:r>
              <a:endParaRPr lang="en-US" altLang="en-US" sz="4700" i="0">
                <a:solidFill>
                  <a:schemeClr val="tx1"/>
                </a:solidFill>
              </a:endParaRPr>
            </a:p>
          </p:txBody>
        </p:sp>
        <p:sp>
          <p:nvSpPr>
            <p:cNvPr id="35884" name="AutoShape 26">
              <a:extLst>
                <a:ext uri="{FF2B5EF4-FFF2-40B4-BE49-F238E27FC236}">
                  <a16:creationId xmlns:a16="http://schemas.microsoft.com/office/drawing/2014/main" id="{4C396424-920B-20BA-A3A2-708901D75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250" y="5653088"/>
              <a:ext cx="1031875" cy="1292225"/>
            </a:xfrm>
            <a:prstGeom prst="roundRect">
              <a:avLst>
                <a:gd name="adj" fmla="val 35486"/>
              </a:avLst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885" name="Rectangle 27">
              <a:extLst>
                <a:ext uri="{FF2B5EF4-FFF2-40B4-BE49-F238E27FC236}">
                  <a16:creationId xmlns:a16="http://schemas.microsoft.com/office/drawing/2014/main" id="{832F6417-A0DB-65EB-4C7B-9CB103A5F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5713" y="6005513"/>
              <a:ext cx="801687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900" i="0">
                  <a:solidFill>
                    <a:srgbClr val="000000"/>
                  </a:solidFill>
                </a:rPr>
                <a:t>Accept</a:t>
              </a:r>
              <a:endParaRPr lang="en-US" altLang="en-US" sz="4700" i="0">
                <a:solidFill>
                  <a:schemeClr val="tx1"/>
                </a:solidFill>
              </a:endParaRPr>
            </a:p>
          </p:txBody>
        </p:sp>
        <p:sp>
          <p:nvSpPr>
            <p:cNvPr id="35886" name="Rectangle 28">
              <a:extLst>
                <a:ext uri="{FF2B5EF4-FFF2-40B4-BE49-F238E27FC236}">
                  <a16:creationId xmlns:a16="http://schemas.microsoft.com/office/drawing/2014/main" id="{A49CD607-8D36-A435-86D9-B0FBCD01C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513" y="6316663"/>
              <a:ext cx="95885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900" i="0">
                  <a:solidFill>
                    <a:srgbClr val="000000"/>
                  </a:solidFill>
                </a:rPr>
                <a:t>Payment</a:t>
              </a:r>
              <a:endParaRPr lang="en-US" altLang="en-US" sz="4700" i="0">
                <a:solidFill>
                  <a:schemeClr val="tx1"/>
                </a:solidFill>
              </a:endParaRPr>
            </a:p>
          </p:txBody>
        </p:sp>
        <p:sp>
          <p:nvSpPr>
            <p:cNvPr id="35887" name="Line 29">
              <a:extLst>
                <a:ext uri="{FF2B5EF4-FFF2-40B4-BE49-F238E27FC236}">
                  <a16:creationId xmlns:a16="http://schemas.microsoft.com/office/drawing/2014/main" id="{3D1ECE67-FF1F-46EF-8148-458089D82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8388" y="2652713"/>
              <a:ext cx="252412" cy="6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8" name="Freeform 30">
              <a:extLst>
                <a:ext uri="{FF2B5EF4-FFF2-40B4-BE49-F238E27FC236}">
                  <a16:creationId xmlns:a16="http://schemas.microsoft.com/office/drawing/2014/main" id="{59954F21-3E13-DF02-281F-CDA30725C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525713"/>
              <a:ext cx="228600" cy="252412"/>
            </a:xfrm>
            <a:custGeom>
              <a:avLst/>
              <a:gdLst>
                <a:gd name="T0" fmla="*/ 0 w 80"/>
                <a:gd name="T1" fmla="*/ 0 h 48"/>
                <a:gd name="T2" fmla="*/ 2147483646 w 80"/>
                <a:gd name="T3" fmla="*/ 2147483646 h 48"/>
                <a:gd name="T4" fmla="*/ 0 w 80"/>
                <a:gd name="T5" fmla="*/ 2147483646 h 48"/>
                <a:gd name="T6" fmla="*/ 0 60000 65536"/>
                <a:gd name="T7" fmla="*/ 0 60000 65536"/>
                <a:gd name="T8" fmla="*/ 0 60000 65536"/>
                <a:gd name="T9" fmla="*/ 0 w 80"/>
                <a:gd name="T10" fmla="*/ 0 h 48"/>
                <a:gd name="T11" fmla="*/ 80 w 8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48">
                  <a:moveTo>
                    <a:pt x="0" y="0"/>
                  </a:moveTo>
                  <a:lnTo>
                    <a:pt x="80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9" name="Line 31">
              <a:extLst>
                <a:ext uri="{FF2B5EF4-FFF2-40B4-BE49-F238E27FC236}">
                  <a16:creationId xmlns:a16="http://schemas.microsoft.com/office/drawing/2014/main" id="{4E2B775F-9FA6-F967-E55B-6A47227DC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975" y="2652713"/>
              <a:ext cx="252413" cy="6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90" name="Line 32">
              <a:extLst>
                <a:ext uri="{FF2B5EF4-FFF2-40B4-BE49-F238E27FC236}">
                  <a16:creationId xmlns:a16="http://schemas.microsoft.com/office/drawing/2014/main" id="{EFDD4E72-B724-697F-C213-FF65C088B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0525" y="2525713"/>
              <a:ext cx="254000" cy="6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91" name="Freeform 33">
              <a:extLst>
                <a:ext uri="{FF2B5EF4-FFF2-40B4-BE49-F238E27FC236}">
                  <a16:creationId xmlns:a16="http://schemas.microsoft.com/office/drawing/2014/main" id="{BE96CF02-32A1-0707-3B62-37ACFE355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163" y="2441575"/>
              <a:ext cx="233362" cy="211138"/>
            </a:xfrm>
            <a:custGeom>
              <a:avLst/>
              <a:gdLst>
                <a:gd name="T0" fmla="*/ 0 w 80"/>
                <a:gd name="T1" fmla="*/ 0 h 40"/>
                <a:gd name="T2" fmla="*/ 2147483646 w 80"/>
                <a:gd name="T3" fmla="*/ 2147483646 h 40"/>
                <a:gd name="T4" fmla="*/ 0 w 80"/>
                <a:gd name="T5" fmla="*/ 2147483646 h 40"/>
                <a:gd name="T6" fmla="*/ 0 60000 65536"/>
                <a:gd name="T7" fmla="*/ 0 60000 65536"/>
                <a:gd name="T8" fmla="*/ 0 60000 65536"/>
                <a:gd name="T9" fmla="*/ 0 w 80"/>
                <a:gd name="T10" fmla="*/ 0 h 40"/>
                <a:gd name="T11" fmla="*/ 80 w 80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40">
                  <a:moveTo>
                    <a:pt x="0" y="0"/>
                  </a:moveTo>
                  <a:lnTo>
                    <a:pt x="80" y="16"/>
                  </a:lnTo>
                  <a:lnTo>
                    <a:pt x="0" y="4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92" name="Line 34">
              <a:extLst>
                <a:ext uri="{FF2B5EF4-FFF2-40B4-BE49-F238E27FC236}">
                  <a16:creationId xmlns:a16="http://schemas.microsoft.com/office/drawing/2014/main" id="{CB3C7E0C-C1B2-92DD-F6BD-5C5F05B8E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4263" y="2525713"/>
              <a:ext cx="576262" cy="6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93" name="Line 35">
              <a:extLst>
                <a:ext uri="{FF2B5EF4-FFF2-40B4-BE49-F238E27FC236}">
                  <a16:creationId xmlns:a16="http://schemas.microsoft.com/office/drawing/2014/main" id="{5C2F54F4-3164-BF63-0EBA-B006AC39D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375" y="2862263"/>
              <a:ext cx="250825" cy="3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94" name="Freeform 36">
              <a:extLst>
                <a:ext uri="{FF2B5EF4-FFF2-40B4-BE49-F238E27FC236}">
                  <a16:creationId xmlns:a16="http://schemas.microsoft.com/office/drawing/2014/main" id="{414159EA-066B-8653-76BD-863E8D142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013" y="2736850"/>
              <a:ext cx="230187" cy="252413"/>
            </a:xfrm>
            <a:custGeom>
              <a:avLst/>
              <a:gdLst>
                <a:gd name="T0" fmla="*/ 0 w 80"/>
                <a:gd name="T1" fmla="*/ 0 h 48"/>
                <a:gd name="T2" fmla="*/ 2147483646 w 80"/>
                <a:gd name="T3" fmla="*/ 2147483646 h 48"/>
                <a:gd name="T4" fmla="*/ 0 w 80"/>
                <a:gd name="T5" fmla="*/ 2147483646 h 48"/>
                <a:gd name="T6" fmla="*/ 0 60000 65536"/>
                <a:gd name="T7" fmla="*/ 0 60000 65536"/>
                <a:gd name="T8" fmla="*/ 0 60000 65536"/>
                <a:gd name="T9" fmla="*/ 0 w 80"/>
                <a:gd name="T10" fmla="*/ 0 h 48"/>
                <a:gd name="T11" fmla="*/ 80 w 8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48">
                  <a:moveTo>
                    <a:pt x="0" y="0"/>
                  </a:moveTo>
                  <a:lnTo>
                    <a:pt x="80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95" name="Line 37">
              <a:extLst>
                <a:ext uri="{FF2B5EF4-FFF2-40B4-BE49-F238E27FC236}">
                  <a16:creationId xmlns:a16="http://schemas.microsoft.com/office/drawing/2014/main" id="{478F4B28-B328-A924-F969-3F03C00DD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238" y="2819400"/>
              <a:ext cx="223837" cy="47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96" name="Freeform 38">
              <a:extLst>
                <a:ext uri="{FF2B5EF4-FFF2-40B4-BE49-F238E27FC236}">
                  <a16:creationId xmlns:a16="http://schemas.microsoft.com/office/drawing/2014/main" id="{130327EE-3FE1-6659-E25F-C781440F0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" y="2690813"/>
              <a:ext cx="203200" cy="252412"/>
            </a:xfrm>
            <a:custGeom>
              <a:avLst/>
              <a:gdLst>
                <a:gd name="T0" fmla="*/ 0 w 72"/>
                <a:gd name="T1" fmla="*/ 0 h 48"/>
                <a:gd name="T2" fmla="*/ 2147483646 w 72"/>
                <a:gd name="T3" fmla="*/ 2147483646 h 48"/>
                <a:gd name="T4" fmla="*/ 0 w 72"/>
                <a:gd name="T5" fmla="*/ 2147483646 h 48"/>
                <a:gd name="T6" fmla="*/ 0 60000 65536"/>
                <a:gd name="T7" fmla="*/ 0 60000 65536"/>
                <a:gd name="T8" fmla="*/ 0 60000 65536"/>
                <a:gd name="T9" fmla="*/ 0 w 72"/>
                <a:gd name="T10" fmla="*/ 0 h 48"/>
                <a:gd name="T11" fmla="*/ 72 w 7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48">
                  <a:moveTo>
                    <a:pt x="0" y="0"/>
                  </a:moveTo>
                  <a:lnTo>
                    <a:pt x="72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97" name="Line 39">
              <a:extLst>
                <a:ext uri="{FF2B5EF4-FFF2-40B4-BE49-F238E27FC236}">
                  <a16:creationId xmlns:a16="http://schemas.microsoft.com/office/drawing/2014/main" id="{F3B83DCD-BB61-4EB4-553D-D19191C29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175" y="2819400"/>
              <a:ext cx="119063" cy="47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98" name="Rectangle 40">
              <a:extLst>
                <a:ext uri="{FF2B5EF4-FFF2-40B4-BE49-F238E27FC236}">
                  <a16:creationId xmlns:a16="http://schemas.microsoft.com/office/drawing/2014/main" id="{ACAA8F21-51B8-5CEE-0C73-C4DD7E8F7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5" y="2147888"/>
              <a:ext cx="49213" cy="460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899" name="Rectangle 41">
              <a:extLst>
                <a:ext uri="{FF2B5EF4-FFF2-40B4-BE49-F238E27FC236}">
                  <a16:creationId xmlns:a16="http://schemas.microsoft.com/office/drawing/2014/main" id="{2F15BFE1-52DC-DB06-F71F-881A84F0B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5" y="3400425"/>
              <a:ext cx="49213" cy="41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900" name="Rectangle 42">
              <a:extLst>
                <a:ext uri="{FF2B5EF4-FFF2-40B4-BE49-F238E27FC236}">
                  <a16:creationId xmlns:a16="http://schemas.microsoft.com/office/drawing/2014/main" id="{0E2FD44A-BD55-5B48-6D5F-F3DB3D8EB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5" y="2193925"/>
              <a:ext cx="49213" cy="1206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901" name="Line 43">
              <a:extLst>
                <a:ext uri="{FF2B5EF4-FFF2-40B4-BE49-F238E27FC236}">
                  <a16:creationId xmlns:a16="http://schemas.microsoft.com/office/drawing/2014/main" id="{AC9DFBA0-7F7E-1FF1-3E47-8DE6D8004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0525" y="3151188"/>
              <a:ext cx="254000" cy="47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02" name="Freeform 44">
              <a:extLst>
                <a:ext uri="{FF2B5EF4-FFF2-40B4-BE49-F238E27FC236}">
                  <a16:creationId xmlns:a16="http://schemas.microsoft.com/office/drawing/2014/main" id="{E6C2851C-7695-FC6A-838E-B35885827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163" y="3030538"/>
              <a:ext cx="233362" cy="204787"/>
            </a:xfrm>
            <a:custGeom>
              <a:avLst/>
              <a:gdLst>
                <a:gd name="T0" fmla="*/ 0 w 80"/>
                <a:gd name="T1" fmla="*/ 0 h 40"/>
                <a:gd name="T2" fmla="*/ 2147483646 w 80"/>
                <a:gd name="T3" fmla="*/ 2147483646 h 40"/>
                <a:gd name="T4" fmla="*/ 0 w 80"/>
                <a:gd name="T5" fmla="*/ 2147483646 h 40"/>
                <a:gd name="T6" fmla="*/ 0 60000 65536"/>
                <a:gd name="T7" fmla="*/ 0 60000 65536"/>
                <a:gd name="T8" fmla="*/ 0 60000 65536"/>
                <a:gd name="T9" fmla="*/ 0 w 80"/>
                <a:gd name="T10" fmla="*/ 0 h 40"/>
                <a:gd name="T11" fmla="*/ 80 w 80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40">
                  <a:moveTo>
                    <a:pt x="0" y="0"/>
                  </a:moveTo>
                  <a:lnTo>
                    <a:pt x="80" y="24"/>
                  </a:lnTo>
                  <a:lnTo>
                    <a:pt x="0" y="4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03" name="Freeform 45">
              <a:extLst>
                <a:ext uri="{FF2B5EF4-FFF2-40B4-BE49-F238E27FC236}">
                  <a16:creationId xmlns:a16="http://schemas.microsoft.com/office/drawing/2014/main" id="{AD469BC5-92D1-2FBD-462D-4AAEA72CA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088" y="3151188"/>
              <a:ext cx="92075" cy="2478087"/>
            </a:xfrm>
            <a:custGeom>
              <a:avLst/>
              <a:gdLst>
                <a:gd name="T0" fmla="*/ 0 w 36"/>
                <a:gd name="T1" fmla="*/ 2147483646 h 1132"/>
                <a:gd name="T2" fmla="*/ 2147483646 w 36"/>
                <a:gd name="T3" fmla="*/ 0 h 1132"/>
                <a:gd name="T4" fmla="*/ 2147483646 w 36"/>
                <a:gd name="T5" fmla="*/ 0 h 1132"/>
                <a:gd name="T6" fmla="*/ 0 60000 65536"/>
                <a:gd name="T7" fmla="*/ 0 60000 65536"/>
                <a:gd name="T8" fmla="*/ 0 60000 65536"/>
                <a:gd name="T9" fmla="*/ 0 w 36"/>
                <a:gd name="T10" fmla="*/ 0 h 1132"/>
                <a:gd name="T11" fmla="*/ 36 w 36"/>
                <a:gd name="T12" fmla="*/ 1132 h 11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132">
                  <a:moveTo>
                    <a:pt x="0" y="1132"/>
                  </a:moveTo>
                  <a:lnTo>
                    <a:pt x="2" y="0"/>
                  </a:lnTo>
                  <a:lnTo>
                    <a:pt x="3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04" name="Freeform 46">
              <a:extLst>
                <a:ext uri="{FF2B5EF4-FFF2-40B4-BE49-F238E27FC236}">
                  <a16:creationId xmlns:a16="http://schemas.microsoft.com/office/drawing/2014/main" id="{70C30CB9-C4BA-2D39-814A-680AC909B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375" y="6027738"/>
              <a:ext cx="231775" cy="252412"/>
            </a:xfrm>
            <a:custGeom>
              <a:avLst/>
              <a:gdLst>
                <a:gd name="T0" fmla="*/ 0 w 80"/>
                <a:gd name="T1" fmla="*/ 0 h 48"/>
                <a:gd name="T2" fmla="*/ 2147483646 w 80"/>
                <a:gd name="T3" fmla="*/ 2147483646 h 48"/>
                <a:gd name="T4" fmla="*/ 0 w 80"/>
                <a:gd name="T5" fmla="*/ 2147483646 h 48"/>
                <a:gd name="T6" fmla="*/ 0 60000 65536"/>
                <a:gd name="T7" fmla="*/ 0 60000 65536"/>
                <a:gd name="T8" fmla="*/ 0 60000 65536"/>
                <a:gd name="T9" fmla="*/ 0 w 80"/>
                <a:gd name="T10" fmla="*/ 0 h 48"/>
                <a:gd name="T11" fmla="*/ 80 w 8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48">
                  <a:moveTo>
                    <a:pt x="0" y="0"/>
                  </a:moveTo>
                  <a:lnTo>
                    <a:pt x="80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05" name="Freeform 47">
              <a:extLst>
                <a:ext uri="{FF2B5EF4-FFF2-40B4-BE49-F238E27FC236}">
                  <a16:creationId xmlns:a16="http://schemas.microsoft.com/office/drawing/2014/main" id="{E80F1F5C-B575-D15D-82C5-95EE63B56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3151188"/>
              <a:ext cx="3490912" cy="3003550"/>
            </a:xfrm>
            <a:custGeom>
              <a:avLst/>
              <a:gdLst>
                <a:gd name="T0" fmla="*/ 2147483646 w 1216"/>
                <a:gd name="T1" fmla="*/ 0 h 576"/>
                <a:gd name="T2" fmla="*/ 2147483646 w 1216"/>
                <a:gd name="T3" fmla="*/ 0 h 576"/>
                <a:gd name="T4" fmla="*/ 2147483646 w 1216"/>
                <a:gd name="T5" fmla="*/ 2147483646 h 576"/>
                <a:gd name="T6" fmla="*/ 0 w 1216"/>
                <a:gd name="T7" fmla="*/ 2147483646 h 576"/>
                <a:gd name="T8" fmla="*/ 0 w 1216"/>
                <a:gd name="T9" fmla="*/ 2147483646 h 576"/>
                <a:gd name="T10" fmla="*/ 2147483646 w 1216"/>
                <a:gd name="T11" fmla="*/ 2147483646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6"/>
                <a:gd name="T19" fmla="*/ 0 h 576"/>
                <a:gd name="T20" fmla="*/ 1216 w 121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6" h="576">
                  <a:moveTo>
                    <a:pt x="1160" y="0"/>
                  </a:moveTo>
                  <a:lnTo>
                    <a:pt x="1216" y="0"/>
                  </a:lnTo>
                  <a:lnTo>
                    <a:pt x="1216" y="392"/>
                  </a:lnTo>
                  <a:lnTo>
                    <a:pt x="0" y="392"/>
                  </a:lnTo>
                  <a:lnTo>
                    <a:pt x="0" y="576"/>
                  </a:lnTo>
                  <a:lnTo>
                    <a:pt x="64" y="57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06" name="Line 48">
              <a:extLst>
                <a:ext uri="{FF2B5EF4-FFF2-40B4-BE49-F238E27FC236}">
                  <a16:creationId xmlns:a16="http://schemas.microsoft.com/office/drawing/2014/main" id="{FB5246DF-B8C2-9783-A085-1462F5135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738" y="6154738"/>
              <a:ext cx="252412" cy="15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07" name="Oval 49">
              <a:extLst>
                <a:ext uri="{FF2B5EF4-FFF2-40B4-BE49-F238E27FC236}">
                  <a16:creationId xmlns:a16="http://schemas.microsoft.com/office/drawing/2014/main" id="{108B099F-7408-2322-BB6B-453BAD5C4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0100" y="2595563"/>
              <a:ext cx="165100" cy="37782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908" name="Oval 50">
              <a:extLst>
                <a:ext uri="{FF2B5EF4-FFF2-40B4-BE49-F238E27FC236}">
                  <a16:creationId xmlns:a16="http://schemas.microsoft.com/office/drawing/2014/main" id="{5844116C-7380-0F17-BB39-303C5E12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1838" y="2470150"/>
              <a:ext cx="300037" cy="62547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909" name="Line 51">
              <a:extLst>
                <a:ext uri="{FF2B5EF4-FFF2-40B4-BE49-F238E27FC236}">
                  <a16:creationId xmlns:a16="http://schemas.microsoft.com/office/drawing/2014/main" id="{322787FD-8B1C-3AE3-F829-55E5ED44B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1538" y="2690813"/>
              <a:ext cx="230187" cy="6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10" name="Freeform 52">
              <a:extLst>
                <a:ext uri="{FF2B5EF4-FFF2-40B4-BE49-F238E27FC236}">
                  <a16:creationId xmlns:a16="http://schemas.microsoft.com/office/drawing/2014/main" id="{F39953D5-CDD5-E574-F104-E7EB99BF6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2611438"/>
              <a:ext cx="204787" cy="207962"/>
            </a:xfrm>
            <a:custGeom>
              <a:avLst/>
              <a:gdLst>
                <a:gd name="T0" fmla="*/ 0 w 72"/>
                <a:gd name="T1" fmla="*/ 0 h 40"/>
                <a:gd name="T2" fmla="*/ 2147483646 w 72"/>
                <a:gd name="T3" fmla="*/ 2147483646 h 40"/>
                <a:gd name="T4" fmla="*/ 0 w 72"/>
                <a:gd name="T5" fmla="*/ 2147483646 h 40"/>
                <a:gd name="T6" fmla="*/ 0 60000 65536"/>
                <a:gd name="T7" fmla="*/ 0 60000 65536"/>
                <a:gd name="T8" fmla="*/ 0 60000 65536"/>
                <a:gd name="T9" fmla="*/ 0 w 72"/>
                <a:gd name="T10" fmla="*/ 0 h 40"/>
                <a:gd name="T11" fmla="*/ 72 w 72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40">
                  <a:moveTo>
                    <a:pt x="0" y="0"/>
                  </a:moveTo>
                  <a:lnTo>
                    <a:pt x="72" y="16"/>
                  </a:lnTo>
                  <a:lnTo>
                    <a:pt x="0" y="4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11" name="Line 53">
              <a:extLst>
                <a:ext uri="{FF2B5EF4-FFF2-40B4-BE49-F238E27FC236}">
                  <a16:creationId xmlns:a16="http://schemas.microsoft.com/office/drawing/2014/main" id="{3CC8C895-CE27-DD8E-5973-F2EA54488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7388" y="2690813"/>
              <a:ext cx="184150" cy="6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12" name="Line 54">
              <a:extLst>
                <a:ext uri="{FF2B5EF4-FFF2-40B4-BE49-F238E27FC236}">
                  <a16:creationId xmlns:a16="http://schemas.microsoft.com/office/drawing/2014/main" id="{4CB70A8C-130D-858E-DD2C-25A36EAFB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838" y="1941513"/>
              <a:ext cx="3175" cy="4191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13" name="Freeform 55">
              <a:extLst>
                <a:ext uri="{FF2B5EF4-FFF2-40B4-BE49-F238E27FC236}">
                  <a16:creationId xmlns:a16="http://schemas.microsoft.com/office/drawing/2014/main" id="{6E16A7B8-6881-8778-880E-6FD37CB6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800" y="1941513"/>
              <a:ext cx="115888" cy="419100"/>
            </a:xfrm>
            <a:custGeom>
              <a:avLst/>
              <a:gdLst>
                <a:gd name="T0" fmla="*/ 2147483646 w 40"/>
                <a:gd name="T1" fmla="*/ 0 h 80"/>
                <a:gd name="T2" fmla="*/ 2147483646 w 40"/>
                <a:gd name="T3" fmla="*/ 2147483646 h 80"/>
                <a:gd name="T4" fmla="*/ 0 w 40"/>
                <a:gd name="T5" fmla="*/ 0 h 80"/>
                <a:gd name="T6" fmla="*/ 0 60000 65536"/>
                <a:gd name="T7" fmla="*/ 0 60000 65536"/>
                <a:gd name="T8" fmla="*/ 0 60000 65536"/>
                <a:gd name="T9" fmla="*/ 0 w 40"/>
                <a:gd name="T10" fmla="*/ 0 h 80"/>
                <a:gd name="T11" fmla="*/ 40 w 40"/>
                <a:gd name="T12" fmla="*/ 80 h 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80">
                  <a:moveTo>
                    <a:pt x="40" y="0"/>
                  </a:moveTo>
                  <a:lnTo>
                    <a:pt x="16" y="8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14" name="Freeform 56">
              <a:extLst>
                <a:ext uri="{FF2B5EF4-FFF2-40B4-BE49-F238E27FC236}">
                  <a16:creationId xmlns:a16="http://schemas.microsoft.com/office/drawing/2014/main" id="{370DFBF2-30C7-6822-87D0-1BF04E6D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913" y="1592263"/>
              <a:ext cx="5241925" cy="933450"/>
            </a:xfrm>
            <a:custGeom>
              <a:avLst/>
              <a:gdLst>
                <a:gd name="T0" fmla="*/ 0 w 1824"/>
                <a:gd name="T1" fmla="*/ 2147483646 h 216"/>
                <a:gd name="T2" fmla="*/ 0 w 1824"/>
                <a:gd name="T3" fmla="*/ 0 h 216"/>
                <a:gd name="T4" fmla="*/ 2147483646 w 1824"/>
                <a:gd name="T5" fmla="*/ 0 h 216"/>
                <a:gd name="T6" fmla="*/ 2147483646 w 1824"/>
                <a:gd name="T7" fmla="*/ 2147483646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4"/>
                <a:gd name="T13" fmla="*/ 0 h 216"/>
                <a:gd name="T14" fmla="*/ 1824 w 1824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4" h="216">
                  <a:moveTo>
                    <a:pt x="0" y="216"/>
                  </a:moveTo>
                  <a:lnTo>
                    <a:pt x="0" y="0"/>
                  </a:lnTo>
                  <a:lnTo>
                    <a:pt x="1824" y="0"/>
                  </a:lnTo>
                  <a:lnTo>
                    <a:pt x="1824" y="10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15" name="Freeform 57">
              <a:extLst>
                <a:ext uri="{FF2B5EF4-FFF2-40B4-BE49-F238E27FC236}">
                  <a16:creationId xmlns:a16="http://schemas.microsoft.com/office/drawing/2014/main" id="{7D83A3BB-6F3C-E67C-E5BF-F689AD716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2363" y="2316163"/>
              <a:ext cx="233362" cy="752475"/>
            </a:xfrm>
            <a:custGeom>
              <a:avLst/>
              <a:gdLst>
                <a:gd name="T0" fmla="*/ 2147483646 w 80"/>
                <a:gd name="T1" fmla="*/ 0 h 144"/>
                <a:gd name="T2" fmla="*/ 0 w 80"/>
                <a:gd name="T3" fmla="*/ 2147483646 h 144"/>
                <a:gd name="T4" fmla="*/ 2147483646 w 80"/>
                <a:gd name="T5" fmla="*/ 2147483646 h 144"/>
                <a:gd name="T6" fmla="*/ 2147483646 w 80"/>
                <a:gd name="T7" fmla="*/ 2147483646 h 144"/>
                <a:gd name="T8" fmla="*/ 2147483646 w 80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44"/>
                <a:gd name="T17" fmla="*/ 80 w 8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44">
                  <a:moveTo>
                    <a:pt x="40" y="0"/>
                  </a:moveTo>
                  <a:lnTo>
                    <a:pt x="0" y="72"/>
                  </a:lnTo>
                  <a:lnTo>
                    <a:pt x="40" y="144"/>
                  </a:lnTo>
                  <a:lnTo>
                    <a:pt x="80" y="72"/>
                  </a:lnTo>
                  <a:lnTo>
                    <a:pt x="4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16" name="Freeform 58">
              <a:extLst>
                <a:ext uri="{FF2B5EF4-FFF2-40B4-BE49-F238E27FC236}">
                  <a16:creationId xmlns:a16="http://schemas.microsoft.com/office/drawing/2014/main" id="{5D439DE0-AB59-B93F-179E-30AC097BA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611438"/>
              <a:ext cx="227012" cy="207962"/>
            </a:xfrm>
            <a:custGeom>
              <a:avLst/>
              <a:gdLst>
                <a:gd name="T0" fmla="*/ 0 w 80"/>
                <a:gd name="T1" fmla="*/ 0 h 40"/>
                <a:gd name="T2" fmla="*/ 2147483646 w 80"/>
                <a:gd name="T3" fmla="*/ 2147483646 h 40"/>
                <a:gd name="T4" fmla="*/ 0 w 80"/>
                <a:gd name="T5" fmla="*/ 2147483646 h 40"/>
                <a:gd name="T6" fmla="*/ 0 60000 65536"/>
                <a:gd name="T7" fmla="*/ 0 60000 65536"/>
                <a:gd name="T8" fmla="*/ 0 60000 65536"/>
                <a:gd name="T9" fmla="*/ 0 w 80"/>
                <a:gd name="T10" fmla="*/ 0 h 40"/>
                <a:gd name="T11" fmla="*/ 80 w 80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40">
                  <a:moveTo>
                    <a:pt x="0" y="0"/>
                  </a:moveTo>
                  <a:lnTo>
                    <a:pt x="80" y="24"/>
                  </a:lnTo>
                  <a:lnTo>
                    <a:pt x="0" y="4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17" name="Line 59">
              <a:extLst>
                <a:ext uri="{FF2B5EF4-FFF2-40B4-BE49-F238E27FC236}">
                  <a16:creationId xmlns:a16="http://schemas.microsoft.com/office/drawing/2014/main" id="{2F6018AF-85AA-9213-E907-F4FDA4C15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3838" y="2736850"/>
              <a:ext cx="2270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18" name="Line 60">
              <a:extLst>
                <a:ext uri="{FF2B5EF4-FFF2-40B4-BE49-F238E27FC236}">
                  <a16:creationId xmlns:a16="http://schemas.microsoft.com/office/drawing/2014/main" id="{7090B95F-565D-0B5C-EAFD-F85D7A01B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5725" y="2736850"/>
              <a:ext cx="1381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19" name="Rectangle 61">
              <a:extLst>
                <a:ext uri="{FF2B5EF4-FFF2-40B4-BE49-F238E27FC236}">
                  <a16:creationId xmlns:a16="http://schemas.microsoft.com/office/drawing/2014/main" id="{30146566-3CCB-FD2F-5FA9-CA8F566FA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6763" y="2339975"/>
              <a:ext cx="595312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900" i="0">
                  <a:solidFill>
                    <a:srgbClr val="000000"/>
                  </a:solidFill>
                </a:rPr>
                <a:t>Close</a:t>
              </a:r>
              <a:endParaRPr lang="en-US" altLang="en-US" sz="4700" i="0">
                <a:solidFill>
                  <a:schemeClr val="tx1"/>
                </a:solidFill>
              </a:endParaRPr>
            </a:p>
          </p:txBody>
        </p:sp>
        <p:sp>
          <p:nvSpPr>
            <p:cNvPr id="35920" name="Rectangle 62">
              <a:extLst>
                <a:ext uri="{FF2B5EF4-FFF2-40B4-BE49-F238E27FC236}">
                  <a16:creationId xmlns:a16="http://schemas.microsoft.com/office/drawing/2014/main" id="{BC9EC30A-0606-1144-2802-628657C9D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625" y="2755900"/>
              <a:ext cx="70008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900" i="0">
                  <a:solidFill>
                    <a:srgbClr val="000000"/>
                  </a:solidFill>
                </a:rPr>
                <a:t>Order</a:t>
              </a:r>
              <a:endParaRPr lang="en-US" altLang="en-US" sz="4700" i="0">
                <a:solidFill>
                  <a:schemeClr val="tx1"/>
                </a:solidFill>
              </a:endParaRPr>
            </a:p>
          </p:txBody>
        </p:sp>
        <p:sp>
          <p:nvSpPr>
            <p:cNvPr id="35921" name="AutoShape 64">
              <a:extLst>
                <a:ext uri="{FF2B5EF4-FFF2-40B4-BE49-F238E27FC236}">
                  <a16:creationId xmlns:a16="http://schemas.microsoft.com/office/drawing/2014/main" id="{DD963331-ED98-35CB-FA99-80CADC6A1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313" y="5657850"/>
              <a:ext cx="1443037" cy="1328738"/>
            </a:xfrm>
            <a:prstGeom prst="roundRect">
              <a:avLst>
                <a:gd name="adj" fmla="val 34375"/>
              </a:avLst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922" name="Rectangle 65">
              <a:extLst>
                <a:ext uri="{FF2B5EF4-FFF2-40B4-BE49-F238E27FC236}">
                  <a16:creationId xmlns:a16="http://schemas.microsoft.com/office/drawing/2014/main" id="{AFD024F2-02BE-A645-1E27-7D094691B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063" y="6022975"/>
              <a:ext cx="958850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900" i="0">
                  <a:solidFill>
                    <a:srgbClr val="000000"/>
                  </a:solidFill>
                </a:rPr>
                <a:t>Make </a:t>
              </a:r>
            </a:p>
            <a:p>
              <a:pPr algn="ctr"/>
              <a:r>
                <a:rPr lang="en-US" altLang="en-US" sz="1900" i="0">
                  <a:solidFill>
                    <a:srgbClr val="000000"/>
                  </a:solidFill>
                </a:rPr>
                <a:t>Payment</a:t>
              </a:r>
              <a:endParaRPr lang="en-US" altLang="en-US" sz="4700" i="0">
                <a:solidFill>
                  <a:schemeClr val="tx1"/>
                </a:solidFill>
              </a:endParaRPr>
            </a:p>
          </p:txBody>
        </p:sp>
        <p:sp>
          <p:nvSpPr>
            <p:cNvPr id="35923" name="Rectangle 66">
              <a:extLst>
                <a:ext uri="{FF2B5EF4-FFF2-40B4-BE49-F238E27FC236}">
                  <a16:creationId xmlns:a16="http://schemas.microsoft.com/office/drawing/2014/main" id="{EDECF233-8739-3BFA-0721-02DA3873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3246438"/>
              <a:ext cx="725487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900" i="0">
                  <a:solidFill>
                    <a:srgbClr val="000000"/>
                  </a:solidFill>
                </a:rPr>
                <a:t>[order</a:t>
              </a:r>
              <a:endParaRPr lang="en-US" altLang="en-US" sz="4700" i="0">
                <a:solidFill>
                  <a:schemeClr val="tx1"/>
                </a:solidFill>
              </a:endParaRPr>
            </a:p>
          </p:txBody>
        </p:sp>
        <p:sp>
          <p:nvSpPr>
            <p:cNvPr id="35924" name="Rectangle 67">
              <a:extLst>
                <a:ext uri="{FF2B5EF4-FFF2-40B4-BE49-F238E27FC236}">
                  <a16:creationId xmlns:a16="http://schemas.microsoft.com/office/drawing/2014/main" id="{C237FADF-A7FB-6113-2F76-B8991B627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950" y="3627438"/>
              <a:ext cx="11255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900" i="0">
                  <a:solidFill>
                    <a:srgbClr val="000000"/>
                  </a:solidFill>
                </a:rPr>
                <a:t>accepted]</a:t>
              </a:r>
              <a:endParaRPr lang="en-US" altLang="en-US" sz="4700" i="0">
                <a:solidFill>
                  <a:schemeClr val="tx1"/>
                </a:solidFill>
              </a:endParaRPr>
            </a:p>
          </p:txBody>
        </p:sp>
        <p:sp>
          <p:nvSpPr>
            <p:cNvPr id="35925" name="Rectangle 69">
              <a:extLst>
                <a:ext uri="{FF2B5EF4-FFF2-40B4-BE49-F238E27FC236}">
                  <a16:creationId xmlns:a16="http://schemas.microsoft.com/office/drawing/2014/main" id="{4E13DA31-8C32-6F4E-13BD-DD8AA23C7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5737225"/>
              <a:ext cx="944563" cy="1085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926" name="Rectangle 70">
              <a:extLst>
                <a:ext uri="{FF2B5EF4-FFF2-40B4-BE49-F238E27FC236}">
                  <a16:creationId xmlns:a16="http://schemas.microsoft.com/office/drawing/2014/main" id="{85C4679C-43CA-2A67-3B3A-6936FE77C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5737225"/>
              <a:ext cx="966788" cy="1127125"/>
            </a:xfrm>
            <a:prstGeom prst="rect">
              <a:avLst/>
            </a:prstGeom>
            <a:solidFill>
              <a:srgbClr val="FF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4700" i="0"/>
            </a:p>
          </p:txBody>
        </p:sp>
        <p:sp>
          <p:nvSpPr>
            <p:cNvPr id="35927" name="Rectangle 71">
              <a:extLst>
                <a:ext uri="{FF2B5EF4-FFF2-40B4-BE49-F238E27FC236}">
                  <a16:creationId xmlns:a16="http://schemas.microsoft.com/office/drawing/2014/main" id="{02349C84-AC8F-DBC9-B16B-FC2A812FD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313" y="6067425"/>
              <a:ext cx="83026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900" i="0">
                  <a:solidFill>
                    <a:srgbClr val="000000"/>
                  </a:solidFill>
                </a:rPr>
                <a:t>Invoice</a:t>
              </a:r>
              <a:endParaRPr lang="en-US" altLang="en-US" sz="4700" i="0">
                <a:solidFill>
                  <a:schemeClr val="tx1"/>
                </a:solidFill>
              </a:endParaRPr>
            </a:p>
          </p:txBody>
        </p:sp>
        <p:sp>
          <p:nvSpPr>
            <p:cNvPr id="35928" name="AutoShape 72">
              <a:extLst>
                <a:ext uri="{FF2B5EF4-FFF2-40B4-BE49-F238E27FC236}">
                  <a16:creationId xmlns:a16="http://schemas.microsoft.com/office/drawing/2014/main" id="{99625B5E-6515-D2AB-465B-28840A2CF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75" y="2193925"/>
              <a:ext cx="1033463" cy="1293813"/>
            </a:xfrm>
            <a:prstGeom prst="roundRect">
              <a:avLst>
                <a:gd name="adj" fmla="val 35486"/>
              </a:avLst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35929" name="Rectangle 73">
              <a:extLst>
                <a:ext uri="{FF2B5EF4-FFF2-40B4-BE49-F238E27FC236}">
                  <a16:creationId xmlns:a16="http://schemas.microsoft.com/office/drawing/2014/main" id="{56857807-59AC-5954-029E-BED873F8E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713" y="2424113"/>
              <a:ext cx="86836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900" i="0">
                  <a:solidFill>
                    <a:srgbClr val="000000"/>
                  </a:solidFill>
                </a:rPr>
                <a:t>Receive</a:t>
              </a:r>
              <a:endParaRPr lang="en-US" altLang="en-US" sz="4700" i="0">
                <a:solidFill>
                  <a:schemeClr val="tx1"/>
                </a:solidFill>
              </a:endParaRPr>
            </a:p>
          </p:txBody>
        </p:sp>
        <p:sp>
          <p:nvSpPr>
            <p:cNvPr id="35930" name="Rectangle 74">
              <a:extLst>
                <a:ext uri="{FF2B5EF4-FFF2-40B4-BE49-F238E27FC236}">
                  <a16:creationId xmlns:a16="http://schemas.microsoft.com/office/drawing/2014/main" id="{0F34ADB6-62A2-5AF4-2DB4-4A0D7C953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25" y="2841625"/>
              <a:ext cx="700088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900" i="0">
                  <a:solidFill>
                    <a:srgbClr val="000000"/>
                  </a:solidFill>
                </a:rPr>
                <a:t>Order</a:t>
              </a:r>
              <a:endParaRPr lang="en-US" altLang="en-US" sz="4700" i="0">
                <a:solidFill>
                  <a:schemeClr val="tx1"/>
                </a:solidFill>
              </a:endParaRPr>
            </a:p>
          </p:txBody>
        </p:sp>
        <p:sp>
          <p:nvSpPr>
            <p:cNvPr id="35931" name="Line 75">
              <a:extLst>
                <a:ext uri="{FF2B5EF4-FFF2-40B4-BE49-F238E27FC236}">
                  <a16:creationId xmlns:a16="http://schemas.microsoft.com/office/drawing/2014/main" id="{03C5C4D0-8234-7ABB-6620-0C13396EF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414" y="6280150"/>
              <a:ext cx="322262" cy="238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32" name="Freeform 76">
              <a:extLst>
                <a:ext uri="{FF2B5EF4-FFF2-40B4-BE49-F238E27FC236}">
                  <a16:creationId xmlns:a16="http://schemas.microsoft.com/office/drawing/2014/main" id="{D35DAE31-C6BD-0602-19F0-6DFDD194D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663" y="6172200"/>
              <a:ext cx="207962" cy="247650"/>
            </a:xfrm>
            <a:custGeom>
              <a:avLst/>
              <a:gdLst>
                <a:gd name="T0" fmla="*/ 0 w 72"/>
                <a:gd name="T1" fmla="*/ 0 h 48"/>
                <a:gd name="T2" fmla="*/ 2147483646 w 72"/>
                <a:gd name="T3" fmla="*/ 2147483646 h 48"/>
                <a:gd name="T4" fmla="*/ 0 w 72"/>
                <a:gd name="T5" fmla="*/ 2147483646 h 48"/>
                <a:gd name="T6" fmla="*/ 0 60000 65536"/>
                <a:gd name="T7" fmla="*/ 0 60000 65536"/>
                <a:gd name="T8" fmla="*/ 0 60000 65536"/>
                <a:gd name="T9" fmla="*/ 0 w 72"/>
                <a:gd name="T10" fmla="*/ 0 h 48"/>
                <a:gd name="T11" fmla="*/ 72 w 7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48">
                  <a:moveTo>
                    <a:pt x="0" y="0"/>
                  </a:moveTo>
                  <a:lnTo>
                    <a:pt x="72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33" name="Line 78">
              <a:extLst>
                <a:ext uri="{FF2B5EF4-FFF2-40B4-BE49-F238E27FC236}">
                  <a16:creationId xmlns:a16="http://schemas.microsoft.com/office/drawing/2014/main" id="{5B667913-DCEE-E9FE-329B-8970EF9B5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263" y="6316663"/>
              <a:ext cx="411162" cy="95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34" name="Freeform 79">
              <a:extLst>
                <a:ext uri="{FF2B5EF4-FFF2-40B4-BE49-F238E27FC236}">
                  <a16:creationId xmlns:a16="http://schemas.microsoft.com/office/drawing/2014/main" id="{5397B26F-93C6-C7B9-D679-B9E55E328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6191250"/>
              <a:ext cx="209550" cy="246063"/>
            </a:xfrm>
            <a:custGeom>
              <a:avLst/>
              <a:gdLst>
                <a:gd name="T0" fmla="*/ 0 w 72"/>
                <a:gd name="T1" fmla="*/ 0 h 48"/>
                <a:gd name="T2" fmla="*/ 2147483646 w 72"/>
                <a:gd name="T3" fmla="*/ 2147483646 h 48"/>
                <a:gd name="T4" fmla="*/ 0 w 72"/>
                <a:gd name="T5" fmla="*/ 2147483646 h 48"/>
                <a:gd name="T6" fmla="*/ 0 60000 65536"/>
                <a:gd name="T7" fmla="*/ 0 60000 65536"/>
                <a:gd name="T8" fmla="*/ 0 60000 65536"/>
                <a:gd name="T9" fmla="*/ 0 w 72"/>
                <a:gd name="T10" fmla="*/ 0 h 48"/>
                <a:gd name="T11" fmla="*/ 72 w 7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48">
                  <a:moveTo>
                    <a:pt x="0" y="0"/>
                  </a:moveTo>
                  <a:lnTo>
                    <a:pt x="72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35" name="Line 81">
              <a:extLst>
                <a:ext uri="{FF2B5EF4-FFF2-40B4-BE49-F238E27FC236}">
                  <a16:creationId xmlns:a16="http://schemas.microsoft.com/office/drawing/2014/main" id="{738958F0-BF44-1354-4915-9AEF47EE4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9301" y="6303964"/>
              <a:ext cx="361949" cy="12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36" name="Freeform 82">
              <a:extLst>
                <a:ext uri="{FF2B5EF4-FFF2-40B4-BE49-F238E27FC236}">
                  <a16:creationId xmlns:a16="http://schemas.microsoft.com/office/drawing/2014/main" id="{6344F3F0-26BB-5151-2DDC-F2BAC59B6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175" y="6191250"/>
              <a:ext cx="209550" cy="246063"/>
            </a:xfrm>
            <a:custGeom>
              <a:avLst/>
              <a:gdLst>
                <a:gd name="T0" fmla="*/ 0 w 72"/>
                <a:gd name="T1" fmla="*/ 0 h 48"/>
                <a:gd name="T2" fmla="*/ 2147483646 w 72"/>
                <a:gd name="T3" fmla="*/ 2147483646 h 48"/>
                <a:gd name="T4" fmla="*/ 0 w 72"/>
                <a:gd name="T5" fmla="*/ 2147483646 h 48"/>
                <a:gd name="T6" fmla="*/ 0 60000 65536"/>
                <a:gd name="T7" fmla="*/ 0 60000 65536"/>
                <a:gd name="T8" fmla="*/ 0 60000 65536"/>
                <a:gd name="T9" fmla="*/ 0 w 72"/>
                <a:gd name="T10" fmla="*/ 0 h 48"/>
                <a:gd name="T11" fmla="*/ 72 w 7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48">
                  <a:moveTo>
                    <a:pt x="0" y="0"/>
                  </a:moveTo>
                  <a:lnTo>
                    <a:pt x="72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37" name="Line 84">
              <a:extLst>
                <a:ext uri="{FF2B5EF4-FFF2-40B4-BE49-F238E27FC236}">
                  <a16:creationId xmlns:a16="http://schemas.microsoft.com/office/drawing/2014/main" id="{BE4F103B-BEDB-59FF-CB19-2BB4C9001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1013" y="2771775"/>
              <a:ext cx="231775" cy="6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38" name="Freeform 85">
              <a:extLst>
                <a:ext uri="{FF2B5EF4-FFF2-40B4-BE49-F238E27FC236}">
                  <a16:creationId xmlns:a16="http://schemas.microsoft.com/office/drawing/2014/main" id="{3F7B523E-AF68-53C0-AB48-1995C5654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1013" y="2647950"/>
              <a:ext cx="231775" cy="249238"/>
            </a:xfrm>
            <a:custGeom>
              <a:avLst/>
              <a:gdLst>
                <a:gd name="T0" fmla="*/ 0 w 80"/>
                <a:gd name="T1" fmla="*/ 0 h 48"/>
                <a:gd name="T2" fmla="*/ 2147483646 w 80"/>
                <a:gd name="T3" fmla="*/ 2147483646 h 48"/>
                <a:gd name="T4" fmla="*/ 0 w 80"/>
                <a:gd name="T5" fmla="*/ 2147483646 h 48"/>
                <a:gd name="T6" fmla="*/ 0 60000 65536"/>
                <a:gd name="T7" fmla="*/ 0 60000 65536"/>
                <a:gd name="T8" fmla="*/ 0 60000 65536"/>
                <a:gd name="T9" fmla="*/ 0 w 80"/>
                <a:gd name="T10" fmla="*/ 0 h 48"/>
                <a:gd name="T11" fmla="*/ 80 w 8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48">
                  <a:moveTo>
                    <a:pt x="0" y="0"/>
                  </a:moveTo>
                  <a:lnTo>
                    <a:pt x="80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39" name="Line 86">
              <a:extLst>
                <a:ext uri="{FF2B5EF4-FFF2-40B4-BE49-F238E27FC236}">
                  <a16:creationId xmlns:a16="http://schemas.microsoft.com/office/drawing/2014/main" id="{6A116AF9-B6FD-C3A4-230C-E5E711F68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2413" y="2771775"/>
              <a:ext cx="228600" cy="6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40" name="Rectangle 87">
              <a:extLst>
                <a:ext uri="{FF2B5EF4-FFF2-40B4-BE49-F238E27FC236}">
                  <a16:creationId xmlns:a16="http://schemas.microsoft.com/office/drawing/2014/main" id="{A7056777-D3B6-E978-4AEE-4E5C2F72A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825" y="1204913"/>
              <a:ext cx="16414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900" i="0">
                  <a:solidFill>
                    <a:srgbClr val="000000"/>
                  </a:solidFill>
                </a:rPr>
                <a:t>[order reject]</a:t>
              </a:r>
              <a:endParaRPr lang="en-US" altLang="en-US" sz="4700" i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BADC8E-7986-35D6-BB40-3BB182B0B04A}"/>
              </a:ext>
            </a:extLst>
          </p:cNvPr>
          <p:cNvGrpSpPr>
            <a:grpSpLocks/>
          </p:cNvGrpSpPr>
          <p:nvPr/>
        </p:nvGrpSpPr>
        <p:grpSpPr bwMode="auto">
          <a:xfrm>
            <a:off x="414338" y="3209925"/>
            <a:ext cx="5048250" cy="1466850"/>
            <a:chOff x="414337" y="3210608"/>
            <a:chExt cx="5048250" cy="1466278"/>
          </a:xfrm>
        </p:grpSpPr>
        <p:sp>
          <p:nvSpPr>
            <p:cNvPr id="35859" name="TextBox 87">
              <a:extLst>
                <a:ext uri="{FF2B5EF4-FFF2-40B4-BE49-F238E27FC236}">
                  <a16:creationId xmlns:a16="http://schemas.microsoft.com/office/drawing/2014/main" id="{8EDEA315-8F27-1572-EBCD-BEC62A7D9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37" y="3990864"/>
              <a:ext cx="5048250" cy="686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5125" indent="-25558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 eaLnBrk="1" hangingPunct="1">
                <a:lnSpc>
                  <a:spcPct val="115000"/>
                </a:lnSpc>
                <a:spcBef>
                  <a:spcPct val="5000"/>
                </a:spcBef>
                <a:spcAft>
                  <a:spcPts val="1400"/>
                </a:spcAft>
              </a:pPr>
              <a:r>
                <a:rPr lang="en-US" altLang="zh-CN">
                  <a:solidFill>
                    <a:srgbClr val="FF0000"/>
                  </a:solidFill>
                  <a:ea typeface="SimSun" panose="02010600030101010101" pitchFamily="2" charset="-122"/>
                </a:rPr>
                <a:t>Decision</a:t>
              </a:r>
            </a:p>
          </p:txBody>
        </p:sp>
        <p:cxnSp>
          <p:nvCxnSpPr>
            <p:cNvPr id="35860" name="Straight Arrow Connector 3">
              <a:extLst>
                <a:ext uri="{FF2B5EF4-FFF2-40B4-BE49-F238E27FC236}">
                  <a16:creationId xmlns:a16="http://schemas.microsoft.com/office/drawing/2014/main" id="{752B9386-6C1C-881D-8F49-8069BC0B00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35894" y="3210608"/>
              <a:ext cx="785812" cy="965993"/>
            </a:xfrm>
            <a:prstGeom prst="straightConnector1">
              <a:avLst/>
            </a:prstGeom>
            <a:noFill/>
            <a:ln w="57150" algn="ctr">
              <a:solidFill>
                <a:srgbClr val="C0000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7AF3958-5E62-5ACC-7C0A-35F9D88B2FAF}"/>
              </a:ext>
            </a:extLst>
          </p:cNvPr>
          <p:cNvGrpSpPr>
            <a:grpSpLocks/>
          </p:cNvGrpSpPr>
          <p:nvPr/>
        </p:nvGrpSpPr>
        <p:grpSpPr bwMode="auto">
          <a:xfrm>
            <a:off x="7404100" y="3068638"/>
            <a:ext cx="5048250" cy="1501775"/>
            <a:chOff x="414337" y="3174826"/>
            <a:chExt cx="5048250" cy="1502060"/>
          </a:xfrm>
        </p:grpSpPr>
        <p:sp>
          <p:nvSpPr>
            <p:cNvPr id="35857" name="TextBox 92">
              <a:extLst>
                <a:ext uri="{FF2B5EF4-FFF2-40B4-BE49-F238E27FC236}">
                  <a16:creationId xmlns:a16="http://schemas.microsoft.com/office/drawing/2014/main" id="{DCEAD247-0E82-243C-DEEA-26EF49F53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37" y="3990864"/>
              <a:ext cx="5048250" cy="686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5125" indent="-25558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 eaLnBrk="1" hangingPunct="1">
                <a:lnSpc>
                  <a:spcPct val="115000"/>
                </a:lnSpc>
                <a:spcBef>
                  <a:spcPct val="5000"/>
                </a:spcBef>
                <a:spcAft>
                  <a:spcPts val="1400"/>
                </a:spcAft>
              </a:pPr>
              <a:r>
                <a:rPr lang="en-US" altLang="zh-CN">
                  <a:solidFill>
                    <a:srgbClr val="FF0000"/>
                  </a:solidFill>
                  <a:ea typeface="SimSun" panose="02010600030101010101" pitchFamily="2" charset="-122"/>
                </a:rPr>
                <a:t>Merge</a:t>
              </a:r>
            </a:p>
          </p:txBody>
        </p:sp>
        <p:cxnSp>
          <p:nvCxnSpPr>
            <p:cNvPr id="35858" name="Straight Arrow Connector 93">
              <a:extLst>
                <a:ext uri="{FF2B5EF4-FFF2-40B4-BE49-F238E27FC236}">
                  <a16:creationId xmlns:a16="http://schemas.microsoft.com/office/drawing/2014/main" id="{84013844-707D-C34A-68C0-B82B619AFA6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1348" y="3174826"/>
              <a:ext cx="530621" cy="1041463"/>
            </a:xfrm>
            <a:prstGeom prst="straightConnector1">
              <a:avLst/>
            </a:prstGeom>
            <a:noFill/>
            <a:ln w="57150" algn="ctr">
              <a:solidFill>
                <a:srgbClr val="C0000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D8941E-8C70-D0AB-69F4-A9693457C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4237038"/>
            <a:ext cx="5048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25558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>
              <a:lnSpc>
                <a:spcPct val="115000"/>
              </a:lnSpc>
              <a:spcBef>
                <a:spcPct val="5000"/>
              </a:spcBef>
              <a:spcAft>
                <a:spcPts val="1400"/>
              </a:spcAft>
            </a:pP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Fork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03BB22A-BCBD-C72D-A65B-2A7F160A40C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83125" y="3303588"/>
            <a:ext cx="779463" cy="1157287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4BAF2E-3F6D-A585-FB76-AB9A53CDA48B}"/>
              </a:ext>
            </a:extLst>
          </p:cNvPr>
          <p:cNvGrpSpPr>
            <a:grpSpLocks/>
          </p:cNvGrpSpPr>
          <p:nvPr/>
        </p:nvGrpSpPr>
        <p:grpSpPr bwMode="auto">
          <a:xfrm>
            <a:off x="82550" y="893763"/>
            <a:ext cx="5048250" cy="1254125"/>
            <a:chOff x="82550" y="894446"/>
            <a:chExt cx="5048250" cy="1253442"/>
          </a:xfrm>
        </p:grpSpPr>
        <p:sp>
          <p:nvSpPr>
            <p:cNvPr id="35855" name="TextBox 9">
              <a:extLst>
                <a:ext uri="{FF2B5EF4-FFF2-40B4-BE49-F238E27FC236}">
                  <a16:creationId xmlns:a16="http://schemas.microsoft.com/office/drawing/2014/main" id="{D9C99F16-7067-A027-0DBB-CEC7C4325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50" y="894446"/>
              <a:ext cx="5048250" cy="686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5125" indent="-25558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 eaLnBrk="1" hangingPunct="1">
                <a:lnSpc>
                  <a:spcPct val="115000"/>
                </a:lnSpc>
                <a:spcBef>
                  <a:spcPct val="5000"/>
                </a:spcBef>
                <a:spcAft>
                  <a:spcPts val="1400"/>
                </a:spcAft>
              </a:pPr>
              <a:r>
                <a:rPr lang="en-US" altLang="zh-CN">
                  <a:solidFill>
                    <a:srgbClr val="FF0000"/>
                  </a:solidFill>
                  <a:ea typeface="SimSun" panose="02010600030101010101" pitchFamily="2" charset="-122"/>
                </a:rPr>
                <a:t>Activity</a:t>
              </a:r>
            </a:p>
          </p:txBody>
        </p:sp>
        <p:cxnSp>
          <p:nvCxnSpPr>
            <p:cNvPr id="35856" name="Straight Arrow Connector 102">
              <a:extLst>
                <a:ext uri="{FF2B5EF4-FFF2-40B4-BE49-F238E27FC236}">
                  <a16:creationId xmlns:a16="http://schemas.microsoft.com/office/drawing/2014/main" id="{DEEBFCD6-2F96-AA91-3B0D-FEB633D802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63625" y="1468438"/>
              <a:ext cx="332581" cy="679450"/>
            </a:xfrm>
            <a:prstGeom prst="straightConnector1">
              <a:avLst/>
            </a:prstGeom>
            <a:noFill/>
            <a:ln w="57150" algn="ctr">
              <a:solidFill>
                <a:srgbClr val="C0000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F7B1D2F-F807-C9AC-82C5-4200C5C0B116}"/>
              </a:ext>
            </a:extLst>
          </p:cNvPr>
          <p:cNvGrpSpPr>
            <a:grpSpLocks/>
          </p:cNvGrpSpPr>
          <p:nvPr/>
        </p:nvGrpSpPr>
        <p:grpSpPr bwMode="auto">
          <a:xfrm>
            <a:off x="2379663" y="4486275"/>
            <a:ext cx="5048250" cy="1250950"/>
            <a:chOff x="414337" y="3990864"/>
            <a:chExt cx="5048250" cy="1251106"/>
          </a:xfrm>
        </p:grpSpPr>
        <p:sp>
          <p:nvSpPr>
            <p:cNvPr id="35853" name="TextBox 110">
              <a:extLst>
                <a:ext uri="{FF2B5EF4-FFF2-40B4-BE49-F238E27FC236}">
                  <a16:creationId xmlns:a16="http://schemas.microsoft.com/office/drawing/2014/main" id="{A175CF00-8EEE-BD4B-436F-2DF2FDF00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37" y="3990864"/>
              <a:ext cx="5048250" cy="686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5125" indent="-25558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 eaLnBrk="1" hangingPunct="1">
                <a:lnSpc>
                  <a:spcPct val="115000"/>
                </a:lnSpc>
                <a:spcBef>
                  <a:spcPct val="5000"/>
                </a:spcBef>
                <a:spcAft>
                  <a:spcPts val="1400"/>
                </a:spcAft>
              </a:pPr>
              <a:r>
                <a:rPr lang="en-US" altLang="zh-CN">
                  <a:solidFill>
                    <a:srgbClr val="FF0000"/>
                  </a:solidFill>
                  <a:ea typeface="SimSun" panose="02010600030101010101" pitchFamily="2" charset="-122"/>
                </a:rPr>
                <a:t>Object</a:t>
              </a:r>
            </a:p>
          </p:txBody>
        </p:sp>
        <p:cxnSp>
          <p:nvCxnSpPr>
            <p:cNvPr id="35854" name="Straight Arrow Connector 111">
              <a:extLst>
                <a:ext uri="{FF2B5EF4-FFF2-40B4-BE49-F238E27FC236}">
                  <a16:creationId xmlns:a16="http://schemas.microsoft.com/office/drawing/2014/main" id="{36E297C4-A46B-04EB-3EB0-59D413832AE5}"/>
                </a:ext>
              </a:extLst>
            </p:cNvPr>
            <p:cNvCxnSpPr>
              <a:cxnSpLocks/>
              <a:endCxn id="35926" idx="0"/>
            </p:cNvCxnSpPr>
            <p:nvPr/>
          </p:nvCxnSpPr>
          <p:spPr bwMode="auto">
            <a:xfrm>
              <a:off x="1415653" y="4587809"/>
              <a:ext cx="163909" cy="654161"/>
            </a:xfrm>
            <a:prstGeom prst="straightConnector1">
              <a:avLst/>
            </a:prstGeom>
            <a:noFill/>
            <a:ln w="57150" algn="ctr">
              <a:solidFill>
                <a:srgbClr val="C0000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D798033-3376-6556-4BF0-BCE2CE8B5042}"/>
              </a:ext>
            </a:extLst>
          </p:cNvPr>
          <p:cNvGrpSpPr>
            <a:grpSpLocks/>
          </p:cNvGrpSpPr>
          <p:nvPr/>
        </p:nvGrpSpPr>
        <p:grpSpPr bwMode="auto">
          <a:xfrm>
            <a:off x="5630863" y="960438"/>
            <a:ext cx="5048250" cy="1254125"/>
            <a:chOff x="82550" y="894446"/>
            <a:chExt cx="5048250" cy="1253442"/>
          </a:xfrm>
        </p:grpSpPr>
        <p:sp>
          <p:nvSpPr>
            <p:cNvPr id="35851" name="TextBox 9">
              <a:extLst>
                <a:ext uri="{FF2B5EF4-FFF2-40B4-BE49-F238E27FC236}">
                  <a16:creationId xmlns:a16="http://schemas.microsoft.com/office/drawing/2014/main" id="{4F6C1118-C220-9711-214A-A379E54C2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50" y="894446"/>
              <a:ext cx="5048250" cy="686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5125" indent="-25558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 eaLnBrk="1" hangingPunct="1">
                <a:lnSpc>
                  <a:spcPct val="115000"/>
                </a:lnSpc>
                <a:spcBef>
                  <a:spcPct val="5000"/>
                </a:spcBef>
                <a:spcAft>
                  <a:spcPts val="1400"/>
                </a:spcAft>
              </a:pPr>
              <a:r>
                <a:rPr lang="en-US" altLang="zh-CN">
                  <a:solidFill>
                    <a:srgbClr val="FF0000"/>
                  </a:solidFill>
                  <a:ea typeface="SimSun" panose="02010600030101010101" pitchFamily="2" charset="-122"/>
                </a:rPr>
                <a:t>Join</a:t>
              </a:r>
            </a:p>
          </p:txBody>
        </p:sp>
        <p:cxnSp>
          <p:nvCxnSpPr>
            <p:cNvPr id="35852" name="Straight Arrow Connector 102">
              <a:extLst>
                <a:ext uri="{FF2B5EF4-FFF2-40B4-BE49-F238E27FC236}">
                  <a16:creationId xmlns:a16="http://schemas.microsoft.com/office/drawing/2014/main" id="{94B332C8-90B8-AF03-AE24-CC46A4BD7C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63625" y="1468438"/>
              <a:ext cx="332581" cy="679450"/>
            </a:xfrm>
            <a:prstGeom prst="straightConnector1">
              <a:avLst/>
            </a:prstGeom>
            <a:noFill/>
            <a:ln w="57150" algn="ctr">
              <a:solidFill>
                <a:srgbClr val="C0000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440F1AF-9C27-67E9-B3D4-FD20FB5D49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0"/>
            <a:ext cx="8596312" cy="1255713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zh-CN" sz="3200">
                <a:ea typeface="方正姚体" panose="02010601030101010101" pitchFamily="2" charset="-122"/>
                <a:cs typeface="方正姚体" panose="02010601030101010101" pitchFamily="2" charset="-122"/>
              </a:rPr>
              <a:t>Activity Diagram Elements</a:t>
            </a:r>
            <a:endParaRPr lang="zh-CN" altLang="en-US" sz="3200">
              <a:ea typeface="方正姚体" panose="02010601030101010101" pitchFamily="2" charset="-122"/>
              <a:cs typeface="方正姚体" panose="02010601030101010101" pitchFamily="2" charset="-122"/>
            </a:endParaRP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D05B28D2-74B3-A657-9BB3-A40A494D133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3700" y="884238"/>
            <a:ext cx="8943975" cy="5791200"/>
          </a:xfrm>
        </p:spPr>
        <p:txBody>
          <a:bodyPr lIns="100794" tIns="50397" rIns="100794" bIns="50397"/>
          <a:lstStyle/>
          <a:p>
            <a:pPr marL="365125" indent="-255588" defTabSz="914400" eaLnBrk="1" hangingPunct="1">
              <a:lnSpc>
                <a:spcPct val="115000"/>
              </a:lnSpc>
              <a:spcAft>
                <a:spcPts val="1200"/>
              </a:spcAft>
            </a:pPr>
            <a:r>
              <a:rPr lang="en-US" altLang="zh-CN" sz="2800" b="1">
                <a:ea typeface="SimSun" panose="02010600030101010101" pitchFamily="2" charset="-122"/>
              </a:rPr>
              <a:t>Initial node</a:t>
            </a:r>
          </a:p>
          <a:p>
            <a:pPr marL="365125" indent="-255588" defTabSz="914400" eaLnBrk="1" hangingPunct="1">
              <a:lnSpc>
                <a:spcPct val="115000"/>
              </a:lnSpc>
              <a:spcAft>
                <a:spcPts val="1200"/>
              </a:spcAft>
            </a:pPr>
            <a:r>
              <a:rPr lang="en-US" altLang="zh-CN" sz="2800" b="1">
                <a:ea typeface="SimSun" panose="02010600030101010101" pitchFamily="2" charset="-122"/>
              </a:rPr>
              <a:t>Activity final node</a:t>
            </a:r>
          </a:p>
          <a:p>
            <a:pPr marL="365125" indent="-255588" defTabSz="914400" eaLnBrk="1" hangingPunct="1">
              <a:lnSpc>
                <a:spcPct val="115000"/>
              </a:lnSpc>
              <a:spcAft>
                <a:spcPts val="1200"/>
              </a:spcAft>
            </a:pPr>
            <a:r>
              <a:rPr lang="en-US" altLang="zh-CN" sz="2800" b="1">
                <a:ea typeface="SimSun" panose="02010600030101010101" pitchFamily="2" charset="-122"/>
              </a:rPr>
              <a:t>Action</a:t>
            </a:r>
          </a:p>
          <a:p>
            <a:pPr marL="365125" indent="-255588" defTabSz="914400" eaLnBrk="1" hangingPunct="1">
              <a:lnSpc>
                <a:spcPct val="115000"/>
              </a:lnSpc>
              <a:spcAft>
                <a:spcPts val="1200"/>
              </a:spcAft>
            </a:pPr>
            <a:r>
              <a:rPr lang="en-US" altLang="zh-CN" sz="2800" b="1">
                <a:ea typeface="SimSun" panose="02010600030101010101" pitchFamily="2" charset="-122"/>
              </a:rPr>
              <a:t>Action Flow/Object flow/edge</a:t>
            </a:r>
          </a:p>
          <a:p>
            <a:pPr marL="365125" indent="-255588" defTabSz="914400" eaLnBrk="1" hangingPunct="1">
              <a:lnSpc>
                <a:spcPct val="115000"/>
              </a:lnSpc>
              <a:spcAft>
                <a:spcPts val="1200"/>
              </a:spcAft>
            </a:pPr>
            <a:r>
              <a:rPr lang="en-US" altLang="zh-CN" sz="2800" b="1">
                <a:ea typeface="SimSun" panose="02010600030101010101" pitchFamily="2" charset="-122"/>
              </a:rPr>
              <a:t>Fork</a:t>
            </a:r>
          </a:p>
          <a:p>
            <a:pPr marL="365125" indent="-255588" defTabSz="914400" eaLnBrk="1" hangingPunct="1">
              <a:lnSpc>
                <a:spcPct val="115000"/>
              </a:lnSpc>
              <a:spcAft>
                <a:spcPts val="1200"/>
              </a:spcAft>
            </a:pPr>
            <a:r>
              <a:rPr lang="en-US" altLang="zh-CN" sz="2800" b="1">
                <a:ea typeface="SimSun" panose="02010600030101010101" pitchFamily="2" charset="-122"/>
              </a:rPr>
              <a:t>Join</a:t>
            </a:r>
          </a:p>
          <a:p>
            <a:pPr marL="365125" indent="-255588" defTabSz="914400" eaLnBrk="1" hangingPunct="1">
              <a:lnSpc>
                <a:spcPct val="115000"/>
              </a:lnSpc>
              <a:spcAft>
                <a:spcPts val="1200"/>
              </a:spcAft>
            </a:pPr>
            <a:r>
              <a:rPr lang="en-US" altLang="zh-CN" sz="2800" b="1">
                <a:ea typeface="SimSun" panose="02010600030101010101" pitchFamily="2" charset="-122"/>
              </a:rPr>
              <a:t>Decision</a:t>
            </a:r>
          </a:p>
          <a:p>
            <a:pPr marL="365125" indent="-255588" defTabSz="914400" eaLnBrk="1" hangingPunct="1">
              <a:lnSpc>
                <a:spcPct val="115000"/>
              </a:lnSpc>
              <a:spcAft>
                <a:spcPts val="1200"/>
              </a:spcAft>
            </a:pPr>
            <a:r>
              <a:rPr lang="en-US" altLang="zh-CN" sz="2800" b="1">
                <a:ea typeface="SimSun" panose="02010600030101010101" pitchFamily="2" charset="-122"/>
              </a:rPr>
              <a:t>Merge</a:t>
            </a:r>
          </a:p>
          <a:p>
            <a:pPr marL="365125" indent="-255588" defTabSz="914400" eaLnBrk="1" hangingPunct="1">
              <a:lnSpc>
                <a:spcPct val="115000"/>
              </a:lnSpc>
              <a:spcAft>
                <a:spcPts val="1200"/>
              </a:spcAft>
            </a:pPr>
            <a:r>
              <a:rPr lang="en-US" altLang="zh-CN" sz="2800" b="1">
                <a:ea typeface="SimSun" panose="02010600030101010101" pitchFamily="2" charset="-122"/>
              </a:rPr>
              <a:t>Object</a:t>
            </a:r>
          </a:p>
          <a:p>
            <a:pPr marL="365125" indent="-255588" defTabSz="914400" eaLnBrk="1" hangingPunct="1">
              <a:lnSpc>
                <a:spcPct val="115000"/>
              </a:lnSpc>
              <a:spcAft>
                <a:spcPts val="1200"/>
              </a:spcAft>
            </a:pPr>
            <a:endParaRPr lang="en-US" altLang="zh-CN" sz="2800" b="1">
              <a:ea typeface="SimSun" panose="02010600030101010101" pitchFamily="2" charset="-122"/>
            </a:endParaRPr>
          </a:p>
        </p:txBody>
      </p:sp>
      <p:pic>
        <p:nvPicPr>
          <p:cNvPr id="37892" name="Picture 1">
            <a:extLst>
              <a:ext uri="{FF2B5EF4-FFF2-40B4-BE49-F238E27FC236}">
                <a16:creationId xmlns:a16="http://schemas.microsoft.com/office/drawing/2014/main" id="{0170ADAE-2ACA-1DCA-860C-77EF9E25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3690938"/>
            <a:ext cx="6999288" cy="358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542A653C-BE82-5C84-DB70-1056F1B85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8575"/>
            <a:ext cx="8596313" cy="1255713"/>
          </a:xfrm>
        </p:spPr>
        <p:txBody>
          <a:bodyPr/>
          <a:lstStyle/>
          <a:p>
            <a:r>
              <a:rPr lang="en-IN" altLang="en-US" sz="3200"/>
              <a:t>Nodes in Activity Diagram</a:t>
            </a:r>
            <a:endParaRPr lang="en-US" alt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B9F2-B15D-DA71-CABD-294E0521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5" y="1493838"/>
            <a:ext cx="9155113" cy="562451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IN" sz="3600" dirty="0"/>
              <a:t>UML 2.0 defines several types of nodes in an activity diagram:</a:t>
            </a:r>
          </a:p>
          <a:p>
            <a:pPr lvl="1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Activity nodes</a:t>
            </a:r>
          </a:p>
          <a:p>
            <a:pPr lvl="1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Object nodes</a:t>
            </a:r>
          </a:p>
          <a:p>
            <a:pPr lvl="1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Control nodes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8916" name="Picture 1">
            <a:extLst>
              <a:ext uri="{FF2B5EF4-FFF2-40B4-BE49-F238E27FC236}">
                <a16:creationId xmlns:a16="http://schemas.microsoft.com/office/drawing/2014/main" id="{408394C5-B2EC-6237-7EFC-33381CDE2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3932238"/>
            <a:ext cx="5203825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1DB700B-B099-055D-6467-B2F705B95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-39688"/>
            <a:ext cx="9155113" cy="1255713"/>
          </a:xfrm>
        </p:spPr>
        <p:txBody>
          <a:bodyPr/>
          <a:lstStyle/>
          <a:p>
            <a:r>
              <a:rPr lang="en-US" altLang="en-US" sz="3200"/>
              <a:t>Depicting a Frame  Graphically</a:t>
            </a:r>
          </a:p>
        </p:txBody>
      </p:sp>
      <p:grpSp>
        <p:nvGrpSpPr>
          <p:cNvPr id="32771" name="Group 29">
            <a:extLst>
              <a:ext uri="{FF2B5EF4-FFF2-40B4-BE49-F238E27FC236}">
                <a16:creationId xmlns:a16="http://schemas.microsoft.com/office/drawing/2014/main" id="{77E4D85A-896E-5097-2B39-7A7AC42A123F}"/>
              </a:ext>
            </a:extLst>
          </p:cNvPr>
          <p:cNvGrpSpPr>
            <a:grpSpLocks/>
          </p:cNvGrpSpPr>
          <p:nvPr/>
        </p:nvGrpSpPr>
        <p:grpSpPr bwMode="auto">
          <a:xfrm>
            <a:off x="0" y="1189038"/>
            <a:ext cx="10080625" cy="6046787"/>
            <a:chOff x="0" y="1270"/>
            <a:chExt cx="6350" cy="2976"/>
          </a:xfrm>
        </p:grpSpPr>
        <p:sp>
          <p:nvSpPr>
            <p:cNvPr id="7172" name="Rectangle 4">
              <a:extLst>
                <a:ext uri="{FF2B5EF4-FFF2-40B4-BE49-F238E27FC236}">
                  <a16:creationId xmlns:a16="http://schemas.microsoft.com/office/drawing/2014/main" id="{158DF8CB-22F5-3F72-29BB-6D78B7F64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1283"/>
              <a:ext cx="4022" cy="29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/>
            </a:p>
          </p:txBody>
        </p:sp>
        <p:sp>
          <p:nvSpPr>
            <p:cNvPr id="32773" name="AutoShape 5">
              <a:extLst>
                <a:ext uri="{FF2B5EF4-FFF2-40B4-BE49-F238E27FC236}">
                  <a16:creationId xmlns:a16="http://schemas.microsoft.com/office/drawing/2014/main" id="{AD2227D1-4BEF-DB78-647F-8F953B0A9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1270"/>
              <a:ext cx="1112" cy="264"/>
            </a:xfrm>
            <a:prstGeom prst="foldedCorner">
              <a:avLst>
                <a:gd name="adj" fmla="val 12500"/>
              </a:avLst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altLang="en-US" sz="4400" i="0">
                <a:solidFill>
                  <a:srgbClr val="FFFF00"/>
                </a:solidFill>
              </a:endParaRPr>
            </a:p>
          </p:txBody>
        </p:sp>
        <p:sp>
          <p:nvSpPr>
            <p:cNvPr id="7174" name="Text Box 6">
              <a:extLst>
                <a:ext uri="{FF2B5EF4-FFF2-40B4-BE49-F238E27FC236}">
                  <a16:creationId xmlns:a16="http://schemas.microsoft.com/office/drawing/2014/main" id="{36BC4AA9-951E-7F63-C054-AF1FE1B5C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1270"/>
              <a:ext cx="102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FFFF00"/>
                  </a:solidFill>
                </a:rPr>
                <a:t>sd sample</a:t>
              </a:r>
            </a:p>
          </p:txBody>
        </p:sp>
        <p:sp>
          <p:nvSpPr>
            <p:cNvPr id="32775" name="Rectangle 7">
              <a:extLst>
                <a:ext uri="{FF2B5EF4-FFF2-40B4-BE49-F238E27FC236}">
                  <a16:creationId xmlns:a16="http://schemas.microsoft.com/office/drawing/2014/main" id="{FE346396-A58B-FE21-B481-92C7ADD23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1905"/>
              <a:ext cx="899" cy="2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2225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en-US" sz="2400" i="0" u="sng">
                  <a:solidFill>
                    <a:srgbClr val="FFFF00"/>
                  </a:solidFill>
                </a:rPr>
                <a:t>:client</a:t>
              </a:r>
            </a:p>
          </p:txBody>
        </p:sp>
        <p:sp>
          <p:nvSpPr>
            <p:cNvPr id="7176" name="Line 8">
              <a:extLst>
                <a:ext uri="{FF2B5EF4-FFF2-40B4-BE49-F238E27FC236}">
                  <a16:creationId xmlns:a16="http://schemas.microsoft.com/office/drawing/2014/main" id="{54939E46-A1C5-DE41-C1A8-05A5D67A8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2169"/>
              <a:ext cx="0" cy="206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32777" name="Rectangle 9">
              <a:extLst>
                <a:ext uri="{FF2B5EF4-FFF2-40B4-BE49-F238E27FC236}">
                  <a16:creationId xmlns:a16="http://schemas.microsoft.com/office/drawing/2014/main" id="{0EAFE736-3669-98FF-60CA-E429DD4C6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1905"/>
              <a:ext cx="899" cy="2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2225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en-US" sz="2400" i="0" u="sng">
                  <a:solidFill>
                    <a:srgbClr val="FFFF00"/>
                  </a:solidFill>
                </a:rPr>
                <a:t>:order</a:t>
              </a:r>
            </a:p>
          </p:txBody>
        </p:sp>
        <p:sp>
          <p:nvSpPr>
            <p:cNvPr id="32778" name="Rectangle 10">
              <a:extLst>
                <a:ext uri="{FF2B5EF4-FFF2-40B4-BE49-F238E27FC236}">
                  <a16:creationId xmlns:a16="http://schemas.microsoft.com/office/drawing/2014/main" id="{9BF6AF3A-BD40-77D2-86C8-969E50547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905"/>
              <a:ext cx="900" cy="2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2225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en-US" sz="2400" i="0" u="sng">
                  <a:solidFill>
                    <a:srgbClr val="FFFF00"/>
                  </a:solidFill>
                </a:rPr>
                <a:t>:inventory</a:t>
              </a:r>
            </a:p>
          </p:txBody>
        </p:sp>
        <p:sp>
          <p:nvSpPr>
            <p:cNvPr id="7179" name="Line 11">
              <a:extLst>
                <a:ext uri="{FF2B5EF4-FFF2-40B4-BE49-F238E27FC236}">
                  <a16:creationId xmlns:a16="http://schemas.microsoft.com/office/drawing/2014/main" id="{78063F62-4EC2-13FC-6BDB-2E7BC0A75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169"/>
              <a:ext cx="0" cy="206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180" name="Line 12">
              <a:extLst>
                <a:ext uri="{FF2B5EF4-FFF2-40B4-BE49-F238E27FC236}">
                  <a16:creationId xmlns:a16="http://schemas.microsoft.com/office/drawing/2014/main" id="{F19254C7-191D-F0B5-7F6D-E7298D101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" y="2169"/>
              <a:ext cx="0" cy="206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181" name="Line 13">
              <a:extLst>
                <a:ext uri="{FF2B5EF4-FFF2-40B4-BE49-F238E27FC236}">
                  <a16:creationId xmlns:a16="http://schemas.microsoft.com/office/drawing/2014/main" id="{701B7A7D-BCBE-92F9-DDE9-3D3A81319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2646"/>
              <a:ext cx="1111" cy="0"/>
            </a:xfrm>
            <a:prstGeom prst="line">
              <a:avLst/>
            </a:prstGeom>
            <a:noFill/>
            <a:ln w="38100" cap="rnd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182" name="Text Box 14">
              <a:extLst>
                <a:ext uri="{FF2B5EF4-FFF2-40B4-BE49-F238E27FC236}">
                  <a16:creationId xmlns:a16="http://schemas.microsoft.com/office/drawing/2014/main" id="{FF482EB9-BC76-859F-D9EA-47BC894A1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0" y="2492"/>
              <a:ext cx="87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600" i="0">
                  <a:solidFill>
                    <a:srgbClr val="0000CC"/>
                  </a:solidFill>
                </a:rPr>
                <a:t>  update</a:t>
              </a:r>
            </a:p>
          </p:txBody>
        </p:sp>
        <p:sp>
          <p:nvSpPr>
            <p:cNvPr id="7183" name="Line 15">
              <a:extLst>
                <a:ext uri="{FF2B5EF4-FFF2-40B4-BE49-F238E27FC236}">
                  <a16:creationId xmlns:a16="http://schemas.microsoft.com/office/drawing/2014/main" id="{BECCE7EF-E2BC-9296-B007-8D8F69B50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3965"/>
              <a:ext cx="1215" cy="3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184" name="Text Box 16">
              <a:extLst>
                <a:ext uri="{FF2B5EF4-FFF2-40B4-BE49-F238E27FC236}">
                  <a16:creationId xmlns:a16="http://schemas.microsoft.com/office/drawing/2014/main" id="{EB9B2A52-D721-CA04-66DD-AF191BAA2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9" y="3757"/>
              <a:ext cx="103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0">
                  <a:solidFill>
                    <a:srgbClr val="0000CC"/>
                  </a:solidFill>
                </a:rPr>
                <a:t>Locate item</a:t>
              </a:r>
            </a:p>
          </p:txBody>
        </p:sp>
        <p:sp>
          <p:nvSpPr>
            <p:cNvPr id="32785" name="Rectangle 17">
              <a:extLst>
                <a:ext uri="{FF2B5EF4-FFF2-40B4-BE49-F238E27FC236}">
                  <a16:creationId xmlns:a16="http://schemas.microsoft.com/office/drawing/2014/main" id="{B9B0F275-9BC4-3F73-055C-54A415505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2804"/>
              <a:ext cx="2223" cy="63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altLang="en-US" i="0"/>
            </a:p>
          </p:txBody>
        </p:sp>
        <p:sp>
          <p:nvSpPr>
            <p:cNvPr id="7186" name="AutoShape 18">
              <a:extLst>
                <a:ext uri="{FF2B5EF4-FFF2-40B4-BE49-F238E27FC236}">
                  <a16:creationId xmlns:a16="http://schemas.microsoft.com/office/drawing/2014/main" id="{50FC5B6C-11B7-DB59-494D-E39FE21FC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2804"/>
              <a:ext cx="688" cy="159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700" i="0">
                  <a:solidFill>
                    <a:srgbClr val="FFFF00"/>
                  </a:solidFill>
                </a:rPr>
                <a:t>operator</a:t>
              </a:r>
            </a:p>
          </p:txBody>
        </p:sp>
        <p:sp>
          <p:nvSpPr>
            <p:cNvPr id="7187" name="Line 19">
              <a:extLst>
                <a:ext uri="{FF2B5EF4-FFF2-40B4-BE49-F238E27FC236}">
                  <a16:creationId xmlns:a16="http://schemas.microsoft.com/office/drawing/2014/main" id="{D36CB9BA-279C-BA7B-6A39-C399CD9A3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3" y="3101"/>
              <a:ext cx="124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188" name="Text Box 20">
              <a:extLst>
                <a:ext uri="{FF2B5EF4-FFF2-40B4-BE49-F238E27FC236}">
                  <a16:creationId xmlns:a16="http://schemas.microsoft.com/office/drawing/2014/main" id="{ABACF5B9-8B6C-0B9C-766C-10F03F4B8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2765"/>
              <a:ext cx="6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FFFF00"/>
                  </a:solidFill>
                </a:rPr>
                <a:t>op1</a:t>
              </a:r>
            </a:p>
          </p:txBody>
        </p:sp>
        <p:sp>
          <p:nvSpPr>
            <p:cNvPr id="7189" name="Line 21">
              <a:extLst>
                <a:ext uri="{FF2B5EF4-FFF2-40B4-BE49-F238E27FC236}">
                  <a16:creationId xmlns:a16="http://schemas.microsoft.com/office/drawing/2014/main" id="{19872E4A-9A71-AD02-5C25-F6DB3FBFF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963"/>
              <a:ext cx="0" cy="4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190" name="Line 22">
              <a:extLst>
                <a:ext uri="{FF2B5EF4-FFF2-40B4-BE49-F238E27FC236}">
                  <a16:creationId xmlns:a16="http://schemas.microsoft.com/office/drawing/2014/main" id="{3CDC519F-CE92-60B2-337F-8AE6B68A0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" y="2804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7191" name="Text Box 23">
              <a:extLst>
                <a:ext uri="{FF2B5EF4-FFF2-40B4-BE49-F238E27FC236}">
                  <a16:creationId xmlns:a16="http://schemas.microsoft.com/office/drawing/2014/main" id="{C24B04C5-675A-BBBF-A5ED-3337601BA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" y="2064"/>
              <a:ext cx="966" cy="28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Interaction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7192" name="AutoShape 24">
              <a:extLst>
                <a:ext uri="{FF2B5EF4-FFF2-40B4-BE49-F238E27FC236}">
                  <a16:creationId xmlns:a16="http://schemas.microsoft.com/office/drawing/2014/main" id="{B4CD5082-3236-A540-301D-B4941FBC34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077828">
              <a:off x="4669" y="2516"/>
              <a:ext cx="735" cy="62"/>
            </a:xfrm>
            <a:prstGeom prst="leftArrow">
              <a:avLst>
                <a:gd name="adj1" fmla="val 50000"/>
                <a:gd name="adj2" fmla="val 296316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/>
            </a:p>
          </p:txBody>
        </p:sp>
        <p:sp>
          <p:nvSpPr>
            <p:cNvPr id="7193" name="Text Box 25">
              <a:extLst>
                <a:ext uri="{FF2B5EF4-FFF2-40B4-BE49-F238E27FC236}">
                  <a16:creationId xmlns:a16="http://schemas.microsoft.com/office/drawing/2014/main" id="{32A78255-D1E4-D0AA-893E-6DFEBB920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63"/>
              <a:ext cx="957" cy="6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Interaction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Frame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Operation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Name: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(e.g. loop)</a:t>
              </a:r>
            </a:p>
          </p:txBody>
        </p:sp>
        <p:sp>
          <p:nvSpPr>
            <p:cNvPr id="7194" name="AutoShape 26">
              <a:extLst>
                <a:ext uri="{FF2B5EF4-FFF2-40B4-BE49-F238E27FC236}">
                  <a16:creationId xmlns:a16="http://schemas.microsoft.com/office/drawing/2014/main" id="{73EBD6A7-C27E-68A0-8FF4-008853FCB4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305493" flipV="1">
              <a:off x="903" y="2960"/>
              <a:ext cx="1640" cy="52"/>
            </a:xfrm>
            <a:prstGeom prst="leftArrow">
              <a:avLst>
                <a:gd name="adj1" fmla="val 50000"/>
                <a:gd name="adj2" fmla="val 788316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 i="0">
                <a:solidFill>
                  <a:srgbClr val="FFFF00"/>
                </a:solidFill>
              </a:endParaRPr>
            </a:p>
          </p:txBody>
        </p:sp>
        <p:sp>
          <p:nvSpPr>
            <p:cNvPr id="7195" name="Text Box 27">
              <a:extLst>
                <a:ext uri="{FF2B5EF4-FFF2-40B4-BE49-F238E27FC236}">
                  <a16:creationId xmlns:a16="http://schemas.microsoft.com/office/drawing/2014/main" id="{5EB0FE82-61CE-6288-BCC5-6007DC256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9" y="3280"/>
              <a:ext cx="1181" cy="39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Interaction Frame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Operand</a:t>
              </a:r>
            </a:p>
          </p:txBody>
        </p:sp>
        <p:sp>
          <p:nvSpPr>
            <p:cNvPr id="7196" name="AutoShape 28">
              <a:extLst>
                <a:ext uri="{FF2B5EF4-FFF2-40B4-BE49-F238E27FC236}">
                  <a16:creationId xmlns:a16="http://schemas.microsoft.com/office/drawing/2014/main" id="{9696A932-DA6D-E117-A2DB-A1676A01BF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47328">
              <a:off x="3628" y="3111"/>
              <a:ext cx="1577" cy="68"/>
            </a:xfrm>
            <a:prstGeom prst="leftArrow">
              <a:avLst>
                <a:gd name="adj1" fmla="val 50000"/>
                <a:gd name="adj2" fmla="val 57967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59C6D51-D90B-0EBC-C558-421ED8066E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3" y="328613"/>
            <a:ext cx="8596312" cy="731837"/>
          </a:xfrm>
        </p:spPr>
        <p:txBody>
          <a:bodyPr/>
          <a:lstStyle/>
          <a:p>
            <a:r>
              <a:rPr lang="it-IT" altLang="en-US" sz="3600"/>
              <a:t>Activity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BADBD237-E880-82EF-61E7-F0340226EE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1060450"/>
            <a:ext cx="9601200" cy="50387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The fundamental unit for execution or behavior.</a:t>
            </a: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200"/>
              <a:t>Represents some transformations or processing in the modeled system </a:t>
            </a: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Few Examples: </a:t>
            </a:r>
            <a:r>
              <a:rPr lang="en-US" altLang="en-US" sz="3200"/>
              <a:t>Receive order, Check order, Ship order,                                                 Ship invoice, etc. </a:t>
            </a:r>
          </a:p>
        </p:txBody>
      </p:sp>
      <p:sp>
        <p:nvSpPr>
          <p:cNvPr id="461830" name="AutoShape 72">
            <a:extLst>
              <a:ext uri="{FF2B5EF4-FFF2-40B4-BE49-F238E27FC236}">
                <a16:creationId xmlns:a16="http://schemas.microsoft.com/office/drawing/2014/main" id="{37C01AB5-8D59-E335-5C2D-852E58B70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5075238"/>
            <a:ext cx="2209800" cy="1047750"/>
          </a:xfrm>
          <a:prstGeom prst="roundRect">
            <a:avLst>
              <a:gd name="adj" fmla="val 35486"/>
            </a:avLst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>
                <a:solidFill>
                  <a:srgbClr val="0000CC"/>
                </a:solidFill>
              </a:rPr>
              <a:t>Receive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EE325A6-76CB-4BF8-555C-F9A28CA3A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78713" y="1341438"/>
            <a:ext cx="1905000" cy="590550"/>
          </a:xfrm>
          <a:solidFill>
            <a:srgbClr val="FF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IN" altLang="en-US" sz="3600"/>
              <a:t>Flows</a:t>
            </a:r>
            <a:endParaRPr lang="en-US" altLang="en-US" sz="360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4B1D0D0-2C92-2158-1B12-711C3C874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4925" y="404813"/>
            <a:ext cx="9677400" cy="5867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ct val="15000"/>
              </a:spcAft>
            </a:pPr>
            <a:r>
              <a:rPr lang="en-US" altLang="en-US" b="1">
                <a:solidFill>
                  <a:srgbClr val="3333CC"/>
                </a:solidFill>
              </a:rPr>
              <a:t>Flows in an activity diagram do not have labels.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ct val="15000"/>
              </a:spcAft>
            </a:pPr>
            <a:r>
              <a:rPr lang="en-IN" altLang="en-US" sz="3600"/>
              <a:t>Two types:</a:t>
            </a:r>
          </a:p>
          <a:p>
            <a:pPr lvl="1">
              <a:lnSpc>
                <a:spcPct val="120000"/>
              </a:lnSpc>
              <a:spcAft>
                <a:spcPct val="15000"/>
              </a:spcAft>
            </a:pPr>
            <a:r>
              <a:rPr lang="en-IN" altLang="en-US" sz="3200" b="1">
                <a:solidFill>
                  <a:srgbClr val="3333CC"/>
                </a:solidFill>
              </a:rPr>
              <a:t>Control-flow</a:t>
            </a:r>
            <a:r>
              <a:rPr lang="en-IN" altLang="en-US" sz="3200"/>
              <a:t> transitions indicate completion of an action and possibly start of another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ct val="15000"/>
              </a:spcAft>
            </a:pPr>
            <a:r>
              <a:rPr lang="en-IN" altLang="en-US" sz="3200" b="1">
                <a:solidFill>
                  <a:srgbClr val="3333CC"/>
                </a:solidFill>
              </a:rPr>
              <a:t>Object-flow   </a:t>
            </a:r>
            <a:r>
              <a:rPr lang="en-IN" altLang="en-US" sz="3200"/>
              <a:t>                                                         transitions indicate                                                    that an action inputs                                                              or outputs an object</a:t>
            </a:r>
          </a:p>
        </p:txBody>
      </p:sp>
      <p:pic>
        <p:nvPicPr>
          <p:cNvPr id="41988" name="Picture 1">
            <a:extLst>
              <a:ext uri="{FF2B5EF4-FFF2-40B4-BE49-F238E27FC236}">
                <a16:creationId xmlns:a16="http://schemas.microsoft.com/office/drawing/2014/main" id="{CB92886E-B382-8641-3484-C6C959FA9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3703638"/>
            <a:ext cx="5203825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7">
            <a:extLst>
              <a:ext uri="{FF2B5EF4-FFF2-40B4-BE49-F238E27FC236}">
                <a16:creationId xmlns:a16="http://schemas.microsoft.com/office/drawing/2014/main" id="{3FAA4DED-4ED1-405D-CAA8-6CE39D7905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0413" y="-296863"/>
            <a:ext cx="8596312" cy="1255713"/>
          </a:xfrm>
        </p:spPr>
        <p:txBody>
          <a:bodyPr lIns="100794" tIns="50397" rIns="100794" bIns="50397" anchor="b"/>
          <a:lstStyle/>
          <a:p>
            <a:pPr eaLnBrk="1" hangingPunct="1"/>
            <a:r>
              <a:rPr lang="en-US" altLang="en-US" sz="3600"/>
              <a:t>Controlling Steps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DC7A0033-803F-38B6-391B-2DE9BBEC9DBA}"/>
              </a:ext>
            </a:extLst>
          </p:cNvPr>
          <p:cNvGrpSpPr>
            <a:grpSpLocks/>
          </p:cNvGrpSpPr>
          <p:nvPr/>
        </p:nvGrpSpPr>
        <p:grpSpPr bwMode="auto">
          <a:xfrm>
            <a:off x="19050" y="2400300"/>
            <a:ext cx="9669463" cy="769938"/>
            <a:chOff x="749" y="1273"/>
            <a:chExt cx="4896" cy="440"/>
          </a:xfrm>
        </p:grpSpPr>
        <p:sp>
          <p:nvSpPr>
            <p:cNvPr id="43031" name="Rectangle 19">
              <a:extLst>
                <a:ext uri="{FF2B5EF4-FFF2-40B4-BE49-F238E27FC236}">
                  <a16:creationId xmlns:a16="http://schemas.microsoft.com/office/drawing/2014/main" id="{5392A512-67B0-B6CA-08CC-A9FD7F402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273"/>
              <a:ext cx="4896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/>
            <a:lstStyle>
              <a:lvl1pPr marL="377825" indent="-377825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en-US" sz="3900" b="0" i="0">
                  <a:solidFill>
                    <a:schemeClr val="tx1"/>
                  </a:solidFill>
                </a:rPr>
                <a:t>Initial state</a:t>
              </a:r>
            </a:p>
          </p:txBody>
        </p:sp>
        <p:sp>
          <p:nvSpPr>
            <p:cNvPr id="43032" name="Oval 4">
              <a:extLst>
                <a:ext uri="{FF2B5EF4-FFF2-40B4-BE49-F238E27FC236}">
                  <a16:creationId xmlns:a16="http://schemas.microsoft.com/office/drawing/2014/main" id="{4733FF97-9BC6-3859-C43A-F430748B8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335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endParaRPr lang="en-US" altLang="en-US" sz="3400" b="0" i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42CA7A2F-3CE1-8346-74E2-BCADD5C24D39}"/>
              </a:ext>
            </a:extLst>
          </p:cNvPr>
          <p:cNvGrpSpPr>
            <a:grpSpLocks/>
          </p:cNvGrpSpPr>
          <p:nvPr/>
        </p:nvGrpSpPr>
        <p:grpSpPr bwMode="auto">
          <a:xfrm>
            <a:off x="11113" y="3538538"/>
            <a:ext cx="9829800" cy="774700"/>
            <a:chOff x="745" y="1868"/>
            <a:chExt cx="4896" cy="443"/>
          </a:xfrm>
        </p:grpSpPr>
        <p:sp>
          <p:nvSpPr>
            <p:cNvPr id="43027" name="Rectangle 22">
              <a:extLst>
                <a:ext uri="{FF2B5EF4-FFF2-40B4-BE49-F238E27FC236}">
                  <a16:creationId xmlns:a16="http://schemas.microsoft.com/office/drawing/2014/main" id="{EB76E31D-F21E-B4A4-B723-4C58A4250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1871"/>
              <a:ext cx="4896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/>
            <a:lstStyle>
              <a:lvl1pPr marL="377825" indent="-377825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en-US" sz="3900" b="0" i="0">
                  <a:solidFill>
                    <a:schemeClr val="tx1"/>
                  </a:solidFill>
                </a:rPr>
                <a:t>Final state</a:t>
              </a:r>
            </a:p>
          </p:txBody>
        </p:sp>
        <p:grpSp>
          <p:nvGrpSpPr>
            <p:cNvPr id="43028" name="Group 27">
              <a:extLst>
                <a:ext uri="{FF2B5EF4-FFF2-40B4-BE49-F238E27FC236}">
                  <a16:creationId xmlns:a16="http://schemas.microsoft.com/office/drawing/2014/main" id="{5693E451-EF74-21BD-355A-863C46885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5" y="1868"/>
              <a:ext cx="312" cy="312"/>
              <a:chOff x="2595" y="1868"/>
              <a:chExt cx="312" cy="312"/>
            </a:xfrm>
          </p:grpSpPr>
          <p:sp>
            <p:nvSpPr>
              <p:cNvPr id="43029" name="Oval 6">
                <a:extLst>
                  <a:ext uri="{FF2B5EF4-FFF2-40B4-BE49-F238E27FC236}">
                    <a16:creationId xmlns:a16="http://schemas.microsoft.com/office/drawing/2014/main" id="{11A0DA58-F586-9502-608E-DB2E77251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5" y="1928"/>
                <a:ext cx="192" cy="192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</a:pPr>
                <a:endParaRPr lang="en-US" altLang="en-US" sz="3400" b="0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30" name="Oval 7">
                <a:extLst>
                  <a:ext uri="{FF2B5EF4-FFF2-40B4-BE49-F238E27FC236}">
                    <a16:creationId xmlns:a16="http://schemas.microsoft.com/office/drawing/2014/main" id="{202B457A-7247-415E-CF61-0D40984A7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" y="1868"/>
                <a:ext cx="312" cy="3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0794" tIns="50397" rIns="100794" bIns="50397" anchor="ctr"/>
              <a:lstStyle>
                <a:lvl1pPr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1008063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</a:pPr>
                <a:endParaRPr lang="en-US" altLang="en-US" sz="3400" b="0" i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" name="Group 29">
            <a:extLst>
              <a:ext uri="{FF2B5EF4-FFF2-40B4-BE49-F238E27FC236}">
                <a16:creationId xmlns:a16="http://schemas.microsoft.com/office/drawing/2014/main" id="{1C67790B-4BB7-41A1-3AC2-047316E02D99}"/>
              </a:ext>
            </a:extLst>
          </p:cNvPr>
          <p:cNvGrpSpPr>
            <a:grpSpLocks/>
          </p:cNvGrpSpPr>
          <p:nvPr/>
        </p:nvGrpSpPr>
        <p:grpSpPr bwMode="auto">
          <a:xfrm>
            <a:off x="36513" y="5380038"/>
            <a:ext cx="10044112" cy="990600"/>
            <a:chOff x="759" y="2378"/>
            <a:chExt cx="4896" cy="523"/>
          </a:xfrm>
        </p:grpSpPr>
        <p:sp>
          <p:nvSpPr>
            <p:cNvPr id="43017" name="Rectangle 23">
              <a:extLst>
                <a:ext uri="{FF2B5EF4-FFF2-40B4-BE49-F238E27FC236}">
                  <a16:creationId xmlns:a16="http://schemas.microsoft.com/office/drawing/2014/main" id="{2C1E2097-9051-6241-E7CE-36EC3D43F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2461"/>
              <a:ext cx="4896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/>
            <a:lstStyle>
              <a:lvl1pPr marL="377825" indent="-377825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en-US" sz="3900" b="0" i="0">
                  <a:solidFill>
                    <a:schemeClr val="tx1"/>
                  </a:solidFill>
                </a:rPr>
                <a:t>Fork and join</a:t>
              </a:r>
            </a:p>
          </p:txBody>
        </p:sp>
        <p:grpSp>
          <p:nvGrpSpPr>
            <p:cNvPr id="43018" name="Group 24">
              <a:extLst>
                <a:ext uri="{FF2B5EF4-FFF2-40B4-BE49-F238E27FC236}">
                  <a16:creationId xmlns:a16="http://schemas.microsoft.com/office/drawing/2014/main" id="{70C2F065-54A6-B6C7-0065-E32B1FEA56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7" y="2378"/>
              <a:ext cx="1847" cy="466"/>
              <a:chOff x="2736" y="2826"/>
              <a:chExt cx="1847" cy="466"/>
            </a:xfrm>
          </p:grpSpPr>
          <p:sp>
            <p:nvSpPr>
              <p:cNvPr id="43019" name="Line 9">
                <a:extLst>
                  <a:ext uri="{FF2B5EF4-FFF2-40B4-BE49-F238E27FC236}">
                    <a16:creationId xmlns:a16="http://schemas.microsoft.com/office/drawing/2014/main" id="{D1477B83-1819-0FC5-7A7B-8F4AC02BC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2882" y="3076"/>
                <a:ext cx="2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20" name="Line 10">
                <a:extLst>
                  <a:ext uri="{FF2B5EF4-FFF2-40B4-BE49-F238E27FC236}">
                    <a16:creationId xmlns:a16="http://schemas.microsoft.com/office/drawing/2014/main" id="{1FF7F9F4-1666-9835-993F-B9DE56A43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 flipH="1" flipV="1">
                <a:off x="3126" y="2700"/>
                <a:ext cx="188" cy="4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21" name="Line 11">
                <a:extLst>
                  <a:ext uri="{FF2B5EF4-FFF2-40B4-BE49-F238E27FC236}">
                    <a16:creationId xmlns:a16="http://schemas.microsoft.com/office/drawing/2014/main" id="{A116B007-04C1-0E7C-AEAB-DFB376E73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3142" y="2980"/>
                <a:ext cx="172" cy="4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22" name="Line 12">
                <a:extLst>
                  <a:ext uri="{FF2B5EF4-FFF2-40B4-BE49-F238E27FC236}">
                    <a16:creationId xmlns:a16="http://schemas.microsoft.com/office/drawing/2014/main" id="{A4A82270-F14A-FAC4-BF58-32ABD2465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2867" y="2938"/>
                <a:ext cx="2" cy="2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23" name="Line 13">
                <a:extLst>
                  <a:ext uri="{FF2B5EF4-FFF2-40B4-BE49-F238E27FC236}">
                    <a16:creationId xmlns:a16="http://schemas.microsoft.com/office/drawing/2014/main" id="{993DF573-3BBC-2831-B032-B1527E1D9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202" y="3076"/>
                <a:ext cx="2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24" name="Line 14">
                <a:extLst>
                  <a:ext uri="{FF2B5EF4-FFF2-40B4-BE49-F238E27FC236}">
                    <a16:creationId xmlns:a16="http://schemas.microsoft.com/office/drawing/2014/main" id="{11AD1DEA-125A-ECE5-EE11-8BF34EEE9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000" y="2694"/>
                <a:ext cx="188" cy="4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25" name="Line 15">
                <a:extLst>
                  <a:ext uri="{FF2B5EF4-FFF2-40B4-BE49-F238E27FC236}">
                    <a16:creationId xmlns:a16="http://schemas.microsoft.com/office/drawing/2014/main" id="{1DBD62D5-E785-2DC2-F526-5866B3084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 flipV="1">
                <a:off x="4006" y="2980"/>
                <a:ext cx="172" cy="4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26" name="Line 16">
                <a:extLst>
                  <a:ext uri="{FF2B5EF4-FFF2-40B4-BE49-F238E27FC236}">
                    <a16:creationId xmlns:a16="http://schemas.microsoft.com/office/drawing/2014/main" id="{F7223AE8-16E7-A4C2-95D7-DC6C5F7C0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4451" y="2938"/>
                <a:ext cx="2" cy="2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438755" name="Rectangle 35">
            <a:extLst>
              <a:ext uri="{FF2B5EF4-FFF2-40B4-BE49-F238E27FC236}">
                <a16:creationId xmlns:a16="http://schemas.microsoft.com/office/drawing/2014/main" id="{1641E022-0616-A586-5549-BEDB3265C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541838"/>
            <a:ext cx="85693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marL="377825" indent="-377825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900" b="0" i="0">
                <a:solidFill>
                  <a:schemeClr val="tx1"/>
                </a:solidFill>
              </a:rPr>
              <a:t>Decision and merge     </a:t>
            </a: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3748F969-DCE4-52A7-0972-363EA7DFF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1485900"/>
            <a:ext cx="85693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marL="377825" indent="-377825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900" b="0" i="0">
                <a:solidFill>
                  <a:schemeClr val="tx1"/>
                </a:solidFill>
              </a:rPr>
              <a:t>Borrowed from state machines</a:t>
            </a:r>
          </a:p>
        </p:txBody>
      </p:sp>
      <p:sp>
        <p:nvSpPr>
          <p:cNvPr id="43016" name="AutoShape 4">
            <a:extLst>
              <a:ext uri="{FF2B5EF4-FFF2-40B4-BE49-F238E27FC236}">
                <a16:creationId xmlns:a16="http://schemas.microsoft.com/office/drawing/2014/main" id="{1F0AB91B-97C5-06F7-A708-963E3D910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4740275"/>
            <a:ext cx="377825" cy="379413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en-US" altLang="en-US" sz="22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8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87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55" grpId="0" autoUpdateAnimBg="0"/>
      <p:bldP spid="2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CA7B10F1-E73E-CB64-2924-67B88A5DA6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209550"/>
            <a:ext cx="8596312" cy="1255713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zh-CN" sz="3600">
                <a:ea typeface="方正姚体" panose="02010601030101010101" pitchFamily="2" charset="-122"/>
                <a:cs typeface="方正姚体" panose="02010601030101010101" pitchFamily="2" charset="-122"/>
              </a:rPr>
              <a:t>Initial and Final Nodes</a:t>
            </a:r>
            <a:endParaRPr lang="zh-CN" altLang="en-US" sz="3600">
              <a:ea typeface="方正姚体" panose="02010601030101010101" pitchFamily="2" charset="-122"/>
              <a:cs typeface="方正姚体" panose="02010601030101010101" pitchFamily="2" charset="-122"/>
            </a:endParaRP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91DB5132-5C28-5025-A502-A9DA9DA7B7E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15913" y="1416050"/>
            <a:ext cx="9917112" cy="5511800"/>
          </a:xfrm>
        </p:spPr>
        <p:txBody>
          <a:bodyPr lIns="100794" tIns="50397" rIns="100794" bIns="50397"/>
          <a:lstStyle/>
          <a:p>
            <a:pPr marL="365125" indent="-255588" defTabSz="914400" eaLnBrk="1" hangingPunct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zh-CN" sz="3600" b="1" dirty="0">
                <a:solidFill>
                  <a:schemeClr val="accent6"/>
                </a:solidFill>
                <a:ea typeface="SimSun" panose="02010600030101010101" pitchFamily="2" charset="-122"/>
              </a:rPr>
              <a:t>Initial node: </a:t>
            </a:r>
            <a:r>
              <a:rPr lang="en-US" altLang="zh-CN" sz="3600" dirty="0">
                <a:ea typeface="SimSun" panose="02010600030101010101" pitchFamily="2" charset="-122"/>
              </a:rPr>
              <a:t>filled circle.</a:t>
            </a:r>
          </a:p>
          <a:p>
            <a:pPr marL="365125" indent="-255588" defTabSz="914400" eaLnBrk="1" hangingPunct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IN" altLang="zh-CN" sz="3600" b="1" dirty="0">
                <a:solidFill>
                  <a:schemeClr val="accent6"/>
                </a:solidFill>
                <a:ea typeface="SimSun" panose="02010600030101010101" pitchFamily="2" charset="-122"/>
              </a:rPr>
              <a:t>Final node: </a:t>
            </a:r>
            <a:r>
              <a:rPr lang="en-IN" altLang="zh-CN" sz="3600" dirty="0">
                <a:ea typeface="SimSun" panose="02010600030101010101" pitchFamily="2" charset="-122"/>
              </a:rPr>
              <a:t>Circle around filled circle</a:t>
            </a:r>
            <a:endParaRPr lang="en-US" altLang="zh-CN" sz="3600" dirty="0">
              <a:ea typeface="SimSun" panose="02010600030101010101" pitchFamily="2" charset="-122"/>
            </a:endParaRPr>
          </a:p>
          <a:p>
            <a:pPr marL="657225" lvl="1" indent="-246063" defTabSz="914400" eaLnBrk="1" hangingPunct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None/>
              <a:defRPr/>
            </a:pPr>
            <a:r>
              <a:rPr lang="en-US" altLang="zh-CN" sz="3200" b="1" dirty="0">
                <a:solidFill>
                  <a:srgbClr val="0000CC"/>
                </a:solidFill>
                <a:ea typeface="SimSun" panose="02010600030101010101" pitchFamily="2" charset="-122"/>
              </a:rPr>
              <a:t>An activity diagram can have zero or more final nodes</a:t>
            </a:r>
            <a:endParaRPr lang="zh-CN" altLang="en-US" sz="3200" b="1" dirty="0">
              <a:solidFill>
                <a:srgbClr val="0000CC"/>
              </a:solidFill>
              <a:ea typeface="SimSun" panose="02010600030101010101" pitchFamily="2" charset="-122"/>
            </a:endParaRPr>
          </a:p>
        </p:txBody>
      </p:sp>
      <p:sp>
        <p:nvSpPr>
          <p:cNvPr id="45060" name="Oval 4">
            <a:extLst>
              <a:ext uri="{FF2B5EF4-FFF2-40B4-BE49-F238E27FC236}">
                <a16:creationId xmlns:a16="http://schemas.microsoft.com/office/drawing/2014/main" id="{1337A68C-4536-CAF8-42E9-C6AB9B486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5470525"/>
            <a:ext cx="336550" cy="336550"/>
          </a:xfrm>
          <a:prstGeom prst="ellipse">
            <a:avLst/>
          </a:prstGeom>
          <a:solidFill>
            <a:schemeClr val="tx1"/>
          </a:solidFill>
          <a:ln w="19050" algn="ctr">
            <a:solidFill>
              <a:srgbClr val="3B3B64"/>
            </a:solidFill>
            <a:round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zh-CN" altLang="en-US" sz="2000" b="0" i="0">
              <a:solidFill>
                <a:srgbClr val="FFFFFF"/>
              </a:solidFill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5061" name="Straight Arrow Connector 5">
            <a:extLst>
              <a:ext uri="{FF2B5EF4-FFF2-40B4-BE49-F238E27FC236}">
                <a16:creationId xmlns:a16="http://schemas.microsoft.com/office/drawing/2014/main" id="{607E76FA-947A-C49C-038A-5BE7E52D26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06513" y="5622925"/>
            <a:ext cx="2057400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2" name="Oval 6">
            <a:extLst>
              <a:ext uri="{FF2B5EF4-FFF2-40B4-BE49-F238E27FC236}">
                <a16:creationId xmlns:a16="http://schemas.microsoft.com/office/drawing/2014/main" id="{EE045F05-BE9B-8CF0-5B6B-B8564ED4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913" y="5394325"/>
            <a:ext cx="419100" cy="419100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zh-CN" altLang="en-US" sz="2000" b="0" i="0">
              <a:solidFill>
                <a:srgbClr val="FFFFFF"/>
              </a:solidFill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63" name="Oval 8">
            <a:extLst>
              <a:ext uri="{FF2B5EF4-FFF2-40B4-BE49-F238E27FC236}">
                <a16:creationId xmlns:a16="http://schemas.microsoft.com/office/drawing/2014/main" id="{9F80782D-40D4-B3A3-9501-E041DA33E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050" y="5478463"/>
            <a:ext cx="250825" cy="252412"/>
          </a:xfrm>
          <a:prstGeom prst="ellipse">
            <a:avLst/>
          </a:prstGeom>
          <a:solidFill>
            <a:srgbClr val="002060"/>
          </a:solidFill>
          <a:ln w="19050" algn="ctr">
            <a:solidFill>
              <a:srgbClr val="3B3B64"/>
            </a:solidFill>
            <a:round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zh-CN" altLang="en-US" sz="2000" b="0" i="0">
              <a:solidFill>
                <a:srgbClr val="FFFFFF"/>
              </a:solidFill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64" name="Rounded Rectangle 9">
            <a:extLst>
              <a:ext uri="{FF2B5EF4-FFF2-40B4-BE49-F238E27FC236}">
                <a16:creationId xmlns:a16="http://schemas.microsoft.com/office/drawing/2014/main" id="{80B11574-44CF-4CCC-DE0B-310433C7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5151438"/>
            <a:ext cx="2687637" cy="1008062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19050" algn="ctr">
            <a:solidFill>
              <a:srgbClr val="3B3B64"/>
            </a:solidFill>
            <a:round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zh-CN" sz="2800" i="0">
                <a:solidFill>
                  <a:srgbClr val="FFFF66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First Action</a:t>
            </a:r>
            <a:endParaRPr lang="zh-CN" altLang="en-US" sz="2800" i="0">
              <a:solidFill>
                <a:srgbClr val="FFFF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5065" name="Straight Arrow Connector 10">
            <a:extLst>
              <a:ext uri="{FF2B5EF4-FFF2-40B4-BE49-F238E27FC236}">
                <a16:creationId xmlns:a16="http://schemas.microsoft.com/office/drawing/2014/main" id="{3F321FDD-5F8A-A028-448E-2E3CA531A7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78513" y="5622925"/>
            <a:ext cx="2057400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FF2D9DD0-5BE0-3433-00AB-94815CC7B6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0"/>
            <a:ext cx="8596312" cy="1255713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zh-CN" sz="3600">
                <a:ea typeface="方正姚体" panose="02010601030101010101" pitchFamily="2" charset="-122"/>
                <a:cs typeface="方正姚体" panose="02010601030101010101" pitchFamily="2" charset="-122"/>
              </a:rPr>
              <a:t>Decision</a:t>
            </a:r>
            <a:endParaRPr lang="zh-CN" altLang="en-US" sz="3600">
              <a:ea typeface="方正姚体" panose="02010601030101010101" pitchFamily="2" charset="-122"/>
              <a:cs typeface="方正姚体" panose="02010601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876A-DFE8-F7D7-A059-137B53E30A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3512" y="1255713"/>
            <a:ext cx="10075653" cy="6132311"/>
          </a:xfrm>
          <a:ln>
            <a:miter lim="800000"/>
            <a:headEnd/>
            <a:tailEnd/>
          </a:ln>
        </p:spPr>
        <p:txBody>
          <a:bodyPr lIns="91440" tIns="45720" rIns="91440" bIns="45720">
            <a:normAutofit/>
          </a:bodyPr>
          <a:lstStyle/>
          <a:p>
            <a:pPr marL="365760" indent="-256032" defTabSz="914400" eaLnBrk="1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defRPr/>
            </a:pPr>
            <a:r>
              <a:rPr lang="en-US" altLang="zh-CN" sz="3600" kern="1200" dirty="0">
                <a:solidFill>
                  <a:schemeClr val="tx1"/>
                </a:solidFill>
              </a:rPr>
              <a:t>A diamond with one flow entering and several leaving.</a:t>
            </a:r>
          </a:p>
          <a:p>
            <a:pPr marL="2240280" lvl="8" indent="-182880" defTabSz="91440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defRPr/>
            </a:pPr>
            <a:r>
              <a:rPr lang="en-US" altLang="zh-CN" sz="1800" b="0" kern="1200" dirty="0">
                <a:solidFill>
                  <a:schemeClr val="accent3"/>
                </a:solidFill>
                <a:ea typeface="+mn-ea"/>
                <a:cs typeface="+mn-cs"/>
              </a:rPr>
              <a:t>	</a:t>
            </a:r>
          </a:p>
          <a:p>
            <a:pPr marL="2240280" lvl="8" indent="-182880" defTabSz="91440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defRPr/>
            </a:pPr>
            <a:r>
              <a:rPr lang="en-US" altLang="zh-CN" sz="1800" b="0" kern="1200" dirty="0">
                <a:solidFill>
                  <a:schemeClr val="accent3"/>
                </a:solidFill>
                <a:ea typeface="+mn-ea"/>
                <a:cs typeface="+mn-cs"/>
              </a:rPr>
              <a:t>    	                        [Drink contains</a:t>
            </a:r>
          </a:p>
          <a:p>
            <a:pPr marL="2240280" lvl="8" indent="-182880" defTabSz="91440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defRPr/>
            </a:pPr>
            <a:r>
              <a:rPr lang="en-US" altLang="zh-CN" sz="1800" b="0" kern="1200" dirty="0">
                <a:solidFill>
                  <a:schemeClr val="accent3"/>
                </a:solidFill>
                <a:ea typeface="+mn-ea"/>
                <a:cs typeface="+mn-cs"/>
              </a:rPr>
              <a:t>		                     alcohol]</a:t>
            </a:r>
          </a:p>
          <a:p>
            <a:pPr marL="2240280" lvl="8" indent="-182880" defTabSz="91440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◦"/>
              <a:defRPr/>
            </a:pPr>
            <a:endParaRPr lang="en-US" altLang="zh-CN" sz="1800" b="0" kern="1200" dirty="0">
              <a:solidFill>
                <a:schemeClr val="accent3"/>
              </a:solidFill>
              <a:ea typeface="+mn-ea"/>
              <a:cs typeface="+mn-cs"/>
            </a:endParaRPr>
          </a:p>
          <a:p>
            <a:pPr marL="2240280" lvl="8" indent="-182880" defTabSz="91440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◦"/>
              <a:defRPr/>
            </a:pPr>
            <a:endParaRPr lang="en-US" altLang="zh-CN" sz="1800" b="0" kern="1200" dirty="0">
              <a:solidFill>
                <a:schemeClr val="accent3"/>
              </a:solidFill>
              <a:ea typeface="+mn-ea"/>
              <a:cs typeface="+mn-cs"/>
            </a:endParaRPr>
          </a:p>
          <a:p>
            <a:pPr marL="2240280" lvl="8" indent="-182880" defTabSz="91440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◦"/>
              <a:defRPr/>
            </a:pPr>
            <a:endParaRPr lang="en-US" altLang="zh-CN" sz="1800" b="0" kern="1200" dirty="0">
              <a:solidFill>
                <a:schemeClr val="accent3"/>
              </a:solidFill>
              <a:ea typeface="+mn-ea"/>
              <a:cs typeface="+mn-cs"/>
            </a:endParaRPr>
          </a:p>
          <a:p>
            <a:pPr marL="2240280" lvl="8" indent="-182880" defTabSz="91440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◦"/>
              <a:defRPr/>
            </a:pPr>
            <a:endParaRPr lang="en-US" altLang="zh-CN" sz="1800" b="0" kern="1200" dirty="0">
              <a:solidFill>
                <a:schemeClr val="accent3"/>
              </a:solidFill>
              <a:ea typeface="+mn-ea"/>
              <a:cs typeface="+mn-cs"/>
            </a:endParaRPr>
          </a:p>
          <a:p>
            <a:pPr marL="2240280" lvl="8" indent="-182880" defTabSz="91440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defRPr/>
            </a:pPr>
            <a:r>
              <a:rPr lang="en-US" altLang="zh-CN" sz="1800" b="0" kern="1200" dirty="0">
                <a:solidFill>
                  <a:schemeClr val="accent3"/>
                </a:solidFill>
                <a:ea typeface="+mn-ea"/>
                <a:cs typeface="+mn-cs"/>
              </a:rPr>
              <a:t>                                    [else]</a:t>
            </a:r>
            <a:endParaRPr lang="zh-CN" altLang="en-US" sz="1800" b="0" kern="1200" dirty="0">
              <a:solidFill>
                <a:schemeClr val="accent3"/>
              </a:solidFill>
              <a:ea typeface="+mn-ea"/>
              <a:cs typeface="+mn-cs"/>
            </a:endParaRPr>
          </a:p>
        </p:txBody>
      </p:sp>
      <p:sp>
        <p:nvSpPr>
          <p:cNvPr id="112644" name="Rounded Rectangle 3">
            <a:extLst>
              <a:ext uri="{FF2B5EF4-FFF2-40B4-BE49-F238E27FC236}">
                <a16:creationId xmlns:a16="http://schemas.microsoft.com/office/drawing/2014/main" id="{CC9F7236-69D3-A48B-4B27-5A353C382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387975"/>
            <a:ext cx="2403475" cy="990600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19050" algn="ctr">
            <a:solidFill>
              <a:srgbClr val="3B3B64"/>
            </a:solidFill>
            <a:round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IN" altLang="zh-CN" sz="2800" i="0">
                <a:solidFill>
                  <a:srgbClr val="FFFF66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Serve Drink</a:t>
            </a:r>
            <a:endParaRPr lang="zh-CN" altLang="en-US" sz="2800" i="0">
              <a:solidFill>
                <a:srgbClr val="FFFF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2645" name="Rounded Rectangle 5">
            <a:extLst>
              <a:ext uri="{FF2B5EF4-FFF2-40B4-BE49-F238E27FC236}">
                <a16:creationId xmlns:a16="http://schemas.microsoft.com/office/drawing/2014/main" id="{B856AD07-20F4-B5CF-67DD-4315D657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3844925"/>
            <a:ext cx="2262187" cy="1069975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 w="19050" algn="ctr">
            <a:solidFill>
              <a:srgbClr val="3B3B64"/>
            </a:solidFill>
            <a:round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zh-CN" sz="2400" i="0">
                <a:solidFill>
                  <a:srgbClr val="FFFF66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Customer Orders Drink</a:t>
            </a:r>
            <a:endParaRPr lang="zh-CN" altLang="en-US" sz="2400" i="0">
              <a:solidFill>
                <a:srgbClr val="FFFF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0E243B2C-CB75-4977-53E5-6B2ED4E829F7}"/>
              </a:ext>
            </a:extLst>
          </p:cNvPr>
          <p:cNvSpPr>
            <a:spLocks noChangeArrowheads="1"/>
          </p:cNvSpPr>
          <p:nvPr/>
        </p:nvSpPr>
        <p:spPr bwMode="auto">
          <a:xfrm rot="2670138" flipV="1">
            <a:off x="4506913" y="4237038"/>
            <a:ext cx="415925" cy="382587"/>
          </a:xfrm>
          <a:prstGeom prst="rect">
            <a:avLst/>
          </a:prstGeom>
          <a:noFill/>
          <a:ln w="57150" algn="ctr">
            <a:solidFill>
              <a:srgbClr val="3B3B6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zh-CN" altLang="en-US" sz="2400" i="0">
              <a:solidFill>
                <a:srgbClr val="FFFF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2647" name="Straight Arrow Connector 8">
            <a:extLst>
              <a:ext uri="{FF2B5EF4-FFF2-40B4-BE49-F238E27FC236}">
                <a16:creationId xmlns:a16="http://schemas.microsoft.com/office/drawing/2014/main" id="{29311286-09F8-EE58-9E41-7317534239E7}"/>
              </a:ext>
            </a:extLst>
          </p:cNvPr>
          <p:cNvCxnSpPr>
            <a:cxnSpLocks noChangeShapeType="1"/>
            <a:stCxn id="112645" idx="3"/>
          </p:cNvCxnSpPr>
          <p:nvPr/>
        </p:nvCxnSpPr>
        <p:spPr bwMode="auto">
          <a:xfrm>
            <a:off x="2892425" y="4379913"/>
            <a:ext cx="1538288" cy="952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48" name="Straight Arrow Connector 10">
            <a:extLst>
              <a:ext uri="{FF2B5EF4-FFF2-40B4-BE49-F238E27FC236}">
                <a16:creationId xmlns:a16="http://schemas.microsoft.com/office/drawing/2014/main" id="{2DBBA0ED-33FD-B904-AAC6-754CC5FBA4BD}"/>
              </a:ext>
            </a:extLst>
          </p:cNvPr>
          <p:cNvCxnSpPr>
            <a:cxnSpLocks noChangeShapeType="1"/>
            <a:stCxn id="112646" idx="2"/>
          </p:cNvCxnSpPr>
          <p:nvPr/>
        </p:nvCxnSpPr>
        <p:spPr bwMode="auto">
          <a:xfrm flipV="1">
            <a:off x="4868863" y="2894013"/>
            <a:ext cx="1412875" cy="13779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49" name="Straight Arrow Connector 12">
            <a:extLst>
              <a:ext uri="{FF2B5EF4-FFF2-40B4-BE49-F238E27FC236}">
                <a16:creationId xmlns:a16="http://schemas.microsoft.com/office/drawing/2014/main" id="{768D06F9-3A75-0148-6895-744974A017CE}"/>
              </a:ext>
            </a:extLst>
          </p:cNvPr>
          <p:cNvCxnSpPr>
            <a:cxnSpLocks noChangeShapeType="1"/>
            <a:stCxn id="112646" idx="3"/>
          </p:cNvCxnSpPr>
          <p:nvPr/>
        </p:nvCxnSpPr>
        <p:spPr bwMode="auto">
          <a:xfrm>
            <a:off x="4883150" y="4595813"/>
            <a:ext cx="1504950" cy="12874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0" name="Text Box 13">
            <a:extLst>
              <a:ext uri="{FF2B5EF4-FFF2-40B4-BE49-F238E27FC236}">
                <a16:creationId xmlns:a16="http://schemas.microsoft.com/office/drawing/2014/main" id="{4BF63313-F57D-D7E2-EF61-3E327FE88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5075238"/>
            <a:ext cx="152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1600" i="0">
                <a:solidFill>
                  <a:srgbClr val="0000CC"/>
                </a:solidFill>
                <a:ea typeface="SimSun" panose="02010600030101010101" pitchFamily="2" charset="-122"/>
              </a:rPr>
              <a:t>[Customer Is  At least 21 Years Old]</a:t>
            </a:r>
            <a:endParaRPr lang="en-US" altLang="en-US" sz="1600" i="0">
              <a:solidFill>
                <a:srgbClr val="0000CC"/>
              </a:solidFill>
            </a:endParaRPr>
          </a:p>
        </p:txBody>
      </p:sp>
      <p:sp>
        <p:nvSpPr>
          <p:cNvPr id="112651" name="Oval 6">
            <a:extLst>
              <a:ext uri="{FF2B5EF4-FFF2-40B4-BE49-F238E27FC236}">
                <a16:creationId xmlns:a16="http://schemas.microsoft.com/office/drawing/2014/main" id="{21C287C9-9B7B-2438-C458-8FBCB9DA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2636838"/>
            <a:ext cx="419100" cy="419100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0000CC"/>
            </a:solidFill>
            <a:round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zh-CN" altLang="en-US" sz="2000" b="0" i="0">
              <a:solidFill>
                <a:srgbClr val="FFFFFF"/>
              </a:solidFill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2652" name="Oval 8">
            <a:extLst>
              <a:ext uri="{FF2B5EF4-FFF2-40B4-BE49-F238E27FC236}">
                <a16:creationId xmlns:a16="http://schemas.microsoft.com/office/drawing/2014/main" id="{8013E9AD-7E00-BA0E-8632-4929D115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2713038"/>
            <a:ext cx="250825" cy="252412"/>
          </a:xfrm>
          <a:prstGeom prst="ellipse">
            <a:avLst/>
          </a:prstGeom>
          <a:solidFill>
            <a:schemeClr val="tx1"/>
          </a:solidFill>
          <a:ln w="19050" algn="ctr">
            <a:solidFill>
              <a:srgbClr val="3B3B64"/>
            </a:solidFill>
            <a:round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zh-CN" altLang="en-US" sz="2000" b="0" i="0">
              <a:solidFill>
                <a:srgbClr val="FFFFFF"/>
              </a:solidFill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2653" name="Text Box 16">
            <a:extLst>
              <a:ext uri="{FF2B5EF4-FFF2-40B4-BE49-F238E27FC236}">
                <a16:creationId xmlns:a16="http://schemas.microsoft.com/office/drawing/2014/main" id="{3356F4D7-415D-4873-24C5-E5AD9EAA7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3246438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1600" i="0">
                <a:solidFill>
                  <a:srgbClr val="0000CC"/>
                </a:solidFill>
                <a:ea typeface="SimSun" panose="02010600030101010101" pitchFamily="2" charset="-122"/>
              </a:rPr>
              <a:t>[Customer Is  less than  21 Years Old]</a:t>
            </a:r>
            <a:endParaRPr lang="en-US" altLang="en-US" sz="1600" i="0">
              <a:solidFill>
                <a:srgbClr val="0000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0C018-55C7-AA38-77BB-28C36AB01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5892800"/>
            <a:ext cx="1538287" cy="6461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IN" altLang="en-US">
                <a:solidFill>
                  <a:srgbClr val="3333CC"/>
                </a:solidFill>
              </a:rPr>
              <a:t>guard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 animBg="1"/>
      <p:bldP spid="112646" grpId="0" animBg="1"/>
      <p:bldP spid="112650" grpId="0"/>
      <p:bldP spid="112651" grpId="0" animBg="1"/>
      <p:bldP spid="112652" grpId="0" animBg="1"/>
      <p:bldP spid="112653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86" name="Rectangle 18">
            <a:extLst>
              <a:ext uri="{FF2B5EF4-FFF2-40B4-BE49-F238E27FC236}">
                <a16:creationId xmlns:a16="http://schemas.microsoft.com/office/drawing/2014/main" id="{F14AA164-D702-C0C9-5F09-843FEEB376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350838"/>
            <a:ext cx="9840912" cy="5486400"/>
          </a:xfrm>
        </p:spPr>
        <p:txBody>
          <a:bodyPr lIns="100794" tIns="50397" rIns="100794" bIns="50397"/>
          <a:lstStyle/>
          <a:p>
            <a:pPr marL="104775" indent="0" algn="ctr" eaLnBrk="1" hangingPunct="1">
              <a:lnSpc>
                <a:spcPct val="10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4000" b="1">
                <a:solidFill>
                  <a:srgbClr val="0000CC"/>
                </a:solidFill>
              </a:rPr>
              <a:t>Decision and merge</a:t>
            </a:r>
            <a:endParaRPr lang="en-US" altLang="en-US" sz="4000" b="1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180166C4-BB30-D865-4140-7C6332DCB6A7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2103438"/>
            <a:ext cx="9372600" cy="4267200"/>
            <a:chOff x="484" y="2222"/>
            <a:chExt cx="4895" cy="1669"/>
          </a:xfrm>
        </p:grpSpPr>
        <p:sp>
          <p:nvSpPr>
            <p:cNvPr id="47109" name="AutoShape 5">
              <a:extLst>
                <a:ext uri="{FF2B5EF4-FFF2-40B4-BE49-F238E27FC236}">
                  <a16:creationId xmlns:a16="http://schemas.microsoft.com/office/drawing/2014/main" id="{18E1F813-0DAC-7B6C-F09D-4B79C7248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367"/>
              <a:ext cx="216" cy="217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 sz="2600" i="0">
                <a:solidFill>
                  <a:schemeClr val="tx1"/>
                </a:solidFill>
              </a:endParaRPr>
            </a:p>
          </p:txBody>
        </p:sp>
        <p:sp>
          <p:nvSpPr>
            <p:cNvPr id="47110" name="AutoShape 6">
              <a:extLst>
                <a:ext uri="{FF2B5EF4-FFF2-40B4-BE49-F238E27FC236}">
                  <a16:creationId xmlns:a16="http://schemas.microsoft.com/office/drawing/2014/main" id="{76909132-A4B2-ADF8-97E7-432213B38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222"/>
              <a:ext cx="899" cy="50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1494" tIns="50748" rIns="101494" bIns="50748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i="0">
                  <a:solidFill>
                    <a:schemeClr val="tx1"/>
                  </a:solidFill>
                </a:rPr>
                <a:t>Calculate</a:t>
              </a:r>
            </a:p>
            <a:p>
              <a:pPr algn="ctr"/>
              <a:r>
                <a:rPr lang="en-US" altLang="en-US" sz="2400" i="0">
                  <a:solidFill>
                    <a:schemeClr val="tx1"/>
                  </a:solidFill>
                </a:rPr>
                <a:t>Cost</a:t>
              </a:r>
            </a:p>
          </p:txBody>
        </p:sp>
        <p:sp>
          <p:nvSpPr>
            <p:cNvPr id="47111" name="AutoShape 7">
              <a:extLst>
                <a:ext uri="{FF2B5EF4-FFF2-40B4-BE49-F238E27FC236}">
                  <a16:creationId xmlns:a16="http://schemas.microsoft.com/office/drawing/2014/main" id="{86623731-07B6-567D-9301-6F9C73496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2222"/>
              <a:ext cx="899" cy="50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1494" tIns="50748" rIns="101494" bIns="50748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i="0">
                  <a:solidFill>
                    <a:schemeClr val="tx1"/>
                  </a:solidFill>
                </a:rPr>
                <a:t>Charge</a:t>
              </a:r>
            </a:p>
            <a:p>
              <a:pPr algn="ctr"/>
              <a:r>
                <a:rPr lang="en-US" altLang="en-US" sz="2400" i="0">
                  <a:solidFill>
                    <a:schemeClr val="tx1"/>
                  </a:solidFill>
                </a:rPr>
                <a:t>Account</a:t>
              </a:r>
            </a:p>
          </p:txBody>
        </p:sp>
        <p:cxnSp>
          <p:nvCxnSpPr>
            <p:cNvPr id="47112" name="AutoShape 8">
              <a:extLst>
                <a:ext uri="{FF2B5EF4-FFF2-40B4-BE49-F238E27FC236}">
                  <a16:creationId xmlns:a16="http://schemas.microsoft.com/office/drawing/2014/main" id="{43259CBD-F4FB-E970-C28B-D362F3606EB0}"/>
                </a:ext>
              </a:extLst>
            </p:cNvPr>
            <p:cNvCxnSpPr>
              <a:cxnSpLocks noChangeShapeType="1"/>
              <a:stCxn id="47110" idx="3"/>
              <a:endCxn id="47109" idx="1"/>
            </p:cNvCxnSpPr>
            <p:nvPr/>
          </p:nvCxnSpPr>
          <p:spPr bwMode="auto">
            <a:xfrm>
              <a:off x="1391" y="2476"/>
              <a:ext cx="29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3" name="AutoShape 9">
              <a:extLst>
                <a:ext uri="{FF2B5EF4-FFF2-40B4-BE49-F238E27FC236}">
                  <a16:creationId xmlns:a16="http://schemas.microsoft.com/office/drawing/2014/main" id="{7303A2D2-539E-C659-ACFA-229A8DC0E3D9}"/>
                </a:ext>
              </a:extLst>
            </p:cNvPr>
            <p:cNvCxnSpPr>
              <a:cxnSpLocks noChangeShapeType="1"/>
              <a:stCxn id="47115" idx="3"/>
              <a:endCxn id="47111" idx="1"/>
            </p:cNvCxnSpPr>
            <p:nvPr/>
          </p:nvCxnSpPr>
          <p:spPr bwMode="auto">
            <a:xfrm>
              <a:off x="3934" y="2476"/>
              <a:ext cx="5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4" name="AutoShape 10">
              <a:extLst>
                <a:ext uri="{FF2B5EF4-FFF2-40B4-BE49-F238E27FC236}">
                  <a16:creationId xmlns:a16="http://schemas.microsoft.com/office/drawing/2014/main" id="{6F469797-695A-3636-EB2F-806C876EC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3383"/>
              <a:ext cx="1020" cy="50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1494" tIns="50748" rIns="101494" bIns="50748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lang="en-US" altLang="en-US" sz="2000" i="0">
                  <a:solidFill>
                    <a:schemeClr val="tx1"/>
                  </a:solidFill>
                </a:rPr>
                <a:t>Authorization</a:t>
              </a:r>
            </a:p>
          </p:txBody>
        </p:sp>
        <p:sp>
          <p:nvSpPr>
            <p:cNvPr id="47115" name="AutoShape 11">
              <a:extLst>
                <a:ext uri="{FF2B5EF4-FFF2-40B4-BE49-F238E27FC236}">
                  <a16:creationId xmlns:a16="http://schemas.microsoft.com/office/drawing/2014/main" id="{E85C1B32-C9FA-D99E-976C-FB91E28A3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2367"/>
              <a:ext cx="216" cy="217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 sz="2600" i="0">
                <a:solidFill>
                  <a:schemeClr val="tx1"/>
                </a:solidFill>
              </a:endParaRPr>
            </a:p>
          </p:txBody>
        </p:sp>
        <p:cxnSp>
          <p:nvCxnSpPr>
            <p:cNvPr id="47116" name="AutoShape 12">
              <a:extLst>
                <a:ext uri="{FF2B5EF4-FFF2-40B4-BE49-F238E27FC236}">
                  <a16:creationId xmlns:a16="http://schemas.microsoft.com/office/drawing/2014/main" id="{6A790E7D-69B1-34D7-D611-1E0A20D8C78A}"/>
                </a:ext>
              </a:extLst>
            </p:cNvPr>
            <p:cNvCxnSpPr>
              <a:cxnSpLocks noChangeShapeType="1"/>
              <a:stCxn id="47109" idx="3"/>
              <a:endCxn id="47115" idx="1"/>
            </p:cNvCxnSpPr>
            <p:nvPr/>
          </p:nvCxnSpPr>
          <p:spPr bwMode="auto">
            <a:xfrm>
              <a:off x="1918" y="2476"/>
              <a:ext cx="178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7" name="AutoShape 13">
              <a:extLst>
                <a:ext uri="{FF2B5EF4-FFF2-40B4-BE49-F238E27FC236}">
                  <a16:creationId xmlns:a16="http://schemas.microsoft.com/office/drawing/2014/main" id="{70572527-5173-4D81-6050-D9118A0F4B5C}"/>
                </a:ext>
              </a:extLst>
            </p:cNvPr>
            <p:cNvCxnSpPr>
              <a:cxnSpLocks noChangeShapeType="1"/>
              <a:stCxn id="47109" idx="2"/>
              <a:endCxn id="47114" idx="1"/>
            </p:cNvCxnSpPr>
            <p:nvPr/>
          </p:nvCxnSpPr>
          <p:spPr bwMode="auto">
            <a:xfrm rot="16200000" flipH="1">
              <a:off x="1540" y="2854"/>
              <a:ext cx="1045" cy="522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8" name="AutoShape 14">
              <a:extLst>
                <a:ext uri="{FF2B5EF4-FFF2-40B4-BE49-F238E27FC236}">
                  <a16:creationId xmlns:a16="http://schemas.microsoft.com/office/drawing/2014/main" id="{33720954-19A2-F22A-0326-B115717AF51E}"/>
                </a:ext>
              </a:extLst>
            </p:cNvPr>
            <p:cNvCxnSpPr>
              <a:cxnSpLocks noChangeShapeType="1"/>
              <a:stCxn id="47114" idx="3"/>
              <a:endCxn id="47115" idx="2"/>
            </p:cNvCxnSpPr>
            <p:nvPr/>
          </p:nvCxnSpPr>
          <p:spPr bwMode="auto">
            <a:xfrm flipV="1">
              <a:off x="3360" y="2592"/>
              <a:ext cx="458" cy="1045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9" name="Text Box 15">
              <a:extLst>
                <a:ext uri="{FF2B5EF4-FFF2-40B4-BE49-F238E27FC236}">
                  <a16:creationId xmlns:a16="http://schemas.microsoft.com/office/drawing/2014/main" id="{62CCADCC-7C26-AF82-7B67-92A2ED229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2277"/>
              <a:ext cx="97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i="0">
                  <a:solidFill>
                    <a:schemeClr val="tx1"/>
                  </a:solidFill>
                </a:rPr>
                <a:t>[cost &lt; 50]</a:t>
              </a:r>
            </a:p>
          </p:txBody>
        </p:sp>
        <p:sp>
          <p:nvSpPr>
            <p:cNvPr id="47120" name="Text Box 16">
              <a:extLst>
                <a:ext uri="{FF2B5EF4-FFF2-40B4-BE49-F238E27FC236}">
                  <a16:creationId xmlns:a16="http://schemas.microsoft.com/office/drawing/2014/main" id="{0690E447-3FAC-BC66-17D7-5505335AB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2696"/>
              <a:ext cx="10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i="0">
                  <a:solidFill>
                    <a:schemeClr val="tx1"/>
                  </a:solidFill>
                </a:rPr>
                <a:t>[cost &gt;= 50]</a:t>
              </a:r>
            </a:p>
          </p:txBody>
        </p:sp>
      </p:grpSp>
      <p:sp>
        <p:nvSpPr>
          <p:cNvPr id="47108" name="AutoShape 4">
            <a:extLst>
              <a:ext uri="{FF2B5EF4-FFF2-40B4-BE49-F238E27FC236}">
                <a16:creationId xmlns:a16="http://schemas.microsoft.com/office/drawing/2014/main" id="{FCB844F5-9FD2-0809-26D2-FE02BECBB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113" y="658813"/>
            <a:ext cx="377825" cy="379412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en-US" altLang="en-US" sz="22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40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8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B48E6102-E0BC-E2EE-1864-EAD8B25A7C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2113" y="0"/>
            <a:ext cx="9072562" cy="1176338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zh-CN" sz="4000">
                <a:ea typeface="方正姚体" panose="02010601030101010101" pitchFamily="2" charset="-122"/>
                <a:cs typeface="方正姚体" panose="02010601030101010101" pitchFamily="2" charset="-122"/>
              </a:rPr>
              <a:t>Fork</a:t>
            </a:r>
            <a:endParaRPr lang="zh-CN" altLang="en-US" sz="4000">
              <a:ea typeface="方正姚体" panose="02010601030101010101" pitchFamily="2" charset="-122"/>
              <a:cs typeface="方正姚体" panose="02010601030101010101" pitchFamily="2" charset="-122"/>
            </a:endParaRPr>
          </a:p>
        </p:txBody>
      </p:sp>
      <p:sp>
        <p:nvSpPr>
          <p:cNvPr id="115715" name="Content Placeholder 2">
            <a:extLst>
              <a:ext uri="{FF2B5EF4-FFF2-40B4-BE49-F238E27FC236}">
                <a16:creationId xmlns:a16="http://schemas.microsoft.com/office/drawing/2014/main" id="{5F1F6541-D087-892C-609D-3B805A825EA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39713" y="960438"/>
            <a:ext cx="9504362" cy="6262687"/>
          </a:xfrm>
        </p:spPr>
        <p:txBody>
          <a:bodyPr lIns="100794" tIns="50397" rIns="100794" bIns="50397"/>
          <a:lstStyle/>
          <a:p>
            <a:pPr marL="365125" indent="-255588" defTabSz="91440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3600">
                <a:ea typeface="SimSun" panose="02010600030101010101" pitchFamily="2" charset="-122"/>
              </a:rPr>
              <a:t>Denotes the beginning of parallel actions.</a:t>
            </a:r>
          </a:p>
          <a:p>
            <a:pPr marL="365125" indent="-255588" defTabSz="9144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3600">
              <a:ea typeface="SimSun" panose="02010600030101010101" pitchFamily="2" charset="-122"/>
            </a:endParaRPr>
          </a:p>
          <a:p>
            <a:pPr marL="365125" indent="-255588" defTabSz="9144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3600">
              <a:ea typeface="SimSun" panose="02010600030101010101" pitchFamily="2" charset="-122"/>
            </a:endParaRPr>
          </a:p>
        </p:txBody>
      </p:sp>
      <p:sp>
        <p:nvSpPr>
          <p:cNvPr id="115716" name="Flowchart: Alternate Process 3">
            <a:extLst>
              <a:ext uri="{FF2B5EF4-FFF2-40B4-BE49-F238E27FC236}">
                <a16:creationId xmlns:a16="http://schemas.microsoft.com/office/drawing/2014/main" id="{1C15D2A5-0E9A-0B35-6449-7DB8D245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4084638"/>
            <a:ext cx="2352675" cy="923925"/>
          </a:xfrm>
          <a:prstGeom prst="flowChartAlternateProcess">
            <a:avLst/>
          </a:prstGeom>
          <a:solidFill>
            <a:srgbClr val="006600"/>
          </a:solidFill>
          <a:ln w="19050" algn="ctr">
            <a:solidFill>
              <a:srgbClr val="0000CC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zh-CN" sz="2800" i="0">
                <a:solidFill>
                  <a:srgbClr val="FFFF66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Receive Order</a:t>
            </a:r>
            <a:endParaRPr lang="zh-CN" altLang="en-US" sz="2800" i="0">
              <a:solidFill>
                <a:srgbClr val="FFFF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5717" name="Straight Arrow Connector 4">
            <a:extLst>
              <a:ext uri="{FF2B5EF4-FFF2-40B4-BE49-F238E27FC236}">
                <a16:creationId xmlns:a16="http://schemas.microsoft.com/office/drawing/2014/main" id="{539BBB13-4211-D12C-AD92-45E7EA0D56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35313" y="4510088"/>
            <a:ext cx="1606550" cy="381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18" name="Rectangle 5">
            <a:extLst>
              <a:ext uri="{FF2B5EF4-FFF2-40B4-BE49-F238E27FC236}">
                <a16:creationId xmlns:a16="http://schemas.microsoft.com/office/drawing/2014/main" id="{9457D8EC-6743-67DB-6272-C3A3DAF01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3559175"/>
            <a:ext cx="84137" cy="2268538"/>
          </a:xfrm>
          <a:prstGeom prst="rect">
            <a:avLst/>
          </a:prstGeom>
          <a:solidFill>
            <a:schemeClr val="tx1"/>
          </a:solidFill>
          <a:ln w="19050" algn="ctr">
            <a:solidFill>
              <a:srgbClr val="3B3B64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zh-CN" altLang="en-US" sz="2800" i="0">
              <a:solidFill>
                <a:srgbClr val="FFFF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5719" name="Straight Arrow Connector 6">
            <a:extLst>
              <a:ext uri="{FF2B5EF4-FFF2-40B4-BE49-F238E27FC236}">
                <a16:creationId xmlns:a16="http://schemas.microsoft.com/office/drawing/2014/main" id="{3B2E2176-1EC5-3EFF-BEEE-661EB2CB6892}"/>
              </a:ext>
            </a:extLst>
          </p:cNvPr>
          <p:cNvCxnSpPr>
            <a:cxnSpLocks noChangeShapeType="1"/>
            <a:endCxn id="115722" idx="1"/>
          </p:cNvCxnSpPr>
          <p:nvPr/>
        </p:nvCxnSpPr>
        <p:spPr bwMode="auto">
          <a:xfrm flipV="1">
            <a:off x="4835525" y="3151188"/>
            <a:ext cx="1042988" cy="10096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20" name="Straight Arrow Connector 7">
            <a:extLst>
              <a:ext uri="{FF2B5EF4-FFF2-40B4-BE49-F238E27FC236}">
                <a16:creationId xmlns:a16="http://schemas.microsoft.com/office/drawing/2014/main" id="{F1830E99-3DB0-337F-7CD2-8A7024B407B8}"/>
              </a:ext>
            </a:extLst>
          </p:cNvPr>
          <p:cNvCxnSpPr>
            <a:cxnSpLocks noChangeShapeType="1"/>
            <a:endCxn id="115721" idx="1"/>
          </p:cNvCxnSpPr>
          <p:nvPr/>
        </p:nvCxnSpPr>
        <p:spPr bwMode="auto">
          <a:xfrm>
            <a:off x="4811713" y="4770438"/>
            <a:ext cx="1133475" cy="8001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21" name="Flowchart: Alternate Process 8">
            <a:extLst>
              <a:ext uri="{FF2B5EF4-FFF2-40B4-BE49-F238E27FC236}">
                <a16:creationId xmlns:a16="http://schemas.microsoft.com/office/drawing/2014/main" id="{477B0D1F-F9DE-1CBB-C064-2F121A2D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3" y="4618038"/>
            <a:ext cx="3276600" cy="1905000"/>
          </a:xfrm>
          <a:prstGeom prst="flowChartAlternateProcess">
            <a:avLst/>
          </a:prstGeom>
          <a:solidFill>
            <a:srgbClr val="006600"/>
          </a:solidFill>
          <a:ln w="19050" algn="ctr">
            <a:solidFill>
              <a:srgbClr val="0000CC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zh-CN" sz="2800" i="0">
                <a:solidFill>
                  <a:srgbClr val="FFFF66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Verify Customer Has Available Credit</a:t>
            </a:r>
            <a:endParaRPr lang="zh-CN" altLang="en-US" sz="2800" i="0">
              <a:solidFill>
                <a:srgbClr val="FFFF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5722" name="Flowchart: Alternate Process 9">
            <a:extLst>
              <a:ext uri="{FF2B5EF4-FFF2-40B4-BE49-F238E27FC236}">
                <a16:creationId xmlns:a16="http://schemas.microsoft.com/office/drawing/2014/main" id="{07ACC58E-D255-F6DD-2141-084F75483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2408238"/>
            <a:ext cx="3444875" cy="1487487"/>
          </a:xfrm>
          <a:prstGeom prst="flowChartAlternateProcess">
            <a:avLst/>
          </a:prstGeom>
          <a:solidFill>
            <a:srgbClr val="006600"/>
          </a:solidFill>
          <a:ln w="19050" algn="ctr">
            <a:solidFill>
              <a:srgbClr val="0000CC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zh-CN" sz="2800" i="0">
                <a:solidFill>
                  <a:srgbClr val="FFFF66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Verify Order Products Are In Stock</a:t>
            </a:r>
            <a:endParaRPr lang="zh-CN" altLang="en-US" sz="2800" i="0">
              <a:solidFill>
                <a:srgbClr val="FFFF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6" grpId="0" animBg="1"/>
      <p:bldP spid="115718" grpId="0" animBg="1"/>
      <p:bldP spid="115721" grpId="0" animBg="1"/>
      <p:bldP spid="1157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3CEE5FEB-A2CD-DD62-7FBE-CA0ACD1116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9072562" cy="884238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zh-CN" sz="4000">
                <a:ea typeface="方正姚体" panose="02010601030101010101" pitchFamily="2" charset="-122"/>
                <a:cs typeface="方正姚体" panose="02010601030101010101" pitchFamily="2" charset="-122"/>
              </a:rPr>
              <a:t>Join</a:t>
            </a:r>
            <a:endParaRPr lang="zh-CN" altLang="en-US" sz="4000">
              <a:ea typeface="方正姚体" panose="02010601030101010101" pitchFamily="2" charset="-122"/>
              <a:cs typeface="方正姚体" panose="02010601030101010101" pitchFamily="2" charset="-122"/>
            </a:endParaRPr>
          </a:p>
        </p:txBody>
      </p:sp>
      <p:sp>
        <p:nvSpPr>
          <p:cNvPr id="116739" name="Content Placeholder 2">
            <a:extLst>
              <a:ext uri="{FF2B5EF4-FFF2-40B4-BE49-F238E27FC236}">
                <a16:creationId xmlns:a16="http://schemas.microsoft.com/office/drawing/2014/main" id="{8CE29065-E637-8EDB-213B-976A4CFDAAA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39713" y="731838"/>
            <a:ext cx="9672637" cy="6659562"/>
          </a:xfrm>
        </p:spPr>
        <p:txBody>
          <a:bodyPr lIns="100794" tIns="50397" rIns="100794" bIns="50397"/>
          <a:lstStyle/>
          <a:p>
            <a:pPr marL="365125" indent="-255588" defTabSz="914400" eaLnBrk="1" hangingPunct="1">
              <a:lnSpc>
                <a:spcPct val="105000"/>
              </a:lnSpc>
              <a:spcAft>
                <a:spcPts val="1400"/>
              </a:spcAft>
            </a:pPr>
            <a:r>
              <a:rPr lang="en-US" altLang="zh-CN">
                <a:ea typeface="SimSun" panose="02010600030101010101" pitchFamily="2" charset="-122"/>
              </a:rPr>
              <a:t>Models Synchronization: several flows entering and only one leaving.</a:t>
            </a:r>
          </a:p>
          <a:p>
            <a:pPr marL="365125" indent="-255588" defTabSz="914400" eaLnBrk="1" hangingPunct="1">
              <a:lnSpc>
                <a:spcPct val="105000"/>
              </a:lnSpc>
              <a:spcAft>
                <a:spcPts val="1400"/>
              </a:spcAft>
            </a:pPr>
            <a:r>
              <a:rPr lang="en-US" altLang="zh-CN" b="1">
                <a:solidFill>
                  <a:srgbClr val="9900CC"/>
                </a:solidFill>
                <a:ea typeface="SimSun" panose="02010600030101010101" pitchFamily="2" charset="-122"/>
              </a:rPr>
              <a:t>All incoming flows must reach it before processing can continue. </a:t>
            </a:r>
          </a:p>
          <a:p>
            <a:pPr marL="742950" lvl="1" indent="-285750" defTabSz="914400" eaLnBrk="1" hangingPunct="1">
              <a:lnSpc>
                <a:spcPct val="105000"/>
              </a:lnSpc>
              <a:spcAft>
                <a:spcPts val="1400"/>
              </a:spcAft>
            </a:pPr>
            <a:r>
              <a:rPr lang="en-US" altLang="zh-CN">
                <a:ea typeface="SimSun" panose="02010600030101010101" pitchFamily="2" charset="-122"/>
              </a:rPr>
              <a:t>This denotes the end of parallel processing.</a:t>
            </a: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50180" name="Flowchart: Alternate Process 5">
            <a:extLst>
              <a:ext uri="{FF2B5EF4-FFF2-40B4-BE49-F238E27FC236}">
                <a16:creationId xmlns:a16="http://schemas.microsoft.com/office/drawing/2014/main" id="{1D909F0D-3486-341D-8653-7FF67E3B4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3948113"/>
            <a:ext cx="2352675" cy="923925"/>
          </a:xfrm>
          <a:prstGeom prst="flowChartAlternateProcess">
            <a:avLst/>
          </a:prstGeom>
          <a:solidFill>
            <a:srgbClr val="003300"/>
          </a:solidFill>
          <a:ln w="19050" algn="ctr">
            <a:solidFill>
              <a:srgbClr val="3B3B64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zh-CN" sz="2000" i="0">
                <a:solidFill>
                  <a:srgbClr val="FFFF66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Verify Order Products Are In Stock</a:t>
            </a:r>
            <a:endParaRPr lang="zh-CN" altLang="en-US" sz="2000" i="0">
              <a:solidFill>
                <a:srgbClr val="FFFF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0181" name="Flowchart: Alternate Process 6">
            <a:extLst>
              <a:ext uri="{FF2B5EF4-FFF2-40B4-BE49-F238E27FC236}">
                <a16:creationId xmlns:a16="http://schemas.microsoft.com/office/drawing/2014/main" id="{F712AC9D-A7C2-A6E4-DC1C-0B5B6D68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5795963"/>
            <a:ext cx="2352675" cy="923925"/>
          </a:xfrm>
          <a:prstGeom prst="flowChartAlternateProcess">
            <a:avLst/>
          </a:prstGeom>
          <a:solidFill>
            <a:srgbClr val="003300"/>
          </a:solidFill>
          <a:ln w="19050" algn="ctr">
            <a:solidFill>
              <a:srgbClr val="3B3B64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zh-CN" sz="2000" i="0">
                <a:solidFill>
                  <a:srgbClr val="FFFF66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Verify Customer Has Available Credit</a:t>
            </a:r>
            <a:endParaRPr lang="zh-CN" altLang="en-US" sz="2000" i="0">
              <a:solidFill>
                <a:srgbClr val="FFFF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0182" name="Rectangle 7">
            <a:extLst>
              <a:ext uri="{FF2B5EF4-FFF2-40B4-BE49-F238E27FC236}">
                <a16:creationId xmlns:a16="http://schemas.microsoft.com/office/drawing/2014/main" id="{E2E481BE-7427-2E65-B8C7-C1A796890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4283075"/>
            <a:ext cx="84137" cy="2268538"/>
          </a:xfrm>
          <a:prstGeom prst="rect">
            <a:avLst/>
          </a:prstGeom>
          <a:solidFill>
            <a:schemeClr val="tx1"/>
          </a:solidFill>
          <a:ln w="19050" algn="ctr">
            <a:solidFill>
              <a:srgbClr val="3B3B64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zh-CN" altLang="en-US" sz="2000" i="0">
              <a:solidFill>
                <a:srgbClr val="FFFF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0183" name="Flowchart: Alternate Process 8">
            <a:extLst>
              <a:ext uri="{FF2B5EF4-FFF2-40B4-BE49-F238E27FC236}">
                <a16:creationId xmlns:a16="http://schemas.microsoft.com/office/drawing/2014/main" id="{B661F751-2F98-0157-A3F8-F71F7F9EF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4922838"/>
            <a:ext cx="2352675" cy="923925"/>
          </a:xfrm>
          <a:prstGeom prst="flowChartAlternateProcess">
            <a:avLst/>
          </a:prstGeom>
          <a:solidFill>
            <a:srgbClr val="003300"/>
          </a:solidFill>
          <a:ln w="19050" algn="ctr">
            <a:solidFill>
              <a:srgbClr val="3B3B64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zh-CN" sz="2400" i="0">
                <a:solidFill>
                  <a:srgbClr val="FFFF66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Accept Order</a:t>
            </a:r>
            <a:endParaRPr lang="zh-CN" altLang="en-US" sz="2400" i="0">
              <a:solidFill>
                <a:srgbClr val="FFFF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0184" name="Straight Arrow Connector 10">
            <a:extLst>
              <a:ext uri="{FF2B5EF4-FFF2-40B4-BE49-F238E27FC236}">
                <a16:creationId xmlns:a16="http://schemas.microsoft.com/office/drawing/2014/main" id="{BF9236C1-880F-1E89-3C34-76FD714DEF54}"/>
              </a:ext>
            </a:extLst>
          </p:cNvPr>
          <p:cNvCxnSpPr>
            <a:cxnSpLocks noChangeShapeType="1"/>
            <a:stCxn id="50180" idx="3"/>
          </p:cNvCxnSpPr>
          <p:nvPr/>
        </p:nvCxnSpPr>
        <p:spPr bwMode="auto">
          <a:xfrm>
            <a:off x="3370263" y="4410075"/>
            <a:ext cx="1898650" cy="377825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5" name="Straight Arrow Connector 12">
            <a:extLst>
              <a:ext uri="{FF2B5EF4-FFF2-40B4-BE49-F238E27FC236}">
                <a16:creationId xmlns:a16="http://schemas.microsoft.com/office/drawing/2014/main" id="{1313460C-AA98-E9F6-5C88-120E57228676}"/>
              </a:ext>
            </a:extLst>
          </p:cNvPr>
          <p:cNvCxnSpPr>
            <a:cxnSpLocks noChangeShapeType="1"/>
            <a:stCxn id="50181" idx="3"/>
          </p:cNvCxnSpPr>
          <p:nvPr/>
        </p:nvCxnSpPr>
        <p:spPr bwMode="auto">
          <a:xfrm flipV="1">
            <a:off x="3370263" y="5905500"/>
            <a:ext cx="1935162" cy="352425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6" name="Straight Arrow Connector 14">
            <a:extLst>
              <a:ext uri="{FF2B5EF4-FFF2-40B4-BE49-F238E27FC236}">
                <a16:creationId xmlns:a16="http://schemas.microsoft.com/office/drawing/2014/main" id="{F5CF1B5B-79ED-E189-8CF5-8EDDC050B5AC}"/>
              </a:ext>
            </a:extLst>
          </p:cNvPr>
          <p:cNvCxnSpPr>
            <a:cxnSpLocks noChangeShapeType="1"/>
            <a:stCxn id="50182" idx="3"/>
            <a:endCxn id="50183" idx="1"/>
          </p:cNvCxnSpPr>
          <p:nvPr/>
        </p:nvCxnSpPr>
        <p:spPr bwMode="auto">
          <a:xfrm flipV="1">
            <a:off x="5302250" y="5384800"/>
            <a:ext cx="1912938" cy="3333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Cloud Callout 1">
            <a:extLst>
              <a:ext uri="{FF2B5EF4-FFF2-40B4-BE49-F238E27FC236}">
                <a16:creationId xmlns:a16="http://schemas.microsoft.com/office/drawing/2014/main" id="{3B76E66E-5753-DE4B-29EA-630684951F0D}"/>
              </a:ext>
            </a:extLst>
          </p:cNvPr>
          <p:cNvSpPr/>
          <p:nvPr/>
        </p:nvSpPr>
        <p:spPr bwMode="auto">
          <a:xfrm>
            <a:off x="5421313" y="6257925"/>
            <a:ext cx="3886200" cy="1133475"/>
          </a:xfrm>
          <a:prstGeom prst="cloudCallout">
            <a:avLst>
              <a:gd name="adj1" fmla="val -51156"/>
              <a:gd name="adj2" fmla="val -97818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2400" i="0" dirty="0">
                <a:solidFill>
                  <a:srgbClr val="3333CC"/>
                </a:solidFill>
                <a:latin typeface="+mj-lt"/>
              </a:rPr>
              <a:t>Synchronization bar</a:t>
            </a:r>
            <a:endParaRPr lang="en-US" sz="2400" i="0" dirty="0">
              <a:solidFill>
                <a:srgbClr val="3333CC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C8D28AC-ADAD-175C-A7A1-A89713C650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4038" y="185738"/>
            <a:ext cx="9067800" cy="525462"/>
          </a:xfrm>
        </p:spPr>
        <p:txBody>
          <a:bodyPr/>
          <a:lstStyle/>
          <a:p>
            <a:r>
              <a:rPr lang="it-IT" altLang="en-US" sz="3600"/>
              <a:t>Summary of Activity Diagram Nodes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0C36AEC5-E6E0-605E-67D6-AF1AE951B0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731838"/>
            <a:ext cx="9525000" cy="65532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it-IT" altLang="en-US" sz="3600"/>
              <a:t>Three type of  nodes: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it-IT" altLang="en-US" sz="3300" b="1">
                <a:solidFill>
                  <a:srgbClr val="0000CC"/>
                </a:solidFill>
              </a:rPr>
              <a:t>Action nodes</a:t>
            </a:r>
            <a:r>
              <a:rPr lang="it-IT" altLang="en-US" sz="3300">
                <a:solidFill>
                  <a:srgbClr val="0000CC"/>
                </a:solidFill>
              </a:rPr>
              <a:t>:</a:t>
            </a:r>
            <a:r>
              <a:rPr lang="it-IT" altLang="en-US" sz="3300"/>
              <a:t> executable activity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it-IT" altLang="en-US" sz="3300" b="1">
                <a:solidFill>
                  <a:srgbClr val="0000CC"/>
                </a:solidFill>
              </a:rPr>
              <a:t>Control nodes</a:t>
            </a:r>
            <a:r>
              <a:rPr lang="it-IT" altLang="en-US" sz="3300">
                <a:solidFill>
                  <a:srgbClr val="0000CC"/>
                </a:solidFill>
              </a:rPr>
              <a:t>:</a:t>
            </a:r>
            <a:r>
              <a:rPr lang="it-IT" altLang="en-US" sz="3300" b="1"/>
              <a:t> </a:t>
            </a:r>
            <a:r>
              <a:rPr lang="it-IT" altLang="en-US" sz="3300"/>
              <a:t>coordinate flows in an activity diagram between  nodes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endParaRPr lang="it-IT" altLang="en-US" sz="3300"/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endParaRPr lang="it-IT" altLang="en-US" sz="3300"/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it-IT" altLang="en-US" sz="3300" b="1">
                <a:solidFill>
                  <a:srgbClr val="0000CC"/>
                </a:solidFill>
              </a:rPr>
              <a:t>Object nodes</a:t>
            </a:r>
            <a:r>
              <a:rPr lang="it-IT" altLang="en-US" sz="3300">
                <a:solidFill>
                  <a:srgbClr val="0000CC"/>
                </a:solidFill>
              </a:rPr>
              <a:t>:</a:t>
            </a:r>
            <a:r>
              <a:rPr lang="it-IT" altLang="en-US" sz="3300" b="1"/>
              <a:t> </a:t>
            </a:r>
            <a:r>
              <a:rPr lang="it-IT" altLang="en-US" sz="3300"/>
              <a:t>indicate an instance of a particular object, may be available at a particular point in the activity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B100203-085F-AC70-F39D-8D51C0FF750F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3733800"/>
            <a:ext cx="9840912" cy="1341438"/>
            <a:chOff x="793" y="2750"/>
            <a:chExt cx="3637" cy="597"/>
          </a:xfrm>
        </p:grpSpPr>
        <p:pic>
          <p:nvPicPr>
            <p:cNvPr id="51206" name="Picture 6">
              <a:extLst>
                <a:ext uri="{FF2B5EF4-FFF2-40B4-BE49-F238E27FC236}">
                  <a16:creationId xmlns:a16="http://schemas.microsoft.com/office/drawing/2014/main" id="{D03C15A4-2957-4B05-1D10-E68F29D6E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2750"/>
              <a:ext cx="3584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7" name="Rectangle 7">
              <a:extLst>
                <a:ext uri="{FF2B5EF4-FFF2-40B4-BE49-F238E27FC236}">
                  <a16:creationId xmlns:a16="http://schemas.microsoft.com/office/drawing/2014/main" id="{16740F5F-CD66-0FC5-0150-8B32AE9B9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187"/>
              <a:ext cx="1369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en-US" altLang="en-US" sz="2000" b="0" i="0" u="sng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63173" name="AutoShape 72">
            <a:extLst>
              <a:ext uri="{FF2B5EF4-FFF2-40B4-BE49-F238E27FC236}">
                <a16:creationId xmlns:a16="http://schemas.microsoft.com/office/drawing/2014/main" id="{DE4A5F59-2691-7585-234B-473917D0A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313" y="1570038"/>
            <a:ext cx="1447800" cy="685800"/>
          </a:xfrm>
          <a:prstGeom prst="roundRect">
            <a:avLst>
              <a:gd name="adj" fmla="val 35486"/>
            </a:avLst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</a:rPr>
              <a:t>Receive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EF7CC8D9-48F3-C305-8409-2B541AA06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-115888"/>
            <a:ext cx="8594725" cy="1257301"/>
          </a:xfrm>
        </p:spPr>
        <p:txBody>
          <a:bodyPr/>
          <a:lstStyle/>
          <a:p>
            <a:r>
              <a:rPr lang="en-IN" altLang="en-US" sz="4000"/>
              <a:t>Swim Lane</a:t>
            </a:r>
            <a:endParaRPr lang="en-US" altLang="en-US" sz="400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9C968F50-1929-A308-E9BD-997EAB04B3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363" y="950913"/>
            <a:ext cx="9704387" cy="58769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altLang="en-US" sz="3600"/>
              <a:t>Swim lanes are used to represent who performs which activities.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altLang="en-US" sz="3600"/>
              <a:t>Each action is assigned to one swim lane.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altLang="en-US" sz="3600"/>
              <a:t>Activity flows can cross lanes.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altLang="en-US" sz="3600"/>
              <a:t>Relative ordering of                                                 swim lanes has no                                                                 semantic significance.</a:t>
            </a:r>
            <a:endParaRPr lang="en-US" altLang="en-US" sz="3600"/>
          </a:p>
        </p:txBody>
      </p:sp>
      <p:pic>
        <p:nvPicPr>
          <p:cNvPr id="53252" name="Picture 3">
            <a:extLst>
              <a:ext uri="{FF2B5EF4-FFF2-40B4-BE49-F238E27FC236}">
                <a16:creationId xmlns:a16="http://schemas.microsoft.com/office/drawing/2014/main" id="{6FA35C37-278A-A676-75EE-DC80E5686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88" y="4084638"/>
            <a:ext cx="498633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875063ED-E8AC-132E-098D-A205F8511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60438"/>
            <a:ext cx="2065338" cy="714375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IN" altLang="en-US" i="0">
                <a:solidFill>
                  <a:schemeClr val="tx1"/>
                </a:solidFill>
              </a:rPr>
              <a:t>:Foo</a:t>
            </a: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0CA9F2FB-EEBE-93A4-0F90-BC83E84C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960438"/>
            <a:ext cx="2063750" cy="714375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IN" altLang="en-US" i="0">
                <a:solidFill>
                  <a:schemeClr val="tx1"/>
                </a:solidFill>
              </a:rPr>
              <a:t>:Bar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6011938B-FE51-FBC4-E920-C708A71E8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2547938"/>
            <a:ext cx="8812213" cy="4127500"/>
          </a:xfrm>
          <a:prstGeom prst="rect">
            <a:avLst/>
          </a:prstGeom>
          <a:solidFill>
            <a:srgbClr val="FFCCFF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2800" i="0">
              <a:solidFill>
                <a:srgbClr val="FFFFFF"/>
              </a:solidFill>
            </a:endParaRP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63CF1FF0-94E6-D354-312A-790A84277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3341688"/>
            <a:ext cx="7781925" cy="2619375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2800" i="0">
              <a:solidFill>
                <a:srgbClr val="FFFFFF"/>
              </a:solidFill>
            </a:endParaRPr>
          </a:p>
        </p:txBody>
      </p:sp>
      <p:sp>
        <p:nvSpPr>
          <p:cNvPr id="41990" name="Snip Same Side Corner Rectangle 8">
            <a:extLst>
              <a:ext uri="{FF2B5EF4-FFF2-40B4-BE49-F238E27FC236}">
                <a16:creationId xmlns:a16="http://schemas.microsoft.com/office/drawing/2014/main" id="{1C845029-3394-FDFF-3736-8DC5CFFC52BD}"/>
              </a:ext>
            </a:extLst>
          </p:cNvPr>
          <p:cNvSpPr>
            <a:spLocks/>
          </p:cNvSpPr>
          <p:nvPr/>
        </p:nvSpPr>
        <p:spPr bwMode="auto">
          <a:xfrm>
            <a:off x="1149350" y="3341688"/>
            <a:ext cx="1193800" cy="555625"/>
          </a:xfrm>
          <a:custGeom>
            <a:avLst/>
            <a:gdLst>
              <a:gd name="T0" fmla="*/ 2147483646 w 1081849"/>
              <a:gd name="T1" fmla="*/ 0 h 504056"/>
              <a:gd name="T2" fmla="*/ 2147483646 w 1081849"/>
              <a:gd name="T3" fmla="*/ 0 h 504056"/>
              <a:gd name="T4" fmla="*/ 2147483646 w 1081849"/>
              <a:gd name="T5" fmla="*/ 2147483646 h 504056"/>
              <a:gd name="T6" fmla="*/ 2147483646 w 1081849"/>
              <a:gd name="T7" fmla="*/ 2147483646 h 504056"/>
              <a:gd name="T8" fmla="*/ 2147483646 w 1081849"/>
              <a:gd name="T9" fmla="*/ 2147483646 h 504056"/>
              <a:gd name="T10" fmla="*/ 0 w 1081849"/>
              <a:gd name="T11" fmla="*/ 2147483646 h 504056"/>
              <a:gd name="T12" fmla="*/ 0 w 1081849"/>
              <a:gd name="T13" fmla="*/ 2147483646 h 504056"/>
              <a:gd name="T14" fmla="*/ 0 w 1081849"/>
              <a:gd name="T15" fmla="*/ 2147483646 h 504056"/>
              <a:gd name="T16" fmla="*/ 2147483646 w 1081849"/>
              <a:gd name="T17" fmla="*/ 0 h 5040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1849"/>
              <a:gd name="T28" fmla="*/ 0 h 504056"/>
              <a:gd name="T29" fmla="*/ 1081849 w 1081849"/>
              <a:gd name="T30" fmla="*/ 504056 h 5040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1849" h="504056">
                <a:moveTo>
                  <a:pt x="84011" y="0"/>
                </a:moveTo>
                <a:lnTo>
                  <a:pt x="997838" y="0"/>
                </a:lnTo>
                <a:lnTo>
                  <a:pt x="1081849" y="84011"/>
                </a:lnTo>
                <a:lnTo>
                  <a:pt x="1081849" y="504056"/>
                </a:lnTo>
                <a:lnTo>
                  <a:pt x="0" y="504056"/>
                </a:lnTo>
                <a:lnTo>
                  <a:pt x="0" y="84011"/>
                </a:lnTo>
                <a:lnTo>
                  <a:pt x="84011" y="0"/>
                </a:lnTo>
                <a:close/>
              </a:path>
            </a:pathLst>
          </a:custGeom>
          <a:solidFill>
            <a:srgbClr val="FF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IN" altLang="en-US" sz="2800" i="0">
                <a:solidFill>
                  <a:schemeClr val="tx1"/>
                </a:solidFill>
              </a:rPr>
              <a:t>Loop</a:t>
            </a:r>
          </a:p>
        </p:txBody>
      </p:sp>
      <p:sp>
        <p:nvSpPr>
          <p:cNvPr id="41991" name="Snip Same Side Corner Rectangle 9">
            <a:extLst>
              <a:ext uri="{FF2B5EF4-FFF2-40B4-BE49-F238E27FC236}">
                <a16:creationId xmlns:a16="http://schemas.microsoft.com/office/drawing/2014/main" id="{307C80F1-1F30-DA74-4A9E-906B5BB16CF7}"/>
              </a:ext>
            </a:extLst>
          </p:cNvPr>
          <p:cNvSpPr>
            <a:spLocks/>
          </p:cNvSpPr>
          <p:nvPr/>
        </p:nvSpPr>
        <p:spPr bwMode="auto">
          <a:xfrm>
            <a:off x="673100" y="2547938"/>
            <a:ext cx="954088" cy="555625"/>
          </a:xfrm>
          <a:custGeom>
            <a:avLst/>
            <a:gdLst>
              <a:gd name="T0" fmla="*/ 2147483646 w 864096"/>
              <a:gd name="T1" fmla="*/ 0 h 504056"/>
              <a:gd name="T2" fmla="*/ 2147483646 w 864096"/>
              <a:gd name="T3" fmla="*/ 0 h 504056"/>
              <a:gd name="T4" fmla="*/ 2147483646 w 864096"/>
              <a:gd name="T5" fmla="*/ 2147483646 h 504056"/>
              <a:gd name="T6" fmla="*/ 2147483646 w 864096"/>
              <a:gd name="T7" fmla="*/ 2147483646 h 504056"/>
              <a:gd name="T8" fmla="*/ 2147483646 w 864096"/>
              <a:gd name="T9" fmla="*/ 2147483646 h 504056"/>
              <a:gd name="T10" fmla="*/ 0 w 864096"/>
              <a:gd name="T11" fmla="*/ 2147483646 h 504056"/>
              <a:gd name="T12" fmla="*/ 0 w 864096"/>
              <a:gd name="T13" fmla="*/ 2147483646 h 504056"/>
              <a:gd name="T14" fmla="*/ 0 w 864096"/>
              <a:gd name="T15" fmla="*/ 2147483646 h 504056"/>
              <a:gd name="T16" fmla="*/ 2147483646 w 864096"/>
              <a:gd name="T17" fmla="*/ 0 h 5040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64096"/>
              <a:gd name="T28" fmla="*/ 0 h 504056"/>
              <a:gd name="T29" fmla="*/ 864096 w 864096"/>
              <a:gd name="T30" fmla="*/ 504056 h 5040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64096" h="504056">
                <a:moveTo>
                  <a:pt x="84011" y="0"/>
                </a:moveTo>
                <a:lnTo>
                  <a:pt x="780085" y="0"/>
                </a:lnTo>
                <a:lnTo>
                  <a:pt x="864096" y="84011"/>
                </a:lnTo>
                <a:lnTo>
                  <a:pt x="864096" y="504056"/>
                </a:lnTo>
                <a:lnTo>
                  <a:pt x="0" y="504056"/>
                </a:lnTo>
                <a:lnTo>
                  <a:pt x="0" y="84011"/>
                </a:lnTo>
                <a:lnTo>
                  <a:pt x="84011" y="0"/>
                </a:lnTo>
                <a:close/>
              </a:path>
            </a:pathLst>
          </a:custGeom>
          <a:solidFill>
            <a:srgbClr val="FF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IN" altLang="en-US" sz="2800" i="0">
                <a:solidFill>
                  <a:schemeClr val="tx1"/>
                </a:solidFill>
              </a:rPr>
              <a:t>opt</a:t>
            </a:r>
          </a:p>
        </p:txBody>
      </p:sp>
      <p:sp>
        <p:nvSpPr>
          <p:cNvPr id="41992" name="TextBox 10">
            <a:extLst>
              <a:ext uri="{FF2B5EF4-FFF2-40B4-BE49-F238E27FC236}">
                <a16:creationId xmlns:a16="http://schemas.microsoft.com/office/drawing/2014/main" id="{5A95B454-7324-EFE2-982A-7A6B0313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2484438"/>
            <a:ext cx="304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2800" i="0">
                <a:solidFill>
                  <a:schemeClr val="tx1"/>
                </a:solidFill>
              </a:rPr>
              <a:t>[colour = red]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8A2F6-A2DE-1594-8D6E-C98CEC2ED1BF}"/>
              </a:ext>
            </a:extLst>
          </p:cNvPr>
          <p:cNvCxnSpPr>
            <a:cxnSpLocks/>
            <a:stCxn id="41986" idx="2"/>
          </p:cNvCxnSpPr>
          <p:nvPr/>
        </p:nvCxnSpPr>
        <p:spPr>
          <a:xfrm>
            <a:off x="2405063" y="1674813"/>
            <a:ext cx="0" cy="4981575"/>
          </a:xfrm>
          <a:prstGeom prst="line">
            <a:avLst/>
          </a:prstGeom>
          <a:ln w="317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6EE445-10AD-9987-EF97-6F12206D6857}"/>
              </a:ext>
            </a:extLst>
          </p:cNvPr>
          <p:cNvCxnSpPr>
            <a:cxnSpLocks/>
            <a:stCxn id="41987" idx="2"/>
          </p:cNvCxnSpPr>
          <p:nvPr/>
        </p:nvCxnSpPr>
        <p:spPr>
          <a:xfrm>
            <a:off x="7443788" y="1674813"/>
            <a:ext cx="0" cy="4981575"/>
          </a:xfrm>
          <a:prstGeom prst="line">
            <a:avLst/>
          </a:prstGeom>
          <a:ln w="317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5" name="TextBox 19">
            <a:extLst>
              <a:ext uri="{FF2B5EF4-FFF2-40B4-BE49-F238E27FC236}">
                <a16:creationId xmlns:a16="http://schemas.microsoft.com/office/drawing/2014/main" id="{A47088FF-A3B5-6BE7-2030-1C69E7E56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1866900"/>
            <a:ext cx="1746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2800" i="0">
                <a:solidFill>
                  <a:schemeClr val="tx1"/>
                </a:solidFill>
              </a:rPr>
              <a:t>m1</a:t>
            </a:r>
          </a:p>
        </p:txBody>
      </p:sp>
      <p:cxnSp>
        <p:nvCxnSpPr>
          <p:cNvPr id="41996" name="Straight Arrow Connector 21">
            <a:extLst>
              <a:ext uri="{FF2B5EF4-FFF2-40B4-BE49-F238E27FC236}">
                <a16:creationId xmlns:a16="http://schemas.microsoft.com/office/drawing/2014/main" id="{8DC31031-2CBD-C9B7-8FE8-856B216C3E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9513" y="2027238"/>
            <a:ext cx="49530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Straight Arrow Connector 22">
            <a:extLst>
              <a:ext uri="{FF2B5EF4-FFF2-40B4-BE49-F238E27FC236}">
                <a16:creationId xmlns:a16="http://schemas.microsoft.com/office/drawing/2014/main" id="{A57296C6-001A-1269-7C35-7337F49B06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9513" y="4237038"/>
            <a:ext cx="497205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8" name="TextBox 24">
            <a:extLst>
              <a:ext uri="{FF2B5EF4-FFF2-40B4-BE49-F238E27FC236}">
                <a16:creationId xmlns:a16="http://schemas.microsoft.com/office/drawing/2014/main" id="{9BE77FE7-A670-456E-4510-7B9D2F8B3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4173538"/>
            <a:ext cx="17478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2800" i="0">
                <a:solidFill>
                  <a:schemeClr val="tx1"/>
                </a:solidFill>
              </a:rPr>
              <a:t>calculate</a:t>
            </a:r>
          </a:p>
        </p:txBody>
      </p:sp>
      <p:sp>
        <p:nvSpPr>
          <p:cNvPr id="8207" name="TextBox 25">
            <a:extLst>
              <a:ext uri="{FF2B5EF4-FFF2-40B4-BE49-F238E27FC236}">
                <a16:creationId xmlns:a16="http://schemas.microsoft.com/office/drawing/2014/main" id="{F374BE16-D2DF-B550-C2F8-C473474AF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138113"/>
            <a:ext cx="57753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3200" i="0">
                <a:solidFill>
                  <a:schemeClr val="tx1"/>
                </a:solidFill>
              </a:rPr>
              <a:t>Nesting of Frames</a:t>
            </a:r>
          </a:p>
        </p:txBody>
      </p:sp>
      <p:cxnSp>
        <p:nvCxnSpPr>
          <p:cNvPr id="42000" name="Straight Arrow Connector 22">
            <a:extLst>
              <a:ext uri="{FF2B5EF4-FFF2-40B4-BE49-F238E27FC236}">
                <a16:creationId xmlns:a16="http://schemas.microsoft.com/office/drawing/2014/main" id="{EA952FCC-865F-A08E-25BE-FEF28E99D5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9513" y="5075238"/>
            <a:ext cx="497205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1" name="TextBox 24">
            <a:extLst>
              <a:ext uri="{FF2B5EF4-FFF2-40B4-BE49-F238E27FC236}">
                <a16:creationId xmlns:a16="http://schemas.microsoft.com/office/drawing/2014/main" id="{F9CEA777-4D8E-1B61-EE69-34F98E798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4999038"/>
            <a:ext cx="198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2800" i="0">
                <a:solidFill>
                  <a:schemeClr val="tx1"/>
                </a:solidFill>
              </a:rPr>
              <a:t>distribute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AB0D217-48B6-1D59-A101-0560BEC58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113" y="3305175"/>
            <a:ext cx="304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2800" i="0">
                <a:solidFill>
                  <a:schemeClr val="tx1"/>
                </a:solidFill>
              </a:rPr>
              <a:t>[n&lt;100]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AD57B2-A7A1-9779-4FB0-E197B488007E}"/>
              </a:ext>
            </a:extLst>
          </p:cNvPr>
          <p:cNvSpPr/>
          <p:nvPr/>
        </p:nvSpPr>
        <p:spPr bwMode="auto">
          <a:xfrm>
            <a:off x="7402513" y="1798638"/>
            <a:ext cx="152400" cy="7810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A5EC25-5B7B-FF7B-B6E3-7EAC9F7B5A9A}"/>
              </a:ext>
            </a:extLst>
          </p:cNvPr>
          <p:cNvSpPr/>
          <p:nvPr/>
        </p:nvSpPr>
        <p:spPr bwMode="auto">
          <a:xfrm>
            <a:off x="7412038" y="4084638"/>
            <a:ext cx="152400" cy="7810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EBE725-3AFA-2256-073A-3EEE51619422}"/>
              </a:ext>
            </a:extLst>
          </p:cNvPr>
          <p:cNvSpPr/>
          <p:nvPr/>
        </p:nvSpPr>
        <p:spPr bwMode="auto">
          <a:xfrm>
            <a:off x="7416800" y="5056188"/>
            <a:ext cx="152400" cy="7810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0C3E29-673B-B041-00B3-63061775BC95}"/>
              </a:ext>
            </a:extLst>
          </p:cNvPr>
          <p:cNvSpPr/>
          <p:nvPr/>
        </p:nvSpPr>
        <p:spPr bwMode="auto">
          <a:xfrm>
            <a:off x="2328863" y="1812925"/>
            <a:ext cx="150812" cy="51673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 animBg="1"/>
      <p:bldP spid="41988" grpId="0" animBg="1"/>
      <p:bldP spid="41989" grpId="0" animBg="1"/>
      <p:bldP spid="41990" grpId="0" animBg="1"/>
      <p:bldP spid="41991" grpId="0" animBg="1"/>
      <p:bldP spid="41992" grpId="0"/>
      <p:bldP spid="41995" grpId="0"/>
      <p:bldP spid="41998" grpId="0"/>
      <p:bldP spid="42001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1">
            <a:extLst>
              <a:ext uri="{FF2B5EF4-FFF2-40B4-BE49-F238E27FC236}">
                <a16:creationId xmlns:a16="http://schemas.microsoft.com/office/drawing/2014/main" id="{3DC46501-D682-5D2E-7C4A-78BC3FF7C7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444875" y="6888163"/>
            <a:ext cx="3190875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C-S 546</a:t>
            </a:r>
          </a:p>
        </p:txBody>
      </p:sp>
      <p:sp>
        <p:nvSpPr>
          <p:cNvPr id="54275" name="Slide Number Placeholder 2">
            <a:extLst>
              <a:ext uri="{FF2B5EF4-FFF2-40B4-BE49-F238E27FC236}">
                <a16:creationId xmlns:a16="http://schemas.microsoft.com/office/drawing/2014/main" id="{D3A35F9A-45C7-3F90-E25D-1A81DB6707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881813"/>
            <a:ext cx="23526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EB27810C-3E66-4519-AF02-C768F2033491}" type="slidenum">
              <a:rPr lang="en-US" altLang="en-US"/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40</a:t>
            </a:fld>
            <a:endParaRPr lang="en-US" altLang="en-US"/>
          </a:p>
        </p:txBody>
      </p:sp>
      <p:sp>
        <p:nvSpPr>
          <p:cNvPr id="54276" name="Oval 16">
            <a:extLst>
              <a:ext uri="{FF2B5EF4-FFF2-40B4-BE49-F238E27FC236}">
                <a16:creationId xmlns:a16="http://schemas.microsoft.com/office/drawing/2014/main" id="{E1694632-A62A-988C-4383-1F13EE1A2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6635750"/>
            <a:ext cx="58737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0">
              <a:solidFill>
                <a:srgbClr val="0000CC"/>
              </a:solidFill>
            </a:endParaRP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AF4A2A59-D5D8-016D-2CB6-F7C3CBB6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503238"/>
            <a:ext cx="3192463" cy="671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EEC7620D-69AC-20EB-D83C-0CD11F1A4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03238"/>
            <a:ext cx="3192462" cy="671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A3F6EFF0-5D4E-B70F-ADD2-CB955B744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503238"/>
            <a:ext cx="2855913" cy="671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80" name="AutoShape 8">
            <a:extLst>
              <a:ext uri="{FF2B5EF4-FFF2-40B4-BE49-F238E27FC236}">
                <a16:creationId xmlns:a16="http://schemas.microsoft.com/office/drawing/2014/main" id="{F3DAAF8C-6259-0DAC-0E9E-B675A8153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1847850"/>
            <a:ext cx="1763712" cy="7556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0">
              <a:solidFill>
                <a:srgbClr val="0000CC"/>
              </a:solidFill>
            </a:endParaRPr>
          </a:p>
        </p:txBody>
      </p:sp>
      <p:sp>
        <p:nvSpPr>
          <p:cNvPr id="54281" name="AutoShape 9">
            <a:extLst>
              <a:ext uri="{FF2B5EF4-FFF2-40B4-BE49-F238E27FC236}">
                <a16:creationId xmlns:a16="http://schemas.microsoft.com/office/drawing/2014/main" id="{EF06E2E9-A5FB-8DA9-A145-BC65B13CA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3276600"/>
            <a:ext cx="1765300" cy="7556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0">
              <a:solidFill>
                <a:srgbClr val="0000CC"/>
              </a:solidFill>
            </a:endParaRPr>
          </a:p>
        </p:txBody>
      </p:sp>
      <p:sp>
        <p:nvSpPr>
          <p:cNvPr id="54282" name="AutoShape 10">
            <a:extLst>
              <a:ext uri="{FF2B5EF4-FFF2-40B4-BE49-F238E27FC236}">
                <a16:creationId xmlns:a16="http://schemas.microsoft.com/office/drawing/2014/main" id="{C82AA7B0-5D84-6BD8-9A45-A58CCE0EF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3863975"/>
            <a:ext cx="1763712" cy="7556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0">
              <a:solidFill>
                <a:srgbClr val="0000CC"/>
              </a:solidFill>
            </a:endParaRPr>
          </a:p>
        </p:txBody>
      </p:sp>
      <p:sp>
        <p:nvSpPr>
          <p:cNvPr id="54283" name="AutoShape 11">
            <a:extLst>
              <a:ext uri="{FF2B5EF4-FFF2-40B4-BE49-F238E27FC236}">
                <a16:creationId xmlns:a16="http://schemas.microsoft.com/office/drawing/2014/main" id="{6730ED2B-9AAD-35D2-8C7B-6FAF3BF05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3" y="4200525"/>
            <a:ext cx="1765300" cy="7556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0">
              <a:solidFill>
                <a:srgbClr val="0000CC"/>
              </a:solidFill>
            </a:endParaRPr>
          </a:p>
        </p:txBody>
      </p:sp>
      <p:sp>
        <p:nvSpPr>
          <p:cNvPr id="54284" name="AutoShape 12">
            <a:extLst>
              <a:ext uri="{FF2B5EF4-FFF2-40B4-BE49-F238E27FC236}">
                <a16:creationId xmlns:a16="http://schemas.microsoft.com/office/drawing/2014/main" id="{3037A733-E73B-9AC1-96F8-BCBEF7DD5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5291138"/>
            <a:ext cx="1765300" cy="7572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0">
              <a:solidFill>
                <a:srgbClr val="0000CC"/>
              </a:solidFill>
            </a:endParaRPr>
          </a:p>
        </p:txBody>
      </p:sp>
      <p:sp>
        <p:nvSpPr>
          <p:cNvPr id="54285" name="AutoShape 13">
            <a:extLst>
              <a:ext uri="{FF2B5EF4-FFF2-40B4-BE49-F238E27FC236}">
                <a16:creationId xmlns:a16="http://schemas.microsoft.com/office/drawing/2014/main" id="{2ACBC82D-D4D6-DB0C-81FC-F63E26FB8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5543550"/>
            <a:ext cx="1763713" cy="7556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0">
              <a:solidFill>
                <a:srgbClr val="0000CC"/>
              </a:solidFill>
            </a:endParaRPr>
          </a:p>
        </p:txBody>
      </p:sp>
      <p:sp>
        <p:nvSpPr>
          <p:cNvPr id="54286" name="Oval 14">
            <a:extLst>
              <a:ext uri="{FF2B5EF4-FFF2-40B4-BE49-F238E27FC236}">
                <a16:creationId xmlns:a16="http://schemas.microsoft.com/office/drawing/2014/main" id="{73E8DC18-10C4-B61F-98BD-9F2F3C5D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1176338"/>
            <a:ext cx="168275" cy="1682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0">
              <a:solidFill>
                <a:srgbClr val="0000CC"/>
              </a:solidFill>
            </a:endParaRPr>
          </a:p>
        </p:txBody>
      </p:sp>
      <p:sp>
        <p:nvSpPr>
          <p:cNvPr id="54287" name="Oval 15">
            <a:extLst>
              <a:ext uri="{FF2B5EF4-FFF2-40B4-BE49-F238E27FC236}">
                <a16:creationId xmlns:a16="http://schemas.microsoft.com/office/drawing/2014/main" id="{D68478AA-E9FD-F989-B5F7-DF6FA4441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804025"/>
            <a:ext cx="252413" cy="1682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0">
              <a:solidFill>
                <a:srgbClr val="0000CC"/>
              </a:solidFill>
            </a:endParaRPr>
          </a:p>
        </p:txBody>
      </p:sp>
      <p:sp>
        <p:nvSpPr>
          <p:cNvPr id="54288" name="Line 17">
            <a:extLst>
              <a:ext uri="{FF2B5EF4-FFF2-40B4-BE49-F238E27FC236}">
                <a16:creationId xmlns:a16="http://schemas.microsoft.com/office/drawing/2014/main" id="{877D0FDD-6E16-3AB3-C74C-CECC7DF35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5438" y="3108325"/>
            <a:ext cx="11763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289" name="Line 18">
            <a:extLst>
              <a:ext uri="{FF2B5EF4-FFF2-40B4-BE49-F238E27FC236}">
                <a16:creationId xmlns:a16="http://schemas.microsoft.com/office/drawing/2014/main" id="{01B18975-78CC-58E3-A972-661EB74DC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872038"/>
            <a:ext cx="11763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290" name="Line 19">
            <a:extLst>
              <a:ext uri="{FF2B5EF4-FFF2-40B4-BE49-F238E27FC236}">
                <a16:creationId xmlns:a16="http://schemas.microsoft.com/office/drawing/2014/main" id="{DB4969B6-9DEB-CC1A-DEE4-230AFC9FA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13446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291" name="Line 20">
            <a:extLst>
              <a:ext uri="{FF2B5EF4-FFF2-40B4-BE49-F238E27FC236}">
                <a16:creationId xmlns:a16="http://schemas.microsoft.com/office/drawing/2014/main" id="{4488D39A-3538-4C5F-B5AD-1984894AF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6863" y="2855913"/>
            <a:ext cx="0" cy="42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292" name="Line 21">
            <a:extLst>
              <a:ext uri="{FF2B5EF4-FFF2-40B4-BE49-F238E27FC236}">
                <a16:creationId xmlns:a16="http://schemas.microsoft.com/office/drawing/2014/main" id="{6FB6CE60-B8A7-6F82-295E-2349267309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9363" y="2855913"/>
            <a:ext cx="28575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293" name="Line 22">
            <a:extLst>
              <a:ext uri="{FF2B5EF4-FFF2-40B4-BE49-F238E27FC236}">
                <a16:creationId xmlns:a16="http://schemas.microsoft.com/office/drawing/2014/main" id="{FC7EBD8B-F3C7-0448-3434-A4EAF0C98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9363" y="310832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294" name="Line 23">
            <a:extLst>
              <a:ext uri="{FF2B5EF4-FFF2-40B4-BE49-F238E27FC236}">
                <a16:creationId xmlns:a16="http://schemas.microsoft.com/office/drawing/2014/main" id="{9E6E8B78-6121-682B-D0A1-289EF6D95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3108325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295" name="Line 24">
            <a:extLst>
              <a:ext uri="{FF2B5EF4-FFF2-40B4-BE49-F238E27FC236}">
                <a16:creationId xmlns:a16="http://schemas.microsoft.com/office/drawing/2014/main" id="{35B879F7-50A2-609F-2B9F-B420912F2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45135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296" name="Line 25">
            <a:extLst>
              <a:ext uri="{FF2B5EF4-FFF2-40B4-BE49-F238E27FC236}">
                <a16:creationId xmlns:a16="http://schemas.microsoft.com/office/drawing/2014/main" id="{70D73C9E-6524-06B1-0435-96C10D564A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8538" y="4451350"/>
            <a:ext cx="3024187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297" name="Line 26">
            <a:extLst>
              <a:ext uri="{FF2B5EF4-FFF2-40B4-BE49-F238E27FC236}">
                <a16:creationId xmlns:a16="http://schemas.microsoft.com/office/drawing/2014/main" id="{9C9E63AC-9527-437E-F303-2BC1B5EE4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4619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298" name="Line 27">
            <a:extLst>
              <a:ext uri="{FF2B5EF4-FFF2-40B4-BE49-F238E27FC236}">
                <a16:creationId xmlns:a16="http://schemas.microsoft.com/office/drawing/2014/main" id="{1B15740A-000A-D637-6B12-0DFDD2A74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188" y="3611563"/>
            <a:ext cx="0" cy="588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299" name="Line 28">
            <a:extLst>
              <a:ext uri="{FF2B5EF4-FFF2-40B4-BE49-F238E27FC236}">
                <a16:creationId xmlns:a16="http://schemas.microsoft.com/office/drawing/2014/main" id="{BA9F607D-0E79-C604-2525-527DD633A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7688" y="3611563"/>
            <a:ext cx="285750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300" name="Line 29">
            <a:extLst>
              <a:ext uri="{FF2B5EF4-FFF2-40B4-BE49-F238E27FC236}">
                <a16:creationId xmlns:a16="http://schemas.microsoft.com/office/drawing/2014/main" id="{E7995AA3-2AD4-B709-4543-53EC879695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7688" y="4032250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301" name="Line 30">
            <a:extLst>
              <a:ext uri="{FF2B5EF4-FFF2-40B4-BE49-F238E27FC236}">
                <a16:creationId xmlns:a16="http://schemas.microsoft.com/office/drawing/2014/main" id="{056427EF-E578-C9B5-FA3F-68AF3BE85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0" y="445135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302" name="Line 31">
            <a:extLst>
              <a:ext uri="{FF2B5EF4-FFF2-40B4-BE49-F238E27FC236}">
                <a16:creationId xmlns:a16="http://schemas.microsoft.com/office/drawing/2014/main" id="{36172C04-A085-9B85-9AE2-BCCDC9212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0" y="4451350"/>
            <a:ext cx="3024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303" name="Line 32">
            <a:extLst>
              <a:ext uri="{FF2B5EF4-FFF2-40B4-BE49-F238E27FC236}">
                <a16:creationId xmlns:a16="http://schemas.microsoft.com/office/drawing/2014/main" id="{E35FE21D-14ED-7049-3E48-DD924D6898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85188" y="4956175"/>
            <a:ext cx="0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304" name="Line 33">
            <a:extLst>
              <a:ext uri="{FF2B5EF4-FFF2-40B4-BE49-F238E27FC236}">
                <a16:creationId xmlns:a16="http://schemas.microsoft.com/office/drawing/2014/main" id="{DE50ABEF-0697-466B-710C-5DAE69C3FE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463" y="5627688"/>
            <a:ext cx="134302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305" name="Line 34">
            <a:extLst>
              <a:ext uri="{FF2B5EF4-FFF2-40B4-BE49-F238E27FC236}">
                <a16:creationId xmlns:a16="http://schemas.microsoft.com/office/drawing/2014/main" id="{99E90F44-0357-AC97-C7C3-CC5F85BE1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6299200"/>
            <a:ext cx="8397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306" name="Line 35">
            <a:extLst>
              <a:ext uri="{FF2B5EF4-FFF2-40B4-BE49-F238E27FC236}">
                <a16:creationId xmlns:a16="http://schemas.microsoft.com/office/drawing/2014/main" id="{6BE5F17E-0F22-8FE7-03F2-8CD629E11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26035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307" name="Text Box 36">
            <a:extLst>
              <a:ext uri="{FF2B5EF4-FFF2-40B4-BE49-F238E27FC236}">
                <a16:creationId xmlns:a16="http://schemas.microsoft.com/office/drawing/2014/main" id="{278339FB-364B-3678-0266-47AC3A380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87375"/>
            <a:ext cx="2855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Customer</a:t>
            </a:r>
          </a:p>
        </p:txBody>
      </p:sp>
      <p:sp>
        <p:nvSpPr>
          <p:cNvPr id="54308" name="Text Box 37">
            <a:extLst>
              <a:ext uri="{FF2B5EF4-FFF2-40B4-BE49-F238E27FC236}">
                <a16:creationId xmlns:a16="http://schemas.microsoft.com/office/drawing/2014/main" id="{4F7E4C17-BE47-C6E9-7AE3-42AEAD975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587375"/>
            <a:ext cx="2855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Sales</a:t>
            </a:r>
          </a:p>
        </p:txBody>
      </p:sp>
      <p:sp>
        <p:nvSpPr>
          <p:cNvPr id="54309" name="Text Box 38">
            <a:extLst>
              <a:ext uri="{FF2B5EF4-FFF2-40B4-BE49-F238E27FC236}">
                <a16:creationId xmlns:a16="http://schemas.microsoft.com/office/drawing/2014/main" id="{A9CBBDC5-C1CB-A017-8E22-2EAC5969A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671513"/>
            <a:ext cx="2687637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Stockroom</a:t>
            </a:r>
          </a:p>
        </p:txBody>
      </p:sp>
      <p:sp>
        <p:nvSpPr>
          <p:cNvPr id="54310" name="Text Box 39">
            <a:extLst>
              <a:ext uri="{FF2B5EF4-FFF2-40B4-BE49-F238E27FC236}">
                <a16:creationId xmlns:a16="http://schemas.microsoft.com/office/drawing/2014/main" id="{D036DEF6-99D2-179F-E4BD-080A06C43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063" y="1951038"/>
            <a:ext cx="1847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Request service</a:t>
            </a:r>
          </a:p>
        </p:txBody>
      </p:sp>
      <p:sp>
        <p:nvSpPr>
          <p:cNvPr id="54311" name="Text Box 40">
            <a:extLst>
              <a:ext uri="{FF2B5EF4-FFF2-40B4-BE49-F238E27FC236}">
                <a16:creationId xmlns:a16="http://schemas.microsoft.com/office/drawing/2014/main" id="{CA2F7C5A-EEBC-E81B-F6B0-CC3240785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22638"/>
            <a:ext cx="17637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Take Order</a:t>
            </a:r>
          </a:p>
        </p:txBody>
      </p:sp>
      <p:sp>
        <p:nvSpPr>
          <p:cNvPr id="54312" name="Text Box 41">
            <a:extLst>
              <a:ext uri="{FF2B5EF4-FFF2-40B4-BE49-F238E27FC236}">
                <a16:creationId xmlns:a16="http://schemas.microsoft.com/office/drawing/2014/main" id="{B04C3F67-5C34-98BE-1186-0DC4A5F26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014788"/>
            <a:ext cx="1595438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Pay</a:t>
            </a:r>
          </a:p>
        </p:txBody>
      </p:sp>
      <p:sp>
        <p:nvSpPr>
          <p:cNvPr id="54313" name="Text Box 42">
            <a:extLst>
              <a:ext uri="{FF2B5EF4-FFF2-40B4-BE49-F238E27FC236}">
                <a16:creationId xmlns:a16="http://schemas.microsoft.com/office/drawing/2014/main" id="{7902333D-3AC8-26B6-8298-F1A311B38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025" y="4264025"/>
            <a:ext cx="16811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Pack Order</a:t>
            </a:r>
          </a:p>
        </p:txBody>
      </p:sp>
      <p:sp>
        <p:nvSpPr>
          <p:cNvPr id="54314" name="Text Box 43">
            <a:extLst>
              <a:ext uri="{FF2B5EF4-FFF2-40B4-BE49-F238E27FC236}">
                <a16:creationId xmlns:a16="http://schemas.microsoft.com/office/drawing/2014/main" id="{0798616A-ECA3-57C6-1BBB-54A0980C7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5370513"/>
            <a:ext cx="1597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Dispatch Items</a:t>
            </a:r>
          </a:p>
        </p:txBody>
      </p:sp>
      <p:sp>
        <p:nvSpPr>
          <p:cNvPr id="54315" name="Text Box 44">
            <a:extLst>
              <a:ext uri="{FF2B5EF4-FFF2-40B4-BE49-F238E27FC236}">
                <a16:creationId xmlns:a16="http://schemas.microsoft.com/office/drawing/2014/main" id="{76ABEC8A-9F3E-11C3-7F52-AC39004A5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5608638"/>
            <a:ext cx="15954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Collect items</a:t>
            </a:r>
          </a:p>
        </p:txBody>
      </p:sp>
      <p:sp>
        <p:nvSpPr>
          <p:cNvPr id="54316" name="Line 45">
            <a:extLst>
              <a:ext uri="{FF2B5EF4-FFF2-40B4-BE49-F238E27FC236}">
                <a16:creationId xmlns:a16="http://schemas.microsoft.com/office/drawing/2014/main" id="{73D686D0-C828-2C2B-715D-C12A4612B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6863" y="4872038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What are the best/most humorous Dilbert cartoons? - Quora">
            <a:extLst>
              <a:ext uri="{FF2B5EF4-FFF2-40B4-BE49-F238E27FC236}">
                <a16:creationId xmlns:a16="http://schemas.microsoft.com/office/drawing/2014/main" id="{C856C712-CB49-6047-98A9-18EB07B28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103438"/>
            <a:ext cx="94900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9DBB096-D4C7-C77F-438B-42804EA44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-30163"/>
            <a:ext cx="8596312" cy="1255713"/>
          </a:xfrm>
        </p:spPr>
        <p:txBody>
          <a:bodyPr/>
          <a:lstStyle/>
          <a:p>
            <a:r>
              <a:rPr lang="en-US" altLang="en-US" sz="3600"/>
              <a:t>Object Flow</a:t>
            </a:r>
          </a:p>
        </p:txBody>
      </p:sp>
      <p:sp>
        <p:nvSpPr>
          <p:cNvPr id="886787" name="Rectangle 3">
            <a:extLst>
              <a:ext uri="{FF2B5EF4-FFF2-40B4-BE49-F238E27FC236}">
                <a16:creationId xmlns:a16="http://schemas.microsoft.com/office/drawing/2014/main" id="{DC1F6F63-07CC-13E6-59FD-BCC81C726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" y="3170238"/>
            <a:ext cx="10080625" cy="469423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altLang="en-US"/>
              <a:t>Take Order produces  an order object.</a:t>
            </a:r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altLang="en-US"/>
              <a:t>Pack Order takes an order object as input.</a:t>
            </a:r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altLang="en-US" b="1">
                <a:solidFill>
                  <a:srgbClr val="0000CC"/>
                </a:solidFill>
              </a:rPr>
              <a:t>Dashed lines used with object flow have the same semantics as normal transition.</a:t>
            </a:r>
          </a:p>
          <a:p>
            <a:pPr>
              <a:lnSpc>
                <a:spcPct val="110000"/>
              </a:lnSpc>
              <a:spcBef>
                <a:spcPct val="60000"/>
              </a:spcBef>
            </a:pPr>
            <a:endParaRPr lang="en-US" altLang="en-US"/>
          </a:p>
          <a:p>
            <a:pPr>
              <a:lnSpc>
                <a:spcPct val="110000"/>
              </a:lnSpc>
              <a:spcBef>
                <a:spcPct val="60000"/>
              </a:spcBef>
            </a:pPr>
            <a:endParaRPr lang="en-US" alt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FC6C926-7C68-5C32-A36E-7DF5F73D3D66}"/>
              </a:ext>
            </a:extLst>
          </p:cNvPr>
          <p:cNvGrpSpPr>
            <a:grpSpLocks/>
          </p:cNvGrpSpPr>
          <p:nvPr/>
        </p:nvGrpSpPr>
        <p:grpSpPr bwMode="auto">
          <a:xfrm>
            <a:off x="1001713" y="1495425"/>
            <a:ext cx="7781925" cy="1141413"/>
            <a:chOff x="743" y="720"/>
            <a:chExt cx="4446" cy="653"/>
          </a:xfrm>
        </p:grpSpPr>
        <p:sp>
          <p:nvSpPr>
            <p:cNvPr id="56325" name="Rectangle 5">
              <a:extLst>
                <a:ext uri="{FF2B5EF4-FFF2-40B4-BE49-F238E27FC236}">
                  <a16:creationId xmlns:a16="http://schemas.microsoft.com/office/drawing/2014/main" id="{79D40BD9-8A13-AFA1-EA85-0AB79D4D0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740"/>
              <a:ext cx="1142" cy="613"/>
            </a:xfrm>
            <a:prstGeom prst="rect">
              <a:avLst/>
            </a:prstGeom>
            <a:solidFill>
              <a:srgbClr val="FF7C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200" i="0">
                  <a:solidFill>
                    <a:schemeClr val="tx1"/>
                  </a:solidFill>
                </a:rPr>
                <a:t>Order</a:t>
              </a:r>
            </a:p>
            <a:p>
              <a:pPr algn="ctr"/>
              <a:r>
                <a:rPr lang="en-US" altLang="en-US" sz="2200" i="0">
                  <a:solidFill>
                    <a:schemeClr val="tx1"/>
                  </a:solidFill>
                </a:rPr>
                <a:t>[Taken]</a:t>
              </a:r>
            </a:p>
          </p:txBody>
        </p:sp>
        <p:sp>
          <p:nvSpPr>
            <p:cNvPr id="56326" name="AutoShape 6">
              <a:extLst>
                <a:ext uri="{FF2B5EF4-FFF2-40B4-BE49-F238E27FC236}">
                  <a16:creationId xmlns:a16="http://schemas.microsoft.com/office/drawing/2014/main" id="{2802EDF7-3666-77AF-2F6B-64B221618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" y="720"/>
              <a:ext cx="1061" cy="653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1494" tIns="50748" rIns="101494" bIns="50748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200" i="0">
                  <a:solidFill>
                    <a:schemeClr val="tx1"/>
                  </a:solidFill>
                </a:rPr>
                <a:t>Take Order</a:t>
              </a:r>
            </a:p>
          </p:txBody>
        </p:sp>
        <p:sp>
          <p:nvSpPr>
            <p:cNvPr id="56327" name="AutoShape 7">
              <a:extLst>
                <a:ext uri="{FF2B5EF4-FFF2-40B4-BE49-F238E27FC236}">
                  <a16:creationId xmlns:a16="http://schemas.microsoft.com/office/drawing/2014/main" id="{76FDF5F3-53BC-86CA-0CD7-9222A44C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720"/>
              <a:ext cx="1061" cy="653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1494" tIns="50748" rIns="101494" bIns="50748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200" i="0">
                  <a:solidFill>
                    <a:schemeClr val="tx1"/>
                  </a:solidFill>
                </a:rPr>
                <a:t>Pack Order</a:t>
              </a:r>
            </a:p>
          </p:txBody>
        </p:sp>
        <p:cxnSp>
          <p:nvCxnSpPr>
            <p:cNvPr id="56328" name="AutoShape 8">
              <a:extLst>
                <a:ext uri="{FF2B5EF4-FFF2-40B4-BE49-F238E27FC236}">
                  <a16:creationId xmlns:a16="http://schemas.microsoft.com/office/drawing/2014/main" id="{777EB911-507A-7D51-3B48-9C3B4569FF5D}"/>
                </a:ext>
              </a:extLst>
            </p:cNvPr>
            <p:cNvCxnSpPr>
              <a:cxnSpLocks noChangeShapeType="1"/>
              <a:stCxn id="56325" idx="3"/>
              <a:endCxn id="56327" idx="1"/>
            </p:cNvCxnSpPr>
            <p:nvPr/>
          </p:nvCxnSpPr>
          <p:spPr bwMode="auto">
            <a:xfrm>
              <a:off x="3524" y="1047"/>
              <a:ext cx="59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29" name="AutoShape 9">
              <a:extLst>
                <a:ext uri="{FF2B5EF4-FFF2-40B4-BE49-F238E27FC236}">
                  <a16:creationId xmlns:a16="http://schemas.microsoft.com/office/drawing/2014/main" id="{3673A2A6-C50E-E4BB-CBFD-9CE68D5212C4}"/>
                </a:ext>
              </a:extLst>
            </p:cNvPr>
            <p:cNvCxnSpPr>
              <a:cxnSpLocks noChangeShapeType="1"/>
              <a:stCxn id="56326" idx="3"/>
              <a:endCxn id="56325" idx="1"/>
            </p:cNvCxnSpPr>
            <p:nvPr/>
          </p:nvCxnSpPr>
          <p:spPr bwMode="auto">
            <a:xfrm>
              <a:off x="1812" y="1047"/>
              <a:ext cx="55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val 2">
            <a:extLst>
              <a:ext uri="{FF2B5EF4-FFF2-40B4-BE49-F238E27FC236}">
                <a16:creationId xmlns:a16="http://schemas.microsoft.com/office/drawing/2014/main" id="{F4106516-983B-57A1-9730-11368C916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6635750"/>
            <a:ext cx="58737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0">
              <a:solidFill>
                <a:srgbClr val="0000CC"/>
              </a:solidFill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75B7C6B-EEEF-45FB-CBC9-2663983A9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503238"/>
            <a:ext cx="3192463" cy="671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0">
              <a:solidFill>
                <a:srgbClr val="0000CC"/>
              </a:solidFill>
            </a:endParaRP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5C79C393-040A-8DB4-FD6B-09EB2C825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03238"/>
            <a:ext cx="3192462" cy="671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0">
              <a:solidFill>
                <a:srgbClr val="0000CC"/>
              </a:solidFill>
            </a:endParaRP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30F71B54-FE7F-0AD1-A0A9-5C91AB361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503238"/>
            <a:ext cx="2855913" cy="671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0">
              <a:solidFill>
                <a:srgbClr val="0000CC"/>
              </a:solidFill>
            </a:endParaRPr>
          </a:p>
        </p:txBody>
      </p:sp>
      <p:sp>
        <p:nvSpPr>
          <p:cNvPr id="58374" name="AutoShape 6">
            <a:extLst>
              <a:ext uri="{FF2B5EF4-FFF2-40B4-BE49-F238E27FC236}">
                <a16:creationId xmlns:a16="http://schemas.microsoft.com/office/drawing/2014/main" id="{D084603C-0687-73DC-08EC-97815D382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1847850"/>
            <a:ext cx="1763712" cy="7556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0">
              <a:solidFill>
                <a:srgbClr val="0000CC"/>
              </a:solidFill>
            </a:endParaRPr>
          </a:p>
        </p:txBody>
      </p:sp>
      <p:sp>
        <p:nvSpPr>
          <p:cNvPr id="58375" name="AutoShape 7">
            <a:extLst>
              <a:ext uri="{FF2B5EF4-FFF2-40B4-BE49-F238E27FC236}">
                <a16:creationId xmlns:a16="http://schemas.microsoft.com/office/drawing/2014/main" id="{4A7C8598-464A-6B73-6D32-4D03972BF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3276600"/>
            <a:ext cx="1765300" cy="7556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 i="0">
              <a:solidFill>
                <a:srgbClr val="0000CC"/>
              </a:solidFill>
            </a:endParaRPr>
          </a:p>
        </p:txBody>
      </p:sp>
      <p:sp>
        <p:nvSpPr>
          <p:cNvPr id="58376" name="AutoShape 8">
            <a:extLst>
              <a:ext uri="{FF2B5EF4-FFF2-40B4-BE49-F238E27FC236}">
                <a16:creationId xmlns:a16="http://schemas.microsoft.com/office/drawing/2014/main" id="{EA0AD120-4DDF-A076-0DB9-E253EF5A1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3863975"/>
            <a:ext cx="1763712" cy="7556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0000CC"/>
              </a:solidFill>
            </a:endParaRPr>
          </a:p>
        </p:txBody>
      </p:sp>
      <p:sp>
        <p:nvSpPr>
          <p:cNvPr id="58377" name="AutoShape 9">
            <a:extLst>
              <a:ext uri="{FF2B5EF4-FFF2-40B4-BE49-F238E27FC236}">
                <a16:creationId xmlns:a16="http://schemas.microsoft.com/office/drawing/2014/main" id="{0A7B4C68-E208-7A1D-13F3-B182606E9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3" y="4200525"/>
            <a:ext cx="1765300" cy="7556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0">
              <a:solidFill>
                <a:srgbClr val="0000CC"/>
              </a:solidFill>
            </a:endParaRPr>
          </a:p>
        </p:txBody>
      </p:sp>
      <p:sp>
        <p:nvSpPr>
          <p:cNvPr id="58378" name="AutoShape 10">
            <a:extLst>
              <a:ext uri="{FF2B5EF4-FFF2-40B4-BE49-F238E27FC236}">
                <a16:creationId xmlns:a16="http://schemas.microsoft.com/office/drawing/2014/main" id="{77E58390-4657-1C51-BACF-AE45C46EC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6132513"/>
            <a:ext cx="1765300" cy="7556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0">
              <a:solidFill>
                <a:srgbClr val="0000CC"/>
              </a:solidFill>
            </a:endParaRPr>
          </a:p>
        </p:txBody>
      </p:sp>
      <p:sp>
        <p:nvSpPr>
          <p:cNvPr id="58379" name="AutoShape 11">
            <a:extLst>
              <a:ext uri="{FF2B5EF4-FFF2-40B4-BE49-F238E27FC236}">
                <a16:creationId xmlns:a16="http://schemas.microsoft.com/office/drawing/2014/main" id="{CD45667A-81B2-0579-E926-F6FB50ABC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6215063"/>
            <a:ext cx="1763713" cy="7572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0">
              <a:solidFill>
                <a:srgbClr val="0000CC"/>
              </a:solidFill>
            </a:endParaRPr>
          </a:p>
        </p:txBody>
      </p:sp>
      <p:sp>
        <p:nvSpPr>
          <p:cNvPr id="58380" name="Oval 12">
            <a:extLst>
              <a:ext uri="{FF2B5EF4-FFF2-40B4-BE49-F238E27FC236}">
                <a16:creationId xmlns:a16="http://schemas.microsoft.com/office/drawing/2014/main" id="{8212DF15-0923-3E31-7D4B-93EA92B2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1176338"/>
            <a:ext cx="168275" cy="1682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0">
              <a:solidFill>
                <a:srgbClr val="0000CC"/>
              </a:solidFill>
            </a:endParaRPr>
          </a:p>
        </p:txBody>
      </p:sp>
      <p:sp>
        <p:nvSpPr>
          <p:cNvPr id="58381" name="Oval 13">
            <a:extLst>
              <a:ext uri="{FF2B5EF4-FFF2-40B4-BE49-F238E27FC236}">
                <a16:creationId xmlns:a16="http://schemas.microsoft.com/office/drawing/2014/main" id="{29EFFFA5-E40E-2358-76EC-E2E9C7318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804025"/>
            <a:ext cx="252413" cy="1682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0">
              <a:solidFill>
                <a:srgbClr val="0000CC"/>
              </a:solidFill>
            </a:endParaRPr>
          </a:p>
        </p:txBody>
      </p:sp>
      <p:sp>
        <p:nvSpPr>
          <p:cNvPr id="58382" name="Line 14">
            <a:extLst>
              <a:ext uri="{FF2B5EF4-FFF2-40B4-BE49-F238E27FC236}">
                <a16:creationId xmlns:a16="http://schemas.microsoft.com/office/drawing/2014/main" id="{29CE2209-7D00-FCE4-EFF9-A9D0CB83C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5438" y="3108325"/>
            <a:ext cx="11763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83" name="Line 15">
            <a:extLst>
              <a:ext uri="{FF2B5EF4-FFF2-40B4-BE49-F238E27FC236}">
                <a16:creationId xmlns:a16="http://schemas.microsoft.com/office/drawing/2014/main" id="{331B8164-8417-73BB-15D6-CA94979D5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5711825"/>
            <a:ext cx="11763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84" name="Line 16">
            <a:extLst>
              <a:ext uri="{FF2B5EF4-FFF2-40B4-BE49-F238E27FC236}">
                <a16:creationId xmlns:a16="http://schemas.microsoft.com/office/drawing/2014/main" id="{9A26828B-4C6C-0EE7-4208-C2C883651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13446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85" name="Line 17">
            <a:extLst>
              <a:ext uri="{FF2B5EF4-FFF2-40B4-BE49-F238E27FC236}">
                <a16:creationId xmlns:a16="http://schemas.microsoft.com/office/drawing/2014/main" id="{69635312-AA84-CD00-D16C-E331AB71B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6863" y="2855913"/>
            <a:ext cx="0" cy="420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86" name="Line 19">
            <a:extLst>
              <a:ext uri="{FF2B5EF4-FFF2-40B4-BE49-F238E27FC236}">
                <a16:creationId xmlns:a16="http://schemas.microsoft.com/office/drawing/2014/main" id="{2A1A5D72-342D-97E1-2AEF-D305DE5371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9363" y="310832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87" name="Line 20">
            <a:extLst>
              <a:ext uri="{FF2B5EF4-FFF2-40B4-BE49-F238E27FC236}">
                <a16:creationId xmlns:a16="http://schemas.microsoft.com/office/drawing/2014/main" id="{ABFA6DB7-D959-99AB-AD05-D2A71A1F0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3108325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88" name="Line 23">
            <a:extLst>
              <a:ext uri="{FF2B5EF4-FFF2-40B4-BE49-F238E27FC236}">
                <a16:creationId xmlns:a16="http://schemas.microsoft.com/office/drawing/2014/main" id="{545BC7BB-39FB-3BD7-CAD2-1541269E75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4619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89" name="Line 24">
            <a:extLst>
              <a:ext uri="{FF2B5EF4-FFF2-40B4-BE49-F238E27FC236}">
                <a16:creationId xmlns:a16="http://schemas.microsoft.com/office/drawing/2014/main" id="{2B811118-C902-0B37-478C-4816F6BEB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188" y="3611563"/>
            <a:ext cx="0" cy="588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90" name="Line 27">
            <a:extLst>
              <a:ext uri="{FF2B5EF4-FFF2-40B4-BE49-F238E27FC236}">
                <a16:creationId xmlns:a16="http://schemas.microsoft.com/office/drawing/2014/main" id="{F357D466-34E0-1742-B995-BF177DA38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52070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91" name="Line 29">
            <a:extLst>
              <a:ext uri="{FF2B5EF4-FFF2-40B4-BE49-F238E27FC236}">
                <a16:creationId xmlns:a16="http://schemas.microsoft.com/office/drawing/2014/main" id="{95CFD04F-F2F9-F588-DBBD-18B6658980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85188" y="4956175"/>
            <a:ext cx="0" cy="587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92" name="Line 30">
            <a:extLst>
              <a:ext uri="{FF2B5EF4-FFF2-40B4-BE49-F238E27FC236}">
                <a16:creationId xmlns:a16="http://schemas.microsoft.com/office/drawing/2014/main" id="{FB57436E-42C3-9BAA-CAD0-72E2F8595A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55913" y="5627688"/>
            <a:ext cx="1597025" cy="755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93" name="Line 32">
            <a:extLst>
              <a:ext uri="{FF2B5EF4-FFF2-40B4-BE49-F238E27FC236}">
                <a16:creationId xmlns:a16="http://schemas.microsoft.com/office/drawing/2014/main" id="{FEDE73DD-8D0C-622B-7D4F-2D1DAB77E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26035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94" name="Text Box 33">
            <a:extLst>
              <a:ext uri="{FF2B5EF4-FFF2-40B4-BE49-F238E27FC236}">
                <a16:creationId xmlns:a16="http://schemas.microsoft.com/office/drawing/2014/main" id="{2B9FE162-0096-42F5-C5DB-2C4A51950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87375"/>
            <a:ext cx="28559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Customer</a:t>
            </a:r>
          </a:p>
        </p:txBody>
      </p:sp>
      <p:sp>
        <p:nvSpPr>
          <p:cNvPr id="58395" name="Text Box 34">
            <a:extLst>
              <a:ext uri="{FF2B5EF4-FFF2-40B4-BE49-F238E27FC236}">
                <a16:creationId xmlns:a16="http://schemas.microsoft.com/office/drawing/2014/main" id="{24CB3403-83A0-4726-B28D-0B74A71C9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587375"/>
            <a:ext cx="2855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Sales</a:t>
            </a:r>
          </a:p>
        </p:txBody>
      </p:sp>
      <p:sp>
        <p:nvSpPr>
          <p:cNvPr id="58396" name="Text Box 35">
            <a:extLst>
              <a:ext uri="{FF2B5EF4-FFF2-40B4-BE49-F238E27FC236}">
                <a16:creationId xmlns:a16="http://schemas.microsoft.com/office/drawing/2014/main" id="{4723C852-3E02-6E63-3719-A67EE3EAD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671513"/>
            <a:ext cx="2687637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Stockroom</a:t>
            </a:r>
          </a:p>
        </p:txBody>
      </p:sp>
      <p:sp>
        <p:nvSpPr>
          <p:cNvPr id="58397" name="Text Box 36">
            <a:extLst>
              <a:ext uri="{FF2B5EF4-FFF2-40B4-BE49-F238E27FC236}">
                <a16:creationId xmlns:a16="http://schemas.microsoft.com/office/drawing/2014/main" id="{4D52E2A8-A6D6-C422-10FC-AB6227562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1951038"/>
            <a:ext cx="18478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Request service</a:t>
            </a:r>
          </a:p>
        </p:txBody>
      </p:sp>
      <p:sp>
        <p:nvSpPr>
          <p:cNvPr id="58398" name="Text Box 37">
            <a:extLst>
              <a:ext uri="{FF2B5EF4-FFF2-40B4-BE49-F238E27FC236}">
                <a16:creationId xmlns:a16="http://schemas.microsoft.com/office/drawing/2014/main" id="{2F3F4FA8-A812-5B41-7D93-F9ACDC93E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3443288"/>
            <a:ext cx="19812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Take Order</a:t>
            </a:r>
          </a:p>
        </p:txBody>
      </p:sp>
      <p:sp>
        <p:nvSpPr>
          <p:cNvPr id="58399" name="Text Box 38">
            <a:extLst>
              <a:ext uri="{FF2B5EF4-FFF2-40B4-BE49-F238E27FC236}">
                <a16:creationId xmlns:a16="http://schemas.microsoft.com/office/drawing/2014/main" id="{2295F2A5-CB55-A9AB-60C5-590696794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3932238"/>
            <a:ext cx="159543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Pay</a:t>
            </a:r>
          </a:p>
        </p:txBody>
      </p:sp>
      <p:sp>
        <p:nvSpPr>
          <p:cNvPr id="58400" name="Text Box 39">
            <a:extLst>
              <a:ext uri="{FF2B5EF4-FFF2-40B4-BE49-F238E27FC236}">
                <a16:creationId xmlns:a16="http://schemas.microsoft.com/office/drawing/2014/main" id="{1EB7DB54-3A3B-8EB1-C6CF-87422E38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950" y="4367213"/>
            <a:ext cx="168116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</a:rPr>
              <a:t>Pack Order</a:t>
            </a:r>
          </a:p>
        </p:txBody>
      </p:sp>
      <p:sp>
        <p:nvSpPr>
          <p:cNvPr id="58401" name="Text Box 40">
            <a:extLst>
              <a:ext uri="{FF2B5EF4-FFF2-40B4-BE49-F238E27FC236}">
                <a16:creationId xmlns:a16="http://schemas.microsoft.com/office/drawing/2014/main" id="{6AA06166-14A5-D573-A147-A354EB7F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6299200"/>
            <a:ext cx="15970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</a:rPr>
              <a:t>Deliver order</a:t>
            </a:r>
          </a:p>
        </p:txBody>
      </p:sp>
      <p:sp>
        <p:nvSpPr>
          <p:cNvPr id="58402" name="Text Box 41">
            <a:extLst>
              <a:ext uri="{FF2B5EF4-FFF2-40B4-BE49-F238E27FC236}">
                <a16:creationId xmlns:a16="http://schemas.microsoft.com/office/drawing/2014/main" id="{95435E89-6005-43BE-FFC5-A1FEE285F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6370638"/>
            <a:ext cx="15954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</a:rPr>
              <a:t>Collect order</a:t>
            </a:r>
          </a:p>
        </p:txBody>
      </p:sp>
      <p:sp>
        <p:nvSpPr>
          <p:cNvPr id="58403" name="Rectangle 42">
            <a:extLst>
              <a:ext uri="{FF2B5EF4-FFF2-40B4-BE49-F238E27FC236}">
                <a16:creationId xmlns:a16="http://schemas.microsoft.com/office/drawing/2014/main" id="{A995F588-8A26-A116-0360-04C19CD92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2184400"/>
            <a:ext cx="1512888" cy="671513"/>
          </a:xfrm>
          <a:prstGeom prst="rect">
            <a:avLst/>
          </a:prstGeom>
          <a:solidFill>
            <a:srgbClr val="FF99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0">
              <a:solidFill>
                <a:srgbClr val="0000CC"/>
              </a:solidFill>
            </a:endParaRPr>
          </a:p>
        </p:txBody>
      </p:sp>
      <p:sp>
        <p:nvSpPr>
          <p:cNvPr id="58404" name="Rectangle 43">
            <a:extLst>
              <a:ext uri="{FF2B5EF4-FFF2-40B4-BE49-F238E27FC236}">
                <a16:creationId xmlns:a16="http://schemas.microsoft.com/office/drawing/2014/main" id="{14251C3A-7BBF-7172-1486-F56FE26E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0" y="2940050"/>
            <a:ext cx="1512888" cy="671513"/>
          </a:xfrm>
          <a:prstGeom prst="rect">
            <a:avLst/>
          </a:prstGeom>
          <a:solidFill>
            <a:srgbClr val="FF99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0">
              <a:solidFill>
                <a:srgbClr val="0000CC"/>
              </a:solidFill>
            </a:endParaRPr>
          </a:p>
        </p:txBody>
      </p:sp>
      <p:sp>
        <p:nvSpPr>
          <p:cNvPr id="58405" name="Rectangle 44">
            <a:extLst>
              <a:ext uri="{FF2B5EF4-FFF2-40B4-BE49-F238E27FC236}">
                <a16:creationId xmlns:a16="http://schemas.microsoft.com/office/drawing/2014/main" id="{4CE58707-4D86-BB27-4A36-7B93AA3F2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535488"/>
            <a:ext cx="1512888" cy="671512"/>
          </a:xfrm>
          <a:prstGeom prst="rect">
            <a:avLst/>
          </a:prstGeom>
          <a:solidFill>
            <a:srgbClr val="FF99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0">
              <a:solidFill>
                <a:srgbClr val="0000CC"/>
              </a:solidFill>
            </a:endParaRPr>
          </a:p>
        </p:txBody>
      </p:sp>
      <p:sp>
        <p:nvSpPr>
          <p:cNvPr id="58406" name="Rectangle 45">
            <a:extLst>
              <a:ext uri="{FF2B5EF4-FFF2-40B4-BE49-F238E27FC236}">
                <a16:creationId xmlns:a16="http://schemas.microsoft.com/office/drawing/2014/main" id="{971BF962-F4E9-C874-9070-C20FA35FE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5375275"/>
            <a:ext cx="1511300" cy="673100"/>
          </a:xfrm>
          <a:prstGeom prst="rect">
            <a:avLst/>
          </a:prstGeom>
          <a:solidFill>
            <a:srgbClr val="FF99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0">
              <a:solidFill>
                <a:srgbClr val="0000CC"/>
              </a:solidFill>
            </a:endParaRPr>
          </a:p>
        </p:txBody>
      </p:sp>
      <p:sp>
        <p:nvSpPr>
          <p:cNvPr id="58407" name="Line 46">
            <a:extLst>
              <a:ext uri="{FF2B5EF4-FFF2-40B4-BE49-F238E27FC236}">
                <a16:creationId xmlns:a16="http://schemas.microsoft.com/office/drawing/2014/main" id="{A9765911-E47C-4769-B996-CF1C6F11AB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9363" y="2435225"/>
            <a:ext cx="2100262" cy="109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408" name="Text Box 47">
            <a:extLst>
              <a:ext uri="{FF2B5EF4-FFF2-40B4-BE49-F238E27FC236}">
                <a16:creationId xmlns:a16="http://schemas.microsoft.com/office/drawing/2014/main" id="{709536B0-5711-D882-D10E-87E145208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763" y="2184400"/>
            <a:ext cx="134461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 u="sng">
                <a:solidFill>
                  <a:srgbClr val="0000CC"/>
                </a:solidFill>
              </a:rPr>
              <a:t>: Order</a:t>
            </a:r>
            <a:r>
              <a:rPr lang="en-US" altLang="en-US" sz="2000" i="0">
                <a:solidFill>
                  <a:srgbClr val="0000CC"/>
                </a:solidFill>
              </a:rPr>
              <a:t> [placed]</a:t>
            </a:r>
          </a:p>
        </p:txBody>
      </p:sp>
      <p:sp>
        <p:nvSpPr>
          <p:cNvPr id="58409" name="Text Box 48">
            <a:extLst>
              <a:ext uri="{FF2B5EF4-FFF2-40B4-BE49-F238E27FC236}">
                <a16:creationId xmlns:a16="http://schemas.microsoft.com/office/drawing/2014/main" id="{61649434-F6F3-21B1-E770-8C50E494F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940050"/>
            <a:ext cx="134461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 u="sng">
                <a:solidFill>
                  <a:srgbClr val="0000CC"/>
                </a:solidFill>
              </a:rPr>
              <a:t>:Order</a:t>
            </a:r>
            <a:r>
              <a:rPr lang="en-US" altLang="en-US" sz="2000" i="0">
                <a:solidFill>
                  <a:srgbClr val="0000CC"/>
                </a:solidFill>
              </a:rPr>
              <a:t> [entered]</a:t>
            </a:r>
          </a:p>
        </p:txBody>
      </p:sp>
      <p:sp>
        <p:nvSpPr>
          <p:cNvPr id="58410" name="Text Box 49">
            <a:extLst>
              <a:ext uri="{FF2B5EF4-FFF2-40B4-BE49-F238E27FC236}">
                <a16:creationId xmlns:a16="http://schemas.microsoft.com/office/drawing/2014/main" id="{F07187C4-28A6-5D92-1C74-EBBEE8E53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535488"/>
            <a:ext cx="15128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 u="sng">
                <a:solidFill>
                  <a:srgbClr val="0000CC"/>
                </a:solidFill>
              </a:rPr>
              <a:t>: Order</a:t>
            </a:r>
            <a:r>
              <a:rPr lang="en-US" altLang="en-US" sz="2000" i="0">
                <a:solidFill>
                  <a:srgbClr val="0000CC"/>
                </a:solidFill>
              </a:rPr>
              <a:t> [filled]</a:t>
            </a:r>
          </a:p>
        </p:txBody>
      </p:sp>
      <p:sp>
        <p:nvSpPr>
          <p:cNvPr id="58411" name="Text Box 50">
            <a:extLst>
              <a:ext uri="{FF2B5EF4-FFF2-40B4-BE49-F238E27FC236}">
                <a16:creationId xmlns:a16="http://schemas.microsoft.com/office/drawing/2014/main" id="{0F5B9511-1171-959D-FFEA-58D4CEC6B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5375275"/>
            <a:ext cx="15240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 u="sng">
                <a:solidFill>
                  <a:srgbClr val="0000CC"/>
                </a:solidFill>
              </a:rPr>
              <a:t>:Order</a:t>
            </a:r>
            <a:r>
              <a:rPr lang="en-US" altLang="en-US" sz="2000" i="0">
                <a:solidFill>
                  <a:srgbClr val="0000CC"/>
                </a:solidFill>
              </a:rPr>
              <a:t> [delivered]</a:t>
            </a:r>
          </a:p>
        </p:txBody>
      </p:sp>
      <p:sp>
        <p:nvSpPr>
          <p:cNvPr id="58412" name="Line 51">
            <a:extLst>
              <a:ext uri="{FF2B5EF4-FFF2-40B4-BE49-F238E27FC236}">
                <a16:creationId xmlns:a16="http://schemas.microsoft.com/office/drawing/2014/main" id="{92B695A9-FAA4-1E68-A674-1576739A18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3276600"/>
            <a:ext cx="1427162" cy="419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413" name="Line 52">
            <a:extLst>
              <a:ext uri="{FF2B5EF4-FFF2-40B4-BE49-F238E27FC236}">
                <a16:creationId xmlns:a16="http://schemas.microsoft.com/office/drawing/2014/main" id="{525FFAF5-29E9-B84E-A25C-8C5B03303C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0788" y="4872038"/>
            <a:ext cx="2184400" cy="671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414" name="Line 53">
            <a:extLst>
              <a:ext uri="{FF2B5EF4-FFF2-40B4-BE49-F238E27FC236}">
                <a16:creationId xmlns:a16="http://schemas.microsoft.com/office/drawing/2014/main" id="{B62CA7CC-8DCF-5CDF-0C71-D25F8CE1D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5124450"/>
            <a:ext cx="2687637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415" name="Line 54">
            <a:extLst>
              <a:ext uri="{FF2B5EF4-FFF2-40B4-BE49-F238E27FC236}">
                <a16:creationId xmlns:a16="http://schemas.microsoft.com/office/drawing/2014/main" id="{00F4A8BB-61BF-C4EE-CADD-439A1DA20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6175" y="5459413"/>
            <a:ext cx="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416" name="Line 55">
            <a:extLst>
              <a:ext uri="{FF2B5EF4-FFF2-40B4-BE49-F238E27FC236}">
                <a16:creationId xmlns:a16="http://schemas.microsoft.com/office/drawing/2014/main" id="{0A3C0BF2-D48A-EF0E-FB24-B21B381C6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5711825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417" name="Line 56">
            <a:extLst>
              <a:ext uri="{FF2B5EF4-FFF2-40B4-BE49-F238E27FC236}">
                <a16:creationId xmlns:a16="http://schemas.microsoft.com/office/drawing/2014/main" id="{D5BC661E-D9DF-F74B-5DF4-CABE97EC8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925" y="5880100"/>
            <a:ext cx="252413" cy="334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418" name="Line 57">
            <a:extLst>
              <a:ext uri="{FF2B5EF4-FFF2-40B4-BE49-F238E27FC236}">
                <a16:creationId xmlns:a16="http://schemas.microsoft.com/office/drawing/2014/main" id="{839DA7DB-C2F0-B12D-ECFB-1503253338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3925" y="5627688"/>
            <a:ext cx="420688" cy="252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419" name="Line 58">
            <a:extLst>
              <a:ext uri="{FF2B5EF4-FFF2-40B4-BE49-F238E27FC236}">
                <a16:creationId xmlns:a16="http://schemas.microsoft.com/office/drawing/2014/main" id="{155413B5-6AB8-10D5-4535-C9DC36222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7638" y="6551613"/>
            <a:ext cx="42068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FF00FD-FAC5-8B44-84B1-BB1398508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3" y="0"/>
            <a:ext cx="6762750" cy="206216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b="0" i="0">
                <a:solidFill>
                  <a:srgbClr val="003300"/>
                </a:solidFill>
              </a:rPr>
              <a:t>The transition between an object parameter and an activity node is represented with a dashed line, instead of a solid line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A50BA305-EF19-E819-BCF4-2CFA149C1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-106363"/>
            <a:ext cx="8596313" cy="1255713"/>
          </a:xfrm>
        </p:spPr>
        <p:txBody>
          <a:bodyPr/>
          <a:lstStyle/>
          <a:p>
            <a:r>
              <a:rPr lang="en-IN" altLang="en-US" sz="4000"/>
              <a:t>Signals</a:t>
            </a:r>
            <a:endParaRPr lang="en-US" altLang="en-US" sz="4000"/>
          </a:p>
        </p:txBody>
      </p:sp>
      <p:sp>
        <p:nvSpPr>
          <p:cNvPr id="126979" name="Content Placeholder 2">
            <a:extLst>
              <a:ext uri="{FF2B5EF4-FFF2-40B4-BE49-F238E27FC236}">
                <a16:creationId xmlns:a16="http://schemas.microsoft.com/office/drawing/2014/main" id="{07E3BE28-1A94-0138-546B-EAB7B331F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000" y="928688"/>
            <a:ext cx="9485313" cy="5586412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0"/>
              </a:spcAft>
            </a:pPr>
            <a:r>
              <a:rPr lang="en-US" altLang="en-US" sz="3600">
                <a:solidFill>
                  <a:srgbClr val="3333CC"/>
                </a:solidFill>
              </a:rPr>
              <a:t>Signals are </a:t>
            </a:r>
            <a:r>
              <a:rPr lang="en-IN" altLang="en-US" sz="3600">
                <a:solidFill>
                  <a:srgbClr val="3333CC"/>
                </a:solidFill>
              </a:rPr>
              <a:t>essentially for message interactions </a:t>
            </a:r>
            <a:r>
              <a:rPr lang="en-US" altLang="en-US" sz="3600">
                <a:solidFill>
                  <a:srgbClr val="3333CC"/>
                </a:solidFill>
              </a:rPr>
              <a:t>with external systems/processes.</a:t>
            </a:r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en-US" altLang="en-US" b="1"/>
              <a:t>Usually appear in pairs of sent and received signals, because often response is expected for sent signals.</a:t>
            </a:r>
          </a:p>
        </p:txBody>
      </p:sp>
      <p:sp>
        <p:nvSpPr>
          <p:cNvPr id="59396" name="Pentagon 4">
            <a:extLst>
              <a:ext uri="{FF2B5EF4-FFF2-40B4-BE49-F238E27FC236}">
                <a16:creationId xmlns:a16="http://schemas.microsoft.com/office/drawing/2014/main" id="{866A7BBA-72A4-47DE-C5A5-EE81DD82C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900613"/>
            <a:ext cx="1595438" cy="839787"/>
          </a:xfrm>
          <a:prstGeom prst="homePlate">
            <a:avLst>
              <a:gd name="adj" fmla="val 49993"/>
            </a:avLst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zh-CN" altLang="en-US" sz="2000" b="0" i="0">
              <a:solidFill>
                <a:srgbClr val="FFFFFF"/>
              </a:solidFill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397" name="Chevron 7">
            <a:extLst>
              <a:ext uri="{FF2B5EF4-FFF2-40B4-BE49-F238E27FC236}">
                <a16:creationId xmlns:a16="http://schemas.microsoft.com/office/drawing/2014/main" id="{3B32456C-3746-24DD-2E16-A4524A3C8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4772025"/>
            <a:ext cx="2020888" cy="966788"/>
          </a:xfrm>
          <a:prstGeom prst="chevron">
            <a:avLst>
              <a:gd name="adj" fmla="val 50003"/>
            </a:avLst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zh-CN" altLang="en-US" sz="2000" b="0" i="0">
              <a:solidFill>
                <a:schemeClr val="tx1"/>
              </a:solidFill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398" name="Rectangle 5">
            <a:extLst>
              <a:ext uri="{FF2B5EF4-FFF2-40B4-BE49-F238E27FC236}">
                <a16:creationId xmlns:a16="http://schemas.microsoft.com/office/drawing/2014/main" id="{D7D8D01D-AD73-6357-0FA0-72D86C7BD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5738813"/>
            <a:ext cx="5038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4000" i="0">
                <a:ea typeface="SimSun" panose="02010600030101010101" pitchFamily="2" charset="-122"/>
              </a:rPr>
              <a:t> </a:t>
            </a:r>
            <a:r>
              <a:rPr lang="en-US" altLang="zh-CN" i="0">
                <a:solidFill>
                  <a:srgbClr val="0000CC"/>
                </a:solidFill>
                <a:ea typeface="SimSun" panose="02010600030101010101" pitchFamily="2" charset="-122"/>
              </a:rPr>
              <a:t>Send signal	</a:t>
            </a:r>
            <a:endParaRPr lang="en-US" altLang="en-US" i="0"/>
          </a:p>
        </p:txBody>
      </p:sp>
      <p:sp>
        <p:nvSpPr>
          <p:cNvPr id="59399" name="Rectangle 6">
            <a:extLst>
              <a:ext uri="{FF2B5EF4-FFF2-40B4-BE49-F238E27FC236}">
                <a16:creationId xmlns:a16="http://schemas.microsoft.com/office/drawing/2014/main" id="{D3484BC0-1C16-DDFB-2FBB-D54294ED9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8" y="5792788"/>
            <a:ext cx="5038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i="0">
                <a:solidFill>
                  <a:srgbClr val="0000CC"/>
                </a:solidFill>
                <a:ea typeface="SimSun" panose="02010600030101010101" pitchFamily="2" charset="-122"/>
              </a:rPr>
              <a:t>Accept signal</a:t>
            </a:r>
            <a:endParaRPr lang="en-US" altLang="en-US" i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8C33C6-91AC-8E99-4932-DA3EDF791E1B}"/>
              </a:ext>
            </a:extLst>
          </p:cNvPr>
          <p:cNvCxnSpPr>
            <a:stCxn id="59396" idx="3"/>
            <a:endCxn id="59397" idx="1"/>
          </p:cNvCxnSpPr>
          <p:nvPr/>
        </p:nvCxnSpPr>
        <p:spPr>
          <a:xfrm flipV="1">
            <a:off x="3455988" y="5256213"/>
            <a:ext cx="3171825" cy="63500"/>
          </a:xfrm>
          <a:prstGeom prst="straightConnector1">
            <a:avLst/>
          </a:prstGeom>
          <a:ln w="38100">
            <a:solidFill>
              <a:srgbClr val="0000CC"/>
            </a:solidFill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401" name="TextBox 4">
            <a:extLst>
              <a:ext uri="{FF2B5EF4-FFF2-40B4-BE49-F238E27FC236}">
                <a16:creationId xmlns:a16="http://schemas.microsoft.com/office/drawing/2014/main" id="{4BBFDF50-8BDC-E5C0-0FAC-DD458EB76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008563"/>
            <a:ext cx="17795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2400" i="0">
                <a:solidFill>
                  <a:srgbClr val="0000CC"/>
                </a:solidFill>
              </a:rPr>
              <a:t>Request Payment </a:t>
            </a:r>
          </a:p>
        </p:txBody>
      </p:sp>
      <p:sp>
        <p:nvSpPr>
          <p:cNvPr id="59402" name="TextBox 4">
            <a:extLst>
              <a:ext uri="{FF2B5EF4-FFF2-40B4-BE49-F238E27FC236}">
                <a16:creationId xmlns:a16="http://schemas.microsoft.com/office/drawing/2014/main" id="{5538E1A0-B53B-D360-329D-99757F440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922838"/>
            <a:ext cx="177958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2400" i="0">
                <a:solidFill>
                  <a:srgbClr val="0000CC"/>
                </a:solidFill>
              </a:rPr>
              <a:t>Receive Payment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1035D0-BDA0-B1CD-E05A-16CE8A650533}"/>
              </a:ext>
            </a:extLst>
          </p:cNvPr>
          <p:cNvSpPr/>
          <p:nvPr/>
        </p:nvSpPr>
        <p:spPr bwMode="auto">
          <a:xfrm>
            <a:off x="347663" y="1847850"/>
            <a:ext cx="9383712" cy="13716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60419" name="Title 1">
            <a:extLst>
              <a:ext uri="{FF2B5EF4-FFF2-40B4-BE49-F238E27FC236}">
                <a16:creationId xmlns:a16="http://schemas.microsoft.com/office/drawing/2014/main" id="{C5896F39-BB45-C14C-DA80-3CEF36C4E1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0"/>
            <a:ext cx="9072562" cy="1176338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zh-CN" sz="3600">
                <a:ea typeface="方正姚体" panose="02010601030101010101" pitchFamily="2" charset="-122"/>
                <a:cs typeface="方正姚体" panose="02010601030101010101" pitchFamily="2" charset="-122"/>
              </a:rPr>
              <a:t>Received Signals</a:t>
            </a:r>
            <a:endParaRPr lang="zh-CN" altLang="en-US" sz="3600">
              <a:ea typeface="方正姚体" panose="02010601030101010101" pitchFamily="2" charset="-122"/>
              <a:cs typeface="方正姚体" panose="02010601030101010101" pitchFamily="2" charset="-122"/>
            </a:endParaRPr>
          </a:p>
        </p:txBody>
      </p:sp>
      <p:sp>
        <p:nvSpPr>
          <p:cNvPr id="489475" name="Content Placeholder 2">
            <a:extLst>
              <a:ext uri="{FF2B5EF4-FFF2-40B4-BE49-F238E27FC236}">
                <a16:creationId xmlns:a16="http://schemas.microsoft.com/office/drawing/2014/main" id="{3E9D8858-8FE3-BA20-7CB4-4AE14FCF51B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963613"/>
            <a:ext cx="10080625" cy="5791200"/>
          </a:xfrm>
        </p:spPr>
        <p:txBody>
          <a:bodyPr lIns="100794" tIns="50397" rIns="100794" bIns="50397"/>
          <a:lstStyle/>
          <a:p>
            <a:pPr marL="365125" indent="-255588" defTabSz="914400" eaLnBrk="1" hangingPunct="1">
              <a:lnSpc>
                <a:spcPct val="115000"/>
              </a:lnSpc>
              <a:spcBef>
                <a:spcPts val="600"/>
              </a:spcBef>
              <a:spcAft>
                <a:spcPts val="1500"/>
              </a:spcAft>
            </a:pPr>
            <a:r>
              <a:rPr lang="en-US" altLang="zh-CN" sz="3800">
                <a:ea typeface="SimSun" panose="02010600030101010101" pitchFamily="2" charset="-122"/>
              </a:rPr>
              <a:t>A received signal:</a:t>
            </a:r>
          </a:p>
          <a:p>
            <a:pPr marL="742950" lvl="1" indent="-285750" defTabSz="914400" eaLnBrk="1" hangingPunct="1">
              <a:lnSpc>
                <a:spcPct val="115000"/>
              </a:lnSpc>
              <a:spcBef>
                <a:spcPts val="600"/>
              </a:spcBef>
              <a:spcAft>
                <a:spcPts val="1500"/>
              </a:spcAft>
            </a:pPr>
            <a:r>
              <a:rPr lang="en-US" altLang="zh-CN" sz="3400" b="1">
                <a:solidFill>
                  <a:srgbClr val="0000CC"/>
                </a:solidFill>
                <a:ea typeface="SimSun" panose="02010600030101010101" pitchFamily="2" charset="-122"/>
              </a:rPr>
              <a:t>Indicates that the activity receives an event from an outside process.</a:t>
            </a:r>
          </a:p>
          <a:p>
            <a:pPr marL="742950" lvl="1" indent="-285750" defTabSz="914400" eaLnBrk="1" hangingPunct="1">
              <a:lnSpc>
                <a:spcPct val="115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zh-CN" sz="3400" b="1">
                <a:solidFill>
                  <a:srgbClr val="9900CC"/>
                </a:solidFill>
                <a:ea typeface="SimSun" panose="02010600030101010101" pitchFamily="2" charset="-122"/>
              </a:rPr>
              <a:t>An activity listens to signals, and the diagram defines how the activity reacts.</a:t>
            </a:r>
            <a:r>
              <a:rPr lang="en-US" altLang="zh-CN" sz="3400">
                <a:solidFill>
                  <a:srgbClr val="9900CC"/>
                </a:solidFill>
                <a:ea typeface="SimSun" panose="02010600030101010101" pitchFamily="2" charset="-122"/>
              </a:rPr>
              <a:t> </a:t>
            </a:r>
          </a:p>
          <a:p>
            <a:pPr marL="365125" indent="-255588" defTabSz="914400" eaLnBrk="1" hangingPunct="1">
              <a:lnSpc>
                <a:spcPct val="11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3800">
                <a:ea typeface="SimSun" panose="02010600030101010101" pitchFamily="2" charset="-122"/>
              </a:rPr>
              <a:t>A ‘time signal’ occurs on passage of time </a:t>
            </a:r>
          </a:p>
          <a:p>
            <a:pPr marL="742950" lvl="1" indent="-285750" defTabSz="914400" eaLnBrk="1" hangingPunct="1">
              <a:lnSpc>
                <a:spcPct val="115000"/>
              </a:lnSpc>
              <a:spcBef>
                <a:spcPts val="600"/>
              </a:spcBef>
              <a:spcAft>
                <a:spcPts val="1500"/>
              </a:spcAft>
            </a:pPr>
            <a:r>
              <a:rPr lang="en-US" altLang="zh-CN" sz="3400">
                <a:ea typeface="SimSun" panose="02010600030101010101" pitchFamily="2" charset="-122"/>
              </a:rPr>
              <a:t>For example, each month end might trigger a signal.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E48ECBB7-AE45-71F1-C978-5B2470FF5A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20638" y="46038"/>
            <a:ext cx="9072563" cy="1176337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zh-CN" sz="3600">
                <a:ea typeface="方正姚体" panose="02010601030101010101" pitchFamily="2" charset="-122"/>
                <a:cs typeface="方正姚体" panose="02010601030101010101" pitchFamily="2" charset="-122"/>
              </a:rPr>
              <a:t>			Signals</a:t>
            </a:r>
            <a:endParaRPr lang="zh-CN" altLang="en-US" sz="3600">
              <a:ea typeface="方正姚体" panose="02010601030101010101" pitchFamily="2" charset="-122"/>
              <a:cs typeface="方正姚体" panose="02010601030101010101" pitchFamily="2" charset="-122"/>
            </a:endParaRPr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CDBBD284-2F5E-0A34-89BB-50E8276B93A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127125"/>
            <a:ext cx="10080625" cy="5554663"/>
          </a:xfrm>
        </p:spPr>
        <p:txBody>
          <a:bodyPr lIns="100794" tIns="50397" rIns="100794" bIns="50397"/>
          <a:lstStyle/>
          <a:p>
            <a:pPr marL="365125" indent="-255588" defTabSz="914400" eaLnBrk="1" hangingPunct="1"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defRPr/>
            </a:pPr>
            <a:r>
              <a:rPr lang="en-US" altLang="zh-CN" sz="3600" dirty="0">
                <a:ea typeface="SimSun" panose="02010600030101010101" pitchFamily="2" charset="-122"/>
              </a:rPr>
              <a:t>Basically,  signals are flow triggers. </a:t>
            </a:r>
            <a:endParaRPr lang="zh-CN" altLang="en-US" sz="3600" dirty="0">
              <a:ea typeface="SimSun" panose="02010600030101010101" pitchFamily="2" charset="-122"/>
            </a:endParaRPr>
          </a:p>
          <a:p>
            <a:pPr marL="365125" indent="-255588" defTabSz="914400" eaLnBrk="1" hangingPunct="1"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defRPr/>
            </a:pPr>
            <a:endParaRPr lang="en-US" altLang="zh-CN" sz="1050" dirty="0">
              <a:ea typeface="SimSun" panose="02010600030101010101" pitchFamily="2" charset="-122"/>
            </a:endParaRPr>
          </a:p>
          <a:p>
            <a:pPr marL="365125" indent="-255588" defTabSz="914400" eaLnBrk="1" hangingPunct="1"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defRPr/>
            </a:pPr>
            <a:endParaRPr lang="en-US" altLang="zh-CN" sz="3600" dirty="0">
              <a:ea typeface="SimSun" panose="02010600030101010101" pitchFamily="2" charset="-122"/>
            </a:endParaRPr>
          </a:p>
          <a:p>
            <a:pPr marL="365125" indent="-255588" defTabSz="914400" eaLnBrk="1" hangingPunct="1"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defRPr/>
            </a:pPr>
            <a:endParaRPr lang="en-US" altLang="zh-CN" sz="3600" dirty="0">
              <a:ea typeface="SimSun" panose="02010600030101010101" pitchFamily="2" charset="-122"/>
            </a:endParaRPr>
          </a:p>
          <a:p>
            <a:pPr marL="365125" indent="-255588" defTabSz="914400" eaLnBrk="1" hangingPunct="1"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600" dirty="0">
                <a:ea typeface="SimSun" panose="02010600030101010101" pitchFamily="2" charset="-122"/>
              </a:rPr>
              <a:t>   </a:t>
            </a:r>
            <a:r>
              <a:rPr lang="en-US" altLang="zh-CN" b="1" dirty="0">
                <a:solidFill>
                  <a:srgbClr val="0000CC"/>
                </a:solidFill>
                <a:ea typeface="SimSun" panose="02010600030101010101" pitchFamily="2" charset="-122"/>
              </a:rPr>
              <a:t>Send signal	   Time signal     Accept signal</a:t>
            </a:r>
            <a:endParaRPr lang="zh-CN" altLang="en-US" b="1" dirty="0">
              <a:solidFill>
                <a:srgbClr val="0000CC"/>
              </a:solidFill>
              <a:ea typeface="SimSun" panose="02010600030101010101" pitchFamily="2" charset="-122"/>
            </a:endParaRPr>
          </a:p>
        </p:txBody>
      </p:sp>
      <p:sp>
        <p:nvSpPr>
          <p:cNvPr id="103428" name="Pentagon 4">
            <a:extLst>
              <a:ext uri="{FF2B5EF4-FFF2-40B4-BE49-F238E27FC236}">
                <a16:creationId xmlns:a16="http://schemas.microsoft.com/office/drawing/2014/main" id="{04B9F16B-D4E7-5660-5F01-90EB62B45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3006725"/>
            <a:ext cx="1595437" cy="839788"/>
          </a:xfrm>
          <a:prstGeom prst="homePlate">
            <a:avLst>
              <a:gd name="adj" fmla="val 49993"/>
            </a:avLst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zh-CN" altLang="en-US" sz="2000" b="0" i="0">
              <a:solidFill>
                <a:srgbClr val="FFFFFF"/>
              </a:solidFill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3429" name="Flowchart: Collate 5">
            <a:extLst>
              <a:ext uri="{FF2B5EF4-FFF2-40B4-BE49-F238E27FC236}">
                <a16:creationId xmlns:a16="http://schemas.microsoft.com/office/drawing/2014/main" id="{CF85A4AB-CA02-4A0B-7AC1-DE450131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2560638"/>
            <a:ext cx="1092200" cy="1344612"/>
          </a:xfrm>
          <a:prstGeom prst="flowChartCollate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zh-CN" altLang="en-US" sz="2000" b="0" i="0">
              <a:solidFill>
                <a:schemeClr val="tx1"/>
              </a:solidFill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3430" name="Chevron 7">
            <a:extLst>
              <a:ext uri="{FF2B5EF4-FFF2-40B4-BE49-F238E27FC236}">
                <a16:creationId xmlns:a16="http://schemas.microsoft.com/office/drawing/2014/main" id="{1420D16A-67F0-F083-D1E8-4BE17C51E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2879725"/>
            <a:ext cx="1847850" cy="966788"/>
          </a:xfrm>
          <a:prstGeom prst="chevron">
            <a:avLst>
              <a:gd name="adj" fmla="val 50004"/>
            </a:avLst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zh-CN" altLang="en-US" sz="2000" b="0" i="0">
              <a:solidFill>
                <a:schemeClr val="tx1"/>
              </a:solidFill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/>
      <p:bldP spid="103429" grpId="0" animBg="1"/>
      <p:bldP spid="10343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3">
            <a:extLst>
              <a:ext uri="{FF2B5EF4-FFF2-40B4-BE49-F238E27FC236}">
                <a16:creationId xmlns:a16="http://schemas.microsoft.com/office/drawing/2014/main" id="{55105C78-0071-A563-847C-CF80E057D74B}"/>
              </a:ext>
            </a:extLst>
          </p:cNvPr>
          <p:cNvGrpSpPr>
            <a:grpSpLocks/>
          </p:cNvGrpSpPr>
          <p:nvPr/>
        </p:nvGrpSpPr>
        <p:grpSpPr bwMode="auto">
          <a:xfrm>
            <a:off x="4171950" y="4349750"/>
            <a:ext cx="1628775" cy="1119188"/>
            <a:chOff x="899592" y="1065342"/>
            <a:chExt cx="1199592" cy="54077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6D06E0F-096D-9998-B020-FE42DAF5BB95}"/>
                </a:ext>
              </a:extLst>
            </p:cNvPr>
            <p:cNvSpPr/>
            <p:nvPr/>
          </p:nvSpPr>
          <p:spPr>
            <a:xfrm>
              <a:off x="899592" y="1065342"/>
              <a:ext cx="1199592" cy="54077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IN" sz="3400" i="0">
                <a:solidFill>
                  <a:srgbClr val="0000CC"/>
                </a:solidFill>
              </a:endParaRPr>
            </a:p>
          </p:txBody>
        </p:sp>
        <p:sp>
          <p:nvSpPr>
            <p:cNvPr id="62504" name="TextBox 15">
              <a:extLst>
                <a:ext uri="{FF2B5EF4-FFF2-40B4-BE49-F238E27FC236}">
                  <a16:creationId xmlns:a16="http://schemas.microsoft.com/office/drawing/2014/main" id="{6C466612-5EAB-A325-EE12-870B8BC3C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9771" y="1123638"/>
              <a:ext cx="972769" cy="37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IN" altLang="en-US" sz="2800" i="0">
                  <a:solidFill>
                    <a:srgbClr val="0000CC"/>
                  </a:solidFill>
                </a:rPr>
                <a:t>Cancel Order </a:t>
              </a:r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3D95FC5-E179-D8AB-C53C-0EF25B133CF6}"/>
              </a:ext>
            </a:extLst>
          </p:cNvPr>
          <p:cNvSpPr/>
          <p:nvPr/>
        </p:nvSpPr>
        <p:spPr>
          <a:xfrm>
            <a:off x="7920038" y="4179888"/>
            <a:ext cx="1984375" cy="11350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IN" sz="3400" i="0">
              <a:solidFill>
                <a:srgbClr val="0000CC"/>
              </a:solidFill>
            </a:endParaRPr>
          </a:p>
        </p:txBody>
      </p:sp>
      <p:sp>
        <p:nvSpPr>
          <p:cNvPr id="62468" name="TextBox 18">
            <a:extLst>
              <a:ext uri="{FF2B5EF4-FFF2-40B4-BE49-F238E27FC236}">
                <a16:creationId xmlns:a16="http://schemas.microsoft.com/office/drawing/2014/main" id="{31847C68-F5CD-6877-62AD-754357228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4513" y="4237038"/>
            <a:ext cx="200025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2800" i="0">
                <a:solidFill>
                  <a:srgbClr val="0000CC"/>
                </a:solidFill>
              </a:rPr>
              <a:t>Report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2800" i="0">
                <a:solidFill>
                  <a:srgbClr val="0000CC"/>
                </a:solidFill>
              </a:rPr>
              <a:t>Meter Reading</a:t>
            </a:r>
          </a:p>
        </p:txBody>
      </p:sp>
      <p:grpSp>
        <p:nvGrpSpPr>
          <p:cNvPr id="62469" name="Group 35">
            <a:extLst>
              <a:ext uri="{FF2B5EF4-FFF2-40B4-BE49-F238E27FC236}">
                <a16:creationId xmlns:a16="http://schemas.microsoft.com/office/drawing/2014/main" id="{0AFDF467-A14E-D61F-F2C6-C8554425C64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291013"/>
            <a:ext cx="1693863" cy="1177925"/>
            <a:chOff x="5148064" y="1065342"/>
            <a:chExt cx="1296144" cy="54404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A32B3D-1336-CBCD-FBD7-6E013E17A4DE}"/>
                </a:ext>
              </a:extLst>
            </p:cNvPr>
            <p:cNvCxnSpPr/>
            <p:nvPr/>
          </p:nvCxnSpPr>
          <p:spPr>
            <a:xfrm>
              <a:off x="6444208" y="1065342"/>
              <a:ext cx="0" cy="5440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885E08-BBD9-A884-5D9F-B6EEA7E435F1}"/>
                </a:ext>
              </a:extLst>
            </p:cNvPr>
            <p:cNvCxnSpPr/>
            <p:nvPr/>
          </p:nvCxnSpPr>
          <p:spPr>
            <a:xfrm>
              <a:off x="5148064" y="1077073"/>
              <a:ext cx="1296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80F03E8-1895-A643-910E-5C2588E5B230}"/>
                </a:ext>
              </a:extLst>
            </p:cNvPr>
            <p:cNvCxnSpPr/>
            <p:nvPr/>
          </p:nvCxnSpPr>
          <p:spPr>
            <a:xfrm>
              <a:off x="5148064" y="1077073"/>
              <a:ext cx="287897" cy="2602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9CC1A6-E54C-8FF4-DD4B-29181278C995}"/>
                </a:ext>
              </a:extLst>
            </p:cNvPr>
            <p:cNvCxnSpPr/>
            <p:nvPr/>
          </p:nvCxnSpPr>
          <p:spPr>
            <a:xfrm flipH="1">
              <a:off x="5148064" y="1337366"/>
              <a:ext cx="287897" cy="272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9A3EFC1-2E9E-5332-DC09-78893BA083D9}"/>
                </a:ext>
              </a:extLst>
            </p:cNvPr>
            <p:cNvCxnSpPr/>
            <p:nvPr/>
          </p:nvCxnSpPr>
          <p:spPr>
            <a:xfrm flipV="1">
              <a:off x="5148064" y="1606457"/>
              <a:ext cx="1296144" cy="29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470" name="TextBox 41">
            <a:extLst>
              <a:ext uri="{FF2B5EF4-FFF2-40B4-BE49-F238E27FC236}">
                <a16:creationId xmlns:a16="http://schemas.microsoft.com/office/drawing/2014/main" id="{D4F0FDF6-65C8-C01C-A375-656B247B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4465638"/>
            <a:ext cx="1447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2400" i="0">
                <a:solidFill>
                  <a:srgbClr val="0000CC"/>
                </a:solidFill>
              </a:rPr>
              <a:t>Receive  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2400" i="0">
                <a:solidFill>
                  <a:srgbClr val="0000CC"/>
                </a:solidFill>
              </a:rPr>
              <a:t>Cancel Request</a:t>
            </a:r>
          </a:p>
        </p:txBody>
      </p:sp>
      <p:grpSp>
        <p:nvGrpSpPr>
          <p:cNvPr id="62471" name="Group 51">
            <a:extLst>
              <a:ext uri="{FF2B5EF4-FFF2-40B4-BE49-F238E27FC236}">
                <a16:creationId xmlns:a16="http://schemas.microsoft.com/office/drawing/2014/main" id="{7BC0CCF6-92A8-8738-5EF0-55404ED19281}"/>
              </a:ext>
            </a:extLst>
          </p:cNvPr>
          <p:cNvGrpSpPr>
            <a:grpSpLocks/>
          </p:cNvGrpSpPr>
          <p:nvPr/>
        </p:nvGrpSpPr>
        <p:grpSpPr bwMode="auto">
          <a:xfrm>
            <a:off x="6419850" y="4360863"/>
            <a:ext cx="700088" cy="844550"/>
            <a:chOff x="5868144" y="3312592"/>
            <a:chExt cx="432048" cy="545575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6E80EC-DC3D-74C7-DFA8-692D0AA951E3}"/>
                </a:ext>
              </a:extLst>
            </p:cNvPr>
            <p:cNvCxnSpPr/>
            <p:nvPr/>
          </p:nvCxnSpPr>
          <p:spPr>
            <a:xfrm>
              <a:off x="5868144" y="3312592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D8FC640-071E-74BD-FC21-ABC6110F7516}"/>
                </a:ext>
              </a:extLst>
            </p:cNvPr>
            <p:cNvCxnSpPr/>
            <p:nvPr/>
          </p:nvCxnSpPr>
          <p:spPr>
            <a:xfrm>
              <a:off x="5868144" y="3858167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7052050-E07B-B61C-F6E2-71304FDF1F06}"/>
                </a:ext>
              </a:extLst>
            </p:cNvPr>
            <p:cNvCxnSpPr/>
            <p:nvPr/>
          </p:nvCxnSpPr>
          <p:spPr>
            <a:xfrm>
              <a:off x="5868144" y="3312592"/>
              <a:ext cx="432048" cy="5455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907F182-239D-1593-177C-36BC50A6969C}"/>
                </a:ext>
              </a:extLst>
            </p:cNvPr>
            <p:cNvCxnSpPr/>
            <p:nvPr/>
          </p:nvCxnSpPr>
          <p:spPr>
            <a:xfrm flipH="1">
              <a:off x="5868144" y="3312592"/>
              <a:ext cx="432048" cy="5455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472" name="Group 9">
            <a:extLst>
              <a:ext uri="{FF2B5EF4-FFF2-40B4-BE49-F238E27FC236}">
                <a16:creationId xmlns:a16="http://schemas.microsoft.com/office/drawing/2014/main" id="{42ACBAB4-4F12-84F8-01A6-EAE27A370571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1112838"/>
            <a:ext cx="2255838" cy="879475"/>
            <a:chOff x="1118593" y="1065342"/>
            <a:chExt cx="1245104" cy="54077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A4BA854F-C468-3B91-D534-6DEDC9B6151D}"/>
                </a:ext>
              </a:extLst>
            </p:cNvPr>
            <p:cNvSpPr/>
            <p:nvPr/>
          </p:nvSpPr>
          <p:spPr>
            <a:xfrm>
              <a:off x="1118593" y="1065342"/>
              <a:ext cx="980487" cy="54077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IN" sz="3400" i="0">
                <a:solidFill>
                  <a:srgbClr val="0000CC"/>
                </a:solidFill>
              </a:endParaRPr>
            </a:p>
          </p:txBody>
        </p:sp>
        <p:sp>
          <p:nvSpPr>
            <p:cNvPr id="62493" name="TextBox 2">
              <a:extLst>
                <a:ext uri="{FF2B5EF4-FFF2-40B4-BE49-F238E27FC236}">
                  <a16:creationId xmlns:a16="http://schemas.microsoft.com/office/drawing/2014/main" id="{ECFCF844-B9C6-B1A2-D91F-15A772657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029" y="1145286"/>
              <a:ext cx="1106668" cy="415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IN" altLang="en-US" sz="2400" i="0">
                  <a:solidFill>
                    <a:srgbClr val="0000CC"/>
                  </a:solidFill>
                </a:rPr>
                <a:t>Process Order </a:t>
              </a:r>
            </a:p>
          </p:txBody>
        </p:sp>
      </p:grpSp>
      <p:grpSp>
        <p:nvGrpSpPr>
          <p:cNvPr id="62473" name="Group 8">
            <a:extLst>
              <a:ext uri="{FF2B5EF4-FFF2-40B4-BE49-F238E27FC236}">
                <a16:creationId xmlns:a16="http://schemas.microsoft.com/office/drawing/2014/main" id="{9A3263D6-0345-3CF2-E7F3-DAA7A6B12AC6}"/>
              </a:ext>
            </a:extLst>
          </p:cNvPr>
          <p:cNvGrpSpPr>
            <a:grpSpLocks/>
          </p:cNvGrpSpPr>
          <p:nvPr/>
        </p:nvGrpSpPr>
        <p:grpSpPr bwMode="auto">
          <a:xfrm>
            <a:off x="2798763" y="1176338"/>
            <a:ext cx="1906587" cy="750887"/>
            <a:chOff x="3563888" y="1065342"/>
            <a:chExt cx="1468509" cy="540772"/>
          </a:xfrm>
        </p:grpSpPr>
        <p:sp>
          <p:nvSpPr>
            <p:cNvPr id="4" name="Pentagon 3">
              <a:extLst>
                <a:ext uri="{FF2B5EF4-FFF2-40B4-BE49-F238E27FC236}">
                  <a16:creationId xmlns:a16="http://schemas.microsoft.com/office/drawing/2014/main" id="{43EF864A-42B7-EC4B-CD09-BEDDCF562E0E}"/>
                </a:ext>
              </a:extLst>
            </p:cNvPr>
            <p:cNvSpPr/>
            <p:nvPr/>
          </p:nvSpPr>
          <p:spPr>
            <a:xfrm>
              <a:off x="3563888" y="1065342"/>
              <a:ext cx="1223961" cy="540772"/>
            </a:xfrm>
            <a:prstGeom prst="homePlate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IN" sz="3400" i="0">
                <a:solidFill>
                  <a:srgbClr val="0000CC"/>
                </a:solidFill>
              </a:endParaRPr>
            </a:p>
          </p:txBody>
        </p:sp>
        <p:sp>
          <p:nvSpPr>
            <p:cNvPr id="62491" name="TextBox 4">
              <a:extLst>
                <a:ext uri="{FF2B5EF4-FFF2-40B4-BE49-F238E27FC236}">
                  <a16:creationId xmlns:a16="http://schemas.microsoft.com/office/drawing/2014/main" id="{1F036EE4-2A62-6417-0CFF-0C1762AA7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331" y="1066485"/>
              <a:ext cx="1371066" cy="48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IN" altLang="en-US" sz="2400" i="0">
                  <a:solidFill>
                    <a:srgbClr val="0000CC"/>
                  </a:solidFill>
                </a:rPr>
                <a:t>Request Payment </a:t>
              </a:r>
            </a:p>
          </p:txBody>
        </p:sp>
      </p:grpSp>
      <p:grpSp>
        <p:nvGrpSpPr>
          <p:cNvPr id="62474" name="Group 10">
            <a:extLst>
              <a:ext uri="{FF2B5EF4-FFF2-40B4-BE49-F238E27FC236}">
                <a16:creationId xmlns:a16="http://schemas.microsoft.com/office/drawing/2014/main" id="{E61047B4-01FA-85B1-4597-D9A89747AC4D}"/>
              </a:ext>
            </a:extLst>
          </p:cNvPr>
          <p:cNvGrpSpPr>
            <a:grpSpLocks/>
          </p:cNvGrpSpPr>
          <p:nvPr/>
        </p:nvGrpSpPr>
        <p:grpSpPr bwMode="auto">
          <a:xfrm>
            <a:off x="8170863" y="1222375"/>
            <a:ext cx="1822450" cy="774700"/>
            <a:chOff x="899592" y="1057443"/>
            <a:chExt cx="1199592" cy="55781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C8923A6-C1DF-688C-4578-BF88EA1C59D4}"/>
                </a:ext>
              </a:extLst>
            </p:cNvPr>
            <p:cNvSpPr/>
            <p:nvPr/>
          </p:nvSpPr>
          <p:spPr>
            <a:xfrm>
              <a:off x="899592" y="1065445"/>
              <a:ext cx="1199592" cy="54066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IN" sz="3400" i="0">
                <a:solidFill>
                  <a:srgbClr val="0000CC"/>
                </a:solidFill>
              </a:endParaRPr>
            </a:p>
          </p:txBody>
        </p:sp>
        <p:sp>
          <p:nvSpPr>
            <p:cNvPr id="62489" name="TextBox 12">
              <a:extLst>
                <a:ext uri="{FF2B5EF4-FFF2-40B4-BE49-F238E27FC236}">
                  <a16:creationId xmlns:a16="http://schemas.microsoft.com/office/drawing/2014/main" id="{A59E75BC-4795-1BB7-3E64-01994852D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221" y="1057443"/>
              <a:ext cx="1007094" cy="557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IN" altLang="en-US" sz="2800" i="0">
                  <a:solidFill>
                    <a:srgbClr val="0000CC"/>
                  </a:solidFill>
                </a:rPr>
                <a:t>Ship Order </a:t>
              </a:r>
            </a:p>
          </p:txBody>
        </p:sp>
      </p:grpSp>
      <p:grpSp>
        <p:nvGrpSpPr>
          <p:cNvPr id="62475" name="Group 33">
            <a:extLst>
              <a:ext uri="{FF2B5EF4-FFF2-40B4-BE49-F238E27FC236}">
                <a16:creationId xmlns:a16="http://schemas.microsoft.com/office/drawing/2014/main" id="{7C49CEB1-89F9-8AD2-E2F1-5F23953E4AE4}"/>
              </a:ext>
            </a:extLst>
          </p:cNvPr>
          <p:cNvGrpSpPr>
            <a:grpSpLocks/>
          </p:cNvGrpSpPr>
          <p:nvPr/>
        </p:nvGrpSpPr>
        <p:grpSpPr bwMode="auto">
          <a:xfrm>
            <a:off x="5272088" y="1171575"/>
            <a:ext cx="1682750" cy="755650"/>
            <a:chOff x="5148064" y="1065342"/>
            <a:chExt cx="1296144" cy="54404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8DA9091-6FDB-0AB8-BD76-972C10041A81}"/>
                </a:ext>
              </a:extLst>
            </p:cNvPr>
            <p:cNvCxnSpPr/>
            <p:nvPr/>
          </p:nvCxnSpPr>
          <p:spPr>
            <a:xfrm>
              <a:off x="6444208" y="1065342"/>
              <a:ext cx="0" cy="5440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805E12-D0C2-6F58-D4DB-607A8CEF3AFB}"/>
                </a:ext>
              </a:extLst>
            </p:cNvPr>
            <p:cNvCxnSpPr/>
            <p:nvPr/>
          </p:nvCxnSpPr>
          <p:spPr>
            <a:xfrm>
              <a:off x="5148064" y="1076772"/>
              <a:ext cx="1296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E0833F6-DB28-DBB6-44AF-338A1823748B}"/>
                </a:ext>
              </a:extLst>
            </p:cNvPr>
            <p:cNvCxnSpPr/>
            <p:nvPr/>
          </p:nvCxnSpPr>
          <p:spPr>
            <a:xfrm>
              <a:off x="5148064" y="1076772"/>
              <a:ext cx="288575" cy="2605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372B37-57CF-FEB2-C965-2D325FDF865C}"/>
                </a:ext>
              </a:extLst>
            </p:cNvPr>
            <p:cNvCxnSpPr/>
            <p:nvPr/>
          </p:nvCxnSpPr>
          <p:spPr>
            <a:xfrm flipH="1">
              <a:off x="5148064" y="1337366"/>
              <a:ext cx="288575" cy="272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E224BB-9A71-702A-0A51-43E9FABBE6CA}"/>
                </a:ext>
              </a:extLst>
            </p:cNvPr>
            <p:cNvCxnSpPr/>
            <p:nvPr/>
          </p:nvCxnSpPr>
          <p:spPr>
            <a:xfrm flipV="1">
              <a:off x="5148064" y="1605961"/>
              <a:ext cx="1296144" cy="34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476" name="TextBox 34">
            <a:extLst>
              <a:ext uri="{FF2B5EF4-FFF2-40B4-BE49-F238E27FC236}">
                <a16:creationId xmlns:a16="http://schemas.microsoft.com/office/drawing/2014/main" id="{0D1BF62D-8602-9B76-DE65-063C95884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1217613"/>
            <a:ext cx="1727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2000" i="0">
                <a:solidFill>
                  <a:srgbClr val="0000CC"/>
                </a:solidFill>
              </a:rPr>
              <a:t>Receive 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2000" i="0">
                <a:solidFill>
                  <a:srgbClr val="0000CC"/>
                </a:solidFill>
              </a:rPr>
              <a:t>Payment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7A8113-C78F-56EB-1F6D-88B23E225D23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2325688" y="1552575"/>
            <a:ext cx="473075" cy="0"/>
          </a:xfrm>
          <a:prstGeom prst="straightConnector1">
            <a:avLst/>
          </a:prstGeom>
          <a:ln w="38100">
            <a:solidFill>
              <a:srgbClr val="0000CC"/>
            </a:solidFill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9E48F9-3FF7-E7A1-E3B3-E434A5B0040C}"/>
              </a:ext>
            </a:extLst>
          </p:cNvPr>
          <p:cNvCxnSpPr>
            <a:stCxn id="4" idx="3"/>
          </p:cNvCxnSpPr>
          <p:nvPr/>
        </p:nvCxnSpPr>
        <p:spPr>
          <a:xfrm>
            <a:off x="4400550" y="1552575"/>
            <a:ext cx="1233488" cy="3175"/>
          </a:xfrm>
          <a:prstGeom prst="straightConnector1">
            <a:avLst/>
          </a:prstGeom>
          <a:ln w="38100">
            <a:solidFill>
              <a:srgbClr val="0000CC"/>
            </a:solidFill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D247B1-6C47-3154-D549-7A7FDA4740AA}"/>
              </a:ext>
            </a:extLst>
          </p:cNvPr>
          <p:cNvCxnSpPr/>
          <p:nvPr/>
        </p:nvCxnSpPr>
        <p:spPr>
          <a:xfrm>
            <a:off x="6937375" y="1606550"/>
            <a:ext cx="1233488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038120-CC8F-4B1C-A3FA-25D730025F6D}"/>
              </a:ext>
            </a:extLst>
          </p:cNvPr>
          <p:cNvCxnSpPr/>
          <p:nvPr/>
        </p:nvCxnSpPr>
        <p:spPr>
          <a:xfrm flipV="1">
            <a:off x="2455863" y="4922838"/>
            <a:ext cx="1701800" cy="7937"/>
          </a:xfrm>
          <a:prstGeom prst="straightConnector1">
            <a:avLst/>
          </a:prstGeom>
          <a:ln w="38100">
            <a:solidFill>
              <a:srgbClr val="0000CC"/>
            </a:solidFill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467696-709F-1CAF-12EE-9A8E74A3A8BA}"/>
              </a:ext>
            </a:extLst>
          </p:cNvPr>
          <p:cNvCxnSpPr/>
          <p:nvPr/>
        </p:nvCxnSpPr>
        <p:spPr>
          <a:xfrm flipV="1">
            <a:off x="6816725" y="4776788"/>
            <a:ext cx="1098550" cy="6350"/>
          </a:xfrm>
          <a:prstGeom prst="straightConnector1">
            <a:avLst/>
          </a:prstGeom>
          <a:ln w="38100">
            <a:solidFill>
              <a:srgbClr val="0000CC"/>
            </a:solidFill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482" name="TextBox 67">
            <a:extLst>
              <a:ext uri="{FF2B5EF4-FFF2-40B4-BE49-F238E27FC236}">
                <a16:creationId xmlns:a16="http://schemas.microsoft.com/office/drawing/2014/main" id="{92648017-4A90-2B43-D10F-B0BD218D2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3" y="5380038"/>
            <a:ext cx="19986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2800" i="0">
                <a:solidFill>
                  <a:srgbClr val="0000CC"/>
                </a:solidFill>
              </a:rPr>
              <a:t>At end of month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8EABF77B-848D-A5F1-D7A8-D352D2225A57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63525" y="0"/>
            <a:ext cx="8566150" cy="136366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/>
              <a:t>Activity Diagram vs Flow Chart</a:t>
            </a:r>
          </a:p>
        </p:txBody>
      </p:sp>
      <p:sp>
        <p:nvSpPr>
          <p:cNvPr id="422915" name="Rectangle 2">
            <a:extLst>
              <a:ext uri="{FF2B5EF4-FFF2-40B4-BE49-F238E27FC236}">
                <a16:creationId xmlns:a16="http://schemas.microsoft.com/office/drawing/2014/main" id="{0D825D5F-7833-4883-BE61-A2A44755E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1013" y="1336675"/>
            <a:ext cx="9359900" cy="5099050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25000"/>
              </a:lnSpc>
              <a:spcBef>
                <a:spcPts val="11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altLang="en-US" sz="3600" dirty="0"/>
              <a:t>Can represent parallel activity and synchronization aspects</a:t>
            </a:r>
          </a:p>
          <a:p>
            <a:pPr marL="338138" indent="-338138" eaLnBrk="1">
              <a:lnSpc>
                <a:spcPct val="125000"/>
              </a:lnSpc>
              <a:spcBef>
                <a:spcPts val="1100"/>
              </a:spcBef>
              <a:spcAft>
                <a:spcPct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altLang="en-US" sz="3600" b="1" dirty="0">
                <a:solidFill>
                  <a:srgbClr val="0000CC"/>
                </a:solidFill>
              </a:rPr>
              <a:t>Swim lanes</a:t>
            </a:r>
            <a:r>
              <a:rPr lang="en-GB" altLang="en-US" sz="3600" dirty="0"/>
              <a:t>:</a:t>
            </a:r>
          </a:p>
          <a:p>
            <a:pPr marL="742950" lvl="1" indent="-285750" eaLnBrk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altLang="en-US" sz="3200" b="1" dirty="0">
                <a:solidFill>
                  <a:srgbClr val="003300"/>
                </a:solidFill>
              </a:rPr>
              <a:t>Allows grouping activities based on who is performing them</a:t>
            </a:r>
          </a:p>
          <a:p>
            <a:pPr marL="769938" lvl="1" indent="-338138" eaLnBrk="1">
              <a:lnSpc>
                <a:spcPct val="125000"/>
              </a:lnSpc>
              <a:spcBef>
                <a:spcPts val="1100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altLang="en-US" sz="3200" b="1" dirty="0">
                <a:solidFill>
                  <a:srgbClr val="0000FF"/>
                </a:solidFill>
              </a:rPr>
              <a:t>Example:</a:t>
            </a:r>
            <a:r>
              <a:rPr lang="en-GB" altLang="en-US" sz="3200" dirty="0"/>
              <a:t> Academic department vs. Hostel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DFC4C66-473C-728A-1343-B14763EFD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42863"/>
            <a:ext cx="96107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b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chemeClr val="tx1"/>
                </a:solidFill>
              </a:rPr>
              <a:t>Activity Diagram Example: Student Registration</a:t>
            </a:r>
          </a:p>
        </p:txBody>
      </p:sp>
      <p:sp>
        <p:nvSpPr>
          <p:cNvPr id="65539" name="Line 172">
            <a:extLst>
              <a:ext uri="{FF2B5EF4-FFF2-40B4-BE49-F238E27FC236}">
                <a16:creationId xmlns:a16="http://schemas.microsoft.com/office/drawing/2014/main" id="{50BA21AD-A6EA-F91F-0D57-0AD8894F2B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6250" y="7805738"/>
            <a:ext cx="11113" cy="1301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5540" name="Line 173">
            <a:extLst>
              <a:ext uri="{FF2B5EF4-FFF2-40B4-BE49-F238E27FC236}">
                <a16:creationId xmlns:a16="http://schemas.microsoft.com/office/drawing/2014/main" id="{BEC3CB09-6D0C-470E-B4B6-CC91C4CDD9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73700" y="7834313"/>
            <a:ext cx="80963" cy="101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5541" name="Line 182">
            <a:extLst>
              <a:ext uri="{FF2B5EF4-FFF2-40B4-BE49-F238E27FC236}">
                <a16:creationId xmlns:a16="http://schemas.microsoft.com/office/drawing/2014/main" id="{25BD37E8-EC10-E90D-14AE-5486A2D207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312525" y="2100263"/>
            <a:ext cx="119063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5542" name="Line 183">
            <a:extLst>
              <a:ext uri="{FF2B5EF4-FFF2-40B4-BE49-F238E27FC236}">
                <a16:creationId xmlns:a16="http://schemas.microsoft.com/office/drawing/2014/main" id="{5DF32565-B47A-F199-C746-EE50D876D2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4113" y="2155825"/>
            <a:ext cx="119062" cy="460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07527" name="Line 6">
            <a:extLst>
              <a:ext uri="{FF2B5EF4-FFF2-40B4-BE49-F238E27FC236}">
                <a16:creationId xmlns:a16="http://schemas.microsoft.com/office/drawing/2014/main" id="{2A19A451-5E48-BAF8-9E29-DB41F6475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6813" y="3768725"/>
            <a:ext cx="32432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140354" name="Text Box 66">
            <a:extLst>
              <a:ext uri="{FF2B5EF4-FFF2-40B4-BE49-F238E27FC236}">
                <a16:creationId xmlns:a16="http://schemas.microsoft.com/office/drawing/2014/main" id="{E0EF141E-48C7-AE45-F51E-8EFCC4C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5062538"/>
            <a:ext cx="21431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000" i="0" dirty="0">
                <a:solidFill>
                  <a:srgbClr val="00B050"/>
                </a:solidFill>
                <a:latin typeface="+mj-lt"/>
              </a:rPr>
              <a:t>Synchronization</a:t>
            </a:r>
          </a:p>
        </p:txBody>
      </p:sp>
      <p:sp>
        <p:nvSpPr>
          <p:cNvPr id="140430" name="AutoShape 142">
            <a:extLst>
              <a:ext uri="{FF2B5EF4-FFF2-40B4-BE49-F238E27FC236}">
                <a16:creationId xmlns:a16="http://schemas.microsoft.com/office/drawing/2014/main" id="{C1D81E4B-D335-2046-648A-81AD07AC0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1636713"/>
            <a:ext cx="2835275" cy="652462"/>
          </a:xfrm>
          <a:prstGeom prst="roundRect">
            <a:avLst>
              <a:gd name="adj" fmla="val 12926"/>
            </a:avLst>
          </a:prstGeom>
          <a:solidFill>
            <a:srgbClr val="FFFFCC"/>
          </a:solidFill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107530" name="Rectangle 160">
            <a:extLst>
              <a:ext uri="{FF2B5EF4-FFF2-40B4-BE49-F238E27FC236}">
                <a16:creationId xmlns:a16="http://schemas.microsoft.com/office/drawing/2014/main" id="{DA0279E6-4147-4F38-DD4C-1EF7688F1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1733550"/>
            <a:ext cx="13144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Initialize</a:t>
            </a:r>
          </a:p>
        </p:txBody>
      </p:sp>
      <p:sp>
        <p:nvSpPr>
          <p:cNvPr id="140452" name="Oval 164">
            <a:extLst>
              <a:ext uri="{FF2B5EF4-FFF2-40B4-BE49-F238E27FC236}">
                <a16:creationId xmlns:a16="http://schemas.microsoft.com/office/drawing/2014/main" id="{BC1FA0A3-C737-62DF-F546-70CD491E2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993775"/>
            <a:ext cx="257175" cy="206375"/>
          </a:xfrm>
          <a:prstGeom prst="ellipse">
            <a:avLst/>
          </a:prstGeom>
          <a:solidFill>
            <a:srgbClr val="0000CC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107532" name="Line 165">
            <a:extLst>
              <a:ext uri="{FF2B5EF4-FFF2-40B4-BE49-F238E27FC236}">
                <a16:creationId xmlns:a16="http://schemas.microsoft.com/office/drawing/2014/main" id="{2C1BB1FC-BB10-3394-E30D-9AC674D54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1177925"/>
            <a:ext cx="0" cy="463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40462" name="Oval 174">
            <a:extLst>
              <a:ext uri="{FF2B5EF4-FFF2-40B4-BE49-F238E27FC236}">
                <a16:creationId xmlns:a16="http://schemas.microsoft.com/office/drawing/2014/main" id="{14B6B1B0-9080-2725-25E2-4D60EC724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763" y="6870700"/>
            <a:ext cx="368300" cy="295275"/>
          </a:xfrm>
          <a:prstGeom prst="ellips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140463" name="Oval 175">
            <a:extLst>
              <a:ext uri="{FF2B5EF4-FFF2-40B4-BE49-F238E27FC236}">
                <a16:creationId xmlns:a16="http://schemas.microsoft.com/office/drawing/2014/main" id="{F78AF18E-241B-C763-98D4-4B9168CE7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5" y="6915150"/>
            <a:ext cx="257175" cy="206375"/>
          </a:xfrm>
          <a:prstGeom prst="ellipse">
            <a:avLst/>
          </a:prstGeom>
          <a:solidFill>
            <a:srgbClr val="0000CC"/>
          </a:solidFill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107535" name="Line 176">
            <a:extLst>
              <a:ext uri="{FF2B5EF4-FFF2-40B4-BE49-F238E27FC236}">
                <a16:creationId xmlns:a16="http://schemas.microsoft.com/office/drawing/2014/main" id="{8862064C-4E8E-AF15-0058-E4EE7F6CB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0113" y="7007225"/>
            <a:ext cx="695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07536" name="Line 181">
            <a:extLst>
              <a:ext uri="{FF2B5EF4-FFF2-40B4-BE49-F238E27FC236}">
                <a16:creationId xmlns:a16="http://schemas.microsoft.com/office/drawing/2014/main" id="{1EBD45C7-BF50-F233-5853-D28B9F148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3538" y="5803900"/>
            <a:ext cx="20859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40474" name="Rectangle 186">
            <a:extLst>
              <a:ext uri="{FF2B5EF4-FFF2-40B4-BE49-F238E27FC236}">
                <a16:creationId xmlns:a16="http://schemas.microsoft.com/office/drawing/2014/main" id="{63545865-43B4-271D-34CB-62A3D274F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8" y="6086475"/>
            <a:ext cx="1917700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000" i="0" dirty="0">
                <a:solidFill>
                  <a:srgbClr val="0000CC"/>
                </a:solidFill>
                <a:latin typeface="+mj-lt"/>
              </a:rPr>
              <a:t>[ count &lt; 100 ]</a:t>
            </a:r>
          </a:p>
        </p:txBody>
      </p:sp>
      <p:sp>
        <p:nvSpPr>
          <p:cNvPr id="107538" name="Line 193">
            <a:extLst>
              <a:ext uri="{FF2B5EF4-FFF2-40B4-BE49-F238E27FC236}">
                <a16:creationId xmlns:a16="http://schemas.microsoft.com/office/drawing/2014/main" id="{B3634835-550A-D7A0-4FA5-AFB540BA4E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313" y="6451600"/>
            <a:ext cx="3475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07539" name="Line 198">
            <a:extLst>
              <a:ext uri="{FF2B5EF4-FFF2-40B4-BE49-F238E27FC236}">
                <a16:creationId xmlns:a16="http://schemas.microsoft.com/office/drawing/2014/main" id="{0BDF7E35-380D-6AB0-C9CB-767BA197E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028950"/>
            <a:ext cx="22002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40503" name="AutoShape 215">
            <a:extLst>
              <a:ext uri="{FF2B5EF4-FFF2-40B4-BE49-F238E27FC236}">
                <a16:creationId xmlns:a16="http://schemas.microsoft.com/office/drawing/2014/main" id="{45BD41D2-D72A-7890-E9DA-25E9C6CD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2747963"/>
            <a:ext cx="2835275" cy="558800"/>
          </a:xfrm>
          <a:prstGeom prst="roundRect">
            <a:avLst>
              <a:gd name="adj" fmla="val 12926"/>
            </a:avLst>
          </a:prstGeom>
          <a:solidFill>
            <a:srgbClr val="FFFFCC"/>
          </a:solidFill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140504" name="Rectangle 216">
            <a:extLst>
              <a:ext uri="{FF2B5EF4-FFF2-40B4-BE49-F238E27FC236}">
                <a16:creationId xmlns:a16="http://schemas.microsoft.com/office/drawing/2014/main" id="{5B483132-92AB-1B82-CB8B-9400DFD36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2876550"/>
            <a:ext cx="1816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i="0" dirty="0">
                <a:solidFill>
                  <a:srgbClr val="0000CC"/>
                </a:solidFill>
                <a:latin typeface="+mj-lt"/>
              </a:rPr>
              <a:t>Add student</a:t>
            </a:r>
          </a:p>
        </p:txBody>
      </p:sp>
      <p:sp>
        <p:nvSpPr>
          <p:cNvPr id="107542" name="Line 217">
            <a:extLst>
              <a:ext uri="{FF2B5EF4-FFF2-40B4-BE49-F238E27FC236}">
                <a16:creationId xmlns:a16="http://schemas.microsoft.com/office/drawing/2014/main" id="{4F46A6A9-FA5F-A4F2-E6FA-71215600F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513" y="5803900"/>
            <a:ext cx="0" cy="833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40506" name="AutoShape 218">
            <a:extLst>
              <a:ext uri="{FF2B5EF4-FFF2-40B4-BE49-F238E27FC236}">
                <a16:creationId xmlns:a16="http://schemas.microsoft.com/office/drawing/2014/main" id="{6427555D-7E9B-E307-227D-D37824CED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825" y="5711825"/>
            <a:ext cx="347663" cy="277813"/>
          </a:xfrm>
          <a:prstGeom prst="diamond">
            <a:avLst/>
          </a:prstGeom>
          <a:solidFill>
            <a:srgbClr val="FFFFFF"/>
          </a:solidFill>
          <a:ln w="28575" algn="ctr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107544" name="Line 219">
            <a:extLst>
              <a:ext uri="{FF2B5EF4-FFF2-40B4-BE49-F238E27FC236}">
                <a16:creationId xmlns:a16="http://schemas.microsoft.com/office/drawing/2014/main" id="{CC693D43-5DFC-28A7-495F-9803100D1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5989638"/>
            <a:ext cx="0" cy="4619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07545" name="Line 220">
            <a:extLst>
              <a:ext uri="{FF2B5EF4-FFF2-40B4-BE49-F238E27FC236}">
                <a16:creationId xmlns:a16="http://schemas.microsoft.com/office/drawing/2014/main" id="{CCD58430-E916-0883-F8E7-ACD8C6466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2289175"/>
            <a:ext cx="0" cy="4619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07546" name="Line 221">
            <a:extLst>
              <a:ext uri="{FF2B5EF4-FFF2-40B4-BE49-F238E27FC236}">
                <a16:creationId xmlns:a16="http://schemas.microsoft.com/office/drawing/2014/main" id="{23DAD0EC-1495-C0EE-BDEE-EE42503A0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028950"/>
            <a:ext cx="0" cy="34226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07547" name="Line 222">
            <a:extLst>
              <a:ext uri="{FF2B5EF4-FFF2-40B4-BE49-F238E27FC236}">
                <a16:creationId xmlns:a16="http://schemas.microsoft.com/office/drawing/2014/main" id="{D042A99F-611B-67A3-6EE2-D331B9255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5249863"/>
            <a:ext cx="0" cy="4619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40511" name="AutoShape 223">
            <a:extLst>
              <a:ext uri="{FF2B5EF4-FFF2-40B4-BE49-F238E27FC236}">
                <a16:creationId xmlns:a16="http://schemas.microsoft.com/office/drawing/2014/main" id="{E536644F-35FE-D69A-678C-89DDD59EA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6634163"/>
            <a:ext cx="2343150" cy="650875"/>
          </a:xfrm>
          <a:prstGeom prst="roundRect">
            <a:avLst>
              <a:gd name="adj" fmla="val 12926"/>
            </a:avLst>
          </a:prstGeom>
          <a:solidFill>
            <a:srgbClr val="FFFFCC"/>
          </a:solidFill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140512" name="Rectangle 224">
            <a:extLst>
              <a:ext uri="{FF2B5EF4-FFF2-40B4-BE49-F238E27FC236}">
                <a16:creationId xmlns:a16="http://schemas.microsoft.com/office/drawing/2014/main" id="{940D1339-67EE-7643-EAED-B58A5B949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6772275"/>
            <a:ext cx="21971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i="0" dirty="0">
                <a:solidFill>
                  <a:srgbClr val="0000CC"/>
                </a:solidFill>
                <a:latin typeface="+mj-lt"/>
              </a:rPr>
              <a:t>Finalize course</a:t>
            </a:r>
          </a:p>
        </p:txBody>
      </p:sp>
      <p:sp>
        <p:nvSpPr>
          <p:cNvPr id="140515" name="Rectangle 227">
            <a:extLst>
              <a:ext uri="{FF2B5EF4-FFF2-40B4-BE49-F238E27FC236}">
                <a16:creationId xmlns:a16="http://schemas.microsoft.com/office/drawing/2014/main" id="{F65E3A2E-A022-B565-7D46-445642A12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5527675"/>
            <a:ext cx="2222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i="0" dirty="0">
                <a:solidFill>
                  <a:srgbClr val="0000CC"/>
                </a:solidFill>
                <a:latin typeface="+mj-lt"/>
              </a:rPr>
              <a:t>[count &gt;= 100]</a:t>
            </a:r>
          </a:p>
        </p:txBody>
      </p:sp>
      <p:sp>
        <p:nvSpPr>
          <p:cNvPr id="107551" name="Line 228">
            <a:extLst>
              <a:ext uri="{FF2B5EF4-FFF2-40B4-BE49-F238E27FC236}">
                <a16:creationId xmlns:a16="http://schemas.microsoft.com/office/drawing/2014/main" id="{C8247926-DE6B-741C-D8EB-66BFDAABB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3306763"/>
            <a:ext cx="0" cy="4619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07552" name="Line 229">
            <a:extLst>
              <a:ext uri="{FF2B5EF4-FFF2-40B4-BE49-F238E27FC236}">
                <a16:creationId xmlns:a16="http://schemas.microsoft.com/office/drawing/2014/main" id="{CB982CC3-63D1-4189-BA04-5CA36311F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768725"/>
            <a:ext cx="0" cy="463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07553" name="Line 230">
            <a:extLst>
              <a:ext uri="{FF2B5EF4-FFF2-40B4-BE49-F238E27FC236}">
                <a16:creationId xmlns:a16="http://schemas.microsoft.com/office/drawing/2014/main" id="{D025D32B-BB9E-A3B5-8FFE-F657AAB3D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4750" y="3768725"/>
            <a:ext cx="0" cy="463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40519" name="AutoShape 231">
            <a:extLst>
              <a:ext uri="{FF2B5EF4-FFF2-40B4-BE49-F238E27FC236}">
                <a16:creationId xmlns:a16="http://schemas.microsoft.com/office/drawing/2014/main" id="{BEA2EE17-8C86-8874-8F90-50FAA21D1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4227513"/>
            <a:ext cx="2833687" cy="558800"/>
          </a:xfrm>
          <a:prstGeom prst="roundRect">
            <a:avLst>
              <a:gd name="adj" fmla="val 12926"/>
            </a:avLst>
          </a:prstGeom>
          <a:solidFill>
            <a:srgbClr val="FFFFCC"/>
          </a:solidFill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107555" name="Rectangle 232">
            <a:extLst>
              <a:ext uri="{FF2B5EF4-FFF2-40B4-BE49-F238E27FC236}">
                <a16:creationId xmlns:a16="http://schemas.microsoft.com/office/drawing/2014/main" id="{2666F1BE-AF3F-6D4E-FB46-6145DEE88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8" y="4324350"/>
            <a:ext cx="22939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Notify Teacher</a:t>
            </a:r>
          </a:p>
        </p:txBody>
      </p:sp>
      <p:sp>
        <p:nvSpPr>
          <p:cNvPr id="140521" name="AutoShape 233">
            <a:extLst>
              <a:ext uri="{FF2B5EF4-FFF2-40B4-BE49-F238E27FC236}">
                <a16:creationId xmlns:a16="http://schemas.microsoft.com/office/drawing/2014/main" id="{BCD5DDBC-2D94-8E54-7FEB-061087D32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4227513"/>
            <a:ext cx="2835275" cy="558800"/>
          </a:xfrm>
          <a:prstGeom prst="roundRect">
            <a:avLst>
              <a:gd name="adj" fmla="val 12926"/>
            </a:avLst>
          </a:prstGeom>
          <a:solidFill>
            <a:srgbClr val="FFFFCC"/>
          </a:solidFill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140522" name="Rectangle 234">
            <a:extLst>
              <a:ext uri="{FF2B5EF4-FFF2-40B4-BE49-F238E27FC236}">
                <a16:creationId xmlns:a16="http://schemas.microsoft.com/office/drawing/2014/main" id="{026FD6F1-5734-6ACC-3C95-1EB779BF8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4324350"/>
            <a:ext cx="1946275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i="0" dirty="0">
                <a:solidFill>
                  <a:srgbClr val="0000CC"/>
                </a:solidFill>
                <a:latin typeface="+mj-lt"/>
              </a:rPr>
              <a:t>Notify Billing</a:t>
            </a:r>
          </a:p>
        </p:txBody>
      </p:sp>
      <p:sp>
        <p:nvSpPr>
          <p:cNvPr id="107558" name="Line 235">
            <a:extLst>
              <a:ext uri="{FF2B5EF4-FFF2-40B4-BE49-F238E27FC236}">
                <a16:creationId xmlns:a16="http://schemas.microsoft.com/office/drawing/2014/main" id="{26E72532-F384-D07E-22B7-91B5B16C1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786313"/>
            <a:ext cx="0" cy="463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07559" name="Line 236">
            <a:extLst>
              <a:ext uri="{FF2B5EF4-FFF2-40B4-BE49-F238E27FC236}">
                <a16:creationId xmlns:a16="http://schemas.microsoft.com/office/drawing/2014/main" id="{3B18A401-93B0-A5F6-EC4D-C9052ABAB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4750" y="4786313"/>
            <a:ext cx="0" cy="463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07560" name="Line 237">
            <a:extLst>
              <a:ext uri="{FF2B5EF4-FFF2-40B4-BE49-F238E27FC236}">
                <a16:creationId xmlns:a16="http://schemas.microsoft.com/office/drawing/2014/main" id="{D949C87C-312B-3EAA-66F6-5902CD52A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700" y="5249863"/>
            <a:ext cx="3243263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140526" name="Text Box 238">
            <a:extLst>
              <a:ext uri="{FF2B5EF4-FFF2-40B4-BE49-F238E27FC236}">
                <a16:creationId xmlns:a16="http://schemas.microsoft.com/office/drawing/2014/main" id="{9003497B-C405-616D-4C56-19C56205E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850" y="3598863"/>
            <a:ext cx="15748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000" i="0" dirty="0">
                <a:solidFill>
                  <a:srgbClr val="00B050"/>
                </a:solidFill>
                <a:latin typeface="+mj-lt"/>
              </a:rPr>
              <a:t>fork/spawn</a:t>
            </a:r>
          </a:p>
        </p:txBody>
      </p:sp>
      <p:sp>
        <p:nvSpPr>
          <p:cNvPr id="140527" name="Text Box 239">
            <a:extLst>
              <a:ext uri="{FF2B5EF4-FFF2-40B4-BE49-F238E27FC236}">
                <a16:creationId xmlns:a16="http://schemas.microsoft.com/office/drawing/2014/main" id="{BC9D4A62-9EFA-F2BD-22AB-216723EF2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1795463"/>
            <a:ext cx="112871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000" i="0" dirty="0">
                <a:solidFill>
                  <a:srgbClr val="00B050"/>
                </a:solidFill>
                <a:latin typeface="+mj-lt"/>
              </a:rPr>
              <a:t>activity</a:t>
            </a:r>
          </a:p>
        </p:txBody>
      </p:sp>
      <p:sp>
        <p:nvSpPr>
          <p:cNvPr id="140528" name="Text Box 240">
            <a:extLst>
              <a:ext uri="{FF2B5EF4-FFF2-40B4-BE49-F238E27FC236}">
                <a16:creationId xmlns:a16="http://schemas.microsoft.com/office/drawing/2014/main" id="{02BB26BC-96B2-0BBC-27ED-03AE7D757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6459538"/>
            <a:ext cx="889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000" i="0" dirty="0">
                <a:solidFill>
                  <a:srgbClr val="00B050"/>
                </a:solidFill>
                <a:latin typeface="+mj-lt"/>
              </a:rPr>
              <a:t>guard</a:t>
            </a:r>
          </a:p>
        </p:txBody>
      </p:sp>
      <p:sp>
        <p:nvSpPr>
          <p:cNvPr id="140529" name="Text Box 241">
            <a:extLst>
              <a:ext uri="{FF2B5EF4-FFF2-40B4-BE49-F238E27FC236}">
                <a16:creationId xmlns:a16="http://schemas.microsoft.com/office/drawing/2014/main" id="{2117F297-B561-1DEC-FBE3-0699A398F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0" y="960438"/>
            <a:ext cx="8874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000" i="0" dirty="0">
                <a:solidFill>
                  <a:srgbClr val="00B050"/>
                </a:solidFill>
                <a:latin typeface="+mj-lt"/>
              </a:rPr>
              <a:t>initial</a:t>
            </a:r>
          </a:p>
        </p:txBody>
      </p:sp>
      <p:sp>
        <p:nvSpPr>
          <p:cNvPr id="140530" name="Text Box 242">
            <a:extLst>
              <a:ext uri="{FF2B5EF4-FFF2-40B4-BE49-F238E27FC236}">
                <a16:creationId xmlns:a16="http://schemas.microsoft.com/office/drawing/2014/main" id="{4412B605-6747-8ABB-B1AF-FAC261A6C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313" y="6877050"/>
            <a:ext cx="754062" cy="3508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000" i="0" dirty="0">
                <a:solidFill>
                  <a:srgbClr val="00B050"/>
                </a:solidFill>
                <a:latin typeface="+mj-lt"/>
              </a:rPr>
              <a:t>final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4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4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54" grpId="0"/>
      <p:bldP spid="140430" grpId="0" animBg="1"/>
      <p:bldP spid="107530" grpId="0"/>
      <p:bldP spid="140452" grpId="0" animBg="1"/>
      <p:bldP spid="140462" grpId="0" animBg="1"/>
      <p:bldP spid="140463" grpId="0" animBg="1"/>
      <p:bldP spid="140474" grpId="0"/>
      <p:bldP spid="140503" grpId="0" animBg="1"/>
      <p:bldP spid="140504" grpId="0"/>
      <p:bldP spid="140506" grpId="0" animBg="1"/>
      <p:bldP spid="140511" grpId="0" animBg="1"/>
      <p:bldP spid="140512" grpId="0"/>
      <p:bldP spid="140515" grpId="0"/>
      <p:bldP spid="140519" grpId="0" animBg="1"/>
      <p:bldP spid="107555" grpId="0"/>
      <p:bldP spid="140521" grpId="0" animBg="1"/>
      <p:bldP spid="140522" grpId="0"/>
      <p:bldP spid="140526" grpId="0"/>
      <p:bldP spid="140527" grpId="0"/>
      <p:bldP spid="140528" grpId="0"/>
      <p:bldP spid="140529" grpId="0"/>
      <p:bldP spid="1405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43871CA-F56D-5518-4F8D-9B57D669C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249238"/>
            <a:ext cx="8596312" cy="1036637"/>
          </a:xfrm>
        </p:spPr>
        <p:txBody>
          <a:bodyPr/>
          <a:lstStyle/>
          <a:p>
            <a:r>
              <a:rPr lang="en-US" altLang="en-US" sz="3200"/>
              <a:t>Exercise 1: Draw Sequence Diagram</a:t>
            </a:r>
            <a:br>
              <a:rPr lang="en-US" altLang="en-US" sz="3200"/>
            </a:br>
            <a:endParaRPr lang="en-US" altLang="en-US" sz="18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854FB8C-59C5-03BB-0C0E-E14BB5EE2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189038"/>
            <a:ext cx="9601200" cy="5791200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 sz="3600"/>
              <a:t>“Compute Price” use case is invoked by customer in the context of a specific order to calculate  price of the order.  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/>
              <a:t>All the line items are examined to determine their prices, which are based on the pricing rules of the order line’s products.</a:t>
            </a:r>
            <a:r>
              <a:rPr lang="en-US" altLang="en-US" sz="3600"/>
              <a:t>  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/>
              <a:t>Then the overall discount is computed, which is based on rules tied to the customer.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EFC3251D-587A-30CC-DAF3-D1F0F095AACD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39713" y="0"/>
            <a:ext cx="9632950" cy="136366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800"/>
              <a:t>Another Example Activity Diagram: </a:t>
            </a:r>
            <a:r>
              <a:rPr lang="en-GB" altLang="en-US" sz="2800">
                <a:solidFill>
                  <a:srgbClr val="0000CC"/>
                </a:solidFill>
              </a:rPr>
              <a:t>student admission process at IIT</a:t>
            </a:r>
            <a:r>
              <a:rPr lang="en-GB" altLang="en-US" sz="2800"/>
              <a:t> </a:t>
            </a:r>
          </a:p>
        </p:txBody>
      </p:sp>
      <p:sp>
        <p:nvSpPr>
          <p:cNvPr id="67587" name="Oval 3">
            <a:extLst>
              <a:ext uri="{FF2B5EF4-FFF2-40B4-BE49-F238E27FC236}">
                <a16:creationId xmlns:a16="http://schemas.microsoft.com/office/drawing/2014/main" id="{B07960FA-FA2B-E579-865B-AE1920908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1417638"/>
            <a:ext cx="277813" cy="28575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b="0" i="0">
              <a:latin typeface="Times New Roman" panose="02020603050405020304" pitchFamily="18" charset="0"/>
            </a:endParaRPr>
          </a:p>
        </p:txBody>
      </p:sp>
      <p:sp>
        <p:nvSpPr>
          <p:cNvPr id="67588" name="Oval 4">
            <a:extLst>
              <a:ext uri="{FF2B5EF4-FFF2-40B4-BE49-F238E27FC236}">
                <a16:creationId xmlns:a16="http://schemas.microsoft.com/office/drawing/2014/main" id="{7811E7D5-6DC5-B6DA-F6F9-D87200A89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7038975"/>
            <a:ext cx="277813" cy="28575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b="0" i="0">
              <a:latin typeface="Times New Roman" panose="02020603050405020304" pitchFamily="18" charset="0"/>
            </a:endParaRPr>
          </a:p>
        </p:txBody>
      </p:sp>
      <p:sp>
        <p:nvSpPr>
          <p:cNvPr id="67589" name="Oval 5">
            <a:extLst>
              <a:ext uri="{FF2B5EF4-FFF2-40B4-BE49-F238E27FC236}">
                <a16:creationId xmlns:a16="http://schemas.microsoft.com/office/drawing/2014/main" id="{196D8CF4-0589-F0F6-3F37-FF594860D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43725"/>
            <a:ext cx="461963" cy="47625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b="0" i="0">
              <a:latin typeface="Times New Roman" panose="02020603050405020304" pitchFamily="18" charset="0"/>
            </a:endParaRPr>
          </a:p>
        </p:txBody>
      </p:sp>
      <p:sp>
        <p:nvSpPr>
          <p:cNvPr id="67590" name="AutoShape 6">
            <a:extLst>
              <a:ext uri="{FF2B5EF4-FFF2-40B4-BE49-F238E27FC236}">
                <a16:creationId xmlns:a16="http://schemas.microsoft.com/office/drawing/2014/main" id="{AE0CBF0E-5B07-41DE-12FA-C83A297A7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1893888"/>
            <a:ext cx="1111250" cy="6667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check</a:t>
            </a:r>
          </a:p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student</a:t>
            </a:r>
          </a:p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records</a:t>
            </a: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E4FED1EA-F783-467F-C709-916F5230E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420813"/>
            <a:ext cx="18399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700" i="0">
                <a:solidFill>
                  <a:srgbClr val="000000"/>
                </a:solidFill>
              </a:rPr>
              <a:t>Academic Section</a:t>
            </a:r>
          </a:p>
        </p:txBody>
      </p:sp>
      <p:sp>
        <p:nvSpPr>
          <p:cNvPr id="67592" name="Line 8">
            <a:extLst>
              <a:ext uri="{FF2B5EF4-FFF2-40B4-BE49-F238E27FC236}">
                <a16:creationId xmlns:a16="http://schemas.microsoft.com/office/drawing/2014/main" id="{E44F373F-14AB-C9BF-D3CB-2B80F92DE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1512888"/>
            <a:ext cx="1587" cy="5334000"/>
          </a:xfrm>
          <a:prstGeom prst="line">
            <a:avLst/>
          </a:prstGeom>
          <a:noFill/>
          <a:ln w="28575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3" name="Line 9">
            <a:extLst>
              <a:ext uri="{FF2B5EF4-FFF2-40B4-BE49-F238E27FC236}">
                <a16:creationId xmlns:a16="http://schemas.microsoft.com/office/drawing/2014/main" id="{17AE173E-F7DF-E947-1CC7-AA6D16144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2425" y="1512888"/>
            <a:ext cx="1588" cy="5334000"/>
          </a:xfrm>
          <a:prstGeom prst="line">
            <a:avLst/>
          </a:prstGeom>
          <a:noFill/>
          <a:ln w="28575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4" name="Line 10">
            <a:extLst>
              <a:ext uri="{FF2B5EF4-FFF2-40B4-BE49-F238E27FC236}">
                <a16:creationId xmlns:a16="http://schemas.microsoft.com/office/drawing/2014/main" id="{F7C61AB5-BC6C-6438-201B-DD260D266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6013" y="1512888"/>
            <a:ext cx="1587" cy="5334000"/>
          </a:xfrm>
          <a:prstGeom prst="line">
            <a:avLst/>
          </a:prstGeom>
          <a:noFill/>
          <a:ln w="28575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5" name="Line 11">
            <a:extLst>
              <a:ext uri="{FF2B5EF4-FFF2-40B4-BE49-F238E27FC236}">
                <a16:creationId xmlns:a16="http://schemas.microsoft.com/office/drawing/2014/main" id="{B58D9FE4-D084-1A06-799C-6FCB0F5EE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1188" y="1608138"/>
            <a:ext cx="1587" cy="5335587"/>
          </a:xfrm>
          <a:prstGeom prst="line">
            <a:avLst/>
          </a:prstGeom>
          <a:noFill/>
          <a:ln w="28575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6" name="AutoShape 12">
            <a:extLst>
              <a:ext uri="{FF2B5EF4-FFF2-40B4-BE49-F238E27FC236}">
                <a16:creationId xmlns:a16="http://schemas.microsoft.com/office/drawing/2014/main" id="{A6C9D064-F69F-0D76-8805-4DD79DAB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3" y="2463800"/>
            <a:ext cx="1109662" cy="6667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receive</a:t>
            </a:r>
          </a:p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fees</a:t>
            </a:r>
          </a:p>
        </p:txBody>
      </p:sp>
      <p:sp>
        <p:nvSpPr>
          <p:cNvPr id="67597" name="AutoShape 13">
            <a:extLst>
              <a:ext uri="{FF2B5EF4-FFF2-40B4-BE49-F238E27FC236}">
                <a16:creationId xmlns:a16="http://schemas.microsoft.com/office/drawing/2014/main" id="{45CEE27C-D8B2-7393-9828-C426E19FC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5608638"/>
            <a:ext cx="1109662" cy="6667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allot</a:t>
            </a:r>
          </a:p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room</a:t>
            </a:r>
          </a:p>
        </p:txBody>
      </p:sp>
      <p:sp>
        <p:nvSpPr>
          <p:cNvPr id="67598" name="AutoShape 14">
            <a:extLst>
              <a:ext uri="{FF2B5EF4-FFF2-40B4-BE49-F238E27FC236}">
                <a16:creationId xmlns:a16="http://schemas.microsoft.com/office/drawing/2014/main" id="{AD57CA7D-0337-DAA9-8D70-A16061CA4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4656138"/>
            <a:ext cx="1109662" cy="6667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receive</a:t>
            </a:r>
          </a:p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fees</a:t>
            </a:r>
          </a:p>
        </p:txBody>
      </p:sp>
      <p:sp>
        <p:nvSpPr>
          <p:cNvPr id="67599" name="AutoShape 15">
            <a:extLst>
              <a:ext uri="{FF2B5EF4-FFF2-40B4-BE49-F238E27FC236}">
                <a16:creationId xmlns:a16="http://schemas.microsoft.com/office/drawing/2014/main" id="{517DEFB8-E3B7-7705-D24D-D2E1441C6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3703638"/>
            <a:ext cx="1109662" cy="6667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endParaRPr lang="en-GB" altLang="en-US" sz="1500" i="0">
              <a:solidFill>
                <a:srgbClr val="000000"/>
              </a:solidFill>
            </a:endParaRPr>
          </a:p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allot</a:t>
            </a:r>
          </a:p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hostel</a:t>
            </a:r>
          </a:p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endParaRPr lang="en-GB" altLang="en-US" sz="1500" i="0">
              <a:solidFill>
                <a:srgbClr val="000000"/>
              </a:solidFill>
            </a:endParaRPr>
          </a:p>
        </p:txBody>
      </p:sp>
      <p:sp>
        <p:nvSpPr>
          <p:cNvPr id="67600" name="AutoShape 16">
            <a:extLst>
              <a:ext uri="{FF2B5EF4-FFF2-40B4-BE49-F238E27FC236}">
                <a16:creationId xmlns:a16="http://schemas.microsoft.com/office/drawing/2014/main" id="{C2CB9D0C-A538-F3D9-21BB-B8C0C9BC6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5" y="3894138"/>
            <a:ext cx="1109663" cy="6667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create</a:t>
            </a:r>
          </a:p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hospital</a:t>
            </a:r>
          </a:p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record</a:t>
            </a:r>
          </a:p>
        </p:txBody>
      </p:sp>
      <p:sp>
        <p:nvSpPr>
          <p:cNvPr id="67601" name="AutoShape 17">
            <a:extLst>
              <a:ext uri="{FF2B5EF4-FFF2-40B4-BE49-F238E27FC236}">
                <a16:creationId xmlns:a16="http://schemas.microsoft.com/office/drawing/2014/main" id="{B7F1606D-8712-232A-E5B8-E76D64E82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5" y="5419725"/>
            <a:ext cx="1293813" cy="66516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conduct</a:t>
            </a:r>
          </a:p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medical</a:t>
            </a:r>
          </a:p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examination</a:t>
            </a:r>
          </a:p>
        </p:txBody>
      </p:sp>
      <p:sp>
        <p:nvSpPr>
          <p:cNvPr id="67602" name="AutoShape 18">
            <a:extLst>
              <a:ext uri="{FF2B5EF4-FFF2-40B4-BE49-F238E27FC236}">
                <a16:creationId xmlns:a16="http://schemas.microsoft.com/office/drawing/2014/main" id="{CDBA9A31-A517-AC47-0CC9-79F43D6F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150" y="4656138"/>
            <a:ext cx="1109663" cy="6667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register</a:t>
            </a:r>
          </a:p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in</a:t>
            </a:r>
          </a:p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course</a:t>
            </a:r>
          </a:p>
        </p:txBody>
      </p:sp>
      <p:sp>
        <p:nvSpPr>
          <p:cNvPr id="67603" name="Line 19">
            <a:extLst>
              <a:ext uri="{FF2B5EF4-FFF2-40B4-BE49-F238E27FC236}">
                <a16:creationId xmlns:a16="http://schemas.microsoft.com/office/drawing/2014/main" id="{AB3AFE19-3200-B859-344C-FFAAA4733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9213" y="3417888"/>
            <a:ext cx="7397750" cy="1587"/>
          </a:xfrm>
          <a:prstGeom prst="line">
            <a:avLst/>
          </a:prstGeom>
          <a:noFill/>
          <a:ln w="936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04" name="Line 20">
            <a:extLst>
              <a:ext uri="{FF2B5EF4-FFF2-40B4-BE49-F238E27FC236}">
                <a16:creationId xmlns:a16="http://schemas.microsoft.com/office/drawing/2014/main" id="{C9061628-35B0-A4AA-28B0-7E96500F3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38" y="6561138"/>
            <a:ext cx="9526587" cy="1587"/>
          </a:xfrm>
          <a:prstGeom prst="line">
            <a:avLst/>
          </a:prstGeom>
          <a:noFill/>
          <a:ln w="936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05" name="Text Box 21">
            <a:extLst>
              <a:ext uri="{FF2B5EF4-FFF2-40B4-BE49-F238E27FC236}">
                <a16:creationId xmlns:a16="http://schemas.microsoft.com/office/drawing/2014/main" id="{85D41059-E31C-1C46-F13C-054FE3826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420813"/>
            <a:ext cx="17891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700" i="0">
                <a:solidFill>
                  <a:srgbClr val="000000"/>
                </a:solidFill>
              </a:rPr>
              <a:t>Accounts Section</a:t>
            </a:r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129D2383-5E5D-FB75-7C95-2BE1414D0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1420813"/>
            <a:ext cx="14430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700" i="0">
                <a:solidFill>
                  <a:srgbClr val="000000"/>
                </a:solidFill>
              </a:rPr>
              <a:t>Hostel Office</a:t>
            </a:r>
          </a:p>
        </p:txBody>
      </p:sp>
      <p:sp>
        <p:nvSpPr>
          <p:cNvPr id="67607" name="Text Box 23">
            <a:extLst>
              <a:ext uri="{FF2B5EF4-FFF2-40B4-BE49-F238E27FC236}">
                <a16:creationId xmlns:a16="http://schemas.microsoft.com/office/drawing/2014/main" id="{FF19B460-6DBD-14BF-0C91-98D3520E4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888" y="1420813"/>
            <a:ext cx="8413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700" i="0">
                <a:solidFill>
                  <a:srgbClr val="000000"/>
                </a:solidFill>
              </a:rPr>
              <a:t>Hospital</a:t>
            </a:r>
          </a:p>
        </p:txBody>
      </p:sp>
      <p:sp>
        <p:nvSpPr>
          <p:cNvPr id="67608" name="Text Box 24">
            <a:extLst>
              <a:ext uri="{FF2B5EF4-FFF2-40B4-BE49-F238E27FC236}">
                <a16:creationId xmlns:a16="http://schemas.microsoft.com/office/drawing/2014/main" id="{C2497006-CF70-7482-323F-44A303ACB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75" y="1420813"/>
            <a:ext cx="122078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700" i="0">
                <a:solidFill>
                  <a:srgbClr val="000000"/>
                </a:solidFill>
              </a:rPr>
              <a:t>Department</a:t>
            </a:r>
          </a:p>
        </p:txBody>
      </p:sp>
      <p:sp>
        <p:nvSpPr>
          <p:cNvPr id="67609" name="Freeform 25">
            <a:extLst>
              <a:ext uri="{FF2B5EF4-FFF2-40B4-BE49-F238E27FC236}">
                <a16:creationId xmlns:a16="http://schemas.microsoft.com/office/drawing/2014/main" id="{BD63633E-63B1-EB4C-2A8D-1D1E1E062B97}"/>
              </a:ext>
            </a:extLst>
          </p:cNvPr>
          <p:cNvSpPr>
            <a:spLocks/>
          </p:cNvSpPr>
          <p:nvPr/>
        </p:nvSpPr>
        <p:spPr bwMode="auto">
          <a:xfrm>
            <a:off x="1943100" y="2178050"/>
            <a:ext cx="1201738" cy="285750"/>
          </a:xfrm>
          <a:custGeom>
            <a:avLst/>
            <a:gdLst>
              <a:gd name="T0" fmla="*/ 0 w 624"/>
              <a:gd name="T1" fmla="*/ 0 h 144"/>
              <a:gd name="T2" fmla="*/ 2147483646 w 624"/>
              <a:gd name="T3" fmla="*/ 0 h 144"/>
              <a:gd name="T4" fmla="*/ 2147483646 w 624"/>
              <a:gd name="T5" fmla="*/ 2147483646 h 144"/>
              <a:gd name="T6" fmla="*/ 0 60000 65536"/>
              <a:gd name="T7" fmla="*/ 0 60000 65536"/>
              <a:gd name="T8" fmla="*/ 0 60000 65536"/>
              <a:gd name="T9" fmla="*/ 0 w 624"/>
              <a:gd name="T10" fmla="*/ 0 h 144"/>
              <a:gd name="T11" fmla="*/ 624 w 62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144">
                <a:moveTo>
                  <a:pt x="0" y="0"/>
                </a:moveTo>
                <a:lnTo>
                  <a:pt x="624" y="0"/>
                </a:lnTo>
                <a:lnTo>
                  <a:pt x="624" y="144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610" name="Line 26">
            <a:extLst>
              <a:ext uri="{FF2B5EF4-FFF2-40B4-BE49-F238E27FC236}">
                <a16:creationId xmlns:a16="http://schemas.microsoft.com/office/drawing/2014/main" id="{9C4E9F7B-5A41-F949-55C8-9A594FF3A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3130550"/>
            <a:ext cx="1588" cy="2873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11" name="Line 27">
            <a:extLst>
              <a:ext uri="{FF2B5EF4-FFF2-40B4-BE49-F238E27FC236}">
                <a16:creationId xmlns:a16="http://schemas.microsoft.com/office/drawing/2014/main" id="{76B10362-C4FB-CDDC-182B-DF853ABCC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8" y="1608138"/>
            <a:ext cx="461962" cy="2873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12" name="Line 28">
            <a:extLst>
              <a:ext uri="{FF2B5EF4-FFF2-40B4-BE49-F238E27FC236}">
                <a16:creationId xmlns:a16="http://schemas.microsoft.com/office/drawing/2014/main" id="{D1F865C4-A1AB-820C-E05C-24383B230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3417888"/>
            <a:ext cx="1587" cy="285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13" name="Line 29">
            <a:extLst>
              <a:ext uri="{FF2B5EF4-FFF2-40B4-BE49-F238E27FC236}">
                <a16:creationId xmlns:a16="http://schemas.microsoft.com/office/drawing/2014/main" id="{CFD85BBE-A077-D60E-2761-4992070AD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4370388"/>
            <a:ext cx="1587" cy="285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14" name="Line 30">
            <a:extLst>
              <a:ext uri="{FF2B5EF4-FFF2-40B4-BE49-F238E27FC236}">
                <a16:creationId xmlns:a16="http://schemas.microsoft.com/office/drawing/2014/main" id="{15A6C4CF-9E58-5B51-6281-13D8EC464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5322888"/>
            <a:ext cx="1587" cy="2873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15" name="Line 31">
            <a:extLst>
              <a:ext uri="{FF2B5EF4-FFF2-40B4-BE49-F238E27FC236}">
                <a16:creationId xmlns:a16="http://schemas.microsoft.com/office/drawing/2014/main" id="{92BC1F0C-CCB1-7476-9DD2-81E336DF4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6276975"/>
            <a:ext cx="1587" cy="285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16" name="Line 32">
            <a:extLst>
              <a:ext uri="{FF2B5EF4-FFF2-40B4-BE49-F238E27FC236}">
                <a16:creationId xmlns:a16="http://schemas.microsoft.com/office/drawing/2014/main" id="{B86C7CFC-6FE3-BDFA-41EB-A9B43B626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1525" y="3417888"/>
            <a:ext cx="1588" cy="4746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17" name="Line 33">
            <a:extLst>
              <a:ext uri="{FF2B5EF4-FFF2-40B4-BE49-F238E27FC236}">
                <a16:creationId xmlns:a16="http://schemas.microsoft.com/office/drawing/2014/main" id="{DAEA4EBD-7E7F-84AC-4BB6-41A4E1703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2013" y="4560888"/>
            <a:ext cx="1587" cy="8588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18" name="Line 34">
            <a:extLst>
              <a:ext uri="{FF2B5EF4-FFF2-40B4-BE49-F238E27FC236}">
                <a16:creationId xmlns:a16="http://schemas.microsoft.com/office/drawing/2014/main" id="{E127921F-68FB-4AEA-03BA-E99E5BEB1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675" y="6084888"/>
            <a:ext cx="1588" cy="4778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19" name="Line 35">
            <a:extLst>
              <a:ext uri="{FF2B5EF4-FFF2-40B4-BE49-F238E27FC236}">
                <a16:creationId xmlns:a16="http://schemas.microsoft.com/office/drawing/2014/main" id="{92ADCDFC-C866-E3E9-E21A-2C63A7782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113" y="3417888"/>
            <a:ext cx="3175" cy="12382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20" name="Line 36">
            <a:extLst>
              <a:ext uri="{FF2B5EF4-FFF2-40B4-BE49-F238E27FC236}">
                <a16:creationId xmlns:a16="http://schemas.microsoft.com/office/drawing/2014/main" id="{50E091E7-24AC-5051-B2EB-EDC3D4C26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8775" y="5322888"/>
            <a:ext cx="1588" cy="12382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21" name="AutoShape 37">
            <a:extLst>
              <a:ext uri="{FF2B5EF4-FFF2-40B4-BE49-F238E27FC236}">
                <a16:creationId xmlns:a16="http://schemas.microsoft.com/office/drawing/2014/main" id="{9A4B4C0D-9CDF-D69A-4A14-F356571F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6751638"/>
            <a:ext cx="1203325" cy="4762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issue</a:t>
            </a:r>
          </a:p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identity card</a:t>
            </a:r>
          </a:p>
        </p:txBody>
      </p:sp>
      <p:sp>
        <p:nvSpPr>
          <p:cNvPr id="67622" name="Line 38">
            <a:extLst>
              <a:ext uri="{FF2B5EF4-FFF2-40B4-BE49-F238E27FC236}">
                <a16:creationId xmlns:a16="http://schemas.microsoft.com/office/drawing/2014/main" id="{F1BBFEE5-EE58-1822-2FC4-CD8447059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5888" y="6561138"/>
            <a:ext cx="1587" cy="190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23" name="Line 39">
            <a:extLst>
              <a:ext uri="{FF2B5EF4-FFF2-40B4-BE49-F238E27FC236}">
                <a16:creationId xmlns:a16="http://schemas.microsoft.com/office/drawing/2014/main" id="{651E39DD-4192-EF01-DE49-2A116B500B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025" y="6846888"/>
            <a:ext cx="381000" cy="1920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24" name="Text Box 40">
            <a:extLst>
              <a:ext uri="{FF2B5EF4-FFF2-40B4-BE49-F238E27FC236}">
                <a16:creationId xmlns:a16="http://schemas.microsoft.com/office/drawing/2014/main" id="{1289D6EE-E115-09DB-14A5-CB1652A77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7096125"/>
            <a:ext cx="2000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800" tIns="50400" rIns="100800" bIns="504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endParaRPr lang="en-US" altLang="en-US" sz="2400" i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589EDF1-EEBF-44F7-31CE-098CC0C3B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0"/>
            <a:ext cx="8596312" cy="1255713"/>
          </a:xfrm>
        </p:spPr>
        <p:txBody>
          <a:bodyPr/>
          <a:lstStyle/>
          <a:p>
            <a:r>
              <a:rPr lang="en-US" altLang="en-US" sz="3200"/>
              <a:t>Item Ordering: Example 3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8E53FFF-5385-6AFB-5C36-E7AAE6D9A888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1228725"/>
            <a:ext cx="9525000" cy="5573713"/>
            <a:chOff x="1045" y="825"/>
            <a:chExt cx="4034" cy="3185"/>
          </a:xfrm>
        </p:grpSpPr>
        <p:sp>
          <p:nvSpPr>
            <p:cNvPr id="256004" name="Freeform 4">
              <a:extLst>
                <a:ext uri="{FF2B5EF4-FFF2-40B4-BE49-F238E27FC236}">
                  <a16:creationId xmlns:a16="http://schemas.microsoft.com/office/drawing/2014/main" id="{27CC188E-DCC6-FAC9-08BD-AE2EA1E68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" y="1455"/>
              <a:ext cx="616" cy="252"/>
            </a:xfrm>
            <a:custGeom>
              <a:avLst/>
              <a:gdLst>
                <a:gd name="T0" fmla="*/ 7 w 704"/>
                <a:gd name="T1" fmla="*/ 13 h 288"/>
                <a:gd name="T2" fmla="*/ 26 w 704"/>
                <a:gd name="T3" fmla="*/ 13 h 288"/>
                <a:gd name="T4" fmla="*/ 26 w 704"/>
                <a:gd name="T5" fmla="*/ 13 h 288"/>
                <a:gd name="T6" fmla="*/ 28 w 704"/>
                <a:gd name="T7" fmla="*/ 13 h 288"/>
                <a:gd name="T8" fmla="*/ 30 w 704"/>
                <a:gd name="T9" fmla="*/ 12 h 288"/>
                <a:gd name="T10" fmla="*/ 30 w 704"/>
                <a:gd name="T11" fmla="*/ 11 h 288"/>
                <a:gd name="T12" fmla="*/ 30 w 704"/>
                <a:gd name="T13" fmla="*/ 11 h 288"/>
                <a:gd name="T14" fmla="*/ 31 w 704"/>
                <a:gd name="T15" fmla="*/ 10 h 288"/>
                <a:gd name="T16" fmla="*/ 31 w 704"/>
                <a:gd name="T17" fmla="*/ 9 h 288"/>
                <a:gd name="T18" fmla="*/ 32 w 704"/>
                <a:gd name="T19" fmla="*/ 9 h 288"/>
                <a:gd name="T20" fmla="*/ 32 w 704"/>
                <a:gd name="T21" fmla="*/ 8 h 288"/>
                <a:gd name="T22" fmla="*/ 32 w 704"/>
                <a:gd name="T23" fmla="*/ 7 h 288"/>
                <a:gd name="T24" fmla="*/ 32 w 704"/>
                <a:gd name="T25" fmla="*/ 5 h 288"/>
                <a:gd name="T26" fmla="*/ 32 w 704"/>
                <a:gd name="T27" fmla="*/ 4 h 288"/>
                <a:gd name="T28" fmla="*/ 31 w 704"/>
                <a:gd name="T29" fmla="*/ 4 h 288"/>
                <a:gd name="T30" fmla="*/ 31 w 704"/>
                <a:gd name="T31" fmla="*/ 4 h 288"/>
                <a:gd name="T32" fmla="*/ 30 w 704"/>
                <a:gd name="T33" fmla="*/ 4 h 288"/>
                <a:gd name="T34" fmla="*/ 30 w 704"/>
                <a:gd name="T35" fmla="*/ 4 h 288"/>
                <a:gd name="T36" fmla="*/ 30 w 704"/>
                <a:gd name="T37" fmla="*/ 4 h 288"/>
                <a:gd name="T38" fmla="*/ 28 w 704"/>
                <a:gd name="T39" fmla="*/ 4 h 288"/>
                <a:gd name="T40" fmla="*/ 26 w 704"/>
                <a:gd name="T41" fmla="*/ 1 h 288"/>
                <a:gd name="T42" fmla="*/ 26 w 704"/>
                <a:gd name="T43" fmla="*/ 0 h 288"/>
                <a:gd name="T44" fmla="*/ 7 w 704"/>
                <a:gd name="T45" fmla="*/ 0 h 288"/>
                <a:gd name="T46" fmla="*/ 5 w 704"/>
                <a:gd name="T47" fmla="*/ 1 h 288"/>
                <a:gd name="T48" fmla="*/ 4 w 704"/>
                <a:gd name="T49" fmla="*/ 4 h 288"/>
                <a:gd name="T50" fmla="*/ 4 w 704"/>
                <a:gd name="T51" fmla="*/ 4 h 288"/>
                <a:gd name="T52" fmla="*/ 4 w 704"/>
                <a:gd name="T53" fmla="*/ 4 h 288"/>
                <a:gd name="T54" fmla="*/ 4 w 704"/>
                <a:gd name="T55" fmla="*/ 4 h 288"/>
                <a:gd name="T56" fmla="*/ 4 w 704"/>
                <a:gd name="T57" fmla="*/ 4 h 288"/>
                <a:gd name="T58" fmla="*/ 4 w 704"/>
                <a:gd name="T59" fmla="*/ 4 h 288"/>
                <a:gd name="T60" fmla="*/ 4 w 704"/>
                <a:gd name="T61" fmla="*/ 4 h 288"/>
                <a:gd name="T62" fmla="*/ 2 w 704"/>
                <a:gd name="T63" fmla="*/ 5 h 288"/>
                <a:gd name="T64" fmla="*/ 0 w 704"/>
                <a:gd name="T65" fmla="*/ 7 h 288"/>
                <a:gd name="T66" fmla="*/ 2 w 704"/>
                <a:gd name="T67" fmla="*/ 8 h 288"/>
                <a:gd name="T68" fmla="*/ 4 w 704"/>
                <a:gd name="T69" fmla="*/ 9 h 288"/>
                <a:gd name="T70" fmla="*/ 4 w 704"/>
                <a:gd name="T71" fmla="*/ 9 h 288"/>
                <a:gd name="T72" fmla="*/ 4 w 704"/>
                <a:gd name="T73" fmla="*/ 10 h 288"/>
                <a:gd name="T74" fmla="*/ 4 w 704"/>
                <a:gd name="T75" fmla="*/ 11 h 288"/>
                <a:gd name="T76" fmla="*/ 4 w 704"/>
                <a:gd name="T77" fmla="*/ 11 h 288"/>
                <a:gd name="T78" fmla="*/ 4 w 704"/>
                <a:gd name="T79" fmla="*/ 12 h 288"/>
                <a:gd name="T80" fmla="*/ 4 w 704"/>
                <a:gd name="T81" fmla="*/ 13 h 288"/>
                <a:gd name="T82" fmla="*/ 5 w 704"/>
                <a:gd name="T83" fmla="*/ 13 h 288"/>
                <a:gd name="T84" fmla="*/ 7 w 704"/>
                <a:gd name="T85" fmla="*/ 13 h 28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4"/>
                <a:gd name="T130" fmla="*/ 0 h 288"/>
                <a:gd name="T131" fmla="*/ 704 w 704"/>
                <a:gd name="T132" fmla="*/ 288 h 28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4" h="288">
                  <a:moveTo>
                    <a:pt x="144" y="288"/>
                  </a:moveTo>
                  <a:lnTo>
                    <a:pt x="560" y="288"/>
                  </a:lnTo>
                  <a:lnTo>
                    <a:pt x="582" y="286"/>
                  </a:lnTo>
                  <a:lnTo>
                    <a:pt x="604" y="280"/>
                  </a:lnTo>
                  <a:lnTo>
                    <a:pt x="625" y="272"/>
                  </a:lnTo>
                  <a:lnTo>
                    <a:pt x="645" y="260"/>
                  </a:lnTo>
                  <a:lnTo>
                    <a:pt x="662" y="246"/>
                  </a:lnTo>
                  <a:lnTo>
                    <a:pt x="676" y="228"/>
                  </a:lnTo>
                  <a:lnTo>
                    <a:pt x="689" y="209"/>
                  </a:lnTo>
                  <a:lnTo>
                    <a:pt x="697" y="188"/>
                  </a:lnTo>
                  <a:lnTo>
                    <a:pt x="702" y="166"/>
                  </a:lnTo>
                  <a:lnTo>
                    <a:pt x="704" y="144"/>
                  </a:lnTo>
                  <a:lnTo>
                    <a:pt x="702" y="121"/>
                  </a:lnTo>
                  <a:lnTo>
                    <a:pt x="697" y="99"/>
                  </a:lnTo>
                  <a:lnTo>
                    <a:pt x="689" y="77"/>
                  </a:lnTo>
                  <a:lnTo>
                    <a:pt x="676" y="58"/>
                  </a:lnTo>
                  <a:lnTo>
                    <a:pt x="662" y="41"/>
                  </a:lnTo>
                  <a:lnTo>
                    <a:pt x="645" y="27"/>
                  </a:lnTo>
                  <a:lnTo>
                    <a:pt x="625" y="15"/>
                  </a:lnTo>
                  <a:lnTo>
                    <a:pt x="604" y="6"/>
                  </a:lnTo>
                  <a:lnTo>
                    <a:pt x="582" y="1"/>
                  </a:lnTo>
                  <a:lnTo>
                    <a:pt x="560" y="0"/>
                  </a:lnTo>
                  <a:lnTo>
                    <a:pt x="144" y="0"/>
                  </a:lnTo>
                  <a:lnTo>
                    <a:pt x="121" y="1"/>
                  </a:lnTo>
                  <a:lnTo>
                    <a:pt x="99" y="6"/>
                  </a:lnTo>
                  <a:lnTo>
                    <a:pt x="79" y="15"/>
                  </a:lnTo>
                  <a:lnTo>
                    <a:pt x="59" y="27"/>
                  </a:lnTo>
                  <a:lnTo>
                    <a:pt x="42" y="41"/>
                  </a:lnTo>
                  <a:lnTo>
                    <a:pt x="27" y="58"/>
                  </a:lnTo>
                  <a:lnTo>
                    <a:pt x="15" y="77"/>
                  </a:lnTo>
                  <a:lnTo>
                    <a:pt x="7" y="99"/>
                  </a:lnTo>
                  <a:lnTo>
                    <a:pt x="2" y="121"/>
                  </a:lnTo>
                  <a:lnTo>
                    <a:pt x="0" y="144"/>
                  </a:lnTo>
                  <a:lnTo>
                    <a:pt x="2" y="166"/>
                  </a:lnTo>
                  <a:lnTo>
                    <a:pt x="7" y="188"/>
                  </a:lnTo>
                  <a:lnTo>
                    <a:pt x="15" y="209"/>
                  </a:lnTo>
                  <a:lnTo>
                    <a:pt x="27" y="228"/>
                  </a:lnTo>
                  <a:lnTo>
                    <a:pt x="42" y="246"/>
                  </a:lnTo>
                  <a:lnTo>
                    <a:pt x="59" y="260"/>
                  </a:lnTo>
                  <a:lnTo>
                    <a:pt x="79" y="272"/>
                  </a:lnTo>
                  <a:lnTo>
                    <a:pt x="99" y="280"/>
                  </a:lnTo>
                  <a:lnTo>
                    <a:pt x="121" y="286"/>
                  </a:lnTo>
                  <a:lnTo>
                    <a:pt x="144" y="288"/>
                  </a:ln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05" name="Rectangle 5">
              <a:extLst>
                <a:ext uri="{FF2B5EF4-FFF2-40B4-BE49-F238E27FC236}">
                  <a16:creationId xmlns:a16="http://schemas.microsoft.com/office/drawing/2014/main" id="{EDCB57A7-F560-4762-323F-A55FB28D8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1481"/>
              <a:ext cx="327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>
                  <a:solidFill>
                    <a:srgbClr val="000000"/>
                  </a:solidFill>
                  <a:latin typeface="+mj-lt"/>
                </a:rPr>
                <a:t>Request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06" name="Rectangle 6">
              <a:extLst>
                <a:ext uri="{FF2B5EF4-FFF2-40B4-BE49-F238E27FC236}">
                  <a16:creationId xmlns:a16="http://schemas.microsoft.com/office/drawing/2014/main" id="{1A207094-E261-63A6-C716-EA89AC156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1581"/>
              <a:ext cx="253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IN" sz="1600" i="0" dirty="0">
                  <a:solidFill>
                    <a:srgbClr val="000000"/>
                  </a:solidFill>
                  <a:latin typeface="+mj-lt"/>
                </a:rPr>
                <a:t>Order</a:t>
              </a:r>
              <a:endParaRPr lang="en-US" sz="3200" i="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07" name="Freeform 7">
              <a:extLst>
                <a:ext uri="{FF2B5EF4-FFF2-40B4-BE49-F238E27FC236}">
                  <a16:creationId xmlns:a16="http://schemas.microsoft.com/office/drawing/2014/main" id="{6D2F78EE-8505-09C9-07AC-5A316CD4A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" y="1107"/>
              <a:ext cx="126" cy="127"/>
            </a:xfrm>
            <a:custGeom>
              <a:avLst/>
              <a:gdLst>
                <a:gd name="T0" fmla="*/ 0 w 144"/>
                <a:gd name="T1" fmla="*/ 4 h 145"/>
                <a:gd name="T2" fmla="*/ 1 w 144"/>
                <a:gd name="T3" fmla="*/ 4 h 145"/>
                <a:gd name="T4" fmla="*/ 4 w 144"/>
                <a:gd name="T5" fmla="*/ 4 h 145"/>
                <a:gd name="T6" fmla="*/ 4 w 144"/>
                <a:gd name="T7" fmla="*/ 4 h 145"/>
                <a:gd name="T8" fmla="*/ 4 w 144"/>
                <a:gd name="T9" fmla="*/ 4 h 145"/>
                <a:gd name="T10" fmla="*/ 4 w 144"/>
                <a:gd name="T11" fmla="*/ 4 h 145"/>
                <a:gd name="T12" fmla="*/ 4 w 144"/>
                <a:gd name="T13" fmla="*/ 2 h 145"/>
                <a:gd name="T14" fmla="*/ 4 w 144"/>
                <a:gd name="T15" fmla="*/ 0 h 145"/>
                <a:gd name="T16" fmla="*/ 4 w 144"/>
                <a:gd name="T17" fmla="*/ 2 h 145"/>
                <a:gd name="T18" fmla="*/ 4 w 144"/>
                <a:gd name="T19" fmla="*/ 4 h 145"/>
                <a:gd name="T20" fmla="*/ 5 w 144"/>
                <a:gd name="T21" fmla="*/ 4 h 145"/>
                <a:gd name="T22" fmla="*/ 6 w 144"/>
                <a:gd name="T23" fmla="*/ 4 h 145"/>
                <a:gd name="T24" fmla="*/ 6 w 144"/>
                <a:gd name="T25" fmla="*/ 4 h 145"/>
                <a:gd name="T26" fmla="*/ 6 w 144"/>
                <a:gd name="T27" fmla="*/ 4 h 145"/>
                <a:gd name="T28" fmla="*/ 7 w 144"/>
                <a:gd name="T29" fmla="*/ 4 h 145"/>
                <a:gd name="T30" fmla="*/ 6 w 144"/>
                <a:gd name="T31" fmla="*/ 4 h 145"/>
                <a:gd name="T32" fmla="*/ 6 w 144"/>
                <a:gd name="T33" fmla="*/ 5 h 145"/>
                <a:gd name="T34" fmla="*/ 6 w 144"/>
                <a:gd name="T35" fmla="*/ 6 h 145"/>
                <a:gd name="T36" fmla="*/ 5 w 144"/>
                <a:gd name="T37" fmla="*/ 7 h 145"/>
                <a:gd name="T38" fmla="*/ 4 w 144"/>
                <a:gd name="T39" fmla="*/ 7 h 145"/>
                <a:gd name="T40" fmla="*/ 4 w 144"/>
                <a:gd name="T41" fmla="*/ 7 h 145"/>
                <a:gd name="T42" fmla="*/ 4 w 144"/>
                <a:gd name="T43" fmla="*/ 8 h 145"/>
                <a:gd name="T44" fmla="*/ 4 w 144"/>
                <a:gd name="T45" fmla="*/ 7 h 145"/>
                <a:gd name="T46" fmla="*/ 4 w 144"/>
                <a:gd name="T47" fmla="*/ 7 h 145"/>
                <a:gd name="T48" fmla="*/ 4 w 144"/>
                <a:gd name="T49" fmla="*/ 7 h 145"/>
                <a:gd name="T50" fmla="*/ 4 w 144"/>
                <a:gd name="T51" fmla="*/ 6 h 145"/>
                <a:gd name="T52" fmla="*/ 4 w 144"/>
                <a:gd name="T53" fmla="*/ 5 h 145"/>
                <a:gd name="T54" fmla="*/ 1 w 144"/>
                <a:gd name="T55" fmla="*/ 4 h 145"/>
                <a:gd name="T56" fmla="*/ 0 w 144"/>
                <a:gd name="T57" fmla="*/ 4 h 1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45"/>
                <a:gd name="T89" fmla="*/ 144 w 144"/>
                <a:gd name="T90" fmla="*/ 145 h 1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45">
                  <a:moveTo>
                    <a:pt x="0" y="73"/>
                  </a:moveTo>
                  <a:lnTo>
                    <a:pt x="1" y="56"/>
                  </a:lnTo>
                  <a:lnTo>
                    <a:pt x="7" y="41"/>
                  </a:lnTo>
                  <a:lnTo>
                    <a:pt x="16" y="27"/>
                  </a:lnTo>
                  <a:lnTo>
                    <a:pt x="27" y="16"/>
                  </a:lnTo>
                  <a:lnTo>
                    <a:pt x="41" y="7"/>
                  </a:lnTo>
                  <a:lnTo>
                    <a:pt x="56" y="2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3" y="7"/>
                  </a:lnTo>
                  <a:lnTo>
                    <a:pt x="117" y="16"/>
                  </a:lnTo>
                  <a:lnTo>
                    <a:pt x="128" y="27"/>
                  </a:lnTo>
                  <a:lnTo>
                    <a:pt x="137" y="41"/>
                  </a:lnTo>
                  <a:lnTo>
                    <a:pt x="142" y="56"/>
                  </a:lnTo>
                  <a:lnTo>
                    <a:pt x="144" y="73"/>
                  </a:lnTo>
                  <a:lnTo>
                    <a:pt x="142" y="89"/>
                  </a:lnTo>
                  <a:lnTo>
                    <a:pt x="137" y="104"/>
                  </a:lnTo>
                  <a:lnTo>
                    <a:pt x="128" y="118"/>
                  </a:lnTo>
                  <a:lnTo>
                    <a:pt x="117" y="129"/>
                  </a:lnTo>
                  <a:lnTo>
                    <a:pt x="103" y="138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56" y="143"/>
                  </a:lnTo>
                  <a:lnTo>
                    <a:pt x="41" y="138"/>
                  </a:lnTo>
                  <a:lnTo>
                    <a:pt x="27" y="129"/>
                  </a:lnTo>
                  <a:lnTo>
                    <a:pt x="16" y="118"/>
                  </a:lnTo>
                  <a:lnTo>
                    <a:pt x="7" y="104"/>
                  </a:lnTo>
                  <a:lnTo>
                    <a:pt x="1" y="89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08" name="Line 8">
              <a:extLst>
                <a:ext uri="{FF2B5EF4-FFF2-40B4-BE49-F238E27FC236}">
                  <a16:creationId xmlns:a16="http://schemas.microsoft.com/office/drawing/2014/main" id="{1D07CF5A-024C-9C80-CBDC-02177D2A7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1234"/>
              <a:ext cx="1" cy="2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09" name="Freeform 9">
              <a:extLst>
                <a:ext uri="{FF2B5EF4-FFF2-40B4-BE49-F238E27FC236}">
                  <a16:creationId xmlns:a16="http://schemas.microsoft.com/office/drawing/2014/main" id="{63EAC433-C08A-115A-4302-F5516129F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1396"/>
              <a:ext cx="59" cy="59"/>
            </a:xfrm>
            <a:custGeom>
              <a:avLst/>
              <a:gdLst>
                <a:gd name="T0" fmla="*/ 0 w 67"/>
                <a:gd name="T1" fmla="*/ 0 h 68"/>
                <a:gd name="T2" fmla="*/ 4 w 67"/>
                <a:gd name="T3" fmla="*/ 3 h 68"/>
                <a:gd name="T4" fmla="*/ 4 w 67"/>
                <a:gd name="T5" fmla="*/ 0 h 68"/>
                <a:gd name="T6" fmla="*/ 0 60000 65536"/>
                <a:gd name="T7" fmla="*/ 0 60000 65536"/>
                <a:gd name="T8" fmla="*/ 0 60000 65536"/>
                <a:gd name="T9" fmla="*/ 0 w 67"/>
                <a:gd name="T10" fmla="*/ 0 h 68"/>
                <a:gd name="T11" fmla="*/ 67 w 67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" h="68">
                  <a:moveTo>
                    <a:pt x="0" y="0"/>
                  </a:moveTo>
                  <a:lnTo>
                    <a:pt x="34" y="68"/>
                  </a:lnTo>
                  <a:lnTo>
                    <a:pt x="6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10" name="Freeform 10">
              <a:extLst>
                <a:ext uri="{FF2B5EF4-FFF2-40B4-BE49-F238E27FC236}">
                  <a16:creationId xmlns:a16="http://schemas.microsoft.com/office/drawing/2014/main" id="{5D8B8309-6E99-6122-7F16-EDB85574B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676"/>
              <a:ext cx="753" cy="252"/>
            </a:xfrm>
            <a:custGeom>
              <a:avLst/>
              <a:gdLst>
                <a:gd name="T0" fmla="*/ 7 w 861"/>
                <a:gd name="T1" fmla="*/ 13 h 288"/>
                <a:gd name="T2" fmla="*/ 33 w 861"/>
                <a:gd name="T3" fmla="*/ 13 h 288"/>
                <a:gd name="T4" fmla="*/ 34 w 861"/>
                <a:gd name="T5" fmla="*/ 13 h 288"/>
                <a:gd name="T6" fmla="*/ 34 w 861"/>
                <a:gd name="T7" fmla="*/ 13 h 288"/>
                <a:gd name="T8" fmla="*/ 35 w 861"/>
                <a:gd name="T9" fmla="*/ 12 h 288"/>
                <a:gd name="T10" fmla="*/ 37 w 861"/>
                <a:gd name="T11" fmla="*/ 11 h 288"/>
                <a:gd name="T12" fmla="*/ 38 w 861"/>
                <a:gd name="T13" fmla="*/ 11 h 288"/>
                <a:gd name="T14" fmla="*/ 39 w 861"/>
                <a:gd name="T15" fmla="*/ 10 h 288"/>
                <a:gd name="T16" fmla="*/ 39 w 861"/>
                <a:gd name="T17" fmla="*/ 9 h 288"/>
                <a:gd name="T18" fmla="*/ 39 w 861"/>
                <a:gd name="T19" fmla="*/ 9 h 288"/>
                <a:gd name="T20" fmla="*/ 39 w 861"/>
                <a:gd name="T21" fmla="*/ 8 h 288"/>
                <a:gd name="T22" fmla="*/ 39 w 861"/>
                <a:gd name="T23" fmla="*/ 7 h 288"/>
                <a:gd name="T24" fmla="*/ 39 w 861"/>
                <a:gd name="T25" fmla="*/ 5 h 288"/>
                <a:gd name="T26" fmla="*/ 39 w 861"/>
                <a:gd name="T27" fmla="*/ 4 h 288"/>
                <a:gd name="T28" fmla="*/ 39 w 861"/>
                <a:gd name="T29" fmla="*/ 4 h 288"/>
                <a:gd name="T30" fmla="*/ 39 w 861"/>
                <a:gd name="T31" fmla="*/ 4 h 288"/>
                <a:gd name="T32" fmla="*/ 38 w 861"/>
                <a:gd name="T33" fmla="*/ 4 h 288"/>
                <a:gd name="T34" fmla="*/ 37 w 861"/>
                <a:gd name="T35" fmla="*/ 4 h 288"/>
                <a:gd name="T36" fmla="*/ 35 w 861"/>
                <a:gd name="T37" fmla="*/ 4 h 288"/>
                <a:gd name="T38" fmla="*/ 34 w 861"/>
                <a:gd name="T39" fmla="*/ 4 h 288"/>
                <a:gd name="T40" fmla="*/ 34 w 861"/>
                <a:gd name="T41" fmla="*/ 1 h 288"/>
                <a:gd name="T42" fmla="*/ 33 w 861"/>
                <a:gd name="T43" fmla="*/ 0 h 288"/>
                <a:gd name="T44" fmla="*/ 7 w 861"/>
                <a:gd name="T45" fmla="*/ 0 h 288"/>
                <a:gd name="T46" fmla="*/ 5 w 861"/>
                <a:gd name="T47" fmla="*/ 1 h 288"/>
                <a:gd name="T48" fmla="*/ 4 w 861"/>
                <a:gd name="T49" fmla="*/ 4 h 288"/>
                <a:gd name="T50" fmla="*/ 3 w 861"/>
                <a:gd name="T51" fmla="*/ 4 h 288"/>
                <a:gd name="T52" fmla="*/ 3 w 861"/>
                <a:gd name="T53" fmla="*/ 4 h 288"/>
                <a:gd name="T54" fmla="*/ 3 w 861"/>
                <a:gd name="T55" fmla="*/ 4 h 288"/>
                <a:gd name="T56" fmla="*/ 3 w 861"/>
                <a:gd name="T57" fmla="*/ 4 h 288"/>
                <a:gd name="T58" fmla="*/ 3 w 861"/>
                <a:gd name="T59" fmla="*/ 4 h 288"/>
                <a:gd name="T60" fmla="*/ 3 w 861"/>
                <a:gd name="T61" fmla="*/ 4 h 288"/>
                <a:gd name="T62" fmla="*/ 2 w 861"/>
                <a:gd name="T63" fmla="*/ 5 h 288"/>
                <a:gd name="T64" fmla="*/ 0 w 861"/>
                <a:gd name="T65" fmla="*/ 7 h 288"/>
                <a:gd name="T66" fmla="*/ 2 w 861"/>
                <a:gd name="T67" fmla="*/ 8 h 288"/>
                <a:gd name="T68" fmla="*/ 3 w 861"/>
                <a:gd name="T69" fmla="*/ 9 h 288"/>
                <a:gd name="T70" fmla="*/ 3 w 861"/>
                <a:gd name="T71" fmla="*/ 9 h 288"/>
                <a:gd name="T72" fmla="*/ 3 w 861"/>
                <a:gd name="T73" fmla="*/ 10 h 288"/>
                <a:gd name="T74" fmla="*/ 3 w 861"/>
                <a:gd name="T75" fmla="*/ 11 h 288"/>
                <a:gd name="T76" fmla="*/ 3 w 861"/>
                <a:gd name="T77" fmla="*/ 11 h 288"/>
                <a:gd name="T78" fmla="*/ 3 w 861"/>
                <a:gd name="T79" fmla="*/ 12 h 288"/>
                <a:gd name="T80" fmla="*/ 4 w 861"/>
                <a:gd name="T81" fmla="*/ 13 h 288"/>
                <a:gd name="T82" fmla="*/ 5 w 861"/>
                <a:gd name="T83" fmla="*/ 13 h 288"/>
                <a:gd name="T84" fmla="*/ 7 w 861"/>
                <a:gd name="T85" fmla="*/ 13 h 28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61"/>
                <a:gd name="T130" fmla="*/ 0 h 288"/>
                <a:gd name="T131" fmla="*/ 861 w 861"/>
                <a:gd name="T132" fmla="*/ 288 h 28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61" h="288">
                  <a:moveTo>
                    <a:pt x="144" y="288"/>
                  </a:moveTo>
                  <a:lnTo>
                    <a:pt x="717" y="288"/>
                  </a:lnTo>
                  <a:lnTo>
                    <a:pt x="740" y="286"/>
                  </a:lnTo>
                  <a:lnTo>
                    <a:pt x="761" y="281"/>
                  </a:lnTo>
                  <a:lnTo>
                    <a:pt x="782" y="273"/>
                  </a:lnTo>
                  <a:lnTo>
                    <a:pt x="801" y="260"/>
                  </a:lnTo>
                  <a:lnTo>
                    <a:pt x="819" y="246"/>
                  </a:lnTo>
                  <a:lnTo>
                    <a:pt x="833" y="228"/>
                  </a:lnTo>
                  <a:lnTo>
                    <a:pt x="845" y="209"/>
                  </a:lnTo>
                  <a:lnTo>
                    <a:pt x="854" y="188"/>
                  </a:lnTo>
                  <a:lnTo>
                    <a:pt x="859" y="166"/>
                  </a:lnTo>
                  <a:lnTo>
                    <a:pt x="861" y="144"/>
                  </a:lnTo>
                  <a:lnTo>
                    <a:pt x="859" y="122"/>
                  </a:lnTo>
                  <a:lnTo>
                    <a:pt x="854" y="100"/>
                  </a:lnTo>
                  <a:lnTo>
                    <a:pt x="845" y="78"/>
                  </a:lnTo>
                  <a:lnTo>
                    <a:pt x="833" y="59"/>
                  </a:lnTo>
                  <a:lnTo>
                    <a:pt x="819" y="42"/>
                  </a:lnTo>
                  <a:lnTo>
                    <a:pt x="801" y="27"/>
                  </a:lnTo>
                  <a:lnTo>
                    <a:pt x="782" y="15"/>
                  </a:lnTo>
                  <a:lnTo>
                    <a:pt x="761" y="6"/>
                  </a:lnTo>
                  <a:lnTo>
                    <a:pt x="740" y="1"/>
                  </a:lnTo>
                  <a:lnTo>
                    <a:pt x="717" y="0"/>
                  </a:lnTo>
                  <a:lnTo>
                    <a:pt x="144" y="0"/>
                  </a:lnTo>
                  <a:lnTo>
                    <a:pt x="122" y="1"/>
                  </a:lnTo>
                  <a:lnTo>
                    <a:pt x="100" y="6"/>
                  </a:lnTo>
                  <a:lnTo>
                    <a:pt x="79" y="15"/>
                  </a:lnTo>
                  <a:lnTo>
                    <a:pt x="60" y="27"/>
                  </a:lnTo>
                  <a:lnTo>
                    <a:pt x="42" y="42"/>
                  </a:lnTo>
                  <a:lnTo>
                    <a:pt x="28" y="59"/>
                  </a:lnTo>
                  <a:lnTo>
                    <a:pt x="16" y="78"/>
                  </a:lnTo>
                  <a:lnTo>
                    <a:pt x="8" y="100"/>
                  </a:lnTo>
                  <a:lnTo>
                    <a:pt x="2" y="122"/>
                  </a:lnTo>
                  <a:lnTo>
                    <a:pt x="0" y="144"/>
                  </a:lnTo>
                  <a:lnTo>
                    <a:pt x="2" y="166"/>
                  </a:lnTo>
                  <a:lnTo>
                    <a:pt x="8" y="188"/>
                  </a:lnTo>
                  <a:lnTo>
                    <a:pt x="16" y="209"/>
                  </a:lnTo>
                  <a:lnTo>
                    <a:pt x="28" y="228"/>
                  </a:lnTo>
                  <a:lnTo>
                    <a:pt x="42" y="246"/>
                  </a:lnTo>
                  <a:lnTo>
                    <a:pt x="60" y="260"/>
                  </a:lnTo>
                  <a:lnTo>
                    <a:pt x="79" y="273"/>
                  </a:lnTo>
                  <a:lnTo>
                    <a:pt x="100" y="281"/>
                  </a:lnTo>
                  <a:lnTo>
                    <a:pt x="122" y="286"/>
                  </a:lnTo>
                  <a:lnTo>
                    <a:pt x="144" y="288"/>
                  </a:ln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11" name="Rectangle 11">
              <a:extLst>
                <a:ext uri="{FF2B5EF4-FFF2-40B4-BE49-F238E27FC236}">
                  <a16:creationId xmlns:a16="http://schemas.microsoft.com/office/drawing/2014/main" id="{4540ACD9-37C9-4BFA-3E41-82BC01402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1683"/>
              <a:ext cx="204" cy="1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IN" sz="1600" i="0" dirty="0">
                  <a:solidFill>
                    <a:srgbClr val="000000"/>
                  </a:solidFill>
                  <a:latin typeface="+mj-lt"/>
                </a:rPr>
                <a:t>Take</a:t>
              </a:r>
              <a:endParaRPr lang="en-US" sz="3200" i="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12" name="Rectangle 12">
              <a:extLst>
                <a:ext uri="{FF2B5EF4-FFF2-40B4-BE49-F238E27FC236}">
                  <a16:creationId xmlns:a16="http://schemas.microsoft.com/office/drawing/2014/main" id="{4ACC7801-04BD-6357-4F2C-972E21D67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1802"/>
              <a:ext cx="253" cy="1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+mj-lt"/>
                </a:rPr>
                <a:t>Order</a:t>
              </a:r>
              <a:endParaRPr lang="en-US" sz="3200" i="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13" name="Line 13">
              <a:extLst>
                <a:ext uri="{FF2B5EF4-FFF2-40B4-BE49-F238E27FC236}">
                  <a16:creationId xmlns:a16="http://schemas.microsoft.com/office/drawing/2014/main" id="{EAF68CDF-E57D-6A8D-AE15-013875E42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581"/>
              <a:ext cx="340" cy="2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14" name="Freeform 14">
              <a:extLst>
                <a:ext uri="{FF2B5EF4-FFF2-40B4-BE49-F238E27FC236}">
                  <a16:creationId xmlns:a16="http://schemas.microsoft.com/office/drawing/2014/main" id="{C7F231AC-29AB-4889-7362-E23803AD8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" y="1745"/>
              <a:ext cx="66" cy="57"/>
            </a:xfrm>
            <a:custGeom>
              <a:avLst/>
              <a:gdLst>
                <a:gd name="T0" fmla="*/ 0 w 75"/>
                <a:gd name="T1" fmla="*/ 4 h 65"/>
                <a:gd name="T2" fmla="*/ 4 w 75"/>
                <a:gd name="T3" fmla="*/ 4 h 65"/>
                <a:gd name="T4" fmla="*/ 4 w 75"/>
                <a:gd name="T5" fmla="*/ 0 h 65"/>
                <a:gd name="T6" fmla="*/ 0 60000 65536"/>
                <a:gd name="T7" fmla="*/ 0 60000 65536"/>
                <a:gd name="T8" fmla="*/ 0 60000 65536"/>
                <a:gd name="T9" fmla="*/ 0 w 75"/>
                <a:gd name="T10" fmla="*/ 0 h 65"/>
                <a:gd name="T11" fmla="*/ 75 w 75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" h="65">
                  <a:moveTo>
                    <a:pt x="0" y="56"/>
                  </a:moveTo>
                  <a:lnTo>
                    <a:pt x="75" y="65"/>
                  </a:lnTo>
                  <a:lnTo>
                    <a:pt x="3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15" name="Freeform 15">
              <a:extLst>
                <a:ext uri="{FF2B5EF4-FFF2-40B4-BE49-F238E27FC236}">
                  <a16:creationId xmlns:a16="http://schemas.microsoft.com/office/drawing/2014/main" id="{FB4F5880-9A2B-0CC8-6092-7961CA82F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2586"/>
              <a:ext cx="505" cy="253"/>
            </a:xfrm>
            <a:custGeom>
              <a:avLst/>
              <a:gdLst>
                <a:gd name="T0" fmla="*/ 8 w 577"/>
                <a:gd name="T1" fmla="*/ 14 h 289"/>
                <a:gd name="T2" fmla="*/ 21 w 577"/>
                <a:gd name="T3" fmla="*/ 14 h 289"/>
                <a:gd name="T4" fmla="*/ 22 w 577"/>
                <a:gd name="T5" fmla="*/ 14 h 289"/>
                <a:gd name="T6" fmla="*/ 23 w 577"/>
                <a:gd name="T7" fmla="*/ 14 h 289"/>
                <a:gd name="T8" fmla="*/ 24 w 577"/>
                <a:gd name="T9" fmla="*/ 13 h 289"/>
                <a:gd name="T10" fmla="*/ 25 w 577"/>
                <a:gd name="T11" fmla="*/ 12 h 289"/>
                <a:gd name="T12" fmla="*/ 25 w 577"/>
                <a:gd name="T13" fmla="*/ 12 h 289"/>
                <a:gd name="T14" fmla="*/ 26 w 577"/>
                <a:gd name="T15" fmla="*/ 11 h 289"/>
                <a:gd name="T16" fmla="*/ 27 w 577"/>
                <a:gd name="T17" fmla="*/ 10 h 289"/>
                <a:gd name="T18" fmla="*/ 27 w 577"/>
                <a:gd name="T19" fmla="*/ 10 h 289"/>
                <a:gd name="T20" fmla="*/ 27 w 577"/>
                <a:gd name="T21" fmla="*/ 9 h 289"/>
                <a:gd name="T22" fmla="*/ 27 w 577"/>
                <a:gd name="T23" fmla="*/ 8 h 289"/>
                <a:gd name="T24" fmla="*/ 27 w 577"/>
                <a:gd name="T25" fmla="*/ 6 h 289"/>
                <a:gd name="T26" fmla="*/ 27 w 577"/>
                <a:gd name="T27" fmla="*/ 5 h 289"/>
                <a:gd name="T28" fmla="*/ 27 w 577"/>
                <a:gd name="T29" fmla="*/ 4 h 289"/>
                <a:gd name="T30" fmla="*/ 26 w 577"/>
                <a:gd name="T31" fmla="*/ 4 h 289"/>
                <a:gd name="T32" fmla="*/ 25 w 577"/>
                <a:gd name="T33" fmla="*/ 4 h 289"/>
                <a:gd name="T34" fmla="*/ 25 w 577"/>
                <a:gd name="T35" fmla="*/ 4 h 289"/>
                <a:gd name="T36" fmla="*/ 24 w 577"/>
                <a:gd name="T37" fmla="*/ 4 h 289"/>
                <a:gd name="T38" fmla="*/ 23 w 577"/>
                <a:gd name="T39" fmla="*/ 4 h 289"/>
                <a:gd name="T40" fmla="*/ 22 w 577"/>
                <a:gd name="T41" fmla="*/ 2 h 289"/>
                <a:gd name="T42" fmla="*/ 21 w 577"/>
                <a:gd name="T43" fmla="*/ 0 h 289"/>
                <a:gd name="T44" fmla="*/ 8 w 577"/>
                <a:gd name="T45" fmla="*/ 0 h 289"/>
                <a:gd name="T46" fmla="*/ 6 w 577"/>
                <a:gd name="T47" fmla="*/ 2 h 289"/>
                <a:gd name="T48" fmla="*/ 5 w 577"/>
                <a:gd name="T49" fmla="*/ 4 h 289"/>
                <a:gd name="T50" fmla="*/ 4 w 577"/>
                <a:gd name="T51" fmla="*/ 4 h 289"/>
                <a:gd name="T52" fmla="*/ 4 w 577"/>
                <a:gd name="T53" fmla="*/ 4 h 289"/>
                <a:gd name="T54" fmla="*/ 4 w 577"/>
                <a:gd name="T55" fmla="*/ 4 h 289"/>
                <a:gd name="T56" fmla="*/ 4 w 577"/>
                <a:gd name="T57" fmla="*/ 4 h 289"/>
                <a:gd name="T58" fmla="*/ 4 w 577"/>
                <a:gd name="T59" fmla="*/ 4 h 289"/>
                <a:gd name="T60" fmla="*/ 4 w 577"/>
                <a:gd name="T61" fmla="*/ 5 h 289"/>
                <a:gd name="T62" fmla="*/ 2 w 577"/>
                <a:gd name="T63" fmla="*/ 6 h 289"/>
                <a:gd name="T64" fmla="*/ 0 w 577"/>
                <a:gd name="T65" fmla="*/ 8 h 289"/>
                <a:gd name="T66" fmla="*/ 2 w 577"/>
                <a:gd name="T67" fmla="*/ 9 h 289"/>
                <a:gd name="T68" fmla="*/ 4 w 577"/>
                <a:gd name="T69" fmla="*/ 10 h 289"/>
                <a:gd name="T70" fmla="*/ 4 w 577"/>
                <a:gd name="T71" fmla="*/ 10 h 289"/>
                <a:gd name="T72" fmla="*/ 4 w 577"/>
                <a:gd name="T73" fmla="*/ 11 h 289"/>
                <a:gd name="T74" fmla="*/ 4 w 577"/>
                <a:gd name="T75" fmla="*/ 12 h 289"/>
                <a:gd name="T76" fmla="*/ 4 w 577"/>
                <a:gd name="T77" fmla="*/ 12 h 289"/>
                <a:gd name="T78" fmla="*/ 4 w 577"/>
                <a:gd name="T79" fmla="*/ 13 h 289"/>
                <a:gd name="T80" fmla="*/ 5 w 577"/>
                <a:gd name="T81" fmla="*/ 14 h 289"/>
                <a:gd name="T82" fmla="*/ 6 w 577"/>
                <a:gd name="T83" fmla="*/ 14 h 289"/>
                <a:gd name="T84" fmla="*/ 8 w 577"/>
                <a:gd name="T85" fmla="*/ 14 h 28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77"/>
                <a:gd name="T130" fmla="*/ 0 h 289"/>
                <a:gd name="T131" fmla="*/ 577 w 577"/>
                <a:gd name="T132" fmla="*/ 289 h 28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77" h="289">
                  <a:moveTo>
                    <a:pt x="145" y="289"/>
                  </a:moveTo>
                  <a:lnTo>
                    <a:pt x="433" y="289"/>
                  </a:lnTo>
                  <a:lnTo>
                    <a:pt x="456" y="287"/>
                  </a:lnTo>
                  <a:lnTo>
                    <a:pt x="478" y="282"/>
                  </a:lnTo>
                  <a:lnTo>
                    <a:pt x="498" y="273"/>
                  </a:lnTo>
                  <a:lnTo>
                    <a:pt x="518" y="261"/>
                  </a:lnTo>
                  <a:lnTo>
                    <a:pt x="535" y="246"/>
                  </a:lnTo>
                  <a:lnTo>
                    <a:pt x="550" y="229"/>
                  </a:lnTo>
                  <a:lnTo>
                    <a:pt x="561" y="210"/>
                  </a:lnTo>
                  <a:lnTo>
                    <a:pt x="570" y="189"/>
                  </a:lnTo>
                  <a:lnTo>
                    <a:pt x="575" y="166"/>
                  </a:lnTo>
                  <a:lnTo>
                    <a:pt x="577" y="144"/>
                  </a:lnTo>
                  <a:lnTo>
                    <a:pt x="575" y="122"/>
                  </a:lnTo>
                  <a:lnTo>
                    <a:pt x="570" y="100"/>
                  </a:lnTo>
                  <a:lnTo>
                    <a:pt x="561" y="79"/>
                  </a:lnTo>
                  <a:lnTo>
                    <a:pt x="550" y="60"/>
                  </a:lnTo>
                  <a:lnTo>
                    <a:pt x="535" y="42"/>
                  </a:lnTo>
                  <a:lnTo>
                    <a:pt x="518" y="28"/>
                  </a:lnTo>
                  <a:lnTo>
                    <a:pt x="498" y="15"/>
                  </a:lnTo>
                  <a:lnTo>
                    <a:pt x="478" y="7"/>
                  </a:lnTo>
                  <a:lnTo>
                    <a:pt x="456" y="2"/>
                  </a:lnTo>
                  <a:lnTo>
                    <a:pt x="433" y="0"/>
                  </a:lnTo>
                  <a:lnTo>
                    <a:pt x="145" y="0"/>
                  </a:lnTo>
                  <a:lnTo>
                    <a:pt x="122" y="2"/>
                  </a:lnTo>
                  <a:lnTo>
                    <a:pt x="100" y="7"/>
                  </a:lnTo>
                  <a:lnTo>
                    <a:pt x="79" y="15"/>
                  </a:lnTo>
                  <a:lnTo>
                    <a:pt x="60" y="28"/>
                  </a:lnTo>
                  <a:lnTo>
                    <a:pt x="43" y="42"/>
                  </a:lnTo>
                  <a:lnTo>
                    <a:pt x="28" y="60"/>
                  </a:lnTo>
                  <a:lnTo>
                    <a:pt x="17" y="79"/>
                  </a:lnTo>
                  <a:lnTo>
                    <a:pt x="8" y="100"/>
                  </a:lnTo>
                  <a:lnTo>
                    <a:pt x="2" y="122"/>
                  </a:lnTo>
                  <a:lnTo>
                    <a:pt x="0" y="144"/>
                  </a:lnTo>
                  <a:lnTo>
                    <a:pt x="2" y="166"/>
                  </a:lnTo>
                  <a:lnTo>
                    <a:pt x="8" y="189"/>
                  </a:lnTo>
                  <a:lnTo>
                    <a:pt x="17" y="210"/>
                  </a:lnTo>
                  <a:lnTo>
                    <a:pt x="28" y="229"/>
                  </a:lnTo>
                  <a:lnTo>
                    <a:pt x="43" y="246"/>
                  </a:lnTo>
                  <a:lnTo>
                    <a:pt x="60" y="261"/>
                  </a:lnTo>
                  <a:lnTo>
                    <a:pt x="79" y="273"/>
                  </a:lnTo>
                  <a:lnTo>
                    <a:pt x="100" y="282"/>
                  </a:lnTo>
                  <a:lnTo>
                    <a:pt x="122" y="287"/>
                  </a:lnTo>
                  <a:lnTo>
                    <a:pt x="145" y="289"/>
                  </a:ln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16" name="Rectangle 16">
              <a:extLst>
                <a:ext uri="{FF2B5EF4-FFF2-40B4-BE49-F238E27FC236}">
                  <a16:creationId xmlns:a16="http://schemas.microsoft.com/office/drawing/2014/main" id="{6574A6B6-7E96-0714-3C5C-C0B6EA528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2651"/>
              <a:ext cx="309" cy="1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IN" sz="1600" i="0" dirty="0">
                  <a:solidFill>
                    <a:srgbClr val="000000"/>
                  </a:solidFill>
                  <a:latin typeface="+mj-lt"/>
                </a:rPr>
                <a:t>Pay Bill</a:t>
              </a:r>
              <a:endParaRPr lang="en-US" sz="3200" i="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17" name="Line 17">
              <a:extLst>
                <a:ext uri="{FF2B5EF4-FFF2-40B4-BE49-F238E27FC236}">
                  <a16:creationId xmlns:a16="http://schemas.microsoft.com/office/drawing/2014/main" id="{0094E8F4-7668-E216-87EE-58C4CC8855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0" y="2684"/>
              <a:ext cx="1274" cy="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med"/>
              <a:tailEnd type="arrow" w="lg" len="lg"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22" name="Line 22">
              <a:extLst>
                <a:ext uri="{FF2B5EF4-FFF2-40B4-BE49-F238E27FC236}">
                  <a16:creationId xmlns:a16="http://schemas.microsoft.com/office/drawing/2014/main" id="{C04B2802-5AB3-BA67-0FF8-0524045F9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2181"/>
              <a:ext cx="1" cy="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29" name="Freeform 29">
              <a:extLst>
                <a:ext uri="{FF2B5EF4-FFF2-40B4-BE49-F238E27FC236}">
                  <a16:creationId xmlns:a16="http://schemas.microsoft.com/office/drawing/2014/main" id="{B55C0132-A27E-75C5-4099-857989E6F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364"/>
              <a:ext cx="526" cy="252"/>
            </a:xfrm>
            <a:custGeom>
              <a:avLst/>
              <a:gdLst>
                <a:gd name="T0" fmla="*/ 7 w 602"/>
                <a:gd name="T1" fmla="*/ 13 h 288"/>
                <a:gd name="T2" fmla="*/ 21 w 602"/>
                <a:gd name="T3" fmla="*/ 13 h 288"/>
                <a:gd name="T4" fmla="*/ 21 w 602"/>
                <a:gd name="T5" fmla="*/ 13 h 288"/>
                <a:gd name="T6" fmla="*/ 23 w 602"/>
                <a:gd name="T7" fmla="*/ 13 h 288"/>
                <a:gd name="T8" fmla="*/ 24 w 602"/>
                <a:gd name="T9" fmla="*/ 12 h 288"/>
                <a:gd name="T10" fmla="*/ 24 w 602"/>
                <a:gd name="T11" fmla="*/ 11 h 288"/>
                <a:gd name="T12" fmla="*/ 25 w 602"/>
                <a:gd name="T13" fmla="*/ 11 h 288"/>
                <a:gd name="T14" fmla="*/ 26 w 602"/>
                <a:gd name="T15" fmla="*/ 10 h 288"/>
                <a:gd name="T16" fmla="*/ 26 w 602"/>
                <a:gd name="T17" fmla="*/ 9 h 288"/>
                <a:gd name="T18" fmla="*/ 26 w 602"/>
                <a:gd name="T19" fmla="*/ 9 h 288"/>
                <a:gd name="T20" fmla="*/ 27 w 602"/>
                <a:gd name="T21" fmla="*/ 8 h 288"/>
                <a:gd name="T22" fmla="*/ 27 w 602"/>
                <a:gd name="T23" fmla="*/ 7 h 288"/>
                <a:gd name="T24" fmla="*/ 27 w 602"/>
                <a:gd name="T25" fmla="*/ 5 h 288"/>
                <a:gd name="T26" fmla="*/ 26 w 602"/>
                <a:gd name="T27" fmla="*/ 4 h 288"/>
                <a:gd name="T28" fmla="*/ 26 w 602"/>
                <a:gd name="T29" fmla="*/ 4 h 288"/>
                <a:gd name="T30" fmla="*/ 26 w 602"/>
                <a:gd name="T31" fmla="*/ 4 h 288"/>
                <a:gd name="T32" fmla="*/ 25 w 602"/>
                <a:gd name="T33" fmla="*/ 4 h 288"/>
                <a:gd name="T34" fmla="*/ 24 w 602"/>
                <a:gd name="T35" fmla="*/ 4 h 288"/>
                <a:gd name="T36" fmla="*/ 24 w 602"/>
                <a:gd name="T37" fmla="*/ 4 h 288"/>
                <a:gd name="T38" fmla="*/ 23 w 602"/>
                <a:gd name="T39" fmla="*/ 4 h 288"/>
                <a:gd name="T40" fmla="*/ 21 w 602"/>
                <a:gd name="T41" fmla="*/ 2 h 288"/>
                <a:gd name="T42" fmla="*/ 21 w 602"/>
                <a:gd name="T43" fmla="*/ 0 h 288"/>
                <a:gd name="T44" fmla="*/ 7 w 602"/>
                <a:gd name="T45" fmla="*/ 0 h 288"/>
                <a:gd name="T46" fmla="*/ 5 w 602"/>
                <a:gd name="T47" fmla="*/ 2 h 288"/>
                <a:gd name="T48" fmla="*/ 4 w 602"/>
                <a:gd name="T49" fmla="*/ 4 h 288"/>
                <a:gd name="T50" fmla="*/ 3 w 602"/>
                <a:gd name="T51" fmla="*/ 4 h 288"/>
                <a:gd name="T52" fmla="*/ 3 w 602"/>
                <a:gd name="T53" fmla="*/ 4 h 288"/>
                <a:gd name="T54" fmla="*/ 3 w 602"/>
                <a:gd name="T55" fmla="*/ 4 h 288"/>
                <a:gd name="T56" fmla="*/ 3 w 602"/>
                <a:gd name="T57" fmla="*/ 4 h 288"/>
                <a:gd name="T58" fmla="*/ 3 w 602"/>
                <a:gd name="T59" fmla="*/ 4 h 288"/>
                <a:gd name="T60" fmla="*/ 3 w 602"/>
                <a:gd name="T61" fmla="*/ 4 h 288"/>
                <a:gd name="T62" fmla="*/ 2 w 602"/>
                <a:gd name="T63" fmla="*/ 5 h 288"/>
                <a:gd name="T64" fmla="*/ 0 w 602"/>
                <a:gd name="T65" fmla="*/ 7 h 288"/>
                <a:gd name="T66" fmla="*/ 2 w 602"/>
                <a:gd name="T67" fmla="*/ 8 h 288"/>
                <a:gd name="T68" fmla="*/ 3 w 602"/>
                <a:gd name="T69" fmla="*/ 9 h 288"/>
                <a:gd name="T70" fmla="*/ 3 w 602"/>
                <a:gd name="T71" fmla="*/ 9 h 288"/>
                <a:gd name="T72" fmla="*/ 3 w 602"/>
                <a:gd name="T73" fmla="*/ 10 h 288"/>
                <a:gd name="T74" fmla="*/ 3 w 602"/>
                <a:gd name="T75" fmla="*/ 11 h 288"/>
                <a:gd name="T76" fmla="*/ 3 w 602"/>
                <a:gd name="T77" fmla="*/ 11 h 288"/>
                <a:gd name="T78" fmla="*/ 3 w 602"/>
                <a:gd name="T79" fmla="*/ 12 h 288"/>
                <a:gd name="T80" fmla="*/ 4 w 602"/>
                <a:gd name="T81" fmla="*/ 13 h 288"/>
                <a:gd name="T82" fmla="*/ 5 w 602"/>
                <a:gd name="T83" fmla="*/ 13 h 288"/>
                <a:gd name="T84" fmla="*/ 7 w 602"/>
                <a:gd name="T85" fmla="*/ 13 h 28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02"/>
                <a:gd name="T130" fmla="*/ 0 h 288"/>
                <a:gd name="T131" fmla="*/ 602 w 602"/>
                <a:gd name="T132" fmla="*/ 288 h 28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02" h="288">
                  <a:moveTo>
                    <a:pt x="144" y="288"/>
                  </a:moveTo>
                  <a:lnTo>
                    <a:pt x="458" y="288"/>
                  </a:lnTo>
                  <a:lnTo>
                    <a:pt x="480" y="286"/>
                  </a:lnTo>
                  <a:lnTo>
                    <a:pt x="502" y="281"/>
                  </a:lnTo>
                  <a:lnTo>
                    <a:pt x="524" y="273"/>
                  </a:lnTo>
                  <a:lnTo>
                    <a:pt x="543" y="260"/>
                  </a:lnTo>
                  <a:lnTo>
                    <a:pt x="560" y="246"/>
                  </a:lnTo>
                  <a:lnTo>
                    <a:pt x="574" y="228"/>
                  </a:lnTo>
                  <a:lnTo>
                    <a:pt x="587" y="209"/>
                  </a:lnTo>
                  <a:lnTo>
                    <a:pt x="596" y="188"/>
                  </a:lnTo>
                  <a:lnTo>
                    <a:pt x="600" y="166"/>
                  </a:lnTo>
                  <a:lnTo>
                    <a:pt x="602" y="144"/>
                  </a:lnTo>
                  <a:lnTo>
                    <a:pt x="600" y="122"/>
                  </a:lnTo>
                  <a:lnTo>
                    <a:pt x="596" y="100"/>
                  </a:lnTo>
                  <a:lnTo>
                    <a:pt x="587" y="78"/>
                  </a:lnTo>
                  <a:lnTo>
                    <a:pt x="574" y="59"/>
                  </a:lnTo>
                  <a:lnTo>
                    <a:pt x="560" y="42"/>
                  </a:lnTo>
                  <a:lnTo>
                    <a:pt x="543" y="27"/>
                  </a:lnTo>
                  <a:lnTo>
                    <a:pt x="524" y="15"/>
                  </a:lnTo>
                  <a:lnTo>
                    <a:pt x="502" y="6"/>
                  </a:lnTo>
                  <a:lnTo>
                    <a:pt x="480" y="2"/>
                  </a:lnTo>
                  <a:lnTo>
                    <a:pt x="458" y="0"/>
                  </a:lnTo>
                  <a:lnTo>
                    <a:pt x="144" y="0"/>
                  </a:lnTo>
                  <a:lnTo>
                    <a:pt x="121" y="2"/>
                  </a:lnTo>
                  <a:lnTo>
                    <a:pt x="99" y="6"/>
                  </a:lnTo>
                  <a:lnTo>
                    <a:pt x="79" y="15"/>
                  </a:lnTo>
                  <a:lnTo>
                    <a:pt x="60" y="27"/>
                  </a:lnTo>
                  <a:lnTo>
                    <a:pt x="42" y="42"/>
                  </a:lnTo>
                  <a:lnTo>
                    <a:pt x="27" y="59"/>
                  </a:lnTo>
                  <a:lnTo>
                    <a:pt x="15" y="78"/>
                  </a:lnTo>
                  <a:lnTo>
                    <a:pt x="7" y="100"/>
                  </a:lnTo>
                  <a:lnTo>
                    <a:pt x="2" y="122"/>
                  </a:lnTo>
                  <a:lnTo>
                    <a:pt x="0" y="144"/>
                  </a:lnTo>
                  <a:lnTo>
                    <a:pt x="2" y="166"/>
                  </a:lnTo>
                  <a:lnTo>
                    <a:pt x="7" y="188"/>
                  </a:lnTo>
                  <a:lnTo>
                    <a:pt x="15" y="209"/>
                  </a:lnTo>
                  <a:lnTo>
                    <a:pt x="27" y="228"/>
                  </a:lnTo>
                  <a:lnTo>
                    <a:pt x="42" y="246"/>
                  </a:lnTo>
                  <a:lnTo>
                    <a:pt x="60" y="260"/>
                  </a:lnTo>
                  <a:lnTo>
                    <a:pt x="79" y="273"/>
                  </a:lnTo>
                  <a:lnTo>
                    <a:pt x="99" y="281"/>
                  </a:lnTo>
                  <a:lnTo>
                    <a:pt x="121" y="286"/>
                  </a:lnTo>
                  <a:lnTo>
                    <a:pt x="144" y="288"/>
                  </a:ln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30" name="Rectangle 30">
              <a:extLst>
                <a:ext uri="{FF2B5EF4-FFF2-40B4-BE49-F238E27FC236}">
                  <a16:creationId xmlns:a16="http://schemas.microsoft.com/office/drawing/2014/main" id="{EA781E2B-50FF-FA03-189B-C36E401EF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3383"/>
              <a:ext cx="181" cy="1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IN" sz="1600" i="0" dirty="0">
                  <a:solidFill>
                    <a:srgbClr val="000000"/>
                  </a:solidFill>
                  <a:latin typeface="+mj-lt"/>
                </a:rPr>
                <a:t>Ship</a:t>
              </a:r>
              <a:endParaRPr lang="en-US" sz="3200" i="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31" name="Rectangle 31">
              <a:extLst>
                <a:ext uri="{FF2B5EF4-FFF2-40B4-BE49-F238E27FC236}">
                  <a16:creationId xmlns:a16="http://schemas.microsoft.com/office/drawing/2014/main" id="{51A0D7AA-34C7-E1D9-A904-49951C78D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3480"/>
              <a:ext cx="253" cy="1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IN" sz="1600" i="0" dirty="0">
                  <a:solidFill>
                    <a:srgbClr val="000000"/>
                  </a:solidFill>
                  <a:latin typeface="+mj-lt"/>
                </a:rPr>
                <a:t>Order</a:t>
              </a:r>
              <a:endParaRPr lang="en-US" sz="3200" i="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34" name="Freeform 34">
              <a:extLst>
                <a:ext uri="{FF2B5EF4-FFF2-40B4-BE49-F238E27FC236}">
                  <a16:creationId xmlns:a16="http://schemas.microsoft.com/office/drawing/2014/main" id="{79A1DAEC-10CA-CA15-D493-6D6315952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2694"/>
              <a:ext cx="526" cy="252"/>
            </a:xfrm>
            <a:custGeom>
              <a:avLst/>
              <a:gdLst>
                <a:gd name="T0" fmla="*/ 7 w 602"/>
                <a:gd name="T1" fmla="*/ 13 h 288"/>
                <a:gd name="T2" fmla="*/ 21 w 602"/>
                <a:gd name="T3" fmla="*/ 13 h 288"/>
                <a:gd name="T4" fmla="*/ 21 w 602"/>
                <a:gd name="T5" fmla="*/ 13 h 288"/>
                <a:gd name="T6" fmla="*/ 23 w 602"/>
                <a:gd name="T7" fmla="*/ 13 h 288"/>
                <a:gd name="T8" fmla="*/ 24 w 602"/>
                <a:gd name="T9" fmla="*/ 12 h 288"/>
                <a:gd name="T10" fmla="*/ 24 w 602"/>
                <a:gd name="T11" fmla="*/ 11 h 288"/>
                <a:gd name="T12" fmla="*/ 25 w 602"/>
                <a:gd name="T13" fmla="*/ 11 h 288"/>
                <a:gd name="T14" fmla="*/ 26 w 602"/>
                <a:gd name="T15" fmla="*/ 10 h 288"/>
                <a:gd name="T16" fmla="*/ 26 w 602"/>
                <a:gd name="T17" fmla="*/ 9 h 288"/>
                <a:gd name="T18" fmla="*/ 26 w 602"/>
                <a:gd name="T19" fmla="*/ 9 h 288"/>
                <a:gd name="T20" fmla="*/ 27 w 602"/>
                <a:gd name="T21" fmla="*/ 8 h 288"/>
                <a:gd name="T22" fmla="*/ 27 w 602"/>
                <a:gd name="T23" fmla="*/ 7 h 288"/>
                <a:gd name="T24" fmla="*/ 27 w 602"/>
                <a:gd name="T25" fmla="*/ 5 h 288"/>
                <a:gd name="T26" fmla="*/ 26 w 602"/>
                <a:gd name="T27" fmla="*/ 4 h 288"/>
                <a:gd name="T28" fmla="*/ 26 w 602"/>
                <a:gd name="T29" fmla="*/ 4 h 288"/>
                <a:gd name="T30" fmla="*/ 26 w 602"/>
                <a:gd name="T31" fmla="*/ 4 h 288"/>
                <a:gd name="T32" fmla="*/ 25 w 602"/>
                <a:gd name="T33" fmla="*/ 4 h 288"/>
                <a:gd name="T34" fmla="*/ 24 w 602"/>
                <a:gd name="T35" fmla="*/ 4 h 288"/>
                <a:gd name="T36" fmla="*/ 24 w 602"/>
                <a:gd name="T37" fmla="*/ 4 h 288"/>
                <a:gd name="T38" fmla="*/ 23 w 602"/>
                <a:gd name="T39" fmla="*/ 4 h 288"/>
                <a:gd name="T40" fmla="*/ 21 w 602"/>
                <a:gd name="T41" fmla="*/ 2 h 288"/>
                <a:gd name="T42" fmla="*/ 21 w 602"/>
                <a:gd name="T43" fmla="*/ 0 h 288"/>
                <a:gd name="T44" fmla="*/ 7 w 602"/>
                <a:gd name="T45" fmla="*/ 0 h 288"/>
                <a:gd name="T46" fmla="*/ 5 w 602"/>
                <a:gd name="T47" fmla="*/ 2 h 288"/>
                <a:gd name="T48" fmla="*/ 4 w 602"/>
                <a:gd name="T49" fmla="*/ 4 h 288"/>
                <a:gd name="T50" fmla="*/ 3 w 602"/>
                <a:gd name="T51" fmla="*/ 4 h 288"/>
                <a:gd name="T52" fmla="*/ 3 w 602"/>
                <a:gd name="T53" fmla="*/ 4 h 288"/>
                <a:gd name="T54" fmla="*/ 3 w 602"/>
                <a:gd name="T55" fmla="*/ 4 h 288"/>
                <a:gd name="T56" fmla="*/ 3 w 602"/>
                <a:gd name="T57" fmla="*/ 4 h 288"/>
                <a:gd name="T58" fmla="*/ 3 w 602"/>
                <a:gd name="T59" fmla="*/ 4 h 288"/>
                <a:gd name="T60" fmla="*/ 3 w 602"/>
                <a:gd name="T61" fmla="*/ 4 h 288"/>
                <a:gd name="T62" fmla="*/ 2 w 602"/>
                <a:gd name="T63" fmla="*/ 5 h 288"/>
                <a:gd name="T64" fmla="*/ 0 w 602"/>
                <a:gd name="T65" fmla="*/ 7 h 288"/>
                <a:gd name="T66" fmla="*/ 2 w 602"/>
                <a:gd name="T67" fmla="*/ 8 h 288"/>
                <a:gd name="T68" fmla="*/ 3 w 602"/>
                <a:gd name="T69" fmla="*/ 9 h 288"/>
                <a:gd name="T70" fmla="*/ 3 w 602"/>
                <a:gd name="T71" fmla="*/ 9 h 288"/>
                <a:gd name="T72" fmla="*/ 3 w 602"/>
                <a:gd name="T73" fmla="*/ 10 h 288"/>
                <a:gd name="T74" fmla="*/ 3 w 602"/>
                <a:gd name="T75" fmla="*/ 11 h 288"/>
                <a:gd name="T76" fmla="*/ 3 w 602"/>
                <a:gd name="T77" fmla="*/ 11 h 288"/>
                <a:gd name="T78" fmla="*/ 3 w 602"/>
                <a:gd name="T79" fmla="*/ 12 h 288"/>
                <a:gd name="T80" fmla="*/ 4 w 602"/>
                <a:gd name="T81" fmla="*/ 13 h 288"/>
                <a:gd name="T82" fmla="*/ 5 w 602"/>
                <a:gd name="T83" fmla="*/ 13 h 288"/>
                <a:gd name="T84" fmla="*/ 7 w 602"/>
                <a:gd name="T85" fmla="*/ 13 h 28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02"/>
                <a:gd name="T130" fmla="*/ 0 h 288"/>
                <a:gd name="T131" fmla="*/ 602 w 602"/>
                <a:gd name="T132" fmla="*/ 288 h 28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02" h="288">
                  <a:moveTo>
                    <a:pt x="144" y="288"/>
                  </a:moveTo>
                  <a:lnTo>
                    <a:pt x="458" y="288"/>
                  </a:lnTo>
                  <a:lnTo>
                    <a:pt x="480" y="286"/>
                  </a:lnTo>
                  <a:lnTo>
                    <a:pt x="502" y="281"/>
                  </a:lnTo>
                  <a:lnTo>
                    <a:pt x="524" y="273"/>
                  </a:lnTo>
                  <a:lnTo>
                    <a:pt x="543" y="260"/>
                  </a:lnTo>
                  <a:lnTo>
                    <a:pt x="560" y="246"/>
                  </a:lnTo>
                  <a:lnTo>
                    <a:pt x="574" y="229"/>
                  </a:lnTo>
                  <a:lnTo>
                    <a:pt x="587" y="209"/>
                  </a:lnTo>
                  <a:lnTo>
                    <a:pt x="596" y="188"/>
                  </a:lnTo>
                  <a:lnTo>
                    <a:pt x="600" y="166"/>
                  </a:lnTo>
                  <a:lnTo>
                    <a:pt x="602" y="144"/>
                  </a:lnTo>
                  <a:lnTo>
                    <a:pt x="600" y="122"/>
                  </a:lnTo>
                  <a:lnTo>
                    <a:pt x="596" y="100"/>
                  </a:lnTo>
                  <a:lnTo>
                    <a:pt x="587" y="78"/>
                  </a:lnTo>
                  <a:lnTo>
                    <a:pt x="574" y="59"/>
                  </a:lnTo>
                  <a:lnTo>
                    <a:pt x="560" y="42"/>
                  </a:lnTo>
                  <a:lnTo>
                    <a:pt x="543" y="28"/>
                  </a:lnTo>
                  <a:lnTo>
                    <a:pt x="524" y="15"/>
                  </a:lnTo>
                  <a:lnTo>
                    <a:pt x="502" y="6"/>
                  </a:lnTo>
                  <a:lnTo>
                    <a:pt x="480" y="2"/>
                  </a:lnTo>
                  <a:lnTo>
                    <a:pt x="458" y="0"/>
                  </a:lnTo>
                  <a:lnTo>
                    <a:pt x="144" y="0"/>
                  </a:lnTo>
                  <a:lnTo>
                    <a:pt x="121" y="2"/>
                  </a:lnTo>
                  <a:lnTo>
                    <a:pt x="99" y="6"/>
                  </a:lnTo>
                  <a:lnTo>
                    <a:pt x="79" y="15"/>
                  </a:lnTo>
                  <a:lnTo>
                    <a:pt x="60" y="28"/>
                  </a:lnTo>
                  <a:lnTo>
                    <a:pt x="42" y="42"/>
                  </a:lnTo>
                  <a:lnTo>
                    <a:pt x="27" y="59"/>
                  </a:lnTo>
                  <a:lnTo>
                    <a:pt x="15" y="78"/>
                  </a:lnTo>
                  <a:lnTo>
                    <a:pt x="7" y="100"/>
                  </a:lnTo>
                  <a:lnTo>
                    <a:pt x="2" y="122"/>
                  </a:lnTo>
                  <a:lnTo>
                    <a:pt x="0" y="144"/>
                  </a:lnTo>
                  <a:lnTo>
                    <a:pt x="2" y="166"/>
                  </a:lnTo>
                  <a:lnTo>
                    <a:pt x="7" y="188"/>
                  </a:lnTo>
                  <a:lnTo>
                    <a:pt x="15" y="209"/>
                  </a:lnTo>
                  <a:lnTo>
                    <a:pt x="27" y="229"/>
                  </a:lnTo>
                  <a:lnTo>
                    <a:pt x="42" y="246"/>
                  </a:lnTo>
                  <a:lnTo>
                    <a:pt x="60" y="260"/>
                  </a:lnTo>
                  <a:lnTo>
                    <a:pt x="79" y="273"/>
                  </a:lnTo>
                  <a:lnTo>
                    <a:pt x="99" y="281"/>
                  </a:lnTo>
                  <a:lnTo>
                    <a:pt x="121" y="286"/>
                  </a:lnTo>
                  <a:lnTo>
                    <a:pt x="144" y="288"/>
                  </a:ln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35" name="Rectangle 35">
              <a:extLst>
                <a:ext uri="{FF2B5EF4-FFF2-40B4-BE49-F238E27FC236}">
                  <a16:creationId xmlns:a16="http://schemas.microsoft.com/office/drawing/2014/main" id="{49230895-8408-05E9-9F0D-8C36044F1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" y="2684"/>
              <a:ext cx="186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IN" sz="1600" i="0" dirty="0">
                  <a:solidFill>
                    <a:srgbClr val="000000"/>
                  </a:solidFill>
                  <a:latin typeface="+mj-lt"/>
                </a:rPr>
                <a:t>Pack</a:t>
              </a:r>
              <a:endParaRPr lang="en-US" sz="3200" i="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36" name="Rectangle 36">
              <a:extLst>
                <a:ext uri="{FF2B5EF4-FFF2-40B4-BE49-F238E27FC236}">
                  <a16:creationId xmlns:a16="http://schemas.microsoft.com/office/drawing/2014/main" id="{7A88DFD2-752B-E7D4-6D6E-1E65F3588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" y="2811"/>
              <a:ext cx="253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IN" sz="1600" i="0" dirty="0">
                  <a:solidFill>
                    <a:srgbClr val="000000"/>
                  </a:solidFill>
                  <a:latin typeface="+mj-lt"/>
                </a:rPr>
                <a:t>Order</a:t>
              </a:r>
              <a:endParaRPr lang="en-US" sz="3200" i="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37" name="Line 37">
              <a:extLst>
                <a:ext uri="{FF2B5EF4-FFF2-40B4-BE49-F238E27FC236}">
                  <a16:creationId xmlns:a16="http://schemas.microsoft.com/office/drawing/2014/main" id="{13A85F25-F95F-644A-0D4C-5E09E086C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3" y="2403"/>
              <a:ext cx="515" cy="3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lg" len="lg"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39" name="Freeform 39">
              <a:extLst>
                <a:ext uri="{FF2B5EF4-FFF2-40B4-BE49-F238E27FC236}">
                  <a16:creationId xmlns:a16="http://schemas.microsoft.com/office/drawing/2014/main" id="{E45255E3-BC4D-3EE0-D990-91E6C6A79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5" y="3017"/>
              <a:ext cx="595" cy="249"/>
            </a:xfrm>
            <a:custGeom>
              <a:avLst/>
              <a:gdLst>
                <a:gd name="T0" fmla="*/ 7 w 680"/>
                <a:gd name="T1" fmla="*/ 13 h 288"/>
                <a:gd name="T2" fmla="*/ 24 w 680"/>
                <a:gd name="T3" fmla="*/ 13 h 288"/>
                <a:gd name="T4" fmla="*/ 26 w 680"/>
                <a:gd name="T5" fmla="*/ 13 h 288"/>
                <a:gd name="T6" fmla="*/ 26 w 680"/>
                <a:gd name="T7" fmla="*/ 13 h 288"/>
                <a:gd name="T8" fmla="*/ 27 w 680"/>
                <a:gd name="T9" fmla="*/ 12 h 288"/>
                <a:gd name="T10" fmla="*/ 29 w 680"/>
                <a:gd name="T11" fmla="*/ 11 h 288"/>
                <a:gd name="T12" fmla="*/ 30 w 680"/>
                <a:gd name="T13" fmla="*/ 11 h 288"/>
                <a:gd name="T14" fmla="*/ 30 w 680"/>
                <a:gd name="T15" fmla="*/ 10 h 288"/>
                <a:gd name="T16" fmla="*/ 30 w 680"/>
                <a:gd name="T17" fmla="*/ 9 h 288"/>
                <a:gd name="T18" fmla="*/ 31 w 680"/>
                <a:gd name="T19" fmla="*/ 9 h 288"/>
                <a:gd name="T20" fmla="*/ 31 w 680"/>
                <a:gd name="T21" fmla="*/ 8 h 288"/>
                <a:gd name="T22" fmla="*/ 31 w 680"/>
                <a:gd name="T23" fmla="*/ 7 h 288"/>
                <a:gd name="T24" fmla="*/ 31 w 680"/>
                <a:gd name="T25" fmla="*/ 5 h 288"/>
                <a:gd name="T26" fmla="*/ 31 w 680"/>
                <a:gd name="T27" fmla="*/ 4 h 288"/>
                <a:gd name="T28" fmla="*/ 30 w 680"/>
                <a:gd name="T29" fmla="*/ 4 h 288"/>
                <a:gd name="T30" fmla="*/ 30 w 680"/>
                <a:gd name="T31" fmla="*/ 4 h 288"/>
                <a:gd name="T32" fmla="*/ 30 w 680"/>
                <a:gd name="T33" fmla="*/ 4 h 288"/>
                <a:gd name="T34" fmla="*/ 29 w 680"/>
                <a:gd name="T35" fmla="*/ 4 h 288"/>
                <a:gd name="T36" fmla="*/ 27 w 680"/>
                <a:gd name="T37" fmla="*/ 4 h 288"/>
                <a:gd name="T38" fmla="*/ 26 w 680"/>
                <a:gd name="T39" fmla="*/ 4 h 288"/>
                <a:gd name="T40" fmla="*/ 26 w 680"/>
                <a:gd name="T41" fmla="*/ 2 h 288"/>
                <a:gd name="T42" fmla="*/ 24 w 680"/>
                <a:gd name="T43" fmla="*/ 0 h 288"/>
                <a:gd name="T44" fmla="*/ 7 w 680"/>
                <a:gd name="T45" fmla="*/ 0 h 288"/>
                <a:gd name="T46" fmla="*/ 5 w 680"/>
                <a:gd name="T47" fmla="*/ 2 h 288"/>
                <a:gd name="T48" fmla="*/ 4 w 680"/>
                <a:gd name="T49" fmla="*/ 4 h 288"/>
                <a:gd name="T50" fmla="*/ 4 w 680"/>
                <a:gd name="T51" fmla="*/ 4 h 288"/>
                <a:gd name="T52" fmla="*/ 4 w 680"/>
                <a:gd name="T53" fmla="*/ 4 h 288"/>
                <a:gd name="T54" fmla="*/ 4 w 680"/>
                <a:gd name="T55" fmla="*/ 4 h 288"/>
                <a:gd name="T56" fmla="*/ 4 w 680"/>
                <a:gd name="T57" fmla="*/ 4 h 288"/>
                <a:gd name="T58" fmla="*/ 4 w 680"/>
                <a:gd name="T59" fmla="*/ 4 h 288"/>
                <a:gd name="T60" fmla="*/ 4 w 680"/>
                <a:gd name="T61" fmla="*/ 4 h 288"/>
                <a:gd name="T62" fmla="*/ 2 w 680"/>
                <a:gd name="T63" fmla="*/ 5 h 288"/>
                <a:gd name="T64" fmla="*/ 0 w 680"/>
                <a:gd name="T65" fmla="*/ 7 h 288"/>
                <a:gd name="T66" fmla="*/ 2 w 680"/>
                <a:gd name="T67" fmla="*/ 8 h 288"/>
                <a:gd name="T68" fmla="*/ 4 w 680"/>
                <a:gd name="T69" fmla="*/ 9 h 288"/>
                <a:gd name="T70" fmla="*/ 4 w 680"/>
                <a:gd name="T71" fmla="*/ 9 h 288"/>
                <a:gd name="T72" fmla="*/ 4 w 680"/>
                <a:gd name="T73" fmla="*/ 10 h 288"/>
                <a:gd name="T74" fmla="*/ 4 w 680"/>
                <a:gd name="T75" fmla="*/ 11 h 288"/>
                <a:gd name="T76" fmla="*/ 4 w 680"/>
                <a:gd name="T77" fmla="*/ 11 h 288"/>
                <a:gd name="T78" fmla="*/ 4 w 680"/>
                <a:gd name="T79" fmla="*/ 12 h 288"/>
                <a:gd name="T80" fmla="*/ 4 w 680"/>
                <a:gd name="T81" fmla="*/ 13 h 288"/>
                <a:gd name="T82" fmla="*/ 5 w 680"/>
                <a:gd name="T83" fmla="*/ 13 h 288"/>
                <a:gd name="T84" fmla="*/ 7 w 680"/>
                <a:gd name="T85" fmla="*/ 13 h 28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80"/>
                <a:gd name="T130" fmla="*/ 0 h 288"/>
                <a:gd name="T131" fmla="*/ 680 w 680"/>
                <a:gd name="T132" fmla="*/ 288 h 28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80" h="288">
                  <a:moveTo>
                    <a:pt x="144" y="288"/>
                  </a:moveTo>
                  <a:lnTo>
                    <a:pt x="536" y="288"/>
                  </a:lnTo>
                  <a:lnTo>
                    <a:pt x="559" y="286"/>
                  </a:lnTo>
                  <a:lnTo>
                    <a:pt x="581" y="282"/>
                  </a:lnTo>
                  <a:lnTo>
                    <a:pt x="602" y="273"/>
                  </a:lnTo>
                  <a:lnTo>
                    <a:pt x="621" y="260"/>
                  </a:lnTo>
                  <a:lnTo>
                    <a:pt x="639" y="246"/>
                  </a:lnTo>
                  <a:lnTo>
                    <a:pt x="653" y="229"/>
                  </a:lnTo>
                  <a:lnTo>
                    <a:pt x="665" y="209"/>
                  </a:lnTo>
                  <a:lnTo>
                    <a:pt x="673" y="188"/>
                  </a:lnTo>
                  <a:lnTo>
                    <a:pt x="679" y="166"/>
                  </a:lnTo>
                  <a:lnTo>
                    <a:pt x="680" y="144"/>
                  </a:lnTo>
                  <a:lnTo>
                    <a:pt x="679" y="122"/>
                  </a:lnTo>
                  <a:lnTo>
                    <a:pt x="673" y="100"/>
                  </a:lnTo>
                  <a:lnTo>
                    <a:pt x="665" y="79"/>
                  </a:lnTo>
                  <a:lnTo>
                    <a:pt x="653" y="59"/>
                  </a:lnTo>
                  <a:lnTo>
                    <a:pt x="639" y="42"/>
                  </a:lnTo>
                  <a:lnTo>
                    <a:pt x="621" y="28"/>
                  </a:lnTo>
                  <a:lnTo>
                    <a:pt x="602" y="15"/>
                  </a:lnTo>
                  <a:lnTo>
                    <a:pt x="581" y="7"/>
                  </a:lnTo>
                  <a:lnTo>
                    <a:pt x="559" y="2"/>
                  </a:lnTo>
                  <a:lnTo>
                    <a:pt x="536" y="0"/>
                  </a:lnTo>
                  <a:lnTo>
                    <a:pt x="144" y="0"/>
                  </a:lnTo>
                  <a:lnTo>
                    <a:pt x="122" y="2"/>
                  </a:lnTo>
                  <a:lnTo>
                    <a:pt x="100" y="7"/>
                  </a:lnTo>
                  <a:lnTo>
                    <a:pt x="79" y="15"/>
                  </a:lnTo>
                  <a:lnTo>
                    <a:pt x="60" y="28"/>
                  </a:lnTo>
                  <a:lnTo>
                    <a:pt x="42" y="42"/>
                  </a:lnTo>
                  <a:lnTo>
                    <a:pt x="28" y="59"/>
                  </a:lnTo>
                  <a:lnTo>
                    <a:pt x="15" y="79"/>
                  </a:lnTo>
                  <a:lnTo>
                    <a:pt x="7" y="100"/>
                  </a:lnTo>
                  <a:lnTo>
                    <a:pt x="2" y="122"/>
                  </a:lnTo>
                  <a:lnTo>
                    <a:pt x="0" y="144"/>
                  </a:lnTo>
                  <a:lnTo>
                    <a:pt x="2" y="166"/>
                  </a:lnTo>
                  <a:lnTo>
                    <a:pt x="7" y="188"/>
                  </a:lnTo>
                  <a:lnTo>
                    <a:pt x="15" y="209"/>
                  </a:lnTo>
                  <a:lnTo>
                    <a:pt x="28" y="229"/>
                  </a:lnTo>
                  <a:lnTo>
                    <a:pt x="42" y="246"/>
                  </a:lnTo>
                  <a:lnTo>
                    <a:pt x="60" y="260"/>
                  </a:lnTo>
                  <a:lnTo>
                    <a:pt x="79" y="273"/>
                  </a:lnTo>
                  <a:lnTo>
                    <a:pt x="100" y="282"/>
                  </a:lnTo>
                  <a:lnTo>
                    <a:pt x="122" y="286"/>
                  </a:lnTo>
                  <a:lnTo>
                    <a:pt x="144" y="288"/>
                  </a:ln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40" name="Rectangle 40">
              <a:extLst>
                <a:ext uri="{FF2B5EF4-FFF2-40B4-BE49-F238E27FC236}">
                  <a16:creationId xmlns:a16="http://schemas.microsoft.com/office/drawing/2014/main" id="{E90B328D-45A3-29F8-45F2-59F6FF6C0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3025"/>
              <a:ext cx="266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IN" sz="1600" i="0" dirty="0">
                  <a:solidFill>
                    <a:srgbClr val="000000"/>
                  </a:solidFill>
                  <a:latin typeface="+mj-lt"/>
                </a:rPr>
                <a:t>Verify</a:t>
              </a:r>
              <a:endParaRPr lang="en-US" sz="3200" i="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41" name="Rectangle 41">
              <a:extLst>
                <a:ext uri="{FF2B5EF4-FFF2-40B4-BE49-F238E27FC236}">
                  <a16:creationId xmlns:a16="http://schemas.microsoft.com/office/drawing/2014/main" id="{269599CA-4958-5382-201F-AD6162800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3128"/>
              <a:ext cx="331" cy="1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+mj-lt"/>
                </a:rPr>
                <a:t>Account</a:t>
              </a:r>
              <a:endParaRPr lang="en-US" sz="3200" i="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42" name="Rectangle 42">
              <a:extLst>
                <a:ext uri="{FF2B5EF4-FFF2-40B4-BE49-F238E27FC236}">
                  <a16:creationId xmlns:a16="http://schemas.microsoft.com/office/drawing/2014/main" id="{75678DDA-EF1F-EF70-DBF6-B4D11FE5E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2555"/>
              <a:ext cx="418" cy="23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43" name="Rectangle 43">
              <a:extLst>
                <a:ext uri="{FF2B5EF4-FFF2-40B4-BE49-F238E27FC236}">
                  <a16:creationId xmlns:a16="http://schemas.microsoft.com/office/drawing/2014/main" id="{7F7C84ED-E5B6-42D7-4A2F-9088A709E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99"/>
              <a:ext cx="299" cy="1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IN" sz="1600" i="0" dirty="0">
                  <a:solidFill>
                    <a:srgbClr val="000000"/>
                  </a:solidFill>
                  <a:latin typeface="+mj-lt"/>
                </a:rPr>
                <a:t>Invoice</a:t>
              </a:r>
              <a:endParaRPr lang="en-US" sz="3200" i="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57" name="Line 57">
              <a:extLst>
                <a:ext uri="{FF2B5EF4-FFF2-40B4-BE49-F238E27FC236}">
                  <a16:creationId xmlns:a16="http://schemas.microsoft.com/office/drawing/2014/main" id="{05D45D82-A6C1-48C8-8189-64B58EAFA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638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81" name="Line 81">
              <a:extLst>
                <a:ext uri="{FF2B5EF4-FFF2-40B4-BE49-F238E27FC236}">
                  <a16:creationId xmlns:a16="http://schemas.microsoft.com/office/drawing/2014/main" id="{FE0B5AEA-1B96-398B-D161-111997956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2713"/>
              <a:ext cx="27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05" name="Line 105">
              <a:extLst>
                <a:ext uri="{FF2B5EF4-FFF2-40B4-BE49-F238E27FC236}">
                  <a16:creationId xmlns:a16="http://schemas.microsoft.com/office/drawing/2014/main" id="{58052B3D-05CA-3558-AF85-7B1398F7F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8" y="2790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06" name="Line 106">
              <a:extLst>
                <a:ext uri="{FF2B5EF4-FFF2-40B4-BE49-F238E27FC236}">
                  <a16:creationId xmlns:a16="http://schemas.microsoft.com/office/drawing/2014/main" id="{BAC79B25-5B63-5F78-29DA-A75531820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2793"/>
              <a:ext cx="27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13" name="Line 113">
              <a:extLst>
                <a:ext uri="{FF2B5EF4-FFF2-40B4-BE49-F238E27FC236}">
                  <a16:creationId xmlns:a16="http://schemas.microsoft.com/office/drawing/2014/main" id="{F02B119A-C259-8FCA-4014-3D354D5C7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" y="2775"/>
              <a:ext cx="1441" cy="3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lg" len="lg"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15" name="Freeform 115">
              <a:extLst>
                <a:ext uri="{FF2B5EF4-FFF2-40B4-BE49-F238E27FC236}">
                  <a16:creationId xmlns:a16="http://schemas.microsoft.com/office/drawing/2014/main" id="{E781C486-7A30-D212-CDA5-2DAC1D322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" y="3821"/>
              <a:ext cx="69" cy="62"/>
            </a:xfrm>
            <a:custGeom>
              <a:avLst/>
              <a:gdLst>
                <a:gd name="T0" fmla="*/ 0 w 116"/>
                <a:gd name="T1" fmla="*/ 4 h 116"/>
                <a:gd name="T2" fmla="*/ 2 w 116"/>
                <a:gd name="T3" fmla="*/ 4 h 116"/>
                <a:gd name="T4" fmla="*/ 3 w 116"/>
                <a:gd name="T5" fmla="*/ 4 h 116"/>
                <a:gd name="T6" fmla="*/ 3 w 116"/>
                <a:gd name="T7" fmla="*/ 4 h 116"/>
                <a:gd name="T8" fmla="*/ 3 w 116"/>
                <a:gd name="T9" fmla="*/ 4 h 116"/>
                <a:gd name="T10" fmla="*/ 3 w 116"/>
                <a:gd name="T11" fmla="*/ 4 h 116"/>
                <a:gd name="T12" fmla="*/ 3 w 116"/>
                <a:gd name="T13" fmla="*/ 0 h 116"/>
                <a:gd name="T14" fmla="*/ 3 w 116"/>
                <a:gd name="T15" fmla="*/ 0 h 116"/>
                <a:gd name="T16" fmla="*/ 3 w 116"/>
                <a:gd name="T17" fmla="*/ 4 h 116"/>
                <a:gd name="T18" fmla="*/ 3 w 116"/>
                <a:gd name="T19" fmla="*/ 4 h 116"/>
                <a:gd name="T20" fmla="*/ 4 w 116"/>
                <a:gd name="T21" fmla="*/ 4 h 116"/>
                <a:gd name="T22" fmla="*/ 4 w 116"/>
                <a:gd name="T23" fmla="*/ 4 h 116"/>
                <a:gd name="T24" fmla="*/ 5 w 116"/>
                <a:gd name="T25" fmla="*/ 4 h 116"/>
                <a:gd name="T26" fmla="*/ 5 w 116"/>
                <a:gd name="T27" fmla="*/ 4 h 116"/>
                <a:gd name="T28" fmla="*/ 5 w 116"/>
                <a:gd name="T29" fmla="*/ 4 h 116"/>
                <a:gd name="T30" fmla="*/ 4 w 116"/>
                <a:gd name="T31" fmla="*/ 4 h 116"/>
                <a:gd name="T32" fmla="*/ 4 w 116"/>
                <a:gd name="T33" fmla="*/ 5 h 116"/>
                <a:gd name="T34" fmla="*/ 3 w 116"/>
                <a:gd name="T35" fmla="*/ 6 h 116"/>
                <a:gd name="T36" fmla="*/ 3 w 116"/>
                <a:gd name="T37" fmla="*/ 6 h 116"/>
                <a:gd name="T38" fmla="*/ 3 w 116"/>
                <a:gd name="T39" fmla="*/ 6 h 116"/>
                <a:gd name="T40" fmla="*/ 3 w 116"/>
                <a:gd name="T41" fmla="*/ 6 h 116"/>
                <a:gd name="T42" fmla="*/ 3 w 116"/>
                <a:gd name="T43" fmla="*/ 6 h 116"/>
                <a:gd name="T44" fmla="*/ 3 w 116"/>
                <a:gd name="T45" fmla="*/ 6 h 116"/>
                <a:gd name="T46" fmla="*/ 3 w 116"/>
                <a:gd name="T47" fmla="*/ 5 h 116"/>
                <a:gd name="T48" fmla="*/ 3 w 116"/>
                <a:gd name="T49" fmla="*/ 4 h 116"/>
                <a:gd name="T50" fmla="*/ 2 w 116"/>
                <a:gd name="T51" fmla="*/ 4 h 116"/>
                <a:gd name="T52" fmla="*/ 0 w 116"/>
                <a:gd name="T53" fmla="*/ 4 h 1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6"/>
                <a:gd name="T82" fmla="*/ 0 h 116"/>
                <a:gd name="T83" fmla="*/ 116 w 116"/>
                <a:gd name="T84" fmla="*/ 116 h 1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6" h="116">
                  <a:moveTo>
                    <a:pt x="0" y="58"/>
                  </a:moveTo>
                  <a:lnTo>
                    <a:pt x="2" y="44"/>
                  </a:lnTo>
                  <a:lnTo>
                    <a:pt x="7" y="31"/>
                  </a:lnTo>
                  <a:lnTo>
                    <a:pt x="15" y="19"/>
                  </a:lnTo>
                  <a:lnTo>
                    <a:pt x="25" y="11"/>
                  </a:lnTo>
                  <a:lnTo>
                    <a:pt x="38" y="4"/>
                  </a:lnTo>
                  <a:lnTo>
                    <a:pt x="51" y="0"/>
                  </a:lnTo>
                  <a:lnTo>
                    <a:pt x="66" y="0"/>
                  </a:lnTo>
                  <a:lnTo>
                    <a:pt x="79" y="4"/>
                  </a:lnTo>
                  <a:lnTo>
                    <a:pt x="91" y="11"/>
                  </a:lnTo>
                  <a:lnTo>
                    <a:pt x="101" y="19"/>
                  </a:lnTo>
                  <a:lnTo>
                    <a:pt x="109" y="31"/>
                  </a:lnTo>
                  <a:lnTo>
                    <a:pt x="115" y="44"/>
                  </a:lnTo>
                  <a:lnTo>
                    <a:pt x="116" y="58"/>
                  </a:lnTo>
                  <a:lnTo>
                    <a:pt x="115" y="71"/>
                  </a:lnTo>
                  <a:lnTo>
                    <a:pt x="109" y="85"/>
                  </a:lnTo>
                  <a:lnTo>
                    <a:pt x="101" y="96"/>
                  </a:lnTo>
                  <a:lnTo>
                    <a:pt x="91" y="105"/>
                  </a:lnTo>
                  <a:lnTo>
                    <a:pt x="79" y="112"/>
                  </a:lnTo>
                  <a:lnTo>
                    <a:pt x="66" y="116"/>
                  </a:lnTo>
                  <a:lnTo>
                    <a:pt x="51" y="116"/>
                  </a:lnTo>
                  <a:lnTo>
                    <a:pt x="38" y="112"/>
                  </a:lnTo>
                  <a:lnTo>
                    <a:pt x="25" y="105"/>
                  </a:lnTo>
                  <a:lnTo>
                    <a:pt x="15" y="96"/>
                  </a:lnTo>
                  <a:lnTo>
                    <a:pt x="7" y="85"/>
                  </a:lnTo>
                  <a:lnTo>
                    <a:pt x="2" y="71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16" name="Freeform 116">
              <a:extLst>
                <a:ext uri="{FF2B5EF4-FFF2-40B4-BE49-F238E27FC236}">
                  <a16:creationId xmlns:a16="http://schemas.microsoft.com/office/drawing/2014/main" id="{EDB0B79D-9059-2BC1-A920-735F23AFF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" y="3798"/>
              <a:ext cx="126" cy="126"/>
            </a:xfrm>
            <a:custGeom>
              <a:avLst/>
              <a:gdLst>
                <a:gd name="T0" fmla="*/ 0 w 144"/>
                <a:gd name="T1" fmla="*/ 4 h 144"/>
                <a:gd name="T2" fmla="*/ 2 w 144"/>
                <a:gd name="T3" fmla="*/ 4 h 144"/>
                <a:gd name="T4" fmla="*/ 4 w 144"/>
                <a:gd name="T5" fmla="*/ 4 h 144"/>
                <a:gd name="T6" fmla="*/ 4 w 144"/>
                <a:gd name="T7" fmla="*/ 4 h 144"/>
                <a:gd name="T8" fmla="*/ 4 w 144"/>
                <a:gd name="T9" fmla="*/ 4 h 144"/>
                <a:gd name="T10" fmla="*/ 4 w 144"/>
                <a:gd name="T11" fmla="*/ 4 h 144"/>
                <a:gd name="T12" fmla="*/ 4 w 144"/>
                <a:gd name="T13" fmla="*/ 2 h 144"/>
                <a:gd name="T14" fmla="*/ 4 w 144"/>
                <a:gd name="T15" fmla="*/ 0 h 144"/>
                <a:gd name="T16" fmla="*/ 4 w 144"/>
                <a:gd name="T17" fmla="*/ 2 h 144"/>
                <a:gd name="T18" fmla="*/ 4 w 144"/>
                <a:gd name="T19" fmla="*/ 4 h 144"/>
                <a:gd name="T20" fmla="*/ 5 w 144"/>
                <a:gd name="T21" fmla="*/ 4 h 144"/>
                <a:gd name="T22" fmla="*/ 6 w 144"/>
                <a:gd name="T23" fmla="*/ 4 h 144"/>
                <a:gd name="T24" fmla="*/ 6 w 144"/>
                <a:gd name="T25" fmla="*/ 4 h 144"/>
                <a:gd name="T26" fmla="*/ 6 w 144"/>
                <a:gd name="T27" fmla="*/ 4 h 144"/>
                <a:gd name="T28" fmla="*/ 7 w 144"/>
                <a:gd name="T29" fmla="*/ 4 h 144"/>
                <a:gd name="T30" fmla="*/ 6 w 144"/>
                <a:gd name="T31" fmla="*/ 4 h 144"/>
                <a:gd name="T32" fmla="*/ 6 w 144"/>
                <a:gd name="T33" fmla="*/ 4 h 144"/>
                <a:gd name="T34" fmla="*/ 6 w 144"/>
                <a:gd name="T35" fmla="*/ 5 h 144"/>
                <a:gd name="T36" fmla="*/ 5 w 144"/>
                <a:gd name="T37" fmla="*/ 6 h 144"/>
                <a:gd name="T38" fmla="*/ 4 w 144"/>
                <a:gd name="T39" fmla="*/ 6 h 144"/>
                <a:gd name="T40" fmla="*/ 4 w 144"/>
                <a:gd name="T41" fmla="*/ 6 h 144"/>
                <a:gd name="T42" fmla="*/ 4 w 144"/>
                <a:gd name="T43" fmla="*/ 7 h 144"/>
                <a:gd name="T44" fmla="*/ 4 w 144"/>
                <a:gd name="T45" fmla="*/ 6 h 144"/>
                <a:gd name="T46" fmla="*/ 4 w 144"/>
                <a:gd name="T47" fmla="*/ 6 h 144"/>
                <a:gd name="T48" fmla="*/ 4 w 144"/>
                <a:gd name="T49" fmla="*/ 6 h 144"/>
                <a:gd name="T50" fmla="*/ 4 w 144"/>
                <a:gd name="T51" fmla="*/ 5 h 144"/>
                <a:gd name="T52" fmla="*/ 4 w 144"/>
                <a:gd name="T53" fmla="*/ 4 h 144"/>
                <a:gd name="T54" fmla="*/ 2 w 144"/>
                <a:gd name="T55" fmla="*/ 4 h 144"/>
                <a:gd name="T56" fmla="*/ 0 w 144"/>
                <a:gd name="T57" fmla="*/ 4 h 1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44"/>
                <a:gd name="T89" fmla="*/ 144 w 144"/>
                <a:gd name="T90" fmla="*/ 144 h 1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44">
                  <a:moveTo>
                    <a:pt x="0" y="72"/>
                  </a:moveTo>
                  <a:lnTo>
                    <a:pt x="2" y="56"/>
                  </a:lnTo>
                  <a:lnTo>
                    <a:pt x="8" y="40"/>
                  </a:lnTo>
                  <a:lnTo>
                    <a:pt x="16" y="27"/>
                  </a:lnTo>
                  <a:lnTo>
                    <a:pt x="28" y="15"/>
                  </a:lnTo>
                  <a:lnTo>
                    <a:pt x="41" y="7"/>
                  </a:lnTo>
                  <a:lnTo>
                    <a:pt x="57" y="2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4" y="7"/>
                  </a:lnTo>
                  <a:lnTo>
                    <a:pt x="117" y="15"/>
                  </a:lnTo>
                  <a:lnTo>
                    <a:pt x="129" y="27"/>
                  </a:lnTo>
                  <a:lnTo>
                    <a:pt x="137" y="40"/>
                  </a:lnTo>
                  <a:lnTo>
                    <a:pt x="142" y="56"/>
                  </a:lnTo>
                  <a:lnTo>
                    <a:pt x="144" y="72"/>
                  </a:lnTo>
                  <a:lnTo>
                    <a:pt x="142" y="88"/>
                  </a:lnTo>
                  <a:lnTo>
                    <a:pt x="137" y="104"/>
                  </a:lnTo>
                  <a:lnTo>
                    <a:pt x="129" y="117"/>
                  </a:lnTo>
                  <a:lnTo>
                    <a:pt x="117" y="129"/>
                  </a:lnTo>
                  <a:lnTo>
                    <a:pt x="104" y="137"/>
                  </a:lnTo>
                  <a:lnTo>
                    <a:pt x="88" y="142"/>
                  </a:lnTo>
                  <a:lnTo>
                    <a:pt x="72" y="144"/>
                  </a:lnTo>
                  <a:lnTo>
                    <a:pt x="57" y="142"/>
                  </a:lnTo>
                  <a:lnTo>
                    <a:pt x="41" y="137"/>
                  </a:lnTo>
                  <a:lnTo>
                    <a:pt x="28" y="129"/>
                  </a:lnTo>
                  <a:lnTo>
                    <a:pt x="16" y="117"/>
                  </a:lnTo>
                  <a:lnTo>
                    <a:pt x="8" y="104"/>
                  </a:lnTo>
                  <a:lnTo>
                    <a:pt x="2" y="88"/>
                  </a:lnTo>
                  <a:lnTo>
                    <a:pt x="0" y="7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17" name="Line 117">
              <a:extLst>
                <a:ext uri="{FF2B5EF4-FFF2-40B4-BE49-F238E27FC236}">
                  <a16:creationId xmlns:a16="http://schemas.microsoft.com/office/drawing/2014/main" id="{6796B5E6-B6AC-C8CB-6979-2974BD731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6" y="3609"/>
              <a:ext cx="14" cy="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18" name="Freeform 118">
              <a:extLst>
                <a:ext uri="{FF2B5EF4-FFF2-40B4-BE49-F238E27FC236}">
                  <a16:creationId xmlns:a16="http://schemas.microsoft.com/office/drawing/2014/main" id="{B2D57BD9-710A-C445-FB50-65B6C152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3744"/>
              <a:ext cx="58" cy="59"/>
            </a:xfrm>
            <a:custGeom>
              <a:avLst/>
              <a:gdLst>
                <a:gd name="T0" fmla="*/ 0 w 68"/>
                <a:gd name="T1" fmla="*/ 0 h 67"/>
                <a:gd name="T2" fmla="*/ 3 w 68"/>
                <a:gd name="T3" fmla="*/ 4 h 67"/>
                <a:gd name="T4" fmla="*/ 3 w 68"/>
                <a:gd name="T5" fmla="*/ 0 h 67"/>
                <a:gd name="T6" fmla="*/ 0 60000 65536"/>
                <a:gd name="T7" fmla="*/ 0 60000 65536"/>
                <a:gd name="T8" fmla="*/ 0 60000 65536"/>
                <a:gd name="T9" fmla="*/ 0 w 68"/>
                <a:gd name="T10" fmla="*/ 0 h 67"/>
                <a:gd name="T11" fmla="*/ 68 w 68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67">
                  <a:moveTo>
                    <a:pt x="0" y="0"/>
                  </a:moveTo>
                  <a:lnTo>
                    <a:pt x="34" y="67"/>
                  </a:lnTo>
                  <a:lnTo>
                    <a:pt x="6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19" name="Rectangle 119">
              <a:extLst>
                <a:ext uri="{FF2B5EF4-FFF2-40B4-BE49-F238E27FC236}">
                  <a16:creationId xmlns:a16="http://schemas.microsoft.com/office/drawing/2014/main" id="{6A236155-F5F0-8AEA-EBE1-EBC2BEDBF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855"/>
              <a:ext cx="4034" cy="315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20" name="Line 120">
              <a:extLst>
                <a:ext uri="{FF2B5EF4-FFF2-40B4-BE49-F238E27FC236}">
                  <a16:creationId xmlns:a16="http://schemas.microsoft.com/office/drawing/2014/main" id="{7CADD582-572C-75D8-E22D-DE27B80AA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1" y="825"/>
              <a:ext cx="1" cy="31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21" name="Line 121">
              <a:extLst>
                <a:ext uri="{FF2B5EF4-FFF2-40B4-BE49-F238E27FC236}">
                  <a16:creationId xmlns:a16="http://schemas.microsoft.com/office/drawing/2014/main" id="{604D8B36-5EA1-AEC1-4D02-E4FE2D669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0" y="855"/>
              <a:ext cx="1" cy="31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22" name="Rectangle 122">
              <a:extLst>
                <a:ext uri="{FF2B5EF4-FFF2-40B4-BE49-F238E27FC236}">
                  <a16:creationId xmlns:a16="http://schemas.microsoft.com/office/drawing/2014/main" id="{31013963-7A62-7248-A7CC-1488EE43F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922"/>
              <a:ext cx="434" cy="1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800" i="0">
                  <a:solidFill>
                    <a:srgbClr val="000000"/>
                  </a:solidFill>
                  <a:latin typeface="+mj-lt"/>
                </a:rPr>
                <a:t>Customer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123" name="Rectangle 123">
              <a:extLst>
                <a:ext uri="{FF2B5EF4-FFF2-40B4-BE49-F238E27FC236}">
                  <a16:creationId xmlns:a16="http://schemas.microsoft.com/office/drawing/2014/main" id="{ABAD5A97-4EB8-D1A7-732D-2FAF1F2DC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922"/>
              <a:ext cx="435" cy="1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800" i="0">
                  <a:solidFill>
                    <a:srgbClr val="000000"/>
                  </a:solidFill>
                  <a:latin typeface="+mj-lt"/>
                </a:rPr>
                <a:t>Telesales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124" name="Rectangle 124">
              <a:extLst>
                <a:ext uri="{FF2B5EF4-FFF2-40B4-BE49-F238E27FC236}">
                  <a16:creationId xmlns:a16="http://schemas.microsoft.com/office/drawing/2014/main" id="{0DBA3D67-8859-67B8-280D-8E34750A5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922"/>
              <a:ext cx="519" cy="1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800" i="0">
                  <a:solidFill>
                    <a:srgbClr val="000000"/>
                  </a:solidFill>
                  <a:latin typeface="+mj-lt"/>
                </a:rPr>
                <a:t>Warehouse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125" name="Line 125">
              <a:extLst>
                <a:ext uri="{FF2B5EF4-FFF2-40B4-BE49-F238E27FC236}">
                  <a16:creationId xmlns:a16="http://schemas.microsoft.com/office/drawing/2014/main" id="{A08C3FD6-3C8E-616E-7129-CA34CB580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855"/>
              <a:ext cx="1" cy="31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26" name="Rectangle 126">
              <a:extLst>
                <a:ext uri="{FF2B5EF4-FFF2-40B4-BE49-F238E27FC236}">
                  <a16:creationId xmlns:a16="http://schemas.microsoft.com/office/drawing/2014/main" id="{6C7B8430-7C92-5E10-8EB4-AB44E11FE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916"/>
              <a:ext cx="420" cy="1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800" i="0" dirty="0">
                  <a:solidFill>
                    <a:srgbClr val="000000"/>
                  </a:solidFill>
                  <a:latin typeface="+mj-lt"/>
                </a:rPr>
                <a:t>Accounts</a:t>
              </a:r>
              <a:endParaRPr lang="en-US" sz="3200" i="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7" name="Line 17">
            <a:extLst>
              <a:ext uri="{FF2B5EF4-FFF2-40B4-BE49-F238E27FC236}">
                <a16:creationId xmlns:a16="http://schemas.microsoft.com/office/drawing/2014/main" id="{FBFE835A-BB2B-E8CE-0D3E-F91B1C9650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3250" y="4029075"/>
            <a:ext cx="182563" cy="1905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none" w="med" len="med"/>
            <a:tailEnd type="arrow" w="lg" len="lg"/>
          </a:ln>
        </p:spPr>
        <p:txBody>
          <a:bodyPr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400" i="0">
              <a:latin typeface="+mj-lt"/>
            </a:endParaRPr>
          </a:p>
        </p:txBody>
      </p:sp>
      <p:sp>
        <p:nvSpPr>
          <p:cNvPr id="128" name="Freeform 29">
            <a:extLst>
              <a:ext uri="{FF2B5EF4-FFF2-40B4-BE49-F238E27FC236}">
                <a16:creationId xmlns:a16="http://schemas.microsoft.com/office/drawing/2014/main" id="{AEB957E2-0E31-D1CB-41A7-28D6DDC75A15}"/>
              </a:ext>
            </a:extLst>
          </p:cNvPr>
          <p:cNvSpPr>
            <a:spLocks/>
          </p:cNvSpPr>
          <p:nvPr/>
        </p:nvSpPr>
        <p:spPr bwMode="auto">
          <a:xfrm>
            <a:off x="5629275" y="3587750"/>
            <a:ext cx="1241425" cy="441325"/>
          </a:xfrm>
          <a:custGeom>
            <a:avLst/>
            <a:gdLst>
              <a:gd name="T0" fmla="*/ 7 w 602"/>
              <a:gd name="T1" fmla="*/ 13 h 288"/>
              <a:gd name="T2" fmla="*/ 21 w 602"/>
              <a:gd name="T3" fmla="*/ 13 h 288"/>
              <a:gd name="T4" fmla="*/ 21 w 602"/>
              <a:gd name="T5" fmla="*/ 13 h 288"/>
              <a:gd name="T6" fmla="*/ 23 w 602"/>
              <a:gd name="T7" fmla="*/ 13 h 288"/>
              <a:gd name="T8" fmla="*/ 24 w 602"/>
              <a:gd name="T9" fmla="*/ 12 h 288"/>
              <a:gd name="T10" fmla="*/ 24 w 602"/>
              <a:gd name="T11" fmla="*/ 11 h 288"/>
              <a:gd name="T12" fmla="*/ 25 w 602"/>
              <a:gd name="T13" fmla="*/ 11 h 288"/>
              <a:gd name="T14" fmla="*/ 26 w 602"/>
              <a:gd name="T15" fmla="*/ 10 h 288"/>
              <a:gd name="T16" fmla="*/ 26 w 602"/>
              <a:gd name="T17" fmla="*/ 9 h 288"/>
              <a:gd name="T18" fmla="*/ 26 w 602"/>
              <a:gd name="T19" fmla="*/ 9 h 288"/>
              <a:gd name="T20" fmla="*/ 27 w 602"/>
              <a:gd name="T21" fmla="*/ 8 h 288"/>
              <a:gd name="T22" fmla="*/ 27 w 602"/>
              <a:gd name="T23" fmla="*/ 7 h 288"/>
              <a:gd name="T24" fmla="*/ 27 w 602"/>
              <a:gd name="T25" fmla="*/ 5 h 288"/>
              <a:gd name="T26" fmla="*/ 26 w 602"/>
              <a:gd name="T27" fmla="*/ 4 h 288"/>
              <a:gd name="T28" fmla="*/ 26 w 602"/>
              <a:gd name="T29" fmla="*/ 4 h 288"/>
              <a:gd name="T30" fmla="*/ 26 w 602"/>
              <a:gd name="T31" fmla="*/ 4 h 288"/>
              <a:gd name="T32" fmla="*/ 25 w 602"/>
              <a:gd name="T33" fmla="*/ 4 h 288"/>
              <a:gd name="T34" fmla="*/ 24 w 602"/>
              <a:gd name="T35" fmla="*/ 4 h 288"/>
              <a:gd name="T36" fmla="*/ 24 w 602"/>
              <a:gd name="T37" fmla="*/ 4 h 288"/>
              <a:gd name="T38" fmla="*/ 23 w 602"/>
              <a:gd name="T39" fmla="*/ 4 h 288"/>
              <a:gd name="T40" fmla="*/ 21 w 602"/>
              <a:gd name="T41" fmla="*/ 2 h 288"/>
              <a:gd name="T42" fmla="*/ 21 w 602"/>
              <a:gd name="T43" fmla="*/ 0 h 288"/>
              <a:gd name="T44" fmla="*/ 7 w 602"/>
              <a:gd name="T45" fmla="*/ 0 h 288"/>
              <a:gd name="T46" fmla="*/ 5 w 602"/>
              <a:gd name="T47" fmla="*/ 2 h 288"/>
              <a:gd name="T48" fmla="*/ 4 w 602"/>
              <a:gd name="T49" fmla="*/ 4 h 288"/>
              <a:gd name="T50" fmla="*/ 3 w 602"/>
              <a:gd name="T51" fmla="*/ 4 h 288"/>
              <a:gd name="T52" fmla="*/ 3 w 602"/>
              <a:gd name="T53" fmla="*/ 4 h 288"/>
              <a:gd name="T54" fmla="*/ 3 w 602"/>
              <a:gd name="T55" fmla="*/ 4 h 288"/>
              <a:gd name="T56" fmla="*/ 3 w 602"/>
              <a:gd name="T57" fmla="*/ 4 h 288"/>
              <a:gd name="T58" fmla="*/ 3 w 602"/>
              <a:gd name="T59" fmla="*/ 4 h 288"/>
              <a:gd name="T60" fmla="*/ 3 w 602"/>
              <a:gd name="T61" fmla="*/ 4 h 288"/>
              <a:gd name="T62" fmla="*/ 2 w 602"/>
              <a:gd name="T63" fmla="*/ 5 h 288"/>
              <a:gd name="T64" fmla="*/ 0 w 602"/>
              <a:gd name="T65" fmla="*/ 7 h 288"/>
              <a:gd name="T66" fmla="*/ 2 w 602"/>
              <a:gd name="T67" fmla="*/ 8 h 288"/>
              <a:gd name="T68" fmla="*/ 3 w 602"/>
              <a:gd name="T69" fmla="*/ 9 h 288"/>
              <a:gd name="T70" fmla="*/ 3 w 602"/>
              <a:gd name="T71" fmla="*/ 9 h 288"/>
              <a:gd name="T72" fmla="*/ 3 w 602"/>
              <a:gd name="T73" fmla="*/ 10 h 288"/>
              <a:gd name="T74" fmla="*/ 3 w 602"/>
              <a:gd name="T75" fmla="*/ 11 h 288"/>
              <a:gd name="T76" fmla="*/ 3 w 602"/>
              <a:gd name="T77" fmla="*/ 11 h 288"/>
              <a:gd name="T78" fmla="*/ 3 w 602"/>
              <a:gd name="T79" fmla="*/ 12 h 288"/>
              <a:gd name="T80" fmla="*/ 4 w 602"/>
              <a:gd name="T81" fmla="*/ 13 h 288"/>
              <a:gd name="T82" fmla="*/ 5 w 602"/>
              <a:gd name="T83" fmla="*/ 13 h 288"/>
              <a:gd name="T84" fmla="*/ 7 w 602"/>
              <a:gd name="T85" fmla="*/ 13 h 28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602"/>
              <a:gd name="T130" fmla="*/ 0 h 288"/>
              <a:gd name="T131" fmla="*/ 602 w 602"/>
              <a:gd name="T132" fmla="*/ 288 h 28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602" h="288">
                <a:moveTo>
                  <a:pt x="144" y="288"/>
                </a:moveTo>
                <a:lnTo>
                  <a:pt x="458" y="288"/>
                </a:lnTo>
                <a:lnTo>
                  <a:pt x="480" y="286"/>
                </a:lnTo>
                <a:lnTo>
                  <a:pt x="502" y="281"/>
                </a:lnTo>
                <a:lnTo>
                  <a:pt x="524" y="273"/>
                </a:lnTo>
                <a:lnTo>
                  <a:pt x="543" y="260"/>
                </a:lnTo>
                <a:lnTo>
                  <a:pt x="560" y="246"/>
                </a:lnTo>
                <a:lnTo>
                  <a:pt x="574" y="228"/>
                </a:lnTo>
                <a:lnTo>
                  <a:pt x="587" y="209"/>
                </a:lnTo>
                <a:lnTo>
                  <a:pt x="596" y="188"/>
                </a:lnTo>
                <a:lnTo>
                  <a:pt x="600" y="166"/>
                </a:lnTo>
                <a:lnTo>
                  <a:pt x="602" y="144"/>
                </a:lnTo>
                <a:lnTo>
                  <a:pt x="600" y="122"/>
                </a:lnTo>
                <a:lnTo>
                  <a:pt x="596" y="100"/>
                </a:lnTo>
                <a:lnTo>
                  <a:pt x="587" y="78"/>
                </a:lnTo>
                <a:lnTo>
                  <a:pt x="574" y="59"/>
                </a:lnTo>
                <a:lnTo>
                  <a:pt x="560" y="42"/>
                </a:lnTo>
                <a:lnTo>
                  <a:pt x="543" y="27"/>
                </a:lnTo>
                <a:lnTo>
                  <a:pt x="524" y="15"/>
                </a:lnTo>
                <a:lnTo>
                  <a:pt x="502" y="6"/>
                </a:lnTo>
                <a:lnTo>
                  <a:pt x="480" y="2"/>
                </a:lnTo>
                <a:lnTo>
                  <a:pt x="458" y="0"/>
                </a:lnTo>
                <a:lnTo>
                  <a:pt x="144" y="0"/>
                </a:lnTo>
                <a:lnTo>
                  <a:pt x="121" y="2"/>
                </a:lnTo>
                <a:lnTo>
                  <a:pt x="99" y="6"/>
                </a:lnTo>
                <a:lnTo>
                  <a:pt x="79" y="15"/>
                </a:lnTo>
                <a:lnTo>
                  <a:pt x="60" y="27"/>
                </a:lnTo>
                <a:lnTo>
                  <a:pt x="42" y="42"/>
                </a:lnTo>
                <a:lnTo>
                  <a:pt x="27" y="59"/>
                </a:lnTo>
                <a:lnTo>
                  <a:pt x="15" y="78"/>
                </a:lnTo>
                <a:lnTo>
                  <a:pt x="7" y="100"/>
                </a:lnTo>
                <a:lnTo>
                  <a:pt x="2" y="122"/>
                </a:lnTo>
                <a:lnTo>
                  <a:pt x="0" y="144"/>
                </a:lnTo>
                <a:lnTo>
                  <a:pt x="2" y="166"/>
                </a:lnTo>
                <a:lnTo>
                  <a:pt x="7" y="188"/>
                </a:lnTo>
                <a:lnTo>
                  <a:pt x="15" y="209"/>
                </a:lnTo>
                <a:lnTo>
                  <a:pt x="27" y="228"/>
                </a:lnTo>
                <a:lnTo>
                  <a:pt x="42" y="246"/>
                </a:lnTo>
                <a:lnTo>
                  <a:pt x="60" y="260"/>
                </a:lnTo>
                <a:lnTo>
                  <a:pt x="79" y="273"/>
                </a:lnTo>
                <a:lnTo>
                  <a:pt x="99" y="281"/>
                </a:lnTo>
                <a:lnTo>
                  <a:pt x="121" y="286"/>
                </a:lnTo>
                <a:lnTo>
                  <a:pt x="144" y="288"/>
                </a:lnTo>
                <a:close/>
              </a:path>
            </a:pathLst>
          </a:cu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400" i="0">
              <a:latin typeface="+mj-lt"/>
            </a:endParaRPr>
          </a:p>
        </p:txBody>
      </p:sp>
      <p:sp>
        <p:nvSpPr>
          <p:cNvPr id="129" name="Rectangle 30">
            <a:extLst>
              <a:ext uri="{FF2B5EF4-FFF2-40B4-BE49-F238E27FC236}">
                <a16:creationId xmlns:a16="http://schemas.microsoft.com/office/drawing/2014/main" id="{6F4A7965-1B55-B540-CC98-94AB4622B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3587750"/>
            <a:ext cx="901700" cy="2460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503238">
              <a:defRPr/>
            </a:pPr>
            <a:r>
              <a:rPr lang="en-IN" sz="1600" i="0" dirty="0">
                <a:solidFill>
                  <a:srgbClr val="000000"/>
                </a:solidFill>
                <a:latin typeface="+mj-lt"/>
              </a:rPr>
              <a:t>Generate</a:t>
            </a:r>
            <a:endParaRPr lang="en-US" sz="3200" i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0" name="Rectangle 31">
            <a:extLst>
              <a:ext uri="{FF2B5EF4-FFF2-40B4-BE49-F238E27FC236}">
                <a16:creationId xmlns:a16="http://schemas.microsoft.com/office/drawing/2014/main" id="{DB32CEA4-4510-D520-3A27-5A8AB391F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3787775"/>
            <a:ext cx="704850" cy="2460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503238">
              <a:defRPr/>
            </a:pPr>
            <a:r>
              <a:rPr lang="en-IN" sz="1600" i="0" dirty="0">
                <a:solidFill>
                  <a:srgbClr val="000000"/>
                </a:solidFill>
                <a:latin typeface="+mj-lt"/>
              </a:rPr>
              <a:t>Invoice</a:t>
            </a:r>
            <a:endParaRPr lang="en-US" sz="3200" i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6" name="Line 13">
            <a:extLst>
              <a:ext uri="{FF2B5EF4-FFF2-40B4-BE49-F238E27FC236}">
                <a16:creationId xmlns:a16="http://schemas.microsoft.com/office/drawing/2014/main" id="{E977D291-E8B2-C156-2880-ABD2F48E1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1513" y="5483225"/>
            <a:ext cx="6921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400" i="0">
              <a:latin typeface="+mj-lt"/>
            </a:endParaRPr>
          </a:p>
        </p:txBody>
      </p:sp>
      <p:sp>
        <p:nvSpPr>
          <p:cNvPr id="137" name="Line 8">
            <a:extLst>
              <a:ext uri="{FF2B5EF4-FFF2-40B4-BE49-F238E27FC236}">
                <a16:creationId xmlns:a16="http://schemas.microsoft.com/office/drawing/2014/main" id="{9E0AB8C8-FB4B-5744-6F13-FAD1389BE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4088" y="5503863"/>
            <a:ext cx="20637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lg" len="lg"/>
          </a:ln>
        </p:spPr>
        <p:txBody>
          <a:bodyPr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400" i="0">
              <a:latin typeface="+mj-lt"/>
            </a:endParaRPr>
          </a:p>
        </p:txBody>
      </p:sp>
      <p:sp>
        <p:nvSpPr>
          <p:cNvPr id="138" name="Line 113">
            <a:extLst>
              <a:ext uri="{FF2B5EF4-FFF2-40B4-BE49-F238E27FC236}">
                <a16:creationId xmlns:a16="http://schemas.microsoft.com/office/drawing/2014/main" id="{CE1CA43B-4345-5B71-32D1-2EDE499EAF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66163" y="4924425"/>
            <a:ext cx="12700" cy="558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lg" len="lg"/>
          </a:ln>
        </p:spPr>
        <p:txBody>
          <a:bodyPr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400" i="0">
              <a:latin typeface="+mj-lt"/>
            </a:endParaRPr>
          </a:p>
        </p:txBody>
      </p:sp>
      <p:sp>
        <p:nvSpPr>
          <p:cNvPr id="140" name="Line 13">
            <a:extLst>
              <a:ext uri="{FF2B5EF4-FFF2-40B4-BE49-F238E27FC236}">
                <a16:creationId xmlns:a16="http://schemas.microsoft.com/office/drawing/2014/main" id="{F0C8ABF5-EFD8-9CDC-9991-102439A38D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69113" y="5200650"/>
            <a:ext cx="1636712" cy="14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400" i="0">
              <a:latin typeface="+mj-lt"/>
            </a:endParaRPr>
          </a:p>
        </p:txBody>
      </p:sp>
      <p:sp>
        <p:nvSpPr>
          <p:cNvPr id="141" name="Line 8">
            <a:extLst>
              <a:ext uri="{FF2B5EF4-FFF2-40B4-BE49-F238E27FC236}">
                <a16:creationId xmlns:a16="http://schemas.microsoft.com/office/drawing/2014/main" id="{0539A07A-A9BF-A174-D01B-5FA036C01E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66138" y="5200650"/>
            <a:ext cx="20637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lg" len="lg"/>
          </a:ln>
        </p:spPr>
        <p:txBody>
          <a:bodyPr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400" i="0">
              <a:latin typeface="+mj-lt"/>
            </a:endParaRPr>
          </a:p>
        </p:txBody>
      </p:sp>
      <p:sp>
        <p:nvSpPr>
          <p:cNvPr id="142" name="Line 37">
            <a:extLst>
              <a:ext uri="{FF2B5EF4-FFF2-40B4-BE49-F238E27FC236}">
                <a16:creationId xmlns:a16="http://schemas.microsoft.com/office/drawing/2014/main" id="{DA85BE6A-417D-6EBC-4BA3-6E5ACC7B1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5" y="2965450"/>
            <a:ext cx="1249363" cy="6175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lg" len="lg"/>
          </a:ln>
        </p:spPr>
        <p:txBody>
          <a:bodyPr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400" i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48E55A5-D9CA-23CC-64C6-3FECEFF5D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0"/>
            <a:ext cx="8596312" cy="1255713"/>
          </a:xfrm>
        </p:spPr>
        <p:txBody>
          <a:bodyPr/>
          <a:lstStyle/>
          <a:p>
            <a:r>
              <a:rPr lang="en-US" altLang="en-US" sz="3200"/>
              <a:t>Item Returning: Example 4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4F251F7-408C-7457-3C04-434713A0FAB9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1495425"/>
            <a:ext cx="9525000" cy="5521325"/>
            <a:chOff x="1045" y="855"/>
            <a:chExt cx="4034" cy="3155"/>
          </a:xfrm>
        </p:grpSpPr>
        <p:sp>
          <p:nvSpPr>
            <p:cNvPr id="256004" name="Freeform 4">
              <a:extLst>
                <a:ext uri="{FF2B5EF4-FFF2-40B4-BE49-F238E27FC236}">
                  <a16:creationId xmlns:a16="http://schemas.microsoft.com/office/drawing/2014/main" id="{7E85DEC4-6D0C-DFD6-EBF0-BB4F8B043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" y="1455"/>
              <a:ext cx="616" cy="252"/>
            </a:xfrm>
            <a:custGeom>
              <a:avLst/>
              <a:gdLst>
                <a:gd name="T0" fmla="*/ 7 w 704"/>
                <a:gd name="T1" fmla="*/ 13 h 288"/>
                <a:gd name="T2" fmla="*/ 26 w 704"/>
                <a:gd name="T3" fmla="*/ 13 h 288"/>
                <a:gd name="T4" fmla="*/ 26 w 704"/>
                <a:gd name="T5" fmla="*/ 13 h 288"/>
                <a:gd name="T6" fmla="*/ 28 w 704"/>
                <a:gd name="T7" fmla="*/ 13 h 288"/>
                <a:gd name="T8" fmla="*/ 30 w 704"/>
                <a:gd name="T9" fmla="*/ 12 h 288"/>
                <a:gd name="T10" fmla="*/ 30 w 704"/>
                <a:gd name="T11" fmla="*/ 11 h 288"/>
                <a:gd name="T12" fmla="*/ 30 w 704"/>
                <a:gd name="T13" fmla="*/ 11 h 288"/>
                <a:gd name="T14" fmla="*/ 31 w 704"/>
                <a:gd name="T15" fmla="*/ 10 h 288"/>
                <a:gd name="T16" fmla="*/ 31 w 704"/>
                <a:gd name="T17" fmla="*/ 9 h 288"/>
                <a:gd name="T18" fmla="*/ 32 w 704"/>
                <a:gd name="T19" fmla="*/ 9 h 288"/>
                <a:gd name="T20" fmla="*/ 32 w 704"/>
                <a:gd name="T21" fmla="*/ 8 h 288"/>
                <a:gd name="T22" fmla="*/ 32 w 704"/>
                <a:gd name="T23" fmla="*/ 7 h 288"/>
                <a:gd name="T24" fmla="*/ 32 w 704"/>
                <a:gd name="T25" fmla="*/ 5 h 288"/>
                <a:gd name="T26" fmla="*/ 32 w 704"/>
                <a:gd name="T27" fmla="*/ 4 h 288"/>
                <a:gd name="T28" fmla="*/ 31 w 704"/>
                <a:gd name="T29" fmla="*/ 4 h 288"/>
                <a:gd name="T30" fmla="*/ 31 w 704"/>
                <a:gd name="T31" fmla="*/ 4 h 288"/>
                <a:gd name="T32" fmla="*/ 30 w 704"/>
                <a:gd name="T33" fmla="*/ 4 h 288"/>
                <a:gd name="T34" fmla="*/ 30 w 704"/>
                <a:gd name="T35" fmla="*/ 4 h 288"/>
                <a:gd name="T36" fmla="*/ 30 w 704"/>
                <a:gd name="T37" fmla="*/ 4 h 288"/>
                <a:gd name="T38" fmla="*/ 28 w 704"/>
                <a:gd name="T39" fmla="*/ 4 h 288"/>
                <a:gd name="T40" fmla="*/ 26 w 704"/>
                <a:gd name="T41" fmla="*/ 1 h 288"/>
                <a:gd name="T42" fmla="*/ 26 w 704"/>
                <a:gd name="T43" fmla="*/ 0 h 288"/>
                <a:gd name="T44" fmla="*/ 7 w 704"/>
                <a:gd name="T45" fmla="*/ 0 h 288"/>
                <a:gd name="T46" fmla="*/ 5 w 704"/>
                <a:gd name="T47" fmla="*/ 1 h 288"/>
                <a:gd name="T48" fmla="*/ 4 w 704"/>
                <a:gd name="T49" fmla="*/ 4 h 288"/>
                <a:gd name="T50" fmla="*/ 4 w 704"/>
                <a:gd name="T51" fmla="*/ 4 h 288"/>
                <a:gd name="T52" fmla="*/ 4 w 704"/>
                <a:gd name="T53" fmla="*/ 4 h 288"/>
                <a:gd name="T54" fmla="*/ 4 w 704"/>
                <a:gd name="T55" fmla="*/ 4 h 288"/>
                <a:gd name="T56" fmla="*/ 4 w 704"/>
                <a:gd name="T57" fmla="*/ 4 h 288"/>
                <a:gd name="T58" fmla="*/ 4 w 704"/>
                <a:gd name="T59" fmla="*/ 4 h 288"/>
                <a:gd name="T60" fmla="*/ 4 w 704"/>
                <a:gd name="T61" fmla="*/ 4 h 288"/>
                <a:gd name="T62" fmla="*/ 2 w 704"/>
                <a:gd name="T63" fmla="*/ 5 h 288"/>
                <a:gd name="T64" fmla="*/ 0 w 704"/>
                <a:gd name="T65" fmla="*/ 7 h 288"/>
                <a:gd name="T66" fmla="*/ 2 w 704"/>
                <a:gd name="T67" fmla="*/ 8 h 288"/>
                <a:gd name="T68" fmla="*/ 4 w 704"/>
                <a:gd name="T69" fmla="*/ 9 h 288"/>
                <a:gd name="T70" fmla="*/ 4 w 704"/>
                <a:gd name="T71" fmla="*/ 9 h 288"/>
                <a:gd name="T72" fmla="*/ 4 w 704"/>
                <a:gd name="T73" fmla="*/ 10 h 288"/>
                <a:gd name="T74" fmla="*/ 4 w 704"/>
                <a:gd name="T75" fmla="*/ 11 h 288"/>
                <a:gd name="T76" fmla="*/ 4 w 704"/>
                <a:gd name="T77" fmla="*/ 11 h 288"/>
                <a:gd name="T78" fmla="*/ 4 w 704"/>
                <a:gd name="T79" fmla="*/ 12 h 288"/>
                <a:gd name="T80" fmla="*/ 4 w 704"/>
                <a:gd name="T81" fmla="*/ 13 h 288"/>
                <a:gd name="T82" fmla="*/ 5 w 704"/>
                <a:gd name="T83" fmla="*/ 13 h 288"/>
                <a:gd name="T84" fmla="*/ 7 w 704"/>
                <a:gd name="T85" fmla="*/ 13 h 28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4"/>
                <a:gd name="T130" fmla="*/ 0 h 288"/>
                <a:gd name="T131" fmla="*/ 704 w 704"/>
                <a:gd name="T132" fmla="*/ 288 h 28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4" h="288">
                  <a:moveTo>
                    <a:pt x="144" y="288"/>
                  </a:moveTo>
                  <a:lnTo>
                    <a:pt x="560" y="288"/>
                  </a:lnTo>
                  <a:lnTo>
                    <a:pt x="582" y="286"/>
                  </a:lnTo>
                  <a:lnTo>
                    <a:pt x="604" y="280"/>
                  </a:lnTo>
                  <a:lnTo>
                    <a:pt x="625" y="272"/>
                  </a:lnTo>
                  <a:lnTo>
                    <a:pt x="645" y="260"/>
                  </a:lnTo>
                  <a:lnTo>
                    <a:pt x="662" y="246"/>
                  </a:lnTo>
                  <a:lnTo>
                    <a:pt x="676" y="228"/>
                  </a:lnTo>
                  <a:lnTo>
                    <a:pt x="689" y="209"/>
                  </a:lnTo>
                  <a:lnTo>
                    <a:pt x="697" y="188"/>
                  </a:lnTo>
                  <a:lnTo>
                    <a:pt x="702" y="166"/>
                  </a:lnTo>
                  <a:lnTo>
                    <a:pt x="704" y="144"/>
                  </a:lnTo>
                  <a:lnTo>
                    <a:pt x="702" y="121"/>
                  </a:lnTo>
                  <a:lnTo>
                    <a:pt x="697" y="99"/>
                  </a:lnTo>
                  <a:lnTo>
                    <a:pt x="689" y="77"/>
                  </a:lnTo>
                  <a:lnTo>
                    <a:pt x="676" y="58"/>
                  </a:lnTo>
                  <a:lnTo>
                    <a:pt x="662" y="41"/>
                  </a:lnTo>
                  <a:lnTo>
                    <a:pt x="645" y="27"/>
                  </a:lnTo>
                  <a:lnTo>
                    <a:pt x="625" y="15"/>
                  </a:lnTo>
                  <a:lnTo>
                    <a:pt x="604" y="6"/>
                  </a:lnTo>
                  <a:lnTo>
                    <a:pt x="582" y="1"/>
                  </a:lnTo>
                  <a:lnTo>
                    <a:pt x="560" y="0"/>
                  </a:lnTo>
                  <a:lnTo>
                    <a:pt x="144" y="0"/>
                  </a:lnTo>
                  <a:lnTo>
                    <a:pt x="121" y="1"/>
                  </a:lnTo>
                  <a:lnTo>
                    <a:pt x="99" y="6"/>
                  </a:lnTo>
                  <a:lnTo>
                    <a:pt x="79" y="15"/>
                  </a:lnTo>
                  <a:lnTo>
                    <a:pt x="59" y="27"/>
                  </a:lnTo>
                  <a:lnTo>
                    <a:pt x="42" y="41"/>
                  </a:lnTo>
                  <a:lnTo>
                    <a:pt x="27" y="58"/>
                  </a:lnTo>
                  <a:lnTo>
                    <a:pt x="15" y="77"/>
                  </a:lnTo>
                  <a:lnTo>
                    <a:pt x="7" y="99"/>
                  </a:lnTo>
                  <a:lnTo>
                    <a:pt x="2" y="121"/>
                  </a:lnTo>
                  <a:lnTo>
                    <a:pt x="0" y="144"/>
                  </a:lnTo>
                  <a:lnTo>
                    <a:pt x="2" y="166"/>
                  </a:lnTo>
                  <a:lnTo>
                    <a:pt x="7" y="188"/>
                  </a:lnTo>
                  <a:lnTo>
                    <a:pt x="15" y="209"/>
                  </a:lnTo>
                  <a:lnTo>
                    <a:pt x="27" y="228"/>
                  </a:lnTo>
                  <a:lnTo>
                    <a:pt x="42" y="246"/>
                  </a:lnTo>
                  <a:lnTo>
                    <a:pt x="59" y="260"/>
                  </a:lnTo>
                  <a:lnTo>
                    <a:pt x="79" y="272"/>
                  </a:lnTo>
                  <a:lnTo>
                    <a:pt x="99" y="280"/>
                  </a:lnTo>
                  <a:lnTo>
                    <a:pt x="121" y="286"/>
                  </a:lnTo>
                  <a:lnTo>
                    <a:pt x="144" y="288"/>
                  </a:ln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05" name="Rectangle 5">
              <a:extLst>
                <a:ext uri="{FF2B5EF4-FFF2-40B4-BE49-F238E27FC236}">
                  <a16:creationId xmlns:a16="http://schemas.microsoft.com/office/drawing/2014/main" id="{877B99B4-1B65-19C2-B2A3-27AA5FED6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1481"/>
              <a:ext cx="327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>
                  <a:solidFill>
                    <a:srgbClr val="000000"/>
                  </a:solidFill>
                  <a:latin typeface="+mj-lt"/>
                </a:rPr>
                <a:t>Request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06" name="Rectangle 6">
              <a:extLst>
                <a:ext uri="{FF2B5EF4-FFF2-40B4-BE49-F238E27FC236}">
                  <a16:creationId xmlns:a16="http://schemas.microsoft.com/office/drawing/2014/main" id="{CAF2D2F6-EA86-17EE-CBDB-F6379499E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1581"/>
              <a:ext cx="278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>
                  <a:solidFill>
                    <a:srgbClr val="000000"/>
                  </a:solidFill>
                  <a:latin typeface="+mj-lt"/>
                </a:rPr>
                <a:t>Return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07" name="Freeform 7">
              <a:extLst>
                <a:ext uri="{FF2B5EF4-FFF2-40B4-BE49-F238E27FC236}">
                  <a16:creationId xmlns:a16="http://schemas.microsoft.com/office/drawing/2014/main" id="{2FCCD76B-AA2F-3E11-97F8-9B5FC42E4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" y="1107"/>
              <a:ext cx="126" cy="127"/>
            </a:xfrm>
            <a:custGeom>
              <a:avLst/>
              <a:gdLst>
                <a:gd name="T0" fmla="*/ 0 w 144"/>
                <a:gd name="T1" fmla="*/ 4 h 145"/>
                <a:gd name="T2" fmla="*/ 1 w 144"/>
                <a:gd name="T3" fmla="*/ 4 h 145"/>
                <a:gd name="T4" fmla="*/ 4 w 144"/>
                <a:gd name="T5" fmla="*/ 4 h 145"/>
                <a:gd name="T6" fmla="*/ 4 w 144"/>
                <a:gd name="T7" fmla="*/ 4 h 145"/>
                <a:gd name="T8" fmla="*/ 4 w 144"/>
                <a:gd name="T9" fmla="*/ 4 h 145"/>
                <a:gd name="T10" fmla="*/ 4 w 144"/>
                <a:gd name="T11" fmla="*/ 4 h 145"/>
                <a:gd name="T12" fmla="*/ 4 w 144"/>
                <a:gd name="T13" fmla="*/ 2 h 145"/>
                <a:gd name="T14" fmla="*/ 4 w 144"/>
                <a:gd name="T15" fmla="*/ 0 h 145"/>
                <a:gd name="T16" fmla="*/ 4 w 144"/>
                <a:gd name="T17" fmla="*/ 2 h 145"/>
                <a:gd name="T18" fmla="*/ 4 w 144"/>
                <a:gd name="T19" fmla="*/ 4 h 145"/>
                <a:gd name="T20" fmla="*/ 5 w 144"/>
                <a:gd name="T21" fmla="*/ 4 h 145"/>
                <a:gd name="T22" fmla="*/ 6 w 144"/>
                <a:gd name="T23" fmla="*/ 4 h 145"/>
                <a:gd name="T24" fmla="*/ 6 w 144"/>
                <a:gd name="T25" fmla="*/ 4 h 145"/>
                <a:gd name="T26" fmla="*/ 6 w 144"/>
                <a:gd name="T27" fmla="*/ 4 h 145"/>
                <a:gd name="T28" fmla="*/ 7 w 144"/>
                <a:gd name="T29" fmla="*/ 4 h 145"/>
                <a:gd name="T30" fmla="*/ 6 w 144"/>
                <a:gd name="T31" fmla="*/ 4 h 145"/>
                <a:gd name="T32" fmla="*/ 6 w 144"/>
                <a:gd name="T33" fmla="*/ 5 h 145"/>
                <a:gd name="T34" fmla="*/ 6 w 144"/>
                <a:gd name="T35" fmla="*/ 6 h 145"/>
                <a:gd name="T36" fmla="*/ 5 w 144"/>
                <a:gd name="T37" fmla="*/ 7 h 145"/>
                <a:gd name="T38" fmla="*/ 4 w 144"/>
                <a:gd name="T39" fmla="*/ 7 h 145"/>
                <a:gd name="T40" fmla="*/ 4 w 144"/>
                <a:gd name="T41" fmla="*/ 7 h 145"/>
                <a:gd name="T42" fmla="*/ 4 w 144"/>
                <a:gd name="T43" fmla="*/ 8 h 145"/>
                <a:gd name="T44" fmla="*/ 4 w 144"/>
                <a:gd name="T45" fmla="*/ 7 h 145"/>
                <a:gd name="T46" fmla="*/ 4 w 144"/>
                <a:gd name="T47" fmla="*/ 7 h 145"/>
                <a:gd name="T48" fmla="*/ 4 w 144"/>
                <a:gd name="T49" fmla="*/ 7 h 145"/>
                <a:gd name="T50" fmla="*/ 4 w 144"/>
                <a:gd name="T51" fmla="*/ 6 h 145"/>
                <a:gd name="T52" fmla="*/ 4 w 144"/>
                <a:gd name="T53" fmla="*/ 5 h 145"/>
                <a:gd name="T54" fmla="*/ 1 w 144"/>
                <a:gd name="T55" fmla="*/ 4 h 145"/>
                <a:gd name="T56" fmla="*/ 0 w 144"/>
                <a:gd name="T57" fmla="*/ 4 h 1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45"/>
                <a:gd name="T89" fmla="*/ 144 w 144"/>
                <a:gd name="T90" fmla="*/ 145 h 1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45">
                  <a:moveTo>
                    <a:pt x="0" y="73"/>
                  </a:moveTo>
                  <a:lnTo>
                    <a:pt x="1" y="56"/>
                  </a:lnTo>
                  <a:lnTo>
                    <a:pt x="7" y="41"/>
                  </a:lnTo>
                  <a:lnTo>
                    <a:pt x="16" y="27"/>
                  </a:lnTo>
                  <a:lnTo>
                    <a:pt x="27" y="16"/>
                  </a:lnTo>
                  <a:lnTo>
                    <a:pt x="41" y="7"/>
                  </a:lnTo>
                  <a:lnTo>
                    <a:pt x="56" y="2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3" y="7"/>
                  </a:lnTo>
                  <a:lnTo>
                    <a:pt x="117" y="16"/>
                  </a:lnTo>
                  <a:lnTo>
                    <a:pt x="128" y="27"/>
                  </a:lnTo>
                  <a:lnTo>
                    <a:pt x="137" y="41"/>
                  </a:lnTo>
                  <a:lnTo>
                    <a:pt x="142" y="56"/>
                  </a:lnTo>
                  <a:lnTo>
                    <a:pt x="144" y="73"/>
                  </a:lnTo>
                  <a:lnTo>
                    <a:pt x="142" y="89"/>
                  </a:lnTo>
                  <a:lnTo>
                    <a:pt x="137" y="104"/>
                  </a:lnTo>
                  <a:lnTo>
                    <a:pt x="128" y="118"/>
                  </a:lnTo>
                  <a:lnTo>
                    <a:pt x="117" y="129"/>
                  </a:lnTo>
                  <a:lnTo>
                    <a:pt x="103" y="138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56" y="143"/>
                  </a:lnTo>
                  <a:lnTo>
                    <a:pt x="41" y="138"/>
                  </a:lnTo>
                  <a:lnTo>
                    <a:pt x="27" y="129"/>
                  </a:lnTo>
                  <a:lnTo>
                    <a:pt x="16" y="118"/>
                  </a:lnTo>
                  <a:lnTo>
                    <a:pt x="7" y="104"/>
                  </a:lnTo>
                  <a:lnTo>
                    <a:pt x="1" y="89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08" name="Line 8">
              <a:extLst>
                <a:ext uri="{FF2B5EF4-FFF2-40B4-BE49-F238E27FC236}">
                  <a16:creationId xmlns:a16="http://schemas.microsoft.com/office/drawing/2014/main" id="{5DBAAC4A-4E5B-83AB-2B73-209F0F89F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1234"/>
              <a:ext cx="1" cy="2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09" name="Freeform 9">
              <a:extLst>
                <a:ext uri="{FF2B5EF4-FFF2-40B4-BE49-F238E27FC236}">
                  <a16:creationId xmlns:a16="http://schemas.microsoft.com/office/drawing/2014/main" id="{062E5335-75AC-CD57-414E-5A1721471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1396"/>
              <a:ext cx="59" cy="59"/>
            </a:xfrm>
            <a:custGeom>
              <a:avLst/>
              <a:gdLst>
                <a:gd name="T0" fmla="*/ 0 w 67"/>
                <a:gd name="T1" fmla="*/ 0 h 68"/>
                <a:gd name="T2" fmla="*/ 4 w 67"/>
                <a:gd name="T3" fmla="*/ 3 h 68"/>
                <a:gd name="T4" fmla="*/ 4 w 67"/>
                <a:gd name="T5" fmla="*/ 0 h 68"/>
                <a:gd name="T6" fmla="*/ 0 60000 65536"/>
                <a:gd name="T7" fmla="*/ 0 60000 65536"/>
                <a:gd name="T8" fmla="*/ 0 60000 65536"/>
                <a:gd name="T9" fmla="*/ 0 w 67"/>
                <a:gd name="T10" fmla="*/ 0 h 68"/>
                <a:gd name="T11" fmla="*/ 67 w 67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" h="68">
                  <a:moveTo>
                    <a:pt x="0" y="0"/>
                  </a:moveTo>
                  <a:lnTo>
                    <a:pt x="34" y="68"/>
                  </a:lnTo>
                  <a:lnTo>
                    <a:pt x="6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10" name="Freeform 10">
              <a:extLst>
                <a:ext uri="{FF2B5EF4-FFF2-40B4-BE49-F238E27FC236}">
                  <a16:creationId xmlns:a16="http://schemas.microsoft.com/office/drawing/2014/main" id="{572B8431-3989-788B-0240-A4B165DB0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676"/>
              <a:ext cx="753" cy="252"/>
            </a:xfrm>
            <a:custGeom>
              <a:avLst/>
              <a:gdLst>
                <a:gd name="T0" fmla="*/ 7 w 861"/>
                <a:gd name="T1" fmla="*/ 13 h 288"/>
                <a:gd name="T2" fmla="*/ 33 w 861"/>
                <a:gd name="T3" fmla="*/ 13 h 288"/>
                <a:gd name="T4" fmla="*/ 34 w 861"/>
                <a:gd name="T5" fmla="*/ 13 h 288"/>
                <a:gd name="T6" fmla="*/ 34 w 861"/>
                <a:gd name="T7" fmla="*/ 13 h 288"/>
                <a:gd name="T8" fmla="*/ 35 w 861"/>
                <a:gd name="T9" fmla="*/ 12 h 288"/>
                <a:gd name="T10" fmla="*/ 37 w 861"/>
                <a:gd name="T11" fmla="*/ 11 h 288"/>
                <a:gd name="T12" fmla="*/ 38 w 861"/>
                <a:gd name="T13" fmla="*/ 11 h 288"/>
                <a:gd name="T14" fmla="*/ 39 w 861"/>
                <a:gd name="T15" fmla="*/ 10 h 288"/>
                <a:gd name="T16" fmla="*/ 39 w 861"/>
                <a:gd name="T17" fmla="*/ 9 h 288"/>
                <a:gd name="T18" fmla="*/ 39 w 861"/>
                <a:gd name="T19" fmla="*/ 9 h 288"/>
                <a:gd name="T20" fmla="*/ 39 w 861"/>
                <a:gd name="T21" fmla="*/ 8 h 288"/>
                <a:gd name="T22" fmla="*/ 39 w 861"/>
                <a:gd name="T23" fmla="*/ 7 h 288"/>
                <a:gd name="T24" fmla="*/ 39 w 861"/>
                <a:gd name="T25" fmla="*/ 5 h 288"/>
                <a:gd name="T26" fmla="*/ 39 w 861"/>
                <a:gd name="T27" fmla="*/ 4 h 288"/>
                <a:gd name="T28" fmla="*/ 39 w 861"/>
                <a:gd name="T29" fmla="*/ 4 h 288"/>
                <a:gd name="T30" fmla="*/ 39 w 861"/>
                <a:gd name="T31" fmla="*/ 4 h 288"/>
                <a:gd name="T32" fmla="*/ 38 w 861"/>
                <a:gd name="T33" fmla="*/ 4 h 288"/>
                <a:gd name="T34" fmla="*/ 37 w 861"/>
                <a:gd name="T35" fmla="*/ 4 h 288"/>
                <a:gd name="T36" fmla="*/ 35 w 861"/>
                <a:gd name="T37" fmla="*/ 4 h 288"/>
                <a:gd name="T38" fmla="*/ 34 w 861"/>
                <a:gd name="T39" fmla="*/ 4 h 288"/>
                <a:gd name="T40" fmla="*/ 34 w 861"/>
                <a:gd name="T41" fmla="*/ 1 h 288"/>
                <a:gd name="T42" fmla="*/ 33 w 861"/>
                <a:gd name="T43" fmla="*/ 0 h 288"/>
                <a:gd name="T44" fmla="*/ 7 w 861"/>
                <a:gd name="T45" fmla="*/ 0 h 288"/>
                <a:gd name="T46" fmla="*/ 5 w 861"/>
                <a:gd name="T47" fmla="*/ 1 h 288"/>
                <a:gd name="T48" fmla="*/ 4 w 861"/>
                <a:gd name="T49" fmla="*/ 4 h 288"/>
                <a:gd name="T50" fmla="*/ 3 w 861"/>
                <a:gd name="T51" fmla="*/ 4 h 288"/>
                <a:gd name="T52" fmla="*/ 3 w 861"/>
                <a:gd name="T53" fmla="*/ 4 h 288"/>
                <a:gd name="T54" fmla="*/ 3 w 861"/>
                <a:gd name="T55" fmla="*/ 4 h 288"/>
                <a:gd name="T56" fmla="*/ 3 w 861"/>
                <a:gd name="T57" fmla="*/ 4 h 288"/>
                <a:gd name="T58" fmla="*/ 3 w 861"/>
                <a:gd name="T59" fmla="*/ 4 h 288"/>
                <a:gd name="T60" fmla="*/ 3 w 861"/>
                <a:gd name="T61" fmla="*/ 4 h 288"/>
                <a:gd name="T62" fmla="*/ 2 w 861"/>
                <a:gd name="T63" fmla="*/ 5 h 288"/>
                <a:gd name="T64" fmla="*/ 0 w 861"/>
                <a:gd name="T65" fmla="*/ 7 h 288"/>
                <a:gd name="T66" fmla="*/ 2 w 861"/>
                <a:gd name="T67" fmla="*/ 8 h 288"/>
                <a:gd name="T68" fmla="*/ 3 w 861"/>
                <a:gd name="T69" fmla="*/ 9 h 288"/>
                <a:gd name="T70" fmla="*/ 3 w 861"/>
                <a:gd name="T71" fmla="*/ 9 h 288"/>
                <a:gd name="T72" fmla="*/ 3 w 861"/>
                <a:gd name="T73" fmla="*/ 10 h 288"/>
                <a:gd name="T74" fmla="*/ 3 w 861"/>
                <a:gd name="T75" fmla="*/ 11 h 288"/>
                <a:gd name="T76" fmla="*/ 3 w 861"/>
                <a:gd name="T77" fmla="*/ 11 h 288"/>
                <a:gd name="T78" fmla="*/ 3 w 861"/>
                <a:gd name="T79" fmla="*/ 12 h 288"/>
                <a:gd name="T80" fmla="*/ 4 w 861"/>
                <a:gd name="T81" fmla="*/ 13 h 288"/>
                <a:gd name="T82" fmla="*/ 5 w 861"/>
                <a:gd name="T83" fmla="*/ 13 h 288"/>
                <a:gd name="T84" fmla="*/ 7 w 861"/>
                <a:gd name="T85" fmla="*/ 13 h 28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61"/>
                <a:gd name="T130" fmla="*/ 0 h 288"/>
                <a:gd name="T131" fmla="*/ 861 w 861"/>
                <a:gd name="T132" fmla="*/ 288 h 28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61" h="288">
                  <a:moveTo>
                    <a:pt x="144" y="288"/>
                  </a:moveTo>
                  <a:lnTo>
                    <a:pt x="717" y="288"/>
                  </a:lnTo>
                  <a:lnTo>
                    <a:pt x="740" y="286"/>
                  </a:lnTo>
                  <a:lnTo>
                    <a:pt x="761" y="281"/>
                  </a:lnTo>
                  <a:lnTo>
                    <a:pt x="782" y="273"/>
                  </a:lnTo>
                  <a:lnTo>
                    <a:pt x="801" y="260"/>
                  </a:lnTo>
                  <a:lnTo>
                    <a:pt x="819" y="246"/>
                  </a:lnTo>
                  <a:lnTo>
                    <a:pt x="833" y="228"/>
                  </a:lnTo>
                  <a:lnTo>
                    <a:pt x="845" y="209"/>
                  </a:lnTo>
                  <a:lnTo>
                    <a:pt x="854" y="188"/>
                  </a:lnTo>
                  <a:lnTo>
                    <a:pt x="859" y="166"/>
                  </a:lnTo>
                  <a:lnTo>
                    <a:pt x="861" y="144"/>
                  </a:lnTo>
                  <a:lnTo>
                    <a:pt x="859" y="122"/>
                  </a:lnTo>
                  <a:lnTo>
                    <a:pt x="854" y="100"/>
                  </a:lnTo>
                  <a:lnTo>
                    <a:pt x="845" y="78"/>
                  </a:lnTo>
                  <a:lnTo>
                    <a:pt x="833" y="59"/>
                  </a:lnTo>
                  <a:lnTo>
                    <a:pt x="819" y="42"/>
                  </a:lnTo>
                  <a:lnTo>
                    <a:pt x="801" y="27"/>
                  </a:lnTo>
                  <a:lnTo>
                    <a:pt x="782" y="15"/>
                  </a:lnTo>
                  <a:lnTo>
                    <a:pt x="761" y="6"/>
                  </a:lnTo>
                  <a:lnTo>
                    <a:pt x="740" y="1"/>
                  </a:lnTo>
                  <a:lnTo>
                    <a:pt x="717" y="0"/>
                  </a:lnTo>
                  <a:lnTo>
                    <a:pt x="144" y="0"/>
                  </a:lnTo>
                  <a:lnTo>
                    <a:pt x="122" y="1"/>
                  </a:lnTo>
                  <a:lnTo>
                    <a:pt x="100" y="6"/>
                  </a:lnTo>
                  <a:lnTo>
                    <a:pt x="79" y="15"/>
                  </a:lnTo>
                  <a:lnTo>
                    <a:pt x="60" y="27"/>
                  </a:lnTo>
                  <a:lnTo>
                    <a:pt x="42" y="42"/>
                  </a:lnTo>
                  <a:lnTo>
                    <a:pt x="28" y="59"/>
                  </a:lnTo>
                  <a:lnTo>
                    <a:pt x="16" y="78"/>
                  </a:lnTo>
                  <a:lnTo>
                    <a:pt x="8" y="100"/>
                  </a:lnTo>
                  <a:lnTo>
                    <a:pt x="2" y="122"/>
                  </a:lnTo>
                  <a:lnTo>
                    <a:pt x="0" y="144"/>
                  </a:lnTo>
                  <a:lnTo>
                    <a:pt x="2" y="166"/>
                  </a:lnTo>
                  <a:lnTo>
                    <a:pt x="8" y="188"/>
                  </a:lnTo>
                  <a:lnTo>
                    <a:pt x="16" y="209"/>
                  </a:lnTo>
                  <a:lnTo>
                    <a:pt x="28" y="228"/>
                  </a:lnTo>
                  <a:lnTo>
                    <a:pt x="42" y="246"/>
                  </a:lnTo>
                  <a:lnTo>
                    <a:pt x="60" y="260"/>
                  </a:lnTo>
                  <a:lnTo>
                    <a:pt x="79" y="273"/>
                  </a:lnTo>
                  <a:lnTo>
                    <a:pt x="100" y="281"/>
                  </a:lnTo>
                  <a:lnTo>
                    <a:pt x="122" y="286"/>
                  </a:lnTo>
                  <a:lnTo>
                    <a:pt x="144" y="288"/>
                  </a:ln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11" name="Rectangle 11">
              <a:extLst>
                <a:ext uri="{FF2B5EF4-FFF2-40B4-BE49-F238E27FC236}">
                  <a16:creationId xmlns:a16="http://schemas.microsoft.com/office/drawing/2014/main" id="{D1997634-52B9-6EC5-C5A9-EC4049FB8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1701"/>
              <a:ext cx="465" cy="1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>
                  <a:solidFill>
                    <a:srgbClr val="000000"/>
                  </a:solidFill>
                  <a:latin typeface="+mj-lt"/>
                </a:rPr>
                <a:t>Get Return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12" name="Rectangle 12">
              <a:extLst>
                <a:ext uri="{FF2B5EF4-FFF2-40B4-BE49-F238E27FC236}">
                  <a16:creationId xmlns:a16="http://schemas.microsoft.com/office/drawing/2014/main" id="{FFC2ED8F-EBED-60C0-9292-7E6C14559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1802"/>
              <a:ext cx="326" cy="1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>
                  <a:solidFill>
                    <a:srgbClr val="000000"/>
                  </a:solidFill>
                  <a:latin typeface="+mj-lt"/>
                </a:rPr>
                <a:t>Number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13" name="Line 13">
              <a:extLst>
                <a:ext uri="{FF2B5EF4-FFF2-40B4-BE49-F238E27FC236}">
                  <a16:creationId xmlns:a16="http://schemas.microsoft.com/office/drawing/2014/main" id="{B2308962-4DDE-E06B-2143-36113CB3B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581"/>
              <a:ext cx="340" cy="2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14" name="Freeform 14">
              <a:extLst>
                <a:ext uri="{FF2B5EF4-FFF2-40B4-BE49-F238E27FC236}">
                  <a16:creationId xmlns:a16="http://schemas.microsoft.com/office/drawing/2014/main" id="{83FD1D9A-06A7-9716-445F-8E0AE3332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" y="1745"/>
              <a:ext cx="66" cy="57"/>
            </a:xfrm>
            <a:custGeom>
              <a:avLst/>
              <a:gdLst>
                <a:gd name="T0" fmla="*/ 0 w 75"/>
                <a:gd name="T1" fmla="*/ 4 h 65"/>
                <a:gd name="T2" fmla="*/ 4 w 75"/>
                <a:gd name="T3" fmla="*/ 4 h 65"/>
                <a:gd name="T4" fmla="*/ 4 w 75"/>
                <a:gd name="T5" fmla="*/ 0 h 65"/>
                <a:gd name="T6" fmla="*/ 0 60000 65536"/>
                <a:gd name="T7" fmla="*/ 0 60000 65536"/>
                <a:gd name="T8" fmla="*/ 0 60000 65536"/>
                <a:gd name="T9" fmla="*/ 0 w 75"/>
                <a:gd name="T10" fmla="*/ 0 h 65"/>
                <a:gd name="T11" fmla="*/ 75 w 75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" h="65">
                  <a:moveTo>
                    <a:pt x="0" y="56"/>
                  </a:moveTo>
                  <a:lnTo>
                    <a:pt x="75" y="65"/>
                  </a:lnTo>
                  <a:lnTo>
                    <a:pt x="3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15" name="Freeform 15">
              <a:extLst>
                <a:ext uri="{FF2B5EF4-FFF2-40B4-BE49-F238E27FC236}">
                  <a16:creationId xmlns:a16="http://schemas.microsoft.com/office/drawing/2014/main" id="{1924CFD1-1D78-6764-E876-58F7850BE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" y="1928"/>
              <a:ext cx="505" cy="253"/>
            </a:xfrm>
            <a:custGeom>
              <a:avLst/>
              <a:gdLst>
                <a:gd name="T0" fmla="*/ 8 w 577"/>
                <a:gd name="T1" fmla="*/ 14 h 289"/>
                <a:gd name="T2" fmla="*/ 21 w 577"/>
                <a:gd name="T3" fmla="*/ 14 h 289"/>
                <a:gd name="T4" fmla="*/ 22 w 577"/>
                <a:gd name="T5" fmla="*/ 14 h 289"/>
                <a:gd name="T6" fmla="*/ 23 w 577"/>
                <a:gd name="T7" fmla="*/ 14 h 289"/>
                <a:gd name="T8" fmla="*/ 24 w 577"/>
                <a:gd name="T9" fmla="*/ 13 h 289"/>
                <a:gd name="T10" fmla="*/ 25 w 577"/>
                <a:gd name="T11" fmla="*/ 12 h 289"/>
                <a:gd name="T12" fmla="*/ 25 w 577"/>
                <a:gd name="T13" fmla="*/ 12 h 289"/>
                <a:gd name="T14" fmla="*/ 26 w 577"/>
                <a:gd name="T15" fmla="*/ 11 h 289"/>
                <a:gd name="T16" fmla="*/ 27 w 577"/>
                <a:gd name="T17" fmla="*/ 10 h 289"/>
                <a:gd name="T18" fmla="*/ 27 w 577"/>
                <a:gd name="T19" fmla="*/ 10 h 289"/>
                <a:gd name="T20" fmla="*/ 27 w 577"/>
                <a:gd name="T21" fmla="*/ 9 h 289"/>
                <a:gd name="T22" fmla="*/ 27 w 577"/>
                <a:gd name="T23" fmla="*/ 8 h 289"/>
                <a:gd name="T24" fmla="*/ 27 w 577"/>
                <a:gd name="T25" fmla="*/ 6 h 289"/>
                <a:gd name="T26" fmla="*/ 27 w 577"/>
                <a:gd name="T27" fmla="*/ 5 h 289"/>
                <a:gd name="T28" fmla="*/ 27 w 577"/>
                <a:gd name="T29" fmla="*/ 4 h 289"/>
                <a:gd name="T30" fmla="*/ 26 w 577"/>
                <a:gd name="T31" fmla="*/ 4 h 289"/>
                <a:gd name="T32" fmla="*/ 25 w 577"/>
                <a:gd name="T33" fmla="*/ 4 h 289"/>
                <a:gd name="T34" fmla="*/ 25 w 577"/>
                <a:gd name="T35" fmla="*/ 4 h 289"/>
                <a:gd name="T36" fmla="*/ 24 w 577"/>
                <a:gd name="T37" fmla="*/ 4 h 289"/>
                <a:gd name="T38" fmla="*/ 23 w 577"/>
                <a:gd name="T39" fmla="*/ 4 h 289"/>
                <a:gd name="T40" fmla="*/ 22 w 577"/>
                <a:gd name="T41" fmla="*/ 2 h 289"/>
                <a:gd name="T42" fmla="*/ 21 w 577"/>
                <a:gd name="T43" fmla="*/ 0 h 289"/>
                <a:gd name="T44" fmla="*/ 8 w 577"/>
                <a:gd name="T45" fmla="*/ 0 h 289"/>
                <a:gd name="T46" fmla="*/ 6 w 577"/>
                <a:gd name="T47" fmla="*/ 2 h 289"/>
                <a:gd name="T48" fmla="*/ 5 w 577"/>
                <a:gd name="T49" fmla="*/ 4 h 289"/>
                <a:gd name="T50" fmla="*/ 4 w 577"/>
                <a:gd name="T51" fmla="*/ 4 h 289"/>
                <a:gd name="T52" fmla="*/ 4 w 577"/>
                <a:gd name="T53" fmla="*/ 4 h 289"/>
                <a:gd name="T54" fmla="*/ 4 w 577"/>
                <a:gd name="T55" fmla="*/ 4 h 289"/>
                <a:gd name="T56" fmla="*/ 4 w 577"/>
                <a:gd name="T57" fmla="*/ 4 h 289"/>
                <a:gd name="T58" fmla="*/ 4 w 577"/>
                <a:gd name="T59" fmla="*/ 4 h 289"/>
                <a:gd name="T60" fmla="*/ 4 w 577"/>
                <a:gd name="T61" fmla="*/ 5 h 289"/>
                <a:gd name="T62" fmla="*/ 2 w 577"/>
                <a:gd name="T63" fmla="*/ 6 h 289"/>
                <a:gd name="T64" fmla="*/ 0 w 577"/>
                <a:gd name="T65" fmla="*/ 8 h 289"/>
                <a:gd name="T66" fmla="*/ 2 w 577"/>
                <a:gd name="T67" fmla="*/ 9 h 289"/>
                <a:gd name="T68" fmla="*/ 4 w 577"/>
                <a:gd name="T69" fmla="*/ 10 h 289"/>
                <a:gd name="T70" fmla="*/ 4 w 577"/>
                <a:gd name="T71" fmla="*/ 10 h 289"/>
                <a:gd name="T72" fmla="*/ 4 w 577"/>
                <a:gd name="T73" fmla="*/ 11 h 289"/>
                <a:gd name="T74" fmla="*/ 4 w 577"/>
                <a:gd name="T75" fmla="*/ 12 h 289"/>
                <a:gd name="T76" fmla="*/ 4 w 577"/>
                <a:gd name="T77" fmla="*/ 12 h 289"/>
                <a:gd name="T78" fmla="*/ 4 w 577"/>
                <a:gd name="T79" fmla="*/ 13 h 289"/>
                <a:gd name="T80" fmla="*/ 5 w 577"/>
                <a:gd name="T81" fmla="*/ 14 h 289"/>
                <a:gd name="T82" fmla="*/ 6 w 577"/>
                <a:gd name="T83" fmla="*/ 14 h 289"/>
                <a:gd name="T84" fmla="*/ 8 w 577"/>
                <a:gd name="T85" fmla="*/ 14 h 28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77"/>
                <a:gd name="T130" fmla="*/ 0 h 289"/>
                <a:gd name="T131" fmla="*/ 577 w 577"/>
                <a:gd name="T132" fmla="*/ 289 h 28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77" h="289">
                  <a:moveTo>
                    <a:pt x="145" y="289"/>
                  </a:moveTo>
                  <a:lnTo>
                    <a:pt x="433" y="289"/>
                  </a:lnTo>
                  <a:lnTo>
                    <a:pt x="456" y="287"/>
                  </a:lnTo>
                  <a:lnTo>
                    <a:pt x="478" y="282"/>
                  </a:lnTo>
                  <a:lnTo>
                    <a:pt x="498" y="273"/>
                  </a:lnTo>
                  <a:lnTo>
                    <a:pt x="518" y="261"/>
                  </a:lnTo>
                  <a:lnTo>
                    <a:pt x="535" y="246"/>
                  </a:lnTo>
                  <a:lnTo>
                    <a:pt x="550" y="229"/>
                  </a:lnTo>
                  <a:lnTo>
                    <a:pt x="561" y="210"/>
                  </a:lnTo>
                  <a:lnTo>
                    <a:pt x="570" y="189"/>
                  </a:lnTo>
                  <a:lnTo>
                    <a:pt x="575" y="166"/>
                  </a:lnTo>
                  <a:lnTo>
                    <a:pt x="577" y="144"/>
                  </a:lnTo>
                  <a:lnTo>
                    <a:pt x="575" y="122"/>
                  </a:lnTo>
                  <a:lnTo>
                    <a:pt x="570" y="100"/>
                  </a:lnTo>
                  <a:lnTo>
                    <a:pt x="561" y="79"/>
                  </a:lnTo>
                  <a:lnTo>
                    <a:pt x="550" y="60"/>
                  </a:lnTo>
                  <a:lnTo>
                    <a:pt x="535" y="42"/>
                  </a:lnTo>
                  <a:lnTo>
                    <a:pt x="518" y="28"/>
                  </a:lnTo>
                  <a:lnTo>
                    <a:pt x="498" y="15"/>
                  </a:lnTo>
                  <a:lnTo>
                    <a:pt x="478" y="7"/>
                  </a:lnTo>
                  <a:lnTo>
                    <a:pt x="456" y="2"/>
                  </a:lnTo>
                  <a:lnTo>
                    <a:pt x="433" y="0"/>
                  </a:lnTo>
                  <a:lnTo>
                    <a:pt x="145" y="0"/>
                  </a:lnTo>
                  <a:lnTo>
                    <a:pt x="122" y="2"/>
                  </a:lnTo>
                  <a:lnTo>
                    <a:pt x="100" y="7"/>
                  </a:lnTo>
                  <a:lnTo>
                    <a:pt x="79" y="15"/>
                  </a:lnTo>
                  <a:lnTo>
                    <a:pt x="60" y="28"/>
                  </a:lnTo>
                  <a:lnTo>
                    <a:pt x="43" y="42"/>
                  </a:lnTo>
                  <a:lnTo>
                    <a:pt x="28" y="60"/>
                  </a:lnTo>
                  <a:lnTo>
                    <a:pt x="17" y="79"/>
                  </a:lnTo>
                  <a:lnTo>
                    <a:pt x="8" y="100"/>
                  </a:lnTo>
                  <a:lnTo>
                    <a:pt x="2" y="122"/>
                  </a:lnTo>
                  <a:lnTo>
                    <a:pt x="0" y="144"/>
                  </a:lnTo>
                  <a:lnTo>
                    <a:pt x="2" y="166"/>
                  </a:lnTo>
                  <a:lnTo>
                    <a:pt x="8" y="189"/>
                  </a:lnTo>
                  <a:lnTo>
                    <a:pt x="17" y="210"/>
                  </a:lnTo>
                  <a:lnTo>
                    <a:pt x="28" y="229"/>
                  </a:lnTo>
                  <a:lnTo>
                    <a:pt x="43" y="246"/>
                  </a:lnTo>
                  <a:lnTo>
                    <a:pt x="60" y="261"/>
                  </a:lnTo>
                  <a:lnTo>
                    <a:pt x="79" y="273"/>
                  </a:lnTo>
                  <a:lnTo>
                    <a:pt x="100" y="282"/>
                  </a:lnTo>
                  <a:lnTo>
                    <a:pt x="122" y="287"/>
                  </a:lnTo>
                  <a:lnTo>
                    <a:pt x="145" y="289"/>
                  </a:ln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16" name="Rectangle 16">
              <a:extLst>
                <a:ext uri="{FF2B5EF4-FFF2-40B4-BE49-F238E27FC236}">
                  <a16:creationId xmlns:a16="http://schemas.microsoft.com/office/drawing/2014/main" id="{56E46651-E7BF-A11C-946F-4FBB719C9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2004"/>
              <a:ext cx="424" cy="1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>
                  <a:solidFill>
                    <a:srgbClr val="000000"/>
                  </a:solidFill>
                  <a:latin typeface="+mj-lt"/>
                </a:rPr>
                <a:t>Ship Item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17" name="Line 17">
              <a:extLst>
                <a:ext uri="{FF2B5EF4-FFF2-40B4-BE49-F238E27FC236}">
                  <a16:creationId xmlns:a16="http://schemas.microsoft.com/office/drawing/2014/main" id="{0EAB773B-484A-1956-A211-D46C12618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2" y="1884"/>
              <a:ext cx="443" cy="1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18" name="Freeform 18">
              <a:extLst>
                <a:ext uri="{FF2B5EF4-FFF2-40B4-BE49-F238E27FC236}">
                  <a16:creationId xmlns:a16="http://schemas.microsoft.com/office/drawing/2014/main" id="{FE70CF2A-F1ED-C455-4B7F-8DD79F845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" y="2006"/>
              <a:ext cx="65" cy="54"/>
            </a:xfrm>
            <a:custGeom>
              <a:avLst/>
              <a:gdLst>
                <a:gd name="T0" fmla="*/ 3 w 75"/>
                <a:gd name="T1" fmla="*/ 0 h 63"/>
                <a:gd name="T2" fmla="*/ 0 w 75"/>
                <a:gd name="T3" fmla="*/ 3 h 63"/>
                <a:gd name="T4" fmla="*/ 3 w 75"/>
                <a:gd name="T5" fmla="*/ 3 h 63"/>
                <a:gd name="T6" fmla="*/ 0 60000 65536"/>
                <a:gd name="T7" fmla="*/ 0 60000 65536"/>
                <a:gd name="T8" fmla="*/ 0 60000 65536"/>
                <a:gd name="T9" fmla="*/ 0 w 75"/>
                <a:gd name="T10" fmla="*/ 0 h 63"/>
                <a:gd name="T11" fmla="*/ 75 w 75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" h="63">
                  <a:moveTo>
                    <a:pt x="51" y="0"/>
                  </a:moveTo>
                  <a:lnTo>
                    <a:pt x="0" y="55"/>
                  </a:lnTo>
                  <a:lnTo>
                    <a:pt x="75" y="6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19" name="Rectangle 19">
              <a:extLst>
                <a:ext uri="{FF2B5EF4-FFF2-40B4-BE49-F238E27FC236}">
                  <a16:creationId xmlns:a16="http://schemas.microsoft.com/office/drawing/2014/main" id="{A2EF3AE3-6315-EB4A-B58E-B61C0B58E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2433"/>
              <a:ext cx="505" cy="37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20" name="Rectangle 20">
              <a:extLst>
                <a:ext uri="{FF2B5EF4-FFF2-40B4-BE49-F238E27FC236}">
                  <a16:creationId xmlns:a16="http://schemas.microsoft.com/office/drawing/2014/main" id="{E7EBD8E7-F6C5-2EEA-0C75-BF679F87D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2522"/>
              <a:ext cx="204" cy="1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>
                  <a:solidFill>
                    <a:srgbClr val="000000"/>
                  </a:solidFill>
                  <a:latin typeface="+mj-lt"/>
                </a:rPr>
                <a:t>Item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21" name="Rectangle 21">
              <a:extLst>
                <a:ext uri="{FF2B5EF4-FFF2-40B4-BE49-F238E27FC236}">
                  <a16:creationId xmlns:a16="http://schemas.microsoft.com/office/drawing/2014/main" id="{49109F96-CE11-CD95-DEA8-5AAD1EFE7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2622"/>
              <a:ext cx="430" cy="1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>
                  <a:solidFill>
                    <a:srgbClr val="000000"/>
                  </a:solidFill>
                  <a:latin typeface="+mj-lt"/>
                </a:rPr>
                <a:t>[returned]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22" name="Line 22">
              <a:extLst>
                <a:ext uri="{FF2B5EF4-FFF2-40B4-BE49-F238E27FC236}">
                  <a16:creationId xmlns:a16="http://schemas.microsoft.com/office/drawing/2014/main" id="{C690D3DA-4952-4793-CA83-C1F339A8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2181"/>
              <a:ext cx="1" cy="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23" name="Line 23">
              <a:extLst>
                <a:ext uri="{FF2B5EF4-FFF2-40B4-BE49-F238E27FC236}">
                  <a16:creationId xmlns:a16="http://schemas.microsoft.com/office/drawing/2014/main" id="{0DBF53B9-B9FC-AE5C-F06E-3938656F8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2223"/>
              <a:ext cx="1" cy="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24" name="Line 24">
              <a:extLst>
                <a:ext uri="{FF2B5EF4-FFF2-40B4-BE49-F238E27FC236}">
                  <a16:creationId xmlns:a16="http://schemas.microsoft.com/office/drawing/2014/main" id="{DC057E93-C0FC-A92B-2998-7AD4DFB53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2265"/>
              <a:ext cx="1" cy="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25" name="Line 25">
              <a:extLst>
                <a:ext uri="{FF2B5EF4-FFF2-40B4-BE49-F238E27FC236}">
                  <a16:creationId xmlns:a16="http://schemas.microsoft.com/office/drawing/2014/main" id="{0B8183CE-B50D-56FD-8D84-2B1F52842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2307"/>
              <a:ext cx="1" cy="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26" name="Line 26">
              <a:extLst>
                <a:ext uri="{FF2B5EF4-FFF2-40B4-BE49-F238E27FC236}">
                  <a16:creationId xmlns:a16="http://schemas.microsoft.com/office/drawing/2014/main" id="{AB951BA3-C411-80D5-698E-B9185BCD0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2349"/>
              <a:ext cx="1" cy="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27" name="Line 27">
              <a:extLst>
                <a:ext uri="{FF2B5EF4-FFF2-40B4-BE49-F238E27FC236}">
                  <a16:creationId xmlns:a16="http://schemas.microsoft.com/office/drawing/2014/main" id="{CD4B4292-1F0B-B8A5-F3BD-D27311C40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2391"/>
              <a:ext cx="1" cy="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28" name="Freeform 28">
              <a:extLst>
                <a:ext uri="{FF2B5EF4-FFF2-40B4-BE49-F238E27FC236}">
                  <a16:creationId xmlns:a16="http://schemas.microsoft.com/office/drawing/2014/main" id="{9AE2C147-95B0-A199-97AA-1DB221E31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374"/>
              <a:ext cx="59" cy="59"/>
            </a:xfrm>
            <a:custGeom>
              <a:avLst/>
              <a:gdLst>
                <a:gd name="T0" fmla="*/ 0 w 67"/>
                <a:gd name="T1" fmla="*/ 0 h 67"/>
                <a:gd name="T2" fmla="*/ 4 w 67"/>
                <a:gd name="T3" fmla="*/ 4 h 67"/>
                <a:gd name="T4" fmla="*/ 4 w 67"/>
                <a:gd name="T5" fmla="*/ 0 h 67"/>
                <a:gd name="T6" fmla="*/ 0 60000 65536"/>
                <a:gd name="T7" fmla="*/ 0 60000 65536"/>
                <a:gd name="T8" fmla="*/ 0 60000 65536"/>
                <a:gd name="T9" fmla="*/ 0 w 67"/>
                <a:gd name="T10" fmla="*/ 0 h 67"/>
                <a:gd name="T11" fmla="*/ 67 w 67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" h="67">
                  <a:moveTo>
                    <a:pt x="0" y="0"/>
                  </a:moveTo>
                  <a:lnTo>
                    <a:pt x="34" y="67"/>
                  </a:lnTo>
                  <a:lnTo>
                    <a:pt x="6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29" name="Freeform 29">
              <a:extLst>
                <a:ext uri="{FF2B5EF4-FFF2-40B4-BE49-F238E27FC236}">
                  <a16:creationId xmlns:a16="http://schemas.microsoft.com/office/drawing/2014/main" id="{83C0AE4D-132D-6127-CAD8-83CB72537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2181"/>
              <a:ext cx="526" cy="252"/>
            </a:xfrm>
            <a:custGeom>
              <a:avLst/>
              <a:gdLst>
                <a:gd name="T0" fmla="*/ 7 w 602"/>
                <a:gd name="T1" fmla="*/ 13 h 288"/>
                <a:gd name="T2" fmla="*/ 21 w 602"/>
                <a:gd name="T3" fmla="*/ 13 h 288"/>
                <a:gd name="T4" fmla="*/ 21 w 602"/>
                <a:gd name="T5" fmla="*/ 13 h 288"/>
                <a:gd name="T6" fmla="*/ 23 w 602"/>
                <a:gd name="T7" fmla="*/ 13 h 288"/>
                <a:gd name="T8" fmla="*/ 24 w 602"/>
                <a:gd name="T9" fmla="*/ 12 h 288"/>
                <a:gd name="T10" fmla="*/ 24 w 602"/>
                <a:gd name="T11" fmla="*/ 11 h 288"/>
                <a:gd name="T12" fmla="*/ 25 w 602"/>
                <a:gd name="T13" fmla="*/ 11 h 288"/>
                <a:gd name="T14" fmla="*/ 26 w 602"/>
                <a:gd name="T15" fmla="*/ 10 h 288"/>
                <a:gd name="T16" fmla="*/ 26 w 602"/>
                <a:gd name="T17" fmla="*/ 9 h 288"/>
                <a:gd name="T18" fmla="*/ 26 w 602"/>
                <a:gd name="T19" fmla="*/ 9 h 288"/>
                <a:gd name="T20" fmla="*/ 27 w 602"/>
                <a:gd name="T21" fmla="*/ 8 h 288"/>
                <a:gd name="T22" fmla="*/ 27 w 602"/>
                <a:gd name="T23" fmla="*/ 7 h 288"/>
                <a:gd name="T24" fmla="*/ 27 w 602"/>
                <a:gd name="T25" fmla="*/ 5 h 288"/>
                <a:gd name="T26" fmla="*/ 26 w 602"/>
                <a:gd name="T27" fmla="*/ 4 h 288"/>
                <a:gd name="T28" fmla="*/ 26 w 602"/>
                <a:gd name="T29" fmla="*/ 4 h 288"/>
                <a:gd name="T30" fmla="*/ 26 w 602"/>
                <a:gd name="T31" fmla="*/ 4 h 288"/>
                <a:gd name="T32" fmla="*/ 25 w 602"/>
                <a:gd name="T33" fmla="*/ 4 h 288"/>
                <a:gd name="T34" fmla="*/ 24 w 602"/>
                <a:gd name="T35" fmla="*/ 4 h 288"/>
                <a:gd name="T36" fmla="*/ 24 w 602"/>
                <a:gd name="T37" fmla="*/ 4 h 288"/>
                <a:gd name="T38" fmla="*/ 23 w 602"/>
                <a:gd name="T39" fmla="*/ 4 h 288"/>
                <a:gd name="T40" fmla="*/ 21 w 602"/>
                <a:gd name="T41" fmla="*/ 2 h 288"/>
                <a:gd name="T42" fmla="*/ 21 w 602"/>
                <a:gd name="T43" fmla="*/ 0 h 288"/>
                <a:gd name="T44" fmla="*/ 7 w 602"/>
                <a:gd name="T45" fmla="*/ 0 h 288"/>
                <a:gd name="T46" fmla="*/ 5 w 602"/>
                <a:gd name="T47" fmla="*/ 2 h 288"/>
                <a:gd name="T48" fmla="*/ 4 w 602"/>
                <a:gd name="T49" fmla="*/ 4 h 288"/>
                <a:gd name="T50" fmla="*/ 3 w 602"/>
                <a:gd name="T51" fmla="*/ 4 h 288"/>
                <a:gd name="T52" fmla="*/ 3 w 602"/>
                <a:gd name="T53" fmla="*/ 4 h 288"/>
                <a:gd name="T54" fmla="*/ 3 w 602"/>
                <a:gd name="T55" fmla="*/ 4 h 288"/>
                <a:gd name="T56" fmla="*/ 3 w 602"/>
                <a:gd name="T57" fmla="*/ 4 h 288"/>
                <a:gd name="T58" fmla="*/ 3 w 602"/>
                <a:gd name="T59" fmla="*/ 4 h 288"/>
                <a:gd name="T60" fmla="*/ 3 w 602"/>
                <a:gd name="T61" fmla="*/ 4 h 288"/>
                <a:gd name="T62" fmla="*/ 2 w 602"/>
                <a:gd name="T63" fmla="*/ 5 h 288"/>
                <a:gd name="T64" fmla="*/ 0 w 602"/>
                <a:gd name="T65" fmla="*/ 7 h 288"/>
                <a:gd name="T66" fmla="*/ 2 w 602"/>
                <a:gd name="T67" fmla="*/ 8 h 288"/>
                <a:gd name="T68" fmla="*/ 3 w 602"/>
                <a:gd name="T69" fmla="*/ 9 h 288"/>
                <a:gd name="T70" fmla="*/ 3 w 602"/>
                <a:gd name="T71" fmla="*/ 9 h 288"/>
                <a:gd name="T72" fmla="*/ 3 w 602"/>
                <a:gd name="T73" fmla="*/ 10 h 288"/>
                <a:gd name="T74" fmla="*/ 3 w 602"/>
                <a:gd name="T75" fmla="*/ 11 h 288"/>
                <a:gd name="T76" fmla="*/ 3 w 602"/>
                <a:gd name="T77" fmla="*/ 11 h 288"/>
                <a:gd name="T78" fmla="*/ 3 w 602"/>
                <a:gd name="T79" fmla="*/ 12 h 288"/>
                <a:gd name="T80" fmla="*/ 4 w 602"/>
                <a:gd name="T81" fmla="*/ 13 h 288"/>
                <a:gd name="T82" fmla="*/ 5 w 602"/>
                <a:gd name="T83" fmla="*/ 13 h 288"/>
                <a:gd name="T84" fmla="*/ 7 w 602"/>
                <a:gd name="T85" fmla="*/ 13 h 28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02"/>
                <a:gd name="T130" fmla="*/ 0 h 288"/>
                <a:gd name="T131" fmla="*/ 602 w 602"/>
                <a:gd name="T132" fmla="*/ 288 h 28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02" h="288">
                  <a:moveTo>
                    <a:pt x="144" y="288"/>
                  </a:moveTo>
                  <a:lnTo>
                    <a:pt x="458" y="288"/>
                  </a:lnTo>
                  <a:lnTo>
                    <a:pt x="480" y="286"/>
                  </a:lnTo>
                  <a:lnTo>
                    <a:pt x="502" y="281"/>
                  </a:lnTo>
                  <a:lnTo>
                    <a:pt x="524" y="273"/>
                  </a:lnTo>
                  <a:lnTo>
                    <a:pt x="543" y="260"/>
                  </a:lnTo>
                  <a:lnTo>
                    <a:pt x="560" y="246"/>
                  </a:lnTo>
                  <a:lnTo>
                    <a:pt x="574" y="228"/>
                  </a:lnTo>
                  <a:lnTo>
                    <a:pt x="587" y="209"/>
                  </a:lnTo>
                  <a:lnTo>
                    <a:pt x="596" y="188"/>
                  </a:lnTo>
                  <a:lnTo>
                    <a:pt x="600" y="166"/>
                  </a:lnTo>
                  <a:lnTo>
                    <a:pt x="602" y="144"/>
                  </a:lnTo>
                  <a:lnTo>
                    <a:pt x="600" y="122"/>
                  </a:lnTo>
                  <a:lnTo>
                    <a:pt x="596" y="100"/>
                  </a:lnTo>
                  <a:lnTo>
                    <a:pt x="587" y="78"/>
                  </a:lnTo>
                  <a:lnTo>
                    <a:pt x="574" y="59"/>
                  </a:lnTo>
                  <a:lnTo>
                    <a:pt x="560" y="42"/>
                  </a:lnTo>
                  <a:lnTo>
                    <a:pt x="543" y="27"/>
                  </a:lnTo>
                  <a:lnTo>
                    <a:pt x="524" y="15"/>
                  </a:lnTo>
                  <a:lnTo>
                    <a:pt x="502" y="6"/>
                  </a:lnTo>
                  <a:lnTo>
                    <a:pt x="480" y="2"/>
                  </a:lnTo>
                  <a:lnTo>
                    <a:pt x="458" y="0"/>
                  </a:lnTo>
                  <a:lnTo>
                    <a:pt x="144" y="0"/>
                  </a:lnTo>
                  <a:lnTo>
                    <a:pt x="121" y="2"/>
                  </a:lnTo>
                  <a:lnTo>
                    <a:pt x="99" y="6"/>
                  </a:lnTo>
                  <a:lnTo>
                    <a:pt x="79" y="15"/>
                  </a:lnTo>
                  <a:lnTo>
                    <a:pt x="60" y="27"/>
                  </a:lnTo>
                  <a:lnTo>
                    <a:pt x="42" y="42"/>
                  </a:lnTo>
                  <a:lnTo>
                    <a:pt x="27" y="59"/>
                  </a:lnTo>
                  <a:lnTo>
                    <a:pt x="15" y="78"/>
                  </a:lnTo>
                  <a:lnTo>
                    <a:pt x="7" y="100"/>
                  </a:lnTo>
                  <a:lnTo>
                    <a:pt x="2" y="122"/>
                  </a:lnTo>
                  <a:lnTo>
                    <a:pt x="0" y="144"/>
                  </a:lnTo>
                  <a:lnTo>
                    <a:pt x="2" y="166"/>
                  </a:lnTo>
                  <a:lnTo>
                    <a:pt x="7" y="188"/>
                  </a:lnTo>
                  <a:lnTo>
                    <a:pt x="15" y="209"/>
                  </a:lnTo>
                  <a:lnTo>
                    <a:pt x="27" y="228"/>
                  </a:lnTo>
                  <a:lnTo>
                    <a:pt x="42" y="246"/>
                  </a:lnTo>
                  <a:lnTo>
                    <a:pt x="60" y="260"/>
                  </a:lnTo>
                  <a:lnTo>
                    <a:pt x="79" y="273"/>
                  </a:lnTo>
                  <a:lnTo>
                    <a:pt x="99" y="281"/>
                  </a:lnTo>
                  <a:lnTo>
                    <a:pt x="121" y="286"/>
                  </a:lnTo>
                  <a:lnTo>
                    <a:pt x="144" y="288"/>
                  </a:ln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30" name="Rectangle 30">
              <a:extLst>
                <a:ext uri="{FF2B5EF4-FFF2-40B4-BE49-F238E27FC236}">
                  <a16:creationId xmlns:a16="http://schemas.microsoft.com/office/drawing/2014/main" id="{17DD0D21-6DAA-F538-2A75-B90335C99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2206"/>
              <a:ext cx="314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>
                  <a:solidFill>
                    <a:srgbClr val="000000"/>
                  </a:solidFill>
                  <a:latin typeface="+mj-lt"/>
                </a:rPr>
                <a:t>Receive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31" name="Rectangle 31">
              <a:extLst>
                <a:ext uri="{FF2B5EF4-FFF2-40B4-BE49-F238E27FC236}">
                  <a16:creationId xmlns:a16="http://schemas.microsoft.com/office/drawing/2014/main" id="{34DD98C9-0337-EFB3-A4AA-9162FBD6F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" y="2307"/>
              <a:ext cx="204" cy="1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>
                  <a:solidFill>
                    <a:srgbClr val="000000"/>
                  </a:solidFill>
                  <a:latin typeface="+mj-lt"/>
                </a:rPr>
                <a:t>Item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32" name="Line 32">
              <a:extLst>
                <a:ext uri="{FF2B5EF4-FFF2-40B4-BE49-F238E27FC236}">
                  <a16:creationId xmlns:a16="http://schemas.microsoft.com/office/drawing/2014/main" id="{2E4B6EB4-F279-CABD-A3F0-395DBF235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2137"/>
              <a:ext cx="2542" cy="1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33" name="Freeform 33">
              <a:extLst>
                <a:ext uri="{FF2B5EF4-FFF2-40B4-BE49-F238E27FC236}">
                  <a16:creationId xmlns:a16="http://schemas.microsoft.com/office/drawing/2014/main" id="{13B0BAE0-0C7E-2B4E-14E6-725E17905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" y="2272"/>
              <a:ext cx="61" cy="60"/>
            </a:xfrm>
            <a:custGeom>
              <a:avLst/>
              <a:gdLst>
                <a:gd name="T0" fmla="*/ 0 w 69"/>
                <a:gd name="T1" fmla="*/ 4 h 68"/>
                <a:gd name="T2" fmla="*/ 4 w 69"/>
                <a:gd name="T3" fmla="*/ 4 h 68"/>
                <a:gd name="T4" fmla="*/ 4 w 69"/>
                <a:gd name="T5" fmla="*/ 0 h 68"/>
                <a:gd name="T6" fmla="*/ 0 60000 65536"/>
                <a:gd name="T7" fmla="*/ 0 60000 65536"/>
                <a:gd name="T8" fmla="*/ 0 60000 65536"/>
                <a:gd name="T9" fmla="*/ 0 w 69"/>
                <a:gd name="T10" fmla="*/ 0 h 68"/>
                <a:gd name="T11" fmla="*/ 69 w 69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68">
                  <a:moveTo>
                    <a:pt x="0" y="68"/>
                  </a:moveTo>
                  <a:lnTo>
                    <a:pt x="69" y="39"/>
                  </a:lnTo>
                  <a:lnTo>
                    <a:pt x="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34" name="Freeform 34">
              <a:extLst>
                <a:ext uri="{FF2B5EF4-FFF2-40B4-BE49-F238E27FC236}">
                  <a16:creationId xmlns:a16="http://schemas.microsoft.com/office/drawing/2014/main" id="{311E7E98-44CD-C5A1-6AE5-A6AAB56A3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2685"/>
              <a:ext cx="526" cy="252"/>
            </a:xfrm>
            <a:custGeom>
              <a:avLst/>
              <a:gdLst>
                <a:gd name="T0" fmla="*/ 7 w 602"/>
                <a:gd name="T1" fmla="*/ 13 h 288"/>
                <a:gd name="T2" fmla="*/ 21 w 602"/>
                <a:gd name="T3" fmla="*/ 13 h 288"/>
                <a:gd name="T4" fmla="*/ 21 w 602"/>
                <a:gd name="T5" fmla="*/ 13 h 288"/>
                <a:gd name="T6" fmla="*/ 23 w 602"/>
                <a:gd name="T7" fmla="*/ 13 h 288"/>
                <a:gd name="T8" fmla="*/ 24 w 602"/>
                <a:gd name="T9" fmla="*/ 12 h 288"/>
                <a:gd name="T10" fmla="*/ 24 w 602"/>
                <a:gd name="T11" fmla="*/ 11 h 288"/>
                <a:gd name="T12" fmla="*/ 25 w 602"/>
                <a:gd name="T13" fmla="*/ 11 h 288"/>
                <a:gd name="T14" fmla="*/ 26 w 602"/>
                <a:gd name="T15" fmla="*/ 10 h 288"/>
                <a:gd name="T16" fmla="*/ 26 w 602"/>
                <a:gd name="T17" fmla="*/ 9 h 288"/>
                <a:gd name="T18" fmla="*/ 26 w 602"/>
                <a:gd name="T19" fmla="*/ 9 h 288"/>
                <a:gd name="T20" fmla="*/ 27 w 602"/>
                <a:gd name="T21" fmla="*/ 8 h 288"/>
                <a:gd name="T22" fmla="*/ 27 w 602"/>
                <a:gd name="T23" fmla="*/ 7 h 288"/>
                <a:gd name="T24" fmla="*/ 27 w 602"/>
                <a:gd name="T25" fmla="*/ 5 h 288"/>
                <a:gd name="T26" fmla="*/ 26 w 602"/>
                <a:gd name="T27" fmla="*/ 4 h 288"/>
                <a:gd name="T28" fmla="*/ 26 w 602"/>
                <a:gd name="T29" fmla="*/ 4 h 288"/>
                <a:gd name="T30" fmla="*/ 26 w 602"/>
                <a:gd name="T31" fmla="*/ 4 h 288"/>
                <a:gd name="T32" fmla="*/ 25 w 602"/>
                <a:gd name="T33" fmla="*/ 4 h 288"/>
                <a:gd name="T34" fmla="*/ 24 w 602"/>
                <a:gd name="T35" fmla="*/ 4 h 288"/>
                <a:gd name="T36" fmla="*/ 24 w 602"/>
                <a:gd name="T37" fmla="*/ 4 h 288"/>
                <a:gd name="T38" fmla="*/ 23 w 602"/>
                <a:gd name="T39" fmla="*/ 4 h 288"/>
                <a:gd name="T40" fmla="*/ 21 w 602"/>
                <a:gd name="T41" fmla="*/ 2 h 288"/>
                <a:gd name="T42" fmla="*/ 21 w 602"/>
                <a:gd name="T43" fmla="*/ 0 h 288"/>
                <a:gd name="T44" fmla="*/ 7 w 602"/>
                <a:gd name="T45" fmla="*/ 0 h 288"/>
                <a:gd name="T46" fmla="*/ 5 w 602"/>
                <a:gd name="T47" fmla="*/ 2 h 288"/>
                <a:gd name="T48" fmla="*/ 4 w 602"/>
                <a:gd name="T49" fmla="*/ 4 h 288"/>
                <a:gd name="T50" fmla="*/ 3 w 602"/>
                <a:gd name="T51" fmla="*/ 4 h 288"/>
                <a:gd name="T52" fmla="*/ 3 w 602"/>
                <a:gd name="T53" fmla="*/ 4 h 288"/>
                <a:gd name="T54" fmla="*/ 3 w 602"/>
                <a:gd name="T55" fmla="*/ 4 h 288"/>
                <a:gd name="T56" fmla="*/ 3 w 602"/>
                <a:gd name="T57" fmla="*/ 4 h 288"/>
                <a:gd name="T58" fmla="*/ 3 w 602"/>
                <a:gd name="T59" fmla="*/ 4 h 288"/>
                <a:gd name="T60" fmla="*/ 3 w 602"/>
                <a:gd name="T61" fmla="*/ 4 h 288"/>
                <a:gd name="T62" fmla="*/ 2 w 602"/>
                <a:gd name="T63" fmla="*/ 5 h 288"/>
                <a:gd name="T64" fmla="*/ 0 w 602"/>
                <a:gd name="T65" fmla="*/ 7 h 288"/>
                <a:gd name="T66" fmla="*/ 2 w 602"/>
                <a:gd name="T67" fmla="*/ 8 h 288"/>
                <a:gd name="T68" fmla="*/ 3 w 602"/>
                <a:gd name="T69" fmla="*/ 9 h 288"/>
                <a:gd name="T70" fmla="*/ 3 w 602"/>
                <a:gd name="T71" fmla="*/ 9 h 288"/>
                <a:gd name="T72" fmla="*/ 3 w 602"/>
                <a:gd name="T73" fmla="*/ 10 h 288"/>
                <a:gd name="T74" fmla="*/ 3 w 602"/>
                <a:gd name="T75" fmla="*/ 11 h 288"/>
                <a:gd name="T76" fmla="*/ 3 w 602"/>
                <a:gd name="T77" fmla="*/ 11 h 288"/>
                <a:gd name="T78" fmla="*/ 3 w 602"/>
                <a:gd name="T79" fmla="*/ 12 h 288"/>
                <a:gd name="T80" fmla="*/ 4 w 602"/>
                <a:gd name="T81" fmla="*/ 13 h 288"/>
                <a:gd name="T82" fmla="*/ 5 w 602"/>
                <a:gd name="T83" fmla="*/ 13 h 288"/>
                <a:gd name="T84" fmla="*/ 7 w 602"/>
                <a:gd name="T85" fmla="*/ 13 h 28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02"/>
                <a:gd name="T130" fmla="*/ 0 h 288"/>
                <a:gd name="T131" fmla="*/ 602 w 602"/>
                <a:gd name="T132" fmla="*/ 288 h 28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02" h="288">
                  <a:moveTo>
                    <a:pt x="144" y="288"/>
                  </a:moveTo>
                  <a:lnTo>
                    <a:pt x="458" y="288"/>
                  </a:lnTo>
                  <a:lnTo>
                    <a:pt x="480" y="286"/>
                  </a:lnTo>
                  <a:lnTo>
                    <a:pt x="502" y="281"/>
                  </a:lnTo>
                  <a:lnTo>
                    <a:pt x="524" y="273"/>
                  </a:lnTo>
                  <a:lnTo>
                    <a:pt x="543" y="260"/>
                  </a:lnTo>
                  <a:lnTo>
                    <a:pt x="560" y="246"/>
                  </a:lnTo>
                  <a:lnTo>
                    <a:pt x="574" y="229"/>
                  </a:lnTo>
                  <a:lnTo>
                    <a:pt x="587" y="209"/>
                  </a:lnTo>
                  <a:lnTo>
                    <a:pt x="596" y="188"/>
                  </a:lnTo>
                  <a:lnTo>
                    <a:pt x="600" y="166"/>
                  </a:lnTo>
                  <a:lnTo>
                    <a:pt x="602" y="144"/>
                  </a:lnTo>
                  <a:lnTo>
                    <a:pt x="600" y="122"/>
                  </a:lnTo>
                  <a:lnTo>
                    <a:pt x="596" y="100"/>
                  </a:lnTo>
                  <a:lnTo>
                    <a:pt x="587" y="78"/>
                  </a:lnTo>
                  <a:lnTo>
                    <a:pt x="574" y="59"/>
                  </a:lnTo>
                  <a:lnTo>
                    <a:pt x="560" y="42"/>
                  </a:lnTo>
                  <a:lnTo>
                    <a:pt x="543" y="28"/>
                  </a:lnTo>
                  <a:lnTo>
                    <a:pt x="524" y="15"/>
                  </a:lnTo>
                  <a:lnTo>
                    <a:pt x="502" y="6"/>
                  </a:lnTo>
                  <a:lnTo>
                    <a:pt x="480" y="2"/>
                  </a:lnTo>
                  <a:lnTo>
                    <a:pt x="458" y="0"/>
                  </a:lnTo>
                  <a:lnTo>
                    <a:pt x="144" y="0"/>
                  </a:lnTo>
                  <a:lnTo>
                    <a:pt x="121" y="2"/>
                  </a:lnTo>
                  <a:lnTo>
                    <a:pt x="99" y="6"/>
                  </a:lnTo>
                  <a:lnTo>
                    <a:pt x="79" y="15"/>
                  </a:lnTo>
                  <a:lnTo>
                    <a:pt x="60" y="28"/>
                  </a:lnTo>
                  <a:lnTo>
                    <a:pt x="42" y="42"/>
                  </a:lnTo>
                  <a:lnTo>
                    <a:pt x="27" y="59"/>
                  </a:lnTo>
                  <a:lnTo>
                    <a:pt x="15" y="78"/>
                  </a:lnTo>
                  <a:lnTo>
                    <a:pt x="7" y="100"/>
                  </a:lnTo>
                  <a:lnTo>
                    <a:pt x="2" y="122"/>
                  </a:lnTo>
                  <a:lnTo>
                    <a:pt x="0" y="144"/>
                  </a:lnTo>
                  <a:lnTo>
                    <a:pt x="2" y="166"/>
                  </a:lnTo>
                  <a:lnTo>
                    <a:pt x="7" y="188"/>
                  </a:lnTo>
                  <a:lnTo>
                    <a:pt x="15" y="209"/>
                  </a:lnTo>
                  <a:lnTo>
                    <a:pt x="27" y="229"/>
                  </a:lnTo>
                  <a:lnTo>
                    <a:pt x="42" y="246"/>
                  </a:lnTo>
                  <a:lnTo>
                    <a:pt x="60" y="260"/>
                  </a:lnTo>
                  <a:lnTo>
                    <a:pt x="79" y="273"/>
                  </a:lnTo>
                  <a:lnTo>
                    <a:pt x="99" y="281"/>
                  </a:lnTo>
                  <a:lnTo>
                    <a:pt x="121" y="286"/>
                  </a:lnTo>
                  <a:lnTo>
                    <a:pt x="144" y="288"/>
                  </a:ln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35" name="Rectangle 35">
              <a:extLst>
                <a:ext uri="{FF2B5EF4-FFF2-40B4-BE49-F238E27FC236}">
                  <a16:creationId xmlns:a16="http://schemas.microsoft.com/office/drawing/2014/main" id="{79B1C13E-D2C9-C765-0787-B3381EF04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2711"/>
              <a:ext cx="325" cy="1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>
                  <a:solidFill>
                    <a:srgbClr val="000000"/>
                  </a:solidFill>
                  <a:latin typeface="+mj-lt"/>
                </a:rPr>
                <a:t>Restock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36" name="Rectangle 36">
              <a:extLst>
                <a:ext uri="{FF2B5EF4-FFF2-40B4-BE49-F238E27FC236}">
                  <a16:creationId xmlns:a16="http://schemas.microsoft.com/office/drawing/2014/main" id="{B5D9939A-AE37-C33A-1E03-AF92A1C1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" y="2811"/>
              <a:ext cx="204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>
                  <a:solidFill>
                    <a:srgbClr val="000000"/>
                  </a:solidFill>
                  <a:latin typeface="+mj-lt"/>
                </a:rPr>
                <a:t>Item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37" name="Line 37">
              <a:extLst>
                <a:ext uri="{FF2B5EF4-FFF2-40B4-BE49-F238E27FC236}">
                  <a16:creationId xmlns:a16="http://schemas.microsoft.com/office/drawing/2014/main" id="{452F1E18-FBF8-B2A8-AA36-F1CA2441E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2433"/>
              <a:ext cx="1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38" name="Freeform 38">
              <a:extLst>
                <a:ext uri="{FF2B5EF4-FFF2-40B4-BE49-F238E27FC236}">
                  <a16:creationId xmlns:a16="http://schemas.microsoft.com/office/drawing/2014/main" id="{313B2CA0-DB80-128B-7187-DEAAE5AC5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" y="2626"/>
              <a:ext cx="59" cy="59"/>
            </a:xfrm>
            <a:custGeom>
              <a:avLst/>
              <a:gdLst>
                <a:gd name="T0" fmla="*/ 0 w 67"/>
                <a:gd name="T1" fmla="*/ 0 h 68"/>
                <a:gd name="T2" fmla="*/ 4 w 67"/>
                <a:gd name="T3" fmla="*/ 3 h 68"/>
                <a:gd name="T4" fmla="*/ 4 w 67"/>
                <a:gd name="T5" fmla="*/ 0 h 68"/>
                <a:gd name="T6" fmla="*/ 0 60000 65536"/>
                <a:gd name="T7" fmla="*/ 0 60000 65536"/>
                <a:gd name="T8" fmla="*/ 0 60000 65536"/>
                <a:gd name="T9" fmla="*/ 0 w 67"/>
                <a:gd name="T10" fmla="*/ 0 h 68"/>
                <a:gd name="T11" fmla="*/ 67 w 67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" h="68">
                  <a:moveTo>
                    <a:pt x="0" y="0"/>
                  </a:moveTo>
                  <a:lnTo>
                    <a:pt x="34" y="68"/>
                  </a:lnTo>
                  <a:lnTo>
                    <a:pt x="6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39" name="Freeform 39">
              <a:extLst>
                <a:ext uri="{FF2B5EF4-FFF2-40B4-BE49-F238E27FC236}">
                  <a16:creationId xmlns:a16="http://schemas.microsoft.com/office/drawing/2014/main" id="{7D1C72BF-7A74-92D8-CF3A-600D6E5B2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" y="3253"/>
              <a:ext cx="595" cy="249"/>
            </a:xfrm>
            <a:custGeom>
              <a:avLst/>
              <a:gdLst>
                <a:gd name="T0" fmla="*/ 7 w 680"/>
                <a:gd name="T1" fmla="*/ 13 h 288"/>
                <a:gd name="T2" fmla="*/ 24 w 680"/>
                <a:gd name="T3" fmla="*/ 13 h 288"/>
                <a:gd name="T4" fmla="*/ 26 w 680"/>
                <a:gd name="T5" fmla="*/ 13 h 288"/>
                <a:gd name="T6" fmla="*/ 26 w 680"/>
                <a:gd name="T7" fmla="*/ 13 h 288"/>
                <a:gd name="T8" fmla="*/ 27 w 680"/>
                <a:gd name="T9" fmla="*/ 12 h 288"/>
                <a:gd name="T10" fmla="*/ 29 w 680"/>
                <a:gd name="T11" fmla="*/ 11 h 288"/>
                <a:gd name="T12" fmla="*/ 30 w 680"/>
                <a:gd name="T13" fmla="*/ 11 h 288"/>
                <a:gd name="T14" fmla="*/ 30 w 680"/>
                <a:gd name="T15" fmla="*/ 10 h 288"/>
                <a:gd name="T16" fmla="*/ 30 w 680"/>
                <a:gd name="T17" fmla="*/ 9 h 288"/>
                <a:gd name="T18" fmla="*/ 31 w 680"/>
                <a:gd name="T19" fmla="*/ 9 h 288"/>
                <a:gd name="T20" fmla="*/ 31 w 680"/>
                <a:gd name="T21" fmla="*/ 8 h 288"/>
                <a:gd name="T22" fmla="*/ 31 w 680"/>
                <a:gd name="T23" fmla="*/ 7 h 288"/>
                <a:gd name="T24" fmla="*/ 31 w 680"/>
                <a:gd name="T25" fmla="*/ 5 h 288"/>
                <a:gd name="T26" fmla="*/ 31 w 680"/>
                <a:gd name="T27" fmla="*/ 4 h 288"/>
                <a:gd name="T28" fmla="*/ 30 w 680"/>
                <a:gd name="T29" fmla="*/ 4 h 288"/>
                <a:gd name="T30" fmla="*/ 30 w 680"/>
                <a:gd name="T31" fmla="*/ 4 h 288"/>
                <a:gd name="T32" fmla="*/ 30 w 680"/>
                <a:gd name="T33" fmla="*/ 4 h 288"/>
                <a:gd name="T34" fmla="*/ 29 w 680"/>
                <a:gd name="T35" fmla="*/ 4 h 288"/>
                <a:gd name="T36" fmla="*/ 27 w 680"/>
                <a:gd name="T37" fmla="*/ 4 h 288"/>
                <a:gd name="T38" fmla="*/ 26 w 680"/>
                <a:gd name="T39" fmla="*/ 4 h 288"/>
                <a:gd name="T40" fmla="*/ 26 w 680"/>
                <a:gd name="T41" fmla="*/ 2 h 288"/>
                <a:gd name="T42" fmla="*/ 24 w 680"/>
                <a:gd name="T43" fmla="*/ 0 h 288"/>
                <a:gd name="T44" fmla="*/ 7 w 680"/>
                <a:gd name="T45" fmla="*/ 0 h 288"/>
                <a:gd name="T46" fmla="*/ 5 w 680"/>
                <a:gd name="T47" fmla="*/ 2 h 288"/>
                <a:gd name="T48" fmla="*/ 4 w 680"/>
                <a:gd name="T49" fmla="*/ 4 h 288"/>
                <a:gd name="T50" fmla="*/ 4 w 680"/>
                <a:gd name="T51" fmla="*/ 4 h 288"/>
                <a:gd name="T52" fmla="*/ 4 w 680"/>
                <a:gd name="T53" fmla="*/ 4 h 288"/>
                <a:gd name="T54" fmla="*/ 4 w 680"/>
                <a:gd name="T55" fmla="*/ 4 h 288"/>
                <a:gd name="T56" fmla="*/ 4 w 680"/>
                <a:gd name="T57" fmla="*/ 4 h 288"/>
                <a:gd name="T58" fmla="*/ 4 w 680"/>
                <a:gd name="T59" fmla="*/ 4 h 288"/>
                <a:gd name="T60" fmla="*/ 4 w 680"/>
                <a:gd name="T61" fmla="*/ 4 h 288"/>
                <a:gd name="T62" fmla="*/ 2 w 680"/>
                <a:gd name="T63" fmla="*/ 5 h 288"/>
                <a:gd name="T64" fmla="*/ 0 w 680"/>
                <a:gd name="T65" fmla="*/ 7 h 288"/>
                <a:gd name="T66" fmla="*/ 2 w 680"/>
                <a:gd name="T67" fmla="*/ 8 h 288"/>
                <a:gd name="T68" fmla="*/ 4 w 680"/>
                <a:gd name="T69" fmla="*/ 9 h 288"/>
                <a:gd name="T70" fmla="*/ 4 w 680"/>
                <a:gd name="T71" fmla="*/ 9 h 288"/>
                <a:gd name="T72" fmla="*/ 4 w 680"/>
                <a:gd name="T73" fmla="*/ 10 h 288"/>
                <a:gd name="T74" fmla="*/ 4 w 680"/>
                <a:gd name="T75" fmla="*/ 11 h 288"/>
                <a:gd name="T76" fmla="*/ 4 w 680"/>
                <a:gd name="T77" fmla="*/ 11 h 288"/>
                <a:gd name="T78" fmla="*/ 4 w 680"/>
                <a:gd name="T79" fmla="*/ 12 h 288"/>
                <a:gd name="T80" fmla="*/ 4 w 680"/>
                <a:gd name="T81" fmla="*/ 13 h 288"/>
                <a:gd name="T82" fmla="*/ 5 w 680"/>
                <a:gd name="T83" fmla="*/ 13 h 288"/>
                <a:gd name="T84" fmla="*/ 7 w 680"/>
                <a:gd name="T85" fmla="*/ 13 h 28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80"/>
                <a:gd name="T130" fmla="*/ 0 h 288"/>
                <a:gd name="T131" fmla="*/ 680 w 680"/>
                <a:gd name="T132" fmla="*/ 288 h 28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80" h="288">
                  <a:moveTo>
                    <a:pt x="144" y="288"/>
                  </a:moveTo>
                  <a:lnTo>
                    <a:pt x="536" y="288"/>
                  </a:lnTo>
                  <a:lnTo>
                    <a:pt x="559" y="286"/>
                  </a:lnTo>
                  <a:lnTo>
                    <a:pt x="581" y="282"/>
                  </a:lnTo>
                  <a:lnTo>
                    <a:pt x="602" y="273"/>
                  </a:lnTo>
                  <a:lnTo>
                    <a:pt x="621" y="260"/>
                  </a:lnTo>
                  <a:lnTo>
                    <a:pt x="639" y="246"/>
                  </a:lnTo>
                  <a:lnTo>
                    <a:pt x="653" y="229"/>
                  </a:lnTo>
                  <a:lnTo>
                    <a:pt x="665" y="209"/>
                  </a:lnTo>
                  <a:lnTo>
                    <a:pt x="673" y="188"/>
                  </a:lnTo>
                  <a:lnTo>
                    <a:pt x="679" y="166"/>
                  </a:lnTo>
                  <a:lnTo>
                    <a:pt x="680" y="144"/>
                  </a:lnTo>
                  <a:lnTo>
                    <a:pt x="679" y="122"/>
                  </a:lnTo>
                  <a:lnTo>
                    <a:pt x="673" y="100"/>
                  </a:lnTo>
                  <a:lnTo>
                    <a:pt x="665" y="79"/>
                  </a:lnTo>
                  <a:lnTo>
                    <a:pt x="653" y="59"/>
                  </a:lnTo>
                  <a:lnTo>
                    <a:pt x="639" y="42"/>
                  </a:lnTo>
                  <a:lnTo>
                    <a:pt x="621" y="28"/>
                  </a:lnTo>
                  <a:lnTo>
                    <a:pt x="602" y="15"/>
                  </a:lnTo>
                  <a:lnTo>
                    <a:pt x="581" y="7"/>
                  </a:lnTo>
                  <a:lnTo>
                    <a:pt x="559" y="2"/>
                  </a:lnTo>
                  <a:lnTo>
                    <a:pt x="536" y="0"/>
                  </a:lnTo>
                  <a:lnTo>
                    <a:pt x="144" y="0"/>
                  </a:lnTo>
                  <a:lnTo>
                    <a:pt x="122" y="2"/>
                  </a:lnTo>
                  <a:lnTo>
                    <a:pt x="100" y="7"/>
                  </a:lnTo>
                  <a:lnTo>
                    <a:pt x="79" y="15"/>
                  </a:lnTo>
                  <a:lnTo>
                    <a:pt x="60" y="28"/>
                  </a:lnTo>
                  <a:lnTo>
                    <a:pt x="42" y="42"/>
                  </a:lnTo>
                  <a:lnTo>
                    <a:pt x="28" y="59"/>
                  </a:lnTo>
                  <a:lnTo>
                    <a:pt x="15" y="79"/>
                  </a:lnTo>
                  <a:lnTo>
                    <a:pt x="7" y="100"/>
                  </a:lnTo>
                  <a:lnTo>
                    <a:pt x="2" y="122"/>
                  </a:lnTo>
                  <a:lnTo>
                    <a:pt x="0" y="144"/>
                  </a:lnTo>
                  <a:lnTo>
                    <a:pt x="2" y="166"/>
                  </a:lnTo>
                  <a:lnTo>
                    <a:pt x="7" y="188"/>
                  </a:lnTo>
                  <a:lnTo>
                    <a:pt x="15" y="209"/>
                  </a:lnTo>
                  <a:lnTo>
                    <a:pt x="28" y="229"/>
                  </a:lnTo>
                  <a:lnTo>
                    <a:pt x="42" y="246"/>
                  </a:lnTo>
                  <a:lnTo>
                    <a:pt x="60" y="260"/>
                  </a:lnTo>
                  <a:lnTo>
                    <a:pt x="79" y="273"/>
                  </a:lnTo>
                  <a:lnTo>
                    <a:pt x="100" y="282"/>
                  </a:lnTo>
                  <a:lnTo>
                    <a:pt x="122" y="286"/>
                  </a:lnTo>
                  <a:lnTo>
                    <a:pt x="144" y="288"/>
                  </a:ln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40" name="Rectangle 40">
              <a:extLst>
                <a:ext uri="{FF2B5EF4-FFF2-40B4-BE49-F238E27FC236}">
                  <a16:creationId xmlns:a16="http://schemas.microsoft.com/office/drawing/2014/main" id="{F2AE58F8-1439-704A-9F64-647277A9B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3279"/>
              <a:ext cx="261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>
                  <a:solidFill>
                    <a:srgbClr val="000000"/>
                  </a:solidFill>
                  <a:latin typeface="+mj-lt"/>
                </a:rPr>
                <a:t>Credit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41" name="Rectangle 41">
              <a:extLst>
                <a:ext uri="{FF2B5EF4-FFF2-40B4-BE49-F238E27FC236}">
                  <a16:creationId xmlns:a16="http://schemas.microsoft.com/office/drawing/2014/main" id="{CAAE6812-3725-68DA-C3FE-40D844DE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380"/>
              <a:ext cx="331" cy="1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>
                  <a:solidFill>
                    <a:srgbClr val="000000"/>
                  </a:solidFill>
                  <a:latin typeface="+mj-lt"/>
                </a:rPr>
                <a:t>Account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42" name="Rectangle 42">
              <a:extLst>
                <a:ext uri="{FF2B5EF4-FFF2-40B4-BE49-F238E27FC236}">
                  <a16:creationId xmlns:a16="http://schemas.microsoft.com/office/drawing/2014/main" id="{DE3015F2-1E83-83D8-1478-DA290C3F9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190"/>
              <a:ext cx="505" cy="37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43" name="Rectangle 43">
              <a:extLst>
                <a:ext uri="{FF2B5EF4-FFF2-40B4-BE49-F238E27FC236}">
                  <a16:creationId xmlns:a16="http://schemas.microsoft.com/office/drawing/2014/main" id="{233695CE-50D5-D731-9BEA-5E3B80FF3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3279"/>
              <a:ext cx="204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>
                  <a:solidFill>
                    <a:srgbClr val="000000"/>
                  </a:solidFill>
                  <a:latin typeface="+mj-lt"/>
                </a:rPr>
                <a:t>Item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44" name="Rectangle 44">
              <a:extLst>
                <a:ext uri="{FF2B5EF4-FFF2-40B4-BE49-F238E27FC236}">
                  <a16:creationId xmlns:a16="http://schemas.microsoft.com/office/drawing/2014/main" id="{F127AA49-9F0E-755D-1D00-72FEE43E5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3380"/>
              <a:ext cx="424" cy="1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600" i="0">
                  <a:solidFill>
                    <a:srgbClr val="000000"/>
                  </a:solidFill>
                  <a:latin typeface="+mj-lt"/>
                </a:rPr>
                <a:t>[available]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045" name="Line 45">
              <a:extLst>
                <a:ext uri="{FF2B5EF4-FFF2-40B4-BE49-F238E27FC236}">
                  <a16:creationId xmlns:a16="http://schemas.microsoft.com/office/drawing/2014/main" id="{1091E9C8-5B63-4753-45FA-B0B053F01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2937"/>
              <a:ext cx="1" cy="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46" name="Line 46">
              <a:extLst>
                <a:ext uri="{FF2B5EF4-FFF2-40B4-BE49-F238E27FC236}">
                  <a16:creationId xmlns:a16="http://schemas.microsoft.com/office/drawing/2014/main" id="{EFCC72D4-15AD-2D16-742A-988A7F8D9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2979"/>
              <a:ext cx="1" cy="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47" name="Line 47">
              <a:extLst>
                <a:ext uri="{FF2B5EF4-FFF2-40B4-BE49-F238E27FC236}">
                  <a16:creationId xmlns:a16="http://schemas.microsoft.com/office/drawing/2014/main" id="{7CE99DE1-36EA-6594-F3B9-63F304BD4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021"/>
              <a:ext cx="1" cy="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48" name="Line 48">
              <a:extLst>
                <a:ext uri="{FF2B5EF4-FFF2-40B4-BE49-F238E27FC236}">
                  <a16:creationId xmlns:a16="http://schemas.microsoft.com/office/drawing/2014/main" id="{EF8164F6-0EA8-2417-7DEF-C80BDE0BE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063"/>
              <a:ext cx="1" cy="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49" name="Line 49">
              <a:extLst>
                <a:ext uri="{FF2B5EF4-FFF2-40B4-BE49-F238E27FC236}">
                  <a16:creationId xmlns:a16="http://schemas.microsoft.com/office/drawing/2014/main" id="{48296398-F168-25CF-88B5-DC8754903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105"/>
              <a:ext cx="1" cy="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50" name="Line 50">
              <a:extLst>
                <a:ext uri="{FF2B5EF4-FFF2-40B4-BE49-F238E27FC236}">
                  <a16:creationId xmlns:a16="http://schemas.microsoft.com/office/drawing/2014/main" id="{05B9400B-D417-8044-6BDF-C63F94FB7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148"/>
              <a:ext cx="1" cy="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51" name="Freeform 51">
              <a:extLst>
                <a:ext uri="{FF2B5EF4-FFF2-40B4-BE49-F238E27FC236}">
                  <a16:creationId xmlns:a16="http://schemas.microsoft.com/office/drawing/2014/main" id="{6B1A6765-B892-3C6B-2DC7-C91B2D000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" y="3131"/>
              <a:ext cx="59" cy="59"/>
            </a:xfrm>
            <a:custGeom>
              <a:avLst/>
              <a:gdLst>
                <a:gd name="T0" fmla="*/ 0 w 67"/>
                <a:gd name="T1" fmla="*/ 0 h 68"/>
                <a:gd name="T2" fmla="*/ 4 w 67"/>
                <a:gd name="T3" fmla="*/ 3 h 68"/>
                <a:gd name="T4" fmla="*/ 4 w 67"/>
                <a:gd name="T5" fmla="*/ 0 h 68"/>
                <a:gd name="T6" fmla="*/ 0 60000 65536"/>
                <a:gd name="T7" fmla="*/ 0 60000 65536"/>
                <a:gd name="T8" fmla="*/ 0 60000 65536"/>
                <a:gd name="T9" fmla="*/ 0 w 67"/>
                <a:gd name="T10" fmla="*/ 0 h 68"/>
                <a:gd name="T11" fmla="*/ 67 w 67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" h="68">
                  <a:moveTo>
                    <a:pt x="0" y="0"/>
                  </a:moveTo>
                  <a:lnTo>
                    <a:pt x="34" y="68"/>
                  </a:lnTo>
                  <a:lnTo>
                    <a:pt x="6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52" name="Line 52">
              <a:extLst>
                <a:ext uri="{FF2B5EF4-FFF2-40B4-BE49-F238E27FC236}">
                  <a16:creationId xmlns:a16="http://schemas.microsoft.com/office/drawing/2014/main" id="{8A606332-C8AE-AE8D-8DDC-C3871F261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2" y="2622"/>
              <a:ext cx="2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53" name="Line 53">
              <a:extLst>
                <a:ext uri="{FF2B5EF4-FFF2-40B4-BE49-F238E27FC236}">
                  <a16:creationId xmlns:a16="http://schemas.microsoft.com/office/drawing/2014/main" id="{E11E91F5-319B-D574-01C3-0BE7F8B69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2625"/>
              <a:ext cx="2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54" name="Line 54">
              <a:extLst>
                <a:ext uri="{FF2B5EF4-FFF2-40B4-BE49-F238E27FC236}">
                  <a16:creationId xmlns:a16="http://schemas.microsoft.com/office/drawing/2014/main" id="{77B32CB7-553A-F694-A175-DAFDF705C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2628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55" name="Line 55">
              <a:extLst>
                <a:ext uri="{FF2B5EF4-FFF2-40B4-BE49-F238E27FC236}">
                  <a16:creationId xmlns:a16="http://schemas.microsoft.com/office/drawing/2014/main" id="{7ABB39B0-A14C-7591-7AC6-6E0099F96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2631"/>
              <a:ext cx="27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56" name="Line 56">
              <a:extLst>
                <a:ext uri="{FF2B5EF4-FFF2-40B4-BE49-F238E27FC236}">
                  <a16:creationId xmlns:a16="http://schemas.microsoft.com/office/drawing/2014/main" id="{C29F5762-F362-89B8-A01C-51D2AB854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2635"/>
              <a:ext cx="2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57" name="Line 57">
              <a:extLst>
                <a:ext uri="{FF2B5EF4-FFF2-40B4-BE49-F238E27FC236}">
                  <a16:creationId xmlns:a16="http://schemas.microsoft.com/office/drawing/2014/main" id="{855BC7F3-11BF-842A-978D-E1AA62CCA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638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58" name="Line 58">
              <a:extLst>
                <a:ext uri="{FF2B5EF4-FFF2-40B4-BE49-F238E27FC236}">
                  <a16:creationId xmlns:a16="http://schemas.microsoft.com/office/drawing/2014/main" id="{CED5D03E-FC8B-88B6-BB5D-FAA608F3C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2642"/>
              <a:ext cx="2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59" name="Line 59">
              <a:extLst>
                <a:ext uri="{FF2B5EF4-FFF2-40B4-BE49-F238E27FC236}">
                  <a16:creationId xmlns:a16="http://schemas.microsoft.com/office/drawing/2014/main" id="{E0D157A7-2397-9603-ABA0-F1536C1C5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644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60" name="Line 60">
              <a:extLst>
                <a:ext uri="{FF2B5EF4-FFF2-40B4-BE49-F238E27FC236}">
                  <a16:creationId xmlns:a16="http://schemas.microsoft.com/office/drawing/2014/main" id="{87E8B603-7B3B-62E0-CBEC-E6F2A823D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2647"/>
              <a:ext cx="27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61" name="Line 61">
              <a:extLst>
                <a:ext uri="{FF2B5EF4-FFF2-40B4-BE49-F238E27FC236}">
                  <a16:creationId xmlns:a16="http://schemas.microsoft.com/office/drawing/2014/main" id="{68B85E22-4C81-233B-8C0D-3EFD9CBE6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2650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62" name="Line 62">
              <a:extLst>
                <a:ext uri="{FF2B5EF4-FFF2-40B4-BE49-F238E27FC236}">
                  <a16:creationId xmlns:a16="http://schemas.microsoft.com/office/drawing/2014/main" id="{F4E72362-2C2A-9838-BC59-6C769BCCE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2" y="2654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63" name="Line 63">
              <a:extLst>
                <a:ext uri="{FF2B5EF4-FFF2-40B4-BE49-F238E27FC236}">
                  <a16:creationId xmlns:a16="http://schemas.microsoft.com/office/drawing/2014/main" id="{1DE3432C-7B5F-990C-DDE5-F01655DD2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" y="2656"/>
              <a:ext cx="27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64" name="Line 64">
              <a:extLst>
                <a:ext uri="{FF2B5EF4-FFF2-40B4-BE49-F238E27FC236}">
                  <a16:creationId xmlns:a16="http://schemas.microsoft.com/office/drawing/2014/main" id="{1BDA9AAD-730E-1C00-A1FC-CCFE58E6B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6" y="2660"/>
              <a:ext cx="27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65" name="Line 65">
              <a:extLst>
                <a:ext uri="{FF2B5EF4-FFF2-40B4-BE49-F238E27FC236}">
                  <a16:creationId xmlns:a16="http://schemas.microsoft.com/office/drawing/2014/main" id="{E63A8556-E666-BDCE-C272-DA56DD956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2663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66" name="Line 66">
              <a:extLst>
                <a:ext uri="{FF2B5EF4-FFF2-40B4-BE49-F238E27FC236}">
                  <a16:creationId xmlns:a16="http://schemas.microsoft.com/office/drawing/2014/main" id="{32EE29E1-926D-D7C5-8065-F237C194C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" y="2666"/>
              <a:ext cx="28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67" name="Line 67">
              <a:extLst>
                <a:ext uri="{FF2B5EF4-FFF2-40B4-BE49-F238E27FC236}">
                  <a16:creationId xmlns:a16="http://schemas.microsoft.com/office/drawing/2014/main" id="{B64A81C8-F37E-A036-A4FB-24F6BE3BD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2669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68" name="Line 68">
              <a:extLst>
                <a:ext uri="{FF2B5EF4-FFF2-40B4-BE49-F238E27FC236}">
                  <a16:creationId xmlns:a16="http://schemas.microsoft.com/office/drawing/2014/main" id="{A33BC8D2-A0BA-C9D5-F176-05C658BBE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4" y="2672"/>
              <a:ext cx="28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69" name="Line 69">
              <a:extLst>
                <a:ext uri="{FF2B5EF4-FFF2-40B4-BE49-F238E27FC236}">
                  <a16:creationId xmlns:a16="http://schemas.microsoft.com/office/drawing/2014/main" id="{7C3D0766-2272-BCA0-97DF-F252C8108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6" y="2676"/>
              <a:ext cx="27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70" name="Line 70">
              <a:extLst>
                <a:ext uri="{FF2B5EF4-FFF2-40B4-BE49-F238E27FC236}">
                  <a16:creationId xmlns:a16="http://schemas.microsoft.com/office/drawing/2014/main" id="{3E9DD2DE-7CFE-2C02-2FF5-921FAECDE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8" y="2679"/>
              <a:ext cx="2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71" name="Line 71">
              <a:extLst>
                <a:ext uri="{FF2B5EF4-FFF2-40B4-BE49-F238E27FC236}">
                  <a16:creationId xmlns:a16="http://schemas.microsoft.com/office/drawing/2014/main" id="{90BEA3E4-BC3F-9DDA-42F7-AC29B5436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0" y="2683"/>
              <a:ext cx="2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72" name="Line 72">
              <a:extLst>
                <a:ext uri="{FF2B5EF4-FFF2-40B4-BE49-F238E27FC236}">
                  <a16:creationId xmlns:a16="http://schemas.microsoft.com/office/drawing/2014/main" id="{D12867ED-7930-4B06-4A5F-AEACBE040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2" y="2685"/>
              <a:ext cx="27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73" name="Line 73">
              <a:extLst>
                <a:ext uri="{FF2B5EF4-FFF2-40B4-BE49-F238E27FC236}">
                  <a16:creationId xmlns:a16="http://schemas.microsoft.com/office/drawing/2014/main" id="{02A8F758-99C3-4497-1548-2F1A01D60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2688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74" name="Line 74">
              <a:extLst>
                <a:ext uri="{FF2B5EF4-FFF2-40B4-BE49-F238E27FC236}">
                  <a16:creationId xmlns:a16="http://schemas.microsoft.com/office/drawing/2014/main" id="{BC9CD5B8-D9F6-CB99-E042-4204818EB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6" y="2691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75" name="Line 75">
              <a:extLst>
                <a:ext uri="{FF2B5EF4-FFF2-40B4-BE49-F238E27FC236}">
                  <a16:creationId xmlns:a16="http://schemas.microsoft.com/office/drawing/2014/main" id="{3207CBF6-81C6-7409-8AB0-64193990F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" y="2695"/>
              <a:ext cx="27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76" name="Line 76">
              <a:extLst>
                <a:ext uri="{FF2B5EF4-FFF2-40B4-BE49-F238E27FC236}">
                  <a16:creationId xmlns:a16="http://schemas.microsoft.com/office/drawing/2014/main" id="{5F2D2DB2-D7C2-DCB1-F0A0-9A94B7F61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2698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77" name="Line 77">
              <a:extLst>
                <a:ext uri="{FF2B5EF4-FFF2-40B4-BE49-F238E27FC236}">
                  <a16:creationId xmlns:a16="http://schemas.microsoft.com/office/drawing/2014/main" id="{FADC7385-23EB-3551-5EAF-3014D5876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2701"/>
              <a:ext cx="27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78" name="Line 78">
              <a:extLst>
                <a:ext uri="{FF2B5EF4-FFF2-40B4-BE49-F238E27FC236}">
                  <a16:creationId xmlns:a16="http://schemas.microsoft.com/office/drawing/2014/main" id="{4D2B44ED-070A-9E18-60D4-EFB602C11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2705"/>
              <a:ext cx="27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79" name="Line 79">
              <a:extLst>
                <a:ext uri="{FF2B5EF4-FFF2-40B4-BE49-F238E27FC236}">
                  <a16:creationId xmlns:a16="http://schemas.microsoft.com/office/drawing/2014/main" id="{9968FB5E-5138-6249-24FE-04D7C2974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6" y="2708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80" name="Line 80">
              <a:extLst>
                <a:ext uri="{FF2B5EF4-FFF2-40B4-BE49-F238E27FC236}">
                  <a16:creationId xmlns:a16="http://schemas.microsoft.com/office/drawing/2014/main" id="{772A1AD9-5B5E-658B-4DF3-3207DFE5C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8" y="2710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81" name="Line 81">
              <a:extLst>
                <a:ext uri="{FF2B5EF4-FFF2-40B4-BE49-F238E27FC236}">
                  <a16:creationId xmlns:a16="http://schemas.microsoft.com/office/drawing/2014/main" id="{A0BDF827-BEE5-106B-E662-456C1BF4A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2713"/>
              <a:ext cx="27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82" name="Line 82">
              <a:extLst>
                <a:ext uri="{FF2B5EF4-FFF2-40B4-BE49-F238E27FC236}">
                  <a16:creationId xmlns:a16="http://schemas.microsoft.com/office/drawing/2014/main" id="{82E14003-D386-42EF-1019-64B271CF4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2717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83" name="Line 83">
              <a:extLst>
                <a:ext uri="{FF2B5EF4-FFF2-40B4-BE49-F238E27FC236}">
                  <a16:creationId xmlns:a16="http://schemas.microsoft.com/office/drawing/2014/main" id="{5FED248A-BD02-B986-F5E0-298B26958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2720"/>
              <a:ext cx="2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84" name="Line 84">
              <a:extLst>
                <a:ext uri="{FF2B5EF4-FFF2-40B4-BE49-F238E27FC236}">
                  <a16:creationId xmlns:a16="http://schemas.microsoft.com/office/drawing/2014/main" id="{9D5898DE-9192-4EEF-0434-E7A1D2D50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6" y="2724"/>
              <a:ext cx="27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85" name="Line 85">
              <a:extLst>
                <a:ext uri="{FF2B5EF4-FFF2-40B4-BE49-F238E27FC236}">
                  <a16:creationId xmlns:a16="http://schemas.microsoft.com/office/drawing/2014/main" id="{BF31854E-2F09-8EAC-2D35-48F3A9D30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8" y="2726"/>
              <a:ext cx="28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86" name="Line 86">
              <a:extLst>
                <a:ext uri="{FF2B5EF4-FFF2-40B4-BE49-F238E27FC236}">
                  <a16:creationId xmlns:a16="http://schemas.microsoft.com/office/drawing/2014/main" id="{EFE8328D-07F8-6F1D-34F0-92E5E9666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0" y="2730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87" name="Line 87">
              <a:extLst>
                <a:ext uri="{FF2B5EF4-FFF2-40B4-BE49-F238E27FC236}">
                  <a16:creationId xmlns:a16="http://schemas.microsoft.com/office/drawing/2014/main" id="{A7473D08-09F4-FBF3-F5D4-CE07A653F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" y="2733"/>
              <a:ext cx="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88" name="Line 88">
              <a:extLst>
                <a:ext uri="{FF2B5EF4-FFF2-40B4-BE49-F238E27FC236}">
                  <a16:creationId xmlns:a16="http://schemas.microsoft.com/office/drawing/2014/main" id="{A4F40F36-B391-B3FD-37D1-62DED95E0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" y="2736"/>
              <a:ext cx="2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89" name="Line 89">
              <a:extLst>
                <a:ext uri="{FF2B5EF4-FFF2-40B4-BE49-F238E27FC236}">
                  <a16:creationId xmlns:a16="http://schemas.microsoft.com/office/drawing/2014/main" id="{4931E5B4-257D-0D7B-82C3-20DA2382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" y="2739"/>
              <a:ext cx="2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90" name="Line 90">
              <a:extLst>
                <a:ext uri="{FF2B5EF4-FFF2-40B4-BE49-F238E27FC236}">
                  <a16:creationId xmlns:a16="http://schemas.microsoft.com/office/drawing/2014/main" id="{88C9082C-5AE5-3E58-9052-B8481B695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8" y="2742"/>
              <a:ext cx="28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91" name="Line 91">
              <a:extLst>
                <a:ext uri="{FF2B5EF4-FFF2-40B4-BE49-F238E27FC236}">
                  <a16:creationId xmlns:a16="http://schemas.microsoft.com/office/drawing/2014/main" id="{CA793B97-2FA3-B9B6-575B-FBBC0DD0A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0" y="2746"/>
              <a:ext cx="2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92" name="Line 92">
              <a:extLst>
                <a:ext uri="{FF2B5EF4-FFF2-40B4-BE49-F238E27FC236}">
                  <a16:creationId xmlns:a16="http://schemas.microsoft.com/office/drawing/2014/main" id="{A6C9FE99-48AD-CE23-0F6F-E09899708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2" y="2749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93" name="Line 93">
              <a:extLst>
                <a:ext uri="{FF2B5EF4-FFF2-40B4-BE49-F238E27FC236}">
                  <a16:creationId xmlns:a16="http://schemas.microsoft.com/office/drawing/2014/main" id="{ABCB0A36-2267-B6EB-1DE7-8079B8F67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" y="2752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94" name="Line 94">
              <a:extLst>
                <a:ext uri="{FF2B5EF4-FFF2-40B4-BE49-F238E27FC236}">
                  <a16:creationId xmlns:a16="http://schemas.microsoft.com/office/drawing/2014/main" id="{6D77B2D6-8DF8-B0DC-1660-05BA8E905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2754"/>
              <a:ext cx="27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95" name="Line 95">
              <a:extLst>
                <a:ext uri="{FF2B5EF4-FFF2-40B4-BE49-F238E27FC236}">
                  <a16:creationId xmlns:a16="http://schemas.microsoft.com/office/drawing/2014/main" id="{4DBAF033-F592-D833-29CB-74D367747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" y="2758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96" name="Line 96">
              <a:extLst>
                <a:ext uri="{FF2B5EF4-FFF2-40B4-BE49-F238E27FC236}">
                  <a16:creationId xmlns:a16="http://schemas.microsoft.com/office/drawing/2014/main" id="{77A2244D-B815-D96B-B523-24229D464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761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97" name="Line 97">
              <a:extLst>
                <a:ext uri="{FF2B5EF4-FFF2-40B4-BE49-F238E27FC236}">
                  <a16:creationId xmlns:a16="http://schemas.microsoft.com/office/drawing/2014/main" id="{EA7DE88E-D5A4-207D-2B2B-523EC38C8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2764"/>
              <a:ext cx="27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98" name="Line 98">
              <a:extLst>
                <a:ext uri="{FF2B5EF4-FFF2-40B4-BE49-F238E27FC236}">
                  <a16:creationId xmlns:a16="http://schemas.microsoft.com/office/drawing/2014/main" id="{FC2DF8C9-5AE9-6619-6E16-1F8592DA2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2768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099" name="Line 99">
              <a:extLst>
                <a:ext uri="{FF2B5EF4-FFF2-40B4-BE49-F238E27FC236}">
                  <a16:creationId xmlns:a16="http://schemas.microsoft.com/office/drawing/2014/main" id="{D0A178F1-AF07-F550-2C7B-99388ECDC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" y="2771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00" name="Line 100">
              <a:extLst>
                <a:ext uri="{FF2B5EF4-FFF2-40B4-BE49-F238E27FC236}">
                  <a16:creationId xmlns:a16="http://schemas.microsoft.com/office/drawing/2014/main" id="{D6CE78D0-47AB-80B2-BB9F-3C1BD00D4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8" y="2775"/>
              <a:ext cx="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01" name="Line 101">
              <a:extLst>
                <a:ext uri="{FF2B5EF4-FFF2-40B4-BE49-F238E27FC236}">
                  <a16:creationId xmlns:a16="http://schemas.microsoft.com/office/drawing/2014/main" id="{1DF9B14F-61EC-0F0C-1310-10A991A6D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2777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02" name="Line 102">
              <a:extLst>
                <a:ext uri="{FF2B5EF4-FFF2-40B4-BE49-F238E27FC236}">
                  <a16:creationId xmlns:a16="http://schemas.microsoft.com/office/drawing/2014/main" id="{50158D63-5E13-11BA-9708-87CC236AE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2" y="2780"/>
              <a:ext cx="2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03" name="Line 103">
              <a:extLst>
                <a:ext uri="{FF2B5EF4-FFF2-40B4-BE49-F238E27FC236}">
                  <a16:creationId xmlns:a16="http://schemas.microsoft.com/office/drawing/2014/main" id="{A26A0D6A-B4D5-E50C-D5E0-C386AFDCD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2783"/>
              <a:ext cx="27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04" name="Line 104">
              <a:extLst>
                <a:ext uri="{FF2B5EF4-FFF2-40B4-BE49-F238E27FC236}">
                  <a16:creationId xmlns:a16="http://schemas.microsoft.com/office/drawing/2014/main" id="{1E6B8A7E-3FCE-F0A7-BF14-25F6E4F57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" y="2787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05" name="Line 105">
              <a:extLst>
                <a:ext uri="{FF2B5EF4-FFF2-40B4-BE49-F238E27FC236}">
                  <a16:creationId xmlns:a16="http://schemas.microsoft.com/office/drawing/2014/main" id="{38290873-64B7-2F97-E257-114E0F479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8" y="2790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06" name="Line 106">
              <a:extLst>
                <a:ext uri="{FF2B5EF4-FFF2-40B4-BE49-F238E27FC236}">
                  <a16:creationId xmlns:a16="http://schemas.microsoft.com/office/drawing/2014/main" id="{086A3C34-2D6D-F0F6-EBEA-7BDBFA0F9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2793"/>
              <a:ext cx="27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07" name="Line 107">
              <a:extLst>
                <a:ext uri="{FF2B5EF4-FFF2-40B4-BE49-F238E27FC236}">
                  <a16:creationId xmlns:a16="http://schemas.microsoft.com/office/drawing/2014/main" id="{DB4B6E4D-8599-EEAC-BA04-9DE01A3F2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2" y="2796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08" name="Line 108">
              <a:extLst>
                <a:ext uri="{FF2B5EF4-FFF2-40B4-BE49-F238E27FC236}">
                  <a16:creationId xmlns:a16="http://schemas.microsoft.com/office/drawing/2014/main" id="{7100D184-24DD-FE10-4DBD-E21627F26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4" y="2799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09" name="Line 109">
              <a:extLst>
                <a:ext uri="{FF2B5EF4-FFF2-40B4-BE49-F238E27FC236}">
                  <a16:creationId xmlns:a16="http://schemas.microsoft.com/office/drawing/2014/main" id="{13A78D6E-0917-2BA9-4643-27C627EED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6" y="2803"/>
              <a:ext cx="27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10" name="Line 110">
              <a:extLst>
                <a:ext uri="{FF2B5EF4-FFF2-40B4-BE49-F238E27FC236}">
                  <a16:creationId xmlns:a16="http://schemas.microsoft.com/office/drawing/2014/main" id="{A9A09BA8-1CDC-B98D-C236-55A527C2D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" y="2805"/>
              <a:ext cx="27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11" name="Line 111">
              <a:extLst>
                <a:ext uri="{FF2B5EF4-FFF2-40B4-BE49-F238E27FC236}">
                  <a16:creationId xmlns:a16="http://schemas.microsoft.com/office/drawing/2014/main" id="{EA548575-D19A-F1D5-DCD4-29DE8F107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0" y="2809"/>
              <a:ext cx="2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12" name="Freeform 112">
              <a:extLst>
                <a:ext uri="{FF2B5EF4-FFF2-40B4-BE49-F238E27FC236}">
                  <a16:creationId xmlns:a16="http://schemas.microsoft.com/office/drawing/2014/main" id="{C60E1BE3-1FEB-38FC-7074-19A598F11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" y="2777"/>
              <a:ext cx="61" cy="60"/>
            </a:xfrm>
            <a:custGeom>
              <a:avLst/>
              <a:gdLst>
                <a:gd name="T0" fmla="*/ 0 w 70"/>
                <a:gd name="T1" fmla="*/ 4 h 68"/>
                <a:gd name="T2" fmla="*/ 3 w 70"/>
                <a:gd name="T3" fmla="*/ 4 h 68"/>
                <a:gd name="T4" fmla="*/ 3 w 70"/>
                <a:gd name="T5" fmla="*/ 0 h 68"/>
                <a:gd name="T6" fmla="*/ 0 60000 65536"/>
                <a:gd name="T7" fmla="*/ 0 60000 65536"/>
                <a:gd name="T8" fmla="*/ 0 60000 65536"/>
                <a:gd name="T9" fmla="*/ 0 w 70"/>
                <a:gd name="T10" fmla="*/ 0 h 68"/>
                <a:gd name="T11" fmla="*/ 70 w 70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68">
                  <a:moveTo>
                    <a:pt x="0" y="68"/>
                  </a:moveTo>
                  <a:lnTo>
                    <a:pt x="70" y="39"/>
                  </a:lnTo>
                  <a:lnTo>
                    <a:pt x="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13" name="Line 113">
              <a:extLst>
                <a:ext uri="{FF2B5EF4-FFF2-40B4-BE49-F238E27FC236}">
                  <a16:creationId xmlns:a16="http://schemas.microsoft.com/office/drawing/2014/main" id="{3C0C6871-8FA4-13FA-FA78-15202F9C2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6" y="2894"/>
              <a:ext cx="518" cy="4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14" name="Freeform 114">
              <a:extLst>
                <a:ext uri="{FF2B5EF4-FFF2-40B4-BE49-F238E27FC236}">
                  <a16:creationId xmlns:a16="http://schemas.microsoft.com/office/drawing/2014/main" id="{E32F0F61-5229-2C8B-E639-8A16293DD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" y="3237"/>
              <a:ext cx="65" cy="60"/>
            </a:xfrm>
            <a:custGeom>
              <a:avLst/>
              <a:gdLst>
                <a:gd name="T0" fmla="*/ 4 w 74"/>
                <a:gd name="T1" fmla="*/ 0 h 68"/>
                <a:gd name="T2" fmla="*/ 0 w 74"/>
                <a:gd name="T3" fmla="*/ 4 h 68"/>
                <a:gd name="T4" fmla="*/ 4 w 74"/>
                <a:gd name="T5" fmla="*/ 4 h 68"/>
                <a:gd name="T6" fmla="*/ 0 60000 65536"/>
                <a:gd name="T7" fmla="*/ 0 60000 65536"/>
                <a:gd name="T8" fmla="*/ 0 60000 65536"/>
                <a:gd name="T9" fmla="*/ 0 w 74"/>
                <a:gd name="T10" fmla="*/ 0 h 68"/>
                <a:gd name="T11" fmla="*/ 74 w 74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68">
                  <a:moveTo>
                    <a:pt x="32" y="0"/>
                  </a:moveTo>
                  <a:lnTo>
                    <a:pt x="0" y="68"/>
                  </a:lnTo>
                  <a:lnTo>
                    <a:pt x="74" y="5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15" name="Freeform 115">
              <a:extLst>
                <a:ext uri="{FF2B5EF4-FFF2-40B4-BE49-F238E27FC236}">
                  <a16:creationId xmlns:a16="http://schemas.microsoft.com/office/drawing/2014/main" id="{9DA6EF10-881A-FF9B-00EF-082DB3FFE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3770"/>
              <a:ext cx="101" cy="103"/>
            </a:xfrm>
            <a:custGeom>
              <a:avLst/>
              <a:gdLst>
                <a:gd name="T0" fmla="*/ 0 w 116"/>
                <a:gd name="T1" fmla="*/ 4 h 116"/>
                <a:gd name="T2" fmla="*/ 2 w 116"/>
                <a:gd name="T3" fmla="*/ 4 h 116"/>
                <a:gd name="T4" fmla="*/ 3 w 116"/>
                <a:gd name="T5" fmla="*/ 4 h 116"/>
                <a:gd name="T6" fmla="*/ 3 w 116"/>
                <a:gd name="T7" fmla="*/ 4 h 116"/>
                <a:gd name="T8" fmla="*/ 3 w 116"/>
                <a:gd name="T9" fmla="*/ 4 h 116"/>
                <a:gd name="T10" fmla="*/ 3 w 116"/>
                <a:gd name="T11" fmla="*/ 4 h 116"/>
                <a:gd name="T12" fmla="*/ 3 w 116"/>
                <a:gd name="T13" fmla="*/ 0 h 116"/>
                <a:gd name="T14" fmla="*/ 3 w 116"/>
                <a:gd name="T15" fmla="*/ 0 h 116"/>
                <a:gd name="T16" fmla="*/ 3 w 116"/>
                <a:gd name="T17" fmla="*/ 4 h 116"/>
                <a:gd name="T18" fmla="*/ 3 w 116"/>
                <a:gd name="T19" fmla="*/ 4 h 116"/>
                <a:gd name="T20" fmla="*/ 4 w 116"/>
                <a:gd name="T21" fmla="*/ 4 h 116"/>
                <a:gd name="T22" fmla="*/ 4 w 116"/>
                <a:gd name="T23" fmla="*/ 4 h 116"/>
                <a:gd name="T24" fmla="*/ 5 w 116"/>
                <a:gd name="T25" fmla="*/ 4 h 116"/>
                <a:gd name="T26" fmla="*/ 5 w 116"/>
                <a:gd name="T27" fmla="*/ 4 h 116"/>
                <a:gd name="T28" fmla="*/ 5 w 116"/>
                <a:gd name="T29" fmla="*/ 4 h 116"/>
                <a:gd name="T30" fmla="*/ 4 w 116"/>
                <a:gd name="T31" fmla="*/ 4 h 116"/>
                <a:gd name="T32" fmla="*/ 4 w 116"/>
                <a:gd name="T33" fmla="*/ 5 h 116"/>
                <a:gd name="T34" fmla="*/ 3 w 116"/>
                <a:gd name="T35" fmla="*/ 6 h 116"/>
                <a:gd name="T36" fmla="*/ 3 w 116"/>
                <a:gd name="T37" fmla="*/ 6 h 116"/>
                <a:gd name="T38" fmla="*/ 3 w 116"/>
                <a:gd name="T39" fmla="*/ 6 h 116"/>
                <a:gd name="T40" fmla="*/ 3 w 116"/>
                <a:gd name="T41" fmla="*/ 6 h 116"/>
                <a:gd name="T42" fmla="*/ 3 w 116"/>
                <a:gd name="T43" fmla="*/ 6 h 116"/>
                <a:gd name="T44" fmla="*/ 3 w 116"/>
                <a:gd name="T45" fmla="*/ 6 h 116"/>
                <a:gd name="T46" fmla="*/ 3 w 116"/>
                <a:gd name="T47" fmla="*/ 5 h 116"/>
                <a:gd name="T48" fmla="*/ 3 w 116"/>
                <a:gd name="T49" fmla="*/ 4 h 116"/>
                <a:gd name="T50" fmla="*/ 2 w 116"/>
                <a:gd name="T51" fmla="*/ 4 h 116"/>
                <a:gd name="T52" fmla="*/ 0 w 116"/>
                <a:gd name="T53" fmla="*/ 4 h 1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6"/>
                <a:gd name="T82" fmla="*/ 0 h 116"/>
                <a:gd name="T83" fmla="*/ 116 w 116"/>
                <a:gd name="T84" fmla="*/ 116 h 1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6" h="116">
                  <a:moveTo>
                    <a:pt x="0" y="58"/>
                  </a:moveTo>
                  <a:lnTo>
                    <a:pt x="2" y="44"/>
                  </a:lnTo>
                  <a:lnTo>
                    <a:pt x="7" y="31"/>
                  </a:lnTo>
                  <a:lnTo>
                    <a:pt x="15" y="19"/>
                  </a:lnTo>
                  <a:lnTo>
                    <a:pt x="25" y="11"/>
                  </a:lnTo>
                  <a:lnTo>
                    <a:pt x="38" y="4"/>
                  </a:lnTo>
                  <a:lnTo>
                    <a:pt x="51" y="0"/>
                  </a:lnTo>
                  <a:lnTo>
                    <a:pt x="66" y="0"/>
                  </a:lnTo>
                  <a:lnTo>
                    <a:pt x="79" y="4"/>
                  </a:lnTo>
                  <a:lnTo>
                    <a:pt x="91" y="11"/>
                  </a:lnTo>
                  <a:lnTo>
                    <a:pt x="101" y="19"/>
                  </a:lnTo>
                  <a:lnTo>
                    <a:pt x="109" y="31"/>
                  </a:lnTo>
                  <a:lnTo>
                    <a:pt x="115" y="44"/>
                  </a:lnTo>
                  <a:lnTo>
                    <a:pt x="116" y="58"/>
                  </a:lnTo>
                  <a:lnTo>
                    <a:pt x="115" y="71"/>
                  </a:lnTo>
                  <a:lnTo>
                    <a:pt x="109" y="85"/>
                  </a:lnTo>
                  <a:lnTo>
                    <a:pt x="101" y="96"/>
                  </a:lnTo>
                  <a:lnTo>
                    <a:pt x="91" y="105"/>
                  </a:lnTo>
                  <a:lnTo>
                    <a:pt x="79" y="112"/>
                  </a:lnTo>
                  <a:lnTo>
                    <a:pt x="66" y="116"/>
                  </a:lnTo>
                  <a:lnTo>
                    <a:pt x="51" y="116"/>
                  </a:lnTo>
                  <a:lnTo>
                    <a:pt x="38" y="112"/>
                  </a:lnTo>
                  <a:lnTo>
                    <a:pt x="25" y="105"/>
                  </a:lnTo>
                  <a:lnTo>
                    <a:pt x="15" y="96"/>
                  </a:lnTo>
                  <a:lnTo>
                    <a:pt x="7" y="85"/>
                  </a:lnTo>
                  <a:lnTo>
                    <a:pt x="2" y="71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16" name="Freeform 116">
              <a:extLst>
                <a:ext uri="{FF2B5EF4-FFF2-40B4-BE49-F238E27FC236}">
                  <a16:creationId xmlns:a16="http://schemas.microsoft.com/office/drawing/2014/main" id="{D84039D2-2202-00A7-6FE1-7C6F04E7A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" y="3758"/>
              <a:ext cx="126" cy="126"/>
            </a:xfrm>
            <a:custGeom>
              <a:avLst/>
              <a:gdLst>
                <a:gd name="T0" fmla="*/ 0 w 144"/>
                <a:gd name="T1" fmla="*/ 4 h 144"/>
                <a:gd name="T2" fmla="*/ 2 w 144"/>
                <a:gd name="T3" fmla="*/ 4 h 144"/>
                <a:gd name="T4" fmla="*/ 4 w 144"/>
                <a:gd name="T5" fmla="*/ 4 h 144"/>
                <a:gd name="T6" fmla="*/ 4 w 144"/>
                <a:gd name="T7" fmla="*/ 4 h 144"/>
                <a:gd name="T8" fmla="*/ 4 w 144"/>
                <a:gd name="T9" fmla="*/ 4 h 144"/>
                <a:gd name="T10" fmla="*/ 4 w 144"/>
                <a:gd name="T11" fmla="*/ 4 h 144"/>
                <a:gd name="T12" fmla="*/ 4 w 144"/>
                <a:gd name="T13" fmla="*/ 2 h 144"/>
                <a:gd name="T14" fmla="*/ 4 w 144"/>
                <a:gd name="T15" fmla="*/ 0 h 144"/>
                <a:gd name="T16" fmla="*/ 4 w 144"/>
                <a:gd name="T17" fmla="*/ 2 h 144"/>
                <a:gd name="T18" fmla="*/ 4 w 144"/>
                <a:gd name="T19" fmla="*/ 4 h 144"/>
                <a:gd name="T20" fmla="*/ 5 w 144"/>
                <a:gd name="T21" fmla="*/ 4 h 144"/>
                <a:gd name="T22" fmla="*/ 6 w 144"/>
                <a:gd name="T23" fmla="*/ 4 h 144"/>
                <a:gd name="T24" fmla="*/ 6 w 144"/>
                <a:gd name="T25" fmla="*/ 4 h 144"/>
                <a:gd name="T26" fmla="*/ 6 w 144"/>
                <a:gd name="T27" fmla="*/ 4 h 144"/>
                <a:gd name="T28" fmla="*/ 7 w 144"/>
                <a:gd name="T29" fmla="*/ 4 h 144"/>
                <a:gd name="T30" fmla="*/ 6 w 144"/>
                <a:gd name="T31" fmla="*/ 4 h 144"/>
                <a:gd name="T32" fmla="*/ 6 w 144"/>
                <a:gd name="T33" fmla="*/ 4 h 144"/>
                <a:gd name="T34" fmla="*/ 6 w 144"/>
                <a:gd name="T35" fmla="*/ 5 h 144"/>
                <a:gd name="T36" fmla="*/ 5 w 144"/>
                <a:gd name="T37" fmla="*/ 6 h 144"/>
                <a:gd name="T38" fmla="*/ 4 w 144"/>
                <a:gd name="T39" fmla="*/ 6 h 144"/>
                <a:gd name="T40" fmla="*/ 4 w 144"/>
                <a:gd name="T41" fmla="*/ 6 h 144"/>
                <a:gd name="T42" fmla="*/ 4 w 144"/>
                <a:gd name="T43" fmla="*/ 7 h 144"/>
                <a:gd name="T44" fmla="*/ 4 w 144"/>
                <a:gd name="T45" fmla="*/ 6 h 144"/>
                <a:gd name="T46" fmla="*/ 4 w 144"/>
                <a:gd name="T47" fmla="*/ 6 h 144"/>
                <a:gd name="T48" fmla="*/ 4 w 144"/>
                <a:gd name="T49" fmla="*/ 6 h 144"/>
                <a:gd name="T50" fmla="*/ 4 w 144"/>
                <a:gd name="T51" fmla="*/ 5 h 144"/>
                <a:gd name="T52" fmla="*/ 4 w 144"/>
                <a:gd name="T53" fmla="*/ 4 h 144"/>
                <a:gd name="T54" fmla="*/ 2 w 144"/>
                <a:gd name="T55" fmla="*/ 4 h 144"/>
                <a:gd name="T56" fmla="*/ 0 w 144"/>
                <a:gd name="T57" fmla="*/ 4 h 1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44"/>
                <a:gd name="T89" fmla="*/ 144 w 144"/>
                <a:gd name="T90" fmla="*/ 144 h 1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44">
                  <a:moveTo>
                    <a:pt x="0" y="72"/>
                  </a:moveTo>
                  <a:lnTo>
                    <a:pt x="2" y="56"/>
                  </a:lnTo>
                  <a:lnTo>
                    <a:pt x="8" y="40"/>
                  </a:lnTo>
                  <a:lnTo>
                    <a:pt x="16" y="27"/>
                  </a:lnTo>
                  <a:lnTo>
                    <a:pt x="28" y="15"/>
                  </a:lnTo>
                  <a:lnTo>
                    <a:pt x="41" y="7"/>
                  </a:lnTo>
                  <a:lnTo>
                    <a:pt x="57" y="2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4" y="7"/>
                  </a:lnTo>
                  <a:lnTo>
                    <a:pt x="117" y="15"/>
                  </a:lnTo>
                  <a:lnTo>
                    <a:pt x="129" y="27"/>
                  </a:lnTo>
                  <a:lnTo>
                    <a:pt x="137" y="40"/>
                  </a:lnTo>
                  <a:lnTo>
                    <a:pt x="142" y="56"/>
                  </a:lnTo>
                  <a:lnTo>
                    <a:pt x="144" y="72"/>
                  </a:lnTo>
                  <a:lnTo>
                    <a:pt x="142" y="88"/>
                  </a:lnTo>
                  <a:lnTo>
                    <a:pt x="137" y="104"/>
                  </a:lnTo>
                  <a:lnTo>
                    <a:pt x="129" y="117"/>
                  </a:lnTo>
                  <a:lnTo>
                    <a:pt x="117" y="129"/>
                  </a:lnTo>
                  <a:lnTo>
                    <a:pt x="104" y="137"/>
                  </a:lnTo>
                  <a:lnTo>
                    <a:pt x="88" y="142"/>
                  </a:lnTo>
                  <a:lnTo>
                    <a:pt x="72" y="144"/>
                  </a:lnTo>
                  <a:lnTo>
                    <a:pt x="57" y="142"/>
                  </a:lnTo>
                  <a:lnTo>
                    <a:pt x="41" y="137"/>
                  </a:lnTo>
                  <a:lnTo>
                    <a:pt x="28" y="129"/>
                  </a:lnTo>
                  <a:lnTo>
                    <a:pt x="16" y="117"/>
                  </a:lnTo>
                  <a:lnTo>
                    <a:pt x="8" y="104"/>
                  </a:lnTo>
                  <a:lnTo>
                    <a:pt x="2" y="88"/>
                  </a:lnTo>
                  <a:lnTo>
                    <a:pt x="0" y="7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17" name="Line 117">
              <a:extLst>
                <a:ext uri="{FF2B5EF4-FFF2-40B4-BE49-F238E27FC236}">
                  <a16:creationId xmlns:a16="http://schemas.microsoft.com/office/drawing/2014/main" id="{8103BEA1-82C5-463B-BFF2-F34170F63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3505"/>
              <a:ext cx="1" cy="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18" name="Freeform 118">
              <a:extLst>
                <a:ext uri="{FF2B5EF4-FFF2-40B4-BE49-F238E27FC236}">
                  <a16:creationId xmlns:a16="http://schemas.microsoft.com/office/drawing/2014/main" id="{A01C78D8-B2C4-E442-4877-36C188852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3699"/>
              <a:ext cx="59" cy="59"/>
            </a:xfrm>
            <a:custGeom>
              <a:avLst/>
              <a:gdLst>
                <a:gd name="T0" fmla="*/ 0 w 68"/>
                <a:gd name="T1" fmla="*/ 0 h 67"/>
                <a:gd name="T2" fmla="*/ 3 w 68"/>
                <a:gd name="T3" fmla="*/ 4 h 67"/>
                <a:gd name="T4" fmla="*/ 3 w 68"/>
                <a:gd name="T5" fmla="*/ 0 h 67"/>
                <a:gd name="T6" fmla="*/ 0 60000 65536"/>
                <a:gd name="T7" fmla="*/ 0 60000 65536"/>
                <a:gd name="T8" fmla="*/ 0 60000 65536"/>
                <a:gd name="T9" fmla="*/ 0 w 68"/>
                <a:gd name="T10" fmla="*/ 0 h 67"/>
                <a:gd name="T11" fmla="*/ 68 w 68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67">
                  <a:moveTo>
                    <a:pt x="0" y="0"/>
                  </a:moveTo>
                  <a:lnTo>
                    <a:pt x="34" y="67"/>
                  </a:lnTo>
                  <a:lnTo>
                    <a:pt x="6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19" name="Rectangle 119">
              <a:extLst>
                <a:ext uri="{FF2B5EF4-FFF2-40B4-BE49-F238E27FC236}">
                  <a16:creationId xmlns:a16="http://schemas.microsoft.com/office/drawing/2014/main" id="{74DEF6A6-6C3B-EF92-298C-EF718FDC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855"/>
              <a:ext cx="4034" cy="315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20" name="Line 120">
              <a:extLst>
                <a:ext uri="{FF2B5EF4-FFF2-40B4-BE49-F238E27FC236}">
                  <a16:creationId xmlns:a16="http://schemas.microsoft.com/office/drawing/2014/main" id="{F9239BB7-F576-2CC8-E233-68976B910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855"/>
              <a:ext cx="1" cy="31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21" name="Line 121">
              <a:extLst>
                <a:ext uri="{FF2B5EF4-FFF2-40B4-BE49-F238E27FC236}">
                  <a16:creationId xmlns:a16="http://schemas.microsoft.com/office/drawing/2014/main" id="{27B134F9-8CDB-7419-D6D8-65BA92BBD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855"/>
              <a:ext cx="1" cy="31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22" name="Rectangle 122">
              <a:extLst>
                <a:ext uri="{FF2B5EF4-FFF2-40B4-BE49-F238E27FC236}">
                  <a16:creationId xmlns:a16="http://schemas.microsoft.com/office/drawing/2014/main" id="{C31F8A5B-DE13-16ED-B8A9-AA199998A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922"/>
              <a:ext cx="434" cy="1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800" i="0">
                  <a:solidFill>
                    <a:srgbClr val="000000"/>
                  </a:solidFill>
                  <a:latin typeface="+mj-lt"/>
                </a:rPr>
                <a:t>Customer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123" name="Rectangle 123">
              <a:extLst>
                <a:ext uri="{FF2B5EF4-FFF2-40B4-BE49-F238E27FC236}">
                  <a16:creationId xmlns:a16="http://schemas.microsoft.com/office/drawing/2014/main" id="{129CEBFB-6197-699C-9562-934EE1BC1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922"/>
              <a:ext cx="435" cy="1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800" i="0">
                  <a:solidFill>
                    <a:srgbClr val="000000"/>
                  </a:solidFill>
                  <a:latin typeface="+mj-lt"/>
                </a:rPr>
                <a:t>Telesales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124" name="Rectangle 124">
              <a:extLst>
                <a:ext uri="{FF2B5EF4-FFF2-40B4-BE49-F238E27FC236}">
                  <a16:creationId xmlns:a16="http://schemas.microsoft.com/office/drawing/2014/main" id="{3E7A1194-ECB3-44CB-2D7A-4F5A1BC9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922"/>
              <a:ext cx="519" cy="1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800" i="0">
                  <a:solidFill>
                    <a:srgbClr val="000000"/>
                  </a:solidFill>
                  <a:latin typeface="+mj-lt"/>
                </a:rPr>
                <a:t>Warehouse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56125" name="Line 125">
              <a:extLst>
                <a:ext uri="{FF2B5EF4-FFF2-40B4-BE49-F238E27FC236}">
                  <a16:creationId xmlns:a16="http://schemas.microsoft.com/office/drawing/2014/main" id="{E339C517-B601-8A17-5E92-F79EED111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855"/>
              <a:ext cx="1" cy="31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i="0">
                <a:latin typeface="+mj-lt"/>
              </a:endParaRPr>
            </a:p>
          </p:txBody>
        </p:sp>
        <p:sp>
          <p:nvSpPr>
            <p:cNvPr id="256126" name="Rectangle 126">
              <a:extLst>
                <a:ext uri="{FF2B5EF4-FFF2-40B4-BE49-F238E27FC236}">
                  <a16:creationId xmlns:a16="http://schemas.microsoft.com/office/drawing/2014/main" id="{D89063E1-3A6A-92E6-C21D-925B3003B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922"/>
              <a:ext cx="501" cy="1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503238">
                <a:defRPr/>
              </a:pPr>
              <a:r>
                <a:rPr lang="en-US" sz="1800" i="0">
                  <a:solidFill>
                    <a:srgbClr val="000000"/>
                  </a:solidFill>
                  <a:latin typeface="+mj-lt"/>
                </a:rPr>
                <a:t>Accounting</a:t>
              </a:r>
              <a:endParaRPr lang="en-US" sz="3200" i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F609C8-9F78-3EFB-5213-FA2848B9B74D}"/>
              </a:ext>
            </a:extLst>
          </p:cNvPr>
          <p:cNvSpPr/>
          <p:nvPr/>
        </p:nvSpPr>
        <p:spPr bwMode="auto">
          <a:xfrm>
            <a:off x="80963" y="5105400"/>
            <a:ext cx="9917112" cy="21034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DB522-E419-B660-B7D5-85F70A653451}"/>
              </a:ext>
            </a:extLst>
          </p:cNvPr>
          <p:cNvSpPr/>
          <p:nvPr/>
        </p:nvSpPr>
        <p:spPr bwMode="auto">
          <a:xfrm>
            <a:off x="87313" y="731838"/>
            <a:ext cx="9917112" cy="449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73732" name="Title 5">
            <a:extLst>
              <a:ext uri="{FF2B5EF4-FFF2-40B4-BE49-F238E27FC236}">
                <a16:creationId xmlns:a16="http://schemas.microsoft.com/office/drawing/2014/main" id="{68B3FA8E-A6C7-B5CA-8D02-027B2AEE0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0"/>
            <a:ext cx="8596312" cy="808038"/>
          </a:xfrm>
        </p:spPr>
        <p:txBody>
          <a:bodyPr/>
          <a:lstStyle/>
          <a:p>
            <a:r>
              <a:rPr lang="en-US" altLang="en-US" sz="3200"/>
              <a:t>Uses and Abuses of Activity Diagrams</a:t>
            </a:r>
          </a:p>
        </p:txBody>
      </p:sp>
      <p:sp>
        <p:nvSpPr>
          <p:cNvPr id="74757" name="Content Placeholder 6">
            <a:extLst>
              <a:ext uri="{FF2B5EF4-FFF2-40B4-BE49-F238E27FC236}">
                <a16:creationId xmlns:a16="http://schemas.microsoft.com/office/drawing/2014/main" id="{0BC24D8E-80E2-9887-9B73-3019EF2176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513" y="814388"/>
            <a:ext cx="9917112" cy="419576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Activity diagrams are useful to show behavior that spans  multiple use cases: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Describe the workflow of the overall process.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Capture multiple objects and their high-level interactions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/>
              <a:t>Activity diagrams are particularly helpful for representing an overview of concurrent processes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Activity diagrams are not used for describing how an object  behaves over its lifetime. Use a state diagram instead.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4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4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475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FD68255-C40D-388C-6C0B-9D9589125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4288" y="-17463"/>
            <a:ext cx="10080626" cy="1255713"/>
          </a:xfrm>
        </p:spPr>
        <p:txBody>
          <a:bodyPr/>
          <a:lstStyle/>
          <a:p>
            <a:r>
              <a:rPr lang="en-US" altLang="en-US" sz="3200"/>
              <a:t>Quiz 1: Order Processing </a:t>
            </a:r>
            <a:endParaRPr lang="en-US" altLang="en-US" sz="2000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278960C-6A8B-4B5A-38A8-E92ED5D94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960438"/>
            <a:ext cx="9525000" cy="59436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 sz="3000"/>
              <a:t>The customer service Department receives orders and sends out invoices to the customer.</a:t>
            </a:r>
          </a:p>
          <a:p>
            <a:pPr lvl="1">
              <a:lnSpc>
                <a:spcPct val="110000"/>
              </a:lnSpc>
              <a:spcAft>
                <a:spcPts val="1800"/>
              </a:spcAft>
            </a:pPr>
            <a:r>
              <a:rPr lang="en-US" altLang="en-US" sz="2600" b="1"/>
              <a:t>It passes on the order to the order processing Department to process the order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 sz="3000"/>
              <a:t>For a rush order, the customer service Department prepares for an overnight delivery by express mail:</a:t>
            </a:r>
          </a:p>
          <a:p>
            <a:pPr lvl="1">
              <a:lnSpc>
                <a:spcPct val="110000"/>
              </a:lnSpc>
              <a:spcAft>
                <a:spcPts val="1800"/>
              </a:spcAft>
            </a:pPr>
            <a:r>
              <a:rPr lang="en-US" altLang="en-US" sz="2600"/>
              <a:t>Otherwise it prepares to send by speed post.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 sz="3000"/>
              <a:t>As soon as the payment is received by the finance Department from the customer: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US" altLang="en-US" sz="2600"/>
              <a:t>The order is dispatched by the customer service Department and it also closes the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>
            <a:extLst>
              <a:ext uri="{FF2B5EF4-FFF2-40B4-BE49-F238E27FC236}">
                <a16:creationId xmlns:a16="http://schemas.microsoft.com/office/drawing/2014/main" id="{151E959B-5F8C-4811-7308-9945A8EA1C85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31750"/>
            <a:ext cx="10042525" cy="7527925"/>
            <a:chOff x="37708" y="31670"/>
            <a:chExt cx="10042917" cy="7528005"/>
          </a:xfrm>
        </p:grpSpPr>
        <p:sp>
          <p:nvSpPr>
            <p:cNvPr id="75780" name="AutoShape 10">
              <a:extLst>
                <a:ext uri="{FF2B5EF4-FFF2-40B4-BE49-F238E27FC236}">
                  <a16:creationId xmlns:a16="http://schemas.microsoft.com/office/drawing/2014/main" id="{88830F15-5858-1D2F-0E31-8AC826C4E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912" y="722386"/>
              <a:ext cx="1603375" cy="56773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83" tIns="50392" rIns="100783" bIns="50392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400">
                <a:solidFill>
                  <a:srgbClr val="0000CC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B4F65D7-7B48-5751-6EF4-B5F6739FF9F2}"/>
                </a:ext>
              </a:extLst>
            </p:cNvPr>
            <p:cNvCxnSpPr/>
            <p:nvPr/>
          </p:nvCxnSpPr>
          <p:spPr>
            <a:xfrm>
              <a:off x="4284437" y="76120"/>
              <a:ext cx="0" cy="7483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6FCC905-130C-D437-DEFF-DF1FD72781B7}"/>
                </a:ext>
              </a:extLst>
            </p:cNvPr>
            <p:cNvCxnSpPr/>
            <p:nvPr/>
          </p:nvCxnSpPr>
          <p:spPr>
            <a:xfrm flipH="1">
              <a:off x="7410346" y="168196"/>
              <a:ext cx="12700" cy="7327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783" name="AutoShape 10">
              <a:extLst>
                <a:ext uri="{FF2B5EF4-FFF2-40B4-BE49-F238E27FC236}">
                  <a16:creationId xmlns:a16="http://schemas.microsoft.com/office/drawing/2014/main" id="{BCB96784-72A2-7416-F204-01BE33C39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3378" y="2435896"/>
              <a:ext cx="1603375" cy="56773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83" tIns="50392" rIns="100783" bIns="50392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400">
                <a:solidFill>
                  <a:srgbClr val="0000CC"/>
                </a:solidFill>
              </a:endParaRPr>
            </a:p>
          </p:txBody>
        </p:sp>
        <p:sp>
          <p:nvSpPr>
            <p:cNvPr id="75784" name="AutoShape 10">
              <a:extLst>
                <a:ext uri="{FF2B5EF4-FFF2-40B4-BE49-F238E27FC236}">
                  <a16:creationId xmlns:a16="http://schemas.microsoft.com/office/drawing/2014/main" id="{992895E1-022C-713B-B3E3-4D3AA64CE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7852" y="4511191"/>
              <a:ext cx="1603375" cy="56773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83" tIns="50392" rIns="100783" bIns="50392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400">
                <a:solidFill>
                  <a:srgbClr val="0000CC"/>
                </a:solidFill>
              </a:endParaRPr>
            </a:p>
          </p:txBody>
        </p:sp>
        <p:sp>
          <p:nvSpPr>
            <p:cNvPr id="75785" name="AutoShape 10">
              <a:extLst>
                <a:ext uri="{FF2B5EF4-FFF2-40B4-BE49-F238E27FC236}">
                  <a16:creationId xmlns:a16="http://schemas.microsoft.com/office/drawing/2014/main" id="{9539A0C5-1679-2189-C438-BF993EF0D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7172" y="6383726"/>
              <a:ext cx="1603375" cy="56773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83" tIns="50392" rIns="100783" bIns="50392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400">
                <a:solidFill>
                  <a:srgbClr val="0000CC"/>
                </a:solidFill>
              </a:endParaRPr>
            </a:p>
          </p:txBody>
        </p:sp>
        <p:sp>
          <p:nvSpPr>
            <p:cNvPr id="75786" name="AutoShape 10">
              <a:extLst>
                <a:ext uri="{FF2B5EF4-FFF2-40B4-BE49-F238E27FC236}">
                  <a16:creationId xmlns:a16="http://schemas.microsoft.com/office/drawing/2014/main" id="{9806EFFA-0010-27BF-01D3-E1BA13832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694" y="2452316"/>
              <a:ext cx="1603375" cy="46919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83" tIns="50392" rIns="100783" bIns="50392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400">
                <a:solidFill>
                  <a:srgbClr val="0000CC"/>
                </a:solidFill>
              </a:endParaRPr>
            </a:p>
          </p:txBody>
        </p:sp>
        <p:sp>
          <p:nvSpPr>
            <p:cNvPr id="75787" name="AutoShape 10">
              <a:extLst>
                <a:ext uri="{FF2B5EF4-FFF2-40B4-BE49-F238E27FC236}">
                  <a16:creationId xmlns:a16="http://schemas.microsoft.com/office/drawing/2014/main" id="{F18151DB-6C76-6245-9EFF-F618EE5E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162" y="4111766"/>
              <a:ext cx="1614766" cy="50803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83" tIns="50392" rIns="100783" bIns="50392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400">
                <a:solidFill>
                  <a:srgbClr val="0000CC"/>
                </a:solidFill>
              </a:endParaRPr>
            </a:p>
          </p:txBody>
        </p:sp>
        <p:sp>
          <p:nvSpPr>
            <p:cNvPr id="75788" name="AutoShape 10">
              <a:extLst>
                <a:ext uri="{FF2B5EF4-FFF2-40B4-BE49-F238E27FC236}">
                  <a16:creationId xmlns:a16="http://schemas.microsoft.com/office/drawing/2014/main" id="{9F06C321-6AD9-332D-E56B-07D33C253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8" y="4099795"/>
              <a:ext cx="1558391" cy="520006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83" tIns="50392" rIns="100783" bIns="50392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400">
                <a:solidFill>
                  <a:srgbClr val="0000CC"/>
                </a:solidFill>
              </a:endParaRPr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6FD68105-E930-EF87-D0B1-090A209FCC41}"/>
                </a:ext>
              </a:extLst>
            </p:cNvPr>
            <p:cNvSpPr/>
            <p:nvPr/>
          </p:nvSpPr>
          <p:spPr>
            <a:xfrm>
              <a:off x="1842766" y="3387681"/>
              <a:ext cx="711228" cy="630245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0794" tIns="50397" rIns="100794" bIns="50397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C2DB450A-1956-60E4-2507-A22B05DDE136}"/>
                </a:ext>
              </a:extLst>
            </p:cNvPr>
            <p:cNvSpPr/>
            <p:nvPr/>
          </p:nvSpPr>
          <p:spPr>
            <a:xfrm>
              <a:off x="1857054" y="4795809"/>
              <a:ext cx="711228" cy="628657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00794" tIns="50397" rIns="100794" bIns="50397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791" name="Line 17">
              <a:extLst>
                <a:ext uri="{FF2B5EF4-FFF2-40B4-BE49-F238E27FC236}">
                  <a16:creationId xmlns:a16="http://schemas.microsoft.com/office/drawing/2014/main" id="{7B172C73-E293-0739-755C-C02966AF8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4949" y="1633269"/>
              <a:ext cx="11763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83" tIns="50392" rIns="100783" bIns="50392"/>
            <a:lstStyle/>
            <a:p>
              <a:endParaRPr lang="en-GB"/>
            </a:p>
          </p:txBody>
        </p:sp>
        <p:sp>
          <p:nvSpPr>
            <p:cNvPr id="75792" name="Line 17">
              <a:extLst>
                <a:ext uri="{FF2B5EF4-FFF2-40B4-BE49-F238E27FC236}">
                  <a16:creationId xmlns:a16="http://schemas.microsoft.com/office/drawing/2014/main" id="{F319EE94-C204-5EF9-788B-FD1BA73CD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4529" y="6047740"/>
              <a:ext cx="11763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83" tIns="50392" rIns="100783" bIns="50392"/>
            <a:lstStyle/>
            <a:p>
              <a:endParaRPr lang="en-GB"/>
            </a:p>
          </p:txBody>
        </p:sp>
        <p:sp>
          <p:nvSpPr>
            <p:cNvPr id="75793" name="Line 23">
              <a:extLst>
                <a:ext uri="{FF2B5EF4-FFF2-40B4-BE49-F238E27FC236}">
                  <a16:creationId xmlns:a16="http://schemas.microsoft.com/office/drawing/2014/main" id="{5A32A03A-640B-0DC1-A47B-543E380F1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6133" y="2921514"/>
              <a:ext cx="14629" cy="46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83" tIns="50392" rIns="100783" bIns="50392"/>
            <a:lstStyle/>
            <a:p>
              <a:endParaRPr lang="en-GB"/>
            </a:p>
          </p:txBody>
        </p:sp>
        <p:sp>
          <p:nvSpPr>
            <p:cNvPr id="75794" name="Line 23">
              <a:extLst>
                <a:ext uri="{FF2B5EF4-FFF2-40B4-BE49-F238E27FC236}">
                  <a16:creationId xmlns:a16="http://schemas.microsoft.com/office/drawing/2014/main" id="{F0ACE9B0-0163-A939-3DF4-26B63E88F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395" y="3702851"/>
              <a:ext cx="14629" cy="4280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83" tIns="50392" rIns="100783" bIns="50392"/>
            <a:lstStyle/>
            <a:p>
              <a:endParaRPr lang="en-GB"/>
            </a:p>
          </p:txBody>
        </p:sp>
        <p:sp>
          <p:nvSpPr>
            <p:cNvPr id="75795" name="Line 23">
              <a:extLst>
                <a:ext uri="{FF2B5EF4-FFF2-40B4-BE49-F238E27FC236}">
                  <a16:creationId xmlns:a16="http://schemas.microsoft.com/office/drawing/2014/main" id="{BA01389F-A4EE-222D-7EED-D4A2C5C6C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7240" y="3702851"/>
              <a:ext cx="0" cy="4280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83" tIns="50392" rIns="100783" bIns="50392"/>
            <a:lstStyle/>
            <a:p>
              <a:endParaRPr lang="en-GB"/>
            </a:p>
          </p:txBody>
        </p:sp>
        <p:sp>
          <p:nvSpPr>
            <p:cNvPr id="75796" name="Line 21">
              <a:extLst>
                <a:ext uri="{FF2B5EF4-FFF2-40B4-BE49-F238E27FC236}">
                  <a16:creationId xmlns:a16="http://schemas.microsoft.com/office/drawing/2014/main" id="{B23C07A9-7E76-5CBA-3B40-E7E11EB57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9396" y="3702851"/>
              <a:ext cx="1017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83" tIns="50392" rIns="100783" bIns="50392"/>
            <a:lstStyle/>
            <a:p>
              <a:endParaRPr lang="en-GB"/>
            </a:p>
          </p:txBody>
        </p:sp>
        <p:sp>
          <p:nvSpPr>
            <p:cNvPr id="75797" name="Line 21">
              <a:extLst>
                <a:ext uri="{FF2B5EF4-FFF2-40B4-BE49-F238E27FC236}">
                  <a16:creationId xmlns:a16="http://schemas.microsoft.com/office/drawing/2014/main" id="{0BAF508B-94BA-6EEF-7A86-A7C6569A6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7721" y="3702851"/>
              <a:ext cx="8895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83" tIns="50392" rIns="100783" bIns="50392"/>
            <a:lstStyle/>
            <a:p>
              <a:endParaRPr lang="en-GB"/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8257458D-1C9C-3477-7A6A-2D6499C254E1}"/>
                </a:ext>
              </a:extLst>
            </p:cNvPr>
            <p:cNvCxnSpPr>
              <a:stCxn id="75787" idx="2"/>
              <a:endCxn id="14" idx="3"/>
            </p:cNvCxnSpPr>
            <p:nvPr/>
          </p:nvCxnSpPr>
          <p:spPr>
            <a:xfrm rot="5400000">
              <a:off x="2744509" y="4443367"/>
              <a:ext cx="490543" cy="8429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E0C5FA59-BACD-B18F-76D4-9D5408D8B3D0}"/>
                </a:ext>
              </a:extLst>
            </p:cNvPr>
            <p:cNvCxnSpPr>
              <a:stCxn id="75788" idx="2"/>
              <a:endCxn id="14" idx="1"/>
            </p:cNvCxnSpPr>
            <p:nvPr/>
          </p:nvCxnSpPr>
          <p:spPr>
            <a:xfrm rot="16200000" flipH="1">
              <a:off x="1091856" y="4344939"/>
              <a:ext cx="490543" cy="103985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631006DB-9882-8E48-6F6F-40CB9111FDC2}"/>
                </a:ext>
              </a:extLst>
            </p:cNvPr>
            <p:cNvCxnSpPr>
              <a:stCxn id="14" idx="2"/>
            </p:cNvCxnSpPr>
            <p:nvPr/>
          </p:nvCxnSpPr>
          <p:spPr>
            <a:xfrm rot="16200000" flipH="1">
              <a:off x="3653384" y="3983749"/>
              <a:ext cx="203202" cy="308463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01" name="Line 23">
              <a:extLst>
                <a:ext uri="{FF2B5EF4-FFF2-40B4-BE49-F238E27FC236}">
                  <a16:creationId xmlns:a16="http://schemas.microsoft.com/office/drawing/2014/main" id="{82273859-5DEE-815B-CFFC-057863F7E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6638" y="5647213"/>
              <a:ext cx="0" cy="389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83" tIns="50392" rIns="100783" bIns="50392"/>
            <a:lstStyle/>
            <a:p>
              <a:endParaRPr lang="en-GB"/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3EABAA78-A88F-80AE-7A02-7E248F859CEF}"/>
                </a:ext>
              </a:extLst>
            </p:cNvPr>
            <p:cNvCxnSpPr>
              <a:stCxn id="75784" idx="2"/>
            </p:cNvCxnSpPr>
            <p:nvPr/>
          </p:nvCxnSpPr>
          <p:spPr>
            <a:xfrm rot="5400000">
              <a:off x="7147612" y="3736095"/>
              <a:ext cx="549281" cy="3233863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03" name="Line 23">
              <a:extLst>
                <a:ext uri="{FF2B5EF4-FFF2-40B4-BE49-F238E27FC236}">
                  <a16:creationId xmlns:a16="http://schemas.microsoft.com/office/drawing/2014/main" id="{9EC15C01-DBBE-04B8-C635-E8A3A76D3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9337" y="5655757"/>
              <a:ext cx="0" cy="366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83" tIns="50392" rIns="100783" bIns="50392"/>
            <a:lstStyle/>
            <a:p>
              <a:endParaRPr lang="en-GB"/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802B8E0E-6627-2FAF-E506-013FA1C6EBBD}"/>
                </a:ext>
              </a:extLst>
            </p:cNvPr>
            <p:cNvCxnSpPr>
              <a:stCxn id="75783" idx="2"/>
            </p:cNvCxnSpPr>
            <p:nvPr/>
          </p:nvCxnSpPr>
          <p:spPr>
            <a:xfrm rot="16200000" flipH="1">
              <a:off x="7410357" y="2028727"/>
              <a:ext cx="781058" cy="273060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05" name="Line 23">
              <a:extLst>
                <a:ext uri="{FF2B5EF4-FFF2-40B4-BE49-F238E27FC236}">
                  <a16:creationId xmlns:a16="http://schemas.microsoft.com/office/drawing/2014/main" id="{D6C25A26-7BA2-D5ED-3C85-6C1B37E63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5904" y="3804862"/>
              <a:ext cx="0" cy="706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83" tIns="50392" rIns="100783" bIns="50392"/>
            <a:lstStyle/>
            <a:p>
              <a:endParaRPr lang="en-GB"/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6A1A5B4D-1EDF-1989-13F8-5839CAD8B682}"/>
                </a:ext>
              </a:extLst>
            </p:cNvPr>
            <p:cNvCxnSpPr/>
            <p:nvPr/>
          </p:nvCxnSpPr>
          <p:spPr>
            <a:xfrm>
              <a:off x="5297301" y="1630300"/>
              <a:ext cx="1478020" cy="492130"/>
            </a:xfrm>
            <a:prstGeom prst="bentConnector3">
              <a:avLst>
                <a:gd name="adj1" fmla="val 32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C202D894-BECA-49E6-0517-8B1C28375862}"/>
                </a:ext>
              </a:extLst>
            </p:cNvPr>
            <p:cNvCxnSpPr/>
            <p:nvPr/>
          </p:nvCxnSpPr>
          <p:spPr>
            <a:xfrm rot="10800000" flipV="1">
              <a:off x="2080901" y="1595375"/>
              <a:ext cx="2910001" cy="466730"/>
            </a:xfrm>
            <a:prstGeom prst="bentConnector3">
              <a:avLst>
                <a:gd name="adj1" fmla="val 59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08" name="Line 23">
              <a:extLst>
                <a:ext uri="{FF2B5EF4-FFF2-40B4-BE49-F238E27FC236}">
                  <a16:creationId xmlns:a16="http://schemas.microsoft.com/office/drawing/2014/main" id="{39FEAFEF-26DB-58EA-09D2-900582941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1381" y="2089202"/>
              <a:ext cx="0" cy="345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83" tIns="50392" rIns="100783" bIns="50392"/>
            <a:lstStyle/>
            <a:p>
              <a:endParaRPr lang="en-GB"/>
            </a:p>
          </p:txBody>
        </p:sp>
        <p:sp>
          <p:nvSpPr>
            <p:cNvPr id="75809" name="Line 23">
              <a:extLst>
                <a:ext uri="{FF2B5EF4-FFF2-40B4-BE49-F238E27FC236}">
                  <a16:creationId xmlns:a16="http://schemas.microsoft.com/office/drawing/2014/main" id="{D5301520-5718-6E52-67F4-29EF1EDC7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5260" y="2107302"/>
              <a:ext cx="0" cy="328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83" tIns="50392" rIns="100783" bIns="50392"/>
            <a:lstStyle/>
            <a:p>
              <a:endParaRPr lang="en-GB"/>
            </a:p>
          </p:txBody>
        </p:sp>
        <p:sp>
          <p:nvSpPr>
            <p:cNvPr id="75810" name="Line 23">
              <a:extLst>
                <a:ext uri="{FF2B5EF4-FFF2-40B4-BE49-F238E27FC236}">
                  <a16:creationId xmlns:a16="http://schemas.microsoft.com/office/drawing/2014/main" id="{033EAA46-158C-6ACF-DAD6-D9FB410ED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1119" y="1305277"/>
              <a:ext cx="7315" cy="322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83" tIns="50392" rIns="100783" bIns="50392"/>
            <a:lstStyle/>
            <a:p>
              <a:endParaRPr lang="en-GB"/>
            </a:p>
          </p:txBody>
        </p:sp>
        <p:sp>
          <p:nvSpPr>
            <p:cNvPr id="75811" name="Line 23">
              <a:extLst>
                <a:ext uri="{FF2B5EF4-FFF2-40B4-BE49-F238E27FC236}">
                  <a16:creationId xmlns:a16="http://schemas.microsoft.com/office/drawing/2014/main" id="{DA86A99B-7FA7-7475-4056-E750FD8AA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2768" y="6047740"/>
              <a:ext cx="0" cy="366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83" tIns="50392" rIns="100783" bIns="50392"/>
            <a:lstStyle/>
            <a:p>
              <a:endParaRPr lang="en-GB"/>
            </a:p>
          </p:txBody>
        </p:sp>
        <p:sp>
          <p:nvSpPr>
            <p:cNvPr id="73" name="Oval 16">
              <a:extLst>
                <a:ext uri="{FF2B5EF4-FFF2-40B4-BE49-F238E27FC236}">
                  <a16:creationId xmlns:a16="http://schemas.microsoft.com/office/drawing/2014/main" id="{E3524F53-990F-6494-2517-24914DCEE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266" y="7192959"/>
              <a:ext cx="441342" cy="35719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00783" tIns="50392" rIns="100783" bIns="50392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74" name="Oval 15">
              <a:extLst>
                <a:ext uri="{FF2B5EF4-FFF2-40B4-BE49-F238E27FC236}">
                  <a16:creationId xmlns:a16="http://schemas.microsoft.com/office/drawing/2014/main" id="{F65B991A-A193-BA95-F623-22411278D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933" y="7302497"/>
              <a:ext cx="252422" cy="13811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100783" tIns="50392" rIns="100783" bIns="50392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75814" name="Line 23">
              <a:extLst>
                <a:ext uri="{FF2B5EF4-FFF2-40B4-BE49-F238E27FC236}">
                  <a16:creationId xmlns:a16="http://schemas.microsoft.com/office/drawing/2014/main" id="{2EA4E82E-D5FB-81D1-1C5F-A092CF0B7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8632" y="6933908"/>
              <a:ext cx="0" cy="227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83" tIns="50392" rIns="100783" bIns="50392"/>
            <a:lstStyle/>
            <a:p>
              <a:endParaRPr lang="en-GB"/>
            </a:p>
          </p:txBody>
        </p:sp>
        <p:sp>
          <p:nvSpPr>
            <p:cNvPr id="75815" name="Text Box 39">
              <a:extLst>
                <a:ext uri="{FF2B5EF4-FFF2-40B4-BE49-F238E27FC236}">
                  <a16:creationId xmlns:a16="http://schemas.microsoft.com/office/drawing/2014/main" id="{919A130B-68C2-705B-3031-F00078AC1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382" y="667532"/>
              <a:ext cx="1435443" cy="547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Receive order</a:t>
              </a:r>
            </a:p>
          </p:txBody>
        </p:sp>
        <p:sp>
          <p:nvSpPr>
            <p:cNvPr id="75816" name="Text Box 39">
              <a:extLst>
                <a:ext uri="{FF2B5EF4-FFF2-40B4-BE49-F238E27FC236}">
                  <a16:creationId xmlns:a16="http://schemas.microsoft.com/office/drawing/2014/main" id="{C3012DE3-0B41-3421-5BA2-B77842821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9338" y="2397463"/>
              <a:ext cx="1435443" cy="547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Send invoice</a:t>
              </a:r>
            </a:p>
          </p:txBody>
        </p:sp>
        <p:sp>
          <p:nvSpPr>
            <p:cNvPr id="75817" name="Text Box 39">
              <a:extLst>
                <a:ext uri="{FF2B5EF4-FFF2-40B4-BE49-F238E27FC236}">
                  <a16:creationId xmlns:a16="http://schemas.microsoft.com/office/drawing/2014/main" id="{8C7F1900-A32D-848D-DD1D-4CBF6102D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415" y="2482695"/>
              <a:ext cx="1435443" cy="325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Fill order</a:t>
              </a:r>
            </a:p>
          </p:txBody>
        </p:sp>
        <p:sp>
          <p:nvSpPr>
            <p:cNvPr id="75818" name="Text Box 39">
              <a:extLst>
                <a:ext uri="{FF2B5EF4-FFF2-40B4-BE49-F238E27FC236}">
                  <a16:creationId xmlns:a16="http://schemas.microsoft.com/office/drawing/2014/main" id="{2D10290A-EE05-924C-9223-39B22D12E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88" y="4146739"/>
              <a:ext cx="1435443" cy="547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Overnight delivery</a:t>
              </a:r>
            </a:p>
          </p:txBody>
        </p:sp>
        <p:sp>
          <p:nvSpPr>
            <p:cNvPr id="75819" name="Text Box 39">
              <a:extLst>
                <a:ext uri="{FF2B5EF4-FFF2-40B4-BE49-F238E27FC236}">
                  <a16:creationId xmlns:a16="http://schemas.microsoft.com/office/drawing/2014/main" id="{7A92A732-9461-CD1F-1062-C5B25E0A6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3486" y="4099795"/>
              <a:ext cx="1435442" cy="47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 i="0">
                  <a:solidFill>
                    <a:srgbClr val="0000CC"/>
                  </a:solidFill>
                </a:rPr>
                <a:t>Ordinary delivery</a:t>
              </a:r>
            </a:p>
          </p:txBody>
        </p:sp>
        <p:sp>
          <p:nvSpPr>
            <p:cNvPr id="75820" name="Text Box 39">
              <a:extLst>
                <a:ext uri="{FF2B5EF4-FFF2-40B4-BE49-F238E27FC236}">
                  <a16:creationId xmlns:a16="http://schemas.microsoft.com/office/drawing/2014/main" id="{74CF68AE-4E26-EA6A-9391-586C6CAFA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1819" y="4472758"/>
              <a:ext cx="1435443" cy="547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Receive payment</a:t>
              </a:r>
            </a:p>
          </p:txBody>
        </p:sp>
        <p:sp>
          <p:nvSpPr>
            <p:cNvPr id="75821" name="Text Box 39">
              <a:extLst>
                <a:ext uri="{FF2B5EF4-FFF2-40B4-BE49-F238E27FC236}">
                  <a16:creationId xmlns:a16="http://schemas.microsoft.com/office/drawing/2014/main" id="{0B72B794-C8C3-4556-B5E5-CBEFE130F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187" y="6365453"/>
              <a:ext cx="1435443" cy="547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Close order</a:t>
              </a:r>
            </a:p>
          </p:txBody>
        </p:sp>
        <p:sp>
          <p:nvSpPr>
            <p:cNvPr id="83" name="Oval 15">
              <a:extLst>
                <a:ext uri="{FF2B5EF4-FFF2-40B4-BE49-F238E27FC236}">
                  <a16:creationId xmlns:a16="http://schemas.microsoft.com/office/drawing/2014/main" id="{90E31FA6-8BF0-6F63-F4A5-9AB2DF4D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031" y="369812"/>
              <a:ext cx="252423" cy="1254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100783" tIns="50392" rIns="100783" bIns="50392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75823" name="Line 23">
              <a:extLst>
                <a:ext uri="{FF2B5EF4-FFF2-40B4-BE49-F238E27FC236}">
                  <a16:creationId xmlns:a16="http://schemas.microsoft.com/office/drawing/2014/main" id="{9A78FB17-6441-C0D6-DDB9-6E66DB822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8289" y="512841"/>
              <a:ext cx="0" cy="209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83" tIns="50392" rIns="100783" bIns="50392"/>
            <a:lstStyle/>
            <a:p>
              <a:endParaRPr lang="en-GB"/>
            </a:p>
          </p:txBody>
        </p:sp>
        <p:sp>
          <p:nvSpPr>
            <p:cNvPr id="75824" name="Text Box 39">
              <a:extLst>
                <a:ext uri="{FF2B5EF4-FFF2-40B4-BE49-F238E27FC236}">
                  <a16:creationId xmlns:a16="http://schemas.microsoft.com/office/drawing/2014/main" id="{43FBF56C-F1C2-60E6-E2E3-40A2BE666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042" y="3443853"/>
              <a:ext cx="1374832" cy="263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300" i="0">
                  <a:solidFill>
                    <a:srgbClr val="0000CC"/>
                  </a:solidFill>
                </a:rPr>
                <a:t>[rush order]</a:t>
              </a:r>
            </a:p>
          </p:txBody>
        </p:sp>
        <p:sp>
          <p:nvSpPr>
            <p:cNvPr id="75825" name="Text Box 39">
              <a:extLst>
                <a:ext uri="{FF2B5EF4-FFF2-40B4-BE49-F238E27FC236}">
                  <a16:creationId xmlns:a16="http://schemas.microsoft.com/office/drawing/2014/main" id="{D53775CB-7E8D-9E9F-B728-01FBD91AD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156" y="3443852"/>
              <a:ext cx="1122817" cy="28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 i="0">
                  <a:solidFill>
                    <a:srgbClr val="0000CC"/>
                  </a:solidFill>
                </a:rPr>
                <a:t>[Else]</a:t>
              </a:r>
            </a:p>
          </p:txBody>
        </p:sp>
        <p:sp>
          <p:nvSpPr>
            <p:cNvPr id="75826" name="Text Box 36">
              <a:extLst>
                <a:ext uri="{FF2B5EF4-FFF2-40B4-BE49-F238E27FC236}">
                  <a16:creationId xmlns:a16="http://schemas.microsoft.com/office/drawing/2014/main" id="{14468679-8ECE-5ADC-7906-7CB1BF365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1" y="587376"/>
              <a:ext cx="2855913" cy="696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0000CC"/>
                  </a:solidFill>
                </a:rPr>
                <a:t>Order Processing department</a:t>
              </a:r>
            </a:p>
          </p:txBody>
        </p:sp>
        <p:sp>
          <p:nvSpPr>
            <p:cNvPr id="75827" name="Text Box 38">
              <a:extLst>
                <a:ext uri="{FF2B5EF4-FFF2-40B4-BE49-F238E27FC236}">
                  <a16:creationId xmlns:a16="http://schemas.microsoft.com/office/drawing/2014/main" id="{581EC472-E0A7-DA58-5D05-86EF9A2F7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987" y="587375"/>
              <a:ext cx="2687638" cy="646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200" i="0">
                  <a:solidFill>
                    <a:srgbClr val="0000CC"/>
                  </a:solidFill>
                </a:rPr>
                <a:t>Finance department</a:t>
              </a:r>
            </a:p>
          </p:txBody>
        </p:sp>
        <p:sp>
          <p:nvSpPr>
            <p:cNvPr id="75828" name="Text Box 37">
              <a:extLst>
                <a:ext uri="{FF2B5EF4-FFF2-40B4-BE49-F238E27FC236}">
                  <a16:creationId xmlns:a16="http://schemas.microsoft.com/office/drawing/2014/main" id="{107D3D87-C95C-EA68-17ED-B077CBEBC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172" y="31670"/>
              <a:ext cx="2768601" cy="547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Customer services department</a:t>
              </a:r>
            </a:p>
          </p:txBody>
        </p:sp>
      </p:grpSp>
      <p:sp>
        <p:nvSpPr>
          <p:cNvPr id="51" name="Rectangle 2">
            <a:extLst>
              <a:ext uri="{FF2B5EF4-FFF2-40B4-BE49-F238E27FC236}">
                <a16:creationId xmlns:a16="http://schemas.microsoft.com/office/drawing/2014/main" id="{B258A4E1-4C1E-FC02-84C7-B76615BC1BFC}"/>
              </a:ext>
            </a:extLst>
          </p:cNvPr>
          <p:cNvSpPr txBox="1">
            <a:spLocks noChangeArrowheads="1"/>
          </p:cNvSpPr>
          <p:nvPr/>
        </p:nvSpPr>
        <p:spPr>
          <a:xfrm>
            <a:off x="179388" y="6238875"/>
            <a:ext cx="2409825" cy="102870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3200" i="0" kern="0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Quiz 1: </a:t>
            </a:r>
          </a:p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3200" i="0" kern="0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>
            <a:extLst>
              <a:ext uri="{FF2B5EF4-FFF2-40B4-BE49-F238E27FC236}">
                <a16:creationId xmlns:a16="http://schemas.microsoft.com/office/drawing/2014/main" id="{A89BFA62-A752-FEF4-E366-C6395B6FAF65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696913" y="-258763"/>
            <a:ext cx="8804275" cy="1257301"/>
          </a:xfrm>
        </p:spPr>
        <p:txBody>
          <a:bodyPr/>
          <a:lstStyle/>
          <a:p>
            <a:pPr marL="376238" indent="-376238" eaLnBrk="1">
              <a:lnSpc>
                <a:spcPct val="94000"/>
              </a:lnSpc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</a:pPr>
            <a:r>
              <a:rPr lang="en-GB" altLang="en-US" sz="3200"/>
              <a:t>Package Diagrams</a:t>
            </a: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FEB6085-359A-CF0F-AA6B-83E2D537413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0" y="731838"/>
            <a:ext cx="5033963" cy="3260725"/>
          </a:xfrm>
        </p:spPr>
        <p:txBody>
          <a:bodyPr/>
          <a:lstStyle/>
          <a:p>
            <a:pPr marL="566738" indent="-566738" ea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</a:tabLst>
            </a:pPr>
            <a:r>
              <a:rPr lang="en-GB" altLang="en-US" sz="2800" b="1">
                <a:solidFill>
                  <a:srgbClr val="3333CC"/>
                </a:solidFill>
              </a:rPr>
              <a:t>A package is a grouping of several classes:</a:t>
            </a:r>
          </a:p>
          <a:p>
            <a:pPr marL="1143000" lvl="1" indent="-381000" eaLnBrk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SzPct val="100000"/>
              <a:buFont typeface="Times New Roman" panose="02020603050405020304" pitchFamily="18" charset="0"/>
              <a:buChar char="–"/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</a:tabLst>
            </a:pPr>
            <a:r>
              <a:rPr lang="en-GB" altLang="en-US" sz="2400"/>
              <a:t>Java packages are a good example</a:t>
            </a:r>
          </a:p>
          <a:p>
            <a:pPr marL="566738" indent="-566738" eaLnBrk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ct val="100000"/>
              <a:buFont typeface="Times New Roman" panose="02020603050405020304" pitchFamily="18" charset="0"/>
              <a:buChar char="•"/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</a:tabLst>
            </a:pPr>
            <a:r>
              <a:rPr lang="en-GB" altLang="en-US" sz="2800"/>
              <a:t>Package diagrams show module dependencies.</a:t>
            </a:r>
          </a:p>
          <a:p>
            <a:pPr marL="566738" indent="-566738" ea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tabLst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  <a:tab pos="9285288" algn="l"/>
              </a:tabLst>
            </a:pPr>
            <a:r>
              <a:rPr lang="en-GB" altLang="en-US" sz="2800"/>
              <a:t>Useful for large projects with multiple binary files </a:t>
            </a:r>
          </a:p>
        </p:txBody>
      </p:sp>
      <p:grpSp>
        <p:nvGrpSpPr>
          <p:cNvPr id="82948" name="Group 3">
            <a:extLst>
              <a:ext uri="{FF2B5EF4-FFF2-40B4-BE49-F238E27FC236}">
                <a16:creationId xmlns:a16="http://schemas.microsoft.com/office/drawing/2014/main" id="{B342D4FC-5750-C8E5-BF92-9C6E736FF626}"/>
              </a:ext>
            </a:extLst>
          </p:cNvPr>
          <p:cNvGrpSpPr>
            <a:grpSpLocks/>
          </p:cNvGrpSpPr>
          <p:nvPr/>
        </p:nvGrpSpPr>
        <p:grpSpPr bwMode="auto">
          <a:xfrm>
            <a:off x="3024188" y="6048375"/>
            <a:ext cx="1425575" cy="1004888"/>
            <a:chOff x="1905" y="3810"/>
            <a:chExt cx="898" cy="633"/>
          </a:xfrm>
        </p:grpSpPr>
        <p:sp>
          <p:nvSpPr>
            <p:cNvPr id="581682" name="Rectangle 4">
              <a:extLst>
                <a:ext uri="{FF2B5EF4-FFF2-40B4-BE49-F238E27FC236}">
                  <a16:creationId xmlns:a16="http://schemas.microsoft.com/office/drawing/2014/main" id="{DCA9AE71-443D-FE34-695C-EC8276251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3810"/>
              <a:ext cx="422" cy="159"/>
            </a:xfrm>
            <a:prstGeom prst="rect">
              <a:avLst/>
            </a:prstGeom>
            <a:solidFill>
              <a:srgbClr val="CCFF66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b="0" i="0">
                <a:latin typeface="+mn-lt"/>
              </a:endParaRPr>
            </a:p>
          </p:txBody>
        </p:sp>
        <p:sp>
          <p:nvSpPr>
            <p:cNvPr id="581683" name="Rectangle 5">
              <a:extLst>
                <a:ext uri="{FF2B5EF4-FFF2-40B4-BE49-F238E27FC236}">
                  <a16:creationId xmlns:a16="http://schemas.microsoft.com/office/drawing/2014/main" id="{1E2FD3E4-B4DF-15F5-3869-2E2F981E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3969"/>
              <a:ext cx="899" cy="475"/>
            </a:xfrm>
            <a:prstGeom prst="rect">
              <a:avLst/>
            </a:prstGeom>
            <a:solidFill>
              <a:srgbClr val="CCFF66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lnSpc>
                  <a:spcPct val="87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GB" sz="1800" i="0">
                  <a:solidFill>
                    <a:srgbClr val="000000"/>
                  </a:solidFill>
                  <a:latin typeface="+mn-lt"/>
                </a:rPr>
                <a:t>Database</a:t>
              </a:r>
            </a:p>
            <a:p>
              <a:pPr algn="ctr">
                <a:lnSpc>
                  <a:spcPct val="87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GB" sz="1800" i="0">
                  <a:solidFill>
                    <a:srgbClr val="000000"/>
                  </a:solidFill>
                  <a:latin typeface="+mn-lt"/>
                </a:rPr>
                <a:t>Interface</a:t>
              </a:r>
            </a:p>
            <a:p>
              <a:pPr algn="ctr">
                <a:lnSpc>
                  <a:spcPct val="87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GB" sz="1800" i="0">
                  <a:solidFill>
                    <a:srgbClr val="000000"/>
                  </a:solidFill>
                  <a:latin typeface="+mn-lt"/>
                </a:rPr>
                <a:t>{abstract}</a:t>
              </a:r>
            </a:p>
          </p:txBody>
        </p:sp>
      </p:grpSp>
      <p:grpSp>
        <p:nvGrpSpPr>
          <p:cNvPr id="82949" name="Group 6">
            <a:extLst>
              <a:ext uri="{FF2B5EF4-FFF2-40B4-BE49-F238E27FC236}">
                <a16:creationId xmlns:a16="http://schemas.microsoft.com/office/drawing/2014/main" id="{35A0AD6B-8F7B-2BE0-F06D-C2E5FD9046FE}"/>
              </a:ext>
            </a:extLst>
          </p:cNvPr>
          <p:cNvGrpSpPr>
            <a:grpSpLocks/>
          </p:cNvGrpSpPr>
          <p:nvPr/>
        </p:nvGrpSpPr>
        <p:grpSpPr bwMode="auto">
          <a:xfrm>
            <a:off x="252413" y="4619625"/>
            <a:ext cx="1423987" cy="1004888"/>
            <a:chOff x="159" y="2910"/>
            <a:chExt cx="897" cy="633"/>
          </a:xfrm>
        </p:grpSpPr>
        <p:sp>
          <p:nvSpPr>
            <p:cNvPr id="581680" name="Rectangle 7">
              <a:extLst>
                <a:ext uri="{FF2B5EF4-FFF2-40B4-BE49-F238E27FC236}">
                  <a16:creationId xmlns:a16="http://schemas.microsoft.com/office/drawing/2014/main" id="{830FDFBC-830C-A24E-6D93-517AA07F8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2910"/>
              <a:ext cx="422" cy="159"/>
            </a:xfrm>
            <a:prstGeom prst="rect">
              <a:avLst/>
            </a:prstGeom>
            <a:solidFill>
              <a:srgbClr val="CCFF66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b="0" i="0">
                <a:latin typeface="+mn-lt"/>
              </a:endParaRPr>
            </a:p>
          </p:txBody>
        </p:sp>
        <p:sp>
          <p:nvSpPr>
            <p:cNvPr id="581681" name="Rectangle 8">
              <a:extLst>
                <a:ext uri="{FF2B5EF4-FFF2-40B4-BE49-F238E27FC236}">
                  <a16:creationId xmlns:a16="http://schemas.microsoft.com/office/drawing/2014/main" id="{9A9857C2-BF44-6F5F-AF1D-2B55FFCC3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3068"/>
              <a:ext cx="898" cy="476"/>
            </a:xfrm>
            <a:prstGeom prst="rect">
              <a:avLst/>
            </a:prstGeom>
            <a:solidFill>
              <a:srgbClr val="CCFF66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lnSpc>
                  <a:spcPct val="87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GB" sz="1800" i="0">
                  <a:solidFill>
                    <a:srgbClr val="000000"/>
                  </a:solidFill>
                  <a:latin typeface="+mn-lt"/>
                </a:rPr>
                <a:t>Oracle</a:t>
              </a:r>
            </a:p>
            <a:p>
              <a:pPr algn="ctr">
                <a:lnSpc>
                  <a:spcPct val="87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GB" sz="1800" i="0">
                  <a:solidFill>
                    <a:srgbClr val="000000"/>
                  </a:solidFill>
                  <a:latin typeface="+mn-lt"/>
                </a:rPr>
                <a:t>Interface</a:t>
              </a:r>
            </a:p>
          </p:txBody>
        </p:sp>
      </p:grpSp>
      <p:grpSp>
        <p:nvGrpSpPr>
          <p:cNvPr id="82950" name="Group 9">
            <a:extLst>
              <a:ext uri="{FF2B5EF4-FFF2-40B4-BE49-F238E27FC236}">
                <a16:creationId xmlns:a16="http://schemas.microsoft.com/office/drawing/2014/main" id="{061B251D-4EEA-F89C-1B67-D5C7D3CFD71D}"/>
              </a:ext>
            </a:extLst>
          </p:cNvPr>
          <p:cNvGrpSpPr>
            <a:grpSpLocks/>
          </p:cNvGrpSpPr>
          <p:nvPr/>
        </p:nvGrpSpPr>
        <p:grpSpPr bwMode="auto">
          <a:xfrm>
            <a:off x="252413" y="6048375"/>
            <a:ext cx="1423987" cy="1004888"/>
            <a:chOff x="159" y="3810"/>
            <a:chExt cx="897" cy="633"/>
          </a:xfrm>
        </p:grpSpPr>
        <p:sp>
          <p:nvSpPr>
            <p:cNvPr id="581678" name="Rectangle 10">
              <a:extLst>
                <a:ext uri="{FF2B5EF4-FFF2-40B4-BE49-F238E27FC236}">
                  <a16:creationId xmlns:a16="http://schemas.microsoft.com/office/drawing/2014/main" id="{10302BBC-00BE-B6D9-D799-4C8622DCB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3810"/>
              <a:ext cx="422" cy="159"/>
            </a:xfrm>
            <a:prstGeom prst="rect">
              <a:avLst/>
            </a:prstGeom>
            <a:solidFill>
              <a:srgbClr val="CCFF66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b="0" i="0">
                <a:latin typeface="+mn-lt"/>
              </a:endParaRPr>
            </a:p>
          </p:txBody>
        </p:sp>
        <p:sp>
          <p:nvSpPr>
            <p:cNvPr id="581679" name="Rectangle 11">
              <a:extLst>
                <a:ext uri="{FF2B5EF4-FFF2-40B4-BE49-F238E27FC236}">
                  <a16:creationId xmlns:a16="http://schemas.microsoft.com/office/drawing/2014/main" id="{07448386-FC81-446E-6096-ABC903BF6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" y="3969"/>
              <a:ext cx="898" cy="475"/>
            </a:xfrm>
            <a:prstGeom prst="rect">
              <a:avLst/>
            </a:prstGeom>
            <a:solidFill>
              <a:srgbClr val="CCFF66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lnSpc>
                  <a:spcPct val="87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GB" sz="1800" i="0">
                  <a:solidFill>
                    <a:srgbClr val="000000"/>
                  </a:solidFill>
                  <a:latin typeface="+mn-lt"/>
                </a:rPr>
                <a:t>Sybase</a:t>
              </a:r>
            </a:p>
            <a:p>
              <a:pPr algn="ctr">
                <a:lnSpc>
                  <a:spcPct val="87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GB" sz="1800" i="0">
                  <a:solidFill>
                    <a:srgbClr val="000000"/>
                  </a:solidFill>
                  <a:latin typeface="+mn-lt"/>
                </a:rPr>
                <a:t>Interface</a:t>
              </a:r>
            </a:p>
          </p:txBody>
        </p:sp>
      </p:grpSp>
      <p:cxnSp>
        <p:nvCxnSpPr>
          <p:cNvPr id="82953" name="AutoShape 14">
            <a:extLst>
              <a:ext uri="{FF2B5EF4-FFF2-40B4-BE49-F238E27FC236}">
                <a16:creationId xmlns:a16="http://schemas.microsoft.com/office/drawing/2014/main" id="{BD688203-5BED-87D7-DE0B-4FAB2BA32140}"/>
              </a:ext>
            </a:extLst>
          </p:cNvPr>
          <p:cNvCxnSpPr>
            <a:cxnSpLocks noChangeShapeType="1"/>
            <a:endCxn id="581683" idx="3"/>
          </p:cNvCxnSpPr>
          <p:nvPr/>
        </p:nvCxnSpPr>
        <p:spPr bwMode="auto">
          <a:xfrm flipH="1">
            <a:off x="4451350" y="6254750"/>
            <a:ext cx="831850" cy="423863"/>
          </a:xfrm>
          <a:prstGeom prst="straightConnector1">
            <a:avLst/>
          </a:prstGeom>
          <a:noFill/>
          <a:ln w="12600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1642" name="AutoShape 15">
            <a:extLst>
              <a:ext uri="{FF2B5EF4-FFF2-40B4-BE49-F238E27FC236}">
                <a16:creationId xmlns:a16="http://schemas.microsoft.com/office/drawing/2014/main" id="{A1B3C73F-59EA-AD24-DF4A-C45E389E299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24151" y="6453187"/>
            <a:ext cx="239712" cy="3794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b="0" i="0">
              <a:latin typeface="+mn-lt"/>
            </a:endParaRPr>
          </a:p>
        </p:txBody>
      </p:sp>
      <p:cxnSp>
        <p:nvCxnSpPr>
          <p:cNvPr id="82955" name="AutoShape 16">
            <a:extLst>
              <a:ext uri="{FF2B5EF4-FFF2-40B4-BE49-F238E27FC236}">
                <a16:creationId xmlns:a16="http://schemas.microsoft.com/office/drawing/2014/main" id="{4A86169A-787E-7E7B-F0FB-84747D21940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63700" y="6640513"/>
            <a:ext cx="989013" cy="77787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6" name="AutoShape 17">
            <a:extLst>
              <a:ext uri="{FF2B5EF4-FFF2-40B4-BE49-F238E27FC236}">
                <a16:creationId xmlns:a16="http://schemas.microsoft.com/office/drawing/2014/main" id="{0467641E-047A-B3B3-2EAD-937A969981F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663700" y="5422900"/>
            <a:ext cx="989013" cy="1217613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2957" name="Group 18">
            <a:extLst>
              <a:ext uri="{FF2B5EF4-FFF2-40B4-BE49-F238E27FC236}">
                <a16:creationId xmlns:a16="http://schemas.microsoft.com/office/drawing/2014/main" id="{B3CFAB9D-3DAB-BE6D-233A-4D8D07030648}"/>
              </a:ext>
            </a:extLst>
          </p:cNvPr>
          <p:cNvGrpSpPr>
            <a:grpSpLocks/>
          </p:cNvGrpSpPr>
          <p:nvPr/>
        </p:nvGrpSpPr>
        <p:grpSpPr bwMode="auto">
          <a:xfrm>
            <a:off x="5268913" y="1401763"/>
            <a:ext cx="4525962" cy="5654675"/>
            <a:chOff x="3334" y="880"/>
            <a:chExt cx="2851" cy="3562"/>
          </a:xfrm>
        </p:grpSpPr>
        <p:grpSp>
          <p:nvGrpSpPr>
            <p:cNvPr id="76812" name="Group 19">
              <a:extLst>
                <a:ext uri="{FF2B5EF4-FFF2-40B4-BE49-F238E27FC236}">
                  <a16:creationId xmlns:a16="http://schemas.microsoft.com/office/drawing/2014/main" id="{C3E08AFC-4EA4-C86D-1EE4-597CB358AD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3239"/>
              <a:ext cx="2748" cy="1203"/>
              <a:chOff x="3334" y="3239"/>
              <a:chExt cx="2748" cy="1203"/>
            </a:xfrm>
          </p:grpSpPr>
          <p:sp>
            <p:nvSpPr>
              <p:cNvPr id="581676" name="Rectangle 20">
                <a:extLst>
                  <a:ext uri="{FF2B5EF4-FFF2-40B4-BE49-F238E27FC236}">
                    <a16:creationId xmlns:a16="http://schemas.microsoft.com/office/drawing/2014/main" id="{5D0ABEFA-C9D1-4F89-863B-63C23008D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3239"/>
                <a:ext cx="647" cy="207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100800" tIns="50400" rIns="100800" bIns="50400" anchor="ctr"/>
              <a:lstStyle/>
              <a:p>
                <a:pPr algn="ctr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GB" sz="1800" i="0">
                    <a:solidFill>
                      <a:srgbClr val="000000"/>
                    </a:solidFill>
                    <a:latin typeface="+mn-lt"/>
                  </a:rPr>
                  <a:t>Domain</a:t>
                </a:r>
              </a:p>
            </p:txBody>
          </p:sp>
          <p:sp>
            <p:nvSpPr>
              <p:cNvPr id="581677" name="Rectangle 21">
                <a:extLst>
                  <a:ext uri="{FF2B5EF4-FFF2-40B4-BE49-F238E27FC236}">
                    <a16:creationId xmlns:a16="http://schemas.microsoft.com/office/drawing/2014/main" id="{BF9DC17A-7945-10D2-9323-F76D62548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3447"/>
                <a:ext cx="2749" cy="996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b="0" i="0">
                  <a:latin typeface="+mn-lt"/>
                </a:endParaRPr>
              </a:p>
            </p:txBody>
          </p:sp>
        </p:grpSp>
        <p:grpSp>
          <p:nvGrpSpPr>
            <p:cNvPr id="76813" name="Group 22">
              <a:extLst>
                <a:ext uri="{FF2B5EF4-FFF2-40B4-BE49-F238E27FC236}">
                  <a16:creationId xmlns:a16="http://schemas.microsoft.com/office/drawing/2014/main" id="{0153DD81-8EFA-8841-4BD1-745E08B9D9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5" y="3691"/>
              <a:ext cx="880" cy="600"/>
              <a:chOff x="3645" y="3691"/>
              <a:chExt cx="880" cy="600"/>
            </a:xfrm>
          </p:grpSpPr>
          <p:sp>
            <p:nvSpPr>
              <p:cNvPr id="581674" name="Rectangle 23">
                <a:extLst>
                  <a:ext uri="{FF2B5EF4-FFF2-40B4-BE49-F238E27FC236}">
                    <a16:creationId xmlns:a16="http://schemas.microsoft.com/office/drawing/2014/main" id="{91A0250C-445F-96F9-2D27-95A85AD70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5" y="3691"/>
                <a:ext cx="414" cy="149"/>
              </a:xfrm>
              <a:prstGeom prst="rect">
                <a:avLst/>
              </a:prstGeom>
              <a:solidFill>
                <a:srgbClr val="FFFF00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b="0" i="0">
                  <a:latin typeface="+mn-lt"/>
                </a:endParaRPr>
              </a:p>
            </p:txBody>
          </p:sp>
          <p:sp>
            <p:nvSpPr>
              <p:cNvPr id="581675" name="Rectangle 24">
                <a:extLst>
                  <a:ext uri="{FF2B5EF4-FFF2-40B4-BE49-F238E27FC236}">
                    <a16:creationId xmlns:a16="http://schemas.microsoft.com/office/drawing/2014/main" id="{DFFA22AE-B132-B559-CAC6-D2976A75C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5" y="3841"/>
                <a:ext cx="881" cy="451"/>
              </a:xfrm>
              <a:prstGeom prst="rect">
                <a:avLst/>
              </a:prstGeom>
              <a:solidFill>
                <a:srgbClr val="FFFF00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100800" tIns="50400" rIns="100800" bIns="50400" anchor="ctr"/>
              <a:lstStyle/>
              <a:p>
                <a:pPr algn="ctr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GB" sz="2400" i="0">
                    <a:solidFill>
                      <a:srgbClr val="000000"/>
                    </a:solidFill>
                    <a:latin typeface="+mn-lt"/>
                  </a:rPr>
                  <a:t>Orders</a:t>
                </a:r>
              </a:p>
            </p:txBody>
          </p:sp>
        </p:grpSp>
        <p:grpSp>
          <p:nvGrpSpPr>
            <p:cNvPr id="76814" name="Group 25">
              <a:extLst>
                <a:ext uri="{FF2B5EF4-FFF2-40B4-BE49-F238E27FC236}">
                  <a16:creationId xmlns:a16="http://schemas.microsoft.com/office/drawing/2014/main" id="{9133DAE0-12D2-268B-EE9B-02F1E4F9F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4" y="3691"/>
              <a:ext cx="880" cy="600"/>
              <a:chOff x="4994" y="3691"/>
              <a:chExt cx="880" cy="600"/>
            </a:xfrm>
          </p:grpSpPr>
          <p:sp>
            <p:nvSpPr>
              <p:cNvPr id="581672" name="Rectangle 26">
                <a:extLst>
                  <a:ext uri="{FF2B5EF4-FFF2-40B4-BE49-F238E27FC236}">
                    <a16:creationId xmlns:a16="http://schemas.microsoft.com/office/drawing/2014/main" id="{D76E55F0-A7C5-9EB5-0C01-4127B425E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" y="3691"/>
                <a:ext cx="414" cy="149"/>
              </a:xfrm>
              <a:prstGeom prst="rect">
                <a:avLst/>
              </a:prstGeom>
              <a:solidFill>
                <a:srgbClr val="FFFF00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b="0" i="0">
                  <a:latin typeface="+mn-lt"/>
                </a:endParaRPr>
              </a:p>
            </p:txBody>
          </p:sp>
          <p:sp>
            <p:nvSpPr>
              <p:cNvPr id="581673" name="Rectangle 27">
                <a:extLst>
                  <a:ext uri="{FF2B5EF4-FFF2-40B4-BE49-F238E27FC236}">
                    <a16:creationId xmlns:a16="http://schemas.microsoft.com/office/drawing/2014/main" id="{1CF32802-0C98-D7DC-EFDA-E598B025B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" y="3841"/>
                <a:ext cx="881" cy="451"/>
              </a:xfrm>
              <a:prstGeom prst="rect">
                <a:avLst/>
              </a:prstGeom>
              <a:solidFill>
                <a:srgbClr val="FFFF00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100800" tIns="50400" rIns="100800" bIns="50400" anchor="ctr"/>
              <a:lstStyle/>
              <a:p>
                <a:pPr algn="ctr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GB" sz="2000" i="0">
                    <a:solidFill>
                      <a:srgbClr val="000000"/>
                    </a:solidFill>
                    <a:latin typeface="+mn-lt"/>
                  </a:rPr>
                  <a:t>Customers</a:t>
                </a:r>
              </a:p>
            </p:txBody>
          </p:sp>
        </p:grpSp>
        <p:cxnSp>
          <p:nvCxnSpPr>
            <p:cNvPr id="76815" name="AutoShape 28">
              <a:extLst>
                <a:ext uri="{FF2B5EF4-FFF2-40B4-BE49-F238E27FC236}">
                  <a16:creationId xmlns:a16="http://schemas.microsoft.com/office/drawing/2014/main" id="{12A44636-EC20-A5FE-D352-C53441A93912}"/>
                </a:ext>
              </a:extLst>
            </p:cNvPr>
            <p:cNvCxnSpPr>
              <a:cxnSpLocks noChangeShapeType="1"/>
              <a:stCxn id="581675" idx="3"/>
              <a:endCxn id="581673" idx="1"/>
            </p:cNvCxnSpPr>
            <p:nvPr/>
          </p:nvCxnSpPr>
          <p:spPr bwMode="auto">
            <a:xfrm>
              <a:off x="4526" y="4066"/>
              <a:ext cx="468" cy="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prstDash val="lg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6816" name="Group 29">
              <a:extLst>
                <a:ext uri="{FF2B5EF4-FFF2-40B4-BE49-F238E27FC236}">
                  <a16:creationId xmlns:a16="http://schemas.microsoft.com/office/drawing/2014/main" id="{0CE63C4B-C032-26AA-5DA7-ED2EA1A0CF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1984"/>
              <a:ext cx="983" cy="599"/>
              <a:chOff x="3334" y="1984"/>
              <a:chExt cx="983" cy="599"/>
            </a:xfrm>
          </p:grpSpPr>
          <p:sp>
            <p:nvSpPr>
              <p:cNvPr id="581670" name="Rectangle 30">
                <a:extLst>
                  <a:ext uri="{FF2B5EF4-FFF2-40B4-BE49-F238E27FC236}">
                    <a16:creationId xmlns:a16="http://schemas.microsoft.com/office/drawing/2014/main" id="{70C60134-69D3-A9F3-3A3C-DBC57C3F1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1984"/>
                <a:ext cx="463" cy="149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b="0" i="0">
                  <a:latin typeface="+mn-lt"/>
                </a:endParaRPr>
              </a:p>
            </p:txBody>
          </p:sp>
          <p:sp>
            <p:nvSpPr>
              <p:cNvPr id="581671" name="Rectangle 31">
                <a:extLst>
                  <a:ext uri="{FF2B5EF4-FFF2-40B4-BE49-F238E27FC236}">
                    <a16:creationId xmlns:a16="http://schemas.microsoft.com/office/drawing/2014/main" id="{9A336B13-903E-E52E-BBE7-272B9C0DA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2134"/>
                <a:ext cx="984" cy="450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100800" tIns="50400" rIns="100800" bIns="50400" anchor="ctr"/>
              <a:lstStyle/>
              <a:p>
                <a:pPr algn="ctr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GB" sz="1800" i="0">
                    <a:solidFill>
                      <a:srgbClr val="000000"/>
                    </a:solidFill>
                    <a:latin typeface="+mn-lt"/>
                  </a:rPr>
                  <a:t>Order Capture</a:t>
                </a:r>
              </a:p>
              <a:p>
                <a:pPr algn="ctr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GB" sz="1800" i="0">
                    <a:solidFill>
                      <a:srgbClr val="000000"/>
                    </a:solidFill>
                    <a:latin typeface="+mn-lt"/>
                  </a:rPr>
                  <a:t>Application</a:t>
                </a:r>
              </a:p>
            </p:txBody>
          </p:sp>
        </p:grpSp>
        <p:grpSp>
          <p:nvGrpSpPr>
            <p:cNvPr id="76817" name="Group 32">
              <a:extLst>
                <a:ext uri="{FF2B5EF4-FFF2-40B4-BE49-F238E27FC236}">
                  <a16:creationId xmlns:a16="http://schemas.microsoft.com/office/drawing/2014/main" id="{7B5CE4D6-8562-C643-0EAE-F8646489A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9" y="880"/>
              <a:ext cx="932" cy="600"/>
              <a:chOff x="3359" y="880"/>
              <a:chExt cx="932" cy="600"/>
            </a:xfrm>
          </p:grpSpPr>
          <p:sp>
            <p:nvSpPr>
              <p:cNvPr id="581668" name="Rectangle 33">
                <a:extLst>
                  <a:ext uri="{FF2B5EF4-FFF2-40B4-BE49-F238E27FC236}">
                    <a16:creationId xmlns:a16="http://schemas.microsoft.com/office/drawing/2014/main" id="{6C7D9809-63CD-CA6A-0588-CA929D76C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880"/>
                <a:ext cx="440" cy="149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b="0" i="0">
                  <a:latin typeface="+mn-lt"/>
                </a:endParaRPr>
              </a:p>
            </p:txBody>
          </p:sp>
          <p:sp>
            <p:nvSpPr>
              <p:cNvPr id="581669" name="Rectangle 34">
                <a:extLst>
                  <a:ext uri="{FF2B5EF4-FFF2-40B4-BE49-F238E27FC236}">
                    <a16:creationId xmlns:a16="http://schemas.microsoft.com/office/drawing/2014/main" id="{FC677FAC-B2CA-C763-5DED-1784D8E13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1030"/>
                <a:ext cx="933" cy="451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100800" tIns="50400" rIns="100800" bIns="50400" anchor="ctr"/>
              <a:lstStyle/>
              <a:p>
                <a:pPr algn="ctr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GB" sz="1600" i="0">
                    <a:solidFill>
                      <a:srgbClr val="000000"/>
                    </a:solidFill>
                    <a:latin typeface="+mn-lt"/>
                  </a:rPr>
                  <a:t>Order Capture</a:t>
                </a:r>
              </a:p>
              <a:p>
                <a:pPr algn="ctr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GB" sz="1600" i="0">
                    <a:solidFill>
                      <a:srgbClr val="000000"/>
                    </a:solidFill>
                    <a:latin typeface="+mn-lt"/>
                  </a:rPr>
                  <a:t>UI</a:t>
                </a:r>
              </a:p>
            </p:txBody>
          </p:sp>
        </p:grpSp>
        <p:grpSp>
          <p:nvGrpSpPr>
            <p:cNvPr id="76818" name="Group 35">
              <a:extLst>
                <a:ext uri="{FF2B5EF4-FFF2-40B4-BE49-F238E27FC236}">
                  <a16:creationId xmlns:a16="http://schemas.microsoft.com/office/drawing/2014/main" id="{D04987CB-7F41-5016-C61B-A5D4C69FD5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9" y="880"/>
              <a:ext cx="465" cy="600"/>
              <a:chOff x="4579" y="880"/>
              <a:chExt cx="465" cy="600"/>
            </a:xfrm>
          </p:grpSpPr>
          <p:sp>
            <p:nvSpPr>
              <p:cNvPr id="581666" name="Rectangle 36">
                <a:extLst>
                  <a:ext uri="{FF2B5EF4-FFF2-40B4-BE49-F238E27FC236}">
                    <a16:creationId xmlns:a16="http://schemas.microsoft.com/office/drawing/2014/main" id="{8DBFDF47-3F1C-C043-FC9D-87EC2A459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9" y="880"/>
                <a:ext cx="220" cy="149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b="0" i="0">
                  <a:latin typeface="+mn-lt"/>
                </a:endParaRPr>
              </a:p>
            </p:txBody>
          </p:sp>
          <p:sp>
            <p:nvSpPr>
              <p:cNvPr id="581667" name="Rectangle 37">
                <a:extLst>
                  <a:ext uri="{FF2B5EF4-FFF2-40B4-BE49-F238E27FC236}">
                    <a16:creationId xmlns:a16="http://schemas.microsoft.com/office/drawing/2014/main" id="{07690900-A782-AFB5-56B8-4BFC2D4A3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9" y="1030"/>
                <a:ext cx="466" cy="451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100800" tIns="50400" rIns="100800" bIns="50400" anchor="ctr"/>
              <a:lstStyle/>
              <a:p>
                <a:pPr algn="ctr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GB" sz="1800" i="0">
                    <a:solidFill>
                      <a:srgbClr val="000000"/>
                    </a:solidFill>
                    <a:latin typeface="+mn-lt"/>
                  </a:rPr>
                  <a:t>AWT</a:t>
                </a:r>
              </a:p>
            </p:txBody>
          </p:sp>
        </p:grpSp>
        <p:grpSp>
          <p:nvGrpSpPr>
            <p:cNvPr id="76819" name="Group 38">
              <a:extLst>
                <a:ext uri="{FF2B5EF4-FFF2-40B4-BE49-F238E27FC236}">
                  <a16:creationId xmlns:a16="http://schemas.microsoft.com/office/drawing/2014/main" id="{E823B68E-99F6-DD65-AEEF-08E20B8851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8" y="880"/>
              <a:ext cx="827" cy="600"/>
              <a:chOff x="5358" y="880"/>
              <a:chExt cx="827" cy="600"/>
            </a:xfrm>
          </p:grpSpPr>
          <p:sp>
            <p:nvSpPr>
              <p:cNvPr id="581664" name="Rectangle 39">
                <a:extLst>
                  <a:ext uri="{FF2B5EF4-FFF2-40B4-BE49-F238E27FC236}">
                    <a16:creationId xmlns:a16="http://schemas.microsoft.com/office/drawing/2014/main" id="{655C2EA4-376B-A629-0A75-8281EB748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" y="880"/>
                <a:ext cx="390" cy="149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b="0" i="0">
                  <a:latin typeface="+mn-lt"/>
                </a:endParaRPr>
              </a:p>
            </p:txBody>
          </p:sp>
          <p:sp>
            <p:nvSpPr>
              <p:cNvPr id="581665" name="Rectangle 40">
                <a:extLst>
                  <a:ext uri="{FF2B5EF4-FFF2-40B4-BE49-F238E27FC236}">
                    <a16:creationId xmlns:a16="http://schemas.microsoft.com/office/drawing/2014/main" id="{F7F9251C-CA0A-5FDF-4F40-7CD8EC89F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" y="1030"/>
                <a:ext cx="828" cy="451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100800" tIns="50400" rIns="100800" bIns="50400" anchor="ctr"/>
              <a:lstStyle/>
              <a:p>
                <a:pPr algn="ctr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GB" sz="1800" i="0">
                    <a:solidFill>
                      <a:srgbClr val="000000"/>
                    </a:solidFill>
                    <a:latin typeface="+mn-lt"/>
                  </a:rPr>
                  <a:t>Mailing List</a:t>
                </a:r>
              </a:p>
              <a:p>
                <a:pPr algn="ctr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GB" sz="1800" i="0">
                    <a:solidFill>
                      <a:srgbClr val="000000"/>
                    </a:solidFill>
                    <a:latin typeface="+mn-lt"/>
                  </a:rPr>
                  <a:t>UI</a:t>
                </a:r>
              </a:p>
            </p:txBody>
          </p:sp>
        </p:grpSp>
        <p:grpSp>
          <p:nvGrpSpPr>
            <p:cNvPr id="76820" name="Group 41">
              <a:extLst>
                <a:ext uri="{FF2B5EF4-FFF2-40B4-BE49-F238E27FC236}">
                  <a16:creationId xmlns:a16="http://schemas.microsoft.com/office/drawing/2014/main" id="{E38D8637-9AB2-8BB1-9094-591737C75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6" y="1984"/>
              <a:ext cx="879" cy="599"/>
              <a:chOff x="5306" y="1984"/>
              <a:chExt cx="879" cy="599"/>
            </a:xfrm>
          </p:grpSpPr>
          <p:sp>
            <p:nvSpPr>
              <p:cNvPr id="581662" name="Rectangle 42">
                <a:extLst>
                  <a:ext uri="{FF2B5EF4-FFF2-40B4-BE49-F238E27FC236}">
                    <a16:creationId xmlns:a16="http://schemas.microsoft.com/office/drawing/2014/main" id="{0257F01B-649D-ECE5-49A3-ADC40111F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6" y="1984"/>
                <a:ext cx="415" cy="149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b="0" i="0">
                  <a:latin typeface="+mn-lt"/>
                </a:endParaRPr>
              </a:p>
            </p:txBody>
          </p:sp>
          <p:sp>
            <p:nvSpPr>
              <p:cNvPr id="581663" name="Rectangle 43">
                <a:extLst>
                  <a:ext uri="{FF2B5EF4-FFF2-40B4-BE49-F238E27FC236}">
                    <a16:creationId xmlns:a16="http://schemas.microsoft.com/office/drawing/2014/main" id="{BDC19546-404C-4A2A-6193-90109E714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6" y="2134"/>
                <a:ext cx="880" cy="450"/>
              </a:xfrm>
              <a:prstGeom prst="rect">
                <a:avLst/>
              </a:prstGeom>
              <a:solidFill>
                <a:srgbClr val="CCFF66"/>
              </a:solidFill>
              <a:ln w="126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100800" tIns="50400" rIns="100800" bIns="50400" anchor="ctr"/>
              <a:lstStyle/>
              <a:p>
                <a:pPr algn="ctr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GB" sz="1800" i="0">
                    <a:solidFill>
                      <a:srgbClr val="000000"/>
                    </a:solidFill>
                    <a:latin typeface="+mn-lt"/>
                  </a:rPr>
                  <a:t>Mailing List</a:t>
                </a:r>
              </a:p>
              <a:p>
                <a:pPr algn="ctr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Arial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r>
                  <a:rPr lang="en-GB" sz="1800" i="0">
                    <a:solidFill>
                      <a:srgbClr val="000000"/>
                    </a:solidFill>
                    <a:latin typeface="+mn-lt"/>
                  </a:rPr>
                  <a:t>Application</a:t>
                </a:r>
              </a:p>
            </p:txBody>
          </p:sp>
        </p:grpSp>
        <p:cxnSp>
          <p:nvCxnSpPr>
            <p:cNvPr id="76821" name="AutoShape 44">
              <a:extLst>
                <a:ext uri="{FF2B5EF4-FFF2-40B4-BE49-F238E27FC236}">
                  <a16:creationId xmlns:a16="http://schemas.microsoft.com/office/drawing/2014/main" id="{A89B958C-C3A6-EF5E-0F9D-EBFD88BBE632}"/>
                </a:ext>
              </a:extLst>
            </p:cNvPr>
            <p:cNvCxnSpPr>
              <a:cxnSpLocks noChangeShapeType="1"/>
              <a:stCxn id="581671" idx="2"/>
              <a:endCxn id="581677" idx="0"/>
            </p:cNvCxnSpPr>
            <p:nvPr/>
          </p:nvCxnSpPr>
          <p:spPr bwMode="auto">
            <a:xfrm>
              <a:off x="3826" y="2584"/>
              <a:ext cx="883" cy="863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prstDash val="lg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22" name="AutoShape 45">
              <a:extLst>
                <a:ext uri="{FF2B5EF4-FFF2-40B4-BE49-F238E27FC236}">
                  <a16:creationId xmlns:a16="http://schemas.microsoft.com/office/drawing/2014/main" id="{447B84B3-B168-7F4F-139B-D6C0A5AB3910}"/>
                </a:ext>
              </a:extLst>
            </p:cNvPr>
            <p:cNvCxnSpPr>
              <a:cxnSpLocks noChangeShapeType="1"/>
              <a:endCxn id="581671" idx="0"/>
            </p:cNvCxnSpPr>
            <p:nvPr/>
          </p:nvCxnSpPr>
          <p:spPr bwMode="auto">
            <a:xfrm flipH="1">
              <a:off x="3826" y="1480"/>
              <a:ext cx="4" cy="654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prstDash val="lg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23" name="AutoShape 46">
              <a:extLst>
                <a:ext uri="{FF2B5EF4-FFF2-40B4-BE49-F238E27FC236}">
                  <a16:creationId xmlns:a16="http://schemas.microsoft.com/office/drawing/2014/main" id="{3BE80693-6F66-A6D5-18A9-4ED9EE1BA81E}"/>
                </a:ext>
              </a:extLst>
            </p:cNvPr>
            <p:cNvCxnSpPr>
              <a:cxnSpLocks noChangeShapeType="1"/>
              <a:stCxn id="581669" idx="3"/>
              <a:endCxn id="581667" idx="1"/>
            </p:cNvCxnSpPr>
            <p:nvPr/>
          </p:nvCxnSpPr>
          <p:spPr bwMode="auto">
            <a:xfrm>
              <a:off x="4292" y="1255"/>
              <a:ext cx="287" cy="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prstDash val="lg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24" name="AutoShape 47">
              <a:extLst>
                <a:ext uri="{FF2B5EF4-FFF2-40B4-BE49-F238E27FC236}">
                  <a16:creationId xmlns:a16="http://schemas.microsoft.com/office/drawing/2014/main" id="{C2D9092D-8D00-9F07-5B86-EDC7CDE25C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046" y="1275"/>
              <a:ext cx="282" cy="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prstDash val="lg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25" name="AutoShape 48">
              <a:extLst>
                <a:ext uri="{FF2B5EF4-FFF2-40B4-BE49-F238E27FC236}">
                  <a16:creationId xmlns:a16="http://schemas.microsoft.com/office/drawing/2014/main" id="{710E59BA-188A-4688-FBC5-02ECD9A39C47}"/>
                </a:ext>
              </a:extLst>
            </p:cNvPr>
            <p:cNvCxnSpPr>
              <a:cxnSpLocks noChangeShapeType="1"/>
              <a:endCxn id="581663" idx="0"/>
            </p:cNvCxnSpPr>
            <p:nvPr/>
          </p:nvCxnSpPr>
          <p:spPr bwMode="auto">
            <a:xfrm flipH="1">
              <a:off x="5746" y="1495"/>
              <a:ext cx="124" cy="639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prstDash val="lg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26" name="AutoShape 49">
              <a:extLst>
                <a:ext uri="{FF2B5EF4-FFF2-40B4-BE49-F238E27FC236}">
                  <a16:creationId xmlns:a16="http://schemas.microsoft.com/office/drawing/2014/main" id="{4E93E07F-042B-5F5E-E20E-6EAC2A987454}"/>
                </a:ext>
              </a:extLst>
            </p:cNvPr>
            <p:cNvCxnSpPr>
              <a:cxnSpLocks noChangeShapeType="1"/>
              <a:stCxn id="581663" idx="2"/>
              <a:endCxn id="581677" idx="0"/>
            </p:cNvCxnSpPr>
            <p:nvPr/>
          </p:nvCxnSpPr>
          <p:spPr bwMode="auto">
            <a:xfrm flipH="1">
              <a:off x="4708" y="2584"/>
              <a:ext cx="1037" cy="863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prstDash val="lg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1661" name="AutoShape 50">
              <a:extLst>
                <a:ext uri="{FF2B5EF4-FFF2-40B4-BE49-F238E27FC236}">
                  <a16:creationId xmlns:a16="http://schemas.microsoft.com/office/drawing/2014/main" id="{56C15A74-EE0B-1C7C-F37C-3ABABF3B6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2700"/>
              <a:ext cx="831" cy="201"/>
            </a:xfrm>
            <a:prstGeom prst="wedgeRoundRectCallout">
              <a:avLst>
                <a:gd name="adj1" fmla="val -57292"/>
                <a:gd name="adj2" fmla="val 89065"/>
                <a:gd name="adj3" fmla="val 16667"/>
              </a:avLst>
            </a:prstGeom>
            <a:solidFill>
              <a:srgbClr val="FF6699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/>
            <a:p>
              <a:pPr algn="ctr">
                <a:lnSpc>
                  <a:spcPct val="87000"/>
                </a:lnSpc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GB" sz="1800">
                  <a:solidFill>
                    <a:srgbClr val="000000"/>
                  </a:solidFill>
                  <a:latin typeface="+mn-lt"/>
                </a:rPr>
                <a:t>Dependency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8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58164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4CCADBBA-8074-1CAE-1F08-F430FEE8ACA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15913" y="163513"/>
            <a:ext cx="8967787" cy="796925"/>
          </a:xfrm>
        </p:spPr>
        <p:txBody>
          <a:bodyPr lIns="92160" tIns="46080" rIns="92160" bIns="46080"/>
          <a:lstStyle/>
          <a:p>
            <a:pPr eaLnBrk="1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/>
              <a:t>Component Diagram</a:t>
            </a: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77936D88-EA0C-16C6-AB81-83350E7ABDC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544513" y="1108075"/>
            <a:ext cx="9677400" cy="6321425"/>
          </a:xfrm>
        </p:spPr>
        <p:txBody>
          <a:bodyPr lIns="90000" tIns="46800" rIns="90000" bIns="46800"/>
          <a:lstStyle/>
          <a:p>
            <a:pPr eaLnBrk="1">
              <a:lnSpc>
                <a:spcPct val="124000"/>
              </a:lnSpc>
              <a:spcBef>
                <a:spcPts val="1200"/>
              </a:spcBef>
              <a:spcAft>
                <a:spcPts val="12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600"/>
              <a:t>Captures physical structure of the implementation.</a:t>
            </a:r>
          </a:p>
          <a:p>
            <a:pPr eaLnBrk="1">
              <a:lnSpc>
                <a:spcPct val="124000"/>
              </a:lnSpc>
              <a:spcBef>
                <a:spcPts val="120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600"/>
              <a:t>Purpose:</a:t>
            </a:r>
          </a:p>
          <a:p>
            <a:pPr lvl="1" eaLnBrk="1">
              <a:lnSpc>
                <a:spcPct val="124000"/>
              </a:lnSpc>
              <a:spcBef>
                <a:spcPts val="1200"/>
              </a:spcBef>
              <a:spcAft>
                <a:spcPts val="12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>
                <a:solidFill>
                  <a:schemeClr val="accent2"/>
                </a:solidFill>
              </a:rPr>
              <a:t>Organize source code</a:t>
            </a:r>
          </a:p>
          <a:p>
            <a:pPr lvl="1" eaLnBrk="1">
              <a:lnSpc>
                <a:spcPct val="124000"/>
              </a:lnSpc>
              <a:spcBef>
                <a:spcPts val="1200"/>
              </a:spcBef>
              <a:spcAft>
                <a:spcPts val="12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>
                <a:solidFill>
                  <a:schemeClr val="accent2"/>
                </a:solidFill>
              </a:rPr>
              <a:t>Construct an executable release</a:t>
            </a:r>
          </a:p>
          <a:p>
            <a:pPr lvl="1" eaLnBrk="1">
              <a:lnSpc>
                <a:spcPct val="124000"/>
              </a:lnSpc>
              <a:spcBef>
                <a:spcPts val="1200"/>
              </a:spcBef>
              <a:spcAft>
                <a:spcPts val="12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>
                <a:solidFill>
                  <a:schemeClr val="accent2"/>
                </a:solidFill>
              </a:rPr>
              <a:t>Specify  dependencies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D0B416D-4391-4774-B631-2A403C547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4663" y="-6350"/>
            <a:ext cx="8596312" cy="1036638"/>
          </a:xfrm>
        </p:spPr>
        <p:txBody>
          <a:bodyPr/>
          <a:lstStyle/>
          <a:p>
            <a:r>
              <a:rPr lang="en-US" altLang="zh-TW" sz="3600">
                <a:ea typeface="PMingLiU" panose="02020500000000000000" pitchFamily="18" charset="-120"/>
              </a:rPr>
              <a:t>Component Diagram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2717AA1A-ED3C-6760-5003-AB75A1C26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63613"/>
            <a:ext cx="9993313" cy="57594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>
                <a:ea typeface="SimSun" panose="02010600030101010101" pitchFamily="2" charset="-122"/>
              </a:rPr>
              <a:t>What is a component?</a:t>
            </a:r>
            <a:endParaRPr lang="en-US" altLang="zh-TW" sz="3600">
              <a:ea typeface="PMingLiU" panose="02020500000000000000" pitchFamily="18" charset="-120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200" b="1">
                <a:solidFill>
                  <a:srgbClr val="0000CC"/>
                </a:solidFill>
                <a:ea typeface="PMingLiU" panose="02020500000000000000" pitchFamily="18" charset="-120"/>
              </a:rPr>
              <a:t>A piece of software that can be independently purchased and upgraded, and can integrate seamlessly into customers’ existing software.</a:t>
            </a:r>
          </a:p>
        </p:txBody>
      </p:sp>
      <p:grpSp>
        <p:nvGrpSpPr>
          <p:cNvPr id="134148" name="Group 19">
            <a:extLst>
              <a:ext uri="{FF2B5EF4-FFF2-40B4-BE49-F238E27FC236}">
                <a16:creationId xmlns:a16="http://schemas.microsoft.com/office/drawing/2014/main" id="{866211D1-0DAA-712F-0CCC-A8D7CA9C6632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4349750"/>
            <a:ext cx="8316912" cy="1927225"/>
            <a:chOff x="789" y="2952"/>
            <a:chExt cx="4405" cy="939"/>
          </a:xfrm>
        </p:grpSpPr>
        <p:sp>
          <p:nvSpPr>
            <p:cNvPr id="80901" name="Rectangle 4">
              <a:extLst>
                <a:ext uri="{FF2B5EF4-FFF2-40B4-BE49-F238E27FC236}">
                  <a16:creationId xmlns:a16="http://schemas.microsoft.com/office/drawing/2014/main" id="{315E82B0-29FD-13D7-2B1C-41E5FF8CE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2972"/>
              <a:ext cx="1274" cy="37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i="0">
                <a:latin typeface="Times New Roman" panose="02020603050405020304" pitchFamily="18" charset="0"/>
              </a:endParaRPr>
            </a:p>
          </p:txBody>
        </p:sp>
        <p:sp>
          <p:nvSpPr>
            <p:cNvPr id="80902" name="Rectangle 5">
              <a:extLst>
                <a:ext uri="{FF2B5EF4-FFF2-40B4-BE49-F238E27FC236}">
                  <a16:creationId xmlns:a16="http://schemas.microsoft.com/office/drawing/2014/main" id="{4897896C-1F5B-1518-6069-9F9A28AA2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3025"/>
              <a:ext cx="318" cy="10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i="0">
                <a:latin typeface="Times New Roman" panose="02020603050405020304" pitchFamily="18" charset="0"/>
              </a:endParaRPr>
            </a:p>
          </p:txBody>
        </p:sp>
        <p:sp>
          <p:nvSpPr>
            <p:cNvPr id="80903" name="Rectangle 6">
              <a:extLst>
                <a:ext uri="{FF2B5EF4-FFF2-40B4-BE49-F238E27FC236}">
                  <a16:creationId xmlns:a16="http://schemas.microsoft.com/office/drawing/2014/main" id="{42D9D269-239C-24DF-D4A5-61A582B20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3183"/>
              <a:ext cx="318" cy="10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i="0">
                <a:latin typeface="Times New Roman" panose="02020603050405020304" pitchFamily="18" charset="0"/>
              </a:endParaRPr>
            </a:p>
          </p:txBody>
        </p:sp>
        <p:sp>
          <p:nvSpPr>
            <p:cNvPr id="80904" name="Text Box 7">
              <a:extLst>
                <a:ext uri="{FF2B5EF4-FFF2-40B4-BE49-F238E27FC236}">
                  <a16:creationId xmlns:a16="http://schemas.microsoft.com/office/drawing/2014/main" id="{A3B7ACAD-B9E0-22A6-B0F6-AEC127A4D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8" y="2998"/>
              <a:ext cx="108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zh-CN" sz="2400" i="0">
                  <a:solidFill>
                    <a:schemeClr val="tx1"/>
                  </a:solidFill>
                  <a:latin typeface="Courier New" panose="02070309020205020404" pitchFamily="49" charset="0"/>
                  <a:ea typeface="SimSun" panose="02010600030101010101" pitchFamily="2" charset="-122"/>
                </a:rPr>
                <a:t>Order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i="0">
                  <a:solidFill>
                    <a:schemeClr val="tx1"/>
                  </a:solidFill>
                  <a:latin typeface="Courier New" panose="02070309020205020404" pitchFamily="49" charset="0"/>
                  <a:ea typeface="SimSun" panose="02010600030101010101" pitchFamily="2" charset="-122"/>
                </a:rPr>
                <a:t>Controller</a:t>
              </a:r>
            </a:p>
          </p:txBody>
        </p:sp>
        <p:sp>
          <p:nvSpPr>
            <p:cNvPr id="80905" name="Text Box 8">
              <a:extLst>
                <a:ext uri="{FF2B5EF4-FFF2-40B4-BE49-F238E27FC236}">
                  <a16:creationId xmlns:a16="http://schemas.microsoft.com/office/drawing/2014/main" id="{4AC27465-DE41-DDF2-C9DD-83B26B89B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" y="3661"/>
              <a:ext cx="133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TW" sz="2400" i="0">
                  <a:solidFill>
                    <a:schemeClr val="tx1"/>
                  </a:solidFill>
                  <a:ea typeface="SimSun" panose="02010600030101010101" pitchFamily="2" charset="-122"/>
                </a:rPr>
                <a:t>UML 1 notation</a:t>
              </a:r>
            </a:p>
          </p:txBody>
        </p:sp>
        <p:sp>
          <p:nvSpPr>
            <p:cNvPr id="80906" name="Text Box 9">
              <a:extLst>
                <a:ext uri="{FF2B5EF4-FFF2-40B4-BE49-F238E27FC236}">
                  <a16:creationId xmlns:a16="http://schemas.microsoft.com/office/drawing/2014/main" id="{6F2FB686-2498-829B-03B9-50B778C42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3649"/>
              <a:ext cx="133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TW" sz="2400" i="0">
                  <a:solidFill>
                    <a:schemeClr val="tx1"/>
                  </a:solidFill>
                  <a:ea typeface="SimSun" panose="02010600030101010101" pitchFamily="2" charset="-122"/>
                </a:rPr>
                <a:t>UML 2 notation</a:t>
              </a:r>
            </a:p>
          </p:txBody>
        </p:sp>
        <p:sp>
          <p:nvSpPr>
            <p:cNvPr id="80907" name="Text Box 10">
              <a:extLst>
                <a:ext uri="{FF2B5EF4-FFF2-40B4-BE49-F238E27FC236}">
                  <a16:creationId xmlns:a16="http://schemas.microsoft.com/office/drawing/2014/main" id="{AC4E87BE-59CE-72CA-5E68-FB51DB809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1" y="2952"/>
              <a:ext cx="2353" cy="59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TW" altLang="en-US" sz="2400" i="0">
                <a:solidFill>
                  <a:schemeClr val="tx1"/>
                </a:solidFill>
                <a:latin typeface="Courier New" panose="02070309020205020404" pitchFamily="49" charset="0"/>
                <a:ea typeface="SimSun" panose="02010600030101010101" pitchFamily="2" charset="-122"/>
              </a:endParaRPr>
            </a:p>
            <a:p>
              <a:r>
                <a:rPr lang="zh-TW" altLang="en-US" sz="2400" i="0">
                  <a:solidFill>
                    <a:schemeClr val="tx1"/>
                  </a:solidFill>
                  <a:latin typeface="Courier New" panose="02070309020205020404" pitchFamily="49" charset="0"/>
                  <a:ea typeface="SimSun" panose="02010600030101010101" pitchFamily="2" charset="-122"/>
                </a:rPr>
                <a:t>  </a:t>
              </a:r>
              <a:r>
                <a:rPr lang="en-US" altLang="zh-TW" sz="2400" i="0">
                  <a:solidFill>
                    <a:schemeClr val="tx1"/>
                  </a:solidFill>
                  <a:latin typeface="Courier New" panose="02070309020205020404" pitchFamily="49" charset="0"/>
                  <a:ea typeface="SimSun" panose="02010600030101010101" pitchFamily="2" charset="-122"/>
                </a:rPr>
                <a:t>Order Controller     </a:t>
              </a:r>
            </a:p>
            <a:p>
              <a:endParaRPr lang="en-US" altLang="zh-TW" sz="2400" i="0">
                <a:solidFill>
                  <a:schemeClr val="tx1"/>
                </a:solidFill>
                <a:latin typeface="Courier New" panose="02070309020205020404" pitchFamily="49" charset="0"/>
                <a:ea typeface="SimSun" panose="02010600030101010101" pitchFamily="2" charset="-122"/>
              </a:endParaRPr>
            </a:p>
          </p:txBody>
        </p:sp>
        <p:sp>
          <p:nvSpPr>
            <p:cNvPr id="80908" name="Rectangle 11">
              <a:extLst>
                <a:ext uri="{FF2B5EF4-FFF2-40B4-BE49-F238E27FC236}">
                  <a16:creationId xmlns:a16="http://schemas.microsoft.com/office/drawing/2014/main" id="{E0CF33D0-5E4A-3421-2EC1-7DA5F139D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3078"/>
              <a:ext cx="98" cy="2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i="0">
                <a:latin typeface="Times New Roman" panose="02020603050405020304" pitchFamily="18" charset="0"/>
              </a:endParaRPr>
            </a:p>
          </p:txBody>
        </p:sp>
        <p:sp>
          <p:nvSpPr>
            <p:cNvPr id="80909" name="Rectangle 12">
              <a:extLst>
                <a:ext uri="{FF2B5EF4-FFF2-40B4-BE49-F238E27FC236}">
                  <a16:creationId xmlns:a16="http://schemas.microsoft.com/office/drawing/2014/main" id="{93055318-1AD2-9CF1-D6CF-A46A8D93F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3164"/>
              <a:ext cx="98" cy="2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i="0">
                <a:latin typeface="Times New Roman" panose="02020603050405020304" pitchFamily="18" charset="0"/>
              </a:endParaRPr>
            </a:p>
          </p:txBody>
        </p:sp>
        <p:sp>
          <p:nvSpPr>
            <p:cNvPr id="80910" name="Line 13">
              <a:extLst>
                <a:ext uri="{FF2B5EF4-FFF2-40B4-BE49-F238E27FC236}">
                  <a16:creationId xmlns:a16="http://schemas.microsoft.com/office/drawing/2014/main" id="{54B03167-C78D-020F-E59D-B830CA7F6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" y="3025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80911" name="Line 14">
              <a:extLst>
                <a:ext uri="{FF2B5EF4-FFF2-40B4-BE49-F238E27FC236}">
                  <a16:creationId xmlns:a16="http://schemas.microsoft.com/office/drawing/2014/main" id="{F1F15BE6-657F-FBEC-AD1B-297C6E1607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20000" flipV="1">
              <a:off x="4704" y="3434"/>
              <a:ext cx="363" cy="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cxnSp>
          <p:nvCxnSpPr>
            <p:cNvPr id="80912" name="AutoShape 15">
              <a:extLst>
                <a:ext uri="{FF2B5EF4-FFF2-40B4-BE49-F238E27FC236}">
                  <a16:creationId xmlns:a16="http://schemas.microsoft.com/office/drawing/2014/main" id="{02CDE61D-C4A2-78FB-D6F1-F3994E5BFE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320000" flipH="1">
              <a:off x="4833" y="3237"/>
              <a:ext cx="449" cy="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13" name="Line 16">
              <a:extLst>
                <a:ext uri="{FF2B5EF4-FFF2-40B4-BE49-F238E27FC236}">
                  <a16:creationId xmlns:a16="http://schemas.microsoft.com/office/drawing/2014/main" id="{660ADF41-237D-729B-2524-EE73ACC6E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" y="3025"/>
              <a:ext cx="0" cy="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80914" name="Line 17">
              <a:extLst>
                <a:ext uri="{FF2B5EF4-FFF2-40B4-BE49-F238E27FC236}">
                  <a16:creationId xmlns:a16="http://schemas.microsoft.com/office/drawing/2014/main" id="{3D0732D0-7488-88C2-D4BA-4CAEC9E8F9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640000">
              <a:off x="4736" y="3224"/>
              <a:ext cx="0" cy="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669DD6-F227-B3F7-AC68-687F75C21827}"/>
              </a:ext>
            </a:extLst>
          </p:cNvPr>
          <p:cNvSpPr/>
          <p:nvPr/>
        </p:nvSpPr>
        <p:spPr bwMode="auto">
          <a:xfrm>
            <a:off x="696913" y="5837238"/>
            <a:ext cx="9067800" cy="838200"/>
          </a:xfrm>
          <a:prstGeom prst="rect">
            <a:avLst/>
          </a:prstGeom>
          <a:solidFill>
            <a:srgbClr val="FFFF66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392E41DF-8AA5-84DC-C28B-0F6D98526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10080625" cy="1027112"/>
          </a:xfrm>
        </p:spPr>
        <p:txBody>
          <a:bodyPr/>
          <a:lstStyle/>
          <a:p>
            <a:r>
              <a:rPr lang="en-US" altLang="en-US" sz="3200"/>
              <a:t>Ball and Socket notation for Interfaces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BC05212-FD9F-8A0B-F931-A15D75302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65238"/>
            <a:ext cx="9764713" cy="56388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n-US" altLang="en-US"/>
              <a:t>Ball and socket notation is new in UML 2.0. </a:t>
            </a:r>
          </a:p>
          <a:p>
            <a:pPr>
              <a:lnSpc>
                <a:spcPct val="100000"/>
              </a:lnSpc>
            </a:pPr>
            <a:r>
              <a:rPr lang="en-US" altLang="en-US" sz="2800"/>
              <a:t>Components that consume (require) an interface:</a:t>
            </a:r>
          </a:p>
          <a:p>
            <a:pPr lvl="1">
              <a:lnSpc>
                <a:spcPct val="100000"/>
              </a:lnSpc>
              <a:spcAft>
                <a:spcPts val="2400"/>
              </a:spcAft>
            </a:pPr>
            <a:r>
              <a:rPr lang="en-US" altLang="en-US">
                <a:solidFill>
                  <a:srgbClr val="0000CC"/>
                </a:solidFill>
              </a:rPr>
              <a:t>Display a "socket" labeled with the interface name . </a:t>
            </a:r>
          </a:p>
          <a:p>
            <a:pPr>
              <a:lnSpc>
                <a:spcPct val="100000"/>
              </a:lnSpc>
            </a:pPr>
            <a:r>
              <a:rPr lang="en-US" altLang="en-US"/>
              <a:t>Components that provide (implement) an interface:</a:t>
            </a:r>
          </a:p>
          <a:p>
            <a:pPr lvl="1">
              <a:lnSpc>
                <a:spcPct val="100000"/>
              </a:lnSpc>
              <a:spcAft>
                <a:spcPts val="2400"/>
              </a:spcAft>
            </a:pPr>
            <a:r>
              <a:rPr lang="en-US" altLang="en-US">
                <a:solidFill>
                  <a:srgbClr val="0000CC"/>
                </a:solidFill>
              </a:rPr>
              <a:t>Display a "ball" labeled with the interface name. </a:t>
            </a:r>
          </a:p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>
                <a:solidFill>
                  <a:srgbClr val="0000CC"/>
                </a:solidFill>
              </a:rPr>
              <a:t>Combining the two:</a:t>
            </a:r>
          </a:p>
          <a:p>
            <a:pPr lvl="1">
              <a:lnSpc>
                <a:spcPct val="100000"/>
              </a:lnSpc>
            </a:pPr>
            <a:r>
              <a:rPr lang="en-US" altLang="en-US" b="1">
                <a:solidFill>
                  <a:srgbClr val="003300"/>
                </a:solidFill>
              </a:rPr>
              <a:t>A compact way to say that  Consumer talks to the provider via the named interface. </a:t>
            </a:r>
          </a:p>
          <a:p>
            <a:pPr>
              <a:lnSpc>
                <a:spcPct val="10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721F89A0-7A74-56FE-BEC5-8C664B24C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1173163"/>
            <a:ext cx="9455150" cy="5791200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/>
              <a:t>“Compute Price” use case is invoked by </a:t>
            </a:r>
            <a:r>
              <a:rPr lang="en-US" altLang="en-US" b="1">
                <a:solidFill>
                  <a:srgbClr val="3333CC"/>
                </a:solidFill>
              </a:rPr>
              <a:t>customer</a:t>
            </a:r>
            <a:r>
              <a:rPr lang="en-US" altLang="en-US"/>
              <a:t> in the context of a specific</a:t>
            </a:r>
            <a:r>
              <a:rPr lang="en-US" altLang="en-US" b="1">
                <a:solidFill>
                  <a:srgbClr val="0000CC"/>
                </a:solidFill>
              </a:rPr>
              <a:t> order </a:t>
            </a:r>
            <a:r>
              <a:rPr lang="en-US" altLang="en-US"/>
              <a:t>to calculate price of the order.  </a:t>
            </a:r>
          </a:p>
          <a:p>
            <a:pPr lvl="1">
              <a:lnSpc>
                <a:spcPct val="114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/>
              <a:t>All the </a:t>
            </a:r>
            <a:r>
              <a:rPr lang="en-US" altLang="en-US" sz="3200" b="1">
                <a:solidFill>
                  <a:srgbClr val="0000CC"/>
                </a:solidFill>
              </a:rPr>
              <a:t>line items </a:t>
            </a:r>
            <a:r>
              <a:rPr lang="en-US" altLang="en-US" sz="3200"/>
              <a:t>are examined to determine their prices, which are based on the pricing rules of the order line’s </a:t>
            </a:r>
            <a:r>
              <a:rPr lang="en-US" altLang="en-US" sz="3200" b="1">
                <a:solidFill>
                  <a:srgbClr val="0000CC"/>
                </a:solidFill>
              </a:rPr>
              <a:t>products.</a:t>
            </a:r>
            <a:r>
              <a:rPr lang="en-US" altLang="en-US" sz="3600" b="1">
                <a:solidFill>
                  <a:srgbClr val="0000CC"/>
                </a:solidFill>
              </a:rPr>
              <a:t>  </a:t>
            </a:r>
          </a:p>
          <a:p>
            <a:pPr lvl="1">
              <a:lnSpc>
                <a:spcPct val="114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/>
              <a:t>Then the overall discount is computed, which is based on rules tied to the </a:t>
            </a:r>
            <a:r>
              <a:rPr lang="en-US" altLang="en-US" sz="3200" b="1">
                <a:solidFill>
                  <a:srgbClr val="0000CC"/>
                </a:solidFill>
              </a:rPr>
              <a:t>customer</a:t>
            </a:r>
            <a:r>
              <a:rPr lang="en-US" altLang="en-US" sz="320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252A2A-9495-DB07-7FB9-3E8E379C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36525"/>
            <a:ext cx="9067800" cy="1036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3200" i="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Solution : First Identify Classes</a:t>
            </a:r>
            <a:br>
              <a:rPr lang="en-US" sz="3200" i="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endParaRPr lang="en-US" sz="1800" i="0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6D63B27C-CD13-E2E7-98D9-33947A6EE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358775"/>
            <a:ext cx="8596313" cy="754063"/>
          </a:xfrm>
        </p:spPr>
        <p:txBody>
          <a:bodyPr/>
          <a:lstStyle/>
          <a:p>
            <a:r>
              <a:rPr lang="en-US" altLang="zh-TW" sz="3200">
                <a:ea typeface="PMingLiU" panose="02020500000000000000" pitchFamily="18" charset="-120"/>
              </a:rPr>
              <a:t>Component Diagram: Example</a:t>
            </a:r>
          </a:p>
        </p:txBody>
      </p:sp>
      <p:sp>
        <p:nvSpPr>
          <p:cNvPr id="306179" name="Text Box 4">
            <a:extLst>
              <a:ext uri="{FF2B5EF4-FFF2-40B4-BE49-F238E27FC236}">
                <a16:creationId xmlns:a16="http://schemas.microsoft.com/office/drawing/2014/main" id="{653C4EB6-A432-500C-17BE-172AFD2DC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3143250"/>
            <a:ext cx="1549400" cy="77946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defTabSz="503238">
              <a:defRPr/>
            </a:pPr>
            <a:endParaRPr lang="zh-TW" altLang="en-US" sz="2000" i="0" dirty="0">
              <a:solidFill>
                <a:schemeClr val="tx1"/>
              </a:solidFill>
              <a:latin typeface="Courier New" pitchFamily="49" charset="0"/>
              <a:ea typeface="SimSun" pitchFamily="2" charset="-122"/>
            </a:endParaRPr>
          </a:p>
          <a:p>
            <a:pPr defTabSz="503238">
              <a:defRPr/>
            </a:pPr>
            <a:r>
              <a:rPr lang="zh-TW" altLang="en-US" sz="2000" i="0" dirty="0">
                <a:solidFill>
                  <a:schemeClr val="tx1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zh-TW" altLang="en-US" sz="2400" i="0" dirty="0">
                <a:solidFill>
                  <a:schemeClr val="tx1"/>
                </a:solidFill>
                <a:latin typeface="+mj-lt"/>
                <a:ea typeface="SimSun" pitchFamily="2" charset="-122"/>
              </a:rPr>
              <a:t> </a:t>
            </a:r>
            <a:r>
              <a:rPr lang="en-US" altLang="zh-TW" sz="2400" i="0" dirty="0">
                <a:solidFill>
                  <a:schemeClr val="tx1"/>
                </a:solidFill>
                <a:latin typeface="+mj-lt"/>
                <a:ea typeface="SimSun" pitchFamily="2" charset="-122"/>
              </a:rPr>
              <a:t>UI     </a:t>
            </a:r>
            <a:endParaRPr lang="en-US" altLang="zh-TW" sz="2000" i="0" dirty="0">
              <a:solidFill>
                <a:schemeClr val="tx1"/>
              </a:solidFill>
              <a:latin typeface="+mj-lt"/>
              <a:ea typeface="SimSun" pitchFamily="2" charset="-122"/>
            </a:endParaRPr>
          </a:p>
        </p:txBody>
      </p:sp>
      <p:grpSp>
        <p:nvGrpSpPr>
          <p:cNvPr id="136196" name="Group 5">
            <a:extLst>
              <a:ext uri="{FF2B5EF4-FFF2-40B4-BE49-F238E27FC236}">
                <a16:creationId xmlns:a16="http://schemas.microsoft.com/office/drawing/2014/main" id="{77F8E5D7-6505-3BEA-2338-74A62339496C}"/>
              </a:ext>
            </a:extLst>
          </p:cNvPr>
          <p:cNvGrpSpPr>
            <a:grpSpLocks/>
          </p:cNvGrpSpPr>
          <p:nvPr/>
        </p:nvGrpSpPr>
        <p:grpSpPr bwMode="auto">
          <a:xfrm>
            <a:off x="1504950" y="3286125"/>
            <a:ext cx="588963" cy="404813"/>
            <a:chOff x="1402" y="2304"/>
            <a:chExt cx="336" cy="231"/>
          </a:xfrm>
        </p:grpSpPr>
        <p:sp>
          <p:nvSpPr>
            <p:cNvPr id="83005" name="Rectangle 6">
              <a:extLst>
                <a:ext uri="{FF2B5EF4-FFF2-40B4-BE49-F238E27FC236}">
                  <a16:creationId xmlns:a16="http://schemas.microsoft.com/office/drawing/2014/main" id="{7DCE82F3-900D-D097-24F6-17382553C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352"/>
              <a:ext cx="144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83006" name="Rectangle 7">
              <a:extLst>
                <a:ext uri="{FF2B5EF4-FFF2-40B4-BE49-F238E27FC236}">
                  <a16:creationId xmlns:a16="http://schemas.microsoft.com/office/drawing/2014/main" id="{51DF737D-671E-B235-5D61-5E005389B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430"/>
              <a:ext cx="144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83007" name="Line 8">
              <a:extLst>
                <a:ext uri="{FF2B5EF4-FFF2-40B4-BE49-F238E27FC236}">
                  <a16:creationId xmlns:a16="http://schemas.microsoft.com/office/drawing/2014/main" id="{F09AE4B9-BE39-91CF-0098-C7FB545D1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3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83008" name="Line 9">
              <a:extLst>
                <a:ext uri="{FF2B5EF4-FFF2-40B4-BE49-F238E27FC236}">
                  <a16:creationId xmlns:a16="http://schemas.microsoft.com/office/drawing/2014/main" id="{25E921F4-3149-146C-2A69-56A211154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5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cxnSp>
          <p:nvCxnSpPr>
            <p:cNvPr id="83009" name="AutoShape 10">
              <a:extLst>
                <a:ext uri="{FF2B5EF4-FFF2-40B4-BE49-F238E27FC236}">
                  <a16:creationId xmlns:a16="http://schemas.microsoft.com/office/drawing/2014/main" id="{EE9148D4-10CE-4BC1-1BF9-D26071D5B920}"/>
                </a:ext>
              </a:extLst>
            </p:cNvPr>
            <p:cNvCxnSpPr>
              <a:cxnSpLocks noChangeShapeType="1"/>
              <a:stCxn id="83007" idx="1"/>
              <a:endCxn id="83008" idx="1"/>
            </p:cNvCxnSpPr>
            <p:nvPr/>
          </p:nvCxnSpPr>
          <p:spPr bwMode="auto">
            <a:xfrm>
              <a:off x="1738" y="2313"/>
              <a:ext cx="0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010" name="Line 11">
              <a:extLst>
                <a:ext uri="{FF2B5EF4-FFF2-40B4-BE49-F238E27FC236}">
                  <a16:creationId xmlns:a16="http://schemas.microsoft.com/office/drawing/2014/main" id="{9941EA8D-F15D-5346-0EE3-43B7E8630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304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83011" name="Line 12">
              <a:extLst>
                <a:ext uri="{FF2B5EF4-FFF2-40B4-BE49-F238E27FC236}">
                  <a16:creationId xmlns:a16="http://schemas.microsoft.com/office/drawing/2014/main" id="{AEBD8DA6-0468-B7A5-AB73-99CF1136C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487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</p:grpSp>
      <p:sp>
        <p:nvSpPr>
          <p:cNvPr id="306181" name="Text Box 13">
            <a:extLst>
              <a:ext uri="{FF2B5EF4-FFF2-40B4-BE49-F238E27FC236}">
                <a16:creationId xmlns:a16="http://schemas.microsoft.com/office/drawing/2014/main" id="{0B581BBE-07B7-B330-CE96-5B8A4B0EF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3146425"/>
            <a:ext cx="2835275" cy="8397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defTabSz="503238">
              <a:defRPr/>
            </a:pPr>
            <a:endParaRPr lang="zh-TW" altLang="en-US" sz="2000" i="0" dirty="0">
              <a:solidFill>
                <a:schemeClr val="tx1"/>
              </a:solidFill>
              <a:latin typeface="Courier New" pitchFamily="49" charset="0"/>
              <a:ea typeface="SimSun" pitchFamily="2" charset="-122"/>
            </a:endParaRPr>
          </a:p>
          <a:p>
            <a:pPr defTabSz="503238">
              <a:defRPr/>
            </a:pPr>
            <a:r>
              <a:rPr lang="zh-TW" altLang="en-US" sz="2800" i="0" dirty="0">
                <a:solidFill>
                  <a:schemeClr val="tx1"/>
                </a:solidFill>
                <a:latin typeface="+mj-lt"/>
                <a:ea typeface="SimSun" pitchFamily="2" charset="-122"/>
              </a:rPr>
              <a:t>  </a:t>
            </a:r>
            <a:r>
              <a:rPr lang="en-US" altLang="zh-TW" sz="2800" i="0" dirty="0">
                <a:solidFill>
                  <a:schemeClr val="tx1"/>
                </a:solidFill>
                <a:latin typeface="+mj-lt"/>
                <a:ea typeface="SimSun" pitchFamily="2" charset="-122"/>
              </a:rPr>
              <a:t>Librarian     </a:t>
            </a:r>
          </a:p>
        </p:txBody>
      </p:sp>
      <p:grpSp>
        <p:nvGrpSpPr>
          <p:cNvPr id="136198" name="Group 14">
            <a:extLst>
              <a:ext uri="{FF2B5EF4-FFF2-40B4-BE49-F238E27FC236}">
                <a16:creationId xmlns:a16="http://schemas.microsoft.com/office/drawing/2014/main" id="{CECF5ECE-65B7-B609-93D5-97829E59BF86}"/>
              </a:ext>
            </a:extLst>
          </p:cNvPr>
          <p:cNvGrpSpPr>
            <a:grpSpLocks/>
          </p:cNvGrpSpPr>
          <p:nvPr/>
        </p:nvGrpSpPr>
        <p:grpSpPr bwMode="auto">
          <a:xfrm>
            <a:off x="6042025" y="3225800"/>
            <a:ext cx="369888" cy="325438"/>
            <a:chOff x="1402" y="2304"/>
            <a:chExt cx="336" cy="231"/>
          </a:xfrm>
        </p:grpSpPr>
        <p:sp>
          <p:nvSpPr>
            <p:cNvPr id="82998" name="Rectangle 15">
              <a:extLst>
                <a:ext uri="{FF2B5EF4-FFF2-40B4-BE49-F238E27FC236}">
                  <a16:creationId xmlns:a16="http://schemas.microsoft.com/office/drawing/2014/main" id="{8E1CBF95-980B-CCA3-01AC-CDE40F334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352"/>
              <a:ext cx="144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82999" name="Rectangle 16">
              <a:extLst>
                <a:ext uri="{FF2B5EF4-FFF2-40B4-BE49-F238E27FC236}">
                  <a16:creationId xmlns:a16="http://schemas.microsoft.com/office/drawing/2014/main" id="{B60A1E58-BF24-B09A-0A41-38A00CA2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430"/>
              <a:ext cx="144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83000" name="Line 17">
              <a:extLst>
                <a:ext uri="{FF2B5EF4-FFF2-40B4-BE49-F238E27FC236}">
                  <a16:creationId xmlns:a16="http://schemas.microsoft.com/office/drawing/2014/main" id="{8166F398-89FC-BB75-6476-3521B7C01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3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83001" name="Line 18">
              <a:extLst>
                <a:ext uri="{FF2B5EF4-FFF2-40B4-BE49-F238E27FC236}">
                  <a16:creationId xmlns:a16="http://schemas.microsoft.com/office/drawing/2014/main" id="{7023735A-BFD7-30AC-B408-8C51F8BFD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5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cxnSp>
          <p:nvCxnSpPr>
            <p:cNvPr id="83002" name="AutoShape 19">
              <a:extLst>
                <a:ext uri="{FF2B5EF4-FFF2-40B4-BE49-F238E27FC236}">
                  <a16:creationId xmlns:a16="http://schemas.microsoft.com/office/drawing/2014/main" id="{44D8472F-BA02-9BAA-0A4D-B6B2C892889E}"/>
                </a:ext>
              </a:extLst>
            </p:cNvPr>
            <p:cNvCxnSpPr>
              <a:cxnSpLocks noChangeShapeType="1"/>
              <a:stCxn id="83000" idx="1"/>
              <a:endCxn id="83001" idx="1"/>
            </p:cNvCxnSpPr>
            <p:nvPr/>
          </p:nvCxnSpPr>
          <p:spPr bwMode="auto">
            <a:xfrm>
              <a:off x="1738" y="2313"/>
              <a:ext cx="0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003" name="Line 20">
              <a:extLst>
                <a:ext uri="{FF2B5EF4-FFF2-40B4-BE49-F238E27FC236}">
                  <a16:creationId xmlns:a16="http://schemas.microsoft.com/office/drawing/2014/main" id="{F90DD7FA-DD89-086E-03F4-D993F4E63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304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83004" name="Line 21">
              <a:extLst>
                <a:ext uri="{FF2B5EF4-FFF2-40B4-BE49-F238E27FC236}">
                  <a16:creationId xmlns:a16="http://schemas.microsoft.com/office/drawing/2014/main" id="{EC16A95E-A873-005F-7DA4-073FF9BB4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487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</p:grpSp>
      <p:sp>
        <p:nvSpPr>
          <p:cNvPr id="306183" name="Text Box 22">
            <a:extLst>
              <a:ext uri="{FF2B5EF4-FFF2-40B4-BE49-F238E27FC236}">
                <a16:creationId xmlns:a16="http://schemas.microsoft.com/office/drawing/2014/main" id="{06C28F0F-82CE-465C-CB57-BCBCB09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125788"/>
            <a:ext cx="1550988" cy="779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defTabSz="503238">
              <a:defRPr/>
            </a:pPr>
            <a:endParaRPr lang="zh-TW" altLang="en-US" sz="2000" i="0" dirty="0">
              <a:solidFill>
                <a:schemeClr val="tx1"/>
              </a:solidFill>
              <a:latin typeface="Courier New" pitchFamily="49" charset="0"/>
              <a:ea typeface="SimSun" pitchFamily="2" charset="-122"/>
            </a:endParaRPr>
          </a:p>
          <a:p>
            <a:pPr defTabSz="503238">
              <a:defRPr/>
            </a:pPr>
            <a:r>
              <a:rPr lang="zh-TW" altLang="en-US" sz="2400" i="0" dirty="0">
                <a:solidFill>
                  <a:schemeClr val="tx1"/>
                </a:solidFill>
                <a:latin typeface="+mj-lt"/>
                <a:ea typeface="SimSun" pitchFamily="2" charset="-122"/>
              </a:rPr>
              <a:t>  </a:t>
            </a:r>
            <a:r>
              <a:rPr lang="en-US" altLang="zh-TW" sz="2400" i="0" dirty="0">
                <a:solidFill>
                  <a:schemeClr val="tx1"/>
                </a:solidFill>
                <a:latin typeface="+mj-lt"/>
                <a:ea typeface="SimSun" pitchFamily="2" charset="-122"/>
              </a:rPr>
              <a:t>DB     </a:t>
            </a:r>
          </a:p>
        </p:txBody>
      </p:sp>
      <p:grpSp>
        <p:nvGrpSpPr>
          <p:cNvPr id="136200" name="Group 23">
            <a:extLst>
              <a:ext uri="{FF2B5EF4-FFF2-40B4-BE49-F238E27FC236}">
                <a16:creationId xmlns:a16="http://schemas.microsoft.com/office/drawing/2014/main" id="{7DC0BCD9-A7C2-7942-9233-69E358FB3A32}"/>
              </a:ext>
            </a:extLst>
          </p:cNvPr>
          <p:cNvGrpSpPr>
            <a:grpSpLocks/>
          </p:cNvGrpSpPr>
          <p:nvPr/>
        </p:nvGrpSpPr>
        <p:grpSpPr bwMode="auto">
          <a:xfrm>
            <a:off x="8148638" y="3268663"/>
            <a:ext cx="587375" cy="404812"/>
            <a:chOff x="1402" y="2304"/>
            <a:chExt cx="336" cy="231"/>
          </a:xfrm>
        </p:grpSpPr>
        <p:sp>
          <p:nvSpPr>
            <p:cNvPr id="82991" name="Rectangle 24">
              <a:extLst>
                <a:ext uri="{FF2B5EF4-FFF2-40B4-BE49-F238E27FC236}">
                  <a16:creationId xmlns:a16="http://schemas.microsoft.com/office/drawing/2014/main" id="{A1E28FD4-8163-42D2-02F5-25714C9B7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352"/>
              <a:ext cx="144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82992" name="Rectangle 25">
              <a:extLst>
                <a:ext uri="{FF2B5EF4-FFF2-40B4-BE49-F238E27FC236}">
                  <a16:creationId xmlns:a16="http://schemas.microsoft.com/office/drawing/2014/main" id="{6727F7A4-460D-F963-ADC7-8C16C18DD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430"/>
              <a:ext cx="144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82993" name="Line 26">
              <a:extLst>
                <a:ext uri="{FF2B5EF4-FFF2-40B4-BE49-F238E27FC236}">
                  <a16:creationId xmlns:a16="http://schemas.microsoft.com/office/drawing/2014/main" id="{AB1C50B7-31FF-CA98-302B-262D275DB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3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82994" name="Line 27">
              <a:extLst>
                <a:ext uri="{FF2B5EF4-FFF2-40B4-BE49-F238E27FC236}">
                  <a16:creationId xmlns:a16="http://schemas.microsoft.com/office/drawing/2014/main" id="{DC812B72-C10F-E2DB-8DE0-E198B6CD1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5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cxnSp>
          <p:nvCxnSpPr>
            <p:cNvPr id="82995" name="AutoShape 28">
              <a:extLst>
                <a:ext uri="{FF2B5EF4-FFF2-40B4-BE49-F238E27FC236}">
                  <a16:creationId xmlns:a16="http://schemas.microsoft.com/office/drawing/2014/main" id="{91652E21-1654-7CA2-0E85-4C393A84ADF3}"/>
                </a:ext>
              </a:extLst>
            </p:cNvPr>
            <p:cNvCxnSpPr>
              <a:cxnSpLocks noChangeShapeType="1"/>
              <a:stCxn id="82993" idx="1"/>
              <a:endCxn id="82994" idx="1"/>
            </p:cNvCxnSpPr>
            <p:nvPr/>
          </p:nvCxnSpPr>
          <p:spPr bwMode="auto">
            <a:xfrm>
              <a:off x="1738" y="2313"/>
              <a:ext cx="0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96" name="Line 29">
              <a:extLst>
                <a:ext uri="{FF2B5EF4-FFF2-40B4-BE49-F238E27FC236}">
                  <a16:creationId xmlns:a16="http://schemas.microsoft.com/office/drawing/2014/main" id="{0C7C359F-4D03-BD22-44FF-83BCC7921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304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82997" name="Line 30">
              <a:extLst>
                <a:ext uri="{FF2B5EF4-FFF2-40B4-BE49-F238E27FC236}">
                  <a16:creationId xmlns:a16="http://schemas.microsoft.com/office/drawing/2014/main" id="{E2C19788-DE7E-A0EF-A2EA-863C554F8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487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</p:grpSp>
      <p:sp>
        <p:nvSpPr>
          <p:cNvPr id="136201" name="Oval 31">
            <a:extLst>
              <a:ext uri="{FF2B5EF4-FFF2-40B4-BE49-F238E27FC236}">
                <a16:creationId xmlns:a16="http://schemas.microsoft.com/office/drawing/2014/main" id="{1B34AE0A-0C80-FC1A-AA2A-412E4EDFB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3460750"/>
            <a:ext cx="168275" cy="1682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136202" name="AutoShape 32">
            <a:extLst>
              <a:ext uri="{FF2B5EF4-FFF2-40B4-BE49-F238E27FC236}">
                <a16:creationId xmlns:a16="http://schemas.microsoft.com/office/drawing/2014/main" id="{CE9658E8-F4C1-2682-E53D-BC2C8373C61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513013" y="3376613"/>
            <a:ext cx="336550" cy="3365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8 w 21600"/>
              <a:gd name="T13" fmla="*/ 0 h 21600"/>
              <a:gd name="T14" fmla="*/ 21412 w 21600"/>
              <a:gd name="T15" fmla="*/ 1243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063" y="9975"/>
                </a:moveTo>
                <a:cubicBezTo>
                  <a:pt x="2489" y="5468"/>
                  <a:pt x="6273" y="2024"/>
                  <a:pt x="10800" y="2025"/>
                </a:cubicBezTo>
                <a:cubicBezTo>
                  <a:pt x="15326" y="2025"/>
                  <a:pt x="19110" y="5468"/>
                  <a:pt x="19536" y="9975"/>
                </a:cubicBezTo>
                <a:lnTo>
                  <a:pt x="21552" y="9784"/>
                </a:lnTo>
                <a:cubicBezTo>
                  <a:pt x="21028" y="4238"/>
                  <a:pt x="16371" y="-1"/>
                  <a:pt x="10799" y="0"/>
                </a:cubicBezTo>
                <a:cubicBezTo>
                  <a:pt x="5228" y="0"/>
                  <a:pt x="571" y="4238"/>
                  <a:pt x="47" y="9784"/>
                </a:cubicBezTo>
                <a:lnTo>
                  <a:pt x="2063" y="997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6203" name="Rectangle 33">
            <a:extLst>
              <a:ext uri="{FF2B5EF4-FFF2-40B4-BE49-F238E27FC236}">
                <a16:creationId xmlns:a16="http://schemas.microsoft.com/office/drawing/2014/main" id="{5B0C4428-B4D2-C795-83A6-A7F0499B0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663" y="3460750"/>
            <a:ext cx="168275" cy="168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136204" name="Line 34">
            <a:extLst>
              <a:ext uri="{FF2B5EF4-FFF2-40B4-BE49-F238E27FC236}">
                <a16:creationId xmlns:a16="http://schemas.microsoft.com/office/drawing/2014/main" id="{1D9C9C60-9ADE-24AE-1BC3-C8294D8AF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0600" y="3544888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136205" name="Line 35">
            <a:extLst>
              <a:ext uri="{FF2B5EF4-FFF2-40B4-BE49-F238E27FC236}">
                <a16:creationId xmlns:a16="http://schemas.microsoft.com/office/drawing/2014/main" id="{BB887EB6-4B15-53BE-0B2D-AD8CC8407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5425" y="3544888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136206" name="Line 36">
            <a:extLst>
              <a:ext uri="{FF2B5EF4-FFF2-40B4-BE49-F238E27FC236}">
                <a16:creationId xmlns:a16="http://schemas.microsoft.com/office/drawing/2014/main" id="{023F333B-A092-2BDB-CD69-CA026377A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6938" y="3544888"/>
            <a:ext cx="67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136207" name="Line 37">
            <a:extLst>
              <a:ext uri="{FF2B5EF4-FFF2-40B4-BE49-F238E27FC236}">
                <a16:creationId xmlns:a16="http://schemas.microsoft.com/office/drawing/2014/main" id="{5FFFCA99-51DD-036B-1870-24B5236ED0CD}"/>
              </a:ext>
            </a:extLst>
          </p:cNvPr>
          <p:cNvSpPr>
            <a:spLocks noChangeShapeType="1"/>
          </p:cNvSpPr>
          <p:nvPr/>
        </p:nvSpPr>
        <p:spPr bwMode="auto">
          <a:xfrm rot="-300000">
            <a:off x="6945313" y="3475038"/>
            <a:ext cx="355600" cy="46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36208" name="Line 38">
            <a:extLst>
              <a:ext uri="{FF2B5EF4-FFF2-40B4-BE49-F238E27FC236}">
                <a16:creationId xmlns:a16="http://schemas.microsoft.com/office/drawing/2014/main" id="{C7FA73CD-2B4F-0FF3-44A0-6CDA8D163E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016125"/>
            <a:ext cx="79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36209" name="Line 39">
            <a:extLst>
              <a:ext uri="{FF2B5EF4-FFF2-40B4-BE49-F238E27FC236}">
                <a16:creationId xmlns:a16="http://schemas.microsoft.com/office/drawing/2014/main" id="{5881A80E-9FE7-A222-4CEC-83DBB22F2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016125"/>
            <a:ext cx="5797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36210" name="Line 40">
            <a:extLst>
              <a:ext uri="{FF2B5EF4-FFF2-40B4-BE49-F238E27FC236}">
                <a16:creationId xmlns:a16="http://schemas.microsoft.com/office/drawing/2014/main" id="{A242CCEF-7EF4-44A1-63ED-7D4F6BB4C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629025"/>
            <a:ext cx="0" cy="839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36211" name="Line 41">
            <a:extLst>
              <a:ext uri="{FF2B5EF4-FFF2-40B4-BE49-F238E27FC236}">
                <a16:creationId xmlns:a16="http://schemas.microsoft.com/office/drawing/2014/main" id="{3319009E-2102-28D4-7FE7-0414F20DC7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50350" y="2016125"/>
            <a:ext cx="6350" cy="2452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36212" name="Rectangle 42">
            <a:extLst>
              <a:ext uri="{FF2B5EF4-FFF2-40B4-BE49-F238E27FC236}">
                <a16:creationId xmlns:a16="http://schemas.microsoft.com/office/drawing/2014/main" id="{E938A13B-9F88-1B6B-5D34-6D0BB35F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4384675"/>
            <a:ext cx="166688" cy="168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136213" name="Line 43">
            <a:extLst>
              <a:ext uri="{FF2B5EF4-FFF2-40B4-BE49-F238E27FC236}">
                <a16:creationId xmlns:a16="http://schemas.microsoft.com/office/drawing/2014/main" id="{4408CE55-629A-57D8-B1A6-CD17C29A5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468813"/>
            <a:ext cx="4705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136214" name="Line 44">
            <a:extLst>
              <a:ext uri="{FF2B5EF4-FFF2-40B4-BE49-F238E27FC236}">
                <a16:creationId xmlns:a16="http://schemas.microsoft.com/office/drawing/2014/main" id="{E7C41CA6-68B3-A0E9-BB6C-970D9E3C5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4838" y="4468813"/>
            <a:ext cx="925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136215" name="Line 45">
            <a:extLst>
              <a:ext uri="{FF2B5EF4-FFF2-40B4-BE49-F238E27FC236}">
                <a16:creationId xmlns:a16="http://schemas.microsoft.com/office/drawing/2014/main" id="{AB47BCE5-A3B7-6547-0B40-800D6ABA0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2288" y="3881438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136216" name="Oval 46">
            <a:extLst>
              <a:ext uri="{FF2B5EF4-FFF2-40B4-BE49-F238E27FC236}">
                <a16:creationId xmlns:a16="http://schemas.microsoft.com/office/drawing/2014/main" id="{ECF18BB8-F1D4-7393-FDA3-843ADE78A68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57356" y="4914107"/>
            <a:ext cx="168275" cy="1666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136217" name="AutoShape 47">
            <a:extLst>
              <a:ext uri="{FF2B5EF4-FFF2-40B4-BE49-F238E27FC236}">
                <a16:creationId xmlns:a16="http://schemas.microsoft.com/office/drawing/2014/main" id="{32642B7D-F7C1-41F9-3D04-225F58C9D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4805363"/>
            <a:ext cx="334962" cy="3365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8 w 21600"/>
              <a:gd name="T13" fmla="*/ 0 h 21600"/>
              <a:gd name="T14" fmla="*/ 21412 w 21600"/>
              <a:gd name="T15" fmla="*/ 1243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063" y="9975"/>
                </a:moveTo>
                <a:cubicBezTo>
                  <a:pt x="2489" y="5468"/>
                  <a:pt x="6273" y="2024"/>
                  <a:pt x="10800" y="2025"/>
                </a:cubicBezTo>
                <a:cubicBezTo>
                  <a:pt x="15326" y="2025"/>
                  <a:pt x="19110" y="5468"/>
                  <a:pt x="19536" y="9975"/>
                </a:cubicBezTo>
                <a:lnTo>
                  <a:pt x="21552" y="9784"/>
                </a:lnTo>
                <a:cubicBezTo>
                  <a:pt x="21028" y="4238"/>
                  <a:pt x="16371" y="-1"/>
                  <a:pt x="10799" y="0"/>
                </a:cubicBezTo>
                <a:cubicBezTo>
                  <a:pt x="5228" y="0"/>
                  <a:pt x="571" y="4238"/>
                  <a:pt x="47" y="9784"/>
                </a:cubicBezTo>
                <a:lnTo>
                  <a:pt x="2063" y="997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cxnSp>
        <p:nvCxnSpPr>
          <p:cNvPr id="136218" name="AutoShape 48">
            <a:extLst>
              <a:ext uri="{FF2B5EF4-FFF2-40B4-BE49-F238E27FC236}">
                <a16:creationId xmlns:a16="http://schemas.microsoft.com/office/drawing/2014/main" id="{4E1CE372-62BA-AE03-97E1-5786629018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64513" y="4541838"/>
            <a:ext cx="0" cy="292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6203" name="Text Box 49">
            <a:extLst>
              <a:ext uri="{FF2B5EF4-FFF2-40B4-BE49-F238E27FC236}">
                <a16:creationId xmlns:a16="http://schemas.microsoft.com/office/drawing/2014/main" id="{B7221A86-EBA7-A66D-A4BF-D791EC76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5476875"/>
            <a:ext cx="2254250" cy="8397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defTabSz="503238">
              <a:defRPr/>
            </a:pPr>
            <a:endParaRPr lang="zh-TW" altLang="en-US" sz="2400" i="0" dirty="0">
              <a:solidFill>
                <a:schemeClr val="tx1"/>
              </a:solidFill>
              <a:latin typeface="+mj-lt"/>
              <a:ea typeface="SimSun" pitchFamily="2" charset="-122"/>
            </a:endParaRPr>
          </a:p>
          <a:p>
            <a:pPr defTabSz="503238">
              <a:defRPr/>
            </a:pPr>
            <a:r>
              <a:rPr lang="en-US" altLang="zh-TW" sz="2400" i="0" dirty="0">
                <a:solidFill>
                  <a:schemeClr val="tx1"/>
                </a:solidFill>
                <a:latin typeface="+mj-lt"/>
                <a:ea typeface="SimSun" pitchFamily="2" charset="-122"/>
              </a:rPr>
              <a:t>Database     </a:t>
            </a:r>
          </a:p>
        </p:txBody>
      </p:sp>
      <p:grpSp>
        <p:nvGrpSpPr>
          <p:cNvPr id="136220" name="Group 50">
            <a:extLst>
              <a:ext uri="{FF2B5EF4-FFF2-40B4-BE49-F238E27FC236}">
                <a16:creationId xmlns:a16="http://schemas.microsoft.com/office/drawing/2014/main" id="{07AC27D8-B23C-C749-F3A7-037155923720}"/>
              </a:ext>
            </a:extLst>
          </p:cNvPr>
          <p:cNvGrpSpPr>
            <a:grpSpLocks/>
          </p:cNvGrpSpPr>
          <p:nvPr/>
        </p:nvGrpSpPr>
        <p:grpSpPr bwMode="auto">
          <a:xfrm>
            <a:off x="8470900" y="5621338"/>
            <a:ext cx="587375" cy="403225"/>
            <a:chOff x="1402" y="2304"/>
            <a:chExt cx="336" cy="231"/>
          </a:xfrm>
        </p:grpSpPr>
        <p:sp>
          <p:nvSpPr>
            <p:cNvPr id="82984" name="Rectangle 51">
              <a:extLst>
                <a:ext uri="{FF2B5EF4-FFF2-40B4-BE49-F238E27FC236}">
                  <a16:creationId xmlns:a16="http://schemas.microsoft.com/office/drawing/2014/main" id="{AD709B50-C21E-F40F-EA4C-8FD163203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352"/>
              <a:ext cx="144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82985" name="Rectangle 52">
              <a:extLst>
                <a:ext uri="{FF2B5EF4-FFF2-40B4-BE49-F238E27FC236}">
                  <a16:creationId xmlns:a16="http://schemas.microsoft.com/office/drawing/2014/main" id="{4A11783C-9A55-4D02-B327-BE8F6B4D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430"/>
              <a:ext cx="144" cy="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82986" name="Line 53">
              <a:extLst>
                <a:ext uri="{FF2B5EF4-FFF2-40B4-BE49-F238E27FC236}">
                  <a16:creationId xmlns:a16="http://schemas.microsoft.com/office/drawing/2014/main" id="{4B56A0C3-DE39-BFD7-15BA-3C6F03D8E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3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82987" name="Line 54">
              <a:extLst>
                <a:ext uri="{FF2B5EF4-FFF2-40B4-BE49-F238E27FC236}">
                  <a16:creationId xmlns:a16="http://schemas.microsoft.com/office/drawing/2014/main" id="{EE053C9C-3C0C-2387-9416-B13EFF812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5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cxnSp>
          <p:nvCxnSpPr>
            <p:cNvPr id="82988" name="AutoShape 55">
              <a:extLst>
                <a:ext uri="{FF2B5EF4-FFF2-40B4-BE49-F238E27FC236}">
                  <a16:creationId xmlns:a16="http://schemas.microsoft.com/office/drawing/2014/main" id="{394FCACF-2C09-F57C-6CF3-53A8FE1E7879}"/>
                </a:ext>
              </a:extLst>
            </p:cNvPr>
            <p:cNvCxnSpPr>
              <a:cxnSpLocks noChangeShapeType="1"/>
              <a:stCxn id="82986" idx="1"/>
              <a:endCxn id="82987" idx="1"/>
            </p:cNvCxnSpPr>
            <p:nvPr/>
          </p:nvCxnSpPr>
          <p:spPr bwMode="auto">
            <a:xfrm>
              <a:off x="1738" y="2313"/>
              <a:ext cx="0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89" name="Line 56">
              <a:extLst>
                <a:ext uri="{FF2B5EF4-FFF2-40B4-BE49-F238E27FC236}">
                  <a16:creationId xmlns:a16="http://schemas.microsoft.com/office/drawing/2014/main" id="{6C1E8586-8856-DC3A-69A3-82715E8D1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304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82990" name="Line 57">
              <a:extLst>
                <a:ext uri="{FF2B5EF4-FFF2-40B4-BE49-F238E27FC236}">
                  <a16:creationId xmlns:a16="http://schemas.microsoft.com/office/drawing/2014/main" id="{BB7B3409-2448-E5A5-B9DC-59D783BD2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487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</p:grpSp>
      <p:sp>
        <p:nvSpPr>
          <p:cNvPr id="136221" name="Line 58">
            <a:extLst>
              <a:ext uri="{FF2B5EF4-FFF2-40B4-BE49-F238E27FC236}">
                <a16:creationId xmlns:a16="http://schemas.microsoft.com/office/drawing/2014/main" id="{92561531-2FA9-2B09-BB7B-557F647DC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2288" y="5057775"/>
            <a:ext cx="0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306206" name="Text Box 59">
            <a:extLst>
              <a:ext uri="{FF2B5EF4-FFF2-40B4-BE49-F238E27FC236}">
                <a16:creationId xmlns:a16="http://schemas.microsoft.com/office/drawing/2014/main" id="{FCD58335-22F0-FDFE-E435-F327603EE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184400"/>
            <a:ext cx="1638300" cy="593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defTabSz="503238">
              <a:defRPr/>
            </a:pPr>
            <a:r>
              <a:rPr lang="en-US" altLang="zh-TW" sz="3200" i="0" dirty="0">
                <a:solidFill>
                  <a:schemeClr val="tx1"/>
                </a:solidFill>
                <a:latin typeface="+mj-lt"/>
                <a:ea typeface="SimSun" pitchFamily="2" charset="-122"/>
              </a:rPr>
              <a:t>Library</a:t>
            </a:r>
          </a:p>
        </p:txBody>
      </p:sp>
      <p:grpSp>
        <p:nvGrpSpPr>
          <p:cNvPr id="136223" name="Group 60">
            <a:extLst>
              <a:ext uri="{FF2B5EF4-FFF2-40B4-BE49-F238E27FC236}">
                <a16:creationId xmlns:a16="http://schemas.microsoft.com/office/drawing/2014/main" id="{C0612542-07E0-FD5B-8867-EB6E2A91C502}"/>
              </a:ext>
            </a:extLst>
          </p:cNvPr>
          <p:cNvGrpSpPr>
            <a:grpSpLocks/>
          </p:cNvGrpSpPr>
          <p:nvPr/>
        </p:nvGrpSpPr>
        <p:grpSpPr bwMode="auto">
          <a:xfrm>
            <a:off x="7980363" y="2268538"/>
            <a:ext cx="588962" cy="403225"/>
            <a:chOff x="1402" y="2304"/>
            <a:chExt cx="336" cy="231"/>
          </a:xfrm>
        </p:grpSpPr>
        <p:sp>
          <p:nvSpPr>
            <p:cNvPr id="82977" name="Rectangle 61">
              <a:extLst>
                <a:ext uri="{FF2B5EF4-FFF2-40B4-BE49-F238E27FC236}">
                  <a16:creationId xmlns:a16="http://schemas.microsoft.com/office/drawing/2014/main" id="{0B040967-CBA2-303A-1933-10822960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352"/>
              <a:ext cx="144" cy="4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82978" name="Rectangle 62">
              <a:extLst>
                <a:ext uri="{FF2B5EF4-FFF2-40B4-BE49-F238E27FC236}">
                  <a16:creationId xmlns:a16="http://schemas.microsoft.com/office/drawing/2014/main" id="{0E79BFCF-1C7D-D15D-749C-40CBF5C3D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430"/>
              <a:ext cx="144" cy="4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82979" name="Line 63">
              <a:extLst>
                <a:ext uri="{FF2B5EF4-FFF2-40B4-BE49-F238E27FC236}">
                  <a16:creationId xmlns:a16="http://schemas.microsoft.com/office/drawing/2014/main" id="{63F908B0-F313-1898-8F04-103FC9565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3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82980" name="Line 64">
              <a:extLst>
                <a:ext uri="{FF2B5EF4-FFF2-40B4-BE49-F238E27FC236}">
                  <a16:creationId xmlns:a16="http://schemas.microsoft.com/office/drawing/2014/main" id="{B4461D20-CEAA-3C88-A5B9-61FC7C3CD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5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cxnSp>
          <p:nvCxnSpPr>
            <p:cNvPr id="82981" name="AutoShape 65">
              <a:extLst>
                <a:ext uri="{FF2B5EF4-FFF2-40B4-BE49-F238E27FC236}">
                  <a16:creationId xmlns:a16="http://schemas.microsoft.com/office/drawing/2014/main" id="{FF336C40-1368-C0CA-00CE-4EDF0066B644}"/>
                </a:ext>
              </a:extLst>
            </p:cNvPr>
            <p:cNvCxnSpPr>
              <a:cxnSpLocks noChangeShapeType="1"/>
              <a:stCxn id="82979" idx="1"/>
              <a:endCxn id="82980" idx="1"/>
            </p:cNvCxnSpPr>
            <p:nvPr/>
          </p:nvCxnSpPr>
          <p:spPr bwMode="auto">
            <a:xfrm>
              <a:off x="1738" y="2313"/>
              <a:ext cx="0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82" name="Line 66">
              <a:extLst>
                <a:ext uri="{FF2B5EF4-FFF2-40B4-BE49-F238E27FC236}">
                  <a16:creationId xmlns:a16="http://schemas.microsoft.com/office/drawing/2014/main" id="{642046DC-F2A7-D28D-6C85-5FC535F1A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304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  <p:sp>
          <p:nvSpPr>
            <p:cNvPr id="82983" name="Line 67">
              <a:extLst>
                <a:ext uri="{FF2B5EF4-FFF2-40B4-BE49-F238E27FC236}">
                  <a16:creationId xmlns:a16="http://schemas.microsoft.com/office/drawing/2014/main" id="{D6B9AD88-8668-4755-DEB3-843FFC58D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487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</p:grpSp>
      <p:sp>
        <p:nvSpPr>
          <p:cNvPr id="136224" name="TextBox 66">
            <a:extLst>
              <a:ext uri="{FF2B5EF4-FFF2-40B4-BE49-F238E27FC236}">
                <a16:creationId xmlns:a16="http://schemas.microsoft.com/office/drawing/2014/main" id="{DD39F69A-3C44-0E42-0FD0-A77FA8E57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5380038"/>
            <a:ext cx="52451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Ports can be named, such as the Security and Data 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0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0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750"/>
                                        <p:tgtEl>
                                          <p:spTgt spid="13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animBg="1"/>
      <p:bldP spid="306181" grpId="0" animBg="1"/>
      <p:bldP spid="306183" grpId="0" animBg="1"/>
      <p:bldP spid="136201" grpId="0" animBg="1"/>
      <p:bldP spid="136203" grpId="0" animBg="1"/>
      <p:bldP spid="136212" grpId="0" animBg="1"/>
      <p:bldP spid="136216" grpId="0" animBg="1"/>
      <p:bldP spid="306203" grpId="0" animBg="1"/>
      <p:bldP spid="306206" grpId="0"/>
      <p:bldP spid="13622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DD268C4D-87BE-6F6E-2C3F-A427F2F8A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76200"/>
            <a:ext cx="8596312" cy="1255713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Deployment Diagram</a:t>
            </a:r>
            <a:endParaRPr lang="en-US" altLang="en-US" sz="3200"/>
          </a:p>
        </p:txBody>
      </p:sp>
      <p:sp>
        <p:nvSpPr>
          <p:cNvPr id="581635" name="Content Placeholder 2">
            <a:extLst>
              <a:ext uri="{FF2B5EF4-FFF2-40B4-BE49-F238E27FC236}">
                <a16:creationId xmlns:a16="http://schemas.microsoft.com/office/drawing/2014/main" id="{4CD022F3-500F-7916-D1F6-333344B507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313" y="1036638"/>
            <a:ext cx="9993312" cy="5943600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500"/>
              </a:spcAft>
            </a:pPr>
            <a:r>
              <a:rPr lang="en-US" altLang="en-US"/>
              <a:t>The deployment diagram shows:</a:t>
            </a:r>
          </a:p>
          <a:p>
            <a:pPr marL="742950" lvl="1" indent="-285750">
              <a:lnSpc>
                <a:spcPct val="114000"/>
              </a:lnSpc>
              <a:spcAft>
                <a:spcPts val="2400"/>
              </a:spcAft>
            </a:pPr>
            <a:r>
              <a:rPr lang="en-US" altLang="en-US"/>
              <a:t>How a software system will be physically deployed in the hardware environment. </a:t>
            </a:r>
          </a:p>
          <a:p>
            <a:pPr>
              <a:lnSpc>
                <a:spcPct val="114000"/>
              </a:lnSpc>
              <a:spcAft>
                <a:spcPts val="500"/>
              </a:spcAft>
            </a:pPr>
            <a:r>
              <a:rPr lang="en-US" altLang="en-US"/>
              <a:t>Its main purpose is:</a:t>
            </a:r>
          </a:p>
          <a:p>
            <a:pPr marL="742950" lvl="1" indent="-285750">
              <a:lnSpc>
                <a:spcPct val="114000"/>
              </a:lnSpc>
              <a:spcAft>
                <a:spcPts val="500"/>
              </a:spcAft>
            </a:pP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</a:rPr>
              <a:t>Show where the different components of the system will physically run and </a:t>
            </a:r>
          </a:p>
          <a:p>
            <a:pPr marL="742950" lvl="1" indent="-285750">
              <a:lnSpc>
                <a:spcPct val="114000"/>
              </a:lnSpc>
              <a:spcAft>
                <a:spcPts val="1800"/>
              </a:spcAft>
            </a:pPr>
            <a:r>
              <a:rPr lang="en-US" altLang="en-US" b="1">
                <a:solidFill>
                  <a:srgbClr val="0000CC"/>
                </a:solidFill>
              </a:rPr>
              <a:t>How they will communicate with each other.</a:t>
            </a:r>
            <a:r>
              <a:rPr lang="en-US" altLang="en-US" b="1"/>
              <a:t> </a:t>
            </a:r>
          </a:p>
          <a:p>
            <a:pPr>
              <a:lnSpc>
                <a:spcPct val="114000"/>
              </a:lnSpc>
              <a:spcAft>
                <a:spcPts val="500"/>
              </a:spcAft>
            </a:pPr>
            <a:r>
              <a:rPr lang="en-US" altLang="en-US"/>
              <a:t>Since the diagram models the physical runtime:</a:t>
            </a:r>
          </a:p>
          <a:p>
            <a:pPr marL="742950" lvl="1" indent="-285750">
              <a:lnSpc>
                <a:spcPct val="114000"/>
              </a:lnSpc>
              <a:spcAft>
                <a:spcPts val="500"/>
              </a:spcAft>
            </a:pPr>
            <a:r>
              <a:rPr lang="en-US" altLang="en-US"/>
              <a:t>A system's operation staff  make considerable use of this diagram. </a:t>
            </a:r>
          </a:p>
          <a:p>
            <a:pPr>
              <a:lnSpc>
                <a:spcPct val="114000"/>
              </a:lnSpc>
              <a:spcAft>
                <a:spcPts val="500"/>
              </a:spcAf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6E7E805-7233-6F9F-B5A2-486C27388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44450"/>
            <a:ext cx="8596312" cy="1255713"/>
          </a:xfrm>
        </p:spPr>
        <p:txBody>
          <a:bodyPr/>
          <a:lstStyle/>
          <a:p>
            <a:r>
              <a:rPr lang="en-US" altLang="zh-CN" sz="3600">
                <a:ea typeface="SimSun" panose="02010600030101010101" pitchFamily="2" charset="-122"/>
              </a:rPr>
              <a:t>Deployment Diagram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BB96A733-61E9-C114-208B-BE343A9CD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4288" y="846138"/>
            <a:ext cx="10080626" cy="58674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CC"/>
                </a:solidFill>
                <a:ea typeface="SimSun" panose="02010600030101010101" pitchFamily="2" charset="-122"/>
              </a:rPr>
              <a:t>Node: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3300"/>
                </a:solidFill>
              </a:rPr>
              <a:t>A node represents a physical machine. </a:t>
            </a:r>
          </a:p>
          <a:p>
            <a:pPr lvl="2">
              <a:lnSpc>
                <a:spcPct val="105000"/>
              </a:lnSpc>
            </a:pPr>
            <a:r>
              <a:rPr lang="en-US" altLang="zh-CN" sz="2800">
                <a:ea typeface="SimSun" panose="02010600030101010101" pitchFamily="2" charset="-122"/>
              </a:rPr>
              <a:t>can host a program artifact.</a:t>
            </a:r>
          </a:p>
          <a:p>
            <a:pPr lvl="1">
              <a:lnSpc>
                <a:spcPct val="105000"/>
              </a:lnSpc>
              <a:spcBef>
                <a:spcPts val="600"/>
              </a:spcBef>
            </a:pPr>
            <a:r>
              <a:rPr lang="en-US" altLang="en-US" sz="3200"/>
              <a:t>To model a node, draw a three-dimensional cube with the name of the node at the top. 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3200"/>
              <a:t>Physical nodes should be labeled with the stereotype </a:t>
            </a:r>
            <a:r>
              <a:rPr lang="en-US" altLang="en-US" sz="3200" i="1"/>
              <a:t>device</a:t>
            </a:r>
            <a:endParaRPr lang="en-US" altLang="zh-CN" sz="3200">
              <a:ea typeface="SimSun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CC"/>
                </a:solidFill>
                <a:ea typeface="SimSun" panose="02010600030101010101" pitchFamily="2" charset="-122"/>
              </a:rPr>
              <a:t>Program Artifact:</a:t>
            </a:r>
            <a:r>
              <a:rPr lang="en-US" altLang="zh-CN" sz="3600" b="1"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3200">
                <a:ea typeface="SimSun" panose="02010600030101010101" pitchFamily="2" charset="-122"/>
              </a:rPr>
              <a:t>Files, assemblies, DLL, or scripts</a:t>
            </a:r>
          </a:p>
          <a:p>
            <a:pPr lvl="1">
              <a:lnSpc>
                <a:spcPct val="105000"/>
              </a:lnSpc>
              <a:spcBef>
                <a:spcPts val="600"/>
              </a:spcBef>
            </a:pPr>
            <a:r>
              <a:rPr lang="en-US" altLang="zh-CN" sz="3200">
                <a:ea typeface="SimSun" panose="02010600030101010101" pitchFamily="2" charset="-122"/>
              </a:rPr>
              <a:t>An artifact is usually a component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endParaRPr lang="en-US" altLang="zh-CN" sz="3600"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2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2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>
            <a:extLst>
              <a:ext uri="{FF2B5EF4-FFF2-40B4-BE49-F238E27FC236}">
                <a16:creationId xmlns:a16="http://schemas.microsoft.com/office/drawing/2014/main" id="{11290666-7004-2384-EFB0-792CB7811B0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15925" y="131763"/>
            <a:ext cx="8967788" cy="796925"/>
          </a:xfrm>
        </p:spPr>
        <p:txBody>
          <a:bodyPr lIns="92160" tIns="46080" rIns="92160" bIns="46080"/>
          <a:lstStyle/>
          <a:p>
            <a:pPr eaLnBrk="1">
              <a:lnSpc>
                <a:spcPct val="94000"/>
              </a:lnSpc>
              <a:buSzPct val="100000"/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Deployment Diagram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F57FF2AD-81CE-FB8C-EC40-2D74B22207D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38113" y="928688"/>
            <a:ext cx="9917112" cy="5829300"/>
          </a:xfrm>
        </p:spPr>
        <p:txBody>
          <a:bodyPr lIns="90000" tIns="46800" rIns="90000" bIns="46800"/>
          <a:lstStyle/>
          <a:p>
            <a:pPr eaLnBrk="1">
              <a:lnSpc>
                <a:spcPct val="110000"/>
              </a:lnSpc>
              <a:spcBef>
                <a:spcPts val="1875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Captures the topology of a system’s hardware</a:t>
            </a:r>
          </a:p>
        </p:txBody>
      </p:sp>
      <p:pic>
        <p:nvPicPr>
          <p:cNvPr id="98307" name="Picture 3">
            <a:extLst>
              <a:ext uri="{FF2B5EF4-FFF2-40B4-BE49-F238E27FC236}">
                <a16:creationId xmlns:a16="http://schemas.microsoft.com/office/drawing/2014/main" id="{53BDCEE3-92C7-8ED2-AA78-0903C12D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570038"/>
            <a:ext cx="86868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9269" name="Text Box 4">
            <a:extLst>
              <a:ext uri="{FF2B5EF4-FFF2-40B4-BE49-F238E27FC236}">
                <a16:creationId xmlns:a16="http://schemas.microsoft.com/office/drawing/2014/main" id="{C062DFD4-A5B4-1C6A-EA77-0A77B4CD2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775" y="3627438"/>
            <a:ext cx="12684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875"/>
              </a:spcBef>
              <a:buClr>
                <a:srgbClr val="FF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i="0">
                <a:solidFill>
                  <a:srgbClr val="FF0000"/>
                </a:solidFill>
                <a:latin typeface="Arial" panose="020B0604020202020204" pitchFamily="34" charset="0"/>
              </a:rPr>
              <a:t>(A piece of hardware)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5E57F76E-9523-8CD6-039D-4C5ABE341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0738" y="-49213"/>
            <a:ext cx="8597900" cy="1255713"/>
          </a:xfrm>
        </p:spPr>
        <p:txBody>
          <a:bodyPr/>
          <a:lstStyle/>
          <a:p>
            <a:r>
              <a:rPr lang="en-US" altLang="en-US" sz="2800"/>
              <a:t>Architectural Modeling Using </a:t>
            </a:r>
            <a:br>
              <a:rPr lang="en-US" altLang="en-US" sz="2800"/>
            </a:br>
            <a:r>
              <a:rPr lang="en-US" altLang="en-US" sz="2800"/>
              <a:t>Deployment Diagram</a:t>
            </a:r>
          </a:p>
        </p:txBody>
      </p:sp>
      <p:grpSp>
        <p:nvGrpSpPr>
          <p:cNvPr id="88067" name="Group 1">
            <a:extLst>
              <a:ext uri="{FF2B5EF4-FFF2-40B4-BE49-F238E27FC236}">
                <a16:creationId xmlns:a16="http://schemas.microsoft.com/office/drawing/2014/main" id="{8B8F1250-1C99-4CE8-1C4B-B75DC6B8A074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1206500"/>
            <a:ext cx="9326562" cy="5791200"/>
            <a:chOff x="1285875" y="2000250"/>
            <a:chExt cx="8509000" cy="4329113"/>
          </a:xfrm>
        </p:grpSpPr>
        <p:sp>
          <p:nvSpPr>
            <p:cNvPr id="2" name="Rectangle 5">
              <a:extLst>
                <a:ext uri="{FF2B5EF4-FFF2-40B4-BE49-F238E27FC236}">
                  <a16:creationId xmlns:a16="http://schemas.microsoft.com/office/drawing/2014/main" id="{3ECDBE63-D342-BF01-4E1E-EC7FB3776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147" y="4456737"/>
              <a:ext cx="632925" cy="60759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08" name="Freeform 6">
              <a:extLst>
                <a:ext uri="{FF2B5EF4-FFF2-40B4-BE49-F238E27FC236}">
                  <a16:creationId xmlns:a16="http://schemas.microsoft.com/office/drawing/2014/main" id="{83F2E274-CEC9-C49C-6D2B-7A36E4680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147" y="4345186"/>
              <a:ext cx="893627" cy="123418"/>
            </a:xfrm>
            <a:custGeom>
              <a:avLst/>
              <a:gdLst>
                <a:gd name="T0" fmla="*/ 0 w 511"/>
                <a:gd name="T1" fmla="*/ 2147483647 h 71"/>
                <a:gd name="T2" fmla="*/ 2147483647 w 511"/>
                <a:gd name="T3" fmla="*/ 0 h 71"/>
                <a:gd name="T4" fmla="*/ 2147483647 w 511"/>
                <a:gd name="T5" fmla="*/ 0 h 71"/>
                <a:gd name="T6" fmla="*/ 2147483647 w 511"/>
                <a:gd name="T7" fmla="*/ 2147483647 h 71"/>
                <a:gd name="T8" fmla="*/ 0 w 511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1"/>
                <a:gd name="T16" fmla="*/ 0 h 71"/>
                <a:gd name="T17" fmla="*/ 511 w 5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1" h="71">
                  <a:moveTo>
                    <a:pt x="0" y="71"/>
                  </a:moveTo>
                  <a:lnTo>
                    <a:pt x="206" y="0"/>
                  </a:lnTo>
                  <a:lnTo>
                    <a:pt x="511" y="0"/>
                  </a:lnTo>
                  <a:lnTo>
                    <a:pt x="362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09" name="Freeform 7">
              <a:extLst>
                <a:ext uri="{FF2B5EF4-FFF2-40B4-BE49-F238E27FC236}">
                  <a16:creationId xmlns:a16="http://schemas.microsoft.com/office/drawing/2014/main" id="{3074ACED-52EF-0C87-88EB-D5ECFC6BD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072" y="4345186"/>
              <a:ext cx="260701" cy="719145"/>
            </a:xfrm>
            <a:custGeom>
              <a:avLst/>
              <a:gdLst>
                <a:gd name="T0" fmla="*/ 0 w 149"/>
                <a:gd name="T1" fmla="*/ 2147483647 h 411"/>
                <a:gd name="T2" fmla="*/ 2147483647 w 149"/>
                <a:gd name="T3" fmla="*/ 0 h 411"/>
                <a:gd name="T4" fmla="*/ 2147483647 w 149"/>
                <a:gd name="T5" fmla="*/ 2147483647 h 411"/>
                <a:gd name="T6" fmla="*/ 0 w 149"/>
                <a:gd name="T7" fmla="*/ 2147483647 h 411"/>
                <a:gd name="T8" fmla="*/ 0 w 149"/>
                <a:gd name="T9" fmla="*/ 2147483647 h 4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411"/>
                <a:gd name="T17" fmla="*/ 149 w 149"/>
                <a:gd name="T18" fmla="*/ 411 h 4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411">
                  <a:moveTo>
                    <a:pt x="0" y="71"/>
                  </a:moveTo>
                  <a:lnTo>
                    <a:pt x="149" y="0"/>
                  </a:lnTo>
                  <a:lnTo>
                    <a:pt x="149" y="305"/>
                  </a:lnTo>
                  <a:lnTo>
                    <a:pt x="0" y="41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351240" name="Rectangle 8">
              <a:extLst>
                <a:ext uri="{FF2B5EF4-FFF2-40B4-BE49-F238E27FC236}">
                  <a16:creationId xmlns:a16="http://schemas.microsoft.com/office/drawing/2014/main" id="{D78C43EB-9DA6-C1D8-2DFC-A7A5A6844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770" y="4480471"/>
              <a:ext cx="611200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Branch 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351241" name="Rectangle 9">
              <a:extLst>
                <a:ext uri="{FF2B5EF4-FFF2-40B4-BE49-F238E27FC236}">
                  <a16:creationId xmlns:a16="http://schemas.microsoft.com/office/drawing/2014/main" id="{663DBA0E-2B29-0198-1A25-948288966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463" y="4666785"/>
              <a:ext cx="534437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Server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533512" name="Rectangle 10">
              <a:extLst>
                <a:ext uri="{FF2B5EF4-FFF2-40B4-BE49-F238E27FC236}">
                  <a16:creationId xmlns:a16="http://schemas.microsoft.com/office/drawing/2014/main" id="{C04B4FFC-78F2-D9F7-16E8-D6D12B827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80" y="3450408"/>
              <a:ext cx="644512" cy="59691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13" name="Freeform 11">
              <a:extLst>
                <a:ext uri="{FF2B5EF4-FFF2-40B4-BE49-F238E27FC236}">
                  <a16:creationId xmlns:a16="http://schemas.microsoft.com/office/drawing/2014/main" id="{DDC4664C-F561-019F-3DC6-FAEB33FE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880" y="3326990"/>
              <a:ext cx="892178" cy="123418"/>
            </a:xfrm>
            <a:custGeom>
              <a:avLst/>
              <a:gdLst>
                <a:gd name="T0" fmla="*/ 0 w 510"/>
                <a:gd name="T1" fmla="*/ 2147483647 h 71"/>
                <a:gd name="T2" fmla="*/ 2147483647 w 510"/>
                <a:gd name="T3" fmla="*/ 0 h 71"/>
                <a:gd name="T4" fmla="*/ 2147483647 w 510"/>
                <a:gd name="T5" fmla="*/ 0 h 71"/>
                <a:gd name="T6" fmla="*/ 2147483647 w 510"/>
                <a:gd name="T7" fmla="*/ 2147483647 h 71"/>
                <a:gd name="T8" fmla="*/ 0 w 510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0"/>
                <a:gd name="T16" fmla="*/ 0 h 71"/>
                <a:gd name="T17" fmla="*/ 510 w 51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0" h="71">
                  <a:moveTo>
                    <a:pt x="0" y="71"/>
                  </a:moveTo>
                  <a:lnTo>
                    <a:pt x="206" y="0"/>
                  </a:lnTo>
                  <a:lnTo>
                    <a:pt x="510" y="0"/>
                  </a:lnTo>
                  <a:lnTo>
                    <a:pt x="369" y="71"/>
                  </a:lnTo>
                  <a:lnTo>
                    <a:pt x="0" y="71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14" name="Freeform 12">
              <a:extLst>
                <a:ext uri="{FF2B5EF4-FFF2-40B4-BE49-F238E27FC236}">
                  <a16:creationId xmlns:a16="http://schemas.microsoft.com/office/drawing/2014/main" id="{785E36D2-1620-83EE-F9EC-F04E079DC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392" y="3326990"/>
              <a:ext cx="247666" cy="720332"/>
            </a:xfrm>
            <a:custGeom>
              <a:avLst/>
              <a:gdLst>
                <a:gd name="T0" fmla="*/ 0 w 141"/>
                <a:gd name="T1" fmla="*/ 2147483647 h 412"/>
                <a:gd name="T2" fmla="*/ 2147483647 w 141"/>
                <a:gd name="T3" fmla="*/ 0 h 412"/>
                <a:gd name="T4" fmla="*/ 2147483647 w 141"/>
                <a:gd name="T5" fmla="*/ 2147483647 h 412"/>
                <a:gd name="T6" fmla="*/ 0 w 141"/>
                <a:gd name="T7" fmla="*/ 2147483647 h 412"/>
                <a:gd name="T8" fmla="*/ 0 w 141"/>
                <a:gd name="T9" fmla="*/ 2147483647 h 4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"/>
                <a:gd name="T16" fmla="*/ 0 h 412"/>
                <a:gd name="T17" fmla="*/ 141 w 141"/>
                <a:gd name="T18" fmla="*/ 412 h 4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" h="412">
                  <a:moveTo>
                    <a:pt x="0" y="71"/>
                  </a:moveTo>
                  <a:lnTo>
                    <a:pt x="141" y="0"/>
                  </a:lnTo>
                  <a:lnTo>
                    <a:pt x="141" y="312"/>
                  </a:lnTo>
                  <a:lnTo>
                    <a:pt x="0" y="412"/>
                  </a:lnTo>
                  <a:lnTo>
                    <a:pt x="0" y="71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351245" name="Rectangle 13">
              <a:extLst>
                <a:ext uri="{FF2B5EF4-FFF2-40B4-BE49-F238E27FC236}">
                  <a16:creationId xmlns:a16="http://schemas.microsoft.com/office/drawing/2014/main" id="{E23F1791-B74A-4340-0455-3E61000D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950" y="3474142"/>
              <a:ext cx="680720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Terminal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351246" name="Rectangle 14">
              <a:extLst>
                <a:ext uri="{FF2B5EF4-FFF2-40B4-BE49-F238E27FC236}">
                  <a16:creationId xmlns:a16="http://schemas.microsoft.com/office/drawing/2014/main" id="{81F8B5D0-0B28-10A8-72B3-39710387E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894" y="3662829"/>
              <a:ext cx="99935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1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533517" name="Rectangle 15">
              <a:extLst>
                <a:ext uri="{FF2B5EF4-FFF2-40B4-BE49-F238E27FC236}">
                  <a16:creationId xmlns:a16="http://schemas.microsoft.com/office/drawing/2014/main" id="{77445A55-3681-F31E-866A-2FAE17814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875" y="4717813"/>
              <a:ext cx="632924" cy="59572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18" name="Freeform 16">
              <a:extLst>
                <a:ext uri="{FF2B5EF4-FFF2-40B4-BE49-F238E27FC236}">
                  <a16:creationId xmlns:a16="http://schemas.microsoft.com/office/drawing/2014/main" id="{4DA70E0C-A3F7-8FF0-3776-4F0BAD530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875" y="4605076"/>
              <a:ext cx="893626" cy="112737"/>
            </a:xfrm>
            <a:custGeom>
              <a:avLst/>
              <a:gdLst>
                <a:gd name="T0" fmla="*/ 0 w 510"/>
                <a:gd name="T1" fmla="*/ 2147483647 h 64"/>
                <a:gd name="T2" fmla="*/ 2147483647 w 510"/>
                <a:gd name="T3" fmla="*/ 0 h 64"/>
                <a:gd name="T4" fmla="*/ 2147483647 w 510"/>
                <a:gd name="T5" fmla="*/ 0 h 64"/>
                <a:gd name="T6" fmla="*/ 2147483647 w 510"/>
                <a:gd name="T7" fmla="*/ 2147483647 h 64"/>
                <a:gd name="T8" fmla="*/ 0 w 51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0"/>
                <a:gd name="T16" fmla="*/ 0 h 64"/>
                <a:gd name="T17" fmla="*/ 510 w 51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0" h="64">
                  <a:moveTo>
                    <a:pt x="0" y="64"/>
                  </a:moveTo>
                  <a:lnTo>
                    <a:pt x="206" y="0"/>
                  </a:lnTo>
                  <a:lnTo>
                    <a:pt x="510" y="0"/>
                  </a:lnTo>
                  <a:lnTo>
                    <a:pt x="369" y="64"/>
                  </a:lnTo>
                  <a:lnTo>
                    <a:pt x="0" y="64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19" name="Freeform 17">
              <a:extLst>
                <a:ext uri="{FF2B5EF4-FFF2-40B4-BE49-F238E27FC236}">
                  <a16:creationId xmlns:a16="http://schemas.microsoft.com/office/drawing/2014/main" id="{A1CA087A-DE02-D08B-3F0E-050ABEC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835" y="4605076"/>
              <a:ext cx="247666" cy="708465"/>
            </a:xfrm>
            <a:custGeom>
              <a:avLst/>
              <a:gdLst>
                <a:gd name="T0" fmla="*/ 0 w 141"/>
                <a:gd name="T1" fmla="*/ 2147483647 h 404"/>
                <a:gd name="T2" fmla="*/ 2147483647 w 141"/>
                <a:gd name="T3" fmla="*/ 0 h 404"/>
                <a:gd name="T4" fmla="*/ 2147483647 w 141"/>
                <a:gd name="T5" fmla="*/ 2147483647 h 404"/>
                <a:gd name="T6" fmla="*/ 0 w 141"/>
                <a:gd name="T7" fmla="*/ 2147483647 h 404"/>
                <a:gd name="T8" fmla="*/ 0 w 141"/>
                <a:gd name="T9" fmla="*/ 214748364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"/>
                <a:gd name="T16" fmla="*/ 0 h 404"/>
                <a:gd name="T17" fmla="*/ 141 w 141"/>
                <a:gd name="T18" fmla="*/ 404 h 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" h="404">
                  <a:moveTo>
                    <a:pt x="0" y="64"/>
                  </a:moveTo>
                  <a:lnTo>
                    <a:pt x="141" y="0"/>
                  </a:lnTo>
                  <a:lnTo>
                    <a:pt x="141" y="305"/>
                  </a:lnTo>
                  <a:lnTo>
                    <a:pt x="0" y="404"/>
                  </a:lnTo>
                  <a:lnTo>
                    <a:pt x="0" y="64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351250" name="Rectangle 18">
              <a:extLst>
                <a:ext uri="{FF2B5EF4-FFF2-40B4-BE49-F238E27FC236}">
                  <a16:creationId xmlns:a16="http://schemas.microsoft.com/office/drawing/2014/main" id="{CF82781B-639D-2700-4AE1-CF2D37397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358" y="4741547"/>
              <a:ext cx="751688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Terminal 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351251" name="Rectangle 19">
              <a:extLst>
                <a:ext uri="{FF2B5EF4-FFF2-40B4-BE49-F238E27FC236}">
                  <a16:creationId xmlns:a16="http://schemas.microsoft.com/office/drawing/2014/main" id="{5FCEB70E-70B0-AA35-9919-D68BC25F3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784" y="4927861"/>
              <a:ext cx="99936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2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533522" name="Rectangle 20">
              <a:extLst>
                <a:ext uri="{FF2B5EF4-FFF2-40B4-BE49-F238E27FC236}">
                  <a16:creationId xmlns:a16="http://schemas.microsoft.com/office/drawing/2014/main" id="{9CE6E03B-9680-ABA0-53D2-DDC0261B1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964" y="5733635"/>
              <a:ext cx="632924" cy="59572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23" name="Freeform 21">
              <a:extLst>
                <a:ext uri="{FF2B5EF4-FFF2-40B4-BE49-F238E27FC236}">
                  <a16:creationId xmlns:a16="http://schemas.microsoft.com/office/drawing/2014/main" id="{6067F88D-629B-2273-4F7D-20AA7690C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964" y="5623272"/>
              <a:ext cx="895074" cy="110364"/>
            </a:xfrm>
            <a:custGeom>
              <a:avLst/>
              <a:gdLst>
                <a:gd name="T0" fmla="*/ 0 w 511"/>
                <a:gd name="T1" fmla="*/ 2147483647 h 64"/>
                <a:gd name="T2" fmla="*/ 2147483647 w 511"/>
                <a:gd name="T3" fmla="*/ 0 h 64"/>
                <a:gd name="T4" fmla="*/ 2147483647 w 511"/>
                <a:gd name="T5" fmla="*/ 0 h 64"/>
                <a:gd name="T6" fmla="*/ 2147483647 w 511"/>
                <a:gd name="T7" fmla="*/ 2147483647 h 64"/>
                <a:gd name="T8" fmla="*/ 0 w 511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1"/>
                <a:gd name="T16" fmla="*/ 0 h 64"/>
                <a:gd name="T17" fmla="*/ 511 w 511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1" h="64">
                  <a:moveTo>
                    <a:pt x="0" y="64"/>
                  </a:moveTo>
                  <a:lnTo>
                    <a:pt x="206" y="0"/>
                  </a:lnTo>
                  <a:lnTo>
                    <a:pt x="511" y="0"/>
                  </a:lnTo>
                  <a:lnTo>
                    <a:pt x="369" y="64"/>
                  </a:lnTo>
                  <a:lnTo>
                    <a:pt x="0" y="64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24" name="Freeform 22">
              <a:extLst>
                <a:ext uri="{FF2B5EF4-FFF2-40B4-BE49-F238E27FC236}">
                  <a16:creationId xmlns:a16="http://schemas.microsoft.com/office/drawing/2014/main" id="{19D09C5F-C5B2-B29B-DCFC-6CFE74EC2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924" y="5623272"/>
              <a:ext cx="249115" cy="706091"/>
            </a:xfrm>
            <a:custGeom>
              <a:avLst/>
              <a:gdLst>
                <a:gd name="T0" fmla="*/ 0 w 142"/>
                <a:gd name="T1" fmla="*/ 2147483647 h 404"/>
                <a:gd name="T2" fmla="*/ 2147483647 w 142"/>
                <a:gd name="T3" fmla="*/ 0 h 404"/>
                <a:gd name="T4" fmla="*/ 2147483647 w 142"/>
                <a:gd name="T5" fmla="*/ 2147483647 h 404"/>
                <a:gd name="T6" fmla="*/ 0 w 142"/>
                <a:gd name="T7" fmla="*/ 2147483647 h 404"/>
                <a:gd name="T8" fmla="*/ 0 w 142"/>
                <a:gd name="T9" fmla="*/ 214748364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404"/>
                <a:gd name="T17" fmla="*/ 142 w 142"/>
                <a:gd name="T18" fmla="*/ 404 h 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404">
                  <a:moveTo>
                    <a:pt x="0" y="64"/>
                  </a:moveTo>
                  <a:lnTo>
                    <a:pt x="142" y="0"/>
                  </a:lnTo>
                  <a:lnTo>
                    <a:pt x="142" y="305"/>
                  </a:lnTo>
                  <a:lnTo>
                    <a:pt x="0" y="404"/>
                  </a:lnTo>
                  <a:lnTo>
                    <a:pt x="0" y="64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351255" name="Rectangle 23">
              <a:extLst>
                <a:ext uri="{FF2B5EF4-FFF2-40B4-BE49-F238E27FC236}">
                  <a16:creationId xmlns:a16="http://schemas.microsoft.com/office/drawing/2014/main" id="{D2337209-0A23-BDC1-9963-7F2EA7A6C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861" y="5758557"/>
              <a:ext cx="751688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Terminal 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351256" name="Rectangle 24">
              <a:extLst>
                <a:ext uri="{FF2B5EF4-FFF2-40B4-BE49-F238E27FC236}">
                  <a16:creationId xmlns:a16="http://schemas.microsoft.com/office/drawing/2014/main" id="{A830F46C-9A2F-E7A0-8D82-BDCB686FF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493" y="5944869"/>
              <a:ext cx="118764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533527" name="Line 25">
              <a:extLst>
                <a:ext uri="{FF2B5EF4-FFF2-40B4-BE49-F238E27FC236}">
                  <a16:creationId xmlns:a16="http://schemas.microsoft.com/office/drawing/2014/main" id="{C003D912-61EB-12FE-E0D6-411B23AB3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9501" y="3687750"/>
              <a:ext cx="570646" cy="1015823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28" name="Line 26">
              <a:extLst>
                <a:ext uri="{FF2B5EF4-FFF2-40B4-BE49-F238E27FC236}">
                  <a16:creationId xmlns:a16="http://schemas.microsoft.com/office/drawing/2014/main" id="{EE1595D9-8A01-0902-87B3-2FBF0A057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6392" y="4703572"/>
              <a:ext cx="693755" cy="249209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29" name="Line 27">
              <a:extLst>
                <a:ext uri="{FF2B5EF4-FFF2-40B4-BE49-F238E27FC236}">
                  <a16:creationId xmlns:a16="http://schemas.microsoft.com/office/drawing/2014/main" id="{70C9A325-47D0-C7D5-ABBB-3B947E86FD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9501" y="5064332"/>
              <a:ext cx="1018184" cy="607595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30" name="Rectangle 28">
              <a:extLst>
                <a:ext uri="{FF2B5EF4-FFF2-40B4-BE49-F238E27FC236}">
                  <a16:creationId xmlns:a16="http://schemas.microsoft.com/office/drawing/2014/main" id="{93CDD1A9-599F-30B9-4BDB-D61388684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9" y="3128810"/>
              <a:ext cx="631476" cy="59572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31" name="Freeform 29">
              <a:extLst>
                <a:ext uri="{FF2B5EF4-FFF2-40B4-BE49-F238E27FC236}">
                  <a16:creationId xmlns:a16="http://schemas.microsoft.com/office/drawing/2014/main" id="{458793D4-B979-E50F-6129-86D4CA141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1155" y="3016073"/>
              <a:ext cx="880591" cy="112738"/>
            </a:xfrm>
            <a:custGeom>
              <a:avLst/>
              <a:gdLst>
                <a:gd name="T0" fmla="*/ 0 w 503"/>
                <a:gd name="T1" fmla="*/ 2147483647 h 64"/>
                <a:gd name="T2" fmla="*/ 2147483647 w 503"/>
                <a:gd name="T3" fmla="*/ 0 h 64"/>
                <a:gd name="T4" fmla="*/ 2147483647 w 503"/>
                <a:gd name="T5" fmla="*/ 0 h 64"/>
                <a:gd name="T6" fmla="*/ 2147483647 w 503"/>
                <a:gd name="T7" fmla="*/ 2147483647 h 64"/>
                <a:gd name="T8" fmla="*/ 0 w 503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3"/>
                <a:gd name="T16" fmla="*/ 0 h 64"/>
                <a:gd name="T17" fmla="*/ 503 w 503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3" h="64">
                  <a:moveTo>
                    <a:pt x="0" y="64"/>
                  </a:moveTo>
                  <a:lnTo>
                    <a:pt x="198" y="0"/>
                  </a:lnTo>
                  <a:lnTo>
                    <a:pt x="503" y="0"/>
                  </a:lnTo>
                  <a:lnTo>
                    <a:pt x="361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32" name="Freeform 30">
              <a:extLst>
                <a:ext uri="{FF2B5EF4-FFF2-40B4-BE49-F238E27FC236}">
                  <a16:creationId xmlns:a16="http://schemas.microsoft.com/office/drawing/2014/main" id="{E2152D04-302B-9FA0-A833-FF2386B4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2631" y="3016073"/>
              <a:ext cx="249115" cy="708465"/>
            </a:xfrm>
            <a:custGeom>
              <a:avLst/>
              <a:gdLst>
                <a:gd name="T0" fmla="*/ 0 w 142"/>
                <a:gd name="T1" fmla="*/ 2147483647 h 404"/>
                <a:gd name="T2" fmla="*/ 2147483647 w 142"/>
                <a:gd name="T3" fmla="*/ 0 h 404"/>
                <a:gd name="T4" fmla="*/ 2147483647 w 142"/>
                <a:gd name="T5" fmla="*/ 2147483647 h 404"/>
                <a:gd name="T6" fmla="*/ 0 w 142"/>
                <a:gd name="T7" fmla="*/ 2147483647 h 404"/>
                <a:gd name="T8" fmla="*/ 0 w 142"/>
                <a:gd name="T9" fmla="*/ 214748364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404"/>
                <a:gd name="T17" fmla="*/ 142 w 142"/>
                <a:gd name="T18" fmla="*/ 404 h 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404">
                  <a:moveTo>
                    <a:pt x="0" y="64"/>
                  </a:moveTo>
                  <a:lnTo>
                    <a:pt x="142" y="0"/>
                  </a:lnTo>
                  <a:lnTo>
                    <a:pt x="142" y="305"/>
                  </a:lnTo>
                  <a:lnTo>
                    <a:pt x="0" y="40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351263" name="Rectangle 31">
              <a:extLst>
                <a:ext uri="{FF2B5EF4-FFF2-40B4-BE49-F238E27FC236}">
                  <a16:creationId xmlns:a16="http://schemas.microsoft.com/office/drawing/2014/main" id="{CDD8596F-FB8E-8013-FDAA-E11ACD994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329" y="3152544"/>
              <a:ext cx="611200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Branch 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351264" name="Rectangle 32">
              <a:extLst>
                <a:ext uri="{FF2B5EF4-FFF2-40B4-BE49-F238E27FC236}">
                  <a16:creationId xmlns:a16="http://schemas.microsoft.com/office/drawing/2014/main" id="{2E350358-3028-9BF9-8471-3985D197A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986" y="3338857"/>
              <a:ext cx="535886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Server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533535" name="Rectangle 33">
              <a:extLst>
                <a:ext uri="{FF2B5EF4-FFF2-40B4-BE49-F238E27FC236}">
                  <a16:creationId xmlns:a16="http://schemas.microsoft.com/office/drawing/2014/main" id="{EDAAD926-5ACB-2691-D029-ED45DD8E4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161" y="2371690"/>
              <a:ext cx="631476" cy="596914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36" name="Freeform 34">
              <a:extLst>
                <a:ext uri="{FF2B5EF4-FFF2-40B4-BE49-F238E27FC236}">
                  <a16:creationId xmlns:a16="http://schemas.microsoft.com/office/drawing/2014/main" id="{C8D108CA-B9BF-6C49-188E-6989C920D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161" y="2248272"/>
              <a:ext cx="892178" cy="123418"/>
            </a:xfrm>
            <a:custGeom>
              <a:avLst/>
              <a:gdLst>
                <a:gd name="T0" fmla="*/ 0 w 510"/>
                <a:gd name="T1" fmla="*/ 2147483647 h 70"/>
                <a:gd name="T2" fmla="*/ 2147483647 w 510"/>
                <a:gd name="T3" fmla="*/ 0 h 70"/>
                <a:gd name="T4" fmla="*/ 2147483647 w 510"/>
                <a:gd name="T5" fmla="*/ 0 h 70"/>
                <a:gd name="T6" fmla="*/ 2147483647 w 510"/>
                <a:gd name="T7" fmla="*/ 2147483647 h 70"/>
                <a:gd name="T8" fmla="*/ 0 w 51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0"/>
                <a:gd name="T16" fmla="*/ 0 h 70"/>
                <a:gd name="T17" fmla="*/ 510 w 51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0" h="70">
                  <a:moveTo>
                    <a:pt x="0" y="70"/>
                  </a:moveTo>
                  <a:lnTo>
                    <a:pt x="206" y="0"/>
                  </a:lnTo>
                  <a:lnTo>
                    <a:pt x="510" y="0"/>
                  </a:lnTo>
                  <a:lnTo>
                    <a:pt x="361" y="70"/>
                  </a:lnTo>
                  <a:lnTo>
                    <a:pt x="0" y="70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37" name="Freeform 35">
              <a:extLst>
                <a:ext uri="{FF2B5EF4-FFF2-40B4-BE49-F238E27FC236}">
                  <a16:creationId xmlns:a16="http://schemas.microsoft.com/office/drawing/2014/main" id="{2047DAB5-EB65-9A0D-1771-5E31E35A9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637" y="2248272"/>
              <a:ext cx="260701" cy="720332"/>
            </a:xfrm>
            <a:custGeom>
              <a:avLst/>
              <a:gdLst>
                <a:gd name="T0" fmla="*/ 0 w 149"/>
                <a:gd name="T1" fmla="*/ 2147483647 h 411"/>
                <a:gd name="T2" fmla="*/ 2147483647 w 149"/>
                <a:gd name="T3" fmla="*/ 0 h 411"/>
                <a:gd name="T4" fmla="*/ 2147483647 w 149"/>
                <a:gd name="T5" fmla="*/ 2147483647 h 411"/>
                <a:gd name="T6" fmla="*/ 0 w 149"/>
                <a:gd name="T7" fmla="*/ 2147483647 h 411"/>
                <a:gd name="T8" fmla="*/ 0 w 149"/>
                <a:gd name="T9" fmla="*/ 2147483647 h 4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411"/>
                <a:gd name="T17" fmla="*/ 149 w 149"/>
                <a:gd name="T18" fmla="*/ 411 h 4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411">
                  <a:moveTo>
                    <a:pt x="0" y="70"/>
                  </a:moveTo>
                  <a:lnTo>
                    <a:pt x="149" y="0"/>
                  </a:lnTo>
                  <a:lnTo>
                    <a:pt x="149" y="312"/>
                  </a:lnTo>
                  <a:lnTo>
                    <a:pt x="0" y="411"/>
                  </a:lnTo>
                  <a:lnTo>
                    <a:pt x="0" y="70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351268" name="Rectangle 36">
              <a:extLst>
                <a:ext uri="{FF2B5EF4-FFF2-40B4-BE49-F238E27FC236}">
                  <a16:creationId xmlns:a16="http://schemas.microsoft.com/office/drawing/2014/main" id="{2EED496E-E239-5560-CE2D-A6A092E2D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609" y="2396611"/>
              <a:ext cx="751689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Terminal 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351269" name="Rectangle 37">
              <a:extLst>
                <a:ext uri="{FF2B5EF4-FFF2-40B4-BE49-F238E27FC236}">
                  <a16:creationId xmlns:a16="http://schemas.microsoft.com/office/drawing/2014/main" id="{BCE36DA1-22BF-D334-DB71-1A5FF6529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622" y="2582924"/>
              <a:ext cx="98487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1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533540" name="Rectangle 38">
              <a:extLst>
                <a:ext uri="{FF2B5EF4-FFF2-40B4-BE49-F238E27FC236}">
                  <a16:creationId xmlns:a16="http://schemas.microsoft.com/office/drawing/2014/main" id="{C2A78292-CA70-412D-3460-AC0294720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5841" y="2110614"/>
              <a:ext cx="634373" cy="59572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41" name="Freeform 39">
              <a:extLst>
                <a:ext uri="{FF2B5EF4-FFF2-40B4-BE49-F238E27FC236}">
                  <a16:creationId xmlns:a16="http://schemas.microsoft.com/office/drawing/2014/main" id="{C68B129D-1FCF-728A-2200-1422CB9AB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841" y="2000250"/>
              <a:ext cx="893626" cy="110364"/>
            </a:xfrm>
            <a:custGeom>
              <a:avLst/>
              <a:gdLst>
                <a:gd name="T0" fmla="*/ 0 w 511"/>
                <a:gd name="T1" fmla="*/ 2147483647 h 64"/>
                <a:gd name="T2" fmla="*/ 2147483647 w 511"/>
                <a:gd name="T3" fmla="*/ 0 h 64"/>
                <a:gd name="T4" fmla="*/ 2147483647 w 511"/>
                <a:gd name="T5" fmla="*/ 0 h 64"/>
                <a:gd name="T6" fmla="*/ 2147483647 w 511"/>
                <a:gd name="T7" fmla="*/ 2147483647 h 64"/>
                <a:gd name="T8" fmla="*/ 0 w 511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1"/>
                <a:gd name="T16" fmla="*/ 0 h 64"/>
                <a:gd name="T17" fmla="*/ 511 w 511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1" h="64">
                  <a:moveTo>
                    <a:pt x="0" y="64"/>
                  </a:moveTo>
                  <a:lnTo>
                    <a:pt x="206" y="0"/>
                  </a:lnTo>
                  <a:lnTo>
                    <a:pt x="511" y="0"/>
                  </a:lnTo>
                  <a:lnTo>
                    <a:pt x="369" y="64"/>
                  </a:lnTo>
                  <a:lnTo>
                    <a:pt x="0" y="64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42" name="Freeform 40">
              <a:extLst>
                <a:ext uri="{FF2B5EF4-FFF2-40B4-BE49-F238E27FC236}">
                  <a16:creationId xmlns:a16="http://schemas.microsoft.com/office/drawing/2014/main" id="{307FBE7A-186F-99EC-D303-AD69C7322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801" y="2000250"/>
              <a:ext cx="247666" cy="706092"/>
            </a:xfrm>
            <a:custGeom>
              <a:avLst/>
              <a:gdLst>
                <a:gd name="T0" fmla="*/ 0 w 142"/>
                <a:gd name="T1" fmla="*/ 2147483647 h 404"/>
                <a:gd name="T2" fmla="*/ 2147483647 w 142"/>
                <a:gd name="T3" fmla="*/ 0 h 404"/>
                <a:gd name="T4" fmla="*/ 2147483647 w 142"/>
                <a:gd name="T5" fmla="*/ 2147483647 h 404"/>
                <a:gd name="T6" fmla="*/ 0 w 142"/>
                <a:gd name="T7" fmla="*/ 2147483647 h 404"/>
                <a:gd name="T8" fmla="*/ 0 w 142"/>
                <a:gd name="T9" fmla="*/ 214748364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404"/>
                <a:gd name="T17" fmla="*/ 142 w 142"/>
                <a:gd name="T18" fmla="*/ 404 h 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404">
                  <a:moveTo>
                    <a:pt x="0" y="64"/>
                  </a:moveTo>
                  <a:lnTo>
                    <a:pt x="142" y="0"/>
                  </a:lnTo>
                  <a:lnTo>
                    <a:pt x="142" y="305"/>
                  </a:lnTo>
                  <a:lnTo>
                    <a:pt x="0" y="404"/>
                  </a:lnTo>
                  <a:lnTo>
                    <a:pt x="0" y="64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351273" name="Rectangle 41">
              <a:extLst>
                <a:ext uri="{FF2B5EF4-FFF2-40B4-BE49-F238E27FC236}">
                  <a16:creationId xmlns:a16="http://schemas.microsoft.com/office/drawing/2014/main" id="{AE7D6D4D-B459-8DFD-4259-3C2AE2BDC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324" y="2136722"/>
              <a:ext cx="751688" cy="1530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Terminal 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351274" name="Rectangle 42">
              <a:extLst>
                <a:ext uri="{FF2B5EF4-FFF2-40B4-BE49-F238E27FC236}">
                  <a16:creationId xmlns:a16="http://schemas.microsoft.com/office/drawing/2014/main" id="{C192D6FE-AAC9-ACCF-4D15-166998F12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302" y="2323035"/>
              <a:ext cx="99935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2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533545" name="Rectangle 43">
              <a:extLst>
                <a:ext uri="{FF2B5EF4-FFF2-40B4-BE49-F238E27FC236}">
                  <a16:creationId xmlns:a16="http://schemas.microsoft.com/office/drawing/2014/main" id="{449ED139-CAB4-A0E1-C5FB-5067BBF56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5555" y="2235218"/>
              <a:ext cx="632925" cy="59691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46" name="Freeform 44">
              <a:extLst>
                <a:ext uri="{FF2B5EF4-FFF2-40B4-BE49-F238E27FC236}">
                  <a16:creationId xmlns:a16="http://schemas.microsoft.com/office/drawing/2014/main" id="{0705F796-5330-5B49-5827-EABBC614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5555" y="2123668"/>
              <a:ext cx="892178" cy="124605"/>
            </a:xfrm>
            <a:custGeom>
              <a:avLst/>
              <a:gdLst>
                <a:gd name="T0" fmla="*/ 0 w 510"/>
                <a:gd name="T1" fmla="*/ 2147483647 h 71"/>
                <a:gd name="T2" fmla="*/ 2147483647 w 510"/>
                <a:gd name="T3" fmla="*/ 0 h 71"/>
                <a:gd name="T4" fmla="*/ 2147483647 w 510"/>
                <a:gd name="T5" fmla="*/ 0 h 71"/>
                <a:gd name="T6" fmla="*/ 2147483647 w 510"/>
                <a:gd name="T7" fmla="*/ 2147483647 h 71"/>
                <a:gd name="T8" fmla="*/ 0 w 510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0"/>
                <a:gd name="T16" fmla="*/ 0 h 71"/>
                <a:gd name="T17" fmla="*/ 510 w 51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0" h="71">
                  <a:moveTo>
                    <a:pt x="0" y="71"/>
                  </a:moveTo>
                  <a:lnTo>
                    <a:pt x="205" y="0"/>
                  </a:lnTo>
                  <a:lnTo>
                    <a:pt x="510" y="0"/>
                  </a:lnTo>
                  <a:lnTo>
                    <a:pt x="361" y="71"/>
                  </a:lnTo>
                  <a:lnTo>
                    <a:pt x="0" y="71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47" name="Freeform 45">
              <a:extLst>
                <a:ext uri="{FF2B5EF4-FFF2-40B4-BE49-F238E27FC236}">
                  <a16:creationId xmlns:a16="http://schemas.microsoft.com/office/drawing/2014/main" id="{33F61ACC-9003-5E07-E185-328163209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481" y="2123668"/>
              <a:ext cx="259252" cy="719145"/>
            </a:xfrm>
            <a:custGeom>
              <a:avLst/>
              <a:gdLst>
                <a:gd name="T0" fmla="*/ 0 w 149"/>
                <a:gd name="T1" fmla="*/ 2147483647 h 411"/>
                <a:gd name="T2" fmla="*/ 2147483647 w 149"/>
                <a:gd name="T3" fmla="*/ 0 h 411"/>
                <a:gd name="T4" fmla="*/ 2147483647 w 149"/>
                <a:gd name="T5" fmla="*/ 2147483647 h 411"/>
                <a:gd name="T6" fmla="*/ 0 w 149"/>
                <a:gd name="T7" fmla="*/ 2147483647 h 411"/>
                <a:gd name="T8" fmla="*/ 0 w 149"/>
                <a:gd name="T9" fmla="*/ 2147483647 h 4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411"/>
                <a:gd name="T17" fmla="*/ 149 w 149"/>
                <a:gd name="T18" fmla="*/ 411 h 4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411">
                  <a:moveTo>
                    <a:pt x="0" y="71"/>
                  </a:moveTo>
                  <a:lnTo>
                    <a:pt x="149" y="0"/>
                  </a:lnTo>
                  <a:lnTo>
                    <a:pt x="149" y="305"/>
                  </a:lnTo>
                  <a:lnTo>
                    <a:pt x="0" y="411"/>
                  </a:lnTo>
                  <a:lnTo>
                    <a:pt x="0" y="71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351278" name="Rectangle 46">
              <a:extLst>
                <a:ext uri="{FF2B5EF4-FFF2-40B4-BE49-F238E27FC236}">
                  <a16:creationId xmlns:a16="http://schemas.microsoft.com/office/drawing/2014/main" id="{049CD4A1-E022-C96A-1E86-E37D5190B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004" y="2261326"/>
              <a:ext cx="751688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Terminal 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351279" name="Rectangle 47">
              <a:extLst>
                <a:ext uri="{FF2B5EF4-FFF2-40B4-BE49-F238E27FC236}">
                  <a16:creationId xmlns:a16="http://schemas.microsoft.com/office/drawing/2014/main" id="{D04E471B-195D-6207-3202-572325C16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086" y="2446452"/>
              <a:ext cx="118764" cy="1530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533550" name="Line 48">
              <a:extLst>
                <a:ext uri="{FF2B5EF4-FFF2-40B4-BE49-F238E27FC236}">
                  <a16:creationId xmlns:a16="http://schemas.microsoft.com/office/drawing/2014/main" id="{2E7FED99-0F2A-E111-7CAE-10AF3933D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96781" y="2606658"/>
              <a:ext cx="634373" cy="770174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51" name="Line 49">
              <a:extLst>
                <a:ext uri="{FF2B5EF4-FFF2-40B4-BE49-F238E27FC236}">
                  <a16:creationId xmlns:a16="http://schemas.microsoft.com/office/drawing/2014/main" id="{E80EA712-5A8E-19E2-6FDE-AE52C533D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1930" y="2706342"/>
              <a:ext cx="63727" cy="372627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52" name="Line 50">
              <a:extLst>
                <a:ext uri="{FF2B5EF4-FFF2-40B4-BE49-F238E27FC236}">
                  <a16:creationId xmlns:a16="http://schemas.microsoft.com/office/drawing/2014/main" id="{AC3D93CD-BC47-6DCB-85F5-DD8B32BB6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85739" y="2482054"/>
              <a:ext cx="509816" cy="894778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53" name="Rectangle 51">
              <a:extLst>
                <a:ext uri="{FF2B5EF4-FFF2-40B4-BE49-F238E27FC236}">
                  <a16:creationId xmlns:a16="http://schemas.microsoft.com/office/drawing/2014/main" id="{C09958A0-1B90-FFE4-85D4-9FB9B0E6F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6848" y="4456737"/>
              <a:ext cx="632925" cy="60759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54" name="Freeform 52">
              <a:extLst>
                <a:ext uri="{FF2B5EF4-FFF2-40B4-BE49-F238E27FC236}">
                  <a16:creationId xmlns:a16="http://schemas.microsoft.com/office/drawing/2014/main" id="{5E17D86F-C613-9500-D48F-96BC72AAD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6848" y="4345186"/>
              <a:ext cx="892178" cy="123418"/>
            </a:xfrm>
            <a:custGeom>
              <a:avLst/>
              <a:gdLst>
                <a:gd name="T0" fmla="*/ 0 w 510"/>
                <a:gd name="T1" fmla="*/ 2147483647 h 71"/>
                <a:gd name="T2" fmla="*/ 2147483647 w 510"/>
                <a:gd name="T3" fmla="*/ 0 h 71"/>
                <a:gd name="T4" fmla="*/ 2147483647 w 510"/>
                <a:gd name="T5" fmla="*/ 0 h 71"/>
                <a:gd name="T6" fmla="*/ 2147483647 w 510"/>
                <a:gd name="T7" fmla="*/ 2147483647 h 71"/>
                <a:gd name="T8" fmla="*/ 0 w 510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0"/>
                <a:gd name="T16" fmla="*/ 0 h 71"/>
                <a:gd name="T17" fmla="*/ 510 w 51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0" h="71">
                  <a:moveTo>
                    <a:pt x="0" y="71"/>
                  </a:moveTo>
                  <a:lnTo>
                    <a:pt x="205" y="0"/>
                  </a:lnTo>
                  <a:lnTo>
                    <a:pt x="510" y="0"/>
                  </a:lnTo>
                  <a:lnTo>
                    <a:pt x="368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55" name="Freeform 53">
              <a:extLst>
                <a:ext uri="{FF2B5EF4-FFF2-40B4-BE49-F238E27FC236}">
                  <a16:creationId xmlns:a16="http://schemas.microsoft.com/office/drawing/2014/main" id="{700D6205-A173-F678-A143-228192FF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360" y="4345186"/>
              <a:ext cx="247666" cy="719145"/>
            </a:xfrm>
            <a:custGeom>
              <a:avLst/>
              <a:gdLst>
                <a:gd name="T0" fmla="*/ 0 w 142"/>
                <a:gd name="T1" fmla="*/ 2147483647 h 411"/>
                <a:gd name="T2" fmla="*/ 2147483647 w 142"/>
                <a:gd name="T3" fmla="*/ 0 h 411"/>
                <a:gd name="T4" fmla="*/ 2147483647 w 142"/>
                <a:gd name="T5" fmla="*/ 2147483647 h 411"/>
                <a:gd name="T6" fmla="*/ 0 w 142"/>
                <a:gd name="T7" fmla="*/ 2147483647 h 411"/>
                <a:gd name="T8" fmla="*/ 0 w 142"/>
                <a:gd name="T9" fmla="*/ 2147483647 h 4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411"/>
                <a:gd name="T17" fmla="*/ 142 w 142"/>
                <a:gd name="T18" fmla="*/ 411 h 4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411">
                  <a:moveTo>
                    <a:pt x="0" y="71"/>
                  </a:moveTo>
                  <a:lnTo>
                    <a:pt x="142" y="0"/>
                  </a:lnTo>
                  <a:lnTo>
                    <a:pt x="142" y="305"/>
                  </a:lnTo>
                  <a:lnTo>
                    <a:pt x="0" y="41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351286" name="Rectangle 54">
              <a:extLst>
                <a:ext uri="{FF2B5EF4-FFF2-40B4-BE49-F238E27FC236}">
                  <a16:creationId xmlns:a16="http://schemas.microsoft.com/office/drawing/2014/main" id="{C8B3ADC0-0D82-FE6A-CEB9-470F000CE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575" y="4480471"/>
              <a:ext cx="644512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Central 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351287" name="Rectangle 55">
              <a:extLst>
                <a:ext uri="{FF2B5EF4-FFF2-40B4-BE49-F238E27FC236}">
                  <a16:creationId xmlns:a16="http://schemas.microsoft.com/office/drawing/2014/main" id="{78682F6C-D1EA-E7EF-9E20-F96B5A834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1821" y="4666785"/>
              <a:ext cx="367878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Bank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533558" name="Rectangle 56">
              <a:extLst>
                <a:ext uri="{FF2B5EF4-FFF2-40B4-BE49-F238E27FC236}">
                  <a16:creationId xmlns:a16="http://schemas.microsoft.com/office/drawing/2014/main" id="{34EF48ED-5832-6A58-A0A2-EF644A6D4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7779" y="5610218"/>
              <a:ext cx="645960" cy="59572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59" name="Freeform 57">
              <a:extLst>
                <a:ext uri="{FF2B5EF4-FFF2-40B4-BE49-F238E27FC236}">
                  <a16:creationId xmlns:a16="http://schemas.microsoft.com/office/drawing/2014/main" id="{0FA6DAC0-DC48-F2AE-5C15-8025DE69F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814" y="5486800"/>
              <a:ext cx="880591" cy="123418"/>
            </a:xfrm>
            <a:custGeom>
              <a:avLst/>
              <a:gdLst>
                <a:gd name="T0" fmla="*/ 0 w 504"/>
                <a:gd name="T1" fmla="*/ 2147483647 h 71"/>
                <a:gd name="T2" fmla="*/ 2147483647 w 504"/>
                <a:gd name="T3" fmla="*/ 0 h 71"/>
                <a:gd name="T4" fmla="*/ 2147483647 w 504"/>
                <a:gd name="T5" fmla="*/ 0 h 71"/>
                <a:gd name="T6" fmla="*/ 2147483647 w 504"/>
                <a:gd name="T7" fmla="*/ 2147483647 h 71"/>
                <a:gd name="T8" fmla="*/ 0 w 504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4"/>
                <a:gd name="T16" fmla="*/ 0 h 71"/>
                <a:gd name="T17" fmla="*/ 504 w 504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4" h="71">
                  <a:moveTo>
                    <a:pt x="0" y="71"/>
                  </a:moveTo>
                  <a:lnTo>
                    <a:pt x="199" y="0"/>
                  </a:lnTo>
                  <a:lnTo>
                    <a:pt x="504" y="0"/>
                  </a:lnTo>
                  <a:lnTo>
                    <a:pt x="362" y="71"/>
                  </a:lnTo>
                  <a:lnTo>
                    <a:pt x="0" y="71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60" name="Freeform 58">
              <a:extLst>
                <a:ext uri="{FF2B5EF4-FFF2-40B4-BE49-F238E27FC236}">
                  <a16:creationId xmlns:a16="http://schemas.microsoft.com/office/drawing/2014/main" id="{43B60F6B-4E9E-BA8B-0B42-3DD524E19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739" y="5486800"/>
              <a:ext cx="247666" cy="719145"/>
            </a:xfrm>
            <a:custGeom>
              <a:avLst/>
              <a:gdLst>
                <a:gd name="T0" fmla="*/ 0 w 142"/>
                <a:gd name="T1" fmla="*/ 2147483647 h 411"/>
                <a:gd name="T2" fmla="*/ 2147483647 w 142"/>
                <a:gd name="T3" fmla="*/ 0 h 411"/>
                <a:gd name="T4" fmla="*/ 2147483647 w 142"/>
                <a:gd name="T5" fmla="*/ 2147483647 h 411"/>
                <a:gd name="T6" fmla="*/ 0 w 142"/>
                <a:gd name="T7" fmla="*/ 2147483647 h 411"/>
                <a:gd name="T8" fmla="*/ 0 w 142"/>
                <a:gd name="T9" fmla="*/ 2147483647 h 4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411"/>
                <a:gd name="T17" fmla="*/ 142 w 142"/>
                <a:gd name="T18" fmla="*/ 411 h 4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411">
                  <a:moveTo>
                    <a:pt x="0" y="71"/>
                  </a:moveTo>
                  <a:lnTo>
                    <a:pt x="142" y="0"/>
                  </a:lnTo>
                  <a:lnTo>
                    <a:pt x="142" y="312"/>
                  </a:lnTo>
                  <a:lnTo>
                    <a:pt x="0" y="411"/>
                  </a:lnTo>
                  <a:lnTo>
                    <a:pt x="0" y="71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351291" name="Rectangle 59">
              <a:extLst>
                <a:ext uri="{FF2B5EF4-FFF2-40B4-BE49-F238E27FC236}">
                  <a16:creationId xmlns:a16="http://schemas.microsoft.com/office/drawing/2014/main" id="{102F963B-2F71-A53D-E1F5-590D0A225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818" y="5633952"/>
              <a:ext cx="548922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ATM 1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533562" name="Rectangle 60">
              <a:extLst>
                <a:ext uri="{FF2B5EF4-FFF2-40B4-BE49-F238E27FC236}">
                  <a16:creationId xmlns:a16="http://schemas.microsoft.com/office/drawing/2014/main" id="{334AC3DD-0FE6-77A8-BDB5-660B82488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2697" y="5536642"/>
              <a:ext cx="631476" cy="59691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63" name="Freeform 61">
              <a:extLst>
                <a:ext uri="{FF2B5EF4-FFF2-40B4-BE49-F238E27FC236}">
                  <a16:creationId xmlns:a16="http://schemas.microsoft.com/office/drawing/2014/main" id="{4C0E976D-71A1-A5DD-4D77-818C65584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2697" y="5423905"/>
              <a:ext cx="892178" cy="124604"/>
            </a:xfrm>
            <a:custGeom>
              <a:avLst/>
              <a:gdLst>
                <a:gd name="T0" fmla="*/ 0 w 510"/>
                <a:gd name="T1" fmla="*/ 2147483647 h 71"/>
                <a:gd name="T2" fmla="*/ 2147483647 w 510"/>
                <a:gd name="T3" fmla="*/ 0 h 71"/>
                <a:gd name="T4" fmla="*/ 2147483647 w 510"/>
                <a:gd name="T5" fmla="*/ 0 h 71"/>
                <a:gd name="T6" fmla="*/ 2147483647 w 510"/>
                <a:gd name="T7" fmla="*/ 2147483647 h 71"/>
                <a:gd name="T8" fmla="*/ 0 w 510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0"/>
                <a:gd name="T16" fmla="*/ 0 h 71"/>
                <a:gd name="T17" fmla="*/ 510 w 51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0" h="71">
                  <a:moveTo>
                    <a:pt x="0" y="71"/>
                  </a:moveTo>
                  <a:lnTo>
                    <a:pt x="205" y="0"/>
                  </a:lnTo>
                  <a:lnTo>
                    <a:pt x="510" y="0"/>
                  </a:lnTo>
                  <a:lnTo>
                    <a:pt x="368" y="71"/>
                  </a:lnTo>
                  <a:lnTo>
                    <a:pt x="0" y="71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64" name="Freeform 62">
              <a:extLst>
                <a:ext uri="{FF2B5EF4-FFF2-40B4-BE49-F238E27FC236}">
                  <a16:creationId xmlns:a16="http://schemas.microsoft.com/office/drawing/2014/main" id="{251BE9DD-99FC-C6FB-58CD-5C82F230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209" y="5423905"/>
              <a:ext cx="247666" cy="719145"/>
            </a:xfrm>
            <a:custGeom>
              <a:avLst/>
              <a:gdLst>
                <a:gd name="T0" fmla="*/ 0 w 142"/>
                <a:gd name="T1" fmla="*/ 2147483647 h 411"/>
                <a:gd name="T2" fmla="*/ 2147483647 w 142"/>
                <a:gd name="T3" fmla="*/ 0 h 411"/>
                <a:gd name="T4" fmla="*/ 2147483647 w 142"/>
                <a:gd name="T5" fmla="*/ 2147483647 h 411"/>
                <a:gd name="T6" fmla="*/ 0 w 142"/>
                <a:gd name="T7" fmla="*/ 2147483647 h 411"/>
                <a:gd name="T8" fmla="*/ 0 w 142"/>
                <a:gd name="T9" fmla="*/ 2147483647 h 4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411"/>
                <a:gd name="T17" fmla="*/ 142 w 142"/>
                <a:gd name="T18" fmla="*/ 411 h 4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411">
                  <a:moveTo>
                    <a:pt x="0" y="71"/>
                  </a:moveTo>
                  <a:lnTo>
                    <a:pt x="142" y="0"/>
                  </a:lnTo>
                  <a:lnTo>
                    <a:pt x="142" y="305"/>
                  </a:lnTo>
                  <a:lnTo>
                    <a:pt x="0" y="411"/>
                  </a:lnTo>
                  <a:lnTo>
                    <a:pt x="0" y="71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351295" name="Rectangle 63">
              <a:extLst>
                <a:ext uri="{FF2B5EF4-FFF2-40B4-BE49-F238E27FC236}">
                  <a16:creationId xmlns:a16="http://schemas.microsoft.com/office/drawing/2014/main" id="{F03A1F83-CF52-543D-A91E-0CCCC29F9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8288" y="5561563"/>
              <a:ext cx="548922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ATM 2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533566" name="Rectangle 64">
              <a:extLst>
                <a:ext uri="{FF2B5EF4-FFF2-40B4-BE49-F238E27FC236}">
                  <a16:creationId xmlns:a16="http://schemas.microsoft.com/office/drawing/2014/main" id="{7003AF16-DBF5-0ED5-76BA-FA9244EE1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887" y="3253414"/>
              <a:ext cx="643063" cy="59572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67" name="Freeform 65">
              <a:extLst>
                <a:ext uri="{FF2B5EF4-FFF2-40B4-BE49-F238E27FC236}">
                  <a16:creationId xmlns:a16="http://schemas.microsoft.com/office/drawing/2014/main" id="{700D531F-125A-F793-002E-E76D24E3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9025" y="3140677"/>
              <a:ext cx="882040" cy="124604"/>
            </a:xfrm>
            <a:custGeom>
              <a:avLst/>
              <a:gdLst>
                <a:gd name="T0" fmla="*/ 0 w 503"/>
                <a:gd name="T1" fmla="*/ 2147483647 h 71"/>
                <a:gd name="T2" fmla="*/ 2147483647 w 503"/>
                <a:gd name="T3" fmla="*/ 0 h 71"/>
                <a:gd name="T4" fmla="*/ 2147483647 w 503"/>
                <a:gd name="T5" fmla="*/ 0 h 71"/>
                <a:gd name="T6" fmla="*/ 2147483647 w 503"/>
                <a:gd name="T7" fmla="*/ 2147483647 h 71"/>
                <a:gd name="T8" fmla="*/ 0 w 503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3"/>
                <a:gd name="T16" fmla="*/ 0 h 71"/>
                <a:gd name="T17" fmla="*/ 503 w 503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3" h="71">
                  <a:moveTo>
                    <a:pt x="0" y="71"/>
                  </a:moveTo>
                  <a:lnTo>
                    <a:pt x="206" y="0"/>
                  </a:lnTo>
                  <a:lnTo>
                    <a:pt x="503" y="0"/>
                  </a:lnTo>
                  <a:lnTo>
                    <a:pt x="361" y="71"/>
                  </a:lnTo>
                  <a:lnTo>
                    <a:pt x="0" y="71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68" name="Freeform 66">
              <a:extLst>
                <a:ext uri="{FF2B5EF4-FFF2-40B4-BE49-F238E27FC236}">
                  <a16:creationId xmlns:a16="http://schemas.microsoft.com/office/drawing/2014/main" id="{7C01B889-3629-D91D-9D5F-30FF89CAA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951" y="3140677"/>
              <a:ext cx="249115" cy="720332"/>
            </a:xfrm>
            <a:custGeom>
              <a:avLst/>
              <a:gdLst>
                <a:gd name="T0" fmla="*/ 0 w 142"/>
                <a:gd name="T1" fmla="*/ 2147483647 h 411"/>
                <a:gd name="T2" fmla="*/ 2147483647 w 142"/>
                <a:gd name="T3" fmla="*/ 0 h 411"/>
                <a:gd name="T4" fmla="*/ 2147483647 w 142"/>
                <a:gd name="T5" fmla="*/ 2147483647 h 411"/>
                <a:gd name="T6" fmla="*/ 0 w 142"/>
                <a:gd name="T7" fmla="*/ 2147483647 h 411"/>
                <a:gd name="T8" fmla="*/ 0 w 142"/>
                <a:gd name="T9" fmla="*/ 2147483647 h 4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411"/>
                <a:gd name="T17" fmla="*/ 142 w 142"/>
                <a:gd name="T18" fmla="*/ 411 h 4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411">
                  <a:moveTo>
                    <a:pt x="0" y="71"/>
                  </a:moveTo>
                  <a:lnTo>
                    <a:pt x="142" y="0"/>
                  </a:lnTo>
                  <a:lnTo>
                    <a:pt x="142" y="305"/>
                  </a:lnTo>
                  <a:lnTo>
                    <a:pt x="0" y="411"/>
                  </a:lnTo>
                  <a:lnTo>
                    <a:pt x="0" y="71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351299" name="Rectangle 67">
              <a:extLst>
                <a:ext uri="{FF2B5EF4-FFF2-40B4-BE49-F238E27FC236}">
                  <a16:creationId xmlns:a16="http://schemas.microsoft.com/office/drawing/2014/main" id="{79ADB48D-216A-AB2A-A143-CF093EB67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8546" y="3278336"/>
              <a:ext cx="567749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ATM X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533570" name="Line 68">
              <a:extLst>
                <a:ext uri="{FF2B5EF4-FFF2-40B4-BE49-F238E27FC236}">
                  <a16:creationId xmlns:a16="http://schemas.microsoft.com/office/drawing/2014/main" id="{8D7FEEDA-5F6D-419C-FBB0-F7505BC15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2937" y="3861009"/>
              <a:ext cx="892178" cy="545886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71" name="Line 69">
              <a:extLst>
                <a:ext uri="{FF2B5EF4-FFF2-40B4-BE49-F238E27FC236}">
                  <a16:creationId xmlns:a16="http://schemas.microsoft.com/office/drawing/2014/main" id="{8B8D69B2-1848-5870-5E7D-C13AE1A2E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5917" y="4703572"/>
              <a:ext cx="496780" cy="1078718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72" name="Line 70">
              <a:extLst>
                <a:ext uri="{FF2B5EF4-FFF2-40B4-BE49-F238E27FC236}">
                  <a16:creationId xmlns:a16="http://schemas.microsoft.com/office/drawing/2014/main" id="{7E9FDE60-921D-CC64-2872-643A6673E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8352" y="5064332"/>
              <a:ext cx="754585" cy="484177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73" name="Rectangle 71">
              <a:extLst>
                <a:ext uri="{FF2B5EF4-FFF2-40B4-BE49-F238E27FC236}">
                  <a16:creationId xmlns:a16="http://schemas.microsoft.com/office/drawing/2014/main" id="{E3BE3F7A-7506-48EA-854D-F30C3CF04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284" y="4456737"/>
              <a:ext cx="634373" cy="60759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74" name="Freeform 72">
              <a:extLst>
                <a:ext uri="{FF2B5EF4-FFF2-40B4-BE49-F238E27FC236}">
                  <a16:creationId xmlns:a16="http://schemas.microsoft.com/office/drawing/2014/main" id="{E0324759-8B7E-A389-4154-2986624D6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284" y="4345186"/>
              <a:ext cx="895074" cy="123418"/>
            </a:xfrm>
            <a:custGeom>
              <a:avLst/>
              <a:gdLst>
                <a:gd name="T0" fmla="*/ 0 w 511"/>
                <a:gd name="T1" fmla="*/ 2147483647 h 71"/>
                <a:gd name="T2" fmla="*/ 2147483647 w 511"/>
                <a:gd name="T3" fmla="*/ 0 h 71"/>
                <a:gd name="T4" fmla="*/ 2147483647 w 511"/>
                <a:gd name="T5" fmla="*/ 0 h 71"/>
                <a:gd name="T6" fmla="*/ 2147483647 w 511"/>
                <a:gd name="T7" fmla="*/ 2147483647 h 71"/>
                <a:gd name="T8" fmla="*/ 0 w 511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1"/>
                <a:gd name="T16" fmla="*/ 0 h 71"/>
                <a:gd name="T17" fmla="*/ 511 w 5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1" h="71">
                  <a:moveTo>
                    <a:pt x="0" y="71"/>
                  </a:moveTo>
                  <a:lnTo>
                    <a:pt x="206" y="0"/>
                  </a:lnTo>
                  <a:lnTo>
                    <a:pt x="511" y="0"/>
                  </a:lnTo>
                  <a:lnTo>
                    <a:pt x="369" y="71"/>
                  </a:lnTo>
                  <a:lnTo>
                    <a:pt x="0" y="71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75" name="Freeform 73">
              <a:extLst>
                <a:ext uri="{FF2B5EF4-FFF2-40B4-BE49-F238E27FC236}">
                  <a16:creationId xmlns:a16="http://schemas.microsoft.com/office/drawing/2014/main" id="{FEF9E1C6-73B6-B27C-DE28-33FAF03D3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7243" y="4345186"/>
              <a:ext cx="249115" cy="719145"/>
            </a:xfrm>
            <a:custGeom>
              <a:avLst/>
              <a:gdLst>
                <a:gd name="T0" fmla="*/ 0 w 142"/>
                <a:gd name="T1" fmla="*/ 2147483647 h 411"/>
                <a:gd name="T2" fmla="*/ 2147483647 w 142"/>
                <a:gd name="T3" fmla="*/ 0 h 411"/>
                <a:gd name="T4" fmla="*/ 2147483647 w 142"/>
                <a:gd name="T5" fmla="*/ 2147483647 h 411"/>
                <a:gd name="T6" fmla="*/ 0 w 142"/>
                <a:gd name="T7" fmla="*/ 2147483647 h 411"/>
                <a:gd name="T8" fmla="*/ 0 w 142"/>
                <a:gd name="T9" fmla="*/ 2147483647 h 4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411"/>
                <a:gd name="T17" fmla="*/ 142 w 142"/>
                <a:gd name="T18" fmla="*/ 411 h 4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411">
                  <a:moveTo>
                    <a:pt x="0" y="71"/>
                  </a:moveTo>
                  <a:lnTo>
                    <a:pt x="142" y="0"/>
                  </a:lnTo>
                  <a:lnTo>
                    <a:pt x="142" y="305"/>
                  </a:lnTo>
                  <a:lnTo>
                    <a:pt x="0" y="411"/>
                  </a:lnTo>
                  <a:lnTo>
                    <a:pt x="0" y="71"/>
                  </a:lnTo>
                  <a:close/>
                </a:path>
              </a:pathLst>
            </a:cu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351306" name="Rectangle 74">
              <a:extLst>
                <a:ext uri="{FF2B5EF4-FFF2-40B4-BE49-F238E27FC236}">
                  <a16:creationId xmlns:a16="http://schemas.microsoft.com/office/drawing/2014/main" id="{DC43DB4B-AB9D-A138-8BAA-466BC3D6F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464" y="4480471"/>
              <a:ext cx="307048" cy="1542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 i="0">
                  <a:solidFill>
                    <a:srgbClr val="000000"/>
                  </a:solidFill>
                  <a:latin typeface="+mj-lt"/>
                </a:rPr>
                <a:t>Hub</a:t>
              </a:r>
              <a:endParaRPr lang="en-US" sz="4000" i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533577" name="Line 75">
              <a:extLst>
                <a:ext uri="{FF2B5EF4-FFF2-40B4-BE49-F238E27FC236}">
                  <a16:creationId xmlns:a16="http://schemas.microsoft.com/office/drawing/2014/main" id="{266167EF-90E4-4126-827B-43931C9DF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1801" y="4703572"/>
              <a:ext cx="1835047" cy="1187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78" name="Line 76">
              <a:extLst>
                <a:ext uri="{FF2B5EF4-FFF2-40B4-BE49-F238E27FC236}">
                  <a16:creationId xmlns:a16="http://schemas.microsoft.com/office/drawing/2014/main" id="{EF1F3682-69E0-67B8-D53E-303BCE037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216" y="4703572"/>
              <a:ext cx="1512067" cy="1187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  <p:sp>
          <p:nvSpPr>
            <p:cNvPr id="533579" name="Line 77">
              <a:extLst>
                <a:ext uri="{FF2B5EF4-FFF2-40B4-BE49-F238E27FC236}">
                  <a16:creationId xmlns:a16="http://schemas.microsoft.com/office/drawing/2014/main" id="{DF685805-C5D7-036E-099E-67592443B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0269" y="3724538"/>
              <a:ext cx="185388" cy="682357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000" i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1785671C-7965-7100-6004-C7A0CD9C0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2941638"/>
            <a:ext cx="8596312" cy="1255712"/>
          </a:xfrm>
        </p:spPr>
        <p:txBody>
          <a:bodyPr/>
          <a:lstStyle/>
          <a:p>
            <a:r>
              <a:rPr lang="en-US" altLang="en-US" sz="8000">
                <a:solidFill>
                  <a:srgbClr val="0000CC"/>
                </a:solidFill>
              </a:rPr>
              <a:t>End</a:t>
            </a:r>
            <a:br>
              <a:rPr lang="en-US" altLang="en-US" sz="8000">
                <a:solidFill>
                  <a:srgbClr val="0000CC"/>
                </a:solidFill>
              </a:rPr>
            </a:br>
            <a:r>
              <a:rPr lang="en-US" altLang="en-US" sz="4000">
                <a:solidFill>
                  <a:srgbClr val="0000CC"/>
                </a:solidFill>
              </a:rPr>
              <a:t>(UML Syntax &amp; Semantics)</a:t>
            </a:r>
            <a:endParaRPr lang="en-US" altLang="en-US" sz="800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>
            <a:extLst>
              <a:ext uri="{FF2B5EF4-FFF2-40B4-BE49-F238E27FC236}">
                <a16:creationId xmlns:a16="http://schemas.microsoft.com/office/drawing/2014/main" id="{2364166A-CF25-3D24-2CA1-AFF36B32E64A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92113" y="68263"/>
            <a:ext cx="8793162" cy="960437"/>
          </a:xfrm>
        </p:spPr>
        <p:txBody>
          <a:bodyPr lIns="19796" tIns="51470" rIns="19796" bIns="5147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GB" altLang="en-US" sz="3200"/>
              <a:t>A Design Process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DC25E06-9569-80A1-103F-CA9929A54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939800"/>
            <a:ext cx="9677400" cy="6629400"/>
          </a:xfrm>
        </p:spPr>
        <p:txBody>
          <a:bodyPr lIns="19796" tIns="51470" rIns="19796" bIns="51470"/>
          <a:lstStyle/>
          <a:p>
            <a:pPr eaLnBrk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  <a:defRPr/>
            </a:pPr>
            <a:r>
              <a:rPr lang="en-GB" dirty="0"/>
              <a:t>We discuss a design process based largely on </a:t>
            </a:r>
            <a:r>
              <a:rPr lang="en-GB" dirty="0" err="1"/>
              <a:t>Larman’s</a:t>
            </a:r>
            <a:r>
              <a:rPr lang="en-GB" dirty="0"/>
              <a:t> approach:</a:t>
            </a:r>
          </a:p>
          <a:p>
            <a:pPr lvl="1" eaLnBrk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  <a:defRPr/>
            </a:pPr>
            <a:r>
              <a:rPr lang="en-GB" dirty="0"/>
              <a:t>Also synthesizes features from various  other methodologies.</a:t>
            </a:r>
          </a:p>
          <a:p>
            <a:pPr eaLnBrk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  <a:defRPr/>
            </a:pPr>
            <a:r>
              <a:rPr lang="en-GB" dirty="0"/>
              <a:t>From requirements specification, an initial model (domain model) is developed (OOA):</a:t>
            </a:r>
            <a:r>
              <a:rPr lang="ar-SA" dirty="0">
                <a:cs typeface="Arial" charset="0"/>
              </a:rPr>
              <a:t>‏</a:t>
            </a:r>
            <a:endParaRPr lang="en-GB" dirty="0"/>
          </a:p>
          <a:p>
            <a:pPr marL="738188" lvl="1" indent="-280988" eaLnBrk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  <a:defRPr/>
            </a:pPr>
            <a:r>
              <a:rPr lang="en-GB" sz="3200" b="1" dirty="0">
                <a:solidFill>
                  <a:srgbClr val="0000CC"/>
                </a:solidFill>
              </a:rPr>
              <a:t>Analysis model is iteratively refined into a design model.</a:t>
            </a:r>
          </a:p>
          <a:p>
            <a:pPr eaLnBrk="1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  <a:defRPr/>
            </a:pPr>
            <a:r>
              <a:rPr lang="en-GB" dirty="0"/>
              <a:t>Design model is implemented using an OO language.</a:t>
            </a:r>
          </a:p>
          <a:p>
            <a:pPr marL="1143000" lvl="2" indent="-230188" eaLnBrk="1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  <a:defRPr/>
            </a:pPr>
            <a:endParaRPr lang="en-GB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A63AB698-8851-A965-61C0-039A8D8B113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785813" y="52388"/>
            <a:ext cx="8737600" cy="1112837"/>
          </a:xfrm>
          <a:solidFill>
            <a:srgbClr val="FFFFFF"/>
          </a:solidFill>
        </p:spPr>
        <p:txBody>
          <a:bodyPr lIns="101500" tIns="50749" rIns="101500" bIns="50749" anchor="b"/>
          <a:lstStyle/>
          <a:p>
            <a:pPr eaLnBrk="1">
              <a:lnSpc>
                <a:spcPct val="94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GB" altLang="en-US" sz="4000"/>
              <a:t>OOAD</a:t>
            </a:r>
          </a:p>
        </p:txBody>
      </p:sp>
      <p:sp>
        <p:nvSpPr>
          <p:cNvPr id="92163" name="Text Box 11">
            <a:extLst>
              <a:ext uri="{FF2B5EF4-FFF2-40B4-BE49-F238E27FC236}">
                <a16:creationId xmlns:a16="http://schemas.microsoft.com/office/drawing/2014/main" id="{E34AD871-4030-6286-1C20-B4D349845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2941638"/>
            <a:ext cx="697388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80" tIns="50389" rIns="100780" bIns="50389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ts val="1675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>
                <a:solidFill>
                  <a:srgbClr val="000000"/>
                </a:solidFill>
              </a:rPr>
              <a:t>OOA             OOD/OOP</a:t>
            </a:r>
          </a:p>
        </p:txBody>
      </p:sp>
      <p:sp>
        <p:nvSpPr>
          <p:cNvPr id="92164" name="Text Box 12">
            <a:extLst>
              <a:ext uri="{FF2B5EF4-FFF2-40B4-BE49-F238E27FC236}">
                <a16:creationId xmlns:a16="http://schemas.microsoft.com/office/drawing/2014/main" id="{7F34008F-2CCF-4BE8-BCB9-E1B8B8A4E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1874838"/>
            <a:ext cx="80010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80" tIns="50389" rIns="100780" bIns="50389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ts val="1438"/>
              </a:spcBef>
              <a:buClr>
                <a:srgbClr val="0000FF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>
                <a:solidFill>
                  <a:srgbClr val="0000FF"/>
                </a:solidFill>
              </a:rPr>
              <a:t>Iterative and Incremental</a:t>
            </a:r>
          </a:p>
        </p:txBody>
      </p:sp>
      <p:grpSp>
        <p:nvGrpSpPr>
          <p:cNvPr id="92165" name="Group 15">
            <a:extLst>
              <a:ext uri="{FF2B5EF4-FFF2-40B4-BE49-F238E27FC236}">
                <a16:creationId xmlns:a16="http://schemas.microsoft.com/office/drawing/2014/main" id="{C43B8F94-E23C-E33A-9532-5E217FF23B71}"/>
              </a:ext>
            </a:extLst>
          </p:cNvPr>
          <p:cNvGrpSpPr>
            <a:grpSpLocks/>
          </p:cNvGrpSpPr>
          <p:nvPr/>
        </p:nvGrpSpPr>
        <p:grpSpPr bwMode="auto">
          <a:xfrm>
            <a:off x="0" y="3451225"/>
            <a:ext cx="9840913" cy="2309813"/>
            <a:chOff x="168275" y="4262438"/>
            <a:chExt cx="9353550" cy="1833562"/>
          </a:xfrm>
        </p:grpSpPr>
        <p:sp>
          <p:nvSpPr>
            <p:cNvPr id="92166" name="AutoShape 1">
              <a:extLst>
                <a:ext uri="{FF2B5EF4-FFF2-40B4-BE49-F238E27FC236}">
                  <a16:creationId xmlns:a16="http://schemas.microsoft.com/office/drawing/2014/main" id="{BE8C18C1-2CEA-A93D-BD94-547B6AF2F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3595" y="4282601"/>
              <a:ext cx="1738230" cy="116566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wrap="none" lIns="91420" tIns="45711" rIns="91420" bIns="45711" anchor="ctr"/>
            <a:lstStyle/>
            <a:p>
              <a:endParaRPr lang="en-GB"/>
            </a:p>
          </p:txBody>
        </p:sp>
        <p:sp>
          <p:nvSpPr>
            <p:cNvPr id="92167" name="AutoShape 3">
              <a:extLst>
                <a:ext uri="{FF2B5EF4-FFF2-40B4-BE49-F238E27FC236}">
                  <a16:creationId xmlns:a16="http://schemas.microsoft.com/office/drawing/2014/main" id="{E3208C3D-B565-F2A1-42E5-F6FA110F4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125" y="4325938"/>
              <a:ext cx="1860550" cy="1154112"/>
            </a:xfrm>
            <a:prstGeom prst="roundRect">
              <a:avLst>
                <a:gd name="adj" fmla="val 16667"/>
              </a:avLst>
            </a:prstGeom>
            <a:solidFill>
              <a:srgbClr val="99FF3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000000"/>
                  </a:solidFill>
                </a:rPr>
                <a:t>Definition 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000000"/>
                  </a:solidFill>
                </a:rPr>
                <a:t>of 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000000"/>
                  </a:solidFill>
                </a:rPr>
                <a:t>the problem</a:t>
              </a:r>
            </a:p>
          </p:txBody>
        </p:sp>
        <p:sp>
          <p:nvSpPr>
            <p:cNvPr id="92168" name="AutoShape 4">
              <a:extLst>
                <a:ext uri="{FF2B5EF4-FFF2-40B4-BE49-F238E27FC236}">
                  <a16:creationId xmlns:a16="http://schemas.microsoft.com/office/drawing/2014/main" id="{AD6CFE73-EBAB-B910-C99A-B545AC4DE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363" y="4262438"/>
              <a:ext cx="1974850" cy="1204912"/>
            </a:xfrm>
            <a:prstGeom prst="roundRect">
              <a:avLst>
                <a:gd name="adj" fmla="val 16667"/>
              </a:avLst>
            </a:prstGeom>
            <a:solidFill>
              <a:srgbClr val="FF66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000000"/>
                  </a:solidFill>
                </a:rPr>
                <a:t>Construction 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000000"/>
                  </a:solidFill>
                </a:rPr>
                <a:t>of 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000000"/>
                  </a:solidFill>
                </a:rPr>
                <a:t>the solution</a:t>
              </a:r>
            </a:p>
          </p:txBody>
        </p:sp>
        <p:sp>
          <p:nvSpPr>
            <p:cNvPr id="92169" name="Text Box 5">
              <a:extLst>
                <a:ext uri="{FF2B5EF4-FFF2-40B4-BE49-F238E27FC236}">
                  <a16:creationId xmlns:a16="http://schemas.microsoft.com/office/drawing/2014/main" id="{00DCAE53-9A07-9B10-59F8-ACF6EF807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275" y="4581525"/>
              <a:ext cx="1974850" cy="293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0780" tIns="50389" rIns="100780" bIns="50389">
              <a:spAutoFit/>
            </a:bodyPr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55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>
                  <a:solidFill>
                    <a:srgbClr val="000000"/>
                  </a:solidFill>
                </a:rPr>
                <a:t>Specification</a:t>
              </a:r>
            </a:p>
          </p:txBody>
        </p:sp>
        <p:sp>
          <p:nvSpPr>
            <p:cNvPr id="92170" name="Text Box 6">
              <a:extLst>
                <a:ext uri="{FF2B5EF4-FFF2-40B4-BE49-F238E27FC236}">
                  <a16:creationId xmlns:a16="http://schemas.microsoft.com/office/drawing/2014/main" id="{4B90226A-5CFF-E053-7EA3-9F0FACA37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9713" y="4618038"/>
              <a:ext cx="1600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0780" tIns="50389" rIns="100780" bIns="50389">
              <a:spAutoFit/>
            </a:bodyPr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ts val="125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800">
                  <a:solidFill>
                    <a:srgbClr val="000000"/>
                  </a:solidFill>
                </a:rPr>
                <a:t>Program</a:t>
              </a:r>
            </a:p>
          </p:txBody>
        </p:sp>
        <p:sp>
          <p:nvSpPr>
            <p:cNvPr id="92171" name="Text Box 7">
              <a:extLst>
                <a:ext uri="{FF2B5EF4-FFF2-40B4-BE49-F238E27FC236}">
                  <a16:creationId xmlns:a16="http://schemas.microsoft.com/office/drawing/2014/main" id="{87725DC9-1A88-E8C0-C382-C97B7E35B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063" y="4267051"/>
              <a:ext cx="1092200" cy="176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0780" tIns="50389" rIns="100780" bIns="50389">
              <a:spAutoFit/>
            </a:bodyPr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ts val="10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>
                  <a:solidFill>
                    <a:srgbClr val="0000CC"/>
                  </a:solidFill>
                </a:rPr>
                <a:t>Domain Model</a:t>
              </a:r>
            </a:p>
            <a:p>
              <a:pPr eaLnBrk="1" hangingPunct="1">
                <a:spcBef>
                  <a:spcPts val="10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>
                  <a:solidFill>
                    <a:srgbClr val="0000CC"/>
                  </a:solidFill>
                </a:rPr>
                <a:t>Use case model</a:t>
              </a:r>
            </a:p>
          </p:txBody>
        </p:sp>
        <p:sp>
          <p:nvSpPr>
            <p:cNvPr id="92172" name="Line 8">
              <a:extLst>
                <a:ext uri="{FF2B5EF4-FFF2-40B4-BE49-F238E27FC236}">
                  <a16:creationId xmlns:a16="http://schemas.microsoft.com/office/drawing/2014/main" id="{7D1A17F4-2D36-3EB4-CBA5-465AAA18B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475" y="4903788"/>
              <a:ext cx="755650" cy="1587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173" name="Line 9">
              <a:extLst>
                <a:ext uri="{FF2B5EF4-FFF2-40B4-BE49-F238E27FC236}">
                  <a16:creationId xmlns:a16="http://schemas.microsoft.com/office/drawing/2014/main" id="{8BF89E64-2135-27F4-7EF9-6B6AD1FBF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675" y="4867275"/>
              <a:ext cx="1296988" cy="23813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174" name="Line 10">
              <a:extLst>
                <a:ext uri="{FF2B5EF4-FFF2-40B4-BE49-F238E27FC236}">
                  <a16:creationId xmlns:a16="http://schemas.microsoft.com/office/drawing/2014/main" id="{EFDC2F69-1C0C-FA7F-EE32-713AFBAD6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3913" y="4895850"/>
              <a:ext cx="671512" cy="1588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175" name="AutoShape 13">
              <a:extLst>
                <a:ext uri="{FF2B5EF4-FFF2-40B4-BE49-F238E27FC236}">
                  <a16:creationId xmlns:a16="http://schemas.microsoft.com/office/drawing/2014/main" id="{190FE9FE-C030-342E-F3B5-CBDA6CAA63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97100" y="5486400"/>
              <a:ext cx="1346200" cy="609600"/>
            </a:xfrm>
            <a:prstGeom prst="curvedUpArrow">
              <a:avLst>
                <a:gd name="adj1" fmla="val 42940"/>
                <a:gd name="adj2" fmla="val 87924"/>
                <a:gd name="adj3" fmla="val 66667"/>
              </a:avLst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92176" name="AutoShape 14">
              <a:extLst>
                <a:ext uri="{FF2B5EF4-FFF2-40B4-BE49-F238E27FC236}">
                  <a16:creationId xmlns:a16="http://schemas.microsoft.com/office/drawing/2014/main" id="{250ED71F-4090-C01B-FB91-CCE3468B8A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59400" y="5486400"/>
              <a:ext cx="1347788" cy="609600"/>
            </a:xfrm>
            <a:prstGeom prst="curvedUpArrow">
              <a:avLst>
                <a:gd name="adj1" fmla="val 42990"/>
                <a:gd name="adj2" fmla="val 88028"/>
                <a:gd name="adj3" fmla="val 66667"/>
              </a:avLst>
            </a:prstGeom>
            <a:solidFill>
              <a:srgbClr val="FF66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312A2F5A-1EB4-0DE8-C277-79C8AD137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198438"/>
            <a:ext cx="8596312" cy="830262"/>
          </a:xfrm>
        </p:spPr>
        <p:txBody>
          <a:bodyPr/>
          <a:lstStyle/>
          <a:p>
            <a:pPr eaLnBrk="1"/>
            <a:r>
              <a:rPr lang="en-US" altLang="en-US" sz="3600"/>
              <a:t>OOA versus OOD?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6E7DFE7-E07C-6A05-88D4-A9CD3DC3C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275" y="1265238"/>
            <a:ext cx="9917113" cy="5867400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Analysis: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b="1">
                <a:solidFill>
                  <a:schemeClr val="accent2"/>
                </a:solidFill>
              </a:rPr>
              <a:t>An elaboration of requirements.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  <a:spcAft>
                <a:spcPts val="3600"/>
              </a:spcAft>
            </a:pPr>
            <a:r>
              <a:rPr lang="en-US" altLang="en-US" sz="3200"/>
              <a:t>Independent of any specific implementation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600" b="1">
                <a:solidFill>
                  <a:schemeClr val="accent2"/>
                </a:solidFill>
              </a:rPr>
              <a:t>Design: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b="1">
                <a:solidFill>
                  <a:schemeClr val="accent2"/>
                </a:solidFill>
              </a:rPr>
              <a:t>A refinement of the analysis model.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/>
              <a:t>Takes implementation constraints into 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>
            <a:extLst>
              <a:ext uri="{FF2B5EF4-FFF2-40B4-BE49-F238E27FC236}">
                <a16:creationId xmlns:a16="http://schemas.microsoft.com/office/drawing/2014/main" id="{CC551275-13A5-3902-AEFE-6E0C0782137C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-20638"/>
            <a:ext cx="8566150" cy="1117601"/>
          </a:xfrm>
        </p:spPr>
        <p:txBody>
          <a:bodyPr lIns="19796" tIns="51470" rIns="19796" bIns="5147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GB" altLang="en-US" sz="3600"/>
              <a:t>Design Process</a:t>
            </a:r>
          </a:p>
        </p:txBody>
      </p:sp>
      <p:grpSp>
        <p:nvGrpSpPr>
          <p:cNvPr id="95235" name="Group 1">
            <a:extLst>
              <a:ext uri="{FF2B5EF4-FFF2-40B4-BE49-F238E27FC236}">
                <a16:creationId xmlns:a16="http://schemas.microsoft.com/office/drawing/2014/main" id="{DD1CFF4D-F577-6ECA-64EB-52477CC94FF5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750888"/>
            <a:ext cx="9829800" cy="6915150"/>
            <a:chOff x="336550" y="1700213"/>
            <a:chExt cx="9240838" cy="5356225"/>
          </a:xfrm>
        </p:grpSpPr>
        <p:sp>
          <p:nvSpPr>
            <p:cNvPr id="95236" name="Text Box 26">
              <a:extLst>
                <a:ext uri="{FF2B5EF4-FFF2-40B4-BE49-F238E27FC236}">
                  <a16:creationId xmlns:a16="http://schemas.microsoft.com/office/drawing/2014/main" id="{59F1816E-81BF-E017-0BF2-E0D544DC3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300" y="1796555"/>
              <a:ext cx="1473200" cy="5611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982" tIns="46790" rIns="89982" bIns="46790">
              <a:spAutoFit/>
            </a:bodyPr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ts val="15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4000">
                  <a:solidFill>
                    <a:srgbClr val="3333CC"/>
                  </a:solidFill>
                </a:rPr>
                <a:t>OOA</a:t>
              </a:r>
            </a:p>
          </p:txBody>
        </p:sp>
        <p:sp>
          <p:nvSpPr>
            <p:cNvPr id="95237" name="Text Box 27">
              <a:extLst>
                <a:ext uri="{FF2B5EF4-FFF2-40B4-BE49-F238E27FC236}">
                  <a16:creationId xmlns:a16="http://schemas.microsoft.com/office/drawing/2014/main" id="{B291DA80-C753-6F45-974A-DC518049A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4900" y="1737529"/>
              <a:ext cx="1473200" cy="5611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982" tIns="46790" rIns="89982" bIns="46790">
              <a:spAutoFit/>
            </a:bodyPr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ts val="15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4000">
                  <a:solidFill>
                    <a:srgbClr val="3333CC"/>
                  </a:solidFill>
                </a:rPr>
                <a:t>OOD</a:t>
              </a:r>
            </a:p>
          </p:txBody>
        </p:sp>
        <p:sp>
          <p:nvSpPr>
            <p:cNvPr id="95238" name="Oval 2">
              <a:extLst>
                <a:ext uri="{FF2B5EF4-FFF2-40B4-BE49-F238E27FC236}">
                  <a16:creationId xmlns:a16="http://schemas.microsoft.com/office/drawing/2014/main" id="{923A4C3B-19F0-670C-79BE-A615AD5D1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50" y="3362325"/>
              <a:ext cx="1679575" cy="1006475"/>
            </a:xfrm>
            <a:prstGeom prst="ellipse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3333CC"/>
                  </a:solidFill>
                </a:rPr>
                <a:t>Informal</a:t>
              </a: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>
                  <a:solidFill>
                    <a:srgbClr val="3333CC"/>
                  </a:solidFill>
                </a:rPr>
                <a:t>Requirements</a:t>
              </a:r>
            </a:p>
          </p:txBody>
        </p:sp>
        <p:sp>
          <p:nvSpPr>
            <p:cNvPr id="95239" name="Oval 3">
              <a:extLst>
                <a:ext uri="{FF2B5EF4-FFF2-40B4-BE49-F238E27FC236}">
                  <a16:creationId xmlns:a16="http://schemas.microsoft.com/office/drawing/2014/main" id="{383B597C-47EC-063D-D5FA-5621F4B9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613" y="2268538"/>
              <a:ext cx="1677987" cy="1008062"/>
            </a:xfrm>
            <a:prstGeom prst="ellipse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800">
                  <a:solidFill>
                    <a:srgbClr val="3333CC"/>
                  </a:solidFill>
                </a:rPr>
                <a:t>User interface</a:t>
              </a: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800">
                  <a:solidFill>
                    <a:srgbClr val="3333CC"/>
                  </a:solidFill>
                </a:rPr>
                <a:t>Issues or GUI</a:t>
              </a: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800">
                  <a:solidFill>
                    <a:srgbClr val="3333CC"/>
                  </a:solidFill>
                </a:rPr>
                <a:t>prototype</a:t>
              </a:r>
            </a:p>
          </p:txBody>
        </p:sp>
        <p:sp>
          <p:nvSpPr>
            <p:cNvPr id="95240" name="Oval 4">
              <a:extLst>
                <a:ext uri="{FF2B5EF4-FFF2-40B4-BE49-F238E27FC236}">
                  <a16:creationId xmlns:a16="http://schemas.microsoft.com/office/drawing/2014/main" id="{ADDDF5A6-7E7A-100D-21AE-D91545A32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225" y="5795963"/>
              <a:ext cx="1679575" cy="1008062"/>
            </a:xfrm>
            <a:prstGeom prst="ellipse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3333CC"/>
                  </a:solidFill>
                </a:rPr>
                <a:t>Glossary</a:t>
              </a:r>
            </a:p>
          </p:txBody>
        </p:sp>
        <p:sp>
          <p:nvSpPr>
            <p:cNvPr id="95241" name="Oval 5">
              <a:extLst>
                <a:ext uri="{FF2B5EF4-FFF2-40B4-BE49-F238E27FC236}">
                  <a16:creationId xmlns:a16="http://schemas.microsoft.com/office/drawing/2014/main" id="{CAB272FF-B830-24AC-252A-FA3F2C835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550" y="2268538"/>
              <a:ext cx="1679575" cy="1008062"/>
            </a:xfrm>
            <a:prstGeom prst="ellipse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3333CC"/>
                  </a:solidFill>
                </a:rPr>
                <a:t>Interaction</a:t>
              </a: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3333CC"/>
                  </a:solidFill>
                </a:rPr>
                <a:t>diagram</a:t>
              </a:r>
            </a:p>
          </p:txBody>
        </p:sp>
        <p:sp>
          <p:nvSpPr>
            <p:cNvPr id="95242" name="Oval 6">
              <a:extLst>
                <a:ext uri="{FF2B5EF4-FFF2-40B4-BE49-F238E27FC236}">
                  <a16:creationId xmlns:a16="http://schemas.microsoft.com/office/drawing/2014/main" id="{D9BEEAE4-93C6-0091-76A1-FD9DE312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288" y="2268538"/>
              <a:ext cx="1679575" cy="1008062"/>
            </a:xfrm>
            <a:prstGeom prst="ellipse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3333CC"/>
                  </a:solidFill>
                </a:rPr>
                <a:t>Use case</a:t>
              </a: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3333CC"/>
                  </a:solidFill>
                </a:rPr>
                <a:t>diagram</a:t>
              </a:r>
            </a:p>
          </p:txBody>
        </p:sp>
        <p:sp>
          <p:nvSpPr>
            <p:cNvPr id="95243" name="Oval 7">
              <a:extLst>
                <a:ext uri="{FF2B5EF4-FFF2-40B4-BE49-F238E27FC236}">
                  <a16:creationId xmlns:a16="http://schemas.microsoft.com/office/drawing/2014/main" id="{2E791162-5C34-126E-A63C-F9A781EEB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613" y="4452938"/>
              <a:ext cx="1677987" cy="1006475"/>
            </a:xfrm>
            <a:prstGeom prst="ellipse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3333CC"/>
                  </a:solidFill>
                </a:rPr>
                <a:t>SRS </a:t>
              </a: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3333CC"/>
                  </a:solidFill>
                </a:rPr>
                <a:t>document</a:t>
              </a:r>
            </a:p>
          </p:txBody>
        </p:sp>
        <p:sp>
          <p:nvSpPr>
            <p:cNvPr id="95244" name="Oval 8">
              <a:extLst>
                <a:ext uri="{FF2B5EF4-FFF2-40B4-BE49-F238E27FC236}">
                  <a16:creationId xmlns:a16="http://schemas.microsoft.com/office/drawing/2014/main" id="{6915DA7A-53D4-324C-18EB-65576DDE5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288" y="4452938"/>
              <a:ext cx="1679575" cy="1006475"/>
            </a:xfrm>
            <a:prstGeom prst="ellipse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3333CC"/>
                  </a:solidFill>
                </a:rPr>
                <a:t>Domain </a:t>
              </a: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3333CC"/>
                  </a:solidFill>
                </a:rPr>
                <a:t>model</a:t>
              </a:r>
            </a:p>
          </p:txBody>
        </p:sp>
        <p:sp>
          <p:nvSpPr>
            <p:cNvPr id="95245" name="Oval 9">
              <a:extLst>
                <a:ext uri="{FF2B5EF4-FFF2-40B4-BE49-F238E27FC236}">
                  <a16:creationId xmlns:a16="http://schemas.microsoft.com/office/drawing/2014/main" id="{C484E246-653E-52A4-1D80-C904165EB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550" y="4452938"/>
              <a:ext cx="1679575" cy="1006475"/>
            </a:xfrm>
            <a:prstGeom prst="ellipse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3333CC"/>
                  </a:solidFill>
                </a:rPr>
                <a:t>Class </a:t>
              </a: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3333CC"/>
                  </a:solidFill>
                </a:rPr>
                <a:t>diagram</a:t>
              </a:r>
            </a:p>
          </p:txBody>
        </p:sp>
        <p:sp>
          <p:nvSpPr>
            <p:cNvPr id="95246" name="Oval 10">
              <a:extLst>
                <a:ext uri="{FF2B5EF4-FFF2-40B4-BE49-F238E27FC236}">
                  <a16:creationId xmlns:a16="http://schemas.microsoft.com/office/drawing/2014/main" id="{69840C94-3A84-6AC7-0138-A60F49CFC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813" y="4452938"/>
              <a:ext cx="1679575" cy="1006475"/>
            </a:xfrm>
            <a:prstGeom prst="ellipse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800">
                  <a:solidFill>
                    <a:srgbClr val="3333CC"/>
                  </a:solidFill>
                </a:rPr>
                <a:t>Code</a:t>
              </a:r>
            </a:p>
          </p:txBody>
        </p:sp>
        <p:sp>
          <p:nvSpPr>
            <p:cNvPr id="95247" name="Line 11">
              <a:extLst>
                <a:ext uri="{FF2B5EF4-FFF2-40B4-BE49-F238E27FC236}">
                  <a16:creationId xmlns:a16="http://schemas.microsoft.com/office/drawing/2014/main" id="{054D5ED1-94F1-F8AC-E7EE-7C8497E56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4956175"/>
              <a:ext cx="420688" cy="158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248" name="Line 12">
              <a:extLst>
                <a:ext uri="{FF2B5EF4-FFF2-40B4-BE49-F238E27FC236}">
                  <a16:creationId xmlns:a16="http://schemas.microsoft.com/office/drawing/2014/main" id="{768E8F9C-B334-161E-30AB-DD2B4D5FE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863" y="4956175"/>
              <a:ext cx="420687" cy="158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249" name="Line 13">
              <a:extLst>
                <a:ext uri="{FF2B5EF4-FFF2-40B4-BE49-F238E27FC236}">
                  <a16:creationId xmlns:a16="http://schemas.microsoft.com/office/drawing/2014/main" id="{F1BE9D93-C563-235D-C316-6EECC0E94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7125" y="4956175"/>
              <a:ext cx="420688" cy="158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250" name="Line 14">
              <a:extLst>
                <a:ext uri="{FF2B5EF4-FFF2-40B4-BE49-F238E27FC236}">
                  <a16:creationId xmlns:a16="http://schemas.microsoft.com/office/drawing/2014/main" id="{AB5107A8-6839-EB4C-71BD-259D81DF1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7075" y="3276600"/>
              <a:ext cx="1588" cy="117633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251" name="Line 15">
              <a:extLst>
                <a:ext uri="{FF2B5EF4-FFF2-40B4-BE49-F238E27FC236}">
                  <a16:creationId xmlns:a16="http://schemas.microsoft.com/office/drawing/2014/main" id="{021DED30-75AC-87FE-39AF-9C3EA7F9C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0050" y="3187700"/>
              <a:ext cx="1092200" cy="135413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252" name="Line 16">
              <a:extLst>
                <a:ext uri="{FF2B5EF4-FFF2-40B4-BE49-F238E27FC236}">
                  <a16:creationId xmlns:a16="http://schemas.microsoft.com/office/drawing/2014/main" id="{F233811A-F59F-51C3-8C9C-4C1DA0C20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0950" y="3187700"/>
              <a:ext cx="1155700" cy="139223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253" name="Line 17">
              <a:extLst>
                <a:ext uri="{FF2B5EF4-FFF2-40B4-BE49-F238E27FC236}">
                  <a16:creationId xmlns:a16="http://schemas.microsoft.com/office/drawing/2014/main" id="{D8A520B9-3DC8-7D1B-04CA-08CE57D05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771775"/>
              <a:ext cx="420688" cy="158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254" name="Line 18">
              <a:extLst>
                <a:ext uri="{FF2B5EF4-FFF2-40B4-BE49-F238E27FC236}">
                  <a16:creationId xmlns:a16="http://schemas.microsoft.com/office/drawing/2014/main" id="{D7A5A4BC-1173-6AEF-0CC7-222BD3322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863" y="2771775"/>
              <a:ext cx="420687" cy="158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255" name="Line 19">
              <a:extLst>
                <a:ext uri="{FF2B5EF4-FFF2-40B4-BE49-F238E27FC236}">
                  <a16:creationId xmlns:a16="http://schemas.microsoft.com/office/drawing/2014/main" id="{893DF960-2393-E5CA-9001-05F8C8D7F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25" y="6300788"/>
              <a:ext cx="2184400" cy="317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256" name="Line 20">
              <a:extLst>
                <a:ext uri="{FF2B5EF4-FFF2-40B4-BE49-F238E27FC236}">
                  <a16:creationId xmlns:a16="http://schemas.microsoft.com/office/drawing/2014/main" id="{BE7640C1-61BB-B04C-83B7-9311518F6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800" y="6300788"/>
              <a:ext cx="5208588" cy="317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257" name="AutoShape 21">
              <a:extLst>
                <a:ext uri="{FF2B5EF4-FFF2-40B4-BE49-F238E27FC236}">
                  <a16:creationId xmlns:a16="http://schemas.microsoft.com/office/drawing/2014/main" id="{245BD41A-AA3D-085B-BCC7-100F778BF557}"/>
                </a:ext>
              </a:extLst>
            </p:cNvPr>
            <p:cNvSpPr>
              <a:spLocks/>
            </p:cNvSpPr>
            <p:nvPr/>
          </p:nvSpPr>
          <p:spPr bwMode="auto">
            <a:xfrm rot="2040000">
              <a:off x="5000355" y="2862613"/>
              <a:ext cx="2062260" cy="24137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799 w 21600"/>
                <a:gd name="T19" fmla="*/ 336 h 21600"/>
                <a:gd name="T20" fmla="*/ 21583 w 21600"/>
                <a:gd name="T21" fmla="*/ 1079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3315" y="296"/>
                  </a:moveTo>
                  <a:cubicBezTo>
                    <a:pt x="17922" y="1400"/>
                    <a:pt x="21273" y="5377"/>
                    <a:pt x="21577" y="10105"/>
                  </a:cubicBezTo>
                  <a:lnTo>
                    <a:pt x="10800" y="10800"/>
                  </a:lnTo>
                  <a:lnTo>
                    <a:pt x="13315" y="296"/>
                  </a:lnTo>
                  <a:close/>
                </a:path>
                <a:path w="21600" h="21600" fill="none">
                  <a:moveTo>
                    <a:pt x="13315" y="296"/>
                  </a:moveTo>
                  <a:cubicBezTo>
                    <a:pt x="17922" y="1400"/>
                    <a:pt x="21273" y="5377"/>
                    <a:pt x="21577" y="10105"/>
                  </a:cubicBezTo>
                </a:path>
              </a:pathLst>
            </a:custGeom>
            <a:solidFill>
              <a:schemeClr val="bg1"/>
            </a:solidFill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lIns="91420" tIns="45711" rIns="91420" bIns="45711" anchor="ctr"/>
            <a:lstStyle/>
            <a:p>
              <a:endParaRPr lang="en-GB"/>
            </a:p>
          </p:txBody>
        </p:sp>
        <p:sp>
          <p:nvSpPr>
            <p:cNvPr id="95258" name="AutoShape 22">
              <a:extLst>
                <a:ext uri="{FF2B5EF4-FFF2-40B4-BE49-F238E27FC236}">
                  <a16:creationId xmlns:a16="http://schemas.microsoft.com/office/drawing/2014/main" id="{CAAFCD17-44FF-DE73-50B8-750C51EC7CDE}"/>
                </a:ext>
              </a:extLst>
            </p:cNvPr>
            <p:cNvSpPr>
              <a:spLocks/>
            </p:cNvSpPr>
            <p:nvPr/>
          </p:nvSpPr>
          <p:spPr bwMode="auto">
            <a:xfrm rot="-8460000">
              <a:off x="6236273" y="2583829"/>
              <a:ext cx="2097627" cy="23220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799 w 21600"/>
                <a:gd name="T19" fmla="*/ 336 h 21600"/>
                <a:gd name="T20" fmla="*/ 21583 w 21600"/>
                <a:gd name="T21" fmla="*/ 1079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3315" y="296"/>
                  </a:moveTo>
                  <a:cubicBezTo>
                    <a:pt x="17922" y="1400"/>
                    <a:pt x="21273" y="5377"/>
                    <a:pt x="21577" y="10105"/>
                  </a:cubicBezTo>
                  <a:lnTo>
                    <a:pt x="10800" y="10800"/>
                  </a:lnTo>
                  <a:lnTo>
                    <a:pt x="13315" y="296"/>
                  </a:lnTo>
                  <a:close/>
                </a:path>
                <a:path w="21600" h="21600" fill="none">
                  <a:moveTo>
                    <a:pt x="13315" y="296"/>
                  </a:moveTo>
                  <a:cubicBezTo>
                    <a:pt x="17922" y="1400"/>
                    <a:pt x="21273" y="5377"/>
                    <a:pt x="21577" y="10105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1420" tIns="45711" rIns="91420" bIns="45711" anchor="ctr"/>
            <a:lstStyle/>
            <a:p>
              <a:endParaRPr lang="en-GB"/>
            </a:p>
          </p:txBody>
        </p:sp>
        <p:sp>
          <p:nvSpPr>
            <p:cNvPr id="95259" name="AutoShape 24">
              <a:extLst>
                <a:ext uri="{FF2B5EF4-FFF2-40B4-BE49-F238E27FC236}">
                  <a16:creationId xmlns:a16="http://schemas.microsoft.com/office/drawing/2014/main" id="{6500B794-394C-B806-82A1-1F3EE0CF87F8}"/>
                </a:ext>
              </a:extLst>
            </p:cNvPr>
            <p:cNvSpPr>
              <a:spLocks/>
            </p:cNvSpPr>
            <p:nvPr/>
          </p:nvSpPr>
          <p:spPr bwMode="auto">
            <a:xfrm rot="10380000">
              <a:off x="992188" y="3614738"/>
              <a:ext cx="1236662" cy="11588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799 w 21600"/>
                <a:gd name="T19" fmla="*/ 0 h 21600"/>
                <a:gd name="T20" fmla="*/ 21425 w 21600"/>
                <a:gd name="T21" fmla="*/ 1079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5989" y="0"/>
                    <a:pt x="20446" y="3691"/>
                    <a:pt x="21411" y="8790"/>
                  </a:cubicBezTo>
                  <a:lnTo>
                    <a:pt x="10800" y="10800"/>
                  </a:lnTo>
                  <a:lnTo>
                    <a:pt x="10799" y="0"/>
                  </a:lnTo>
                  <a:close/>
                </a:path>
                <a:path w="21600" h="21600" fill="none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5989" y="0"/>
                    <a:pt x="20446" y="3691"/>
                    <a:pt x="21411" y="8790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1420" tIns="45711" rIns="91420" bIns="45711" anchor="ctr"/>
            <a:lstStyle/>
            <a:p>
              <a:endParaRPr lang="en-GB"/>
            </a:p>
          </p:txBody>
        </p:sp>
        <p:sp>
          <p:nvSpPr>
            <p:cNvPr id="95260" name="Line 25">
              <a:extLst>
                <a:ext uri="{FF2B5EF4-FFF2-40B4-BE49-F238E27FC236}">
                  <a16:creationId xmlns:a16="http://schemas.microsoft.com/office/drawing/2014/main" id="{8E86D3FE-8B40-E9AA-35AD-15E278FCF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0525" y="1700213"/>
              <a:ext cx="46038" cy="5356225"/>
            </a:xfrm>
            <a:prstGeom prst="line">
              <a:avLst/>
            </a:prstGeom>
            <a:noFill/>
            <a:ln w="57150" cap="rnd">
              <a:solidFill>
                <a:srgbClr val="0000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261" name="AutoShape 24">
              <a:extLst>
                <a:ext uri="{FF2B5EF4-FFF2-40B4-BE49-F238E27FC236}">
                  <a16:creationId xmlns:a16="http://schemas.microsoft.com/office/drawing/2014/main" id="{65D3B029-D2B1-A162-FE54-D857C085F8A2}"/>
                </a:ext>
              </a:extLst>
            </p:cNvPr>
            <p:cNvSpPr>
              <a:spLocks/>
            </p:cNvSpPr>
            <p:nvPr/>
          </p:nvSpPr>
          <p:spPr bwMode="auto">
            <a:xfrm rot="2698697" flipH="1">
              <a:off x="1035050" y="2790825"/>
              <a:ext cx="239713" cy="14827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799 w 21600"/>
                <a:gd name="T19" fmla="*/ 0 h 21600"/>
                <a:gd name="T20" fmla="*/ 21425 w 21600"/>
                <a:gd name="T21" fmla="*/ 1079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5989" y="0"/>
                    <a:pt x="20446" y="3691"/>
                    <a:pt x="21411" y="8790"/>
                  </a:cubicBezTo>
                  <a:lnTo>
                    <a:pt x="10800" y="10800"/>
                  </a:lnTo>
                  <a:lnTo>
                    <a:pt x="10799" y="0"/>
                  </a:lnTo>
                  <a:close/>
                </a:path>
                <a:path w="21600" h="21600" fill="none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5989" y="0"/>
                    <a:pt x="20446" y="3691"/>
                    <a:pt x="21411" y="8790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0" tIns="45711" rIns="91420" bIns="45711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5">
            <a:extLst>
              <a:ext uri="{FF2B5EF4-FFF2-40B4-BE49-F238E27FC236}">
                <a16:creationId xmlns:a16="http://schemas.microsoft.com/office/drawing/2014/main" id="{13FA2EAD-7C4A-67ED-275D-FA4552E82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5761038"/>
            <a:ext cx="258763" cy="3873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F1C7789-F362-F1DF-3E99-8C628C8C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413" y="2560638"/>
            <a:ext cx="5791200" cy="2819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800" i="0">
              <a:solidFill>
                <a:srgbClr val="FFFF00"/>
              </a:solidFill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59A0DD0-2CB6-433A-CF5B-307341B63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179388"/>
            <a:ext cx="8596312" cy="731837"/>
          </a:xfrm>
        </p:spPr>
        <p:txBody>
          <a:bodyPr/>
          <a:lstStyle/>
          <a:p>
            <a:r>
              <a:rPr lang="en-US" altLang="en-US" sz="3200"/>
              <a:t>Exercise 8: Example Answer</a:t>
            </a: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F50CD22D-F4F8-E6FF-C317-74BCC43E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1287463"/>
            <a:ext cx="2174875" cy="8318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48537375-3B22-0C2E-0F5B-89D1CCAB5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113" y="1455738"/>
            <a:ext cx="193516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500" i="0" u="sng">
                <a:solidFill>
                  <a:srgbClr val="0000CC"/>
                </a:solidFill>
              </a:rPr>
              <a:t>:Order</a:t>
            </a:r>
          </a:p>
        </p:txBody>
      </p:sp>
      <p:sp>
        <p:nvSpPr>
          <p:cNvPr id="11271" name="Rectangle 5">
            <a:extLst>
              <a:ext uri="{FF2B5EF4-FFF2-40B4-BE49-F238E27FC236}">
                <a16:creationId xmlns:a16="http://schemas.microsoft.com/office/drawing/2014/main" id="{1FE74884-4174-AC4F-435C-4E368629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63" y="1274763"/>
            <a:ext cx="2181225" cy="8255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72" name="Rectangle 6">
            <a:extLst>
              <a:ext uri="{FF2B5EF4-FFF2-40B4-BE49-F238E27FC236}">
                <a16:creationId xmlns:a16="http://schemas.microsoft.com/office/drawing/2014/main" id="{373A4979-B012-E2BA-A75C-40CA6D69A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265238"/>
            <a:ext cx="2125662" cy="81438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73" name="Text Box 8">
            <a:extLst>
              <a:ext uri="{FF2B5EF4-FFF2-40B4-BE49-F238E27FC236}">
                <a16:creationId xmlns:a16="http://schemas.microsoft.com/office/drawing/2014/main" id="{8B61C8E4-86E3-C8C7-808A-2F0406F1C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1423988"/>
            <a:ext cx="23050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500" i="0">
                <a:solidFill>
                  <a:srgbClr val="0000CC"/>
                </a:solidFill>
              </a:rPr>
              <a:t>  </a:t>
            </a:r>
            <a:r>
              <a:rPr lang="en-US" altLang="en-US" sz="2500" i="0" u="sng">
                <a:solidFill>
                  <a:srgbClr val="0000CC"/>
                </a:solidFill>
              </a:rPr>
              <a:t>:OrderLine</a:t>
            </a:r>
          </a:p>
        </p:txBody>
      </p:sp>
      <p:sp>
        <p:nvSpPr>
          <p:cNvPr id="11274" name="Text Box 9">
            <a:extLst>
              <a:ext uri="{FF2B5EF4-FFF2-40B4-BE49-F238E27FC236}">
                <a16:creationId xmlns:a16="http://schemas.microsoft.com/office/drawing/2014/main" id="{EF325F2B-2AA6-C10D-39B9-84B84594D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3" y="1447800"/>
            <a:ext cx="1935162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500" i="0" u="sng">
                <a:solidFill>
                  <a:srgbClr val="0000CC"/>
                </a:solidFill>
              </a:rPr>
              <a:t>:Product</a:t>
            </a:r>
          </a:p>
        </p:txBody>
      </p:sp>
      <p:sp>
        <p:nvSpPr>
          <p:cNvPr id="11275" name="Line 12">
            <a:extLst>
              <a:ext uri="{FF2B5EF4-FFF2-40B4-BE49-F238E27FC236}">
                <a16:creationId xmlns:a16="http://schemas.microsoft.com/office/drawing/2014/main" id="{71E7C831-2DB5-2366-A04A-488768D517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4575" y="2087563"/>
            <a:ext cx="0" cy="51657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6" name="Line 13">
            <a:extLst>
              <a:ext uri="{FF2B5EF4-FFF2-40B4-BE49-F238E27FC236}">
                <a16:creationId xmlns:a16="http://schemas.microsoft.com/office/drawing/2014/main" id="{584E025D-314D-61C6-5391-26A706D426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4913" y="2105025"/>
            <a:ext cx="0" cy="51625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7" name="Line 14">
            <a:extLst>
              <a:ext uri="{FF2B5EF4-FFF2-40B4-BE49-F238E27FC236}">
                <a16:creationId xmlns:a16="http://schemas.microsoft.com/office/drawing/2014/main" id="{DC177B81-414A-92CC-268F-7EF6C68CFD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3825" y="2119313"/>
            <a:ext cx="0" cy="51657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8" name="Line 18">
            <a:extLst>
              <a:ext uri="{FF2B5EF4-FFF2-40B4-BE49-F238E27FC236}">
                <a16:creationId xmlns:a16="http://schemas.microsoft.com/office/drawing/2014/main" id="{F81FF018-D6D3-FC70-451A-6C3B5FED2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0" y="3322638"/>
            <a:ext cx="2079625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9" name="Line 19">
            <a:extLst>
              <a:ext uri="{FF2B5EF4-FFF2-40B4-BE49-F238E27FC236}">
                <a16:creationId xmlns:a16="http://schemas.microsoft.com/office/drawing/2014/main" id="{3FAD7D2C-386E-D3FA-3AF9-139B95B76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0" y="3773488"/>
            <a:ext cx="2112963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0" name="Line 20">
            <a:extLst>
              <a:ext uri="{FF2B5EF4-FFF2-40B4-BE49-F238E27FC236}">
                <a16:creationId xmlns:a16="http://schemas.microsoft.com/office/drawing/2014/main" id="{9688842D-A95D-04D0-B438-CC125D195D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2425" y="6543675"/>
            <a:ext cx="12446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1" name="Line 21">
            <a:extLst>
              <a:ext uri="{FF2B5EF4-FFF2-40B4-BE49-F238E27FC236}">
                <a16:creationId xmlns:a16="http://schemas.microsoft.com/office/drawing/2014/main" id="{08B4834D-3402-D3E6-D10F-56A595673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5113" y="6173788"/>
            <a:ext cx="1309687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2" name="Line 22">
            <a:extLst>
              <a:ext uri="{FF2B5EF4-FFF2-40B4-BE49-F238E27FC236}">
                <a16:creationId xmlns:a16="http://schemas.microsoft.com/office/drawing/2014/main" id="{CB9A69C3-2618-839F-3D53-36E048DFC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0" y="6180138"/>
            <a:ext cx="0" cy="363537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3" name="Text Box 32">
            <a:extLst>
              <a:ext uri="{FF2B5EF4-FFF2-40B4-BE49-F238E27FC236}">
                <a16:creationId xmlns:a16="http://schemas.microsoft.com/office/drawing/2014/main" id="{F1FD7721-769D-D861-78D2-C4EB30822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2111375"/>
            <a:ext cx="20986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0">
                <a:solidFill>
                  <a:srgbClr val="0000CC"/>
                </a:solidFill>
              </a:rPr>
              <a:t>calculatePrice</a:t>
            </a:r>
          </a:p>
        </p:txBody>
      </p:sp>
      <p:sp>
        <p:nvSpPr>
          <p:cNvPr id="11284" name="Text Box 33">
            <a:extLst>
              <a:ext uri="{FF2B5EF4-FFF2-40B4-BE49-F238E27FC236}">
                <a16:creationId xmlns:a16="http://schemas.microsoft.com/office/drawing/2014/main" id="{3DDBDE97-7743-1076-2B70-5DA43544F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8" y="2865438"/>
            <a:ext cx="209867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0">
                <a:solidFill>
                  <a:srgbClr val="0000CC"/>
                </a:solidFill>
              </a:rPr>
              <a:t>getQuantity</a:t>
            </a:r>
          </a:p>
        </p:txBody>
      </p:sp>
      <p:sp>
        <p:nvSpPr>
          <p:cNvPr id="11285" name="Text Box 34">
            <a:extLst>
              <a:ext uri="{FF2B5EF4-FFF2-40B4-BE49-F238E27FC236}">
                <a16:creationId xmlns:a16="http://schemas.microsoft.com/office/drawing/2014/main" id="{22031982-9127-845E-0020-D908E26ED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3398838"/>
            <a:ext cx="21018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0">
                <a:solidFill>
                  <a:srgbClr val="0000CC"/>
                </a:solidFill>
              </a:rPr>
              <a:t>getProduct</a:t>
            </a:r>
          </a:p>
        </p:txBody>
      </p:sp>
      <p:sp>
        <p:nvSpPr>
          <p:cNvPr id="11286" name="Text Box 35">
            <a:extLst>
              <a:ext uri="{FF2B5EF4-FFF2-40B4-BE49-F238E27FC236}">
                <a16:creationId xmlns:a16="http://schemas.microsoft.com/office/drawing/2014/main" id="{BA5641E2-9F64-E427-4455-14F32AAB9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675" y="4368800"/>
            <a:ext cx="22717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0">
                <a:solidFill>
                  <a:srgbClr val="0000CC"/>
                </a:solidFill>
              </a:rPr>
              <a:t>getPricingDetails</a:t>
            </a:r>
          </a:p>
        </p:txBody>
      </p:sp>
      <p:sp>
        <p:nvSpPr>
          <p:cNvPr id="11287" name="Text Box 37">
            <a:extLst>
              <a:ext uri="{FF2B5EF4-FFF2-40B4-BE49-F238E27FC236}">
                <a16:creationId xmlns:a16="http://schemas.microsoft.com/office/drawing/2014/main" id="{8D4163C2-E394-F04B-6E93-E7062EFC5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113" y="6142038"/>
            <a:ext cx="24479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0">
                <a:solidFill>
                  <a:srgbClr val="0000CC"/>
                </a:solidFill>
              </a:rPr>
              <a:t>calculateDiscounts</a:t>
            </a:r>
          </a:p>
        </p:txBody>
      </p:sp>
      <p:sp>
        <p:nvSpPr>
          <p:cNvPr id="11288" name="Text Box 38">
            <a:extLst>
              <a:ext uri="{FF2B5EF4-FFF2-40B4-BE49-F238E27FC236}">
                <a16:creationId xmlns:a16="http://schemas.microsoft.com/office/drawing/2014/main" id="{B2BD9C58-7B6E-1474-086D-2E451CB6E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532438"/>
            <a:ext cx="24495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0">
                <a:solidFill>
                  <a:srgbClr val="0000CC"/>
                </a:solidFill>
              </a:rPr>
              <a:t>getDiscountInfo</a:t>
            </a:r>
          </a:p>
        </p:txBody>
      </p:sp>
      <p:sp>
        <p:nvSpPr>
          <p:cNvPr id="11289" name="Line 40">
            <a:extLst>
              <a:ext uri="{FF2B5EF4-FFF2-40B4-BE49-F238E27FC236}">
                <a16:creationId xmlns:a16="http://schemas.microsoft.com/office/drawing/2014/main" id="{19B6DF5E-2C6E-0B41-08A7-217D22DBF0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6513" y="5837238"/>
            <a:ext cx="2590800" cy="4603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0" name="Line 41">
            <a:extLst>
              <a:ext uri="{FF2B5EF4-FFF2-40B4-BE49-F238E27FC236}">
                <a16:creationId xmlns:a16="http://schemas.microsoft.com/office/drawing/2014/main" id="{A9FA5387-0BC1-47D5-B726-F4E417DC1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5113" y="4738688"/>
            <a:ext cx="4471987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1" name="Rectangle 49">
            <a:extLst>
              <a:ext uri="{FF2B5EF4-FFF2-40B4-BE49-F238E27FC236}">
                <a16:creationId xmlns:a16="http://schemas.microsoft.com/office/drawing/2014/main" id="{4DF2B31B-D938-A670-CA29-BB6C74D49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2443163"/>
            <a:ext cx="292100" cy="43910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92" name="Rectangle 51">
            <a:extLst>
              <a:ext uri="{FF2B5EF4-FFF2-40B4-BE49-F238E27FC236}">
                <a16:creationId xmlns:a16="http://schemas.microsoft.com/office/drawing/2014/main" id="{0AAA9634-4D23-51B5-888B-12B117300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6294438"/>
            <a:ext cx="230188" cy="3778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93" name="Rectangle 52">
            <a:extLst>
              <a:ext uri="{FF2B5EF4-FFF2-40B4-BE49-F238E27FC236}">
                <a16:creationId xmlns:a16="http://schemas.microsoft.com/office/drawing/2014/main" id="{96C3479B-C29A-C6F0-8E47-1954B56E0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3201988"/>
            <a:ext cx="239713" cy="3857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94" name="Rectangle 53">
            <a:extLst>
              <a:ext uri="{FF2B5EF4-FFF2-40B4-BE49-F238E27FC236}">
                <a16:creationId xmlns:a16="http://schemas.microsoft.com/office/drawing/2014/main" id="{442F777C-F10E-F613-97E0-F588E02DF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3775075"/>
            <a:ext cx="234950" cy="42068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95" name="Rectangle 54">
            <a:extLst>
              <a:ext uri="{FF2B5EF4-FFF2-40B4-BE49-F238E27FC236}">
                <a16:creationId xmlns:a16="http://schemas.microsoft.com/office/drawing/2014/main" id="{DAB2BC9C-CB0D-C5C0-64CB-D9878A20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100" y="4706938"/>
            <a:ext cx="249238" cy="3714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96" name="AutoShape 4">
            <a:extLst>
              <a:ext uri="{FF2B5EF4-FFF2-40B4-BE49-F238E27FC236}">
                <a16:creationId xmlns:a16="http://schemas.microsoft.com/office/drawing/2014/main" id="{EFA55C2A-116C-D3AB-7B28-841AE16AB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2560638"/>
            <a:ext cx="1539875" cy="3810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800" i="0">
              <a:solidFill>
                <a:srgbClr val="FFFF00"/>
              </a:solidFill>
            </a:endParaRPr>
          </a:p>
        </p:txBody>
      </p:sp>
      <p:sp>
        <p:nvSpPr>
          <p:cNvPr id="11297" name="Text Box 5">
            <a:extLst>
              <a:ext uri="{FF2B5EF4-FFF2-40B4-BE49-F238E27FC236}">
                <a16:creationId xmlns:a16="http://schemas.microsoft.com/office/drawing/2014/main" id="{E9B8F633-C8F9-10DE-A814-EC4ABBB7D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3" y="2560638"/>
            <a:ext cx="960437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Loop</a:t>
            </a:r>
          </a:p>
        </p:txBody>
      </p:sp>
      <p:sp>
        <p:nvSpPr>
          <p:cNvPr id="11298" name="Rectangle 7">
            <a:extLst>
              <a:ext uri="{FF2B5EF4-FFF2-40B4-BE49-F238E27FC236}">
                <a16:creationId xmlns:a16="http://schemas.microsoft.com/office/drawing/2014/main" id="{68E59C6E-8C8F-3081-A858-8CDC2106B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352550"/>
            <a:ext cx="2111375" cy="7731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99" name="Text Box 10">
            <a:extLst>
              <a:ext uri="{FF2B5EF4-FFF2-40B4-BE49-F238E27FC236}">
                <a16:creationId xmlns:a16="http://schemas.microsoft.com/office/drawing/2014/main" id="{45C8414D-6964-DDAE-2A74-28F8DE670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493838"/>
            <a:ext cx="19351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500" i="0" u="sng">
                <a:solidFill>
                  <a:srgbClr val="0000CC"/>
                </a:solidFill>
              </a:rPr>
              <a:t>:Customer</a:t>
            </a:r>
          </a:p>
        </p:txBody>
      </p:sp>
      <p:sp>
        <p:nvSpPr>
          <p:cNvPr id="11300" name="Line 11">
            <a:extLst>
              <a:ext uri="{FF2B5EF4-FFF2-40B4-BE49-F238E27FC236}">
                <a16:creationId xmlns:a16="http://schemas.microsoft.com/office/drawing/2014/main" id="{6C5E392F-C5ED-1B4A-27DA-660011D519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2550" y="2119313"/>
            <a:ext cx="0" cy="51657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C24F33AE-0E97-C6C9-1087-7A72403B7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2712" y="2408238"/>
            <a:ext cx="2514600" cy="761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scene3d>
            <a:camera prst="orthographicFront">
              <a:rot lat="3000000" lon="0" rev="0"/>
            </a:camera>
            <a:lightRig rig="threePt" dir="t"/>
          </a:scene3d>
        </p:spPr>
        <p:txBody>
          <a:bodyPr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1302" name="Text Box 33">
            <a:extLst>
              <a:ext uri="{FF2B5EF4-FFF2-40B4-BE49-F238E27FC236}">
                <a16:creationId xmlns:a16="http://schemas.microsoft.com/office/drawing/2014/main" id="{B6A6CF83-6F08-72EE-7698-7242B8C72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2528888"/>
            <a:ext cx="34448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0">
                <a:solidFill>
                  <a:srgbClr val="0000CC"/>
                </a:solidFill>
              </a:rPr>
              <a:t>For all line items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>
            <a:extLst>
              <a:ext uri="{FF2B5EF4-FFF2-40B4-BE49-F238E27FC236}">
                <a16:creationId xmlns:a16="http://schemas.microsoft.com/office/drawing/2014/main" id="{23D83748-F3FE-9A06-D1F2-6389E6E82C15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38138" y="277813"/>
            <a:ext cx="8566150" cy="835025"/>
          </a:xfrm>
        </p:spPr>
        <p:txBody>
          <a:bodyPr lIns="19796" tIns="51470" rIns="19796" bIns="5147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GB" altLang="en-US" sz="3600"/>
              <a:t>Domain Modelling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5728054-8298-54E8-7261-0A495C7ED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613" y="1177925"/>
            <a:ext cx="9677400" cy="7399338"/>
          </a:xfrm>
        </p:spPr>
        <p:txBody>
          <a:bodyPr lIns="19796" tIns="51470" rIns="19796" bIns="51470"/>
          <a:lstStyle/>
          <a:p>
            <a:pPr eaLnBrk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r>
              <a:rPr lang="en-GB" altLang="en-US" sz="3600">
                <a:solidFill>
                  <a:srgbClr val="0000CC"/>
                </a:solidFill>
              </a:rPr>
              <a:t>Represent objects appearing in the problem domain.</a:t>
            </a:r>
          </a:p>
          <a:p>
            <a:pPr lvl="1" eaLnBrk="1">
              <a:lnSpc>
                <a:spcPct val="114000"/>
              </a:lnSpc>
              <a:spcAft>
                <a:spcPts val="360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r>
              <a:rPr lang="en-GB" altLang="en-US" sz="3200"/>
              <a:t>Also capture object relationships.</a:t>
            </a:r>
          </a:p>
          <a:p>
            <a:pPr eaLnBrk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r>
              <a:rPr lang="en-GB" altLang="en-US" sz="3600"/>
              <a:t>Three types of objects are identified:</a:t>
            </a:r>
          </a:p>
          <a:p>
            <a:pPr lvl="1" eaLnBrk="1">
              <a:lnSpc>
                <a:spcPct val="130000"/>
              </a:lnSpc>
              <a:spcAft>
                <a:spcPts val="120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r>
              <a:rPr lang="en-GB" altLang="en-US" sz="3200" b="1">
                <a:solidFill>
                  <a:srgbClr val="4C38E2"/>
                </a:solidFill>
              </a:rPr>
              <a:t>Boundary objects</a:t>
            </a:r>
          </a:p>
          <a:p>
            <a:pPr lvl="1" eaLnBrk="1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r>
              <a:rPr lang="en-GB" altLang="en-US" sz="3200" b="1">
                <a:solidFill>
                  <a:srgbClr val="4C38E2"/>
                </a:solidFill>
              </a:rPr>
              <a:t>Entity objects</a:t>
            </a:r>
          </a:p>
          <a:p>
            <a:pPr lvl="1" eaLnBrk="1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r>
              <a:rPr lang="en-GB" altLang="en-US" sz="3200" b="1">
                <a:solidFill>
                  <a:srgbClr val="4C38E2"/>
                </a:solidFill>
              </a:rPr>
              <a:t>Controller objects</a:t>
            </a:r>
          </a:p>
          <a:p>
            <a:pPr lvl="1" eaLnBrk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None/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endParaRPr lang="en-GB" altLang="en-US" sz="3200"/>
          </a:p>
          <a:p>
            <a:pPr marL="1143000" lvl="2" indent="-230188" eaLnBrk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endParaRPr lang="en-GB" altLang="en-US" sz="32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5705E5-F4CF-4DAA-27CC-7088FB7C18D4}"/>
              </a:ext>
            </a:extLst>
          </p:cNvPr>
          <p:cNvGrpSpPr>
            <a:grpSpLocks/>
          </p:cNvGrpSpPr>
          <p:nvPr/>
        </p:nvGrpSpPr>
        <p:grpSpPr bwMode="auto">
          <a:xfrm>
            <a:off x="5268913" y="4465638"/>
            <a:ext cx="609600" cy="381000"/>
            <a:chOff x="5743045" y="5227637"/>
            <a:chExt cx="592667" cy="381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B5ECB17-005A-2236-692D-F50B1969F6B8}"/>
                </a:ext>
              </a:extLst>
            </p:cNvPr>
            <p:cNvSpPr/>
            <p:nvPr/>
          </p:nvSpPr>
          <p:spPr bwMode="auto">
            <a:xfrm>
              <a:off x="5954491" y="5227637"/>
              <a:ext cx="381221" cy="381000"/>
            </a:xfrm>
            <a:prstGeom prst="ellips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44740D-31EC-FE81-EE22-970FACB2B311}"/>
                </a:ext>
              </a:extLst>
            </p:cNvPr>
            <p:cNvCxnSpPr/>
            <p:nvPr/>
          </p:nvCxnSpPr>
          <p:spPr bwMode="auto">
            <a:xfrm>
              <a:off x="5743045" y="5265737"/>
              <a:ext cx="0" cy="3048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292" name="Straight Connector 5">
              <a:extLst>
                <a:ext uri="{FF2B5EF4-FFF2-40B4-BE49-F238E27FC236}">
                  <a16:creationId xmlns:a16="http://schemas.microsoft.com/office/drawing/2014/main" id="{82A1F1E5-0FB4-4181-2005-D296D2277B36}"/>
                </a:ext>
              </a:extLst>
            </p:cNvPr>
            <p:cNvCxnSpPr>
              <a:cxnSpLocks/>
              <a:endCxn id="2" idx="2"/>
            </p:cNvCxnSpPr>
            <p:nvPr/>
          </p:nvCxnSpPr>
          <p:spPr bwMode="auto">
            <a:xfrm>
              <a:off x="5743045" y="5418137"/>
              <a:ext cx="211667" cy="0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3195068F-5EDC-251F-0C0B-3E92A0B04D7B}"/>
              </a:ext>
            </a:extLst>
          </p:cNvPr>
          <p:cNvSpPr/>
          <p:nvPr/>
        </p:nvSpPr>
        <p:spPr bwMode="auto">
          <a:xfrm>
            <a:off x="5380038" y="5307013"/>
            <a:ext cx="457200" cy="417512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 dirty="0"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2961DA-85A8-952C-80BE-3E1E31D05CB1}"/>
              </a:ext>
            </a:extLst>
          </p:cNvPr>
          <p:cNvCxnSpPr>
            <a:cxnSpLocks/>
          </p:cNvCxnSpPr>
          <p:nvPr/>
        </p:nvCxnSpPr>
        <p:spPr bwMode="auto">
          <a:xfrm flipV="1">
            <a:off x="5314950" y="5724525"/>
            <a:ext cx="609600" cy="142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84CA72A-7723-E816-4512-B794E664FC7A}"/>
              </a:ext>
            </a:extLst>
          </p:cNvPr>
          <p:cNvSpPr/>
          <p:nvPr/>
        </p:nvSpPr>
        <p:spPr bwMode="auto">
          <a:xfrm>
            <a:off x="5410200" y="6175375"/>
            <a:ext cx="468313" cy="441325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9A2589-0316-E6A0-5F60-3E70B5A49B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43550" y="6218238"/>
            <a:ext cx="0" cy="141287"/>
          </a:xfrm>
          <a:prstGeom prst="lin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5FFBD8-AC11-D346-AF45-B6D7FCB559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10200" y="6175375"/>
            <a:ext cx="133350" cy="53975"/>
          </a:xfrm>
          <a:prstGeom prst="lin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>
            <a:extLst>
              <a:ext uri="{FF2B5EF4-FFF2-40B4-BE49-F238E27FC236}">
                <a16:creationId xmlns:a16="http://schemas.microsoft.com/office/drawing/2014/main" id="{09ACF421-4E4B-85FA-E4A7-0AE707F5C5E3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71488" y="144463"/>
            <a:ext cx="8566150" cy="1255712"/>
          </a:xfrm>
        </p:spPr>
        <p:txBody>
          <a:bodyPr lIns="19796" tIns="51470" rIns="19796" bIns="5147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GB" altLang="en-US" sz="3600"/>
              <a:t>Boundary Objects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39B6879-1DB0-F8C4-049D-1CF01A24CDC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46088" y="1241425"/>
            <a:ext cx="9525000" cy="6148388"/>
          </a:xfrm>
        </p:spPr>
        <p:txBody>
          <a:bodyPr lIns="19796" tIns="51470" rIns="19796" bIns="51470"/>
          <a:lstStyle/>
          <a:p>
            <a:pPr eaLnBrk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r>
              <a:rPr lang="en-GB" altLang="en-US" sz="3600"/>
              <a:t>Handle interaction with actors:</a:t>
            </a:r>
          </a:p>
          <a:p>
            <a:pPr marL="738188" lvl="1" indent="-280988" eaLnBrk="1"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r>
              <a:rPr lang="en-GB" altLang="en-US" sz="3200" b="1">
                <a:solidFill>
                  <a:srgbClr val="0000CC"/>
                </a:solidFill>
              </a:rPr>
              <a:t>User interface objects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r>
              <a:rPr lang="en-GB" altLang="en-US" sz="3600"/>
              <a:t>Often implemented as screens, menus, forms, dialogs etc.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r>
              <a:rPr lang="en-GB" altLang="en-US" sz="3600"/>
              <a:t>These do not perform any processing:</a:t>
            </a:r>
          </a:p>
          <a:p>
            <a:pPr marL="738188" lvl="1" indent="-280988" eaLnBrk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r>
              <a:rPr lang="en-GB" altLang="en-US" sz="3200"/>
              <a:t>But may only validate input, format output, etc.</a:t>
            </a:r>
          </a:p>
          <a:p>
            <a:pPr marL="1143000" lvl="2" indent="-230188" eaLnBrk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endParaRPr lang="en-GB" altLang="en-US" sz="3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0DCD08-9ABE-7FCF-8F1A-26F2AE356A76}"/>
              </a:ext>
            </a:extLst>
          </p:cNvPr>
          <p:cNvGrpSpPr>
            <a:grpSpLocks/>
          </p:cNvGrpSpPr>
          <p:nvPr/>
        </p:nvGrpSpPr>
        <p:grpSpPr bwMode="auto">
          <a:xfrm>
            <a:off x="8164513" y="1798638"/>
            <a:ext cx="1066800" cy="763587"/>
            <a:chOff x="5743045" y="5227637"/>
            <a:chExt cx="592667" cy="381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450874F-2C0A-9534-7AED-C9B787BB850A}"/>
                </a:ext>
              </a:extLst>
            </p:cNvPr>
            <p:cNvSpPr/>
            <p:nvPr/>
          </p:nvSpPr>
          <p:spPr bwMode="auto">
            <a:xfrm>
              <a:off x="5954712" y="5227637"/>
              <a:ext cx="381000" cy="38100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30B17B7-9A5A-D358-AF5B-2A00A611095A}"/>
                </a:ext>
              </a:extLst>
            </p:cNvPr>
            <p:cNvCxnSpPr/>
            <p:nvPr/>
          </p:nvCxnSpPr>
          <p:spPr bwMode="auto">
            <a:xfrm>
              <a:off x="5743045" y="5265658"/>
              <a:ext cx="0" cy="30495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335" name="Straight Connector 6">
              <a:extLst>
                <a:ext uri="{FF2B5EF4-FFF2-40B4-BE49-F238E27FC236}">
                  <a16:creationId xmlns:a16="http://schemas.microsoft.com/office/drawing/2014/main" id="{C3C3F6BC-810B-C95B-3692-20C2897BAE50}"/>
                </a:ext>
              </a:extLst>
            </p:cNvPr>
            <p:cNvCxnSpPr>
              <a:cxnSpLocks/>
              <a:endCxn id="5" idx="2"/>
            </p:cNvCxnSpPr>
            <p:nvPr/>
          </p:nvCxnSpPr>
          <p:spPr bwMode="auto">
            <a:xfrm>
              <a:off x="5743045" y="5418137"/>
              <a:ext cx="211667" cy="0"/>
            </a:xfrm>
            <a:prstGeom prst="line">
              <a:avLst/>
            </a:prstGeom>
            <a:noFill/>
            <a:ln w="5715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>
            <a:extLst>
              <a:ext uri="{FF2B5EF4-FFF2-40B4-BE49-F238E27FC236}">
                <a16:creationId xmlns:a16="http://schemas.microsoft.com/office/drawing/2014/main" id="{D6CDE20F-0C36-3F76-0A49-0DE16FC1F0D2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42900" y="100013"/>
            <a:ext cx="8566150" cy="1255712"/>
          </a:xfrm>
        </p:spPr>
        <p:txBody>
          <a:bodyPr lIns="19796" tIns="51470" rIns="19796" bIns="5147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GB" altLang="en-US" sz="3600"/>
              <a:t>Entity Objects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00195F5-8D83-5CD3-9D3F-7B7B2D25D3B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74650" y="1265238"/>
            <a:ext cx="9342438" cy="6710362"/>
          </a:xfrm>
        </p:spPr>
        <p:txBody>
          <a:bodyPr lIns="19796" tIns="51470" rIns="19796" bIns="51470"/>
          <a:lstStyle/>
          <a:p>
            <a:pPr eaLnBrk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r>
              <a:rPr lang="en-GB" altLang="en-US" b="1">
                <a:solidFill>
                  <a:srgbClr val="003300"/>
                </a:solidFill>
              </a:rPr>
              <a:t>Hold information over long term:</a:t>
            </a:r>
          </a:p>
          <a:p>
            <a:pPr marL="738188" lvl="1" indent="-280988" eaLnBrk="1">
              <a:lnSpc>
                <a:spcPct val="130000"/>
              </a:lnSpc>
              <a:spcAft>
                <a:spcPts val="120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r>
              <a:rPr lang="en-GB" altLang="en-US" sz="3200"/>
              <a:t>e.g. Book, BookRegister, Member</a:t>
            </a:r>
          </a:p>
          <a:p>
            <a:pPr eaLnBrk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r>
              <a:rPr lang="en-GB" altLang="en-US"/>
              <a:t>Normally are dumb servers:</a:t>
            </a:r>
          </a:p>
          <a:p>
            <a:pPr marL="738188" lvl="1" indent="-280988" eaLnBrk="1">
              <a:lnSpc>
                <a:spcPct val="130000"/>
              </a:lnSpc>
              <a:spcAft>
                <a:spcPts val="60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r>
              <a:rPr lang="en-GB" altLang="en-US" b="1">
                <a:solidFill>
                  <a:srgbClr val="0000CC"/>
                </a:solidFill>
              </a:rPr>
              <a:t>Responsible for storing data, fetching data etc.</a:t>
            </a:r>
          </a:p>
          <a:p>
            <a:pPr marL="738188" lvl="1" indent="-280988" eaLnBrk="1">
              <a:lnSpc>
                <a:spcPct val="130000"/>
              </a:lnSpc>
              <a:spcAft>
                <a:spcPts val="180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r>
              <a:rPr lang="en-GB" altLang="en-US" b="1">
                <a:solidFill>
                  <a:srgbClr val="0000CC"/>
                </a:solidFill>
              </a:rPr>
              <a:t>Elementary operations on data such as searching, sorting, etc.</a:t>
            </a:r>
          </a:p>
          <a:p>
            <a:pPr eaLnBrk="1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  <a:tabLst>
                <a:tab pos="793750" algn="l"/>
                <a:tab pos="1252538" algn="l"/>
                <a:tab pos="1709738" algn="l"/>
                <a:tab pos="2166938" algn="l"/>
                <a:tab pos="2622550" algn="l"/>
                <a:tab pos="3081338" algn="l"/>
                <a:tab pos="3538538" algn="l"/>
                <a:tab pos="3995738" algn="l"/>
                <a:tab pos="4451350" algn="l"/>
                <a:tab pos="4910138" algn="l"/>
                <a:tab pos="5367338" algn="l"/>
                <a:tab pos="5821363" algn="l"/>
                <a:tab pos="6278563" algn="l"/>
                <a:tab pos="6738938" algn="l"/>
                <a:tab pos="7196138" algn="l"/>
                <a:tab pos="7650163" algn="l"/>
                <a:tab pos="8107363" algn="l"/>
                <a:tab pos="8567738" algn="l"/>
                <a:tab pos="9024938" algn="l"/>
                <a:tab pos="9478963" algn="l"/>
              </a:tabLst>
            </a:pPr>
            <a:r>
              <a:rPr lang="en-GB" altLang="en-US"/>
              <a:t>Often appear as </a:t>
            </a:r>
            <a:r>
              <a:rPr lang="en-GB" altLang="en-US" b="1">
                <a:solidFill>
                  <a:srgbClr val="4C38E2"/>
                </a:solidFill>
              </a:rPr>
              <a:t>nouns</a:t>
            </a:r>
            <a:r>
              <a:rPr lang="en-GB" altLang="en-US" b="1"/>
              <a:t> </a:t>
            </a:r>
            <a:r>
              <a:rPr lang="en-GB" altLang="en-US"/>
              <a:t>in the problem description...</a:t>
            </a:r>
          </a:p>
        </p:txBody>
      </p:sp>
      <p:grpSp>
        <p:nvGrpSpPr>
          <p:cNvPr id="101380" name="Group 6">
            <a:extLst>
              <a:ext uri="{FF2B5EF4-FFF2-40B4-BE49-F238E27FC236}">
                <a16:creationId xmlns:a16="http://schemas.microsoft.com/office/drawing/2014/main" id="{9D443E45-BBEC-23D9-C435-3552157CF126}"/>
              </a:ext>
            </a:extLst>
          </p:cNvPr>
          <p:cNvGrpSpPr>
            <a:grpSpLocks/>
          </p:cNvGrpSpPr>
          <p:nvPr/>
        </p:nvGrpSpPr>
        <p:grpSpPr bwMode="auto">
          <a:xfrm>
            <a:off x="8278813" y="1874838"/>
            <a:ext cx="1260475" cy="871537"/>
            <a:chOff x="8240712" y="2101533"/>
            <a:chExt cx="533400" cy="381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02EF80-91C0-94BF-28EF-0CF3B44FC64E}"/>
                </a:ext>
              </a:extLst>
            </p:cNvPr>
            <p:cNvSpPr/>
            <p:nvPr/>
          </p:nvSpPr>
          <p:spPr bwMode="auto">
            <a:xfrm>
              <a:off x="8316624" y="2101533"/>
              <a:ext cx="392324" cy="38100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7BFBA51-9F68-BB63-BC73-F1F195F2F4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40712" y="2482533"/>
              <a:ext cx="533400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BFD372-5FBD-7BC0-8E33-1A5D02BB2A71}"/>
              </a:ext>
            </a:extLst>
          </p:cNvPr>
          <p:cNvSpPr/>
          <p:nvPr/>
        </p:nvSpPr>
        <p:spPr bwMode="auto">
          <a:xfrm>
            <a:off x="315913" y="3703638"/>
            <a:ext cx="9372600" cy="18288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103427" name="Rectangle 1">
            <a:extLst>
              <a:ext uri="{FF2B5EF4-FFF2-40B4-BE49-F238E27FC236}">
                <a16:creationId xmlns:a16="http://schemas.microsoft.com/office/drawing/2014/main" id="{B6BF1E84-8B15-AB64-7430-C4C591A9B918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92113" y="-84138"/>
            <a:ext cx="8566150" cy="1255713"/>
          </a:xfrm>
        </p:spPr>
        <p:txBody>
          <a:bodyPr lIns="19796" tIns="51470" rIns="19796" bIns="5147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GB" altLang="en-US" sz="3600"/>
              <a:t>Controller Objects</a:t>
            </a:r>
          </a:p>
        </p:txBody>
      </p:sp>
      <p:sp>
        <p:nvSpPr>
          <p:cNvPr id="249859" name="Rectangle 2">
            <a:extLst>
              <a:ext uri="{FF2B5EF4-FFF2-40B4-BE49-F238E27FC236}">
                <a16:creationId xmlns:a16="http://schemas.microsoft.com/office/drawing/2014/main" id="{22730E34-68EF-9CE0-334E-7DC3A233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1036638"/>
            <a:ext cx="10069512" cy="5703887"/>
          </a:xfrm>
        </p:spPr>
        <p:txBody>
          <a:bodyPr lIns="19796" tIns="51470" rIns="19796" bIns="51470"/>
          <a:lstStyle/>
          <a:p>
            <a:pPr eaLnBrk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tabLst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b="1" dirty="0">
                <a:solidFill>
                  <a:srgbClr val="0000CC"/>
                </a:solidFill>
              </a:rPr>
              <a:t>Help to realize  use case </a:t>
            </a:r>
            <a:r>
              <a:rPr lang="en-GB" b="1" dirty="0" err="1">
                <a:solidFill>
                  <a:srgbClr val="0000CC"/>
                </a:solidFill>
              </a:rPr>
              <a:t>behavior</a:t>
            </a:r>
            <a:r>
              <a:rPr lang="en-GB" b="1" dirty="0">
                <a:solidFill>
                  <a:srgbClr val="0000CC"/>
                </a:solidFill>
              </a:rPr>
              <a:t>:</a:t>
            </a:r>
            <a:r>
              <a:rPr lang="en-GB" b="1" dirty="0"/>
              <a:t> </a:t>
            </a:r>
          </a:p>
          <a:p>
            <a:pPr marL="742950" lvl="1" indent="-285750" eaLnBrk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tabLst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sz="3200" dirty="0"/>
              <a:t>Interface with the boundary objects </a:t>
            </a:r>
          </a:p>
          <a:p>
            <a:pPr marL="742950" lvl="1" indent="-285750" eaLnBrk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tabLst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sz="3200" dirty="0"/>
              <a:t>Coordinate the activities of a set of entity objects</a:t>
            </a:r>
          </a:p>
          <a:p>
            <a:pPr eaLnBrk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tabLst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b="1" dirty="0">
                <a:solidFill>
                  <a:srgbClr val="0000CC"/>
                </a:solidFill>
              </a:rPr>
              <a:t>Embody most of the business logic:</a:t>
            </a:r>
          </a:p>
          <a:p>
            <a:pPr lvl="1" eaLnBrk="1">
              <a:lnSpc>
                <a:spcPct val="114000"/>
              </a:lnSpc>
              <a:spcBef>
                <a:spcPts val="0"/>
              </a:spcBef>
              <a:spcAft>
                <a:spcPts val="1800"/>
              </a:spcAft>
              <a:tabLst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sz="3200" dirty="0"/>
              <a:t>Take overall responsibility for  use case execution.</a:t>
            </a:r>
          </a:p>
          <a:p>
            <a:pPr eaLnBrk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lang="en-GB" sz="3600" dirty="0"/>
              <a:t>Usually a  use case is realized by one controller.</a:t>
            </a:r>
          </a:p>
        </p:txBody>
      </p:sp>
      <p:grpSp>
        <p:nvGrpSpPr>
          <p:cNvPr id="103429" name="Group 9">
            <a:extLst>
              <a:ext uri="{FF2B5EF4-FFF2-40B4-BE49-F238E27FC236}">
                <a16:creationId xmlns:a16="http://schemas.microsoft.com/office/drawing/2014/main" id="{BB678833-E4C0-FF09-FE79-544E22B4F300}"/>
              </a:ext>
            </a:extLst>
          </p:cNvPr>
          <p:cNvGrpSpPr>
            <a:grpSpLocks/>
          </p:cNvGrpSpPr>
          <p:nvPr/>
        </p:nvGrpSpPr>
        <p:grpSpPr bwMode="auto">
          <a:xfrm>
            <a:off x="8774113" y="1417638"/>
            <a:ext cx="990600" cy="914400"/>
            <a:chOff x="8839425" y="1570037"/>
            <a:chExt cx="391887" cy="41406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6CFF613-9DF7-5E07-6F01-F83830230F9A}"/>
                </a:ext>
              </a:extLst>
            </p:cNvPr>
            <p:cNvSpPr/>
            <p:nvPr/>
          </p:nvSpPr>
          <p:spPr bwMode="auto">
            <a:xfrm>
              <a:off x="8839425" y="1603105"/>
              <a:ext cx="391887" cy="380999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cxnSp>
          <p:nvCxnSpPr>
            <p:cNvPr id="103431" name="Straight Connector 5">
              <a:extLst>
                <a:ext uri="{FF2B5EF4-FFF2-40B4-BE49-F238E27FC236}">
                  <a16:creationId xmlns:a16="http://schemas.microsoft.com/office/drawing/2014/main" id="{AD70AFEC-0046-C6E6-DD0B-F2149E83E3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35369" y="1603104"/>
              <a:ext cx="32657" cy="85201"/>
            </a:xfrm>
            <a:prstGeom prst="line">
              <a:avLst/>
            </a:prstGeom>
            <a:noFill/>
            <a:ln w="5715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32" name="Straight Connector 6">
              <a:extLst>
                <a:ext uri="{FF2B5EF4-FFF2-40B4-BE49-F238E27FC236}">
                  <a16:creationId xmlns:a16="http://schemas.microsoft.com/office/drawing/2014/main" id="{44F3106D-07E3-3AC1-68E5-F68114FCAC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35369" y="1570037"/>
              <a:ext cx="108857" cy="33067"/>
            </a:xfrm>
            <a:prstGeom prst="line">
              <a:avLst/>
            </a:prstGeom>
            <a:noFill/>
            <a:ln w="5715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7054201D-A74C-EEF3-464E-4702910F3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106363"/>
            <a:ext cx="8596312" cy="1255712"/>
          </a:xfrm>
        </p:spPr>
        <p:txBody>
          <a:bodyPr/>
          <a:lstStyle/>
          <a:p>
            <a:r>
              <a:rPr lang="en-US" altLang="en-US" sz="3600"/>
              <a:t>Controller Classes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7FCCC5A8-A8FB-86BD-6134-969A360DE0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3688" y="1455738"/>
            <a:ext cx="8947150" cy="56388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en-US" sz="3600">
                <a:solidFill>
                  <a:srgbClr val="0000CC"/>
                </a:solidFill>
              </a:rPr>
              <a:t>Controller classes coordinate, sequence, transact, and otherwise control other objects…</a:t>
            </a:r>
          </a:p>
          <a:p>
            <a:pPr>
              <a:lnSpc>
                <a:spcPct val="114000"/>
              </a:lnSpc>
              <a:spcBef>
                <a:spcPts val="1800"/>
              </a:spcBef>
              <a:spcAft>
                <a:spcPct val="0"/>
              </a:spcAft>
            </a:pPr>
            <a:r>
              <a:rPr lang="en-US" altLang="en-US"/>
              <a:t>Name attributed to  Smalltalk                  MVC mechanism:</a:t>
            </a:r>
          </a:p>
          <a:p>
            <a:pPr lvl="1">
              <a:lnSpc>
                <a:spcPct val="114000"/>
              </a:lnSpc>
              <a:spcAft>
                <a:spcPts val="1800"/>
              </a:spcAft>
            </a:pPr>
            <a:r>
              <a:rPr lang="en-US" altLang="en-US" sz="3200"/>
              <a:t>Where these objects were                        called controllers</a:t>
            </a:r>
          </a:p>
          <a:p>
            <a:pPr>
              <a:lnSpc>
                <a:spcPct val="114000"/>
              </a:lnSpc>
              <a:spcBef>
                <a:spcPts val="1800"/>
              </a:spcBef>
              <a:spcAft>
                <a:spcPts val="1800"/>
              </a:spcAft>
            </a:pPr>
            <a:endParaRPr lang="en-US" altLang="en-US" sz="36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D98422-AA0E-C076-B434-CDC120143FDB}"/>
              </a:ext>
            </a:extLst>
          </p:cNvPr>
          <p:cNvGrpSpPr>
            <a:grpSpLocks/>
          </p:cNvGrpSpPr>
          <p:nvPr/>
        </p:nvGrpSpPr>
        <p:grpSpPr bwMode="auto">
          <a:xfrm>
            <a:off x="4733925" y="2935288"/>
            <a:ext cx="4964113" cy="4086225"/>
            <a:chOff x="5116512" y="2941637"/>
            <a:chExt cx="4964113" cy="408622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2EB3F3A-8D70-FDF6-1C13-CE83E5D2EF6B}"/>
                </a:ext>
              </a:extLst>
            </p:cNvPr>
            <p:cNvSpPr/>
            <p:nvPr/>
          </p:nvSpPr>
          <p:spPr bwMode="auto">
            <a:xfrm>
              <a:off x="7402512" y="2941637"/>
              <a:ext cx="23622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50000"/>
                </a:lnSpc>
                <a:defRPr/>
              </a:pPr>
              <a:r>
                <a:rPr lang="en-IN" sz="2400" dirty="0">
                  <a:solidFill>
                    <a:srgbClr val="3333CC"/>
                  </a:solidFill>
                  <a:latin typeface="+mj-lt"/>
                </a:rPr>
                <a:t>Controller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96A0BFB-2017-81B4-859D-67408B072706}"/>
                </a:ext>
              </a:extLst>
            </p:cNvPr>
            <p:cNvSpPr/>
            <p:nvPr/>
          </p:nvSpPr>
          <p:spPr bwMode="auto">
            <a:xfrm>
              <a:off x="5116512" y="6332538"/>
              <a:ext cx="2362200" cy="6858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50000"/>
                </a:lnSpc>
                <a:defRPr/>
              </a:pPr>
              <a:r>
                <a:rPr lang="en-IN" sz="2400" dirty="0">
                  <a:solidFill>
                    <a:srgbClr val="3333CC"/>
                  </a:solidFill>
                  <a:latin typeface="+mj-lt"/>
                </a:rPr>
                <a:t>Boundary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198AAB-8AFA-5FEE-43A1-A98257136B4C}"/>
                </a:ext>
              </a:extLst>
            </p:cNvPr>
            <p:cNvSpPr/>
            <p:nvPr/>
          </p:nvSpPr>
          <p:spPr bwMode="auto">
            <a:xfrm>
              <a:off x="7718425" y="6218238"/>
              <a:ext cx="2362200" cy="685800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50000"/>
                </a:lnSpc>
                <a:defRPr/>
              </a:pPr>
              <a:r>
                <a:rPr lang="en-IN" sz="2400" dirty="0">
                  <a:solidFill>
                    <a:srgbClr val="3333CC"/>
                  </a:solidFill>
                  <a:latin typeface="+mj-lt"/>
                </a:rPr>
                <a:t>Entity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443986-EA0F-971C-027D-F37044C82E00}"/>
                </a:ext>
              </a:extLst>
            </p:cNvPr>
            <p:cNvSpPr/>
            <p:nvPr/>
          </p:nvSpPr>
          <p:spPr bwMode="auto">
            <a:xfrm flipV="1">
              <a:off x="5192712" y="6599238"/>
              <a:ext cx="4572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EAE4A0-32F3-DE85-976B-BEE27FC5C76D}"/>
                </a:ext>
              </a:extLst>
            </p:cNvPr>
            <p:cNvSpPr/>
            <p:nvPr/>
          </p:nvSpPr>
          <p:spPr bwMode="auto">
            <a:xfrm flipV="1">
              <a:off x="5661025" y="6694488"/>
              <a:ext cx="4572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144BE9-2E60-0578-A81B-A24570FB9953}"/>
                </a:ext>
              </a:extLst>
            </p:cNvPr>
            <p:cNvSpPr/>
            <p:nvPr/>
          </p:nvSpPr>
          <p:spPr bwMode="auto">
            <a:xfrm flipV="1">
              <a:off x="6111875" y="6723063"/>
              <a:ext cx="4572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7EBEBC-F569-A68B-0D08-D24B0F2820BC}"/>
                </a:ext>
              </a:extLst>
            </p:cNvPr>
            <p:cNvSpPr/>
            <p:nvPr/>
          </p:nvSpPr>
          <p:spPr bwMode="auto">
            <a:xfrm flipV="1">
              <a:off x="6600825" y="6696075"/>
              <a:ext cx="4572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08159A-8CE9-101A-41F3-BDBA7F31F598}"/>
                </a:ext>
              </a:extLst>
            </p:cNvPr>
            <p:cNvSpPr/>
            <p:nvPr/>
          </p:nvSpPr>
          <p:spPr bwMode="auto">
            <a:xfrm flipV="1">
              <a:off x="6988175" y="6489700"/>
              <a:ext cx="4572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B30020-90B0-5A05-44E8-01A17E480584}"/>
                </a:ext>
              </a:extLst>
            </p:cNvPr>
            <p:cNvSpPr/>
            <p:nvPr/>
          </p:nvSpPr>
          <p:spPr bwMode="auto">
            <a:xfrm>
              <a:off x="7859712" y="6589713"/>
              <a:ext cx="304800" cy="133350"/>
            </a:xfrm>
            <a:prstGeom prst="round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233733-9452-34BD-2BF8-02DA711CF4D3}"/>
                </a:ext>
              </a:extLst>
            </p:cNvPr>
            <p:cNvSpPr/>
            <p:nvPr/>
          </p:nvSpPr>
          <p:spPr bwMode="auto">
            <a:xfrm>
              <a:off x="8367712" y="6727825"/>
              <a:ext cx="304800" cy="133350"/>
            </a:xfrm>
            <a:prstGeom prst="round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067DBE4-AF9A-AFC8-0BCD-17F3F41A5AE1}"/>
                </a:ext>
              </a:extLst>
            </p:cNvPr>
            <p:cNvSpPr/>
            <p:nvPr/>
          </p:nvSpPr>
          <p:spPr bwMode="auto">
            <a:xfrm>
              <a:off x="8750300" y="6727825"/>
              <a:ext cx="304800" cy="133350"/>
            </a:xfrm>
            <a:prstGeom prst="round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A722FF3-E665-C6A1-ADBA-60AC8339EF48}"/>
                </a:ext>
              </a:extLst>
            </p:cNvPr>
            <p:cNvSpPr/>
            <p:nvPr/>
          </p:nvSpPr>
          <p:spPr bwMode="auto">
            <a:xfrm>
              <a:off x="9110662" y="6727825"/>
              <a:ext cx="304800" cy="133350"/>
            </a:xfrm>
            <a:prstGeom prst="round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D809E2C-002A-29B0-C1A6-83A25E0EFA02}"/>
                </a:ext>
              </a:extLst>
            </p:cNvPr>
            <p:cNvSpPr/>
            <p:nvPr/>
          </p:nvSpPr>
          <p:spPr bwMode="auto">
            <a:xfrm>
              <a:off x="9515475" y="6627813"/>
              <a:ext cx="304800" cy="133350"/>
            </a:xfrm>
            <a:prstGeom prst="round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4E44F42-F12A-2FEA-04DF-4DA6F4F9E862}"/>
                </a:ext>
              </a:extLst>
            </p:cNvPr>
            <p:cNvSpPr/>
            <p:nvPr/>
          </p:nvSpPr>
          <p:spPr bwMode="auto">
            <a:xfrm>
              <a:off x="9623425" y="6359525"/>
              <a:ext cx="304800" cy="133350"/>
            </a:xfrm>
            <a:prstGeom prst="round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B72A252-875F-38E1-3BA0-3EF93AFBBDD4}"/>
                </a:ext>
              </a:extLst>
            </p:cNvPr>
            <p:cNvSpPr/>
            <p:nvPr/>
          </p:nvSpPr>
          <p:spPr bwMode="auto">
            <a:xfrm>
              <a:off x="9217025" y="6265863"/>
              <a:ext cx="304800" cy="133350"/>
            </a:xfrm>
            <a:prstGeom prst="round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30D1EF4-949E-0CEB-2FCD-6022137E1E69}"/>
                </a:ext>
              </a:extLst>
            </p:cNvPr>
            <p:cNvSpPr/>
            <p:nvPr/>
          </p:nvSpPr>
          <p:spPr bwMode="auto">
            <a:xfrm>
              <a:off x="8597900" y="6218238"/>
              <a:ext cx="304800" cy="133350"/>
            </a:xfrm>
            <a:prstGeom prst="round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rgbClr val="3333CC"/>
                </a:solidFill>
                <a:latin typeface="+mj-lt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A882F99-C476-EFBD-B082-A912BE4720F4}"/>
                </a:ext>
              </a:extLst>
            </p:cNvPr>
            <p:cNvSpPr/>
            <p:nvPr/>
          </p:nvSpPr>
          <p:spPr bwMode="auto">
            <a:xfrm>
              <a:off x="7959725" y="6337300"/>
              <a:ext cx="304800" cy="133350"/>
            </a:xfrm>
            <a:prstGeom prst="round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rgbClr val="3333CC"/>
                </a:solidFill>
                <a:latin typeface="+mj-lt"/>
              </a:endParaRPr>
            </a:p>
          </p:txBody>
        </p:sp>
        <p:cxnSp>
          <p:nvCxnSpPr>
            <p:cNvPr id="105498" name="Straight Arrow Connector 13">
              <a:extLst>
                <a:ext uri="{FF2B5EF4-FFF2-40B4-BE49-F238E27FC236}">
                  <a16:creationId xmlns:a16="http://schemas.microsoft.com/office/drawing/2014/main" id="{9DC88F20-F8C4-226E-3A7A-596449CB838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829296" y="3627437"/>
              <a:ext cx="1259016" cy="2762251"/>
            </a:xfrm>
            <a:prstGeom prst="straightConnector1">
              <a:avLst/>
            </a:prstGeom>
            <a:noFill/>
            <a:ln w="57150" algn="ctr">
              <a:solidFill>
                <a:srgbClr val="0000CC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99" name="Straight Arrow Connector 24">
              <a:extLst>
                <a:ext uri="{FF2B5EF4-FFF2-40B4-BE49-F238E27FC236}">
                  <a16:creationId xmlns:a16="http://schemas.microsoft.com/office/drawing/2014/main" id="{C7C0DA30-18BC-A7FF-CF7F-87EE94ABE9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55319" y="3605265"/>
              <a:ext cx="387657" cy="2612768"/>
            </a:xfrm>
            <a:prstGeom prst="straightConnector1">
              <a:avLst/>
            </a:prstGeom>
            <a:noFill/>
            <a:ln w="57150" algn="ctr">
              <a:solidFill>
                <a:srgbClr val="0000CC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477" name="Group 9">
            <a:extLst>
              <a:ext uri="{FF2B5EF4-FFF2-40B4-BE49-F238E27FC236}">
                <a16:creationId xmlns:a16="http://schemas.microsoft.com/office/drawing/2014/main" id="{B5FE557C-4F7C-B862-D891-F086B62A8303}"/>
              </a:ext>
            </a:extLst>
          </p:cNvPr>
          <p:cNvGrpSpPr>
            <a:grpSpLocks/>
          </p:cNvGrpSpPr>
          <p:nvPr/>
        </p:nvGrpSpPr>
        <p:grpSpPr bwMode="auto">
          <a:xfrm>
            <a:off x="8491538" y="465138"/>
            <a:ext cx="990600" cy="914400"/>
            <a:chOff x="8839425" y="1570037"/>
            <a:chExt cx="391887" cy="41406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07D185-7F59-C1F6-9DAC-C7105DE3A283}"/>
                </a:ext>
              </a:extLst>
            </p:cNvPr>
            <p:cNvSpPr/>
            <p:nvPr/>
          </p:nvSpPr>
          <p:spPr bwMode="auto">
            <a:xfrm>
              <a:off x="8839425" y="1603105"/>
              <a:ext cx="391887" cy="380999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cxnSp>
          <p:nvCxnSpPr>
            <p:cNvPr id="105479" name="Straight Connector 5">
              <a:extLst>
                <a:ext uri="{FF2B5EF4-FFF2-40B4-BE49-F238E27FC236}">
                  <a16:creationId xmlns:a16="http://schemas.microsoft.com/office/drawing/2014/main" id="{1F5D1F9A-2ABD-BCEA-9C66-744F563DA00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35369" y="1603104"/>
              <a:ext cx="32657" cy="85201"/>
            </a:xfrm>
            <a:prstGeom prst="line">
              <a:avLst/>
            </a:prstGeom>
            <a:noFill/>
            <a:ln w="5715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80" name="Straight Connector 6">
              <a:extLst>
                <a:ext uri="{FF2B5EF4-FFF2-40B4-BE49-F238E27FC236}">
                  <a16:creationId xmlns:a16="http://schemas.microsoft.com/office/drawing/2014/main" id="{9A096A7B-6CAC-9835-8CA8-EAFF5123E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35369" y="1570037"/>
              <a:ext cx="108857" cy="33067"/>
            </a:xfrm>
            <a:prstGeom prst="line">
              <a:avLst/>
            </a:prstGeom>
            <a:noFill/>
            <a:ln w="5715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F403159-E676-E4CF-C37E-5166C11C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311150"/>
            <a:ext cx="8566150" cy="1255713"/>
          </a:xfrm>
        </p:spPr>
        <p:txBody>
          <a:bodyPr lIns="19796" tIns="51470" rIns="19796" bIns="5147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GB" altLang="en-US" sz="3200"/>
              <a:t>Example Use Case Realization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57FEA0-C0D5-B2FC-B785-3664FEC075DB}"/>
              </a:ext>
            </a:extLst>
          </p:cNvPr>
          <p:cNvGrpSpPr>
            <a:grpSpLocks/>
          </p:cNvGrpSpPr>
          <p:nvPr/>
        </p:nvGrpSpPr>
        <p:grpSpPr bwMode="auto">
          <a:xfrm>
            <a:off x="588963" y="1646238"/>
            <a:ext cx="8902700" cy="3608387"/>
            <a:chOff x="588962" y="1646237"/>
            <a:chExt cx="8902700" cy="3608388"/>
          </a:xfrm>
        </p:grpSpPr>
        <p:sp>
          <p:nvSpPr>
            <p:cNvPr id="106501" name="Rectangle 4">
              <a:extLst>
                <a:ext uri="{FF2B5EF4-FFF2-40B4-BE49-F238E27FC236}">
                  <a16:creationId xmlns:a16="http://schemas.microsoft.com/office/drawing/2014/main" id="{E9AAA6C7-6927-6338-8BCB-4DA8628F0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2" y="1646237"/>
              <a:ext cx="1596740" cy="503238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>
                  <a:solidFill>
                    <a:srgbClr val="0000CC"/>
                  </a:solidFill>
                </a:rPr>
                <a:t>Boundary 1</a:t>
              </a:r>
            </a:p>
          </p:txBody>
        </p:sp>
        <p:sp>
          <p:nvSpPr>
            <p:cNvPr id="106502" name="Rectangle 5">
              <a:extLst>
                <a:ext uri="{FF2B5EF4-FFF2-40B4-BE49-F238E27FC236}">
                  <a16:creationId xmlns:a16="http://schemas.microsoft.com/office/drawing/2014/main" id="{2BB41BCA-D25B-3754-E25A-339F51250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468" y="1646237"/>
              <a:ext cx="1596740" cy="503238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>
                  <a:solidFill>
                    <a:srgbClr val="0000CC"/>
                  </a:solidFill>
                </a:rPr>
                <a:t>Controller</a:t>
              </a:r>
            </a:p>
          </p:txBody>
        </p:sp>
        <p:sp>
          <p:nvSpPr>
            <p:cNvPr id="106503" name="Rectangle 6">
              <a:extLst>
                <a:ext uri="{FF2B5EF4-FFF2-40B4-BE49-F238E27FC236}">
                  <a16:creationId xmlns:a16="http://schemas.microsoft.com/office/drawing/2014/main" id="{22CB9F0A-2F73-E748-D269-0626D986A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922" y="1646237"/>
              <a:ext cx="1596740" cy="503238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>
                  <a:solidFill>
                    <a:srgbClr val="0000CC"/>
                  </a:solidFill>
                </a:rPr>
                <a:t>Boundary 2</a:t>
              </a:r>
            </a:p>
          </p:txBody>
        </p:sp>
        <p:sp>
          <p:nvSpPr>
            <p:cNvPr id="106504" name="Rectangle 7">
              <a:extLst>
                <a:ext uri="{FF2B5EF4-FFF2-40B4-BE49-F238E27FC236}">
                  <a16:creationId xmlns:a16="http://schemas.microsoft.com/office/drawing/2014/main" id="{50FA6D9B-1003-8027-6A10-78CE9CC4B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039" y="4751387"/>
              <a:ext cx="1596740" cy="503238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>
                  <a:solidFill>
                    <a:srgbClr val="0000CC"/>
                  </a:solidFill>
                </a:rPr>
                <a:t>Entity 3</a:t>
              </a:r>
            </a:p>
          </p:txBody>
        </p:sp>
        <p:sp>
          <p:nvSpPr>
            <p:cNvPr id="106505" name="Rectangle 8">
              <a:extLst>
                <a:ext uri="{FF2B5EF4-FFF2-40B4-BE49-F238E27FC236}">
                  <a16:creationId xmlns:a16="http://schemas.microsoft.com/office/drawing/2014/main" id="{684FE2E8-D4E9-ACDD-0BC5-9F67AAF2F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468" y="4751387"/>
              <a:ext cx="1596740" cy="503238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>
                  <a:solidFill>
                    <a:srgbClr val="0000CC"/>
                  </a:solidFill>
                </a:rPr>
                <a:t>Entity 2</a:t>
              </a:r>
            </a:p>
          </p:txBody>
        </p:sp>
        <p:sp>
          <p:nvSpPr>
            <p:cNvPr id="106506" name="Rectangle 9">
              <a:extLst>
                <a:ext uri="{FF2B5EF4-FFF2-40B4-BE49-F238E27FC236}">
                  <a16:creationId xmlns:a16="http://schemas.microsoft.com/office/drawing/2014/main" id="{06EA3F14-06DF-6B4A-129A-4BF296945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845" y="4751387"/>
              <a:ext cx="1596740" cy="503238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>
                  <a:solidFill>
                    <a:srgbClr val="0000CC"/>
                  </a:solidFill>
                </a:rPr>
                <a:t>Entity 1</a:t>
              </a:r>
            </a:p>
          </p:txBody>
        </p:sp>
        <p:sp>
          <p:nvSpPr>
            <p:cNvPr id="106507" name="Line 10">
              <a:extLst>
                <a:ext uri="{FF2B5EF4-FFF2-40B4-BE49-F238E27FC236}">
                  <a16:creationId xmlns:a16="http://schemas.microsoft.com/office/drawing/2014/main" id="{A3C66177-6133-EC77-8FE4-C01A5952F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702" y="1897062"/>
              <a:ext cx="2015766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08" name="Line 11">
              <a:extLst>
                <a:ext uri="{FF2B5EF4-FFF2-40B4-BE49-F238E27FC236}">
                  <a16:creationId xmlns:a16="http://schemas.microsoft.com/office/drawing/2014/main" id="{93605A41-8FD1-C690-1792-62826ACFB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034" y="1897062"/>
              <a:ext cx="2099888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09" name="Line 12">
              <a:extLst>
                <a:ext uri="{FF2B5EF4-FFF2-40B4-BE49-F238E27FC236}">
                  <a16:creationId xmlns:a16="http://schemas.microsoft.com/office/drawing/2014/main" id="{817580B4-0DFE-51EE-C8E8-C92896091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3585" y="5003800"/>
              <a:ext cx="1007883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10" name="Line 13">
              <a:extLst>
                <a:ext uri="{FF2B5EF4-FFF2-40B4-BE49-F238E27FC236}">
                  <a16:creationId xmlns:a16="http://schemas.microsoft.com/office/drawing/2014/main" id="{664ADD9C-292C-B5FB-B23B-5832ED026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034" y="5003800"/>
              <a:ext cx="1092005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11" name="Line 14">
              <a:extLst>
                <a:ext uri="{FF2B5EF4-FFF2-40B4-BE49-F238E27FC236}">
                  <a16:creationId xmlns:a16="http://schemas.microsoft.com/office/drawing/2014/main" id="{D5F9E08B-F494-BF0F-5250-40C31F183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360" y="2144712"/>
              <a:ext cx="2603036" cy="26114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12" name="Line 15">
              <a:extLst>
                <a:ext uri="{FF2B5EF4-FFF2-40B4-BE49-F238E27FC236}">
                  <a16:creationId xmlns:a16="http://schemas.microsoft.com/office/drawing/2014/main" id="{341B2851-8006-7631-FBBD-A645105D1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3641" y="2149475"/>
              <a:ext cx="2603036" cy="26019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688" name="Text Box 16">
            <a:extLst>
              <a:ext uri="{FF2B5EF4-FFF2-40B4-BE49-F238E27FC236}">
                <a16:creationId xmlns:a16="http://schemas.microsoft.com/office/drawing/2014/main" id="{32F91EAF-7F4C-8DF1-BAD2-5E25D3839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913438"/>
            <a:ext cx="9358313" cy="9017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none" lIns="100780" tIns="50389" rIns="100780" bIns="50389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 marL="457200" indent="-4572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tx1"/>
                </a:solidFill>
              </a:rPr>
              <a:t>A use case is realized through the collaboration of </a:t>
            </a:r>
          </a:p>
          <a:p>
            <a:pPr algn="just">
              <a:buClr>
                <a:srgbClr val="000000"/>
              </a:buClr>
              <a:buSzPct val="100000"/>
              <a:defRPr/>
            </a:pPr>
            <a:r>
              <a:rPr lang="en-GB" altLang="en-US" dirty="0">
                <a:solidFill>
                  <a:schemeClr val="tx1"/>
                </a:solidFill>
              </a:rPr>
              <a:t>   a controller and several boundary and entity objects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227D85F1-0AB1-6B26-48C8-11B11B752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738" y="287338"/>
            <a:ext cx="9840912" cy="1112837"/>
          </a:xfrm>
        </p:spPr>
        <p:txBody>
          <a:bodyPr/>
          <a:lstStyle/>
          <a:p>
            <a:r>
              <a:rPr lang="en-US" altLang="en-US" sz="3200"/>
              <a:t>Identification of Boundary Objects</a:t>
            </a: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E21BED80-9E4F-375F-958D-0EEB8832D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3088" y="1241425"/>
            <a:ext cx="9677400" cy="5715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600"/>
              <a:t>Need one boundary object :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For every actor-use case pair</a:t>
            </a:r>
          </a:p>
        </p:txBody>
      </p:sp>
      <p:grpSp>
        <p:nvGrpSpPr>
          <p:cNvPr id="108548" name="Group 2">
            <a:extLst>
              <a:ext uri="{FF2B5EF4-FFF2-40B4-BE49-F238E27FC236}">
                <a16:creationId xmlns:a16="http://schemas.microsoft.com/office/drawing/2014/main" id="{0B900925-5427-F657-C40E-3CEE0F467364}"/>
              </a:ext>
            </a:extLst>
          </p:cNvPr>
          <p:cNvGrpSpPr>
            <a:grpSpLocks/>
          </p:cNvGrpSpPr>
          <p:nvPr/>
        </p:nvGrpSpPr>
        <p:grpSpPr bwMode="auto">
          <a:xfrm>
            <a:off x="-14288" y="2789238"/>
            <a:ext cx="4202113" cy="3810000"/>
            <a:chOff x="1256" y="1674"/>
            <a:chExt cx="3203" cy="1801"/>
          </a:xfrm>
        </p:grpSpPr>
        <p:sp>
          <p:nvSpPr>
            <p:cNvPr id="108586" name="Text Box 3">
              <a:extLst>
                <a:ext uri="{FF2B5EF4-FFF2-40B4-BE49-F238E27FC236}">
                  <a16:creationId xmlns:a16="http://schemas.microsoft.com/office/drawing/2014/main" id="{7DB6B8E9-40FC-9899-F800-44D4D5C77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" y="3219"/>
              <a:ext cx="12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0" tIns="45711" rIns="91420" bIns="45711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3200"/>
            </a:p>
          </p:txBody>
        </p:sp>
        <p:sp>
          <p:nvSpPr>
            <p:cNvPr id="108587" name="Rectangle 4">
              <a:extLst>
                <a:ext uri="{FF2B5EF4-FFF2-40B4-BE49-F238E27FC236}">
                  <a16:creationId xmlns:a16="http://schemas.microsoft.com/office/drawing/2014/main" id="{EAD193E7-3148-E95C-0423-470BC2877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1674"/>
              <a:ext cx="1544" cy="1376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24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24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24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24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800">
                  <a:solidFill>
                    <a:srgbClr val="0000FF"/>
                  </a:solidFill>
                </a:rPr>
                <a:t>Tic-tac-toe game</a:t>
              </a:r>
            </a:p>
          </p:txBody>
        </p:sp>
        <p:sp>
          <p:nvSpPr>
            <p:cNvPr id="108588" name="Oval 5">
              <a:extLst>
                <a:ext uri="{FF2B5EF4-FFF2-40B4-BE49-F238E27FC236}">
                  <a16:creationId xmlns:a16="http://schemas.microsoft.com/office/drawing/2014/main" id="{F1357C25-EBA3-4F6F-1212-7F3CC7E4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2170"/>
              <a:ext cx="1030" cy="330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>
                  <a:solidFill>
                    <a:srgbClr val="0000FF"/>
                  </a:solidFill>
                </a:rPr>
                <a:t>Play Move</a:t>
              </a:r>
            </a:p>
          </p:txBody>
        </p:sp>
        <p:grpSp>
          <p:nvGrpSpPr>
            <p:cNvPr id="108589" name="Group 6">
              <a:extLst>
                <a:ext uri="{FF2B5EF4-FFF2-40B4-BE49-F238E27FC236}">
                  <a16:creationId xmlns:a16="http://schemas.microsoft.com/office/drawing/2014/main" id="{5AAF8C02-CBE5-3394-0ECB-899684F8A8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2115"/>
              <a:ext cx="256" cy="549"/>
              <a:chOff x="1500" y="2115"/>
              <a:chExt cx="256" cy="549"/>
            </a:xfrm>
          </p:grpSpPr>
          <p:sp>
            <p:nvSpPr>
              <p:cNvPr id="108592" name="Oval 7">
                <a:extLst>
                  <a:ext uri="{FF2B5EF4-FFF2-40B4-BE49-F238E27FC236}">
                    <a16:creationId xmlns:a16="http://schemas.microsoft.com/office/drawing/2014/main" id="{0E322B63-5290-8E83-CB75-1F2E3322A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" y="2115"/>
                <a:ext cx="128" cy="11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3200"/>
              </a:p>
            </p:txBody>
          </p:sp>
          <p:sp>
            <p:nvSpPr>
              <p:cNvPr id="108593" name="Line 8">
                <a:extLst>
                  <a:ext uri="{FF2B5EF4-FFF2-40B4-BE49-F238E27FC236}">
                    <a16:creationId xmlns:a16="http://schemas.microsoft.com/office/drawing/2014/main" id="{E2176282-DC0B-7D8D-3B4B-96438F5E9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7" y="2225"/>
                <a:ext cx="1" cy="32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594" name="Line 9">
                <a:extLst>
                  <a:ext uri="{FF2B5EF4-FFF2-40B4-BE49-F238E27FC236}">
                    <a16:creationId xmlns:a16="http://schemas.microsoft.com/office/drawing/2014/main" id="{00B01152-ED35-0E16-4D95-1D202328D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335"/>
                <a:ext cx="25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595" name="Freeform 10">
                <a:extLst>
                  <a:ext uri="{FF2B5EF4-FFF2-40B4-BE49-F238E27FC236}">
                    <a16:creationId xmlns:a16="http://schemas.microsoft.com/office/drawing/2014/main" id="{08039979-4598-BF65-A759-6A68B996F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2554"/>
                <a:ext cx="127" cy="110"/>
              </a:xfrm>
              <a:custGeom>
                <a:avLst/>
                <a:gdLst>
                  <a:gd name="T0" fmla="*/ 0 w 96"/>
                  <a:gd name="T1" fmla="*/ 2147483646 h 96"/>
                  <a:gd name="T2" fmla="*/ 2147483646 w 96"/>
                  <a:gd name="T3" fmla="*/ 0 h 96"/>
                  <a:gd name="T4" fmla="*/ 0 60000 65536"/>
                  <a:gd name="T5" fmla="*/ 0 60000 65536"/>
                  <a:gd name="T6" fmla="*/ 0 w 96"/>
                  <a:gd name="T7" fmla="*/ 0 h 96"/>
                  <a:gd name="T8" fmla="*/ 96 w 96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96">
                    <a:moveTo>
                      <a:pt x="0" y="96"/>
                    </a:moveTo>
                    <a:cubicBezTo>
                      <a:pt x="0" y="96"/>
                      <a:pt x="48" y="48"/>
                      <a:pt x="96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/>
              <a:p>
                <a:endParaRPr lang="en-GB"/>
              </a:p>
            </p:txBody>
          </p:sp>
          <p:sp>
            <p:nvSpPr>
              <p:cNvPr id="108596" name="Line 11">
                <a:extLst>
                  <a:ext uri="{FF2B5EF4-FFF2-40B4-BE49-F238E27FC236}">
                    <a16:creationId xmlns:a16="http://schemas.microsoft.com/office/drawing/2014/main" id="{B72DFB19-9F7E-F8D8-1011-1072E2BD9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7" y="2554"/>
                <a:ext cx="127" cy="1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8590" name="Line 12">
              <a:extLst>
                <a:ext uri="{FF2B5EF4-FFF2-40B4-BE49-F238E27FC236}">
                  <a16:creationId xmlns:a16="http://schemas.microsoft.com/office/drawing/2014/main" id="{1C93A118-4BD4-4A9A-181D-92C9FB061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5" y="2335"/>
              <a:ext cx="115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91" name="Text Box 13">
              <a:extLst>
                <a:ext uri="{FF2B5EF4-FFF2-40B4-BE49-F238E27FC236}">
                  <a16:creationId xmlns:a16="http://schemas.microsoft.com/office/drawing/2014/main" id="{82E59377-2B3C-F2CC-9EB9-FE08DD8E3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2724"/>
              <a:ext cx="93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80" tIns="50389" rIns="100780" bIns="50389">
              <a:spAutoFit/>
            </a:bodyPr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0000FF"/>
                  </a:solidFill>
                </a:rPr>
                <a:t>Player</a:t>
              </a:r>
            </a:p>
          </p:txBody>
        </p:sp>
      </p:grpSp>
      <p:grpSp>
        <p:nvGrpSpPr>
          <p:cNvPr id="4" name="Group 39">
            <a:extLst>
              <a:ext uri="{FF2B5EF4-FFF2-40B4-BE49-F238E27FC236}">
                <a16:creationId xmlns:a16="http://schemas.microsoft.com/office/drawing/2014/main" id="{83E48881-4FA2-1E28-2C13-D92AE3EA5C35}"/>
              </a:ext>
            </a:extLst>
          </p:cNvPr>
          <p:cNvGrpSpPr>
            <a:grpSpLocks/>
          </p:cNvGrpSpPr>
          <p:nvPr/>
        </p:nvGrpSpPr>
        <p:grpSpPr bwMode="auto">
          <a:xfrm>
            <a:off x="4492625" y="2636838"/>
            <a:ext cx="5478463" cy="4038600"/>
            <a:chOff x="798" y="1288"/>
            <a:chExt cx="4717" cy="2773"/>
          </a:xfrm>
        </p:grpSpPr>
        <p:sp>
          <p:nvSpPr>
            <p:cNvPr id="108550" name="Rectangle 2">
              <a:extLst>
                <a:ext uri="{FF2B5EF4-FFF2-40B4-BE49-F238E27FC236}">
                  <a16:creationId xmlns:a16="http://schemas.microsoft.com/office/drawing/2014/main" id="{88847DD6-61B3-9C49-F388-E543CDDB1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499"/>
              <a:ext cx="1802" cy="2562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28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28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28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28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20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20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20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20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>
                  <a:solidFill>
                    <a:srgbClr val="0000FF"/>
                  </a:solidFill>
                </a:rPr>
                <a:t>Supermarket</a:t>
              </a: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>
                  <a:solidFill>
                    <a:srgbClr val="0000FF"/>
                  </a:solidFill>
                </a:rPr>
                <a:t>Prize scheme</a:t>
              </a:r>
            </a:p>
          </p:txBody>
        </p:sp>
        <p:sp>
          <p:nvSpPr>
            <p:cNvPr id="108551" name="Oval 3">
              <a:extLst>
                <a:ext uri="{FF2B5EF4-FFF2-40B4-BE49-F238E27FC236}">
                  <a16:creationId xmlns:a16="http://schemas.microsoft.com/office/drawing/2014/main" id="{8C1F7B93-E1E1-F6B9-2B6A-9E38758C7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1605"/>
              <a:ext cx="952" cy="476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800">
                  <a:solidFill>
                    <a:srgbClr val="0000FF"/>
                  </a:solidFill>
                </a:rPr>
                <a:t>register</a:t>
              </a: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800">
                  <a:solidFill>
                    <a:srgbClr val="0000FF"/>
                  </a:solidFill>
                </a:rPr>
                <a:t>customer</a:t>
              </a:r>
            </a:p>
          </p:txBody>
        </p:sp>
        <p:grpSp>
          <p:nvGrpSpPr>
            <p:cNvPr id="108552" name="Group 18">
              <a:extLst>
                <a:ext uri="{FF2B5EF4-FFF2-40B4-BE49-F238E27FC236}">
                  <a16:creationId xmlns:a16="http://schemas.microsoft.com/office/drawing/2014/main" id="{C6E88DE7-3CD7-4154-9578-06E13EF33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288"/>
              <a:ext cx="211" cy="527"/>
              <a:chOff x="1111" y="1288"/>
              <a:chExt cx="211" cy="527"/>
            </a:xfrm>
          </p:grpSpPr>
          <p:sp>
            <p:nvSpPr>
              <p:cNvPr id="108581" name="Oval 5">
                <a:extLst>
                  <a:ext uri="{FF2B5EF4-FFF2-40B4-BE49-F238E27FC236}">
                    <a16:creationId xmlns:a16="http://schemas.microsoft.com/office/drawing/2014/main" id="{99D6E351-3BA6-D8DB-9C22-56C020E3F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1288"/>
                <a:ext cx="105" cy="106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2800"/>
              </a:p>
            </p:txBody>
          </p:sp>
          <p:sp>
            <p:nvSpPr>
              <p:cNvPr id="108582" name="Line 6">
                <a:extLst>
                  <a:ext uri="{FF2B5EF4-FFF2-40B4-BE49-F238E27FC236}">
                    <a16:creationId xmlns:a16="http://schemas.microsoft.com/office/drawing/2014/main" id="{8D1CF42C-D0B2-AD66-FF22-CCEED5A78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7" y="1394"/>
                <a:ext cx="1" cy="31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583" name="Line 7">
                <a:extLst>
                  <a:ext uri="{FF2B5EF4-FFF2-40B4-BE49-F238E27FC236}">
                    <a16:creationId xmlns:a16="http://schemas.microsoft.com/office/drawing/2014/main" id="{B3853CEE-CCA5-E876-6EB7-CFCC1C72C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1499"/>
                <a:ext cx="211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584" name="Freeform 8">
                <a:extLst>
                  <a:ext uri="{FF2B5EF4-FFF2-40B4-BE49-F238E27FC236}">
                    <a16:creationId xmlns:a16="http://schemas.microsoft.com/office/drawing/2014/main" id="{112085DD-09A4-D839-4411-0E28F644B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10"/>
                <a:ext cx="106" cy="105"/>
              </a:xfrm>
              <a:custGeom>
                <a:avLst/>
                <a:gdLst>
                  <a:gd name="T0" fmla="*/ 0 w 96"/>
                  <a:gd name="T1" fmla="*/ 50491037 h 96"/>
                  <a:gd name="T2" fmla="*/ 202934310 w 96"/>
                  <a:gd name="T3" fmla="*/ 0 h 96"/>
                  <a:gd name="T4" fmla="*/ 0 60000 65536"/>
                  <a:gd name="T5" fmla="*/ 0 60000 65536"/>
                  <a:gd name="T6" fmla="*/ 0 w 96"/>
                  <a:gd name="T7" fmla="*/ 0 h 96"/>
                  <a:gd name="T8" fmla="*/ 96 w 96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96">
                    <a:moveTo>
                      <a:pt x="0" y="96"/>
                    </a:moveTo>
                    <a:cubicBezTo>
                      <a:pt x="0" y="96"/>
                      <a:pt x="48" y="48"/>
                      <a:pt x="96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/>
              <a:p>
                <a:endParaRPr lang="en-GB"/>
              </a:p>
            </p:txBody>
          </p:sp>
          <p:sp>
            <p:nvSpPr>
              <p:cNvPr id="108585" name="Line 9">
                <a:extLst>
                  <a:ext uri="{FF2B5EF4-FFF2-40B4-BE49-F238E27FC236}">
                    <a16:creationId xmlns:a16="http://schemas.microsoft.com/office/drawing/2014/main" id="{1A7103EA-A07A-E7F8-AB09-7A4A4CB78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7" y="1710"/>
                <a:ext cx="105" cy="10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8553" name="Text Box 10">
              <a:extLst>
                <a:ext uri="{FF2B5EF4-FFF2-40B4-BE49-F238E27FC236}">
                  <a16:creationId xmlns:a16="http://schemas.microsoft.com/office/drawing/2014/main" id="{39576DED-BBB5-ACF2-DFF4-82A5635CB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" y="1802"/>
              <a:ext cx="95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80" tIns="50389" rIns="100780" bIns="50389">
              <a:spAutoFit/>
            </a:bodyPr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600">
                  <a:solidFill>
                    <a:srgbClr val="0000FF"/>
                  </a:solidFill>
                </a:rPr>
                <a:t>Customer</a:t>
              </a:r>
            </a:p>
          </p:txBody>
        </p:sp>
        <p:sp>
          <p:nvSpPr>
            <p:cNvPr id="108554" name="Oval 11">
              <a:extLst>
                <a:ext uri="{FF2B5EF4-FFF2-40B4-BE49-F238E27FC236}">
                  <a16:creationId xmlns:a16="http://schemas.microsoft.com/office/drawing/2014/main" id="{1DE1938A-8077-8BB9-FED5-6F22189C4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187"/>
              <a:ext cx="952" cy="476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800">
                  <a:solidFill>
                    <a:srgbClr val="0000FF"/>
                  </a:solidFill>
                </a:rPr>
                <a:t>register</a:t>
              </a: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800">
                  <a:solidFill>
                    <a:srgbClr val="0000FF"/>
                  </a:solidFill>
                </a:rPr>
                <a:t>sales</a:t>
              </a:r>
            </a:p>
          </p:txBody>
        </p:sp>
        <p:sp>
          <p:nvSpPr>
            <p:cNvPr id="108555" name="Oval 12">
              <a:extLst>
                <a:ext uri="{FF2B5EF4-FFF2-40B4-BE49-F238E27FC236}">
                  <a16:creationId xmlns:a16="http://schemas.microsoft.com/office/drawing/2014/main" id="{605F9617-32F5-FCD9-A823-584EC761E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769"/>
              <a:ext cx="952" cy="476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800">
                  <a:solidFill>
                    <a:srgbClr val="0000FF"/>
                  </a:solidFill>
                </a:rPr>
                <a:t>select</a:t>
              </a: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800">
                  <a:solidFill>
                    <a:srgbClr val="0000FF"/>
                  </a:solidFill>
                </a:rPr>
                <a:t>winners</a:t>
              </a:r>
            </a:p>
          </p:txBody>
        </p:sp>
        <p:grpSp>
          <p:nvGrpSpPr>
            <p:cNvPr id="108556" name="Group 13">
              <a:extLst>
                <a:ext uri="{FF2B5EF4-FFF2-40B4-BE49-F238E27FC236}">
                  <a16:creationId xmlns:a16="http://schemas.microsoft.com/office/drawing/2014/main" id="{E2ACDAC2-5E9D-D37A-D29E-51B536D25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134"/>
              <a:ext cx="211" cy="528"/>
              <a:chOff x="1111" y="2134"/>
              <a:chExt cx="211" cy="528"/>
            </a:xfrm>
          </p:grpSpPr>
          <p:sp>
            <p:nvSpPr>
              <p:cNvPr id="108576" name="Oval 14">
                <a:extLst>
                  <a:ext uri="{FF2B5EF4-FFF2-40B4-BE49-F238E27FC236}">
                    <a16:creationId xmlns:a16="http://schemas.microsoft.com/office/drawing/2014/main" id="{E509C680-5068-C0C9-7A64-9A215974F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2134"/>
                <a:ext cx="105" cy="106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2800"/>
              </a:p>
            </p:txBody>
          </p:sp>
          <p:sp>
            <p:nvSpPr>
              <p:cNvPr id="108577" name="Line 15">
                <a:extLst>
                  <a:ext uri="{FF2B5EF4-FFF2-40B4-BE49-F238E27FC236}">
                    <a16:creationId xmlns:a16="http://schemas.microsoft.com/office/drawing/2014/main" id="{7EB4092A-B690-A13F-9CDA-7957A0C4E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7" y="2240"/>
                <a:ext cx="1" cy="31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578" name="Line 16">
                <a:extLst>
                  <a:ext uri="{FF2B5EF4-FFF2-40B4-BE49-F238E27FC236}">
                    <a16:creationId xmlns:a16="http://schemas.microsoft.com/office/drawing/2014/main" id="{3F909D89-C38E-BABF-8AD5-4BBC9EDC0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2345"/>
                <a:ext cx="211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579" name="Freeform 17">
                <a:extLst>
                  <a:ext uri="{FF2B5EF4-FFF2-40B4-BE49-F238E27FC236}">
                    <a16:creationId xmlns:a16="http://schemas.microsoft.com/office/drawing/2014/main" id="{500A7C88-6126-DF04-5576-6CCA58DF2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2556"/>
                <a:ext cx="106" cy="106"/>
              </a:xfrm>
              <a:custGeom>
                <a:avLst/>
                <a:gdLst>
                  <a:gd name="T0" fmla="*/ 0 w 96"/>
                  <a:gd name="T1" fmla="*/ 202934310 h 96"/>
                  <a:gd name="T2" fmla="*/ 202934310 w 96"/>
                  <a:gd name="T3" fmla="*/ 0 h 96"/>
                  <a:gd name="T4" fmla="*/ 0 60000 65536"/>
                  <a:gd name="T5" fmla="*/ 0 60000 65536"/>
                  <a:gd name="T6" fmla="*/ 0 w 96"/>
                  <a:gd name="T7" fmla="*/ 0 h 96"/>
                  <a:gd name="T8" fmla="*/ 96 w 96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96">
                    <a:moveTo>
                      <a:pt x="0" y="96"/>
                    </a:moveTo>
                    <a:cubicBezTo>
                      <a:pt x="0" y="96"/>
                      <a:pt x="48" y="48"/>
                      <a:pt x="96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/>
              <a:p>
                <a:endParaRPr lang="en-GB"/>
              </a:p>
            </p:txBody>
          </p:sp>
          <p:sp>
            <p:nvSpPr>
              <p:cNvPr id="108580" name="Line 18">
                <a:extLst>
                  <a:ext uri="{FF2B5EF4-FFF2-40B4-BE49-F238E27FC236}">
                    <a16:creationId xmlns:a16="http://schemas.microsoft.com/office/drawing/2014/main" id="{1E3BFB45-47A8-6F8B-E122-142CDE884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7" y="2556"/>
                <a:ext cx="105" cy="10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8557" name="Text Box 19">
              <a:extLst>
                <a:ext uri="{FF2B5EF4-FFF2-40B4-BE49-F238E27FC236}">
                  <a16:creationId xmlns:a16="http://schemas.microsoft.com/office/drawing/2014/main" id="{BA94CE9B-B47D-EDD5-5880-09AC7A21D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" y="2649"/>
              <a:ext cx="114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80" tIns="50389" rIns="100780" bIns="50389">
              <a:spAutoFit/>
            </a:bodyPr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600">
                  <a:solidFill>
                    <a:srgbClr val="0000FF"/>
                  </a:solidFill>
                </a:rPr>
                <a:t>Sales Clerk</a:t>
              </a:r>
            </a:p>
          </p:txBody>
        </p:sp>
        <p:grpSp>
          <p:nvGrpSpPr>
            <p:cNvPr id="108558" name="Group 20">
              <a:extLst>
                <a:ext uri="{FF2B5EF4-FFF2-40B4-BE49-F238E27FC236}">
                  <a16:creationId xmlns:a16="http://schemas.microsoft.com/office/drawing/2014/main" id="{3426998E-B053-FA74-7100-F2803B39F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3086"/>
              <a:ext cx="211" cy="529"/>
              <a:chOff x="1111" y="3086"/>
              <a:chExt cx="211" cy="529"/>
            </a:xfrm>
          </p:grpSpPr>
          <p:sp>
            <p:nvSpPr>
              <p:cNvPr id="108571" name="Oval 21">
                <a:extLst>
                  <a:ext uri="{FF2B5EF4-FFF2-40B4-BE49-F238E27FC236}">
                    <a16:creationId xmlns:a16="http://schemas.microsoft.com/office/drawing/2014/main" id="{20981E31-364E-68C4-1A1E-5E479F507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3086"/>
                <a:ext cx="105" cy="106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2800"/>
              </a:p>
            </p:txBody>
          </p:sp>
          <p:sp>
            <p:nvSpPr>
              <p:cNvPr id="108572" name="Line 22">
                <a:extLst>
                  <a:ext uri="{FF2B5EF4-FFF2-40B4-BE49-F238E27FC236}">
                    <a16:creationId xmlns:a16="http://schemas.microsoft.com/office/drawing/2014/main" id="{AF93AEA2-3CEB-6F3F-14A5-6BB6725A3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7" y="3192"/>
                <a:ext cx="1" cy="31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573" name="Line 23">
                <a:extLst>
                  <a:ext uri="{FF2B5EF4-FFF2-40B4-BE49-F238E27FC236}">
                    <a16:creationId xmlns:a16="http://schemas.microsoft.com/office/drawing/2014/main" id="{8E0979DE-CA37-A8D3-E325-60A481A56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3297"/>
                <a:ext cx="211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574" name="Freeform 24">
                <a:extLst>
                  <a:ext uri="{FF2B5EF4-FFF2-40B4-BE49-F238E27FC236}">
                    <a16:creationId xmlns:a16="http://schemas.microsoft.com/office/drawing/2014/main" id="{CFCE2F77-AD79-5CAE-FDCD-CAA94D9EE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3509"/>
                <a:ext cx="106" cy="106"/>
              </a:xfrm>
              <a:custGeom>
                <a:avLst/>
                <a:gdLst>
                  <a:gd name="T0" fmla="*/ 0 w 96"/>
                  <a:gd name="T1" fmla="*/ 202934310 h 96"/>
                  <a:gd name="T2" fmla="*/ 202934310 w 96"/>
                  <a:gd name="T3" fmla="*/ 0 h 96"/>
                  <a:gd name="T4" fmla="*/ 0 60000 65536"/>
                  <a:gd name="T5" fmla="*/ 0 60000 65536"/>
                  <a:gd name="T6" fmla="*/ 0 w 96"/>
                  <a:gd name="T7" fmla="*/ 0 h 96"/>
                  <a:gd name="T8" fmla="*/ 96 w 96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96">
                    <a:moveTo>
                      <a:pt x="0" y="96"/>
                    </a:moveTo>
                    <a:cubicBezTo>
                      <a:pt x="0" y="96"/>
                      <a:pt x="48" y="48"/>
                      <a:pt x="96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/>
              <a:p>
                <a:endParaRPr lang="en-GB"/>
              </a:p>
            </p:txBody>
          </p:sp>
          <p:sp>
            <p:nvSpPr>
              <p:cNvPr id="108575" name="Line 25">
                <a:extLst>
                  <a:ext uri="{FF2B5EF4-FFF2-40B4-BE49-F238E27FC236}">
                    <a16:creationId xmlns:a16="http://schemas.microsoft.com/office/drawing/2014/main" id="{9400FD5F-F17C-5014-D1C8-DDD00E245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7" y="3509"/>
                <a:ext cx="105" cy="10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8559" name="Text Box 26">
              <a:extLst>
                <a:ext uri="{FF2B5EF4-FFF2-40B4-BE49-F238E27FC236}">
                  <a16:creationId xmlns:a16="http://schemas.microsoft.com/office/drawing/2014/main" id="{73BF240A-9276-396D-B522-B6784CA18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601"/>
              <a:ext cx="89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80" tIns="50389" rIns="100780" bIns="50389">
              <a:spAutoFit/>
            </a:bodyPr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600">
                  <a:solidFill>
                    <a:srgbClr val="0000FF"/>
                  </a:solidFill>
                </a:rPr>
                <a:t>Manager</a:t>
              </a:r>
            </a:p>
          </p:txBody>
        </p:sp>
        <p:grpSp>
          <p:nvGrpSpPr>
            <p:cNvPr id="108560" name="Group 27">
              <a:extLst>
                <a:ext uri="{FF2B5EF4-FFF2-40B4-BE49-F238E27FC236}">
                  <a16:creationId xmlns:a16="http://schemas.microsoft.com/office/drawing/2014/main" id="{BCB23571-7259-65F5-2F22-51F410657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7" y="1288"/>
              <a:ext cx="211" cy="527"/>
              <a:chOff x="5027" y="1288"/>
              <a:chExt cx="211" cy="527"/>
            </a:xfrm>
          </p:grpSpPr>
          <p:sp>
            <p:nvSpPr>
              <p:cNvPr id="108566" name="Oval 28">
                <a:extLst>
                  <a:ext uri="{FF2B5EF4-FFF2-40B4-BE49-F238E27FC236}">
                    <a16:creationId xmlns:a16="http://schemas.microsoft.com/office/drawing/2014/main" id="{8E4603EB-7D4F-DAB7-275F-50609249D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1288"/>
                <a:ext cx="105" cy="106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2800"/>
              </a:p>
            </p:txBody>
          </p:sp>
          <p:sp>
            <p:nvSpPr>
              <p:cNvPr id="108567" name="Line 29">
                <a:extLst>
                  <a:ext uri="{FF2B5EF4-FFF2-40B4-BE49-F238E27FC236}">
                    <a16:creationId xmlns:a16="http://schemas.microsoft.com/office/drawing/2014/main" id="{E73214E5-7034-3638-127E-A45E8F7FE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2" y="1394"/>
                <a:ext cx="1" cy="31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568" name="Line 30">
                <a:extLst>
                  <a:ext uri="{FF2B5EF4-FFF2-40B4-BE49-F238E27FC236}">
                    <a16:creationId xmlns:a16="http://schemas.microsoft.com/office/drawing/2014/main" id="{787A9B0E-0FF4-6A72-56BE-46DB9B13C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7" y="1499"/>
                <a:ext cx="211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569" name="Freeform 31">
                <a:extLst>
                  <a:ext uri="{FF2B5EF4-FFF2-40B4-BE49-F238E27FC236}">
                    <a16:creationId xmlns:a16="http://schemas.microsoft.com/office/drawing/2014/main" id="{9EA54C4B-832E-D331-389C-F54BA41D5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7" y="1710"/>
                <a:ext cx="105" cy="105"/>
              </a:xfrm>
              <a:custGeom>
                <a:avLst/>
                <a:gdLst>
                  <a:gd name="T0" fmla="*/ 0 w 96"/>
                  <a:gd name="T1" fmla="*/ 50491037 h 96"/>
                  <a:gd name="T2" fmla="*/ 50491037 w 96"/>
                  <a:gd name="T3" fmla="*/ 0 h 96"/>
                  <a:gd name="T4" fmla="*/ 0 60000 65536"/>
                  <a:gd name="T5" fmla="*/ 0 60000 65536"/>
                  <a:gd name="T6" fmla="*/ 0 w 96"/>
                  <a:gd name="T7" fmla="*/ 0 h 96"/>
                  <a:gd name="T8" fmla="*/ 96 w 96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96">
                    <a:moveTo>
                      <a:pt x="0" y="96"/>
                    </a:moveTo>
                    <a:cubicBezTo>
                      <a:pt x="0" y="96"/>
                      <a:pt x="48" y="48"/>
                      <a:pt x="96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/>
              <a:p>
                <a:endParaRPr lang="en-GB"/>
              </a:p>
            </p:txBody>
          </p:sp>
          <p:sp>
            <p:nvSpPr>
              <p:cNvPr id="108570" name="Line 32">
                <a:extLst>
                  <a:ext uri="{FF2B5EF4-FFF2-40B4-BE49-F238E27FC236}">
                    <a16:creationId xmlns:a16="http://schemas.microsoft.com/office/drawing/2014/main" id="{DF101BDE-13CD-136D-4E40-BBA3405821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2" y="1710"/>
                <a:ext cx="105" cy="10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8561" name="Text Box 33">
              <a:extLst>
                <a:ext uri="{FF2B5EF4-FFF2-40B4-BE49-F238E27FC236}">
                  <a16:creationId xmlns:a16="http://schemas.microsoft.com/office/drawing/2014/main" id="{237205AB-1EE3-BBE7-3547-30A8F2922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2" y="1802"/>
              <a:ext cx="61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80" tIns="50389" rIns="100780" bIns="50389">
              <a:spAutoFit/>
            </a:bodyPr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600">
                  <a:solidFill>
                    <a:srgbClr val="0000FF"/>
                  </a:solidFill>
                </a:rPr>
                <a:t>Clerk</a:t>
              </a:r>
            </a:p>
          </p:txBody>
        </p:sp>
        <p:sp>
          <p:nvSpPr>
            <p:cNvPr id="108562" name="Line 34">
              <a:extLst>
                <a:ext uri="{FF2B5EF4-FFF2-40B4-BE49-F238E27FC236}">
                  <a16:creationId xmlns:a16="http://schemas.microsoft.com/office/drawing/2014/main" id="{C8341ED2-8A5A-C8AE-317E-CE11A7990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3" y="1496"/>
              <a:ext cx="1382" cy="37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63" name="Line 35">
              <a:extLst>
                <a:ext uri="{FF2B5EF4-FFF2-40B4-BE49-F238E27FC236}">
                  <a16:creationId xmlns:a16="http://schemas.microsoft.com/office/drawing/2014/main" id="{68CA57A7-2BFF-6F64-4F11-CDFC7A82D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3" y="2343"/>
              <a:ext cx="1382" cy="11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64" name="Line 36">
              <a:extLst>
                <a:ext uri="{FF2B5EF4-FFF2-40B4-BE49-F238E27FC236}">
                  <a16:creationId xmlns:a16="http://schemas.microsoft.com/office/drawing/2014/main" id="{500D9B61-24F7-254D-E5DB-314E84F70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6" y="3034"/>
              <a:ext cx="1329" cy="26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65" name="Line 37">
              <a:extLst>
                <a:ext uri="{FF2B5EF4-FFF2-40B4-BE49-F238E27FC236}">
                  <a16:creationId xmlns:a16="http://schemas.microsoft.com/office/drawing/2014/main" id="{59FBADCF-6B9F-235E-9A43-515F2B955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1496"/>
              <a:ext cx="1270" cy="32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BD4ADF91-81BE-F19F-5B26-1B4D524FA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41288" y="9525"/>
            <a:ext cx="10080626" cy="1255713"/>
          </a:xfrm>
        </p:spPr>
        <p:txBody>
          <a:bodyPr/>
          <a:lstStyle/>
          <a:p>
            <a:r>
              <a:rPr lang="en-US" altLang="en-US" sz="3200"/>
              <a:t>Identification of Controller Objects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516065A-26E4-6C2A-C6BE-A719116D96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0338" y="1036638"/>
            <a:ext cx="10080625" cy="58674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Examine the use case diagram: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altLang="en-US" b="1">
                <a:solidFill>
                  <a:srgbClr val="0000CC"/>
                </a:solidFill>
              </a:rPr>
              <a:t>Add one controller class for each use case.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Later on, some controllers may be removed or may need to be split into two or more controller classes if they have too much responsibility.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/>
          </a:p>
        </p:txBody>
      </p:sp>
      <p:grpSp>
        <p:nvGrpSpPr>
          <p:cNvPr id="17412" name="Group 2">
            <a:extLst>
              <a:ext uri="{FF2B5EF4-FFF2-40B4-BE49-F238E27FC236}">
                <a16:creationId xmlns:a16="http://schemas.microsoft.com/office/drawing/2014/main" id="{C7B38880-3880-4362-75B0-BC1D38F6AF9F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4235450"/>
            <a:ext cx="3810000" cy="2743200"/>
            <a:chOff x="1256" y="1674"/>
            <a:chExt cx="3203" cy="1801"/>
          </a:xfrm>
        </p:grpSpPr>
        <p:sp>
          <p:nvSpPr>
            <p:cNvPr id="109610" name="Text Box 3">
              <a:extLst>
                <a:ext uri="{FF2B5EF4-FFF2-40B4-BE49-F238E27FC236}">
                  <a16:creationId xmlns:a16="http://schemas.microsoft.com/office/drawing/2014/main" id="{9476D773-AEB2-A8DB-7ABD-5853BF21E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" y="3219"/>
              <a:ext cx="12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0" tIns="45711" rIns="91420" bIns="45711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9611" name="Rectangle 4">
              <a:extLst>
                <a:ext uri="{FF2B5EF4-FFF2-40B4-BE49-F238E27FC236}">
                  <a16:creationId xmlns:a16="http://schemas.microsoft.com/office/drawing/2014/main" id="{7CD92F7E-6CF9-252C-715E-5F49F748D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1674"/>
              <a:ext cx="1544" cy="1376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20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20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20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20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>
                  <a:solidFill>
                    <a:srgbClr val="0000FF"/>
                  </a:solidFill>
                </a:rPr>
                <a:t>Tic-tac-toe game</a:t>
              </a:r>
            </a:p>
          </p:txBody>
        </p:sp>
        <p:sp>
          <p:nvSpPr>
            <p:cNvPr id="109612" name="Oval 5">
              <a:extLst>
                <a:ext uri="{FF2B5EF4-FFF2-40B4-BE49-F238E27FC236}">
                  <a16:creationId xmlns:a16="http://schemas.microsoft.com/office/drawing/2014/main" id="{48D395B6-E798-E4A8-C850-42E2A655C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2170"/>
              <a:ext cx="1030" cy="330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400">
                  <a:solidFill>
                    <a:srgbClr val="0000FF"/>
                  </a:solidFill>
                </a:rPr>
                <a:t>Play Move</a:t>
              </a:r>
            </a:p>
          </p:txBody>
        </p:sp>
        <p:grpSp>
          <p:nvGrpSpPr>
            <p:cNvPr id="109613" name="Group 6">
              <a:extLst>
                <a:ext uri="{FF2B5EF4-FFF2-40B4-BE49-F238E27FC236}">
                  <a16:creationId xmlns:a16="http://schemas.microsoft.com/office/drawing/2014/main" id="{E7E902E1-F867-8049-5E26-AB84723E2B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2115"/>
              <a:ext cx="256" cy="549"/>
              <a:chOff x="1500" y="2115"/>
              <a:chExt cx="256" cy="549"/>
            </a:xfrm>
          </p:grpSpPr>
          <p:sp>
            <p:nvSpPr>
              <p:cNvPr id="109616" name="Oval 7">
                <a:extLst>
                  <a:ext uri="{FF2B5EF4-FFF2-40B4-BE49-F238E27FC236}">
                    <a16:creationId xmlns:a16="http://schemas.microsoft.com/office/drawing/2014/main" id="{45692A0C-39A3-BBB2-C8AA-14F62982E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" y="2115"/>
                <a:ext cx="128" cy="11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617" name="Line 8">
                <a:extLst>
                  <a:ext uri="{FF2B5EF4-FFF2-40B4-BE49-F238E27FC236}">
                    <a16:creationId xmlns:a16="http://schemas.microsoft.com/office/drawing/2014/main" id="{ACD33F1E-A8AC-10EA-9160-D0E1C6D24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7" y="2225"/>
                <a:ext cx="1" cy="32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618" name="Line 9">
                <a:extLst>
                  <a:ext uri="{FF2B5EF4-FFF2-40B4-BE49-F238E27FC236}">
                    <a16:creationId xmlns:a16="http://schemas.microsoft.com/office/drawing/2014/main" id="{C0C59E07-8367-F29F-E677-EE8AEC79E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335"/>
                <a:ext cx="25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619" name="Freeform 10">
                <a:extLst>
                  <a:ext uri="{FF2B5EF4-FFF2-40B4-BE49-F238E27FC236}">
                    <a16:creationId xmlns:a16="http://schemas.microsoft.com/office/drawing/2014/main" id="{AF4DC961-F097-FD99-058C-61A1524B7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2554"/>
                <a:ext cx="127" cy="110"/>
              </a:xfrm>
              <a:custGeom>
                <a:avLst/>
                <a:gdLst>
                  <a:gd name="T0" fmla="*/ 0 w 96"/>
                  <a:gd name="T1" fmla="*/ 2147483646 h 96"/>
                  <a:gd name="T2" fmla="*/ 2147483646 w 96"/>
                  <a:gd name="T3" fmla="*/ 0 h 96"/>
                  <a:gd name="T4" fmla="*/ 0 60000 65536"/>
                  <a:gd name="T5" fmla="*/ 0 60000 65536"/>
                  <a:gd name="T6" fmla="*/ 0 w 96"/>
                  <a:gd name="T7" fmla="*/ 0 h 96"/>
                  <a:gd name="T8" fmla="*/ 96 w 96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96">
                    <a:moveTo>
                      <a:pt x="0" y="96"/>
                    </a:moveTo>
                    <a:cubicBezTo>
                      <a:pt x="0" y="96"/>
                      <a:pt x="48" y="48"/>
                      <a:pt x="96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/>
              <a:p>
                <a:endParaRPr lang="en-GB"/>
              </a:p>
            </p:txBody>
          </p:sp>
          <p:sp>
            <p:nvSpPr>
              <p:cNvPr id="109620" name="Line 11">
                <a:extLst>
                  <a:ext uri="{FF2B5EF4-FFF2-40B4-BE49-F238E27FC236}">
                    <a16:creationId xmlns:a16="http://schemas.microsoft.com/office/drawing/2014/main" id="{E0177835-0F36-7C73-DC71-D3517EFF5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7" y="2554"/>
                <a:ext cx="127" cy="1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9614" name="Line 12">
              <a:extLst>
                <a:ext uri="{FF2B5EF4-FFF2-40B4-BE49-F238E27FC236}">
                  <a16:creationId xmlns:a16="http://schemas.microsoft.com/office/drawing/2014/main" id="{39BD1D6A-513F-834E-00B2-EE081774C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5" y="2335"/>
              <a:ext cx="115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615" name="Text Box 13">
              <a:extLst>
                <a:ext uri="{FF2B5EF4-FFF2-40B4-BE49-F238E27FC236}">
                  <a16:creationId xmlns:a16="http://schemas.microsoft.com/office/drawing/2014/main" id="{F29606A9-AFE2-869C-5857-9E3DB64F5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2724"/>
              <a:ext cx="68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80" tIns="50389" rIns="100780" bIns="50389">
              <a:spAutoFit/>
            </a:bodyPr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>
                  <a:solidFill>
                    <a:srgbClr val="0000FF"/>
                  </a:solidFill>
                </a:rPr>
                <a:t>Player</a:t>
              </a:r>
            </a:p>
          </p:txBody>
        </p:sp>
      </p:grpSp>
      <p:grpSp>
        <p:nvGrpSpPr>
          <p:cNvPr id="4" name="Group 39">
            <a:extLst>
              <a:ext uri="{FF2B5EF4-FFF2-40B4-BE49-F238E27FC236}">
                <a16:creationId xmlns:a16="http://schemas.microsoft.com/office/drawing/2014/main" id="{1F86F98C-C608-6ACD-61D0-0CE1612F86F2}"/>
              </a:ext>
            </a:extLst>
          </p:cNvPr>
          <p:cNvGrpSpPr>
            <a:grpSpLocks/>
          </p:cNvGrpSpPr>
          <p:nvPr/>
        </p:nvGrpSpPr>
        <p:grpSpPr bwMode="auto">
          <a:xfrm>
            <a:off x="4735513" y="3779838"/>
            <a:ext cx="5118100" cy="3427412"/>
            <a:chOff x="798" y="1288"/>
            <a:chExt cx="4599" cy="2773"/>
          </a:xfrm>
        </p:grpSpPr>
        <p:sp>
          <p:nvSpPr>
            <p:cNvPr id="109574" name="Rectangle 2">
              <a:extLst>
                <a:ext uri="{FF2B5EF4-FFF2-40B4-BE49-F238E27FC236}">
                  <a16:creationId xmlns:a16="http://schemas.microsoft.com/office/drawing/2014/main" id="{811EA8EB-14E0-CDA4-FC57-1EA72F417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499"/>
              <a:ext cx="1802" cy="2562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18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18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18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18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14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14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14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 sz="1400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400">
                  <a:solidFill>
                    <a:srgbClr val="0000FF"/>
                  </a:solidFill>
                </a:rPr>
                <a:t>Supermarket</a:t>
              </a: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400">
                  <a:solidFill>
                    <a:srgbClr val="0000FF"/>
                  </a:solidFill>
                </a:rPr>
                <a:t>Prize scheme</a:t>
              </a:r>
            </a:p>
          </p:txBody>
        </p:sp>
        <p:sp>
          <p:nvSpPr>
            <p:cNvPr id="109575" name="Oval 3">
              <a:extLst>
                <a:ext uri="{FF2B5EF4-FFF2-40B4-BE49-F238E27FC236}">
                  <a16:creationId xmlns:a16="http://schemas.microsoft.com/office/drawing/2014/main" id="{C6A84581-2D6E-8605-BA4D-93D579228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1605"/>
              <a:ext cx="952" cy="476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200">
                  <a:solidFill>
                    <a:srgbClr val="0000FF"/>
                  </a:solidFill>
                </a:rPr>
                <a:t>register</a:t>
              </a: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200">
                  <a:solidFill>
                    <a:srgbClr val="0000FF"/>
                  </a:solidFill>
                </a:rPr>
                <a:t>customer</a:t>
              </a:r>
            </a:p>
          </p:txBody>
        </p:sp>
        <p:grpSp>
          <p:nvGrpSpPr>
            <p:cNvPr id="109576" name="Group 18">
              <a:extLst>
                <a:ext uri="{FF2B5EF4-FFF2-40B4-BE49-F238E27FC236}">
                  <a16:creationId xmlns:a16="http://schemas.microsoft.com/office/drawing/2014/main" id="{981E9C20-3A86-1CFA-33D3-424C57FEA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288"/>
              <a:ext cx="211" cy="527"/>
              <a:chOff x="1111" y="1288"/>
              <a:chExt cx="211" cy="527"/>
            </a:xfrm>
          </p:grpSpPr>
          <p:sp>
            <p:nvSpPr>
              <p:cNvPr id="109605" name="Oval 5">
                <a:extLst>
                  <a:ext uri="{FF2B5EF4-FFF2-40B4-BE49-F238E27FC236}">
                    <a16:creationId xmlns:a16="http://schemas.microsoft.com/office/drawing/2014/main" id="{08DF8D16-E84C-67F4-3B65-B367368C4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1288"/>
                <a:ext cx="105" cy="106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606" name="Line 6">
                <a:extLst>
                  <a:ext uri="{FF2B5EF4-FFF2-40B4-BE49-F238E27FC236}">
                    <a16:creationId xmlns:a16="http://schemas.microsoft.com/office/drawing/2014/main" id="{A29CAB24-E1CC-B96C-EB74-4599F439F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7" y="1394"/>
                <a:ext cx="1" cy="31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607" name="Line 7">
                <a:extLst>
                  <a:ext uri="{FF2B5EF4-FFF2-40B4-BE49-F238E27FC236}">
                    <a16:creationId xmlns:a16="http://schemas.microsoft.com/office/drawing/2014/main" id="{FEF43ACA-89C7-057C-DB56-071F2F8FF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1499"/>
                <a:ext cx="211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608" name="Freeform 8">
                <a:extLst>
                  <a:ext uri="{FF2B5EF4-FFF2-40B4-BE49-F238E27FC236}">
                    <a16:creationId xmlns:a16="http://schemas.microsoft.com/office/drawing/2014/main" id="{3F66C609-238E-ABBC-C10E-EF524B3B9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10"/>
                <a:ext cx="106" cy="105"/>
              </a:xfrm>
              <a:custGeom>
                <a:avLst/>
                <a:gdLst>
                  <a:gd name="T0" fmla="*/ 0 w 96"/>
                  <a:gd name="T1" fmla="*/ 50491037 h 96"/>
                  <a:gd name="T2" fmla="*/ 202934310 w 96"/>
                  <a:gd name="T3" fmla="*/ 0 h 96"/>
                  <a:gd name="T4" fmla="*/ 0 60000 65536"/>
                  <a:gd name="T5" fmla="*/ 0 60000 65536"/>
                  <a:gd name="T6" fmla="*/ 0 w 96"/>
                  <a:gd name="T7" fmla="*/ 0 h 96"/>
                  <a:gd name="T8" fmla="*/ 96 w 96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96">
                    <a:moveTo>
                      <a:pt x="0" y="96"/>
                    </a:moveTo>
                    <a:cubicBezTo>
                      <a:pt x="0" y="96"/>
                      <a:pt x="48" y="48"/>
                      <a:pt x="96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/>
              <a:p>
                <a:endParaRPr lang="en-GB"/>
              </a:p>
            </p:txBody>
          </p:sp>
          <p:sp>
            <p:nvSpPr>
              <p:cNvPr id="109609" name="Line 9">
                <a:extLst>
                  <a:ext uri="{FF2B5EF4-FFF2-40B4-BE49-F238E27FC236}">
                    <a16:creationId xmlns:a16="http://schemas.microsoft.com/office/drawing/2014/main" id="{B44519F8-53E8-FCB7-5D28-1D156DCE8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7" y="1710"/>
                <a:ext cx="105" cy="10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9577" name="Text Box 10">
              <a:extLst>
                <a:ext uri="{FF2B5EF4-FFF2-40B4-BE49-F238E27FC236}">
                  <a16:creationId xmlns:a16="http://schemas.microsoft.com/office/drawing/2014/main" id="{3DF26257-F663-769F-73EA-94AAF2A4C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" y="1802"/>
              <a:ext cx="743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80" tIns="50389" rIns="100780" bIns="50389">
              <a:spAutoFit/>
            </a:bodyPr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100">
                  <a:solidFill>
                    <a:srgbClr val="0000FF"/>
                  </a:solidFill>
                </a:rPr>
                <a:t>Customer</a:t>
              </a:r>
            </a:p>
          </p:txBody>
        </p:sp>
        <p:sp>
          <p:nvSpPr>
            <p:cNvPr id="109578" name="Oval 11">
              <a:extLst>
                <a:ext uri="{FF2B5EF4-FFF2-40B4-BE49-F238E27FC236}">
                  <a16:creationId xmlns:a16="http://schemas.microsoft.com/office/drawing/2014/main" id="{087FAF4A-3E0A-5692-D798-AFD11CF8A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187"/>
              <a:ext cx="952" cy="476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200">
                  <a:solidFill>
                    <a:srgbClr val="0000FF"/>
                  </a:solidFill>
                </a:rPr>
                <a:t>register</a:t>
              </a: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200">
                  <a:solidFill>
                    <a:srgbClr val="0000FF"/>
                  </a:solidFill>
                </a:rPr>
                <a:t>sales</a:t>
              </a:r>
            </a:p>
          </p:txBody>
        </p:sp>
        <p:sp>
          <p:nvSpPr>
            <p:cNvPr id="109579" name="Oval 12">
              <a:extLst>
                <a:ext uri="{FF2B5EF4-FFF2-40B4-BE49-F238E27FC236}">
                  <a16:creationId xmlns:a16="http://schemas.microsoft.com/office/drawing/2014/main" id="{9C499ACC-2F4E-813A-58F4-3045FBA3A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769"/>
              <a:ext cx="952" cy="476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200">
                  <a:solidFill>
                    <a:srgbClr val="0000FF"/>
                  </a:solidFill>
                </a:rPr>
                <a:t>select</a:t>
              </a: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200">
                  <a:solidFill>
                    <a:srgbClr val="0000FF"/>
                  </a:solidFill>
                </a:rPr>
                <a:t>winners</a:t>
              </a:r>
            </a:p>
          </p:txBody>
        </p:sp>
        <p:grpSp>
          <p:nvGrpSpPr>
            <p:cNvPr id="109580" name="Group 13">
              <a:extLst>
                <a:ext uri="{FF2B5EF4-FFF2-40B4-BE49-F238E27FC236}">
                  <a16:creationId xmlns:a16="http://schemas.microsoft.com/office/drawing/2014/main" id="{C120B79B-D73A-7A0B-092E-8D5E02A61A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134"/>
              <a:ext cx="211" cy="528"/>
              <a:chOff x="1111" y="2134"/>
              <a:chExt cx="211" cy="528"/>
            </a:xfrm>
          </p:grpSpPr>
          <p:sp>
            <p:nvSpPr>
              <p:cNvPr id="109600" name="Oval 14">
                <a:extLst>
                  <a:ext uri="{FF2B5EF4-FFF2-40B4-BE49-F238E27FC236}">
                    <a16:creationId xmlns:a16="http://schemas.microsoft.com/office/drawing/2014/main" id="{304E7024-0A72-1669-081F-EACC25361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2134"/>
                <a:ext cx="105" cy="106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601" name="Line 15">
                <a:extLst>
                  <a:ext uri="{FF2B5EF4-FFF2-40B4-BE49-F238E27FC236}">
                    <a16:creationId xmlns:a16="http://schemas.microsoft.com/office/drawing/2014/main" id="{5B9AFEF0-8758-24EF-1265-C360A3CAF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7" y="2240"/>
                <a:ext cx="1" cy="31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602" name="Line 16">
                <a:extLst>
                  <a:ext uri="{FF2B5EF4-FFF2-40B4-BE49-F238E27FC236}">
                    <a16:creationId xmlns:a16="http://schemas.microsoft.com/office/drawing/2014/main" id="{A0CA77C8-39E1-0A78-D74F-BE3989D07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2345"/>
                <a:ext cx="211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603" name="Freeform 17">
                <a:extLst>
                  <a:ext uri="{FF2B5EF4-FFF2-40B4-BE49-F238E27FC236}">
                    <a16:creationId xmlns:a16="http://schemas.microsoft.com/office/drawing/2014/main" id="{02AFDA8F-8631-36CB-4895-D8753CBFE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2556"/>
                <a:ext cx="106" cy="106"/>
              </a:xfrm>
              <a:custGeom>
                <a:avLst/>
                <a:gdLst>
                  <a:gd name="T0" fmla="*/ 0 w 96"/>
                  <a:gd name="T1" fmla="*/ 202934310 h 96"/>
                  <a:gd name="T2" fmla="*/ 202934310 w 96"/>
                  <a:gd name="T3" fmla="*/ 0 h 96"/>
                  <a:gd name="T4" fmla="*/ 0 60000 65536"/>
                  <a:gd name="T5" fmla="*/ 0 60000 65536"/>
                  <a:gd name="T6" fmla="*/ 0 w 96"/>
                  <a:gd name="T7" fmla="*/ 0 h 96"/>
                  <a:gd name="T8" fmla="*/ 96 w 96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96">
                    <a:moveTo>
                      <a:pt x="0" y="96"/>
                    </a:moveTo>
                    <a:cubicBezTo>
                      <a:pt x="0" y="96"/>
                      <a:pt x="48" y="48"/>
                      <a:pt x="96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/>
              <a:p>
                <a:endParaRPr lang="en-GB"/>
              </a:p>
            </p:txBody>
          </p:sp>
          <p:sp>
            <p:nvSpPr>
              <p:cNvPr id="109604" name="Line 18">
                <a:extLst>
                  <a:ext uri="{FF2B5EF4-FFF2-40B4-BE49-F238E27FC236}">
                    <a16:creationId xmlns:a16="http://schemas.microsoft.com/office/drawing/2014/main" id="{9C3BB160-0CA5-D386-F5ED-D9C99B475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7" y="2556"/>
                <a:ext cx="105" cy="10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9581" name="Text Box 19">
              <a:extLst>
                <a:ext uri="{FF2B5EF4-FFF2-40B4-BE49-F238E27FC236}">
                  <a16:creationId xmlns:a16="http://schemas.microsoft.com/office/drawing/2014/main" id="{E6F708E6-EFAD-52B6-9C35-1ACC77C06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" y="2649"/>
              <a:ext cx="87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80" tIns="50389" rIns="100780" bIns="50389">
              <a:spAutoFit/>
            </a:bodyPr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100">
                  <a:solidFill>
                    <a:srgbClr val="0000FF"/>
                  </a:solidFill>
                </a:rPr>
                <a:t>Sales Clerk</a:t>
              </a:r>
            </a:p>
          </p:txBody>
        </p:sp>
        <p:grpSp>
          <p:nvGrpSpPr>
            <p:cNvPr id="109582" name="Group 20">
              <a:extLst>
                <a:ext uri="{FF2B5EF4-FFF2-40B4-BE49-F238E27FC236}">
                  <a16:creationId xmlns:a16="http://schemas.microsoft.com/office/drawing/2014/main" id="{FA175745-F03A-FCE4-4253-A40009380B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3086"/>
              <a:ext cx="211" cy="529"/>
              <a:chOff x="1111" y="3086"/>
              <a:chExt cx="211" cy="529"/>
            </a:xfrm>
          </p:grpSpPr>
          <p:sp>
            <p:nvSpPr>
              <p:cNvPr id="109595" name="Oval 21">
                <a:extLst>
                  <a:ext uri="{FF2B5EF4-FFF2-40B4-BE49-F238E27FC236}">
                    <a16:creationId xmlns:a16="http://schemas.microsoft.com/office/drawing/2014/main" id="{4B1E34C9-630C-C1E9-9421-4420E2FE9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3086"/>
                <a:ext cx="105" cy="106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596" name="Line 22">
                <a:extLst>
                  <a:ext uri="{FF2B5EF4-FFF2-40B4-BE49-F238E27FC236}">
                    <a16:creationId xmlns:a16="http://schemas.microsoft.com/office/drawing/2014/main" id="{ACBF3C54-7CDA-55A2-424C-3E3F6E81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7" y="3192"/>
                <a:ext cx="1" cy="31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597" name="Line 23">
                <a:extLst>
                  <a:ext uri="{FF2B5EF4-FFF2-40B4-BE49-F238E27FC236}">
                    <a16:creationId xmlns:a16="http://schemas.microsoft.com/office/drawing/2014/main" id="{6C5113E2-81FD-54F0-1314-3625135D4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3297"/>
                <a:ext cx="211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598" name="Freeform 24">
                <a:extLst>
                  <a:ext uri="{FF2B5EF4-FFF2-40B4-BE49-F238E27FC236}">
                    <a16:creationId xmlns:a16="http://schemas.microsoft.com/office/drawing/2014/main" id="{F0771AA5-F215-4A53-6077-5E558CB6A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3509"/>
                <a:ext cx="106" cy="106"/>
              </a:xfrm>
              <a:custGeom>
                <a:avLst/>
                <a:gdLst>
                  <a:gd name="T0" fmla="*/ 0 w 96"/>
                  <a:gd name="T1" fmla="*/ 202934310 h 96"/>
                  <a:gd name="T2" fmla="*/ 202934310 w 96"/>
                  <a:gd name="T3" fmla="*/ 0 h 96"/>
                  <a:gd name="T4" fmla="*/ 0 60000 65536"/>
                  <a:gd name="T5" fmla="*/ 0 60000 65536"/>
                  <a:gd name="T6" fmla="*/ 0 w 96"/>
                  <a:gd name="T7" fmla="*/ 0 h 96"/>
                  <a:gd name="T8" fmla="*/ 96 w 96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96">
                    <a:moveTo>
                      <a:pt x="0" y="96"/>
                    </a:moveTo>
                    <a:cubicBezTo>
                      <a:pt x="0" y="96"/>
                      <a:pt x="48" y="48"/>
                      <a:pt x="96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/>
              <a:p>
                <a:endParaRPr lang="en-GB"/>
              </a:p>
            </p:txBody>
          </p:sp>
          <p:sp>
            <p:nvSpPr>
              <p:cNvPr id="109599" name="Line 25">
                <a:extLst>
                  <a:ext uri="{FF2B5EF4-FFF2-40B4-BE49-F238E27FC236}">
                    <a16:creationId xmlns:a16="http://schemas.microsoft.com/office/drawing/2014/main" id="{1E770229-A52C-668C-A719-BF834B45A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7" y="3509"/>
                <a:ext cx="105" cy="10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9583" name="Text Box 26">
              <a:extLst>
                <a:ext uri="{FF2B5EF4-FFF2-40B4-BE49-F238E27FC236}">
                  <a16:creationId xmlns:a16="http://schemas.microsoft.com/office/drawing/2014/main" id="{0E5926CA-C7C6-D003-EEA2-2B5727B83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601"/>
              <a:ext cx="70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80" tIns="50389" rIns="100780" bIns="50389">
              <a:spAutoFit/>
            </a:bodyPr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100">
                  <a:solidFill>
                    <a:srgbClr val="0000FF"/>
                  </a:solidFill>
                </a:rPr>
                <a:t>Manager</a:t>
              </a:r>
            </a:p>
          </p:txBody>
        </p:sp>
        <p:grpSp>
          <p:nvGrpSpPr>
            <p:cNvPr id="109584" name="Group 27">
              <a:extLst>
                <a:ext uri="{FF2B5EF4-FFF2-40B4-BE49-F238E27FC236}">
                  <a16:creationId xmlns:a16="http://schemas.microsoft.com/office/drawing/2014/main" id="{DE220663-D691-69DE-DEF3-BA9FFCFE68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7" y="1288"/>
              <a:ext cx="211" cy="527"/>
              <a:chOff x="5027" y="1288"/>
              <a:chExt cx="211" cy="527"/>
            </a:xfrm>
          </p:grpSpPr>
          <p:sp>
            <p:nvSpPr>
              <p:cNvPr id="109590" name="Oval 28">
                <a:extLst>
                  <a:ext uri="{FF2B5EF4-FFF2-40B4-BE49-F238E27FC236}">
                    <a16:creationId xmlns:a16="http://schemas.microsoft.com/office/drawing/2014/main" id="{3B3681EE-AC31-773F-E2B1-1E7480048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1288"/>
                <a:ext cx="105" cy="106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591" name="Line 29">
                <a:extLst>
                  <a:ext uri="{FF2B5EF4-FFF2-40B4-BE49-F238E27FC236}">
                    <a16:creationId xmlns:a16="http://schemas.microsoft.com/office/drawing/2014/main" id="{BFE4C2EC-A3BA-D5F9-775B-438D98819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2" y="1394"/>
                <a:ext cx="1" cy="31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592" name="Line 30">
                <a:extLst>
                  <a:ext uri="{FF2B5EF4-FFF2-40B4-BE49-F238E27FC236}">
                    <a16:creationId xmlns:a16="http://schemas.microsoft.com/office/drawing/2014/main" id="{5713F45E-4669-152C-88B9-9607A309B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7" y="1499"/>
                <a:ext cx="211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593" name="Freeform 31">
                <a:extLst>
                  <a:ext uri="{FF2B5EF4-FFF2-40B4-BE49-F238E27FC236}">
                    <a16:creationId xmlns:a16="http://schemas.microsoft.com/office/drawing/2014/main" id="{4348773F-E622-44AC-833C-5D3DEF364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7" y="1710"/>
                <a:ext cx="105" cy="105"/>
              </a:xfrm>
              <a:custGeom>
                <a:avLst/>
                <a:gdLst>
                  <a:gd name="T0" fmla="*/ 0 w 96"/>
                  <a:gd name="T1" fmla="*/ 50491037 h 96"/>
                  <a:gd name="T2" fmla="*/ 50491037 w 96"/>
                  <a:gd name="T3" fmla="*/ 0 h 96"/>
                  <a:gd name="T4" fmla="*/ 0 60000 65536"/>
                  <a:gd name="T5" fmla="*/ 0 60000 65536"/>
                  <a:gd name="T6" fmla="*/ 0 w 96"/>
                  <a:gd name="T7" fmla="*/ 0 h 96"/>
                  <a:gd name="T8" fmla="*/ 96 w 96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96">
                    <a:moveTo>
                      <a:pt x="0" y="96"/>
                    </a:moveTo>
                    <a:cubicBezTo>
                      <a:pt x="0" y="96"/>
                      <a:pt x="48" y="48"/>
                      <a:pt x="96" y="0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/>
              <a:p>
                <a:endParaRPr lang="en-GB"/>
              </a:p>
            </p:txBody>
          </p:sp>
          <p:sp>
            <p:nvSpPr>
              <p:cNvPr id="109594" name="Line 32">
                <a:extLst>
                  <a:ext uri="{FF2B5EF4-FFF2-40B4-BE49-F238E27FC236}">
                    <a16:creationId xmlns:a16="http://schemas.microsoft.com/office/drawing/2014/main" id="{7452B9FF-47B7-91FD-22B1-809F2E29F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2" y="1710"/>
                <a:ext cx="105" cy="10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9585" name="Text Box 33">
              <a:extLst>
                <a:ext uri="{FF2B5EF4-FFF2-40B4-BE49-F238E27FC236}">
                  <a16:creationId xmlns:a16="http://schemas.microsoft.com/office/drawing/2014/main" id="{1F5A38F5-E627-3E20-D4C6-E99012221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2" y="1802"/>
              <a:ext cx="49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80" tIns="50389" rIns="100780" bIns="50389">
              <a:spAutoFit/>
            </a:bodyPr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100">
                  <a:solidFill>
                    <a:srgbClr val="0000FF"/>
                  </a:solidFill>
                </a:rPr>
                <a:t>Clerk</a:t>
              </a:r>
            </a:p>
          </p:txBody>
        </p:sp>
        <p:sp>
          <p:nvSpPr>
            <p:cNvPr id="109586" name="Line 34">
              <a:extLst>
                <a:ext uri="{FF2B5EF4-FFF2-40B4-BE49-F238E27FC236}">
                  <a16:creationId xmlns:a16="http://schemas.microsoft.com/office/drawing/2014/main" id="{A156A721-D067-7184-FBB4-AC05973E9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3" y="1496"/>
              <a:ext cx="1382" cy="37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587" name="Line 35">
              <a:extLst>
                <a:ext uri="{FF2B5EF4-FFF2-40B4-BE49-F238E27FC236}">
                  <a16:creationId xmlns:a16="http://schemas.microsoft.com/office/drawing/2014/main" id="{6D85E0CB-F320-282C-0006-87F7EEFFE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3" y="2343"/>
              <a:ext cx="1382" cy="11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588" name="Line 36">
              <a:extLst>
                <a:ext uri="{FF2B5EF4-FFF2-40B4-BE49-F238E27FC236}">
                  <a16:creationId xmlns:a16="http://schemas.microsoft.com/office/drawing/2014/main" id="{FE8AC42C-3CF7-8EAA-D527-3BDD1809BB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6" y="3034"/>
              <a:ext cx="1329" cy="26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589" name="Line 37">
              <a:extLst>
                <a:ext uri="{FF2B5EF4-FFF2-40B4-BE49-F238E27FC236}">
                  <a16:creationId xmlns:a16="http://schemas.microsoft.com/office/drawing/2014/main" id="{B347AEB4-5D8C-90C1-EC6B-69D111B082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1496"/>
              <a:ext cx="1270" cy="32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18762E5A-3BA3-A5EF-B721-A5614D748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913" y="-28575"/>
            <a:ext cx="9175750" cy="1255713"/>
          </a:xfrm>
        </p:spPr>
        <p:txBody>
          <a:bodyPr/>
          <a:lstStyle/>
          <a:p>
            <a:r>
              <a:rPr lang="en-US" altLang="en-US" sz="3200"/>
              <a:t>Identification of Entity Objects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65268028-CE4E-DBD7-0C56-73D304B7B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513" y="960438"/>
            <a:ext cx="10080625" cy="58674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altLang="en-US"/>
              <a:t>Usually appear as common nouns in the problem description.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altLang="en-US"/>
              <a:t>From the list of nouns, need to exclude:</a:t>
            </a:r>
          </a:p>
          <a:p>
            <a:pPr lvl="1">
              <a:lnSpc>
                <a:spcPct val="120000"/>
              </a:lnSpc>
            </a:pPr>
            <a:r>
              <a:rPr lang="en-US" altLang="en-US" sz="2400" b="1">
                <a:solidFill>
                  <a:srgbClr val="0000CC"/>
                </a:solidFill>
              </a:rPr>
              <a:t>Users    (e.g. accountant, librarian, etc)</a:t>
            </a:r>
          </a:p>
          <a:p>
            <a:pPr lvl="1">
              <a:lnSpc>
                <a:spcPct val="120000"/>
              </a:lnSpc>
            </a:pPr>
            <a:r>
              <a:rPr lang="en-US" altLang="en-US" sz="2400" b="1">
                <a:solidFill>
                  <a:srgbClr val="0000CC"/>
                </a:solidFill>
              </a:rPr>
              <a:t>Passive verbs  (e.g. Acknowledgment)</a:t>
            </a:r>
          </a:p>
          <a:p>
            <a:pPr lvl="1">
              <a:lnSpc>
                <a:spcPct val="120000"/>
              </a:lnSpc>
            </a:pPr>
            <a:r>
              <a:rPr lang="en-US" altLang="en-US" sz="2400" b="1">
                <a:solidFill>
                  <a:srgbClr val="0000CC"/>
                </a:solidFill>
              </a:rPr>
              <a:t>Those with which you can not associate any methods</a:t>
            </a:r>
          </a:p>
          <a:p>
            <a:pPr lvl="1">
              <a:lnSpc>
                <a:spcPct val="120000"/>
              </a:lnSpc>
              <a:spcAft>
                <a:spcPts val="3000"/>
              </a:spcAft>
            </a:pPr>
            <a:r>
              <a:rPr lang="en-US" altLang="en-US" sz="2400" b="1">
                <a:solidFill>
                  <a:srgbClr val="0000CC"/>
                </a:solidFill>
              </a:rPr>
              <a:t>Those with which you can not associate any data to store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en-US"/>
              <a:t>Surrogate users may exist as classes:</a:t>
            </a:r>
          </a:p>
          <a:p>
            <a:pPr lvl="1">
              <a:lnSpc>
                <a:spcPct val="120000"/>
              </a:lnSpc>
            </a:pPr>
            <a:r>
              <a:rPr lang="en-US" altLang="en-US" sz="2400" b="1">
                <a:solidFill>
                  <a:srgbClr val="0000CC"/>
                </a:solidFill>
              </a:rPr>
              <a:t>Library member</a:t>
            </a:r>
          </a:p>
          <a:p>
            <a:pPr lvl="1">
              <a:lnSpc>
                <a:spcPct val="12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07954B34-2800-65E5-403C-B7D914E4EC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1150" y="103188"/>
            <a:ext cx="9020175" cy="1255712"/>
          </a:xfrm>
        </p:spPr>
        <p:txBody>
          <a:bodyPr lIns="100794" tIns="50397" rIns="100794" bIns="50397"/>
          <a:lstStyle/>
          <a:p>
            <a:r>
              <a:rPr lang="en-US" altLang="en-US" sz="3200"/>
              <a:t>Identify Classes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4D712C7-4498-7B6B-05A6-6869FDB1EB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725" y="1128713"/>
            <a:ext cx="10080625" cy="5654675"/>
          </a:xfrm>
        </p:spPr>
        <p:txBody>
          <a:bodyPr lIns="100794" tIns="50397" rIns="100794" bIns="50397"/>
          <a:lstStyle/>
          <a:p>
            <a:pPr marL="342900" indent="-342900" defTabSz="914400">
              <a:lnSpc>
                <a:spcPct val="120000"/>
              </a:lnSpc>
            </a:pPr>
            <a:r>
              <a:rPr lang="en-US" altLang="en-US" sz="3600"/>
              <a:t>A partial requirement:</a:t>
            </a:r>
          </a:p>
          <a:p>
            <a:pPr marL="342900" indent="-342900" defTabSz="914400">
              <a:lnSpc>
                <a:spcPct val="120000"/>
              </a:lnSpc>
              <a:spcBef>
                <a:spcPts val="600"/>
              </a:spcBef>
            </a:pPr>
            <a:endParaRPr lang="en-US" altLang="en-US" sz="3600"/>
          </a:p>
          <a:p>
            <a:pPr marL="342900" indent="-342900" defTabSz="914400">
              <a:lnSpc>
                <a:spcPct val="120000"/>
              </a:lnSpc>
              <a:spcBef>
                <a:spcPts val="600"/>
              </a:spcBef>
            </a:pPr>
            <a:endParaRPr lang="en-US" altLang="en-US" sz="3600"/>
          </a:p>
          <a:p>
            <a:pPr marL="342900" indent="-342900" defTabSz="9144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en-US" sz="3600"/>
          </a:p>
          <a:p>
            <a:pPr marL="342900" indent="-342900" defTabSz="9144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en-US" sz="3600"/>
          </a:p>
          <a:p>
            <a:pPr marL="342900" indent="-342900" defTabSz="914400">
              <a:lnSpc>
                <a:spcPct val="120000"/>
              </a:lnSpc>
              <a:spcBef>
                <a:spcPts val="1200"/>
              </a:spcBef>
            </a:pPr>
            <a:r>
              <a:rPr lang="en-US" altLang="en-US" sz="3400"/>
              <a:t>Of course, not all nouns will correspond to a class or object in the final solution</a:t>
            </a: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EB164E29-A0D9-F828-85EF-36341C47B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2103438"/>
            <a:ext cx="8809037" cy="3363912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must be allowed to specify each product by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primary characteristics, including its name and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number. If the bar code does not match the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product, then an error should be generated to the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window and entered into the error log. The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report of all transactions must be structured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specified in section 7.A.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62143A63-4BCF-F75E-2AEA-045D0ECF4B3A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2159000"/>
            <a:ext cx="8001000" cy="2819400"/>
            <a:chOff x="544512" y="2158996"/>
            <a:chExt cx="8001000" cy="2819149"/>
          </a:xfrm>
        </p:grpSpPr>
        <p:sp>
          <p:nvSpPr>
            <p:cNvPr id="111622" name="Rectangle 5">
              <a:extLst>
                <a:ext uri="{FF2B5EF4-FFF2-40B4-BE49-F238E27FC236}">
                  <a16:creationId xmlns:a16="http://schemas.microsoft.com/office/drawing/2014/main" id="{66D62684-A7EB-5945-85C5-1202D0CB5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438" y="2209792"/>
              <a:ext cx="755698" cy="334932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623" name="Rectangle 6">
              <a:extLst>
                <a:ext uri="{FF2B5EF4-FFF2-40B4-BE49-F238E27FC236}">
                  <a16:creationId xmlns:a16="http://schemas.microsoft.com/office/drawing/2014/main" id="{5C0816E2-0600-E11D-2EB4-81B23F515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3825" y="2158996"/>
              <a:ext cx="1371687" cy="409539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624" name="Rectangle 7">
              <a:extLst>
                <a:ext uri="{FF2B5EF4-FFF2-40B4-BE49-F238E27FC236}">
                  <a16:creationId xmlns:a16="http://schemas.microsoft.com/office/drawing/2014/main" id="{8D0C0EF0-5183-BBD5-0E74-2731E4E4F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337" y="2690841"/>
              <a:ext cx="2513173" cy="326996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625" name="Rectangle 8">
              <a:extLst>
                <a:ext uri="{FF2B5EF4-FFF2-40B4-BE49-F238E27FC236}">
                  <a16:creationId xmlns:a16="http://schemas.microsoft.com/office/drawing/2014/main" id="{F5209339-9DE0-2C3A-642C-81C122F71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5246" y="2705047"/>
              <a:ext cx="990663" cy="292074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626" name="Rectangle 9">
              <a:extLst>
                <a:ext uri="{FF2B5EF4-FFF2-40B4-BE49-F238E27FC236}">
                  <a16:creationId xmlns:a16="http://schemas.microsoft.com/office/drawing/2014/main" id="{C2B8B137-1949-A30C-3B8E-972460FB9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5" y="3103473"/>
              <a:ext cx="2668758" cy="350807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627" name="Rectangle 10">
              <a:extLst>
                <a:ext uri="{FF2B5EF4-FFF2-40B4-BE49-F238E27FC236}">
                  <a16:creationId xmlns:a16="http://schemas.microsoft.com/office/drawing/2014/main" id="{D5134F25-3339-21B3-ADEF-C2D014DDA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871" y="3149507"/>
              <a:ext cx="1419315" cy="365093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628" name="Rectangle 11">
              <a:extLst>
                <a:ext uri="{FF2B5EF4-FFF2-40B4-BE49-F238E27FC236}">
                  <a16:creationId xmlns:a16="http://schemas.microsoft.com/office/drawing/2014/main" id="{51374887-8629-C9D1-438C-EC7E746B2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2" y="3627437"/>
              <a:ext cx="1373275" cy="328583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629" name="Rectangle 12">
              <a:extLst>
                <a:ext uri="{FF2B5EF4-FFF2-40B4-BE49-F238E27FC236}">
                  <a16:creationId xmlns:a16="http://schemas.microsoft.com/office/drawing/2014/main" id="{392F22FF-DDCF-6BBA-7058-74798DF3F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825" y="3651113"/>
              <a:ext cx="839841" cy="336520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630" name="Rectangle 13">
              <a:extLst>
                <a:ext uri="{FF2B5EF4-FFF2-40B4-BE49-F238E27FC236}">
                  <a16:creationId xmlns:a16="http://schemas.microsoft.com/office/drawing/2014/main" id="{ECC79DD2-1530-C911-C11A-8F820E79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5" y="4078113"/>
              <a:ext cx="2821168" cy="366680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631" name="Rectangle 14">
              <a:extLst>
                <a:ext uri="{FF2B5EF4-FFF2-40B4-BE49-F238E27FC236}">
                  <a16:creationId xmlns:a16="http://schemas.microsoft.com/office/drawing/2014/main" id="{0578BD77-B417-AD01-B012-422461CAA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0513" y="4024142"/>
              <a:ext cx="1430818" cy="420651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632" name="Rectangle 15">
              <a:extLst>
                <a:ext uri="{FF2B5EF4-FFF2-40B4-BE49-F238E27FC236}">
                  <a16:creationId xmlns:a16="http://schemas.microsoft.com/office/drawing/2014/main" id="{B506BA7B-A691-C6D6-A944-91786D9F3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38" y="4571781"/>
              <a:ext cx="2592553" cy="406364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633" name="Rectangle 16">
              <a:extLst>
                <a:ext uri="{FF2B5EF4-FFF2-40B4-BE49-F238E27FC236}">
                  <a16:creationId xmlns:a16="http://schemas.microsoft.com/office/drawing/2014/main" id="{06472964-4175-A448-84E8-F5FD1E75F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667" y="4457491"/>
              <a:ext cx="1981326" cy="444461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B009750-6BD4-F034-190A-AA3CFD377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-180975"/>
            <a:ext cx="8596312" cy="1255713"/>
          </a:xfrm>
        </p:spPr>
        <p:txBody>
          <a:bodyPr/>
          <a:lstStyle/>
          <a:p>
            <a:r>
              <a:rPr lang="en-US" altLang="en-US" sz="3200"/>
              <a:t>Exercise 2: Print Server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151CFC16-1158-636D-4E3D-005981A0BF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713" y="808038"/>
            <a:ext cx="9601200" cy="5715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400"/>
              <a:t>A print server is an active object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400"/>
              <a:t>Client applications send jobs to the print server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3400"/>
              <a:t>The print server enqueues a received object by calling a queue object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400"/>
              <a:t>The job server takes up jobs one by one from the queue: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000"/>
              <a:t>Prints them by sending them to the printer proxy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2185D56B-E6BA-C16B-C381-C29FF0BFE1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11163" y="25400"/>
            <a:ext cx="9020175" cy="1255713"/>
          </a:xfrm>
        </p:spPr>
        <p:txBody>
          <a:bodyPr lIns="100794" tIns="50397" rIns="100794" bIns="50397"/>
          <a:lstStyle/>
          <a:p>
            <a:r>
              <a:rPr lang="en-US" altLang="en-US" sz="3200"/>
              <a:t>Identify Entity Classes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D7B2C3B-D562-F93E-CE72-7ECF98C783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25" y="1128713"/>
            <a:ext cx="10080625" cy="5654675"/>
          </a:xfrm>
        </p:spPr>
        <p:txBody>
          <a:bodyPr lIns="100794" tIns="50397" rIns="100794" bIns="50397"/>
          <a:lstStyle/>
          <a:p>
            <a:pPr marL="342900" indent="-3429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Eliminate improbable nouns:</a:t>
            </a:r>
          </a:p>
          <a:p>
            <a:pPr marL="342900" indent="-342900" defTabSz="914400">
              <a:lnSpc>
                <a:spcPct val="120000"/>
              </a:lnSpc>
              <a:spcBef>
                <a:spcPts val="600"/>
              </a:spcBef>
            </a:pPr>
            <a:endParaRPr lang="en-US" altLang="en-US" sz="4000"/>
          </a:p>
          <a:p>
            <a:pPr marL="342900" indent="-342900" defTabSz="914400">
              <a:lnSpc>
                <a:spcPct val="120000"/>
              </a:lnSpc>
              <a:spcBef>
                <a:spcPts val="600"/>
              </a:spcBef>
            </a:pPr>
            <a:endParaRPr lang="en-US" altLang="en-US" sz="4000"/>
          </a:p>
          <a:p>
            <a:pPr marL="342900" indent="-342900" defTabSz="9144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en-US" sz="4000"/>
          </a:p>
          <a:p>
            <a:pPr marL="342900" indent="-342900" defTabSz="9144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en-US" sz="4000"/>
          </a:p>
          <a:p>
            <a:pPr marL="342900" indent="-342900" defTabSz="9144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r>
              <a:rPr lang="en-US" altLang="en-US" sz="2800" b="1">
                <a:solidFill>
                  <a:srgbClr val="3333CC"/>
                </a:solidFill>
              </a:rPr>
              <a:t>Improbable nouns: </a:t>
            </a:r>
            <a:r>
              <a:rPr lang="en-US" altLang="en-US" sz="2800"/>
              <a:t>Nouns with which no attributes or methods can be associated</a:t>
            </a:r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4EBC1555-170B-B720-4692-6D6E037EC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2103438"/>
            <a:ext cx="8809037" cy="3363912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must be allowed to specify each product by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primary characteristics, including its name and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number. If the bar code does not match the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product, then an error should be generated to the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window and entered into the error log. The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report of all transactions must be structured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specified in section 7.A.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59DD1180-BB6C-ACE6-7F6B-09DD10C77227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2159000"/>
            <a:ext cx="8001000" cy="2819400"/>
            <a:chOff x="544512" y="2158996"/>
            <a:chExt cx="8001000" cy="2819149"/>
          </a:xfrm>
        </p:grpSpPr>
        <p:sp>
          <p:nvSpPr>
            <p:cNvPr id="112661" name="Rectangle 5">
              <a:extLst>
                <a:ext uri="{FF2B5EF4-FFF2-40B4-BE49-F238E27FC236}">
                  <a16:creationId xmlns:a16="http://schemas.microsoft.com/office/drawing/2014/main" id="{B48B8FDB-896B-ACF2-4E0F-0E29CB6AC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438" y="2209792"/>
              <a:ext cx="755698" cy="334932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662" name="Rectangle 6">
              <a:extLst>
                <a:ext uri="{FF2B5EF4-FFF2-40B4-BE49-F238E27FC236}">
                  <a16:creationId xmlns:a16="http://schemas.microsoft.com/office/drawing/2014/main" id="{252FF801-D3AA-96D7-B217-62D2C024E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3825" y="2158996"/>
              <a:ext cx="1371687" cy="409539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663" name="Rectangle 7">
              <a:extLst>
                <a:ext uri="{FF2B5EF4-FFF2-40B4-BE49-F238E27FC236}">
                  <a16:creationId xmlns:a16="http://schemas.microsoft.com/office/drawing/2014/main" id="{C251052A-58F1-3D69-2DA3-8073D4489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337" y="2690841"/>
              <a:ext cx="2513173" cy="326996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664" name="Rectangle 8">
              <a:extLst>
                <a:ext uri="{FF2B5EF4-FFF2-40B4-BE49-F238E27FC236}">
                  <a16:creationId xmlns:a16="http://schemas.microsoft.com/office/drawing/2014/main" id="{703D2BF0-3177-A1A2-D025-577C626B1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5246" y="2705047"/>
              <a:ext cx="990663" cy="292074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665" name="Rectangle 9">
              <a:extLst>
                <a:ext uri="{FF2B5EF4-FFF2-40B4-BE49-F238E27FC236}">
                  <a16:creationId xmlns:a16="http://schemas.microsoft.com/office/drawing/2014/main" id="{DAA9FBF0-27F8-965B-F970-1F339C37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5" y="3103473"/>
              <a:ext cx="2668758" cy="350807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666" name="Rectangle 10">
              <a:extLst>
                <a:ext uri="{FF2B5EF4-FFF2-40B4-BE49-F238E27FC236}">
                  <a16:creationId xmlns:a16="http://schemas.microsoft.com/office/drawing/2014/main" id="{F48CF47B-0363-CE67-D0FD-09AE0E4FA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871" y="3149507"/>
              <a:ext cx="1419315" cy="365093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667" name="Rectangle 11">
              <a:extLst>
                <a:ext uri="{FF2B5EF4-FFF2-40B4-BE49-F238E27FC236}">
                  <a16:creationId xmlns:a16="http://schemas.microsoft.com/office/drawing/2014/main" id="{66F5C211-2BB8-7DAD-E834-C06777C05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2" y="3627437"/>
              <a:ext cx="1373275" cy="328583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668" name="Rectangle 12">
              <a:extLst>
                <a:ext uri="{FF2B5EF4-FFF2-40B4-BE49-F238E27FC236}">
                  <a16:creationId xmlns:a16="http://schemas.microsoft.com/office/drawing/2014/main" id="{1722D11A-E30F-8785-09CF-17707A2B9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825" y="3651113"/>
              <a:ext cx="839841" cy="336520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669" name="Rectangle 13">
              <a:extLst>
                <a:ext uri="{FF2B5EF4-FFF2-40B4-BE49-F238E27FC236}">
                  <a16:creationId xmlns:a16="http://schemas.microsoft.com/office/drawing/2014/main" id="{66632E17-9B5B-AD8B-F995-715869447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5" y="4078113"/>
              <a:ext cx="2821168" cy="366680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670" name="Rectangle 14">
              <a:extLst>
                <a:ext uri="{FF2B5EF4-FFF2-40B4-BE49-F238E27FC236}">
                  <a16:creationId xmlns:a16="http://schemas.microsoft.com/office/drawing/2014/main" id="{C51F5D03-D9A8-C39E-F9F8-5ED53417E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0513" y="4024142"/>
              <a:ext cx="1430818" cy="420651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671" name="Rectangle 15">
              <a:extLst>
                <a:ext uri="{FF2B5EF4-FFF2-40B4-BE49-F238E27FC236}">
                  <a16:creationId xmlns:a16="http://schemas.microsoft.com/office/drawing/2014/main" id="{9A4D16C5-03C3-D6F2-E43E-D29D082C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38" y="4571781"/>
              <a:ext cx="2592553" cy="406364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672" name="Rectangle 16">
              <a:extLst>
                <a:ext uri="{FF2B5EF4-FFF2-40B4-BE49-F238E27FC236}">
                  <a16:creationId xmlns:a16="http://schemas.microsoft.com/office/drawing/2014/main" id="{B8CE0A0A-F6D0-EDE4-367A-C8DCB0D2F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667" y="4457491"/>
              <a:ext cx="1981326" cy="444461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DCFD12B1-9353-682C-1CF1-3FA6BA088591}"/>
              </a:ext>
            </a:extLst>
          </p:cNvPr>
          <p:cNvGrpSpPr>
            <a:grpSpLocks/>
          </p:cNvGrpSpPr>
          <p:nvPr/>
        </p:nvGrpSpPr>
        <p:grpSpPr bwMode="auto">
          <a:xfrm>
            <a:off x="1458913" y="2027238"/>
            <a:ext cx="609600" cy="609600"/>
            <a:chOff x="1458912" y="2027237"/>
            <a:chExt cx="609600" cy="609600"/>
          </a:xfrm>
        </p:grpSpPr>
        <p:cxnSp>
          <p:nvCxnSpPr>
            <p:cNvPr id="112659" name="Straight Connector 18">
              <a:extLst>
                <a:ext uri="{FF2B5EF4-FFF2-40B4-BE49-F238E27FC236}">
                  <a16:creationId xmlns:a16="http://schemas.microsoft.com/office/drawing/2014/main" id="{E5C3C98D-6D06-EB29-AE9C-A78F29CD89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497012" y="2141537"/>
              <a:ext cx="533400" cy="45720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60" name="Straight Connector 19">
              <a:extLst>
                <a:ext uri="{FF2B5EF4-FFF2-40B4-BE49-F238E27FC236}">
                  <a16:creationId xmlns:a16="http://schemas.microsoft.com/office/drawing/2014/main" id="{5CD59103-B86A-B916-19F8-A11F623BB4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458912" y="2027237"/>
              <a:ext cx="609600" cy="60960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7">
            <a:extLst>
              <a:ext uri="{FF2B5EF4-FFF2-40B4-BE49-F238E27FC236}">
                <a16:creationId xmlns:a16="http://schemas.microsoft.com/office/drawing/2014/main" id="{1DFCAB0A-3B80-0894-B0F3-49EA0A8F4084}"/>
              </a:ext>
            </a:extLst>
          </p:cNvPr>
          <p:cNvGrpSpPr>
            <a:grpSpLocks/>
          </p:cNvGrpSpPr>
          <p:nvPr/>
        </p:nvGrpSpPr>
        <p:grpSpPr bwMode="auto">
          <a:xfrm>
            <a:off x="3516313" y="2560638"/>
            <a:ext cx="609600" cy="609600"/>
            <a:chOff x="1458912" y="2027237"/>
            <a:chExt cx="609600" cy="609600"/>
          </a:xfrm>
        </p:grpSpPr>
        <p:cxnSp>
          <p:nvCxnSpPr>
            <p:cNvPr id="112657" name="Straight Connector 28">
              <a:extLst>
                <a:ext uri="{FF2B5EF4-FFF2-40B4-BE49-F238E27FC236}">
                  <a16:creationId xmlns:a16="http://schemas.microsoft.com/office/drawing/2014/main" id="{9429FE06-3755-C7F7-6209-330278CF92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497012" y="2141537"/>
              <a:ext cx="533400" cy="45720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58" name="Straight Connector 29">
              <a:extLst>
                <a:ext uri="{FF2B5EF4-FFF2-40B4-BE49-F238E27FC236}">
                  <a16:creationId xmlns:a16="http://schemas.microsoft.com/office/drawing/2014/main" id="{4276329D-D817-8997-FB67-EC9B4063DA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458912" y="2027237"/>
              <a:ext cx="609600" cy="60960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0">
            <a:extLst>
              <a:ext uri="{FF2B5EF4-FFF2-40B4-BE49-F238E27FC236}">
                <a16:creationId xmlns:a16="http://schemas.microsoft.com/office/drawing/2014/main" id="{2ACEB036-E632-B93F-EA2F-6BC3041ED10F}"/>
              </a:ext>
            </a:extLst>
          </p:cNvPr>
          <p:cNvGrpSpPr>
            <a:grpSpLocks/>
          </p:cNvGrpSpPr>
          <p:nvPr/>
        </p:nvGrpSpPr>
        <p:grpSpPr bwMode="auto">
          <a:xfrm>
            <a:off x="7173913" y="2636838"/>
            <a:ext cx="609600" cy="609600"/>
            <a:chOff x="1458912" y="2027237"/>
            <a:chExt cx="609600" cy="609600"/>
          </a:xfrm>
        </p:grpSpPr>
        <p:cxnSp>
          <p:nvCxnSpPr>
            <p:cNvPr id="112655" name="Straight Connector 31">
              <a:extLst>
                <a:ext uri="{FF2B5EF4-FFF2-40B4-BE49-F238E27FC236}">
                  <a16:creationId xmlns:a16="http://schemas.microsoft.com/office/drawing/2014/main" id="{C22CC196-83E9-C638-5D0B-E7EDABA31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497012" y="2141537"/>
              <a:ext cx="533400" cy="45720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56" name="Straight Connector 32">
              <a:extLst>
                <a:ext uri="{FF2B5EF4-FFF2-40B4-BE49-F238E27FC236}">
                  <a16:creationId xmlns:a16="http://schemas.microsoft.com/office/drawing/2014/main" id="{89DA3543-1B0F-721F-9310-98CD8F97BC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458912" y="2027237"/>
              <a:ext cx="609600" cy="60960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33">
            <a:extLst>
              <a:ext uri="{FF2B5EF4-FFF2-40B4-BE49-F238E27FC236}">
                <a16:creationId xmlns:a16="http://schemas.microsoft.com/office/drawing/2014/main" id="{844F3FD8-0AC5-90D8-8E64-4DC7000530AC}"/>
              </a:ext>
            </a:extLst>
          </p:cNvPr>
          <p:cNvGrpSpPr>
            <a:grpSpLocks/>
          </p:cNvGrpSpPr>
          <p:nvPr/>
        </p:nvGrpSpPr>
        <p:grpSpPr bwMode="auto">
          <a:xfrm>
            <a:off x="2068513" y="3017838"/>
            <a:ext cx="609600" cy="609600"/>
            <a:chOff x="1458912" y="2027237"/>
            <a:chExt cx="609600" cy="609600"/>
          </a:xfrm>
        </p:grpSpPr>
        <p:cxnSp>
          <p:nvCxnSpPr>
            <p:cNvPr id="112653" name="Straight Connector 34">
              <a:extLst>
                <a:ext uri="{FF2B5EF4-FFF2-40B4-BE49-F238E27FC236}">
                  <a16:creationId xmlns:a16="http://schemas.microsoft.com/office/drawing/2014/main" id="{5B793F7D-97C5-B899-8A79-4B51D5E294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497012" y="2141537"/>
              <a:ext cx="533400" cy="45720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54" name="Straight Connector 35">
              <a:extLst>
                <a:ext uri="{FF2B5EF4-FFF2-40B4-BE49-F238E27FC236}">
                  <a16:creationId xmlns:a16="http://schemas.microsoft.com/office/drawing/2014/main" id="{9DD553A1-2440-909E-287B-266922EBF6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458912" y="2027237"/>
              <a:ext cx="609600" cy="60960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36">
            <a:extLst>
              <a:ext uri="{FF2B5EF4-FFF2-40B4-BE49-F238E27FC236}">
                <a16:creationId xmlns:a16="http://schemas.microsoft.com/office/drawing/2014/main" id="{E65324B1-6BC8-9DD7-9387-2816B25C8684}"/>
              </a:ext>
            </a:extLst>
          </p:cNvPr>
          <p:cNvGrpSpPr>
            <a:grpSpLocks/>
          </p:cNvGrpSpPr>
          <p:nvPr/>
        </p:nvGrpSpPr>
        <p:grpSpPr bwMode="auto">
          <a:xfrm>
            <a:off x="4659313" y="3017838"/>
            <a:ext cx="609600" cy="609600"/>
            <a:chOff x="1458912" y="2027237"/>
            <a:chExt cx="609600" cy="609600"/>
          </a:xfrm>
        </p:grpSpPr>
        <p:cxnSp>
          <p:nvCxnSpPr>
            <p:cNvPr id="112651" name="Straight Connector 37">
              <a:extLst>
                <a:ext uri="{FF2B5EF4-FFF2-40B4-BE49-F238E27FC236}">
                  <a16:creationId xmlns:a16="http://schemas.microsoft.com/office/drawing/2014/main" id="{C9D27744-7DBB-E8B9-5291-84CDEDC073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497012" y="2141537"/>
              <a:ext cx="533400" cy="45720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52" name="Straight Connector 38">
              <a:extLst>
                <a:ext uri="{FF2B5EF4-FFF2-40B4-BE49-F238E27FC236}">
                  <a16:creationId xmlns:a16="http://schemas.microsoft.com/office/drawing/2014/main" id="{6E1A3943-2E08-DCE4-D808-7CF7BBF1F9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458912" y="2027237"/>
              <a:ext cx="609600" cy="60960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4A941F5-A109-9EFB-2773-15CD1B8837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30313" y="427038"/>
            <a:ext cx="6765925" cy="941387"/>
          </a:xfrm>
        </p:spPr>
        <p:txBody>
          <a:bodyPr lIns="75604" tIns="37801" rIns="75604" bIns="37801" rtlCol="0">
            <a:normAutofit fontScale="90000"/>
          </a:bodyPr>
          <a:lstStyle/>
          <a:p>
            <a:pPr>
              <a:defRPr/>
            </a:pPr>
            <a:r>
              <a:rPr lang="en-US" altLang="en-US" sz="3528" dirty="0"/>
              <a:t>Noun Analysis: Another Example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AA11DD43-B830-4AAD-28BA-FDD415FD6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1943100"/>
            <a:ext cx="9829800" cy="3444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75604" tIns="37801" rIns="75604" bIns="37801">
            <a:spAutoFit/>
          </a:bodyPr>
          <a:lstStyle>
            <a:lvl1pPr defTabSz="1008063"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IN" altLang="en-US" sz="308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trading house maintains names and addresses of its regular customers. Each customer is assigned a unique customer identification number (CIN). As per current practice, when a customer places order, the accounts department first checks the credit-worthiness of the customer. </a:t>
            </a:r>
            <a:endParaRPr lang="en-US" altLang="en-US" sz="308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8835CA9-E537-1FA7-1D11-0D300D2D94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5963" y="485775"/>
            <a:ext cx="8229600" cy="942975"/>
          </a:xfrm>
        </p:spPr>
        <p:txBody>
          <a:bodyPr lIns="75604" tIns="37801" rIns="75604" bIns="37801"/>
          <a:lstStyle/>
          <a:p>
            <a:r>
              <a:rPr lang="en-US" altLang="en-US" sz="3200"/>
              <a:t>Identify Classes by Noun Analysis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037100C-133C-A161-705A-D579E3B5FB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-26988" y="1568450"/>
            <a:ext cx="9669463" cy="4167188"/>
          </a:xfrm>
        </p:spPr>
        <p:txBody>
          <a:bodyPr lIns="75604" tIns="37801" rIns="75604" bIns="37801"/>
          <a:lstStyle/>
          <a:p>
            <a:pPr marL="257175" indent="-257175" defTabSz="685800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</a:pPr>
            <a:r>
              <a:rPr lang="en-US" altLang="en-US"/>
              <a:t>A partial requirements document:</a:t>
            </a:r>
          </a:p>
          <a:p>
            <a:pPr marL="257175" indent="-257175" defTabSz="685800">
              <a:lnSpc>
                <a:spcPct val="130000"/>
              </a:lnSpc>
              <a:spcBef>
                <a:spcPts val="450"/>
              </a:spcBef>
              <a:spcAft>
                <a:spcPct val="0"/>
              </a:spcAft>
            </a:pPr>
            <a:endParaRPr lang="en-US" altLang="en-US"/>
          </a:p>
          <a:p>
            <a:pPr marL="257175" indent="-257175" defTabSz="685800">
              <a:lnSpc>
                <a:spcPct val="130000"/>
              </a:lnSpc>
              <a:spcBef>
                <a:spcPts val="450"/>
              </a:spcBef>
              <a:spcAft>
                <a:spcPct val="0"/>
              </a:spcAft>
            </a:pPr>
            <a:endParaRPr lang="en-IN" altLang="en-US"/>
          </a:p>
          <a:p>
            <a:pPr marL="257175" indent="-257175" defTabSz="685800">
              <a:lnSpc>
                <a:spcPct val="130000"/>
              </a:lnSpc>
              <a:spcBef>
                <a:spcPts val="450"/>
              </a:spcBef>
              <a:spcAft>
                <a:spcPct val="0"/>
              </a:spcAft>
            </a:pPr>
            <a:endParaRPr lang="en-US" altLang="en-US"/>
          </a:p>
          <a:p>
            <a:pPr marL="257175" indent="-257175" defTabSz="685800">
              <a:lnSpc>
                <a:spcPct val="130000"/>
              </a:lnSpc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en-US"/>
          </a:p>
          <a:p>
            <a:pPr marL="257175" indent="-257175" defTabSz="685800">
              <a:lnSpc>
                <a:spcPct val="130000"/>
              </a:lnSpc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en-US"/>
          </a:p>
          <a:p>
            <a:pPr marL="257175" indent="-257175" defTabSz="685800">
              <a:lnSpc>
                <a:spcPct val="130000"/>
              </a:lnSpc>
              <a:spcAft>
                <a:spcPts val="663"/>
              </a:spcAft>
            </a:pPr>
            <a:r>
              <a:rPr lang="en-US" altLang="en-US"/>
              <a:t>Not all nouns  correspond to a class in the domain model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40CF197E-9747-667C-2B3B-B7A62C597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65375"/>
            <a:ext cx="9420225" cy="2963863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75604" tIns="37801" rIns="75604" bIns="37801">
            <a:spAutoFit/>
          </a:bodyPr>
          <a:lstStyle>
            <a:lvl1pPr defTabSz="1008063"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  <a:defRPr sz="26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IN" altLang="en-US" sz="2646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trading house maintains names and addresses of its regular customers. Each customer is assigned a unique customer identification number (CIN). As per current practice, when a customer places order, The accounts department first checks the credit-worthiness of the customer. </a:t>
            </a:r>
            <a:endParaRPr lang="en-US" altLang="en-US" sz="2646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9F6C81-1CA7-F19A-C98D-1E0D16B0B640}"/>
              </a:ext>
            </a:extLst>
          </p:cNvPr>
          <p:cNvSpPr/>
          <p:nvPr/>
        </p:nvSpPr>
        <p:spPr>
          <a:xfrm>
            <a:off x="682625" y="2352675"/>
            <a:ext cx="2352675" cy="574675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6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13D48A-9419-AD7E-7C0E-A8544B9B60D6}"/>
              </a:ext>
            </a:extLst>
          </p:cNvPr>
          <p:cNvSpPr/>
          <p:nvPr/>
        </p:nvSpPr>
        <p:spPr>
          <a:xfrm>
            <a:off x="4621213" y="2366963"/>
            <a:ext cx="1182687" cy="573087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66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2C7379-4DBF-ACFF-713D-F13926945E32}"/>
              </a:ext>
            </a:extLst>
          </p:cNvPr>
          <p:cNvSpPr/>
          <p:nvPr/>
        </p:nvSpPr>
        <p:spPr>
          <a:xfrm>
            <a:off x="6543675" y="2381250"/>
            <a:ext cx="1714500" cy="574675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66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60224-E4B6-B0C2-8F13-46886254D6E9}"/>
              </a:ext>
            </a:extLst>
          </p:cNvPr>
          <p:cNvSpPr/>
          <p:nvPr/>
        </p:nvSpPr>
        <p:spPr>
          <a:xfrm>
            <a:off x="358775" y="2935288"/>
            <a:ext cx="3001963" cy="427037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66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129850-FEB2-365B-C989-119FFE6804DF}"/>
              </a:ext>
            </a:extLst>
          </p:cNvPr>
          <p:cNvSpPr/>
          <p:nvPr/>
        </p:nvSpPr>
        <p:spPr>
          <a:xfrm>
            <a:off x="4392613" y="2935288"/>
            <a:ext cx="1571625" cy="427037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66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FBAA2A-7D2D-FDE8-0AC6-450608B8B941}"/>
              </a:ext>
            </a:extLst>
          </p:cNvPr>
          <p:cNvSpPr/>
          <p:nvPr/>
        </p:nvSpPr>
        <p:spPr>
          <a:xfrm>
            <a:off x="358775" y="3449638"/>
            <a:ext cx="5942013" cy="427037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66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F4E797-4F45-E464-C1D8-206F263E8B95}"/>
              </a:ext>
            </a:extLst>
          </p:cNvPr>
          <p:cNvSpPr/>
          <p:nvPr/>
        </p:nvSpPr>
        <p:spPr>
          <a:xfrm>
            <a:off x="5837238" y="3932238"/>
            <a:ext cx="966787" cy="427037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6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8DCC06-EA63-1D46-4866-40FCE367FDD6}"/>
              </a:ext>
            </a:extLst>
          </p:cNvPr>
          <p:cNvSpPr/>
          <p:nvPr/>
        </p:nvSpPr>
        <p:spPr>
          <a:xfrm>
            <a:off x="7526338" y="3886200"/>
            <a:ext cx="1630362" cy="428625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6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624368-842A-655C-89AA-B64C516A827B}"/>
              </a:ext>
            </a:extLst>
          </p:cNvPr>
          <p:cNvSpPr/>
          <p:nvPr/>
        </p:nvSpPr>
        <p:spPr>
          <a:xfrm>
            <a:off x="390525" y="4381500"/>
            <a:ext cx="1878013" cy="428625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6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AF418F-2FA3-0D9F-8510-00C209E339DF}"/>
              </a:ext>
            </a:extLst>
          </p:cNvPr>
          <p:cNvSpPr/>
          <p:nvPr/>
        </p:nvSpPr>
        <p:spPr>
          <a:xfrm>
            <a:off x="4876800" y="4379913"/>
            <a:ext cx="2851150" cy="428625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6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3C1B83-44E2-6B2D-F26A-2553B11D1BDD}"/>
              </a:ext>
            </a:extLst>
          </p:cNvPr>
          <p:cNvSpPr/>
          <p:nvPr/>
        </p:nvSpPr>
        <p:spPr>
          <a:xfrm>
            <a:off x="390525" y="4886325"/>
            <a:ext cx="1878013" cy="428625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66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333F3B-A04E-0BD9-1434-189DD8FB62B3}"/>
              </a:ext>
            </a:extLst>
          </p:cNvPr>
          <p:cNvGrpSpPr>
            <a:grpSpLocks/>
          </p:cNvGrpSpPr>
          <p:nvPr/>
        </p:nvGrpSpPr>
        <p:grpSpPr bwMode="auto">
          <a:xfrm>
            <a:off x="1858963" y="2393950"/>
            <a:ext cx="912812" cy="541338"/>
            <a:chOff x="1686499" y="1314134"/>
            <a:chExt cx="828101" cy="49125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C08B212-7556-6C02-1A7E-FE27498035A6}"/>
                </a:ext>
              </a:extLst>
            </p:cNvPr>
            <p:cNvCxnSpPr/>
            <p:nvPr/>
          </p:nvCxnSpPr>
          <p:spPr>
            <a:xfrm>
              <a:off x="1686499" y="1363115"/>
              <a:ext cx="828101" cy="4422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3C64718-AAA5-3CE3-374A-42C158C2EE32}"/>
                </a:ext>
              </a:extLst>
            </p:cNvPr>
            <p:cNvCxnSpPr>
              <a:stCxn id="37" idx="0"/>
            </p:cNvCxnSpPr>
            <p:nvPr/>
          </p:nvCxnSpPr>
          <p:spPr>
            <a:xfrm flipV="1">
              <a:off x="1686499" y="1314134"/>
              <a:ext cx="751772" cy="4912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E093584-BFB5-6787-AEDB-81F388ACE0CF}"/>
              </a:ext>
            </a:extLst>
          </p:cNvPr>
          <p:cNvGrpSpPr>
            <a:grpSpLocks/>
          </p:cNvGrpSpPr>
          <p:nvPr/>
        </p:nvGrpSpPr>
        <p:grpSpPr bwMode="auto">
          <a:xfrm>
            <a:off x="4830763" y="2336800"/>
            <a:ext cx="912812" cy="541338"/>
            <a:chOff x="1686499" y="1314134"/>
            <a:chExt cx="828101" cy="49125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B6A720-77F8-3C3D-A4EB-74BC26987262}"/>
                </a:ext>
              </a:extLst>
            </p:cNvPr>
            <p:cNvCxnSpPr/>
            <p:nvPr/>
          </p:nvCxnSpPr>
          <p:spPr>
            <a:xfrm>
              <a:off x="1686499" y="1363115"/>
              <a:ext cx="828101" cy="4422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E0249BB-CB65-E355-779F-9897B90C4A4A}"/>
                </a:ext>
              </a:extLst>
            </p:cNvPr>
            <p:cNvCxnSpPr/>
            <p:nvPr/>
          </p:nvCxnSpPr>
          <p:spPr>
            <a:xfrm flipV="1">
              <a:off x="1686499" y="1314134"/>
              <a:ext cx="751772" cy="4912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40050F7-D9C7-A8FE-78DA-3A8E9B401636}"/>
              </a:ext>
            </a:extLst>
          </p:cNvPr>
          <p:cNvGrpSpPr>
            <a:grpSpLocks/>
          </p:cNvGrpSpPr>
          <p:nvPr/>
        </p:nvGrpSpPr>
        <p:grpSpPr bwMode="auto">
          <a:xfrm>
            <a:off x="6942138" y="2422525"/>
            <a:ext cx="912812" cy="541338"/>
            <a:chOff x="1686499" y="1314134"/>
            <a:chExt cx="828101" cy="49125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9EE1934-834A-A120-2981-4D266B19E3BB}"/>
                </a:ext>
              </a:extLst>
            </p:cNvPr>
            <p:cNvCxnSpPr/>
            <p:nvPr/>
          </p:nvCxnSpPr>
          <p:spPr>
            <a:xfrm>
              <a:off x="1686499" y="1363115"/>
              <a:ext cx="828101" cy="4422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44ACAC-3F78-70D0-2231-1C4871F98994}"/>
                </a:ext>
              </a:extLst>
            </p:cNvPr>
            <p:cNvCxnSpPr/>
            <p:nvPr/>
          </p:nvCxnSpPr>
          <p:spPr>
            <a:xfrm flipV="1">
              <a:off x="1686499" y="1314134"/>
              <a:ext cx="751772" cy="4912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1004D01-46AB-1889-C0D7-3CBA397F49F0}"/>
              </a:ext>
            </a:extLst>
          </p:cNvPr>
          <p:cNvGrpSpPr>
            <a:grpSpLocks/>
          </p:cNvGrpSpPr>
          <p:nvPr/>
        </p:nvGrpSpPr>
        <p:grpSpPr bwMode="auto">
          <a:xfrm>
            <a:off x="1592263" y="2879725"/>
            <a:ext cx="912812" cy="541338"/>
            <a:chOff x="1686499" y="1314134"/>
            <a:chExt cx="828101" cy="49125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DD15271-8E7C-BC23-1743-AE01AD163D3B}"/>
                </a:ext>
              </a:extLst>
            </p:cNvPr>
            <p:cNvCxnSpPr/>
            <p:nvPr/>
          </p:nvCxnSpPr>
          <p:spPr>
            <a:xfrm>
              <a:off x="1686499" y="1363115"/>
              <a:ext cx="828101" cy="4422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1C3EB7A-1FFC-361C-9D2D-56614C5FEC70}"/>
                </a:ext>
              </a:extLst>
            </p:cNvPr>
            <p:cNvCxnSpPr/>
            <p:nvPr/>
          </p:nvCxnSpPr>
          <p:spPr>
            <a:xfrm flipV="1">
              <a:off x="1686499" y="1314134"/>
              <a:ext cx="751772" cy="4912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7250FF5-03F0-D44F-E2AF-2ACAC137222C}"/>
              </a:ext>
            </a:extLst>
          </p:cNvPr>
          <p:cNvGrpSpPr>
            <a:grpSpLocks/>
          </p:cNvGrpSpPr>
          <p:nvPr/>
        </p:nvGrpSpPr>
        <p:grpSpPr bwMode="auto">
          <a:xfrm>
            <a:off x="3265488" y="3381375"/>
            <a:ext cx="912812" cy="541338"/>
            <a:chOff x="1686499" y="1314134"/>
            <a:chExt cx="828101" cy="49125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6F22EC-742F-319B-B8BB-5689D18846E5}"/>
                </a:ext>
              </a:extLst>
            </p:cNvPr>
            <p:cNvCxnSpPr/>
            <p:nvPr/>
          </p:nvCxnSpPr>
          <p:spPr>
            <a:xfrm>
              <a:off x="1686499" y="1363115"/>
              <a:ext cx="828101" cy="4422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81C48EE-C6FC-7252-144B-F24C47A4556C}"/>
                </a:ext>
              </a:extLst>
            </p:cNvPr>
            <p:cNvCxnSpPr/>
            <p:nvPr/>
          </p:nvCxnSpPr>
          <p:spPr>
            <a:xfrm flipV="1">
              <a:off x="1686499" y="1314134"/>
              <a:ext cx="751772" cy="4912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DAEBBB8-854C-114E-5A4C-31D3DFB3AE60}"/>
              </a:ext>
            </a:extLst>
          </p:cNvPr>
          <p:cNvGrpSpPr>
            <a:grpSpLocks/>
          </p:cNvGrpSpPr>
          <p:nvPr/>
        </p:nvGrpSpPr>
        <p:grpSpPr bwMode="auto">
          <a:xfrm>
            <a:off x="8039100" y="3829050"/>
            <a:ext cx="912813" cy="541338"/>
            <a:chOff x="1686499" y="1314134"/>
            <a:chExt cx="828101" cy="49125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1211FDF-3785-BADF-33EA-8085B39213E9}"/>
                </a:ext>
              </a:extLst>
            </p:cNvPr>
            <p:cNvCxnSpPr/>
            <p:nvPr/>
          </p:nvCxnSpPr>
          <p:spPr>
            <a:xfrm>
              <a:off x="1686499" y="1363115"/>
              <a:ext cx="828101" cy="4422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6CA1F14-700F-C8F8-54F4-A1D5720E2D24}"/>
                </a:ext>
              </a:extLst>
            </p:cNvPr>
            <p:cNvCxnSpPr/>
            <p:nvPr/>
          </p:nvCxnSpPr>
          <p:spPr>
            <a:xfrm flipV="1">
              <a:off x="1686499" y="1314134"/>
              <a:ext cx="751771" cy="4912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0C6FC3A-AE7A-D437-2F87-0A803002E316}"/>
              </a:ext>
            </a:extLst>
          </p:cNvPr>
          <p:cNvGrpSpPr>
            <a:grpSpLocks/>
          </p:cNvGrpSpPr>
          <p:nvPr/>
        </p:nvGrpSpPr>
        <p:grpSpPr bwMode="auto">
          <a:xfrm>
            <a:off x="5738813" y="4370388"/>
            <a:ext cx="912812" cy="541337"/>
            <a:chOff x="1686499" y="1314134"/>
            <a:chExt cx="828101" cy="491255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79B2C4-65DC-2780-6EEE-216BCA31EB53}"/>
                </a:ext>
              </a:extLst>
            </p:cNvPr>
            <p:cNvCxnSpPr/>
            <p:nvPr/>
          </p:nvCxnSpPr>
          <p:spPr>
            <a:xfrm>
              <a:off x="1686499" y="1363115"/>
              <a:ext cx="828101" cy="4422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221A6F7-FC60-F66C-3D05-179FB619FACB}"/>
                </a:ext>
              </a:extLst>
            </p:cNvPr>
            <p:cNvCxnSpPr/>
            <p:nvPr/>
          </p:nvCxnSpPr>
          <p:spPr>
            <a:xfrm flipV="1">
              <a:off x="1686499" y="1314134"/>
              <a:ext cx="751772" cy="4912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34B81F-3D79-01A1-5001-397637116E3B}"/>
              </a:ext>
            </a:extLst>
          </p:cNvPr>
          <p:cNvGrpSpPr>
            <a:grpSpLocks/>
          </p:cNvGrpSpPr>
          <p:nvPr/>
        </p:nvGrpSpPr>
        <p:grpSpPr bwMode="auto">
          <a:xfrm>
            <a:off x="679450" y="4802188"/>
            <a:ext cx="912813" cy="541337"/>
            <a:chOff x="1686499" y="1314134"/>
            <a:chExt cx="828101" cy="49125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8B516EB-CE26-F027-051E-B73425F74194}"/>
                </a:ext>
              </a:extLst>
            </p:cNvPr>
            <p:cNvCxnSpPr/>
            <p:nvPr/>
          </p:nvCxnSpPr>
          <p:spPr>
            <a:xfrm>
              <a:off x="1686499" y="1363115"/>
              <a:ext cx="828101" cy="4422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6EF3D9A-180D-076E-348C-19980C6E3714}"/>
                </a:ext>
              </a:extLst>
            </p:cNvPr>
            <p:cNvCxnSpPr/>
            <p:nvPr/>
          </p:nvCxnSpPr>
          <p:spPr>
            <a:xfrm flipV="1">
              <a:off x="1686499" y="1314134"/>
              <a:ext cx="751771" cy="4912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B23E1-2254-C527-E9DF-CFCD856ED7E9}"/>
              </a:ext>
            </a:extLst>
          </p:cNvPr>
          <p:cNvSpPr/>
          <p:nvPr/>
        </p:nvSpPr>
        <p:spPr>
          <a:xfrm>
            <a:off x="358775" y="3930650"/>
            <a:ext cx="1500188" cy="427038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66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3C0FA34-9165-2038-D09E-2A7EF2809E95}"/>
              </a:ext>
            </a:extLst>
          </p:cNvPr>
          <p:cNvGrpSpPr>
            <a:grpSpLocks/>
          </p:cNvGrpSpPr>
          <p:nvPr/>
        </p:nvGrpSpPr>
        <p:grpSpPr bwMode="auto">
          <a:xfrm>
            <a:off x="687388" y="3846513"/>
            <a:ext cx="912812" cy="542925"/>
            <a:chOff x="1686499" y="1314134"/>
            <a:chExt cx="828101" cy="491255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D2C7884-8895-C1EB-3A17-9429E8F5622B}"/>
                </a:ext>
              </a:extLst>
            </p:cNvPr>
            <p:cNvCxnSpPr/>
            <p:nvPr/>
          </p:nvCxnSpPr>
          <p:spPr>
            <a:xfrm>
              <a:off x="1686499" y="1362972"/>
              <a:ext cx="828101" cy="44241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5FB1BF2-E45D-5179-D9BF-9E731F31E320}"/>
                </a:ext>
              </a:extLst>
            </p:cNvPr>
            <p:cNvCxnSpPr/>
            <p:nvPr/>
          </p:nvCxnSpPr>
          <p:spPr>
            <a:xfrm flipV="1">
              <a:off x="1686499" y="1314134"/>
              <a:ext cx="751772" cy="4912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7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9D03351B-3458-89E6-E0FE-C4CC5941D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198438"/>
            <a:ext cx="8596312" cy="1255712"/>
          </a:xfrm>
        </p:spPr>
        <p:txBody>
          <a:bodyPr/>
          <a:lstStyle/>
          <a:p>
            <a:r>
              <a:rPr lang="en-US" altLang="en-US" sz="3200"/>
              <a:t>It is Challenging to Identify Classes!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19C26D56-2FB7-A2D5-6253-790FDCB6C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8" y="1454150"/>
            <a:ext cx="9402762" cy="5711825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Often it is challenging to decide:</a:t>
            </a:r>
          </a:p>
          <a:p>
            <a:pPr marL="431800" lvl="1" indent="0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Whether something should be represented as a class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b="1">
                <a:solidFill>
                  <a:srgbClr val="3333CC"/>
                </a:solidFill>
              </a:rPr>
              <a:t>Example:</a:t>
            </a:r>
          </a:p>
          <a:p>
            <a:pPr marL="431800" lvl="1" indent="0">
              <a:lnSpc>
                <a:spcPct val="12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/>
              <a:t>Should an employee's address be represented as a set of instance variables or as an </a:t>
            </a:r>
            <a:r>
              <a:rPr lang="en-US" altLang="en-US" b="1"/>
              <a:t>Address</a:t>
            </a:r>
            <a:r>
              <a:rPr lang="en-US" altLang="en-US"/>
              <a:t> object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When a class becomes too complex,:</a:t>
            </a:r>
          </a:p>
          <a:p>
            <a:pPr marL="4318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It should be decomposed into multiple smaller classes to distribute the responsibilities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>
            <a:extLst>
              <a:ext uri="{FF2B5EF4-FFF2-40B4-BE49-F238E27FC236}">
                <a16:creationId xmlns:a16="http://schemas.microsoft.com/office/drawing/2014/main" id="{F2E9C188-85F3-4C5A-9658-62BCB4917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1738" y="136525"/>
            <a:ext cx="4876800" cy="1255713"/>
          </a:xfrm>
          <a:solidFill>
            <a:srgbClr val="FF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2800"/>
              <a:t>Identification of Entity Objects: Some Hints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32AD9D84-FC21-2640-0808-BF924371F7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463" y="763588"/>
            <a:ext cx="6919912" cy="5334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</a:pPr>
            <a:r>
              <a:rPr lang="en-US" altLang="en-US" sz="4000"/>
              <a:t>Usually: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Appear as data stores in DFD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Occur as aggregate objects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The aggregator corresponds to registers in physical world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endParaRPr lang="en-US" altLang="en-US" sz="400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5FDE338-1CE6-C7AB-9926-D0420CD06ADE}"/>
              </a:ext>
            </a:extLst>
          </p:cNvPr>
          <p:cNvGrpSpPr>
            <a:grpSpLocks/>
          </p:cNvGrpSpPr>
          <p:nvPr/>
        </p:nvGrpSpPr>
        <p:grpSpPr bwMode="auto">
          <a:xfrm>
            <a:off x="7064375" y="2560638"/>
            <a:ext cx="2638425" cy="3290887"/>
            <a:chOff x="3544" y="1640"/>
            <a:chExt cx="1429" cy="1163"/>
          </a:xfrm>
        </p:grpSpPr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FEF98AFE-859A-B8D5-D3AB-21A02CBEE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" y="2539"/>
              <a:ext cx="1429" cy="264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1125"/>
                </a:spcBef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0000FF"/>
                  </a:solidFill>
                </a:rPr>
                <a:t>CustomerRecord</a:t>
              </a:r>
            </a:p>
          </p:txBody>
        </p:sp>
        <p:sp>
          <p:nvSpPr>
            <p:cNvPr id="116742" name="Text Box 6">
              <a:extLst>
                <a:ext uri="{FF2B5EF4-FFF2-40B4-BE49-F238E27FC236}">
                  <a16:creationId xmlns:a16="http://schemas.microsoft.com/office/drawing/2014/main" id="{A9868A9A-8FA8-68E0-FBDC-6D1E2AB73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" y="1640"/>
              <a:ext cx="1429" cy="264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1125"/>
                </a:spcBef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0000FF"/>
                  </a:solidFill>
                </a:rPr>
                <a:t>CustomerRegister</a:t>
              </a:r>
            </a:p>
          </p:txBody>
        </p:sp>
        <p:sp>
          <p:nvSpPr>
            <p:cNvPr id="116743" name="AutoShape 9">
              <a:extLst>
                <a:ext uri="{FF2B5EF4-FFF2-40B4-BE49-F238E27FC236}">
                  <a16:creationId xmlns:a16="http://schemas.microsoft.com/office/drawing/2014/main" id="{71DA24C3-C57F-737E-D844-060948BAB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1913"/>
              <a:ext cx="211" cy="211"/>
            </a:xfrm>
            <a:prstGeom prst="diamond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0" tIns="45711" rIns="91420" bIns="45711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16744" name="Line 11">
              <a:extLst>
                <a:ext uri="{FF2B5EF4-FFF2-40B4-BE49-F238E27FC236}">
                  <a16:creationId xmlns:a16="http://schemas.microsoft.com/office/drawing/2014/main" id="{5B3CBC9B-1481-1162-F41F-AAB46884F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5" y="2115"/>
              <a:ext cx="1" cy="4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745" name="Text Box 15">
              <a:extLst>
                <a:ext uri="{FF2B5EF4-FFF2-40B4-BE49-F238E27FC236}">
                  <a16:creationId xmlns:a16="http://schemas.microsoft.com/office/drawing/2014/main" id="{A1BF9F3D-6E27-9025-72CF-4CA96E143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1" y="2404"/>
              <a:ext cx="22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80" tIns="50389" rIns="100780" bIns="50389">
              <a:spAutoFit/>
            </a:bodyPr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3200">
                  <a:solidFill>
                    <a:srgbClr val="000000"/>
                  </a:solidFill>
                </a:rPr>
                <a:t>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99841BB2-9231-3692-AABB-A114120AE1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334963"/>
            <a:ext cx="8596312" cy="609600"/>
          </a:xfrm>
        </p:spPr>
        <p:txBody>
          <a:bodyPr lIns="100794" tIns="50397" rIns="100794" bIns="50397"/>
          <a:lstStyle/>
          <a:p>
            <a:r>
              <a:rPr lang="en-US" altLang="en-US" sz="3600"/>
              <a:t>Naming Classes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49AFBD5-E26D-0FCB-A7D6-92B8777E65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13" y="1341438"/>
            <a:ext cx="10080625" cy="5883275"/>
          </a:xfrm>
        </p:spPr>
        <p:txBody>
          <a:bodyPr lIns="100794" tIns="50397" rIns="100794" bIns="50397"/>
          <a:lstStyle/>
          <a:p>
            <a:pPr marL="342900" indent="-3429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600"/>
              <a:t>Class  names should be singular nouns</a:t>
            </a:r>
          </a:p>
          <a:p>
            <a:pPr marL="774700" lvl="1" indent="-3429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Examples:  </a:t>
            </a:r>
            <a:r>
              <a:rPr lang="en-US" altLang="en-US" b="1">
                <a:solidFill>
                  <a:srgbClr val="0000CC"/>
                </a:solidFill>
              </a:rPr>
              <a:t>Member, Student, Book</a:t>
            </a:r>
          </a:p>
        </p:txBody>
      </p:sp>
      <p:sp>
        <p:nvSpPr>
          <p:cNvPr id="117764" name="Text Box 2">
            <a:extLst>
              <a:ext uri="{FF2B5EF4-FFF2-40B4-BE49-F238E27FC236}">
                <a16:creationId xmlns:a16="http://schemas.microsoft.com/office/drawing/2014/main" id="{CF30DADA-960F-097B-675A-14A77E87B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19525"/>
            <a:ext cx="2533650" cy="636588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ts val="1125"/>
              </a:spcBef>
              <a:buClr>
                <a:srgbClr val="0000FF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>
                <a:solidFill>
                  <a:srgbClr val="0000FF"/>
                </a:solidFill>
              </a:rPr>
              <a:t>Book</a:t>
            </a:r>
          </a:p>
        </p:txBody>
      </p:sp>
      <p:sp>
        <p:nvSpPr>
          <p:cNvPr id="117765" name="Text Box 2">
            <a:extLst>
              <a:ext uri="{FF2B5EF4-FFF2-40B4-BE49-F238E27FC236}">
                <a16:creationId xmlns:a16="http://schemas.microsoft.com/office/drawing/2014/main" id="{DD2CB653-58F7-4AEF-FDA4-0EF7EF8CA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3800475"/>
            <a:ext cx="2533650" cy="63500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ts val="1125"/>
              </a:spcBef>
              <a:buClr>
                <a:srgbClr val="0000FF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>
                <a:solidFill>
                  <a:srgbClr val="0000FF"/>
                </a:solidFill>
              </a:rPr>
              <a:t>Member</a:t>
            </a:r>
          </a:p>
        </p:txBody>
      </p:sp>
      <p:sp>
        <p:nvSpPr>
          <p:cNvPr id="117766" name="Text Box 2">
            <a:extLst>
              <a:ext uri="{FF2B5EF4-FFF2-40B4-BE49-F238E27FC236}">
                <a16:creationId xmlns:a16="http://schemas.microsoft.com/office/drawing/2014/main" id="{907028A1-9D5D-EF36-8F38-6F5A422C1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3" y="3779838"/>
            <a:ext cx="2533650" cy="636587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ts val="1125"/>
              </a:spcBef>
              <a:buClr>
                <a:srgbClr val="0000FF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>
                <a:solidFill>
                  <a:srgbClr val="0000FF"/>
                </a:solidFill>
              </a:rPr>
              <a:t>Student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>
            <a:extLst>
              <a:ext uri="{FF2B5EF4-FFF2-40B4-BE49-F238E27FC236}">
                <a16:creationId xmlns:a16="http://schemas.microsoft.com/office/drawing/2014/main" id="{9CC9D91A-6E23-C3F2-F7E8-C64D3AE555E3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382588" y="0"/>
            <a:ext cx="9315450" cy="1300163"/>
          </a:xfrm>
        </p:spPr>
        <p:txBody>
          <a:bodyPr lIns="19796" tIns="51470" rIns="19796" bIns="51470"/>
          <a:lstStyle/>
          <a:p>
            <a:pPr eaLnBrk="1">
              <a:lnSpc>
                <a:spcPct val="94000"/>
              </a:lnSpc>
              <a:spcBef>
                <a:spcPts val="813"/>
              </a:spcBef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GB" altLang="en-US" sz="3200"/>
              <a:t>Example 1: Tic-Tac-Toe Computer Game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E56F3C9-89BF-F52B-BED9-7D24CBFB4EF3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304800" y="1036638"/>
            <a:ext cx="9764713" cy="6137275"/>
          </a:xfrm>
        </p:spPr>
        <p:txBody>
          <a:bodyPr lIns="19796" tIns="51470" rIns="19796" bIns="51470"/>
          <a:lstStyle/>
          <a:p>
            <a:pPr marL="338138" indent="-338138" eaLnBrk="1">
              <a:lnSpc>
                <a:spcPct val="105000"/>
              </a:lnSpc>
              <a:spcBef>
                <a:spcPct val="100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5513" algn="l"/>
                <a:tab pos="2655888" algn="l"/>
                <a:tab pos="3113088" algn="l"/>
                <a:tab pos="3570288" algn="l"/>
                <a:tab pos="4024313" algn="l"/>
                <a:tab pos="4484688" algn="l"/>
                <a:tab pos="4941888" algn="l"/>
                <a:tab pos="5399088" algn="l"/>
                <a:tab pos="5853113" algn="l"/>
                <a:tab pos="6313488" algn="l"/>
                <a:tab pos="6770688" algn="l"/>
                <a:tab pos="7224713" algn="l"/>
                <a:tab pos="7681913" algn="l"/>
                <a:tab pos="8142288" algn="l"/>
                <a:tab pos="8599488" algn="l"/>
                <a:tab pos="9053513" algn="l"/>
              </a:tabLst>
            </a:pPr>
            <a:r>
              <a:rPr lang="en-GB" altLang="en-US"/>
              <a:t>A human player and the computer make alternate moves on a 3</a:t>
            </a:r>
            <a:r>
              <a:rPr lang="en-GB" altLang="en-US" sz="3600"/>
              <a:t>X</a:t>
            </a:r>
            <a:r>
              <a:rPr lang="en-GB" altLang="en-US"/>
              <a:t>3 square.</a:t>
            </a:r>
          </a:p>
          <a:p>
            <a:pPr marL="338138" indent="-338138" eaLnBrk="1">
              <a:lnSpc>
                <a:spcPct val="105000"/>
              </a:lnSpc>
              <a:spcBef>
                <a:spcPct val="100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5513" algn="l"/>
                <a:tab pos="2655888" algn="l"/>
                <a:tab pos="3113088" algn="l"/>
                <a:tab pos="3570288" algn="l"/>
                <a:tab pos="4024313" algn="l"/>
                <a:tab pos="4484688" algn="l"/>
                <a:tab pos="4941888" algn="l"/>
                <a:tab pos="5399088" algn="l"/>
                <a:tab pos="5853113" algn="l"/>
                <a:tab pos="6313488" algn="l"/>
                <a:tab pos="6770688" algn="l"/>
                <a:tab pos="7224713" algn="l"/>
                <a:tab pos="7681913" algn="l"/>
                <a:tab pos="8142288" algn="l"/>
                <a:tab pos="8599488" algn="l"/>
                <a:tab pos="9053513" algn="l"/>
              </a:tabLst>
            </a:pPr>
            <a:r>
              <a:rPr lang="en-GB" altLang="en-US"/>
              <a:t>A move consists of marking                                         a previously unmarked square. </a:t>
            </a:r>
          </a:p>
          <a:p>
            <a:pPr marL="338138" indent="-338138" eaLnBrk="1">
              <a:lnSpc>
                <a:spcPct val="105000"/>
              </a:lnSpc>
              <a:spcBef>
                <a:spcPct val="10000"/>
              </a:spcBef>
              <a:spcAft>
                <a:spcPts val="2400"/>
              </a:spcAft>
              <a:tabLst>
                <a:tab pos="369888" algn="l"/>
                <a:tab pos="827088" algn="l"/>
                <a:tab pos="1284288" algn="l"/>
                <a:tab pos="1741488" algn="l"/>
                <a:tab pos="2195513" algn="l"/>
                <a:tab pos="2655888" algn="l"/>
                <a:tab pos="3113088" algn="l"/>
                <a:tab pos="3570288" algn="l"/>
                <a:tab pos="4024313" algn="l"/>
                <a:tab pos="4484688" algn="l"/>
                <a:tab pos="4941888" algn="l"/>
                <a:tab pos="5399088" algn="l"/>
                <a:tab pos="5853113" algn="l"/>
                <a:tab pos="6313488" algn="l"/>
                <a:tab pos="6770688" algn="l"/>
                <a:tab pos="7224713" algn="l"/>
                <a:tab pos="7681913" algn="l"/>
                <a:tab pos="8142288" algn="l"/>
                <a:tab pos="8599488" algn="l"/>
                <a:tab pos="9053513" algn="l"/>
              </a:tabLst>
            </a:pPr>
            <a:r>
              <a:rPr lang="en-GB" altLang="en-US"/>
              <a:t>The user inputs a number                               between 1 and 9 to mark a square</a:t>
            </a:r>
          </a:p>
          <a:p>
            <a:pPr marL="338138" indent="-338138" eaLnBrk="1">
              <a:lnSpc>
                <a:spcPct val="105000"/>
              </a:lnSpc>
              <a:spcBef>
                <a:spcPct val="10000"/>
              </a:spcBef>
              <a:spcAft>
                <a:spcPts val="1200"/>
              </a:spcAft>
              <a:tabLst>
                <a:tab pos="369888" algn="l"/>
                <a:tab pos="827088" algn="l"/>
                <a:tab pos="1284288" algn="l"/>
                <a:tab pos="1741488" algn="l"/>
                <a:tab pos="2195513" algn="l"/>
                <a:tab pos="2655888" algn="l"/>
                <a:tab pos="3113088" algn="l"/>
                <a:tab pos="3570288" algn="l"/>
                <a:tab pos="4024313" algn="l"/>
                <a:tab pos="4484688" algn="l"/>
                <a:tab pos="4941888" algn="l"/>
                <a:tab pos="5399088" algn="l"/>
                <a:tab pos="5853113" algn="l"/>
                <a:tab pos="6313488" algn="l"/>
                <a:tab pos="6770688" algn="l"/>
                <a:tab pos="7224713" algn="l"/>
                <a:tab pos="7681913" algn="l"/>
                <a:tab pos="8142288" algn="l"/>
                <a:tab pos="8599488" algn="l"/>
                <a:tab pos="9053513" algn="l"/>
              </a:tabLst>
            </a:pPr>
            <a:r>
              <a:rPr lang="en-GB" altLang="en-US"/>
              <a:t>Whoever is  first to place three consecutive marks along a straight line (i.e., along a row, column, or diagonal) on the square wins.</a:t>
            </a:r>
          </a:p>
        </p:txBody>
      </p:sp>
      <p:pic>
        <p:nvPicPr>
          <p:cNvPr id="118788" name="Picture 4">
            <a:extLst>
              <a:ext uri="{FF2B5EF4-FFF2-40B4-BE49-F238E27FC236}">
                <a16:creationId xmlns:a16="http://schemas.microsoft.com/office/drawing/2014/main" id="{CBAA1B2A-81F1-8BCE-D13D-6E729FE9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4" b="9950"/>
          <a:stretch>
            <a:fillRect/>
          </a:stretch>
        </p:blipFill>
        <p:spPr bwMode="auto">
          <a:xfrm>
            <a:off x="7173913" y="1778000"/>
            <a:ext cx="2743200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">
            <a:extLst>
              <a:ext uri="{FF2B5EF4-FFF2-40B4-BE49-F238E27FC236}">
                <a16:creationId xmlns:a16="http://schemas.microsoft.com/office/drawing/2014/main" id="{122FC859-1025-D4E0-C4B2-C5189BF420BC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63513" y="-182563"/>
            <a:ext cx="9917112" cy="1300163"/>
          </a:xfrm>
        </p:spPr>
        <p:txBody>
          <a:bodyPr lIns="19796" tIns="51470" rIns="19796" bIns="51470"/>
          <a:lstStyle/>
          <a:p>
            <a:pPr eaLnBrk="1">
              <a:lnSpc>
                <a:spcPct val="94000"/>
              </a:lnSpc>
              <a:spcBef>
                <a:spcPts val="813"/>
              </a:spcBef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GB" altLang="en-US" sz="2800"/>
              <a:t>Example 1: Tic-Tac-Toe Computer Game  </a:t>
            </a:r>
            <a:r>
              <a:rPr lang="en-GB" altLang="en-US" sz="2800">
                <a:solidFill>
                  <a:srgbClr val="0000CC"/>
                </a:solidFill>
              </a:rPr>
              <a:t>cont…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E5FECEC-19C5-F273-FB94-9D2C9E3B61EF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201613" y="993775"/>
            <a:ext cx="9840912" cy="6565900"/>
          </a:xfrm>
        </p:spPr>
        <p:txBody>
          <a:bodyPr lIns="19796" tIns="51470" rIns="19796" bIns="51470"/>
          <a:lstStyle/>
          <a:p>
            <a:pPr marL="338138" indent="-338138" eaLnBrk="1">
              <a:lnSpc>
                <a:spcPct val="110000"/>
              </a:lnSpc>
              <a:spcBef>
                <a:spcPts val="625"/>
              </a:spcBef>
              <a:spcAft>
                <a:spcPct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5513" algn="l"/>
                <a:tab pos="2655888" algn="l"/>
                <a:tab pos="3113088" algn="l"/>
                <a:tab pos="3570288" algn="l"/>
                <a:tab pos="4024313" algn="l"/>
                <a:tab pos="4484688" algn="l"/>
                <a:tab pos="4941888" algn="l"/>
                <a:tab pos="5399088" algn="l"/>
                <a:tab pos="5853113" algn="l"/>
                <a:tab pos="6313488" algn="l"/>
                <a:tab pos="6770688" algn="l"/>
                <a:tab pos="7224713" algn="l"/>
                <a:tab pos="7681913" algn="l"/>
                <a:tab pos="8142288" algn="l"/>
                <a:tab pos="8599488" algn="l"/>
                <a:tab pos="9053513" algn="l"/>
              </a:tabLst>
            </a:pPr>
            <a:r>
              <a:rPr lang="en-GB" altLang="en-US"/>
              <a:t>As soon as either of the human player or the computer wins, </a:t>
            </a:r>
          </a:p>
          <a:p>
            <a:pPr marL="738188" lvl="1" indent="-280988" eaLnBrk="1">
              <a:lnSpc>
                <a:spcPct val="120000"/>
              </a:lnSpc>
              <a:spcBef>
                <a:spcPts val="538"/>
              </a:spcBef>
              <a:spcAft>
                <a:spcPts val="2400"/>
              </a:spcAft>
              <a:tabLst>
                <a:tab pos="369888" algn="l"/>
                <a:tab pos="827088" algn="l"/>
                <a:tab pos="1284288" algn="l"/>
                <a:tab pos="1741488" algn="l"/>
                <a:tab pos="2195513" algn="l"/>
                <a:tab pos="2655888" algn="l"/>
                <a:tab pos="3113088" algn="l"/>
                <a:tab pos="3570288" algn="l"/>
                <a:tab pos="4024313" algn="l"/>
                <a:tab pos="4484688" algn="l"/>
                <a:tab pos="4941888" algn="l"/>
                <a:tab pos="5399088" algn="l"/>
                <a:tab pos="5853113" algn="l"/>
                <a:tab pos="6313488" algn="l"/>
                <a:tab pos="6770688" algn="l"/>
                <a:tab pos="7224713" algn="l"/>
                <a:tab pos="7681913" algn="l"/>
                <a:tab pos="8142288" algn="l"/>
                <a:tab pos="8599488" algn="l"/>
                <a:tab pos="9053513" algn="l"/>
              </a:tabLst>
            </a:pPr>
            <a:r>
              <a:rPr lang="en-GB" altLang="en-US"/>
              <a:t>A message announcing the winner should be displayed.</a:t>
            </a:r>
          </a:p>
          <a:p>
            <a:pPr marL="338138" indent="-338138" eaLnBrk="1">
              <a:lnSpc>
                <a:spcPct val="110000"/>
              </a:lnSpc>
              <a:spcBef>
                <a:spcPts val="625"/>
              </a:spcBef>
              <a:spcAft>
                <a:spcPct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5513" algn="l"/>
                <a:tab pos="2655888" algn="l"/>
                <a:tab pos="3113088" algn="l"/>
                <a:tab pos="3570288" algn="l"/>
                <a:tab pos="4024313" algn="l"/>
                <a:tab pos="4484688" algn="l"/>
                <a:tab pos="4941888" algn="l"/>
                <a:tab pos="5399088" algn="l"/>
                <a:tab pos="5853113" algn="l"/>
                <a:tab pos="6313488" algn="l"/>
                <a:tab pos="6770688" algn="l"/>
                <a:tab pos="7224713" algn="l"/>
                <a:tab pos="7681913" algn="l"/>
                <a:tab pos="8142288" algn="l"/>
                <a:tab pos="8599488" algn="l"/>
                <a:tab pos="9053513" algn="l"/>
              </a:tabLst>
            </a:pPr>
            <a:r>
              <a:rPr lang="en-GB" altLang="en-US"/>
              <a:t>If neither player manages to get three consecutive marks along a straight line, </a:t>
            </a:r>
          </a:p>
          <a:p>
            <a:pPr marL="738188" lvl="1" indent="-280988" eaLnBrk="1">
              <a:lnSpc>
                <a:spcPct val="120000"/>
              </a:lnSpc>
              <a:spcBef>
                <a:spcPts val="538"/>
              </a:spcBef>
              <a:tabLst>
                <a:tab pos="369888" algn="l"/>
                <a:tab pos="827088" algn="l"/>
                <a:tab pos="1284288" algn="l"/>
                <a:tab pos="1741488" algn="l"/>
                <a:tab pos="2195513" algn="l"/>
                <a:tab pos="2655888" algn="l"/>
                <a:tab pos="3113088" algn="l"/>
                <a:tab pos="3570288" algn="l"/>
                <a:tab pos="4024313" algn="l"/>
                <a:tab pos="4484688" algn="l"/>
                <a:tab pos="4941888" algn="l"/>
                <a:tab pos="5399088" algn="l"/>
                <a:tab pos="5853113" algn="l"/>
                <a:tab pos="6313488" algn="l"/>
                <a:tab pos="6770688" algn="l"/>
                <a:tab pos="7224713" algn="l"/>
                <a:tab pos="7681913" algn="l"/>
                <a:tab pos="8142288" algn="l"/>
                <a:tab pos="8599488" algn="l"/>
                <a:tab pos="9053513" algn="l"/>
              </a:tabLst>
            </a:pPr>
            <a:r>
              <a:rPr lang="en-GB" altLang="en-US"/>
              <a:t>And all the squares on the board are filled up, </a:t>
            </a:r>
          </a:p>
          <a:p>
            <a:pPr marL="738188" lvl="1" indent="-280988" eaLnBrk="1">
              <a:lnSpc>
                <a:spcPct val="120000"/>
              </a:lnSpc>
              <a:spcBef>
                <a:spcPts val="538"/>
              </a:spcBef>
              <a:spcAft>
                <a:spcPts val="3000"/>
              </a:spcAft>
              <a:tabLst>
                <a:tab pos="369888" algn="l"/>
                <a:tab pos="827088" algn="l"/>
                <a:tab pos="1284288" algn="l"/>
                <a:tab pos="1741488" algn="l"/>
                <a:tab pos="2195513" algn="l"/>
                <a:tab pos="2655888" algn="l"/>
                <a:tab pos="3113088" algn="l"/>
                <a:tab pos="3570288" algn="l"/>
                <a:tab pos="4024313" algn="l"/>
                <a:tab pos="4484688" algn="l"/>
                <a:tab pos="4941888" algn="l"/>
                <a:tab pos="5399088" algn="l"/>
                <a:tab pos="5853113" algn="l"/>
                <a:tab pos="6313488" algn="l"/>
                <a:tab pos="6770688" algn="l"/>
                <a:tab pos="7224713" algn="l"/>
                <a:tab pos="7681913" algn="l"/>
                <a:tab pos="8142288" algn="l"/>
                <a:tab pos="8599488" algn="l"/>
                <a:tab pos="9053513" algn="l"/>
              </a:tabLst>
            </a:pPr>
            <a:r>
              <a:rPr lang="en-GB" altLang="en-US"/>
              <a:t>Then the game is drawn. </a:t>
            </a:r>
          </a:p>
          <a:p>
            <a:pPr marL="338138" indent="-338138" eaLnBrk="1">
              <a:lnSpc>
                <a:spcPct val="120000"/>
              </a:lnSpc>
              <a:spcBef>
                <a:spcPts val="625"/>
              </a:spcBef>
              <a:tabLst>
                <a:tab pos="369888" algn="l"/>
                <a:tab pos="827088" algn="l"/>
                <a:tab pos="1284288" algn="l"/>
                <a:tab pos="1741488" algn="l"/>
                <a:tab pos="2195513" algn="l"/>
                <a:tab pos="2655888" algn="l"/>
                <a:tab pos="3113088" algn="l"/>
                <a:tab pos="3570288" algn="l"/>
                <a:tab pos="4024313" algn="l"/>
                <a:tab pos="4484688" algn="l"/>
                <a:tab pos="4941888" algn="l"/>
                <a:tab pos="5399088" algn="l"/>
                <a:tab pos="5853113" algn="l"/>
                <a:tab pos="6313488" algn="l"/>
                <a:tab pos="6770688" algn="l"/>
                <a:tab pos="7224713" algn="l"/>
                <a:tab pos="7681913" algn="l"/>
                <a:tab pos="8142288" algn="l"/>
                <a:tab pos="8599488" algn="l"/>
                <a:tab pos="9053513" algn="l"/>
              </a:tabLst>
            </a:pPr>
            <a:r>
              <a:rPr lang="en-GB" altLang="en-US"/>
              <a:t>The computer always tries to win a game.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>
            <a:extLst>
              <a:ext uri="{FF2B5EF4-FFF2-40B4-BE49-F238E27FC236}">
                <a16:creationId xmlns:a16="http://schemas.microsoft.com/office/drawing/2014/main" id="{3330A19D-FB28-9330-8A2D-3D76235B8AB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-293688" y="269875"/>
            <a:ext cx="9982201" cy="1300163"/>
          </a:xfrm>
        </p:spPr>
        <p:txBody>
          <a:bodyPr lIns="19796" tIns="51470" rIns="19796" bIns="51470"/>
          <a:lstStyle/>
          <a:p>
            <a:pPr eaLnBrk="1">
              <a:lnSpc>
                <a:spcPct val="94000"/>
              </a:lnSpc>
              <a:spcBef>
                <a:spcPts val="813"/>
              </a:spcBef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GB" altLang="en-US" sz="3200">
                <a:solidFill>
                  <a:schemeClr val="tx2"/>
                </a:solidFill>
              </a:rPr>
              <a:t>Example 1: Tic-Tac-Toe</a:t>
            </a:r>
            <a:br>
              <a:rPr lang="en-GB" altLang="en-US" sz="3200">
                <a:solidFill>
                  <a:schemeClr val="tx2"/>
                </a:solidFill>
              </a:rPr>
            </a:br>
            <a:r>
              <a:rPr lang="en-GB" altLang="en-US" sz="3200">
                <a:solidFill>
                  <a:schemeClr val="tx2"/>
                </a:solidFill>
              </a:rPr>
              <a:t>Use Case Model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BA57D5C1-5746-4FF6-8909-89F8DF4B3783}"/>
              </a:ext>
            </a:extLst>
          </p:cNvPr>
          <p:cNvGrpSpPr>
            <a:grpSpLocks/>
          </p:cNvGrpSpPr>
          <p:nvPr/>
        </p:nvGrpSpPr>
        <p:grpSpPr bwMode="auto">
          <a:xfrm>
            <a:off x="1077913" y="2027238"/>
            <a:ext cx="8383587" cy="5029200"/>
            <a:chOff x="1368" y="1674"/>
            <a:chExt cx="3091" cy="1801"/>
          </a:xfrm>
        </p:grpSpPr>
        <p:sp>
          <p:nvSpPr>
            <p:cNvPr id="122884" name="Text Box 3">
              <a:extLst>
                <a:ext uri="{FF2B5EF4-FFF2-40B4-BE49-F238E27FC236}">
                  <a16:creationId xmlns:a16="http://schemas.microsoft.com/office/drawing/2014/main" id="{EFCB7412-A307-B10F-3651-40293FD6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" y="3219"/>
              <a:ext cx="12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0" tIns="45711" rIns="91420" bIns="45711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>
                <a:latin typeface="Times New Roman" panose="02020603050405020304" pitchFamily="18" charset="0"/>
              </a:endParaRPr>
            </a:p>
          </p:txBody>
        </p:sp>
        <p:sp>
          <p:nvSpPr>
            <p:cNvPr id="122885" name="Rectangle 4">
              <a:extLst>
                <a:ext uri="{FF2B5EF4-FFF2-40B4-BE49-F238E27FC236}">
                  <a16:creationId xmlns:a16="http://schemas.microsoft.com/office/drawing/2014/main" id="{A3B25913-3DBD-C2B5-A45A-28A7B7C1C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1674"/>
              <a:ext cx="1544" cy="1376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endParaRPr lang="en-GB" altLang="en-US">
                <a:solidFill>
                  <a:srgbClr val="0000FF"/>
                </a:solidFill>
              </a:endParaRPr>
            </a:p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3200">
                  <a:solidFill>
                    <a:srgbClr val="0000FF"/>
                  </a:solidFill>
                </a:rPr>
                <a:t>Tic-tac-toe game</a:t>
              </a:r>
            </a:p>
          </p:txBody>
        </p:sp>
        <p:sp>
          <p:nvSpPr>
            <p:cNvPr id="122886" name="Oval 5">
              <a:extLst>
                <a:ext uri="{FF2B5EF4-FFF2-40B4-BE49-F238E27FC236}">
                  <a16:creationId xmlns:a16="http://schemas.microsoft.com/office/drawing/2014/main" id="{5BD9E732-1CD8-EC8D-2486-6BD3C61CD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2170"/>
              <a:ext cx="1030" cy="330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780" tIns="50389" rIns="100780" bIns="50389" anchor="ctr"/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800">
                  <a:solidFill>
                    <a:srgbClr val="0000FF"/>
                  </a:solidFill>
                </a:rPr>
                <a:t>Play Move</a:t>
              </a:r>
            </a:p>
          </p:txBody>
        </p:sp>
        <p:grpSp>
          <p:nvGrpSpPr>
            <p:cNvPr id="122887" name="Group 6">
              <a:extLst>
                <a:ext uri="{FF2B5EF4-FFF2-40B4-BE49-F238E27FC236}">
                  <a16:creationId xmlns:a16="http://schemas.microsoft.com/office/drawing/2014/main" id="{1CC46266-C08C-3EF2-7B7F-CCB056C1D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2115"/>
              <a:ext cx="255" cy="548"/>
              <a:chOff x="1500" y="2115"/>
              <a:chExt cx="255" cy="548"/>
            </a:xfrm>
          </p:grpSpPr>
          <p:sp>
            <p:nvSpPr>
              <p:cNvPr id="122890" name="Oval 7">
                <a:extLst>
                  <a:ext uri="{FF2B5EF4-FFF2-40B4-BE49-F238E27FC236}">
                    <a16:creationId xmlns:a16="http://schemas.microsoft.com/office/drawing/2014/main" id="{F43D2529-8C37-E7E4-EA72-63496109F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" y="2115"/>
                <a:ext cx="128" cy="11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891" name="Line 8">
                <a:extLst>
                  <a:ext uri="{FF2B5EF4-FFF2-40B4-BE49-F238E27FC236}">
                    <a16:creationId xmlns:a16="http://schemas.microsoft.com/office/drawing/2014/main" id="{6C9F4AA3-5769-26BD-664F-4B6121CC2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7" y="2225"/>
                <a:ext cx="1" cy="32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2892" name="Line 9">
                <a:extLst>
                  <a:ext uri="{FF2B5EF4-FFF2-40B4-BE49-F238E27FC236}">
                    <a16:creationId xmlns:a16="http://schemas.microsoft.com/office/drawing/2014/main" id="{380FD649-9D1B-6A80-8A02-189941BC2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2335"/>
                <a:ext cx="25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2893" name="Freeform 10">
                <a:extLst>
                  <a:ext uri="{FF2B5EF4-FFF2-40B4-BE49-F238E27FC236}">
                    <a16:creationId xmlns:a16="http://schemas.microsoft.com/office/drawing/2014/main" id="{3246A8F8-4B31-6C7A-EAC1-46A9C68ED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2554"/>
                <a:ext cx="127" cy="110"/>
              </a:xfrm>
              <a:custGeom>
                <a:avLst/>
                <a:gdLst>
                  <a:gd name="T0" fmla="*/ 0 w 96"/>
                  <a:gd name="T1" fmla="*/ 2147483646 h 96"/>
                  <a:gd name="T2" fmla="*/ 2147483646 w 96"/>
                  <a:gd name="T3" fmla="*/ 0 h 96"/>
                  <a:gd name="T4" fmla="*/ 0 60000 65536"/>
                  <a:gd name="T5" fmla="*/ 0 60000 65536"/>
                  <a:gd name="T6" fmla="*/ 0 w 96"/>
                  <a:gd name="T7" fmla="*/ 0 h 96"/>
                  <a:gd name="T8" fmla="*/ 96 w 96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96">
                    <a:moveTo>
                      <a:pt x="0" y="96"/>
                    </a:moveTo>
                    <a:cubicBezTo>
                      <a:pt x="0" y="96"/>
                      <a:pt x="48" y="48"/>
                      <a:pt x="96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0" tIns="45711" rIns="91420" bIns="45711" anchor="ctr"/>
              <a:lstStyle/>
              <a:p>
                <a:endParaRPr lang="en-GB"/>
              </a:p>
            </p:txBody>
          </p:sp>
          <p:sp>
            <p:nvSpPr>
              <p:cNvPr id="122894" name="Line 11">
                <a:extLst>
                  <a:ext uri="{FF2B5EF4-FFF2-40B4-BE49-F238E27FC236}">
                    <a16:creationId xmlns:a16="http://schemas.microsoft.com/office/drawing/2014/main" id="{3081B361-AD47-6351-2832-1CBAC7DD8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7" y="2554"/>
                <a:ext cx="127" cy="1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22888" name="Line 12">
              <a:extLst>
                <a:ext uri="{FF2B5EF4-FFF2-40B4-BE49-F238E27FC236}">
                  <a16:creationId xmlns:a16="http://schemas.microsoft.com/office/drawing/2014/main" id="{BB630C44-26D4-4A5B-9F9D-622503F32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5" y="2335"/>
              <a:ext cx="115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889" name="Text Box 13">
              <a:extLst>
                <a:ext uri="{FF2B5EF4-FFF2-40B4-BE49-F238E27FC236}">
                  <a16:creationId xmlns:a16="http://schemas.microsoft.com/office/drawing/2014/main" id="{6738BB7B-B775-F0DB-462F-1A6AC8250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" y="2738"/>
              <a:ext cx="5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80" tIns="50389" rIns="100780" bIns="50389">
              <a:spAutoFit/>
            </a:bodyPr>
            <a:lstStyle>
              <a:lvl1pPr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0425" algn="l"/>
                  <a:tab pos="6399213" algn="l"/>
                  <a:tab pos="6858000" algn="l"/>
                  <a:tab pos="7315200" algn="l"/>
                  <a:tab pos="7769225" algn="l"/>
                  <a:tab pos="8226425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FF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3200">
                  <a:solidFill>
                    <a:srgbClr val="0000FF"/>
                  </a:solidFill>
                </a:rPr>
                <a:t>Player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E3F2F38D-5D8A-E6F1-8ED6-EF18EB43856D}"/>
              </a:ext>
            </a:extLst>
          </p:cNvPr>
          <p:cNvSpPr txBox="1">
            <a:spLocks noGrp="1"/>
          </p:cNvSpPr>
          <p:nvPr/>
        </p:nvSpPr>
        <p:spPr bwMode="auto">
          <a:xfrm>
            <a:off x="7224713" y="6888163"/>
            <a:ext cx="21002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A3B5BF3F-66A8-4E8C-A0CF-AB6E6811A63C}" type="slidenum">
              <a:rPr lang="ar-SA" altLang="en-US">
                <a:cs typeface="Arial" panose="020B0604020202020204" pitchFamily="34" charset="0"/>
              </a:rPr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9</a:t>
            </a:fld>
            <a:endParaRPr lang="en-US" altLang="en-US"/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FE3A8AEF-672D-BC13-7A32-A08E078A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3024188"/>
            <a:ext cx="1981200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800" i="0">
                <a:solidFill>
                  <a:srgbClr val="0000CC"/>
                </a:solidFill>
                <a:latin typeface="+mn-lt"/>
              </a:rPr>
              <a:t>print(doc,client)</a:t>
            </a: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DE447E7F-928B-FF53-DAC2-19D6FB8864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-69850"/>
            <a:ext cx="8596313" cy="1255713"/>
          </a:xfrm>
        </p:spPr>
        <p:txBody>
          <a:bodyPr/>
          <a:lstStyle/>
          <a:p>
            <a:r>
              <a:rPr lang="en-US" altLang="en-US" sz="3600"/>
              <a:t>Exercise 2: Solution</a:t>
            </a:r>
          </a:p>
        </p:txBody>
      </p:sp>
      <p:grpSp>
        <p:nvGrpSpPr>
          <p:cNvPr id="44037" name="Group 4">
            <a:extLst>
              <a:ext uri="{FF2B5EF4-FFF2-40B4-BE49-F238E27FC236}">
                <a16:creationId xmlns:a16="http://schemas.microsoft.com/office/drawing/2014/main" id="{2514AB8A-FEE3-90A0-499F-E4E9B02F335F}"/>
              </a:ext>
            </a:extLst>
          </p:cNvPr>
          <p:cNvGrpSpPr>
            <a:grpSpLocks/>
          </p:cNvGrpSpPr>
          <p:nvPr/>
        </p:nvGrpSpPr>
        <p:grpSpPr bwMode="auto">
          <a:xfrm>
            <a:off x="420688" y="1570038"/>
            <a:ext cx="671512" cy="839787"/>
            <a:chOff x="528" y="1584"/>
            <a:chExt cx="384" cy="624"/>
          </a:xfrm>
        </p:grpSpPr>
        <p:sp>
          <p:nvSpPr>
            <p:cNvPr id="27653" name="Line 5">
              <a:extLst>
                <a:ext uri="{FF2B5EF4-FFF2-40B4-BE49-F238E27FC236}">
                  <a16:creationId xmlns:a16="http://schemas.microsoft.com/office/drawing/2014/main" id="{4F79A487-2DB2-96C3-B2AE-80488DA2F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969"/>
              <a:ext cx="144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7654" name="Line 6">
              <a:extLst>
                <a:ext uri="{FF2B5EF4-FFF2-40B4-BE49-F238E27FC236}">
                  <a16:creationId xmlns:a16="http://schemas.microsoft.com/office/drawing/2014/main" id="{1F4D363D-2E57-7E6E-3005-84D65D95E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0" y="1969"/>
              <a:ext cx="14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7655" name="Line 7">
              <a:extLst>
                <a:ext uri="{FF2B5EF4-FFF2-40B4-BE49-F238E27FC236}">
                  <a16:creationId xmlns:a16="http://schemas.microsoft.com/office/drawing/2014/main" id="{694EB47E-B5BC-1D0C-C716-5A0656CB2B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728"/>
              <a:ext cx="0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7656" name="Line 8">
              <a:extLst>
                <a:ext uri="{FF2B5EF4-FFF2-40B4-BE49-F238E27FC236}">
                  <a16:creationId xmlns:a16="http://schemas.microsoft.com/office/drawing/2014/main" id="{0BF3B397-2680-D358-2766-5FEF80A41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7657" name="Oval 9">
              <a:extLst>
                <a:ext uri="{FF2B5EF4-FFF2-40B4-BE49-F238E27FC236}">
                  <a16:creationId xmlns:a16="http://schemas.microsoft.com/office/drawing/2014/main" id="{7C3DFB27-E718-1235-3EF6-6291C271A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58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</p:grpSp>
      <p:sp>
        <p:nvSpPr>
          <p:cNvPr id="27658" name="Text Box 10">
            <a:extLst>
              <a:ext uri="{FF2B5EF4-FFF2-40B4-BE49-F238E27FC236}">
                <a16:creationId xmlns:a16="http://schemas.microsoft.com/office/drawing/2014/main" id="{FB935A52-B3EF-9476-7222-D124CCB14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1288" y="2484438"/>
            <a:ext cx="1676401" cy="646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0794" tIns="50397" rIns="100794" bIns="50397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200" i="0" dirty="0">
                <a:solidFill>
                  <a:srgbClr val="0000CC"/>
                </a:solidFill>
                <a:latin typeface="+mn-lt"/>
              </a:rPr>
              <a:t>Client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200" i="0" dirty="0">
                <a:solidFill>
                  <a:srgbClr val="0000CC"/>
                </a:solidFill>
                <a:latin typeface="+mn-lt"/>
              </a:rPr>
              <a:t>Application</a:t>
            </a:r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45C0B583-9E97-3750-D038-08F91306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192463"/>
            <a:ext cx="0" cy="3527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grpSp>
        <p:nvGrpSpPr>
          <p:cNvPr id="44040" name="Group 12">
            <a:extLst>
              <a:ext uri="{FF2B5EF4-FFF2-40B4-BE49-F238E27FC236}">
                <a16:creationId xmlns:a16="http://schemas.microsoft.com/office/drawing/2014/main" id="{3B2A1B0B-0D32-064C-30C9-36D31A6AA4A2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2027238"/>
            <a:ext cx="1905000" cy="4692650"/>
            <a:chOff x="1152" y="1152"/>
            <a:chExt cx="854" cy="2688"/>
          </a:xfrm>
        </p:grpSpPr>
        <p:sp>
          <p:nvSpPr>
            <p:cNvPr id="27661" name="Rectangle 13">
              <a:extLst>
                <a:ext uri="{FF2B5EF4-FFF2-40B4-BE49-F238E27FC236}">
                  <a16:creationId xmlns:a16="http://schemas.microsoft.com/office/drawing/2014/main" id="{20102F7E-D5C5-E7AE-4295-1D12C235E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52"/>
              <a:ext cx="854" cy="3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i="0" u="sng">
                  <a:solidFill>
                    <a:srgbClr val="0000CC"/>
                  </a:solidFill>
                  <a:latin typeface="+mn-lt"/>
                </a:rPr>
                <a:t>:PrintServer</a:t>
              </a:r>
            </a:p>
          </p:txBody>
        </p:sp>
        <p:sp>
          <p:nvSpPr>
            <p:cNvPr id="27662" name="Line 14">
              <a:extLst>
                <a:ext uri="{FF2B5EF4-FFF2-40B4-BE49-F238E27FC236}">
                  <a16:creationId xmlns:a16="http://schemas.microsoft.com/office/drawing/2014/main" id="{40ABEC0B-7662-3BAF-07F2-9F4B88A7E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</p:grpSp>
      <p:grpSp>
        <p:nvGrpSpPr>
          <p:cNvPr id="44041" name="Group 15">
            <a:extLst>
              <a:ext uri="{FF2B5EF4-FFF2-40B4-BE49-F238E27FC236}">
                <a16:creationId xmlns:a16="http://schemas.microsoft.com/office/drawing/2014/main" id="{59274584-29E2-E6D2-0273-D55C277FADCF}"/>
              </a:ext>
            </a:extLst>
          </p:cNvPr>
          <p:cNvGrpSpPr>
            <a:grpSpLocks/>
          </p:cNvGrpSpPr>
          <p:nvPr/>
        </p:nvGrpSpPr>
        <p:grpSpPr bwMode="auto">
          <a:xfrm>
            <a:off x="6384925" y="2016125"/>
            <a:ext cx="1343025" cy="4703763"/>
            <a:chOff x="2400" y="1152"/>
            <a:chExt cx="768" cy="2688"/>
          </a:xfrm>
        </p:grpSpPr>
        <p:sp>
          <p:nvSpPr>
            <p:cNvPr id="27664" name="Rectangle 16">
              <a:extLst>
                <a:ext uri="{FF2B5EF4-FFF2-40B4-BE49-F238E27FC236}">
                  <a16:creationId xmlns:a16="http://schemas.microsoft.com/office/drawing/2014/main" id="{D8ADF7A6-C449-53CD-0618-FAAB75531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152"/>
              <a:ext cx="768" cy="3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i="0" u="sng">
                  <a:solidFill>
                    <a:srgbClr val="0000CC"/>
                  </a:solidFill>
                  <a:latin typeface="+mn-lt"/>
                </a:rPr>
                <a:t>:Queue</a:t>
              </a:r>
            </a:p>
          </p:txBody>
        </p:sp>
        <p:sp>
          <p:nvSpPr>
            <p:cNvPr id="27665" name="Line 17">
              <a:extLst>
                <a:ext uri="{FF2B5EF4-FFF2-40B4-BE49-F238E27FC236}">
                  <a16:creationId xmlns:a16="http://schemas.microsoft.com/office/drawing/2014/main" id="{2AF8343C-FC2C-080F-0B5D-F3039F1DF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</p:grpSp>
      <p:grpSp>
        <p:nvGrpSpPr>
          <p:cNvPr id="44042" name="Group 18">
            <a:extLst>
              <a:ext uri="{FF2B5EF4-FFF2-40B4-BE49-F238E27FC236}">
                <a16:creationId xmlns:a16="http://schemas.microsoft.com/office/drawing/2014/main" id="{F5D884C7-31BE-A979-4CCF-928B3177BF2E}"/>
              </a:ext>
            </a:extLst>
          </p:cNvPr>
          <p:cNvGrpSpPr>
            <a:grpSpLocks/>
          </p:cNvGrpSpPr>
          <p:nvPr/>
        </p:nvGrpSpPr>
        <p:grpSpPr bwMode="auto">
          <a:xfrm>
            <a:off x="7980363" y="2016125"/>
            <a:ext cx="1344612" cy="4703763"/>
            <a:chOff x="3600" y="1152"/>
            <a:chExt cx="768" cy="2688"/>
          </a:xfrm>
        </p:grpSpPr>
        <p:sp>
          <p:nvSpPr>
            <p:cNvPr id="27667" name="Rectangle 19">
              <a:extLst>
                <a:ext uri="{FF2B5EF4-FFF2-40B4-BE49-F238E27FC236}">
                  <a16:creationId xmlns:a16="http://schemas.microsoft.com/office/drawing/2014/main" id="{7728ADD3-1270-D698-52BF-272175741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152"/>
              <a:ext cx="768" cy="3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i="0" u="sng">
                  <a:solidFill>
                    <a:srgbClr val="0000CC"/>
                  </a:solidFill>
                  <a:latin typeface="+mn-lt"/>
                </a:rPr>
                <a:t>:Printer</a:t>
              </a:r>
              <a:br>
                <a:rPr lang="en-US" sz="2000" i="0" u="sng">
                  <a:solidFill>
                    <a:srgbClr val="0000CC"/>
                  </a:solidFill>
                  <a:latin typeface="+mn-lt"/>
                </a:rPr>
              </a:br>
              <a:r>
                <a:rPr lang="en-US" sz="2000" i="0" u="sng">
                  <a:solidFill>
                    <a:srgbClr val="0000CC"/>
                  </a:solidFill>
                  <a:latin typeface="+mn-lt"/>
                </a:rPr>
                <a:t>Proxy</a:t>
              </a:r>
            </a:p>
          </p:txBody>
        </p:sp>
        <p:sp>
          <p:nvSpPr>
            <p:cNvPr id="27668" name="Line 20">
              <a:extLst>
                <a:ext uri="{FF2B5EF4-FFF2-40B4-BE49-F238E27FC236}">
                  <a16:creationId xmlns:a16="http://schemas.microsoft.com/office/drawing/2014/main" id="{579B8155-6295-BE4B-0166-947D83426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</p:grpSp>
      <p:sp>
        <p:nvSpPr>
          <p:cNvPr id="27671" name="Rectangle 23">
            <a:extLst>
              <a:ext uri="{FF2B5EF4-FFF2-40B4-BE49-F238E27FC236}">
                <a16:creationId xmlns:a16="http://schemas.microsoft.com/office/drawing/2014/main" id="{E058DEF9-E09F-CDEA-B498-E1D66F303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687638"/>
            <a:ext cx="168275" cy="36115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7673" name="Text Box 25">
            <a:extLst>
              <a:ext uri="{FF2B5EF4-FFF2-40B4-BE49-F238E27FC236}">
                <a16:creationId xmlns:a16="http://schemas.microsoft.com/office/drawing/2014/main" id="{ADC93724-3350-B156-3394-A9527977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3108325"/>
            <a:ext cx="1595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800" i="0">
                <a:solidFill>
                  <a:srgbClr val="0000CC"/>
                </a:solidFill>
                <a:latin typeface="+mn-lt"/>
              </a:rPr>
              <a:t>enqueue(job)</a:t>
            </a:r>
          </a:p>
        </p:txBody>
      </p:sp>
      <p:sp>
        <p:nvSpPr>
          <p:cNvPr id="27674" name="Rectangle 26">
            <a:extLst>
              <a:ext uri="{FF2B5EF4-FFF2-40B4-BE49-F238E27FC236}">
                <a16:creationId xmlns:a16="http://schemas.microsoft.com/office/drawing/2014/main" id="{8593F117-AA3C-1824-C557-8D861737D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3359150"/>
            <a:ext cx="168275" cy="5048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7678" name="Line 30">
            <a:extLst>
              <a:ext uri="{FF2B5EF4-FFF2-40B4-BE49-F238E27FC236}">
                <a16:creationId xmlns:a16="http://schemas.microsoft.com/office/drawing/2014/main" id="{0E5F5241-BAED-BA0C-F78C-4F33A9F60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6388" y="3443288"/>
            <a:ext cx="285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80EF681E-09BD-9B02-1A8E-EADA61E37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3" y="5291138"/>
            <a:ext cx="893762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800" i="0">
                <a:solidFill>
                  <a:srgbClr val="0000CC"/>
                </a:solidFill>
                <a:latin typeface="+mn-lt"/>
              </a:rPr>
              <a:t>status</a:t>
            </a:r>
          </a:p>
        </p:txBody>
      </p:sp>
      <p:sp>
        <p:nvSpPr>
          <p:cNvPr id="27687" name="Rectangle 39">
            <a:extLst>
              <a:ext uri="{FF2B5EF4-FFF2-40B4-BE49-F238E27FC236}">
                <a16:creationId xmlns:a16="http://schemas.microsoft.com/office/drawing/2014/main" id="{D34B3B62-77DA-DEEA-6B67-B3747B32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3276600"/>
            <a:ext cx="168275" cy="587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7690" name="Text Box 42">
            <a:extLst>
              <a:ext uri="{FF2B5EF4-FFF2-40B4-BE49-F238E27FC236}">
                <a16:creationId xmlns:a16="http://schemas.microsoft.com/office/drawing/2014/main" id="{B237C896-9A2F-9715-374E-94A6EA030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5337175"/>
            <a:ext cx="203200" cy="544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grpSp>
        <p:nvGrpSpPr>
          <p:cNvPr id="44050" name="Group 45">
            <a:extLst>
              <a:ext uri="{FF2B5EF4-FFF2-40B4-BE49-F238E27FC236}">
                <a16:creationId xmlns:a16="http://schemas.microsoft.com/office/drawing/2014/main" id="{1F84723C-A30F-9F00-98E1-61C9A6DB4165}"/>
              </a:ext>
            </a:extLst>
          </p:cNvPr>
          <p:cNvGrpSpPr>
            <a:grpSpLocks/>
          </p:cNvGrpSpPr>
          <p:nvPr/>
        </p:nvGrpSpPr>
        <p:grpSpPr bwMode="auto">
          <a:xfrm>
            <a:off x="7896225" y="839788"/>
            <a:ext cx="1847850" cy="1008062"/>
            <a:chOff x="4464" y="1104"/>
            <a:chExt cx="996" cy="816"/>
          </a:xfrm>
        </p:grpSpPr>
        <p:sp>
          <p:nvSpPr>
            <p:cNvPr id="13356" name="Freeform 46">
              <a:extLst>
                <a:ext uri="{FF2B5EF4-FFF2-40B4-BE49-F238E27FC236}">
                  <a16:creationId xmlns:a16="http://schemas.microsoft.com/office/drawing/2014/main" id="{674FE585-D213-1A9D-0D71-6EE00290D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1104"/>
              <a:ext cx="996" cy="741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2147483646 h 384"/>
                <a:gd name="T4" fmla="*/ 2147483646 w 816"/>
                <a:gd name="T5" fmla="*/ 2147483646 h 384"/>
                <a:gd name="T6" fmla="*/ 2147483646 w 816"/>
                <a:gd name="T7" fmla="*/ 2147483646 h 384"/>
                <a:gd name="T8" fmla="*/ 2147483646 w 816"/>
                <a:gd name="T9" fmla="*/ 0 h 384"/>
                <a:gd name="T10" fmla="*/ 0 w 81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6"/>
                <a:gd name="T19" fmla="*/ 0 h 384"/>
                <a:gd name="T20" fmla="*/ 816 w 816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816" y="384"/>
                  </a:lnTo>
                  <a:lnTo>
                    <a:pt x="816" y="48"/>
                  </a:lnTo>
                  <a:lnTo>
                    <a:pt x="6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cxnSp>
          <p:nvCxnSpPr>
            <p:cNvPr id="13357" name="AutoShape 47">
              <a:extLst>
                <a:ext uri="{FF2B5EF4-FFF2-40B4-BE49-F238E27FC236}">
                  <a16:creationId xmlns:a16="http://schemas.microsoft.com/office/drawing/2014/main" id="{507952E6-AA65-7FF0-E0F8-C5F209A1E7D3}"/>
                </a:ext>
              </a:extLst>
            </p:cNvPr>
            <p:cNvCxnSpPr>
              <a:cxnSpLocks noChangeShapeType="1"/>
              <a:stCxn id="13356" idx="4"/>
              <a:endCxn id="13356" idx="3"/>
            </p:cNvCxnSpPr>
            <p:nvPr/>
          </p:nvCxnSpPr>
          <p:spPr bwMode="auto">
            <a:xfrm>
              <a:off x="5284" y="1104"/>
              <a:ext cx="176" cy="93"/>
            </a:xfrm>
            <a:prstGeom prst="bentConnector3">
              <a:avLst>
                <a:gd name="adj1" fmla="val -17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8" name="Text Box 48">
              <a:extLst>
                <a:ext uri="{FF2B5EF4-FFF2-40B4-BE49-F238E27FC236}">
                  <a16:creationId xmlns:a16="http://schemas.microsoft.com/office/drawing/2014/main" id="{4A387EA7-89AA-5E87-B527-82BC73E23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104"/>
              <a:ext cx="891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>
                  <a:solidFill>
                    <a:srgbClr val="0000CC"/>
                  </a:solidFill>
                </a:rPr>
                <a:t>Printing A 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>
                  <a:solidFill>
                    <a:srgbClr val="0000CC"/>
                  </a:solidFill>
                </a:rPr>
                <a:t>Document</a:t>
              </a:r>
            </a:p>
          </p:txBody>
        </p:sp>
      </p:grpSp>
      <p:grpSp>
        <p:nvGrpSpPr>
          <p:cNvPr id="44051" name="Group 56">
            <a:extLst>
              <a:ext uri="{FF2B5EF4-FFF2-40B4-BE49-F238E27FC236}">
                <a16:creationId xmlns:a16="http://schemas.microsoft.com/office/drawing/2014/main" id="{75B878F0-BADD-8C19-6FCA-F1394B2C4F23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276600"/>
            <a:ext cx="3108325" cy="190500"/>
            <a:chOff x="480" y="1872"/>
            <a:chExt cx="960" cy="111"/>
          </a:xfrm>
        </p:grpSpPr>
        <p:sp>
          <p:nvSpPr>
            <p:cNvPr id="27669" name="Line 21">
              <a:extLst>
                <a:ext uri="{FF2B5EF4-FFF2-40B4-BE49-F238E27FC236}">
                  <a16:creationId xmlns:a16="http://schemas.microsoft.com/office/drawing/2014/main" id="{60A8B0DF-AAFC-5AE3-D66A-8E452274E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9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 dirty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7703" name="Line 55">
              <a:extLst>
                <a:ext uri="{FF2B5EF4-FFF2-40B4-BE49-F238E27FC236}">
                  <a16:creationId xmlns:a16="http://schemas.microsoft.com/office/drawing/2014/main" id="{6B753B4B-0EED-5F29-C599-B581E2F68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92" y="187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" name="Line 55">
              <a:extLst>
                <a:ext uri="{FF2B5EF4-FFF2-40B4-BE49-F238E27FC236}">
                  <a16:creationId xmlns:a16="http://schemas.microsoft.com/office/drawing/2014/main" id="{7FAACF0E-29E0-F9C6-741E-EC08BF1FA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4" y="1920"/>
              <a:ext cx="3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</p:grpSp>
      <p:grpSp>
        <p:nvGrpSpPr>
          <p:cNvPr id="44052" name="Group 66">
            <a:extLst>
              <a:ext uri="{FF2B5EF4-FFF2-40B4-BE49-F238E27FC236}">
                <a16:creationId xmlns:a16="http://schemas.microsoft.com/office/drawing/2014/main" id="{D9215F2B-DB27-51EB-BE23-7ABDE2973363}"/>
              </a:ext>
            </a:extLst>
          </p:cNvPr>
          <p:cNvGrpSpPr>
            <a:grpSpLocks/>
          </p:cNvGrpSpPr>
          <p:nvPr/>
        </p:nvGrpSpPr>
        <p:grpSpPr bwMode="auto">
          <a:xfrm>
            <a:off x="4032250" y="4159250"/>
            <a:ext cx="2940050" cy="312738"/>
            <a:chOff x="2304" y="2569"/>
            <a:chExt cx="1680" cy="179"/>
          </a:xfrm>
        </p:grpSpPr>
        <p:sp>
          <p:nvSpPr>
            <p:cNvPr id="27651" name="Text Box 3">
              <a:extLst>
                <a:ext uri="{FF2B5EF4-FFF2-40B4-BE49-F238E27FC236}">
                  <a16:creationId xmlns:a16="http://schemas.microsoft.com/office/drawing/2014/main" id="{5A7F9417-0CD6-A26A-5A51-AFD8CA2DD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2569"/>
              <a:ext cx="990" cy="1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800" i="0" dirty="0">
                  <a:solidFill>
                    <a:srgbClr val="0000CC"/>
                  </a:solidFill>
                  <a:latin typeface="+mn-lt"/>
                </a:rPr>
                <a:t>job=</a:t>
              </a:r>
              <a:r>
                <a:rPr lang="en-US" sz="1800" i="0" dirty="0" err="1">
                  <a:solidFill>
                    <a:srgbClr val="0000CC"/>
                  </a:solidFill>
                  <a:latin typeface="+mn-lt"/>
                </a:rPr>
                <a:t>dequeue</a:t>
              </a:r>
              <a:r>
                <a:rPr lang="en-US" sz="1800" i="0" dirty="0">
                  <a:solidFill>
                    <a:srgbClr val="0000CC"/>
                  </a:solidFill>
                  <a:latin typeface="+mn-lt"/>
                </a:rPr>
                <a:t>()</a:t>
              </a:r>
            </a:p>
          </p:txBody>
        </p:sp>
        <p:sp>
          <p:nvSpPr>
            <p:cNvPr id="27708" name="Line 60">
              <a:extLst>
                <a:ext uri="{FF2B5EF4-FFF2-40B4-BE49-F238E27FC236}">
                  <a16:creationId xmlns:a16="http://schemas.microsoft.com/office/drawing/2014/main" id="{5B5B7D05-F988-0678-B6AF-018A82FFC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73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</p:grpSp>
      <p:sp>
        <p:nvSpPr>
          <p:cNvPr id="27709" name="Rectangle 61">
            <a:extLst>
              <a:ext uri="{FF2B5EF4-FFF2-40B4-BE49-F238E27FC236}">
                <a16:creationId xmlns:a16="http://schemas.microsoft.com/office/drawing/2014/main" id="{15CFBD62-CE66-4E1B-4532-01F0131D2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4367213"/>
            <a:ext cx="168275" cy="5048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7712" name="Line 64">
            <a:extLst>
              <a:ext uri="{FF2B5EF4-FFF2-40B4-BE49-F238E27FC236}">
                <a16:creationId xmlns:a16="http://schemas.microsoft.com/office/drawing/2014/main" id="{81576282-970D-F925-BB23-54A6E25E2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250" y="5124450"/>
            <a:ext cx="4535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7713" name="Rectangle 65">
            <a:extLst>
              <a:ext uri="{FF2B5EF4-FFF2-40B4-BE49-F238E27FC236}">
                <a16:creationId xmlns:a16="http://schemas.microsoft.com/office/drawing/2014/main" id="{ACEF58A0-32B5-B8CB-AF98-471866709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5040313"/>
            <a:ext cx="168275" cy="67151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7715" name="Text Box 67">
            <a:extLst>
              <a:ext uri="{FF2B5EF4-FFF2-40B4-BE49-F238E27FC236}">
                <a16:creationId xmlns:a16="http://schemas.microsoft.com/office/drawing/2014/main" id="{7FAA48D3-1EF4-6142-3B6C-185BE5854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87900"/>
            <a:ext cx="1252538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800" i="0" dirty="0">
                <a:solidFill>
                  <a:srgbClr val="0000CC"/>
                </a:solidFill>
                <a:latin typeface="+mn-lt"/>
              </a:rPr>
              <a:t>print(job)</a:t>
            </a:r>
          </a:p>
        </p:txBody>
      </p:sp>
      <p:sp>
        <p:nvSpPr>
          <p:cNvPr id="27716" name="Line 68">
            <a:extLst>
              <a:ext uri="{FF2B5EF4-FFF2-40B4-BE49-F238E27FC236}">
                <a16:creationId xmlns:a16="http://schemas.microsoft.com/office/drawing/2014/main" id="{EA5F894E-2B40-9268-236A-CE349E16F3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5627688"/>
            <a:ext cx="45354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7736" name="AutoShape 88">
            <a:extLst>
              <a:ext uri="{FF2B5EF4-FFF2-40B4-BE49-F238E27FC236}">
                <a16:creationId xmlns:a16="http://schemas.microsoft.com/office/drawing/2014/main" id="{C119E7C0-91FB-58B0-6DA7-87B06A35A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016125"/>
            <a:ext cx="1092200" cy="839788"/>
          </a:xfrm>
          <a:prstGeom prst="wedgeRectCallout">
            <a:avLst>
              <a:gd name="adj1" fmla="val 80769"/>
              <a:gd name="adj2" fmla="val -1479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200" i="0">
                <a:solidFill>
                  <a:srgbClr val="0000CC"/>
                </a:solidFill>
                <a:latin typeface="+mn-lt"/>
              </a:rPr>
              <a:t>Active object</a:t>
            </a:r>
          </a:p>
        </p:txBody>
      </p:sp>
      <p:sp>
        <p:nvSpPr>
          <p:cNvPr id="44061" name="Line 56">
            <a:extLst>
              <a:ext uri="{FF2B5EF4-FFF2-40B4-BE49-F238E27FC236}">
                <a16:creationId xmlns:a16="http://schemas.microsoft.com/office/drawing/2014/main" id="{CCD516A7-DD98-035A-6246-B7632AF37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3" y="20272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62" name="Line 57">
            <a:extLst>
              <a:ext uri="{FF2B5EF4-FFF2-40B4-BE49-F238E27FC236}">
                <a16:creationId xmlns:a16="http://schemas.microsoft.com/office/drawing/2014/main" id="{C2CEF4F1-4ECB-008F-D69D-0B67FF2ED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7913" y="20272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4063" name="Group 87">
            <a:extLst>
              <a:ext uri="{FF2B5EF4-FFF2-40B4-BE49-F238E27FC236}">
                <a16:creationId xmlns:a16="http://schemas.microsoft.com/office/drawing/2014/main" id="{A652BAE8-9D31-4928-CDD6-56DFAC695AB3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932238"/>
            <a:ext cx="6324600" cy="2032000"/>
            <a:chOff x="2016" y="2400"/>
            <a:chExt cx="96" cy="624"/>
          </a:xfrm>
        </p:grpSpPr>
        <p:sp>
          <p:nvSpPr>
            <p:cNvPr id="27731" name="Line 83">
              <a:extLst>
                <a:ext uri="{FF2B5EF4-FFF2-40B4-BE49-F238E27FC236}">
                  <a16:creationId xmlns:a16="http://schemas.microsoft.com/office/drawing/2014/main" id="{F71FB326-FCC4-B76D-864B-9560D5094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00"/>
              <a:ext cx="0" cy="624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7733" name="Line 85">
              <a:extLst>
                <a:ext uri="{FF2B5EF4-FFF2-40B4-BE49-F238E27FC236}">
                  <a16:creationId xmlns:a16="http://schemas.microsoft.com/office/drawing/2014/main" id="{045BBBC9-D6CA-66B8-DC2D-FF0987219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024"/>
              <a:ext cx="96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7734" name="Line 86">
              <a:extLst>
                <a:ext uri="{FF2B5EF4-FFF2-40B4-BE49-F238E27FC236}">
                  <a16:creationId xmlns:a16="http://schemas.microsoft.com/office/drawing/2014/main" id="{5A67F8A2-1A94-A888-8526-6BB0D0387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00"/>
              <a:ext cx="96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</p:grpSp>
      <p:cxnSp>
        <p:nvCxnSpPr>
          <p:cNvPr id="44064" name="Straight Connector 56">
            <a:extLst>
              <a:ext uri="{FF2B5EF4-FFF2-40B4-BE49-F238E27FC236}">
                <a16:creationId xmlns:a16="http://schemas.microsoft.com/office/drawing/2014/main" id="{29597D37-3641-CE1F-402C-9ACD37E65B0A}"/>
              </a:ext>
            </a:extLst>
          </p:cNvPr>
          <p:cNvCxnSpPr>
            <a:cxnSpLocks noChangeShapeType="1"/>
            <a:stCxn id="27734" idx="1"/>
            <a:endCxn id="27733" idx="1"/>
          </p:cNvCxnSpPr>
          <p:nvPr/>
        </p:nvCxnSpPr>
        <p:spPr bwMode="auto">
          <a:xfrm rot="16200000" flipH="1">
            <a:off x="8597107" y="4947444"/>
            <a:ext cx="2032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5" name="TextBox 77">
            <a:extLst>
              <a:ext uri="{FF2B5EF4-FFF2-40B4-BE49-F238E27FC236}">
                <a16:creationId xmlns:a16="http://schemas.microsoft.com/office/drawing/2014/main" id="{74FE83CA-2015-24E1-E94C-371EE1BD8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3922713"/>
            <a:ext cx="6492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1900" i="0">
                <a:solidFill>
                  <a:schemeClr val="tx1"/>
                </a:solidFill>
              </a:rPr>
              <a:t>loop</a:t>
            </a:r>
            <a:endParaRPr lang="en-IN" altLang="en-US" sz="2400" i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5614BCA-9753-486B-19E3-CD36E25450B6}"/>
              </a:ext>
            </a:extLst>
          </p:cNvPr>
          <p:cNvCxnSpPr/>
          <p:nvPr/>
        </p:nvCxnSpPr>
        <p:spPr bwMode="auto">
          <a:xfrm>
            <a:off x="3287713" y="4313238"/>
            <a:ext cx="738187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CA62E4-94E7-2447-5D2C-432B5535E1BE}"/>
              </a:ext>
            </a:extLst>
          </p:cNvPr>
          <p:cNvCxnSpPr/>
          <p:nvPr/>
        </p:nvCxnSpPr>
        <p:spPr bwMode="auto">
          <a:xfrm rot="5400000">
            <a:off x="3994150" y="4064001"/>
            <a:ext cx="263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3E68C0-6374-1C47-206E-4AC9ED86315D}"/>
              </a:ext>
            </a:extLst>
          </p:cNvPr>
          <p:cNvCxnSpPr/>
          <p:nvPr/>
        </p:nvCxnSpPr>
        <p:spPr bwMode="auto">
          <a:xfrm rot="5400000" flipH="1" flipV="1">
            <a:off x="4011613" y="4198938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69" name="TextBox 77">
            <a:extLst>
              <a:ext uri="{FF2B5EF4-FFF2-40B4-BE49-F238E27FC236}">
                <a16:creationId xmlns:a16="http://schemas.microsoft.com/office/drawing/2014/main" id="{956D5CA7-4778-5F79-838A-07FF46133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3856038"/>
            <a:ext cx="24145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1900" i="0">
                <a:solidFill>
                  <a:schemeClr val="tx1"/>
                </a:solidFill>
              </a:rPr>
              <a:t>[queue-not-empty]</a:t>
            </a:r>
            <a:endParaRPr lang="en-IN" altLang="en-US" sz="2400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0" grpId="0"/>
      <p:bldP spid="27658" grpId="0"/>
      <p:bldP spid="27671" grpId="0" animBg="1"/>
      <p:bldP spid="27673" grpId="0"/>
      <p:bldP spid="27674" grpId="0" animBg="1"/>
      <p:bldP spid="27686" grpId="0"/>
      <p:bldP spid="27687" grpId="0" animBg="1"/>
      <p:bldP spid="27690" grpId="0"/>
      <p:bldP spid="27709" grpId="0" animBg="1"/>
      <p:bldP spid="27713" grpId="0" animBg="1"/>
      <p:bldP spid="27715" grpId="0"/>
      <p:bldP spid="27736" grpId="0" animBg="1"/>
      <p:bldP spid="44065" grpId="0"/>
      <p:bldP spid="4406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/>
      <a:lstStyle>
        <a:defPPr>
          <a:defRPr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27297</TotalTime>
  <Words>3861</Words>
  <Application>Microsoft Office PowerPoint</Application>
  <PresentationFormat>Custom</PresentationFormat>
  <Paragraphs>962</Paragraphs>
  <Slides>88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Default Design</vt:lpstr>
      <vt:lpstr>Interaction Diagrams and Activity Diagrams </vt:lpstr>
      <vt:lpstr>Sequence Diagram</vt:lpstr>
      <vt:lpstr>Depicting a Frame  Graphically</vt:lpstr>
      <vt:lpstr>PowerPoint Presentation</vt:lpstr>
      <vt:lpstr>Exercise 1: Draw Sequence Diagram </vt:lpstr>
      <vt:lpstr>PowerPoint Presentation</vt:lpstr>
      <vt:lpstr>Exercise 8: Example Answer</vt:lpstr>
      <vt:lpstr>Exercise 2: Print Server</vt:lpstr>
      <vt:lpstr>Exercise 2: Solution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 5: Sequence Diagram : Enroll Student</vt:lpstr>
      <vt:lpstr>PowerPoint Presentation</vt:lpstr>
      <vt:lpstr>PowerPoint Presentation</vt:lpstr>
      <vt:lpstr>PowerPoint Presentation</vt:lpstr>
      <vt:lpstr>PowerPoint Presentation</vt:lpstr>
      <vt:lpstr>Collaboration Diagram </vt:lpstr>
      <vt:lpstr>Sequence to communication Diagram</vt:lpstr>
      <vt:lpstr>PowerPoint Presentation</vt:lpstr>
      <vt:lpstr>Activity Diagram</vt:lpstr>
      <vt:lpstr>Activity Diagram </vt:lpstr>
      <vt:lpstr>Uses of Activity Diagram </vt:lpstr>
      <vt:lpstr>Activity diagram Example</vt:lpstr>
      <vt:lpstr>Activity Diagram Elements</vt:lpstr>
      <vt:lpstr>Nodes in Activity Diagram</vt:lpstr>
      <vt:lpstr>Activity</vt:lpstr>
      <vt:lpstr>Flows</vt:lpstr>
      <vt:lpstr>Controlling Steps</vt:lpstr>
      <vt:lpstr>Initial and Final Nodes</vt:lpstr>
      <vt:lpstr>Decision</vt:lpstr>
      <vt:lpstr>PowerPoint Presentation</vt:lpstr>
      <vt:lpstr>Fork</vt:lpstr>
      <vt:lpstr>Join</vt:lpstr>
      <vt:lpstr>Summary of Activity Diagram Nodes</vt:lpstr>
      <vt:lpstr>Swim Lane</vt:lpstr>
      <vt:lpstr>PowerPoint Presentation</vt:lpstr>
      <vt:lpstr>PowerPoint Presentation</vt:lpstr>
      <vt:lpstr>Object Flow</vt:lpstr>
      <vt:lpstr>PowerPoint Presentation</vt:lpstr>
      <vt:lpstr>Signals</vt:lpstr>
      <vt:lpstr>Received Signals</vt:lpstr>
      <vt:lpstr>   Signals</vt:lpstr>
      <vt:lpstr>PowerPoint Presentation</vt:lpstr>
      <vt:lpstr>Activity Diagram vs Flow Chart</vt:lpstr>
      <vt:lpstr>PowerPoint Presentation</vt:lpstr>
      <vt:lpstr>Another Example Activity Diagram: student admission process at IIT </vt:lpstr>
      <vt:lpstr>Item Ordering: Example 3</vt:lpstr>
      <vt:lpstr>Item Returning: Example 4</vt:lpstr>
      <vt:lpstr>Uses and Abuses of Activity Diagrams</vt:lpstr>
      <vt:lpstr>Quiz 1: Order Processing </vt:lpstr>
      <vt:lpstr>PowerPoint Presentation</vt:lpstr>
      <vt:lpstr>Package Diagrams</vt:lpstr>
      <vt:lpstr>Component Diagram</vt:lpstr>
      <vt:lpstr>Component Diagram</vt:lpstr>
      <vt:lpstr>Ball and Socket notation for Interfaces</vt:lpstr>
      <vt:lpstr>Component Diagram: Example</vt:lpstr>
      <vt:lpstr>Deployment Diagram</vt:lpstr>
      <vt:lpstr>Deployment Diagram</vt:lpstr>
      <vt:lpstr>Deployment Diagram</vt:lpstr>
      <vt:lpstr>Architectural Modeling Using  Deployment Diagram</vt:lpstr>
      <vt:lpstr>End (UML Syntax &amp; Semantics)</vt:lpstr>
      <vt:lpstr>A Design Process</vt:lpstr>
      <vt:lpstr>OOAD</vt:lpstr>
      <vt:lpstr>OOA versus OOD?</vt:lpstr>
      <vt:lpstr>Design Process</vt:lpstr>
      <vt:lpstr>Domain Modelling</vt:lpstr>
      <vt:lpstr>Boundary Objects</vt:lpstr>
      <vt:lpstr>Entity Objects</vt:lpstr>
      <vt:lpstr>Controller Objects</vt:lpstr>
      <vt:lpstr>Controller Classes</vt:lpstr>
      <vt:lpstr>Example Use Case Realization</vt:lpstr>
      <vt:lpstr>Identification of Boundary Objects</vt:lpstr>
      <vt:lpstr>Identification of Controller Objects</vt:lpstr>
      <vt:lpstr>Identification of Entity Objects</vt:lpstr>
      <vt:lpstr>Identify Classes</vt:lpstr>
      <vt:lpstr>Identify Entity Classes</vt:lpstr>
      <vt:lpstr>Noun Analysis: Another Example</vt:lpstr>
      <vt:lpstr>Identify Classes by Noun Analysis</vt:lpstr>
      <vt:lpstr>It is Challenging to Identify Classes!</vt:lpstr>
      <vt:lpstr>Identification of Entity Objects: Some Hints</vt:lpstr>
      <vt:lpstr>Naming Classes</vt:lpstr>
      <vt:lpstr>Example 1: Tic-Tac-Toe Computer Game</vt:lpstr>
      <vt:lpstr>Example 1: Tic-Tac-Toe Computer Game  cont…</vt:lpstr>
      <vt:lpstr>Example 1: Tic-Tac-Toe Use Case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to Internetworking</dc:title>
  <cp:lastModifiedBy>Prof. R Mall</cp:lastModifiedBy>
  <cp:revision>1100</cp:revision>
  <dcterms:modified xsi:type="dcterms:W3CDTF">2023-11-16T02:56:01Z</dcterms:modified>
</cp:coreProperties>
</file>