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9"/>
  </p:notesMasterIdLst>
  <p:sldIdLst>
    <p:sldId id="1859" r:id="rId2"/>
    <p:sldId id="942" r:id="rId3"/>
    <p:sldId id="417" r:id="rId4"/>
    <p:sldId id="418" r:id="rId5"/>
    <p:sldId id="419" r:id="rId6"/>
    <p:sldId id="708" r:id="rId7"/>
    <p:sldId id="709" r:id="rId8"/>
    <p:sldId id="710" r:id="rId9"/>
    <p:sldId id="621" r:id="rId10"/>
    <p:sldId id="420" r:id="rId11"/>
    <p:sldId id="870" r:id="rId12"/>
    <p:sldId id="421" r:id="rId13"/>
    <p:sldId id="2835" r:id="rId14"/>
    <p:sldId id="866" r:id="rId15"/>
    <p:sldId id="471" r:id="rId16"/>
    <p:sldId id="702" r:id="rId17"/>
    <p:sldId id="864" r:id="rId18"/>
    <p:sldId id="948" r:id="rId19"/>
    <p:sldId id="766" r:id="rId20"/>
    <p:sldId id="767" r:id="rId21"/>
    <p:sldId id="867" r:id="rId22"/>
    <p:sldId id="865" r:id="rId23"/>
    <p:sldId id="629" r:id="rId24"/>
    <p:sldId id="665" r:id="rId25"/>
    <p:sldId id="874" r:id="rId26"/>
    <p:sldId id="666" r:id="rId27"/>
    <p:sldId id="871" r:id="rId28"/>
    <p:sldId id="946" r:id="rId29"/>
    <p:sldId id="947" r:id="rId30"/>
    <p:sldId id="1184" r:id="rId31"/>
    <p:sldId id="880" r:id="rId32"/>
    <p:sldId id="632" r:id="rId33"/>
    <p:sldId id="643" r:id="rId34"/>
    <p:sldId id="633" r:id="rId35"/>
    <p:sldId id="1200" r:id="rId36"/>
    <p:sldId id="1201" r:id="rId37"/>
    <p:sldId id="1202" r:id="rId38"/>
  </p:sldIdLst>
  <p:sldSz cx="10080625" cy="7559675"/>
  <p:notesSz cx="7008813" cy="9294813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3600" b="1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sz="3600" b="1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sz="3600" b="1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sz="3600" b="1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sz="3600" b="1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3600" b="1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3600" b="1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3600" b="1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3600" b="1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0000CC"/>
    <a:srgbClr val="CCFF99"/>
    <a:srgbClr val="FF3300"/>
    <a:srgbClr val="FFCCFF"/>
    <a:srgbClr val="FFFFCC"/>
    <a:srgbClr val="3366CC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90B07D-B482-6B85-6ACA-A072933F62ED}" v="12" dt="2023-11-16T04:34:05.6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011" autoAdjust="0"/>
  </p:normalViewPr>
  <p:slideViewPr>
    <p:cSldViewPr>
      <p:cViewPr varScale="1">
        <p:scale>
          <a:sx n="60" d="100"/>
          <a:sy n="60" d="100"/>
        </p:scale>
        <p:origin x="1284" y="4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pal" userId="S::garggopal2001@kgpian.iitkgp.ac.in::daf22075-a059-46be-bef1-7f67bdd98f3a" providerId="AD" clId="Web-{F790B07D-B482-6B85-6ACA-A072933F62ED}"/>
    <pc:docChg chg="modSld">
      <pc:chgData name="Gopal" userId="S::garggopal2001@kgpian.iitkgp.ac.in::daf22075-a059-46be-bef1-7f67bdd98f3a" providerId="AD" clId="Web-{F790B07D-B482-6B85-6ACA-A072933F62ED}" dt="2023-11-16T04:34:04.277" v="7" actId="14100"/>
      <pc:docMkLst>
        <pc:docMk/>
      </pc:docMkLst>
      <pc:sldChg chg="modSp addAnim delAnim">
        <pc:chgData name="Gopal" userId="S::garggopal2001@kgpian.iitkgp.ac.in::daf22075-a059-46be-bef1-7f67bdd98f3a" providerId="AD" clId="Web-{F790B07D-B482-6B85-6ACA-A072933F62ED}" dt="2023-11-16T04:34:04.277" v="7" actId="14100"/>
        <pc:sldMkLst>
          <pc:docMk/>
          <pc:sldMk cId="0" sldId="948"/>
        </pc:sldMkLst>
        <pc:spChg chg="mod">
          <ac:chgData name="Gopal" userId="S::garggopal2001@kgpian.iitkgp.ac.in::daf22075-a059-46be-bef1-7f67bdd98f3a" providerId="AD" clId="Web-{F790B07D-B482-6B85-6ACA-A072933F62ED}" dt="2023-11-16T04:34:04.277" v="7" actId="14100"/>
          <ac:spMkLst>
            <pc:docMk/>
            <pc:sldMk cId="0" sldId="948"/>
            <ac:spMk id="47107" creationId="{FA9081D8-C4A0-D9DC-6F1E-D4D41D636B4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>
            <a:extLst>
              <a:ext uri="{FF2B5EF4-FFF2-40B4-BE49-F238E27FC236}">
                <a16:creationId xmlns:a16="http://schemas.microsoft.com/office/drawing/2014/main" id="{9E2F8859-011B-CF3D-57C8-E0440A8C5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b="0"/>
          </a:p>
        </p:txBody>
      </p:sp>
      <p:sp>
        <p:nvSpPr>
          <p:cNvPr id="2051" name="AutoShape 2">
            <a:extLst>
              <a:ext uri="{FF2B5EF4-FFF2-40B4-BE49-F238E27FC236}">
                <a16:creationId xmlns:a16="http://schemas.microsoft.com/office/drawing/2014/main" id="{987245C7-3698-0029-11A7-E04C274C6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b="0"/>
          </a:p>
        </p:txBody>
      </p:sp>
      <p:sp>
        <p:nvSpPr>
          <p:cNvPr id="2052" name="AutoShape 3">
            <a:extLst>
              <a:ext uri="{FF2B5EF4-FFF2-40B4-BE49-F238E27FC236}">
                <a16:creationId xmlns:a16="http://schemas.microsoft.com/office/drawing/2014/main" id="{C34A147E-993F-7D10-E3CC-D7C993781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b="0"/>
          </a:p>
        </p:txBody>
      </p:sp>
      <p:sp>
        <p:nvSpPr>
          <p:cNvPr id="2053" name="AutoShape 4">
            <a:extLst>
              <a:ext uri="{FF2B5EF4-FFF2-40B4-BE49-F238E27FC236}">
                <a16:creationId xmlns:a16="http://schemas.microsoft.com/office/drawing/2014/main" id="{08DC551C-78F8-642B-B320-499028451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10400" cy="9296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b="0"/>
          </a:p>
        </p:txBody>
      </p:sp>
      <p:sp>
        <p:nvSpPr>
          <p:cNvPr id="2054" name="AutoShape 5">
            <a:extLst>
              <a:ext uri="{FF2B5EF4-FFF2-40B4-BE49-F238E27FC236}">
                <a16:creationId xmlns:a16="http://schemas.microsoft.com/office/drawing/2014/main" id="{DAA196FD-930D-4719-635E-E2486CCE3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10400" cy="9296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b="0"/>
          </a:p>
        </p:txBody>
      </p:sp>
      <p:sp>
        <p:nvSpPr>
          <p:cNvPr id="2055" name="AutoShape 6">
            <a:extLst>
              <a:ext uri="{FF2B5EF4-FFF2-40B4-BE49-F238E27FC236}">
                <a16:creationId xmlns:a16="http://schemas.microsoft.com/office/drawing/2014/main" id="{E50EAD00-F339-7E93-9E4A-C84E79E73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10400" cy="9296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b="0"/>
          </a:p>
        </p:txBody>
      </p:sp>
      <p:sp>
        <p:nvSpPr>
          <p:cNvPr id="258056" name="Text Box 7">
            <a:extLst>
              <a:ext uri="{FF2B5EF4-FFF2-40B4-BE49-F238E27FC236}">
                <a16:creationId xmlns:a16="http://schemas.microsoft.com/office/drawing/2014/main" id="{52A7E92D-C928-9779-8FE8-25370FDE6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0488" y="893763"/>
            <a:ext cx="4289425" cy="32162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600" b="1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600" b="1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600" b="1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600" b="1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b="0"/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7BF9BD2D-D4E8-7B03-C0E3-A9F5C56C06CE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1085850" y="4422775"/>
            <a:ext cx="4840288" cy="3567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8" name="Rectangle 9">
            <a:extLst>
              <a:ext uri="{FF2B5EF4-FFF2-40B4-BE49-F238E27FC236}">
                <a16:creationId xmlns:a16="http://schemas.microsoft.com/office/drawing/2014/main" id="{1D7B9E5B-76B5-AFFA-8CA7-2100DFC58B15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706438"/>
            <a:ext cx="4641850" cy="34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>
            <a:extLst>
              <a:ext uri="{FF2B5EF4-FFF2-40B4-BE49-F238E27FC236}">
                <a16:creationId xmlns:a16="http://schemas.microsoft.com/office/drawing/2014/main" id="{6A02E954-4B4A-D383-2F28-D61F854EC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5525" y="706438"/>
            <a:ext cx="4957763" cy="34845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1692" tIns="40846" rIns="81692" bIns="40846" anchor="ctr"/>
          <a:lstStyle>
            <a:lvl1pPr defTabSz="40798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40798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40798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40798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40798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07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07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07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07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6000"/>
              </a:lnSpc>
              <a:spcBef>
                <a:spcPct val="0"/>
              </a:spcBef>
            </a:pPr>
            <a:endParaRPr lang="en-US" altLang="en-US" sz="2100" b="0">
              <a:solidFill>
                <a:schemeClr val="bg1"/>
              </a:solidFill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3602474-8EED-0EF3-6FA0-92607151469E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1085850" y="4421188"/>
            <a:ext cx="4841875" cy="35702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25256565-15AF-754E-E054-C66CDFB3FE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D390FB4-6D37-99B8-7E6E-FDE03A1E86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0088" y="4416425"/>
            <a:ext cx="5608637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5C619B88-0356-D41C-906D-A9C8CEDB5D7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0338" y="8829675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2" tIns="46576" rIns="93152" bIns="46576" anchor="b"/>
          <a:lstStyle>
            <a:lvl1pPr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A98BFAD-B534-47F2-8D8A-054A2E22E361}" type="slidenum">
              <a:rPr lang="en-US" altLang="en-US" b="0">
                <a:solidFill>
                  <a:schemeClr val="tx1"/>
                </a:solidFill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B5ADA362-3CAD-B92F-59DB-06847E89E3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8500"/>
            <a:ext cx="4646613" cy="3484563"/>
          </a:xfrm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53B6A25E-5C5D-DCCB-0B8A-5189B1AAE2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4838"/>
            <a:ext cx="5605463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2" tIns="46576" rIns="93152" bIns="46576"/>
          <a:lstStyle/>
          <a:p>
            <a:pPr defTabSz="914400"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65227B74-D232-1CC5-2DB2-FD512051B4D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0338" y="8829675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2" tIns="46576" rIns="93152" bIns="46576" anchor="b"/>
          <a:lstStyle>
            <a:lvl1pPr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D55116D-2BD0-4E98-85C2-B8845A15C7C6}" type="slidenum">
              <a:rPr lang="en-US" altLang="en-US" b="0">
                <a:solidFill>
                  <a:schemeClr val="tx1"/>
                </a:solidFill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A11199EE-8165-3701-B716-D069142CD4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8500"/>
            <a:ext cx="4646613" cy="3484563"/>
          </a:xfrm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37AF15FF-D2A1-552F-1AF5-14FAC4AA84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4838"/>
            <a:ext cx="5605463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2" tIns="46576" rIns="93152" bIns="46576"/>
          <a:lstStyle/>
          <a:p>
            <a:pPr defTabSz="914400"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061B5595-179B-9AC9-7779-774039500E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44EBB383-70CF-EA83-DEEF-EB303A40E8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0088" y="4416425"/>
            <a:ext cx="5608637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BBD97258-13C6-64BB-84CF-121AEEC4FE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E669CB0D-7683-96C4-C09A-AD5BF879E7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0088" y="4416425"/>
            <a:ext cx="5608637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17E2C883-67D2-AA8F-3E85-0B63179464D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8A044B09-F8A9-428A-A63B-5F976C3004C2}" type="slidenum">
              <a:rPr lang="en-US" altLang="en-US" b="0">
                <a:solidFill>
                  <a:schemeClr val="tx1"/>
                </a:solidFill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3C93BF8B-9217-0DB8-9213-282F1949EC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8200" cy="3486150"/>
          </a:xfrm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99451CDE-FCCE-29C7-7CF5-F24FEFFE0F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4838"/>
            <a:ext cx="5607050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/>
          <a:p>
            <a:pPr defTabSz="914400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3160AE4A-11F4-E338-016B-64ACBA11AE8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81E0880E-BF2F-4EAE-98F8-1C2FFAF971B4}" type="slidenum">
              <a:rPr lang="en-US" altLang="en-US" b="0">
                <a:solidFill>
                  <a:schemeClr val="tx1"/>
                </a:solidFill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7A0653F5-B226-3812-434D-5A46064568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8200" cy="3486150"/>
          </a:xfrm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4146EED3-5077-6CB5-B330-645BCCE630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4838"/>
            <a:ext cx="5607050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/>
          <a:p>
            <a:pPr defTabSz="914400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6051488-5DE3-0743-D65B-C729492667B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D613390C-BF0A-4BB7-A58C-291FAC79A11A}" type="slidenum">
              <a:rPr lang="en-US" altLang="en-US" b="0">
                <a:solidFill>
                  <a:schemeClr val="tx1"/>
                </a:solidFill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7E247A72-0970-ABA4-77E8-ABFF965C4D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8200" cy="3486150"/>
          </a:xfrm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EB3C9AD8-4FBC-13B8-3DC6-E6008247EE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4838"/>
            <a:ext cx="5607050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/>
          <a:p>
            <a:pPr defTabSz="914400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B17BE59C-10A2-E646-91E5-6E8A9D72D30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887D5D1A-C801-4434-B375-651188F57606}" type="slidenum">
              <a:rPr lang="en-US" altLang="en-US" b="0">
                <a:solidFill>
                  <a:schemeClr val="tx1"/>
                </a:solidFill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03F51070-FC20-5AD9-A6D4-4A1231ED75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8200" cy="3486150"/>
          </a:xfrm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4171B1D2-01A1-F68B-CF88-08F4F9629D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4838"/>
            <a:ext cx="5607050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/>
          <a:p>
            <a:pPr defTabSz="914400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819B4E11-A40E-5EAE-E0B0-590634155A3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F4FDBBFD-D6ED-4233-AE7D-14F426A609A8}" type="slidenum">
              <a:rPr lang="en-US" altLang="en-US" b="0">
                <a:solidFill>
                  <a:schemeClr val="tx1"/>
                </a:solidFill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358335FE-7917-607F-2A9A-D0A69224F2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8200" cy="3486150"/>
          </a:xfrm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991EE361-B72A-D9A3-0E7D-BB9D2B14F4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4838"/>
            <a:ext cx="5607050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/>
          <a:p>
            <a:pPr defTabSz="914400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7E772DFD-D388-B5AC-CECA-13160B3F49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3263"/>
            <a:ext cx="4630738" cy="3473450"/>
          </a:xfrm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DF475558-9866-2191-A630-BE1B61B39F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8013"/>
            <a:ext cx="5141913" cy="39131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defTabSz="914400">
              <a:lnSpc>
                <a:spcPct val="89000"/>
              </a:lnSpc>
            </a:pPr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A3E35D71-B0F7-A355-B35A-DDDB92DE9C6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4FFA5360-BE97-43AB-9C52-DBAF4BA696BA}" type="slidenum">
              <a:rPr lang="en-US" altLang="en-US" b="0">
                <a:solidFill>
                  <a:schemeClr val="tx1"/>
                </a:solidFill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C76DA93D-D826-661D-5811-8BDBE4E739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8200" cy="3486150"/>
          </a:xfrm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ABAFF12C-ABC9-6D26-7E7D-8CEA646E67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4838"/>
            <a:ext cx="5607050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/>
          <a:p>
            <a:pPr defTabSz="914400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8D4C6CDA-4C51-890B-921A-9550458309C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C609261A-13F9-4FFC-84FF-25FA1550F75B}" type="slidenum">
              <a:rPr lang="en-US" altLang="en-US" b="0">
                <a:solidFill>
                  <a:schemeClr val="tx1"/>
                </a:solidFill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6E98FE0C-5871-639F-0339-222D7305C6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8200" cy="3486150"/>
          </a:xfrm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61572F66-137D-4293-5A22-F9CA16F616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4838"/>
            <a:ext cx="5607050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/>
          <a:p>
            <a:pPr defTabSz="914400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505E74F5-AD54-076F-EAE0-DBF1ADF1E4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76B43F00-1049-6061-1D61-7EE9BF0A0D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0088" y="4416425"/>
            <a:ext cx="5608637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EF6086D3-5CBC-1AA4-BAA4-FA806C7447FD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fld id="{CB666097-36CA-4C8D-89EF-16D8567619C3}" type="slidenum">
              <a:rPr lang="en-US" altLang="en-US" sz="3600">
                <a:solidFill>
                  <a:schemeClr val="bg1"/>
                </a:solidFill>
              </a:rPr>
              <a:pPr>
                <a:lnSpc>
                  <a:spcPct val="80000"/>
                </a:lnSpc>
                <a:spcBef>
                  <a:spcPct val="0"/>
                </a:spcBef>
              </a:pPr>
              <a:t>16</a:t>
            </a:fld>
            <a:endParaRPr lang="en-US" altLang="en-US" sz="3600">
              <a:solidFill>
                <a:schemeClr val="bg1"/>
              </a:solidFill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919842C5-6345-3DF6-6447-C39C670AB1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505CA537-B54F-D355-FB7F-DFFA071B4F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87466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866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8200" y="358775"/>
            <a:ext cx="2147888" cy="63166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9775" y="358775"/>
            <a:ext cx="6296025" cy="63166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4539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75" y="358775"/>
            <a:ext cx="8596313" cy="12557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39775" y="1924050"/>
            <a:ext cx="4221163" cy="4751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924050"/>
            <a:ext cx="4222750" cy="4751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1202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75" y="358775"/>
            <a:ext cx="8596313" cy="12557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9775" y="1924050"/>
            <a:ext cx="8596313" cy="2298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9775" y="4375150"/>
            <a:ext cx="8596313" cy="2300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355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4703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116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9775" y="1924050"/>
            <a:ext cx="4221163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924050"/>
            <a:ext cx="4222750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949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1480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2954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0326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5324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2059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EF8DFC0B-D58D-0538-0F4D-DFBF49C6C0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9775" y="358775"/>
            <a:ext cx="85963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61A22B89-1F5A-D33A-B68A-ADF9885551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9775" y="1924050"/>
            <a:ext cx="8596313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20E6B3E4-3339-CB79-512E-6914222AD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713" y="6884988"/>
            <a:ext cx="2352675" cy="523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F83DF314-9368-401C-A3DC-ADBDCB005FDE}" type="slidenum">
              <a:rPr lang="en-GB" altLang="en-US" sz="1400" b="0" smtClean="0">
                <a:solidFill>
                  <a:srgbClr val="000000"/>
                </a:solidFill>
              </a:rPr>
              <a:pPr algn="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endParaRPr lang="en-GB" altLang="en-US" sz="1400" b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 b="1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 b="1">
          <a:solidFill>
            <a:srgbClr val="000000"/>
          </a:solidFill>
          <a:latin typeface="Comic Sans MS" pitchFamily="66" charset="0"/>
        </a:defRPr>
      </a:lvl2pPr>
      <a:lvl3pPr algn="ctr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 b="1">
          <a:solidFill>
            <a:srgbClr val="000000"/>
          </a:solidFill>
          <a:latin typeface="Comic Sans MS" pitchFamily="66" charset="0"/>
        </a:defRPr>
      </a:lvl3pPr>
      <a:lvl4pPr algn="ctr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 b="1">
          <a:solidFill>
            <a:srgbClr val="000000"/>
          </a:solidFill>
          <a:latin typeface="Comic Sans MS" pitchFamily="66" charset="0"/>
        </a:defRPr>
      </a:lvl4pPr>
      <a:lvl5pPr algn="ctr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 b="1">
          <a:solidFill>
            <a:srgbClr val="000000"/>
          </a:solidFill>
          <a:latin typeface="Comic Sans MS" pitchFamily="66" charset="0"/>
        </a:defRPr>
      </a:lvl5pPr>
      <a:lvl6pPr marL="457200" algn="ctr" defTabSz="457200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Comic Sans MS" pitchFamily="66" charset="0"/>
        </a:defRPr>
      </a:lvl6pPr>
      <a:lvl7pPr marL="914400" algn="ctr" defTabSz="457200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Comic Sans MS" pitchFamily="66" charset="0"/>
        </a:defRPr>
      </a:lvl7pPr>
      <a:lvl8pPr marL="1371600" algn="ctr" defTabSz="457200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Comic Sans MS" pitchFamily="66" charset="0"/>
        </a:defRPr>
      </a:lvl8pPr>
      <a:lvl9pPr marL="1828800" algn="ctr" defTabSz="457200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Comic Sans MS" pitchFamily="66" charset="0"/>
        </a:defRPr>
      </a:lvl9pPr>
    </p:titleStyle>
    <p:bodyStyle>
      <a:lvl1pPr marL="422275" indent="-317500" algn="l" defTabSz="457200" rtl="0" eaLnBrk="0" fontAlgn="base" hangingPunct="0">
        <a:spcBef>
          <a:spcPct val="0"/>
        </a:spcBef>
        <a:spcAft>
          <a:spcPts val="1375"/>
        </a:spcAft>
        <a:buClr>
          <a:srgbClr val="000000"/>
        </a:buClr>
        <a:buSzPct val="45000"/>
        <a:buFont typeface="Wingdings" panose="05000000000000000000" pitchFamily="2" charset="2"/>
        <a:buChar char=""/>
        <a:defRPr sz="3600">
          <a:solidFill>
            <a:srgbClr val="000000"/>
          </a:solidFill>
          <a:latin typeface="+mn-lt"/>
          <a:ea typeface="+mn-ea"/>
          <a:cs typeface="+mn-cs"/>
        </a:defRPr>
      </a:lvl1pPr>
      <a:lvl2pPr marL="854075" indent="-284163" algn="l" defTabSz="457200" rtl="0" eaLnBrk="0" fontAlgn="base" hangingPunct="0">
        <a:spcBef>
          <a:spcPct val="0"/>
        </a:spcBef>
        <a:spcAft>
          <a:spcPts val="1088"/>
        </a:spcAft>
        <a:buClr>
          <a:srgbClr val="000000"/>
        </a:buClr>
        <a:buSzPct val="75000"/>
        <a:buFont typeface="Symbol" panose="05050102010706020507" pitchFamily="18" charset="2"/>
        <a:buChar char=""/>
        <a:defRPr sz="3200">
          <a:solidFill>
            <a:srgbClr val="000000"/>
          </a:solidFill>
          <a:latin typeface="+mn-lt"/>
        </a:defRPr>
      </a:lvl2pPr>
      <a:lvl3pPr marL="1285875" indent="-212725" algn="l" defTabSz="457200" rtl="0" eaLnBrk="0" fontAlgn="base" hangingPunct="0">
        <a:spcBef>
          <a:spcPct val="0"/>
        </a:spcBef>
        <a:spcAft>
          <a:spcPts val="813"/>
        </a:spcAft>
        <a:buClr>
          <a:srgbClr val="000000"/>
        </a:buClr>
        <a:buSzPct val="45000"/>
        <a:buFont typeface="Wingdings" panose="05000000000000000000" pitchFamily="2" charset="2"/>
        <a:buChar char=""/>
        <a:defRPr sz="2800">
          <a:solidFill>
            <a:srgbClr val="000000"/>
          </a:solidFill>
          <a:latin typeface="+mn-lt"/>
        </a:defRPr>
      </a:lvl3pPr>
      <a:lvl4pPr marL="1717675" indent="-206375" algn="l" defTabSz="457200" rtl="0" eaLnBrk="0" fontAlgn="base" hangingPunct="0">
        <a:spcBef>
          <a:spcPct val="0"/>
        </a:spcBef>
        <a:spcAft>
          <a:spcPts val="525"/>
        </a:spcAft>
        <a:buClr>
          <a:srgbClr val="000000"/>
        </a:buClr>
        <a:buSzPct val="75000"/>
        <a:buFont typeface="Symbol" panose="05050102010706020507" pitchFamily="18" charset="2"/>
        <a:buChar char=""/>
        <a:defRPr sz="2400">
          <a:solidFill>
            <a:srgbClr val="000000"/>
          </a:solidFill>
          <a:latin typeface="+mn-lt"/>
        </a:defRPr>
      </a:lvl4pPr>
      <a:lvl5pPr marL="2149475" indent="-207963" algn="l" defTabSz="457200" rtl="0" eaLnBrk="0" fontAlgn="base" hangingPunct="0">
        <a:spcBef>
          <a:spcPct val="0"/>
        </a:spcBef>
        <a:spcAft>
          <a:spcPts val="238"/>
        </a:spcAft>
        <a:buClr>
          <a:srgbClr val="000000"/>
        </a:buClr>
        <a:buSzPct val="45000"/>
        <a:buFont typeface="Wingdings" panose="05000000000000000000" pitchFamily="2" charset="2"/>
        <a:buChar char=""/>
        <a:defRPr sz="2400">
          <a:solidFill>
            <a:srgbClr val="000000"/>
          </a:solidFill>
          <a:latin typeface="+mn-lt"/>
        </a:defRPr>
      </a:lvl5pPr>
      <a:lvl6pPr marL="2606675" indent="-207963" algn="l" defTabSz="457200" rtl="0" fontAlgn="base" hangingPunct="0">
        <a:lnSpc>
          <a:spcPct val="88000"/>
        </a:lnSpc>
        <a:spcBef>
          <a:spcPct val="0"/>
        </a:spcBef>
        <a:spcAft>
          <a:spcPts val="238"/>
        </a:spcAft>
        <a:buClr>
          <a:srgbClr val="000000"/>
        </a:buClr>
        <a:buSzPct val="45000"/>
        <a:buFont typeface="Wingdings" pitchFamily="2" charset="2"/>
        <a:buChar char=""/>
        <a:defRPr sz="2000" b="1">
          <a:solidFill>
            <a:srgbClr val="000000"/>
          </a:solidFill>
          <a:latin typeface="+mn-lt"/>
        </a:defRPr>
      </a:lvl6pPr>
      <a:lvl7pPr marL="3063875" indent="-207963" algn="l" defTabSz="457200" rtl="0" fontAlgn="base" hangingPunct="0">
        <a:lnSpc>
          <a:spcPct val="88000"/>
        </a:lnSpc>
        <a:spcBef>
          <a:spcPct val="0"/>
        </a:spcBef>
        <a:spcAft>
          <a:spcPts val="238"/>
        </a:spcAft>
        <a:buClr>
          <a:srgbClr val="000000"/>
        </a:buClr>
        <a:buSzPct val="45000"/>
        <a:buFont typeface="Wingdings" pitchFamily="2" charset="2"/>
        <a:buChar char=""/>
        <a:defRPr sz="2000" b="1">
          <a:solidFill>
            <a:srgbClr val="000000"/>
          </a:solidFill>
          <a:latin typeface="+mn-lt"/>
        </a:defRPr>
      </a:lvl7pPr>
      <a:lvl8pPr marL="3521075" indent="-207963" algn="l" defTabSz="457200" rtl="0" fontAlgn="base" hangingPunct="0">
        <a:lnSpc>
          <a:spcPct val="88000"/>
        </a:lnSpc>
        <a:spcBef>
          <a:spcPct val="0"/>
        </a:spcBef>
        <a:spcAft>
          <a:spcPts val="238"/>
        </a:spcAft>
        <a:buClr>
          <a:srgbClr val="000000"/>
        </a:buClr>
        <a:buSzPct val="45000"/>
        <a:buFont typeface="Wingdings" pitchFamily="2" charset="2"/>
        <a:buChar char=""/>
        <a:defRPr sz="2000" b="1">
          <a:solidFill>
            <a:srgbClr val="000000"/>
          </a:solidFill>
          <a:latin typeface="+mn-lt"/>
        </a:defRPr>
      </a:lvl8pPr>
      <a:lvl9pPr marL="3978275" indent="-207963" algn="l" defTabSz="457200" rtl="0" fontAlgn="base" hangingPunct="0">
        <a:lnSpc>
          <a:spcPct val="88000"/>
        </a:lnSpc>
        <a:spcBef>
          <a:spcPct val="0"/>
        </a:spcBef>
        <a:spcAft>
          <a:spcPts val="238"/>
        </a:spcAft>
        <a:buClr>
          <a:srgbClr val="000000"/>
        </a:buClr>
        <a:buSzPct val="45000"/>
        <a:buFont typeface="Wingdings" pitchFamily="2" charset="2"/>
        <a:buChar char=""/>
        <a:defRPr sz="2000" b="1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114E67F-1C80-C52F-670E-1B9A81C2316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92313" y="1570038"/>
            <a:ext cx="5181600" cy="1752600"/>
          </a:xfrm>
          <a:solidFill>
            <a:srgbClr val="FFFF99"/>
          </a:solidFill>
          <a:ln>
            <a:solidFill>
              <a:srgbClr val="FF0000"/>
            </a:solidFill>
            <a:round/>
            <a:headEnd/>
            <a:tailEnd/>
          </a:ln>
        </p:spPr>
        <p:txBody>
          <a:bodyPr lIns="100780" tIns="50389" rIns="100780" bIns="50389"/>
          <a:lstStyle/>
          <a:p>
            <a:pPr defTabSz="1006475" eaLnBrk="1" hangingPunct="1">
              <a:lnSpc>
                <a:spcPct val="100000"/>
              </a:lnSpc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0025" algn="l"/>
                <a:tab pos="3200400" algn="l"/>
                <a:tab pos="3657600" algn="l"/>
                <a:tab pos="4114800" algn="l"/>
                <a:tab pos="4567238" algn="l"/>
                <a:tab pos="5029200" algn="l"/>
                <a:tab pos="5486400" algn="l"/>
                <a:tab pos="5940425" algn="l"/>
                <a:tab pos="6396038" algn="l"/>
                <a:tab pos="6858000" algn="l"/>
                <a:tab pos="7315200" algn="l"/>
                <a:tab pos="7767638" algn="l"/>
                <a:tab pos="8224838" algn="l"/>
                <a:tab pos="8686800" algn="l"/>
                <a:tab pos="9144000" algn="l"/>
              </a:tabLst>
            </a:pPr>
            <a:r>
              <a:rPr lang="en-GB" altLang="en-US">
                <a:solidFill>
                  <a:srgbClr val="0000FF"/>
                </a:solidFill>
              </a:rPr>
              <a:t>SOLID Principles</a:t>
            </a:r>
            <a:br>
              <a:rPr lang="en-GB" altLang="en-US">
                <a:solidFill>
                  <a:srgbClr val="006600"/>
                </a:solidFill>
              </a:rPr>
            </a:br>
            <a:endParaRPr lang="en-GB" altLang="en-US" sz="1200">
              <a:solidFill>
                <a:srgbClr val="006600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4D280DC-E5AC-26DD-CD33-D75DDE6B1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4237038"/>
            <a:ext cx="5181600" cy="1752600"/>
          </a:xfrm>
          <a:prstGeom prst="rect">
            <a:avLst/>
          </a:prstGeom>
          <a:solidFill>
            <a:srgbClr val="FFFF99"/>
          </a:solidFill>
          <a:ln>
            <a:solidFill>
              <a:srgbClr val="FF0000"/>
            </a:solidFill>
            <a:round/>
            <a:headEnd/>
            <a:tailEnd/>
          </a:ln>
        </p:spPr>
        <p:txBody>
          <a:bodyPr lIns="100780" tIns="50389" rIns="100780" bIns="50389" anchor="ctr"/>
          <a:lstStyle>
            <a:lvl1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Comic Sans MS" pitchFamily="66" charset="0"/>
              </a:defRPr>
            </a:lvl2pPr>
            <a:lvl3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Comic Sans MS" pitchFamily="66" charset="0"/>
              </a:defRPr>
            </a:lvl3pPr>
            <a:lvl4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Comic Sans MS" pitchFamily="66" charset="0"/>
              </a:defRPr>
            </a:lvl4pPr>
            <a:lvl5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Comic Sans MS" pitchFamily="66" charset="0"/>
              </a:defRPr>
            </a:lvl5pPr>
            <a:lvl6pPr marL="457200" algn="ctr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Comic Sans MS" pitchFamily="66" charset="0"/>
              </a:defRPr>
            </a:lvl6pPr>
            <a:lvl7pPr marL="914400" algn="ctr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Comic Sans MS" pitchFamily="66" charset="0"/>
              </a:defRPr>
            </a:lvl7pPr>
            <a:lvl8pPr marL="1371600" algn="ctr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Comic Sans MS" pitchFamily="66" charset="0"/>
              </a:defRPr>
            </a:lvl8pPr>
            <a:lvl9pPr marL="1828800" algn="ctr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Comic Sans MS" pitchFamily="66" charset="0"/>
              </a:defRPr>
            </a:lvl9pPr>
          </a:lstStyle>
          <a:p>
            <a:pPr defTabSz="1006475" eaLnBrk="1" hangingPunct="1">
              <a:lnSpc>
                <a:spcPct val="100000"/>
              </a:lnSpc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0025" algn="l"/>
                <a:tab pos="3200400" algn="l"/>
                <a:tab pos="3657600" algn="l"/>
                <a:tab pos="4114800" algn="l"/>
                <a:tab pos="4567238" algn="l"/>
                <a:tab pos="5029200" algn="l"/>
                <a:tab pos="5486400" algn="l"/>
                <a:tab pos="5940425" algn="l"/>
                <a:tab pos="6396038" algn="l"/>
                <a:tab pos="6858000" algn="l"/>
                <a:tab pos="7315200" algn="l"/>
                <a:tab pos="7767638" algn="l"/>
                <a:tab pos="8224838" algn="l"/>
                <a:tab pos="8686800" algn="l"/>
                <a:tab pos="9144000" algn="l"/>
              </a:tabLst>
              <a:defRPr/>
            </a:pPr>
            <a:r>
              <a:rPr lang="en-GB" altLang="en-US" sz="3600" kern="0" dirty="0" err="1">
                <a:solidFill>
                  <a:srgbClr val="0000FF"/>
                </a:solidFill>
              </a:rPr>
              <a:t>Lect</a:t>
            </a:r>
            <a:r>
              <a:rPr lang="en-GB" altLang="en-US" sz="3600" kern="0" dirty="0">
                <a:solidFill>
                  <a:srgbClr val="0000FF"/>
                </a:solidFill>
              </a:rPr>
              <a:t> 14</a:t>
            </a:r>
          </a:p>
          <a:p>
            <a:pPr defTabSz="1006475" eaLnBrk="1" hangingPunct="1">
              <a:lnSpc>
                <a:spcPct val="100000"/>
              </a:lnSpc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0025" algn="l"/>
                <a:tab pos="3200400" algn="l"/>
                <a:tab pos="3657600" algn="l"/>
                <a:tab pos="4114800" algn="l"/>
                <a:tab pos="4567238" algn="l"/>
                <a:tab pos="5029200" algn="l"/>
                <a:tab pos="5486400" algn="l"/>
                <a:tab pos="5940425" algn="l"/>
                <a:tab pos="6396038" algn="l"/>
                <a:tab pos="6858000" algn="l"/>
                <a:tab pos="7315200" algn="l"/>
                <a:tab pos="7767638" algn="l"/>
                <a:tab pos="8224838" algn="l"/>
                <a:tab pos="8686800" algn="l"/>
                <a:tab pos="9144000" algn="l"/>
              </a:tabLst>
              <a:defRPr/>
            </a:pPr>
            <a:r>
              <a:rPr lang="en-GB" altLang="en-US" sz="3600" kern="0" dirty="0">
                <a:solidFill>
                  <a:srgbClr val="0000FF"/>
                </a:solidFill>
              </a:rPr>
              <a:t>05-09-2023</a:t>
            </a:r>
            <a:br>
              <a:rPr lang="en-GB" altLang="en-US" sz="3600" kern="0" dirty="0">
                <a:solidFill>
                  <a:srgbClr val="006600"/>
                </a:solidFill>
              </a:rPr>
            </a:br>
            <a:endParaRPr lang="en-GB" altLang="en-US" sz="1050" kern="0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A44E4F64-A8BD-634B-903D-B58AFAEC7C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3513" y="-106363"/>
            <a:ext cx="8913812" cy="1447801"/>
          </a:xfrm>
        </p:spPr>
        <p:txBody>
          <a:bodyPr lIns="99745" tIns="48997" rIns="99745" bIns="48997"/>
          <a:lstStyle/>
          <a:p>
            <a:r>
              <a:rPr lang="en-US" altLang="en-US" sz="3200"/>
              <a:t>The Role of Interface/Abstract Class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37375F53-70FE-280C-BED0-5CAFFBB5F98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12738" y="1112838"/>
            <a:ext cx="9755187" cy="6096000"/>
          </a:xfrm>
        </p:spPr>
        <p:txBody>
          <a:bodyPr lIns="99745" tIns="48997" rIns="99745" bIns="48997"/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3200" b="1">
                <a:solidFill>
                  <a:srgbClr val="006600"/>
                </a:solidFill>
              </a:rPr>
              <a:t>It is very difficult to build a class that would never be required to change.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 sz="3200" b="1">
                <a:solidFill>
                  <a:srgbClr val="006600"/>
                </a:solidFill>
              </a:rPr>
              <a:t>Two unavoidable reasons for changes:</a:t>
            </a:r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en-US" altLang="en-US" sz="2800" b="1">
                <a:solidFill>
                  <a:srgbClr val="0000CC"/>
                </a:solidFill>
              </a:rPr>
              <a:t>Latent errors force change.</a:t>
            </a:r>
            <a:r>
              <a:rPr lang="en-US" altLang="en-US" sz="2800" b="1"/>
              <a:t>  </a:t>
            </a:r>
            <a:r>
              <a:rPr lang="en-US" altLang="en-US" sz="2800"/>
              <a:t>We can’t fix incorrect operation by extension.  The component itself must be fixed.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2800" b="1">
                <a:solidFill>
                  <a:srgbClr val="0000CC"/>
                </a:solidFill>
              </a:rPr>
              <a:t>Performance problems force change.</a:t>
            </a:r>
            <a:r>
              <a:rPr lang="en-US" altLang="en-US" sz="2800"/>
              <a:t>  Met usually by changing an algorithm or some data structure.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 sz="3200" b="1">
                <a:solidFill>
                  <a:srgbClr val="006600"/>
                </a:solidFill>
              </a:rPr>
              <a:t>Changes due to other reasons:</a:t>
            </a:r>
          </a:p>
          <a:p>
            <a:pPr lvl="1">
              <a:lnSpc>
                <a:spcPct val="114000"/>
              </a:lnSpc>
              <a:spcAft>
                <a:spcPts val="600"/>
              </a:spcAft>
            </a:pPr>
            <a:r>
              <a:rPr lang="en-US" altLang="en-US" sz="2800" b="1">
                <a:solidFill>
                  <a:srgbClr val="006600"/>
                </a:solidFill>
              </a:rPr>
              <a:t>Can be achieved through extension.</a:t>
            </a:r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8" name="Rectangle 6">
            <a:extLst>
              <a:ext uri="{FF2B5EF4-FFF2-40B4-BE49-F238E27FC236}">
                <a16:creationId xmlns:a16="http://schemas.microsoft.com/office/drawing/2014/main" id="{A4A16145-22AD-A249-49D4-BDB3D26C9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13" y="5075238"/>
            <a:ext cx="9372600" cy="1127125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i="1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4740A2F1-961E-55E9-6007-796BC6FF1E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1363" y="230188"/>
            <a:ext cx="8596312" cy="1255712"/>
          </a:xfrm>
        </p:spPr>
        <p:txBody>
          <a:bodyPr/>
          <a:lstStyle/>
          <a:p>
            <a:r>
              <a:rPr lang="en-US" altLang="en-US" sz="3200"/>
              <a:t>How to Prevent Clients to Change Even When a Server Class Changes?</a:t>
            </a:r>
          </a:p>
        </p:txBody>
      </p:sp>
      <p:sp>
        <p:nvSpPr>
          <p:cNvPr id="397315" name="Rectangle 3">
            <a:extLst>
              <a:ext uri="{FF2B5EF4-FFF2-40B4-BE49-F238E27FC236}">
                <a16:creationId xmlns:a16="http://schemas.microsoft.com/office/drawing/2014/main" id="{8166661F-77F7-0FB8-8032-7C8958DBF5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9713" y="1646238"/>
            <a:ext cx="9372600" cy="53340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altLang="en-US"/>
              <a:t>When a server class changes: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b="1">
                <a:solidFill>
                  <a:srgbClr val="006600"/>
                </a:solidFill>
              </a:rPr>
              <a:t>Clients of the class should not                                   be required to change. </a:t>
            </a:r>
          </a:p>
          <a:p>
            <a:pPr lvl="1">
              <a:lnSpc>
                <a:spcPct val="110000"/>
              </a:lnSpc>
              <a:spcBef>
                <a:spcPts val="1200"/>
              </a:spcBef>
              <a:spcAft>
                <a:spcPts val="5400"/>
              </a:spcAft>
            </a:pPr>
            <a:r>
              <a:rPr lang="en-US" altLang="en-US" b="1">
                <a:solidFill>
                  <a:srgbClr val="006600"/>
                </a:solidFill>
              </a:rPr>
              <a:t>How to achieve?</a:t>
            </a:r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1800"/>
              </a:spcAft>
            </a:pPr>
            <a:r>
              <a:rPr lang="en-US" altLang="en-US" b="1">
                <a:solidFill>
                  <a:srgbClr val="0000CC"/>
                </a:solidFill>
              </a:rPr>
              <a:t>Principle: Let a server class implement some agreed Interface.</a:t>
            </a:r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1800"/>
              </a:spcAft>
            </a:pPr>
            <a:endParaRPr lang="en-US" altLang="en-US" b="1">
              <a:solidFill>
                <a:srgbClr val="0000CC"/>
              </a:solidFill>
            </a:endParaRPr>
          </a:p>
        </p:txBody>
      </p:sp>
      <p:pic>
        <p:nvPicPr>
          <p:cNvPr id="19461" name="Picture 2">
            <a:extLst>
              <a:ext uri="{FF2B5EF4-FFF2-40B4-BE49-F238E27FC236}">
                <a16:creationId xmlns:a16="http://schemas.microsoft.com/office/drawing/2014/main" id="{6FEB9108-4DB2-89D8-4C91-BB3C79A9E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213" y="2849563"/>
            <a:ext cx="4279900" cy="199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9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2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947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>
            <a:extLst>
              <a:ext uri="{FF2B5EF4-FFF2-40B4-BE49-F238E27FC236}">
                <a16:creationId xmlns:a16="http://schemas.microsoft.com/office/drawing/2014/main" id="{639C51F3-30B8-D637-619E-39C8C9441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513" y="2941638"/>
            <a:ext cx="5643562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2">
            <a:extLst>
              <a:ext uri="{FF2B5EF4-FFF2-40B4-BE49-F238E27FC236}">
                <a16:creationId xmlns:a16="http://schemas.microsoft.com/office/drawing/2014/main" id="{DFA19C4F-80C6-53CD-4DAA-D2EF0F5EBC6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66750" y="198438"/>
            <a:ext cx="8596313" cy="914400"/>
          </a:xfrm>
        </p:spPr>
        <p:txBody>
          <a:bodyPr lIns="99745" tIns="48997" rIns="99745" bIns="48997"/>
          <a:lstStyle/>
          <a:p>
            <a:r>
              <a:rPr lang="en-US" altLang="en-US" sz="3200"/>
              <a:t>Programming to an Interface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3C2C934A-8ABE-AEA8-4B79-99EEA85B926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3500" y="1036638"/>
            <a:ext cx="10080625" cy="5943600"/>
          </a:xfrm>
        </p:spPr>
        <p:txBody>
          <a:bodyPr lIns="99745" tIns="48997" rIns="99745" bIns="48997"/>
          <a:lstStyle/>
          <a:p>
            <a:pPr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altLang="en-US"/>
              <a:t>When we program to an Interface:</a:t>
            </a:r>
          </a:p>
          <a:p>
            <a:pPr lvl="1">
              <a:lnSpc>
                <a:spcPct val="110000"/>
              </a:lnSpc>
              <a:spcAft>
                <a:spcPts val="4800"/>
              </a:spcAft>
            </a:pPr>
            <a:r>
              <a:rPr lang="en-US" altLang="en-US" b="1">
                <a:solidFill>
                  <a:srgbClr val="0000CC"/>
                </a:solidFill>
              </a:rPr>
              <a:t>A change to a server class implementing the Interface will not even require recompilation of clients.</a:t>
            </a:r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6600"/>
                </a:solidFill>
              </a:rPr>
              <a:t>What we can’t do is change                         the Interface definition.</a:t>
            </a:r>
            <a:r>
              <a:rPr lang="en-US" altLang="en-US" b="1"/>
              <a:t>  </a:t>
            </a:r>
          </a:p>
          <a:p>
            <a:pPr lvl="1">
              <a:lnSpc>
                <a:spcPct val="120000"/>
              </a:lnSpc>
              <a:spcAft>
                <a:spcPts val="1200"/>
              </a:spcAft>
            </a:pPr>
            <a:r>
              <a:rPr lang="en-US" altLang="en-US"/>
              <a:t>Any change here may force changes on its clients.</a:t>
            </a:r>
          </a:p>
          <a:p>
            <a:pPr lvl="1">
              <a:lnSpc>
                <a:spcPct val="120000"/>
              </a:lnSpc>
              <a:spcAft>
                <a:spcPts val="1200"/>
              </a:spcAft>
            </a:pPr>
            <a:r>
              <a:rPr lang="en-US" altLang="en-US" b="1">
                <a:solidFill>
                  <a:srgbClr val="0000CC"/>
                </a:solidFill>
              </a:rPr>
              <a:t>How to handle this?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684AA8-D7B0-64F2-BD47-C1D8D8A50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025" y="3425825"/>
            <a:ext cx="5181600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Rectangle 2">
            <a:extLst>
              <a:ext uri="{FF2B5EF4-FFF2-40B4-BE49-F238E27FC236}">
                <a16:creationId xmlns:a16="http://schemas.microsoft.com/office/drawing/2014/main" id="{9624C3B0-8B22-20D8-5353-96815317F1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6913" y="127000"/>
            <a:ext cx="9144000" cy="960438"/>
          </a:xfrm>
        </p:spPr>
        <p:txBody>
          <a:bodyPr/>
          <a:lstStyle/>
          <a:p>
            <a:r>
              <a:rPr lang="en-US" altLang="en-US" sz="3200"/>
              <a:t>Using Interface for Decoupling…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AEE85FEF-6468-B1D5-794F-6BAD930BA3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50938"/>
            <a:ext cx="9601200" cy="3735387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3600"/>
              </a:spcAft>
            </a:pPr>
            <a:r>
              <a:rPr lang="en-US" altLang="en-US" sz="3200" b="1">
                <a:solidFill>
                  <a:srgbClr val="0000CC"/>
                </a:solidFill>
              </a:rPr>
              <a:t>How to avoid changing and recompiling clients each time server changes?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3200"/>
              <a:t>Instead of making supplier as a concrete </a:t>
            </a:r>
            <a:r>
              <a:rPr lang="en-US" altLang="en-US" sz="3200">
                <a:solidFill>
                  <a:srgbClr val="0000CC"/>
                </a:solidFill>
              </a:rPr>
              <a:t>class</a:t>
            </a:r>
            <a:r>
              <a:rPr lang="en-US" altLang="en-US" sz="3200"/>
              <a:t>, make it an </a:t>
            </a:r>
            <a:r>
              <a:rPr lang="en-US" altLang="en-US" sz="3200">
                <a:solidFill>
                  <a:srgbClr val="0000CC"/>
                </a:solidFill>
              </a:rPr>
              <a:t>interface</a:t>
            </a:r>
            <a:r>
              <a:rPr lang="en-US" altLang="en-US" sz="3200"/>
              <a:t>. </a:t>
            </a:r>
          </a:p>
          <a:p>
            <a:pPr marL="742950" lvl="1" indent="-28575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2800"/>
              <a:t>Concrete providers should not be                 subclasses of a concrete server, </a:t>
            </a:r>
          </a:p>
          <a:p>
            <a:pPr marL="742950" lvl="1" indent="-28575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2800"/>
              <a:t>but instead be </a:t>
            </a:r>
            <a:r>
              <a:rPr lang="en-US" altLang="en-US" sz="2800">
                <a:solidFill>
                  <a:srgbClr val="0000CC"/>
                </a:solidFill>
              </a:rPr>
              <a:t>realizations</a:t>
            </a:r>
            <a:r>
              <a:rPr lang="en-US" altLang="en-US" sz="2800"/>
              <a:t> of  interfaces…</a:t>
            </a:r>
          </a:p>
        </p:txBody>
      </p:sp>
      <p:sp>
        <p:nvSpPr>
          <p:cNvPr id="58372" name="Text Box 4">
            <a:extLst>
              <a:ext uri="{FF2B5EF4-FFF2-40B4-BE49-F238E27FC236}">
                <a16:creationId xmlns:a16="http://schemas.microsoft.com/office/drawing/2014/main" id="{CD64309C-EFCF-23CC-D2AC-5E6C54168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9963" y="6246813"/>
            <a:ext cx="3810000" cy="533400"/>
          </a:xfrm>
          <a:prstGeom prst="rect">
            <a:avLst/>
          </a:prstGeom>
          <a:solidFill>
            <a:srgbClr val="FFFF99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800" i="1">
                <a:solidFill>
                  <a:srgbClr val="0000CC"/>
                </a:solidFill>
                <a:latin typeface="Comic Sans MS" panose="030F0702030302020204" pitchFamily="66" charset="0"/>
              </a:rPr>
              <a:t>How to do this?</a:t>
            </a:r>
          </a:p>
        </p:txBody>
      </p:sp>
      <p:grpSp>
        <p:nvGrpSpPr>
          <p:cNvPr id="22534" name="Group 4">
            <a:extLst>
              <a:ext uri="{FF2B5EF4-FFF2-40B4-BE49-F238E27FC236}">
                <a16:creationId xmlns:a16="http://schemas.microsoft.com/office/drawing/2014/main" id="{7454E136-7542-7CC2-FA95-47285B0AF365}"/>
              </a:ext>
            </a:extLst>
          </p:cNvPr>
          <p:cNvGrpSpPr>
            <a:grpSpLocks/>
          </p:cNvGrpSpPr>
          <p:nvPr/>
        </p:nvGrpSpPr>
        <p:grpSpPr bwMode="auto">
          <a:xfrm>
            <a:off x="5954713" y="1668463"/>
            <a:ext cx="3875087" cy="815975"/>
            <a:chOff x="1273090" y="1132572"/>
            <a:chExt cx="4418960" cy="752072"/>
          </a:xfrm>
        </p:grpSpPr>
        <p:sp>
          <p:nvSpPr>
            <p:cNvPr id="22538" name="Rectangle 3">
              <a:extLst>
                <a:ext uri="{FF2B5EF4-FFF2-40B4-BE49-F238E27FC236}">
                  <a16:creationId xmlns:a16="http://schemas.microsoft.com/office/drawing/2014/main" id="{EBF42C48-3D92-0066-D571-2BD422F97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3090" y="1132572"/>
              <a:ext cx="1557422" cy="752072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5C0000"/>
              </a:solidFill>
              <a:miter lim="800000"/>
              <a:headEnd/>
              <a:tailEnd/>
            </a:ln>
          </p:spPr>
          <p:txBody>
            <a:bodyPr lIns="100794" tIns="50397" rIns="100794" bIns="5039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en-US" sz="3200" i="1">
                  <a:solidFill>
                    <a:srgbClr val="FFFF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rPr>
                <a:t>Client</a:t>
              </a:r>
            </a:p>
          </p:txBody>
        </p:sp>
        <p:sp>
          <p:nvSpPr>
            <p:cNvPr id="22539" name="Rectangle 8">
              <a:extLst>
                <a:ext uri="{FF2B5EF4-FFF2-40B4-BE49-F238E27FC236}">
                  <a16:creationId xmlns:a16="http://schemas.microsoft.com/office/drawing/2014/main" id="{4F70571C-BF91-5D5C-AAFB-FAD0296DD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8114" y="1132572"/>
              <a:ext cx="1743936" cy="752072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5C0000"/>
              </a:solidFill>
              <a:miter lim="800000"/>
              <a:headEnd/>
              <a:tailEnd/>
            </a:ln>
          </p:spPr>
          <p:txBody>
            <a:bodyPr lIns="100794" tIns="50397" rIns="100794" bIns="5039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en-US" sz="2800" i="1">
                  <a:solidFill>
                    <a:srgbClr val="FFFF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rPr>
                <a:t>Server</a:t>
              </a:r>
            </a:p>
          </p:txBody>
        </p:sp>
        <p:cxnSp>
          <p:nvCxnSpPr>
            <p:cNvPr id="22540" name="Straight Connector 10">
              <a:extLst>
                <a:ext uri="{FF2B5EF4-FFF2-40B4-BE49-F238E27FC236}">
                  <a16:creationId xmlns:a16="http://schemas.microsoft.com/office/drawing/2014/main" id="{5174F59C-35DD-A500-7A11-F48F8AF07AF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830513" y="1570038"/>
              <a:ext cx="1143000" cy="0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  <a:prstDash val="sys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D788EE3-A949-6DAA-D4D5-E967D59605C7}"/>
              </a:ext>
            </a:extLst>
          </p:cNvPr>
          <p:cNvGrpSpPr>
            <a:grpSpLocks/>
          </p:cNvGrpSpPr>
          <p:nvPr/>
        </p:nvGrpSpPr>
        <p:grpSpPr bwMode="auto">
          <a:xfrm>
            <a:off x="6869113" y="1668463"/>
            <a:ext cx="2057400" cy="1101725"/>
            <a:chOff x="6411912" y="884237"/>
            <a:chExt cx="2514600" cy="2133600"/>
          </a:xfrm>
        </p:grpSpPr>
        <p:cxnSp>
          <p:nvCxnSpPr>
            <p:cNvPr id="22536" name="Straight Connector 2">
              <a:extLst>
                <a:ext uri="{FF2B5EF4-FFF2-40B4-BE49-F238E27FC236}">
                  <a16:creationId xmlns:a16="http://schemas.microsoft.com/office/drawing/2014/main" id="{026A25DE-7B3C-898C-A61A-0F4FA669EDC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411912" y="884237"/>
              <a:ext cx="2514600" cy="2133600"/>
            </a:xfrm>
            <a:prstGeom prst="line">
              <a:avLst/>
            </a:prstGeom>
            <a:noFill/>
            <a:ln w="38100" algn="ctr">
              <a:solidFill>
                <a:srgbClr val="C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37" name="Straight Connector 10">
              <a:extLst>
                <a:ext uri="{FF2B5EF4-FFF2-40B4-BE49-F238E27FC236}">
                  <a16:creationId xmlns:a16="http://schemas.microsoft.com/office/drawing/2014/main" id="{1DFA7B64-67B6-0E98-51B2-AF6F96AFDE1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411912" y="960438"/>
              <a:ext cx="2438400" cy="1828799"/>
            </a:xfrm>
            <a:prstGeom prst="line">
              <a:avLst/>
            </a:prstGeom>
            <a:noFill/>
            <a:ln w="38100" algn="ctr">
              <a:solidFill>
                <a:srgbClr val="C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C479F819-6969-0560-720D-9F4E97E351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1363" y="292100"/>
            <a:ext cx="8596312" cy="808038"/>
          </a:xfrm>
        </p:spPr>
        <p:txBody>
          <a:bodyPr/>
          <a:lstStyle/>
          <a:p>
            <a:r>
              <a:rPr lang="en-US" altLang="en-US" sz="3200"/>
              <a:t>OCP: Client-Server Example</a:t>
            </a:r>
          </a:p>
        </p:txBody>
      </p:sp>
      <p:sp>
        <p:nvSpPr>
          <p:cNvPr id="398339" name="Rectangle 3">
            <a:extLst>
              <a:ext uri="{FF2B5EF4-FFF2-40B4-BE49-F238E27FC236}">
                <a16:creationId xmlns:a16="http://schemas.microsoft.com/office/drawing/2014/main" id="{8A9FDF82-85D5-BE2D-FA09-C4CFC37BEA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5500" y="2595563"/>
            <a:ext cx="9191625" cy="4751387"/>
          </a:xfrm>
        </p:spPr>
        <p:txBody>
          <a:bodyPr/>
          <a:lstStyle/>
          <a:p>
            <a:pPr>
              <a:spcAft>
                <a:spcPct val="0"/>
              </a:spcAft>
            </a:pPr>
            <a:r>
              <a:rPr lang="en-US" altLang="en-US" b="1">
                <a:solidFill>
                  <a:srgbClr val="FF0000"/>
                </a:solidFill>
              </a:rPr>
              <a:t>OCP violation:</a:t>
            </a:r>
          </a:p>
          <a:p>
            <a:pPr lvl="1"/>
            <a:r>
              <a:rPr lang="en-US" altLang="en-US"/>
              <a:t>When server changes  would require changes to the client.</a:t>
            </a:r>
          </a:p>
        </p:txBody>
      </p:sp>
      <p:grpSp>
        <p:nvGrpSpPr>
          <p:cNvPr id="2" name="Group 37">
            <a:extLst>
              <a:ext uri="{FF2B5EF4-FFF2-40B4-BE49-F238E27FC236}">
                <a16:creationId xmlns:a16="http://schemas.microsoft.com/office/drawing/2014/main" id="{75CD8AA9-1960-1190-89C3-E0D3E0532DC7}"/>
              </a:ext>
            </a:extLst>
          </p:cNvPr>
          <p:cNvGrpSpPr>
            <a:grpSpLocks/>
          </p:cNvGrpSpPr>
          <p:nvPr/>
        </p:nvGrpSpPr>
        <p:grpSpPr bwMode="auto">
          <a:xfrm>
            <a:off x="741363" y="4259263"/>
            <a:ext cx="8991600" cy="2333625"/>
            <a:chOff x="439" y="2831"/>
            <a:chExt cx="5664" cy="1470"/>
          </a:xfrm>
        </p:grpSpPr>
        <p:sp>
          <p:nvSpPr>
            <p:cNvPr id="24591" name="Rectangle 3">
              <a:extLst>
                <a:ext uri="{FF2B5EF4-FFF2-40B4-BE49-F238E27FC236}">
                  <a16:creationId xmlns:a16="http://schemas.microsoft.com/office/drawing/2014/main" id="{0FDC4654-252B-4368-54F4-351D12906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" y="2831"/>
              <a:ext cx="1200" cy="547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5C0000"/>
              </a:solidFill>
              <a:miter lim="800000"/>
              <a:headEnd/>
              <a:tailEnd/>
            </a:ln>
          </p:spPr>
          <p:txBody>
            <a:bodyPr lIns="100794" tIns="50397" rIns="100794" bIns="5039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en-US" sz="4400" i="1">
                  <a:solidFill>
                    <a:srgbClr val="FFFF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rPr>
                <a:t>Client</a:t>
              </a:r>
            </a:p>
          </p:txBody>
        </p:sp>
        <p:sp>
          <p:nvSpPr>
            <p:cNvPr id="24592" name="Rectangle 8">
              <a:extLst>
                <a:ext uri="{FF2B5EF4-FFF2-40B4-BE49-F238E27FC236}">
                  <a16:creationId xmlns:a16="http://schemas.microsoft.com/office/drawing/2014/main" id="{4AA28F02-F11F-F82C-B731-1AC94AA77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3" y="2831"/>
              <a:ext cx="1744" cy="558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5C0000"/>
              </a:solidFill>
              <a:miter lim="800000"/>
              <a:headEnd/>
              <a:tailEnd/>
            </a:ln>
          </p:spPr>
          <p:txBody>
            <a:bodyPr lIns="100794" tIns="50397" rIns="100794" bIns="5039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en-US" sz="2000" i="1">
                  <a:solidFill>
                    <a:srgbClr val="FFFF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rPr>
                <a:t>&lt;&lt;Interface&gt;&gt;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en-US" sz="2800" i="1">
                  <a:solidFill>
                    <a:srgbClr val="FFFF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rPr>
                <a:t>Server</a:t>
              </a:r>
            </a:p>
          </p:txBody>
        </p:sp>
        <p:cxnSp>
          <p:nvCxnSpPr>
            <p:cNvPr id="24593" name="Straight Connector 10">
              <a:extLst>
                <a:ext uri="{FF2B5EF4-FFF2-40B4-BE49-F238E27FC236}">
                  <a16:creationId xmlns:a16="http://schemas.microsoft.com/office/drawing/2014/main" id="{31154DCA-4A82-4112-D7EC-3868A89248D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639" y="3119"/>
              <a:ext cx="720" cy="0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  <a:prstDash val="sys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94" name="Text Box 24">
              <a:extLst>
                <a:ext uri="{FF2B5EF4-FFF2-40B4-BE49-F238E27FC236}">
                  <a16:creationId xmlns:a16="http://schemas.microsoft.com/office/drawing/2014/main" id="{E16735C0-F542-02DE-F3DA-E71FBE3FD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8" y="4039"/>
              <a:ext cx="1005" cy="26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00794" tIns="50397" rIns="100794" bIns="50397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sz="2000" i="1">
                  <a:solidFill>
                    <a:srgbClr val="0000CC"/>
                  </a:solidFill>
                  <a:latin typeface="Comic Sans MS" panose="030F0702030302020204" pitchFamily="66" charset="0"/>
                  <a:ea typeface="SimSun" panose="02010600030101010101" pitchFamily="2" charset="-122"/>
                </a:rPr>
                <a:t>Server1</a:t>
              </a:r>
            </a:p>
          </p:txBody>
        </p:sp>
        <p:grpSp>
          <p:nvGrpSpPr>
            <p:cNvPr id="24595" name="Group 44">
              <a:extLst>
                <a:ext uri="{FF2B5EF4-FFF2-40B4-BE49-F238E27FC236}">
                  <a16:creationId xmlns:a16="http://schemas.microsoft.com/office/drawing/2014/main" id="{9B76CE06-3A44-5B77-501E-24234A982F71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 flipH="1" flipV="1">
              <a:off x="2575" y="3365"/>
              <a:ext cx="120" cy="168"/>
              <a:chOff x="4128" y="2160"/>
              <a:chExt cx="96" cy="96"/>
            </a:xfrm>
          </p:grpSpPr>
          <p:sp>
            <p:nvSpPr>
              <p:cNvPr id="24604" name="Line 45">
                <a:extLst>
                  <a:ext uri="{FF2B5EF4-FFF2-40B4-BE49-F238E27FC236}">
                    <a16:creationId xmlns:a16="http://schemas.microsoft.com/office/drawing/2014/main" id="{36182919-C07C-CFAB-BE78-54A0F0263D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28" y="2160"/>
                <a:ext cx="96" cy="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4605" name="Line 46">
                <a:extLst>
                  <a:ext uri="{FF2B5EF4-FFF2-40B4-BE49-F238E27FC236}">
                    <a16:creationId xmlns:a16="http://schemas.microsoft.com/office/drawing/2014/main" id="{652A4F61-FC82-594B-2E4F-F82FA850BA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2208"/>
                <a:ext cx="96" cy="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4606" name="Line 47">
                <a:extLst>
                  <a:ext uri="{FF2B5EF4-FFF2-40B4-BE49-F238E27FC236}">
                    <a16:creationId xmlns:a16="http://schemas.microsoft.com/office/drawing/2014/main" id="{79B44D3F-A845-83A5-5401-CB13DB2D73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2160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24596" name="Line 49">
              <a:extLst>
                <a:ext uri="{FF2B5EF4-FFF2-40B4-BE49-F238E27FC236}">
                  <a16:creationId xmlns:a16="http://schemas.microsoft.com/office/drawing/2014/main" id="{042FE3AC-93B7-3484-B644-F0C02985D1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0" y="3511"/>
              <a:ext cx="0" cy="52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597" name="Text Box 24">
              <a:extLst>
                <a:ext uri="{FF2B5EF4-FFF2-40B4-BE49-F238E27FC236}">
                  <a16:creationId xmlns:a16="http://schemas.microsoft.com/office/drawing/2014/main" id="{594770E0-2A5A-5DA3-DC57-A801D0EBE6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5" y="4039"/>
              <a:ext cx="1005" cy="26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00794" tIns="50397" rIns="100794" bIns="50397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sz="2000" i="1">
                  <a:solidFill>
                    <a:srgbClr val="0000CC"/>
                  </a:solidFill>
                  <a:latin typeface="Comic Sans MS" panose="030F0702030302020204" pitchFamily="66" charset="0"/>
                  <a:ea typeface="SimSun" panose="02010600030101010101" pitchFamily="2" charset="-122"/>
                </a:rPr>
                <a:t>Server2</a:t>
              </a:r>
            </a:p>
          </p:txBody>
        </p:sp>
        <p:grpSp>
          <p:nvGrpSpPr>
            <p:cNvPr id="24598" name="Group 44">
              <a:extLst>
                <a:ext uri="{FF2B5EF4-FFF2-40B4-BE49-F238E27FC236}">
                  <a16:creationId xmlns:a16="http://schemas.microsoft.com/office/drawing/2014/main" id="{14A73021-4A96-0D89-FC69-68A3A615FABF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 flipH="1" flipV="1">
              <a:off x="3778" y="3365"/>
              <a:ext cx="120" cy="168"/>
              <a:chOff x="4128" y="2160"/>
              <a:chExt cx="96" cy="96"/>
            </a:xfrm>
          </p:grpSpPr>
          <p:sp>
            <p:nvSpPr>
              <p:cNvPr id="24601" name="Line 45">
                <a:extLst>
                  <a:ext uri="{FF2B5EF4-FFF2-40B4-BE49-F238E27FC236}">
                    <a16:creationId xmlns:a16="http://schemas.microsoft.com/office/drawing/2014/main" id="{CFFC6DD4-4059-9740-7F4F-1A776EF397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28" y="2160"/>
                <a:ext cx="96" cy="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4602" name="Line 46">
                <a:extLst>
                  <a:ext uri="{FF2B5EF4-FFF2-40B4-BE49-F238E27FC236}">
                    <a16:creationId xmlns:a16="http://schemas.microsoft.com/office/drawing/2014/main" id="{8DFCF9A8-721D-BAAC-508D-513E483F83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2208"/>
                <a:ext cx="96" cy="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4603" name="Line 47">
                <a:extLst>
                  <a:ext uri="{FF2B5EF4-FFF2-40B4-BE49-F238E27FC236}">
                    <a16:creationId xmlns:a16="http://schemas.microsoft.com/office/drawing/2014/main" id="{0037B31F-269A-C99B-216D-33DF6F3414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2160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24599" name="Line 49">
              <a:extLst>
                <a:ext uri="{FF2B5EF4-FFF2-40B4-BE49-F238E27FC236}">
                  <a16:creationId xmlns:a16="http://schemas.microsoft.com/office/drawing/2014/main" id="{FBB3646E-D1B6-9BA4-0A15-791D484B86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7" y="3511"/>
              <a:ext cx="0" cy="52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600" name="Rectangle 36">
              <a:extLst>
                <a:ext uri="{FF2B5EF4-FFF2-40B4-BE49-F238E27FC236}">
                  <a16:creationId xmlns:a16="http://schemas.microsoft.com/office/drawing/2014/main" id="{17A26D3E-77CC-4E30-BC87-00C93BF49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" y="2961"/>
              <a:ext cx="1728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8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buNone/>
              </a:pPr>
              <a:r>
                <a:rPr lang="en-US" altLang="en-US" i="1">
                  <a:solidFill>
                    <a:srgbClr val="006600"/>
                  </a:solidFill>
                  <a:latin typeface="Comic Sans MS" panose="030F0702030302020204" pitchFamily="66" charset="0"/>
                </a:rPr>
                <a:t>OCP</a:t>
              </a:r>
              <a:br>
                <a:rPr lang="en-US" altLang="en-US" i="1">
                  <a:solidFill>
                    <a:srgbClr val="006600"/>
                  </a:solidFill>
                  <a:latin typeface="Comic Sans MS" panose="030F0702030302020204" pitchFamily="66" charset="0"/>
                </a:rPr>
              </a:br>
              <a:r>
                <a:rPr lang="en-US" altLang="en-US" i="1">
                  <a:solidFill>
                    <a:srgbClr val="006600"/>
                  </a:solidFill>
                  <a:latin typeface="Comic Sans MS" panose="030F0702030302020204" pitchFamily="66" charset="0"/>
                </a:rPr>
                <a:t>Compliant</a:t>
              </a:r>
            </a:p>
          </p:txBody>
        </p:sp>
      </p:grpSp>
      <p:grpSp>
        <p:nvGrpSpPr>
          <p:cNvPr id="24581" name="Group 23">
            <a:extLst>
              <a:ext uri="{FF2B5EF4-FFF2-40B4-BE49-F238E27FC236}">
                <a16:creationId xmlns:a16="http://schemas.microsoft.com/office/drawing/2014/main" id="{EED0B247-EE24-5DC8-5ECD-58B7F3F34336}"/>
              </a:ext>
            </a:extLst>
          </p:cNvPr>
          <p:cNvGrpSpPr>
            <a:grpSpLocks/>
          </p:cNvGrpSpPr>
          <p:nvPr/>
        </p:nvGrpSpPr>
        <p:grpSpPr bwMode="auto">
          <a:xfrm>
            <a:off x="1077913" y="1352550"/>
            <a:ext cx="4953000" cy="885825"/>
            <a:chOff x="925513" y="1112838"/>
            <a:chExt cx="4953000" cy="885825"/>
          </a:xfrm>
        </p:grpSpPr>
        <p:sp>
          <p:nvSpPr>
            <p:cNvPr id="24588" name="Rectangle 3">
              <a:extLst>
                <a:ext uri="{FF2B5EF4-FFF2-40B4-BE49-F238E27FC236}">
                  <a16:creationId xmlns:a16="http://schemas.microsoft.com/office/drawing/2014/main" id="{CB37A359-A149-4F50-5C02-90C9A788B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513" y="1112838"/>
              <a:ext cx="1905000" cy="868362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5C0000"/>
              </a:solidFill>
              <a:miter lim="800000"/>
              <a:headEnd/>
              <a:tailEnd/>
            </a:ln>
          </p:spPr>
          <p:txBody>
            <a:bodyPr lIns="100794" tIns="50397" rIns="100794" bIns="5039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en-US" sz="4400" i="1">
                  <a:solidFill>
                    <a:srgbClr val="FFFF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rPr>
                <a:t>Client</a:t>
              </a:r>
            </a:p>
          </p:txBody>
        </p:sp>
        <p:sp>
          <p:nvSpPr>
            <p:cNvPr id="24589" name="Rectangle 8">
              <a:extLst>
                <a:ext uri="{FF2B5EF4-FFF2-40B4-BE49-F238E27FC236}">
                  <a16:creationId xmlns:a16="http://schemas.microsoft.com/office/drawing/2014/main" id="{301E0DDA-6767-B426-1298-FBA87C4A7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8113" y="1112838"/>
              <a:ext cx="1930400" cy="885825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5C0000"/>
              </a:solidFill>
              <a:miter lim="800000"/>
              <a:headEnd/>
              <a:tailEnd/>
            </a:ln>
          </p:spPr>
          <p:txBody>
            <a:bodyPr lIns="100794" tIns="50397" rIns="100794" bIns="5039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en-US" sz="4000" i="1">
                  <a:solidFill>
                    <a:srgbClr val="FFFF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rPr>
                <a:t>Server</a:t>
              </a:r>
            </a:p>
          </p:txBody>
        </p:sp>
        <p:cxnSp>
          <p:nvCxnSpPr>
            <p:cNvPr id="24590" name="Straight Connector 10">
              <a:extLst>
                <a:ext uri="{FF2B5EF4-FFF2-40B4-BE49-F238E27FC236}">
                  <a16:creationId xmlns:a16="http://schemas.microsoft.com/office/drawing/2014/main" id="{58FEF2A6-686D-59EB-1768-BC49C3E2044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830513" y="1570038"/>
              <a:ext cx="1143000" cy="0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  <a:prstDash val="sys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Group 30">
            <a:extLst>
              <a:ext uri="{FF2B5EF4-FFF2-40B4-BE49-F238E27FC236}">
                <a16:creationId xmlns:a16="http://schemas.microsoft.com/office/drawing/2014/main" id="{0B954CB7-948F-BFE2-FA66-539CBFDC6890}"/>
              </a:ext>
            </a:extLst>
          </p:cNvPr>
          <p:cNvGrpSpPr>
            <a:grpSpLocks/>
          </p:cNvGrpSpPr>
          <p:nvPr/>
        </p:nvGrpSpPr>
        <p:grpSpPr bwMode="auto">
          <a:xfrm>
            <a:off x="392113" y="1123950"/>
            <a:ext cx="6019800" cy="1447800"/>
            <a:chOff x="239712" y="884237"/>
            <a:chExt cx="6019800" cy="1447800"/>
          </a:xfrm>
        </p:grpSpPr>
        <p:cxnSp>
          <p:nvCxnSpPr>
            <p:cNvPr id="24586" name="Straight Connector 25">
              <a:extLst>
                <a:ext uri="{FF2B5EF4-FFF2-40B4-BE49-F238E27FC236}">
                  <a16:creationId xmlns:a16="http://schemas.microsoft.com/office/drawing/2014/main" id="{3FC09EE4-6DCB-2175-37A0-BBB035BA1A7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39712" y="884237"/>
              <a:ext cx="6019800" cy="1371600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87" name="Straight Connector 26">
              <a:extLst>
                <a:ext uri="{FF2B5EF4-FFF2-40B4-BE49-F238E27FC236}">
                  <a16:creationId xmlns:a16="http://schemas.microsoft.com/office/drawing/2014/main" id="{52A336CA-5186-31CF-94ED-2BEE7184F6D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92112" y="884237"/>
              <a:ext cx="5791200" cy="1447800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" name="Group 33">
            <a:extLst>
              <a:ext uri="{FF2B5EF4-FFF2-40B4-BE49-F238E27FC236}">
                <a16:creationId xmlns:a16="http://schemas.microsoft.com/office/drawing/2014/main" id="{CCA60F5F-57A5-7379-BE38-9D287665D50E}"/>
              </a:ext>
            </a:extLst>
          </p:cNvPr>
          <p:cNvGrpSpPr>
            <a:grpSpLocks/>
          </p:cNvGrpSpPr>
          <p:nvPr/>
        </p:nvGrpSpPr>
        <p:grpSpPr bwMode="auto">
          <a:xfrm>
            <a:off x="1922463" y="3697288"/>
            <a:ext cx="1866900" cy="2590800"/>
            <a:chOff x="6983412" y="2484437"/>
            <a:chExt cx="1866900" cy="2590800"/>
          </a:xfrm>
        </p:grpSpPr>
        <p:cxnSp>
          <p:nvCxnSpPr>
            <p:cNvPr id="24584" name="Straight Connector 30">
              <a:extLst>
                <a:ext uri="{FF2B5EF4-FFF2-40B4-BE49-F238E27FC236}">
                  <a16:creationId xmlns:a16="http://schemas.microsoft.com/office/drawing/2014/main" id="{55CCB0D7-B138-6754-0F4A-BB7296B9EBB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983412" y="4846636"/>
              <a:ext cx="452438" cy="214479"/>
            </a:xfrm>
            <a:prstGeom prst="line">
              <a:avLst/>
            </a:prstGeom>
            <a:noFill/>
            <a:ln w="76200" algn="ctr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85" name="Straight Connector 32">
              <a:extLst>
                <a:ext uri="{FF2B5EF4-FFF2-40B4-BE49-F238E27FC236}">
                  <a16:creationId xmlns:a16="http://schemas.microsoft.com/office/drawing/2014/main" id="{1F430F87-2180-0CBA-B8AD-DEE297523DC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6831012" y="3055937"/>
              <a:ext cx="2590800" cy="1447800"/>
            </a:xfrm>
            <a:prstGeom prst="line">
              <a:avLst/>
            </a:prstGeom>
            <a:noFill/>
            <a:ln w="76200" algn="ctr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9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98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F5A159-3B8C-1888-E2EC-B087012247F7}"/>
              </a:ext>
            </a:extLst>
          </p:cNvPr>
          <p:cNvSpPr/>
          <p:nvPr/>
        </p:nvSpPr>
        <p:spPr bwMode="auto">
          <a:xfrm>
            <a:off x="849313" y="4541838"/>
            <a:ext cx="8686800" cy="18288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IN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A93364-2003-E9AF-8196-F8157E426A7A}"/>
              </a:ext>
            </a:extLst>
          </p:cNvPr>
          <p:cNvSpPr/>
          <p:nvPr/>
        </p:nvSpPr>
        <p:spPr bwMode="auto">
          <a:xfrm>
            <a:off x="434975" y="1493838"/>
            <a:ext cx="8839200" cy="1143000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>
              <a:latin typeface="+mj-lt"/>
            </a:endParaRP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72B521D3-E802-68B6-47BD-3A6D54E8A5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4513" y="119063"/>
            <a:ext cx="8991600" cy="1254125"/>
          </a:xfrm>
        </p:spPr>
        <p:txBody>
          <a:bodyPr/>
          <a:lstStyle/>
          <a:p>
            <a:r>
              <a:rPr lang="en-US" altLang="en-US" sz="3200"/>
              <a:t> Use Interfaces/Abstract Classes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70CD04F-3CBE-5D77-3F28-3E20A09FA4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0050" y="1531938"/>
            <a:ext cx="8991600" cy="59436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en-US" sz="3200" b="1">
                <a:solidFill>
                  <a:srgbClr val="0000CC"/>
                </a:solidFill>
              </a:rPr>
              <a:t>Use of interfaces/Abstract Classes is a key idea in the Open/Closed Principle.</a:t>
            </a:r>
            <a:r>
              <a:rPr lang="en-US" altLang="en-US" sz="3200" b="1"/>
              <a:t>  </a:t>
            </a:r>
          </a:p>
          <a:p>
            <a:pPr lvl="1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en-US"/>
              <a:t>Interfaces are implemented, but are themselves closed to modification.  </a:t>
            </a:r>
          </a:p>
          <a:p>
            <a:pPr lvl="1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en-US" b="1">
                <a:solidFill>
                  <a:srgbClr val="0000CC"/>
                </a:solidFill>
              </a:rPr>
              <a:t>Since Interfaces have no implementation, they have no latent errors to fix and no performance issues.</a:t>
            </a:r>
            <a:br>
              <a:rPr lang="en-US" altLang="en-US">
                <a:solidFill>
                  <a:srgbClr val="0000CC"/>
                </a:solidFill>
              </a:rPr>
            </a:br>
            <a:endParaRPr lang="en-US" altLang="en-US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51C71573-B4A0-C8D5-5629-310DD8EBAD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9313" y="0"/>
            <a:ext cx="8596312" cy="1211263"/>
          </a:xfrm>
        </p:spPr>
        <p:txBody>
          <a:bodyPr/>
          <a:lstStyle/>
          <a:p>
            <a:r>
              <a:rPr lang="en-US" altLang="en-US" sz="3600"/>
              <a:t>OCP Through Use of Interfaces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342F3B-095A-B213-51A8-10541399DE53}"/>
              </a:ext>
            </a:extLst>
          </p:cNvPr>
          <p:cNvSpPr txBox="1"/>
          <p:nvPr/>
        </p:nvSpPr>
        <p:spPr>
          <a:xfrm>
            <a:off x="708025" y="1379538"/>
            <a:ext cx="3570288" cy="122872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CC"/>
            </a:solidFill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sz="3200" dirty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3200" dirty="0">
                <a:solidFill>
                  <a:schemeClr val="tx1"/>
                </a:solidFill>
                <a:latin typeface="+mn-lt"/>
              </a:rPr>
              <a:t>  Component 2</a:t>
            </a:r>
          </a:p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F48D3F-E05C-13DD-0D8F-21A69AEC41FC}"/>
              </a:ext>
            </a:extLst>
          </p:cNvPr>
          <p:cNvSpPr txBox="1"/>
          <p:nvPr/>
        </p:nvSpPr>
        <p:spPr>
          <a:xfrm>
            <a:off x="5726113" y="2179638"/>
            <a:ext cx="3276600" cy="117951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CC"/>
            </a:solidFill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sz="3200" dirty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3200" dirty="0">
                <a:solidFill>
                  <a:schemeClr val="tx1"/>
                </a:solidFill>
                <a:latin typeface="+mn-lt"/>
              </a:rPr>
              <a:t>  Component 1</a:t>
            </a:r>
          </a:p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36F66B-A926-AA08-B428-CA639C917961}"/>
              </a:ext>
            </a:extLst>
          </p:cNvPr>
          <p:cNvSpPr txBox="1"/>
          <p:nvPr/>
        </p:nvSpPr>
        <p:spPr>
          <a:xfrm>
            <a:off x="544513" y="3017838"/>
            <a:ext cx="3810000" cy="117951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CC"/>
            </a:solidFill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sz="3200" dirty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3200" dirty="0">
                <a:solidFill>
                  <a:schemeClr val="tx1"/>
                </a:solidFill>
                <a:latin typeface="+mn-lt"/>
              </a:rPr>
              <a:t>  Component 3</a:t>
            </a:r>
          </a:p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643486-64D1-9A45-AE28-723730C10CBC}"/>
              </a:ext>
            </a:extLst>
          </p:cNvPr>
          <p:cNvSpPr txBox="1"/>
          <p:nvPr/>
        </p:nvSpPr>
        <p:spPr>
          <a:xfrm>
            <a:off x="468313" y="5456238"/>
            <a:ext cx="3810000" cy="117951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CC"/>
            </a:solidFill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sz="3200" dirty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3200" dirty="0">
                <a:solidFill>
                  <a:schemeClr val="tx1"/>
                </a:solidFill>
                <a:latin typeface="+mn-lt"/>
              </a:rPr>
              <a:t>  Component 4</a:t>
            </a:r>
          </a:p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256C31-2618-5E43-45BC-1BBBC7F51D9E}"/>
              </a:ext>
            </a:extLst>
          </p:cNvPr>
          <p:cNvSpPr txBox="1"/>
          <p:nvPr/>
        </p:nvSpPr>
        <p:spPr>
          <a:xfrm>
            <a:off x="4964113" y="5456238"/>
            <a:ext cx="3810000" cy="117951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CC"/>
            </a:solidFill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sz="3200" dirty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3200" dirty="0">
                <a:solidFill>
                  <a:schemeClr val="tx1"/>
                </a:solidFill>
                <a:latin typeface="+mn-lt"/>
              </a:rPr>
              <a:t>  Component 5</a:t>
            </a:r>
          </a:p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9559ED3-B072-0463-263D-ED292575447D}"/>
              </a:ext>
            </a:extLst>
          </p:cNvPr>
          <p:cNvSpPr/>
          <p:nvPr/>
        </p:nvSpPr>
        <p:spPr bwMode="auto">
          <a:xfrm>
            <a:off x="5040313" y="2713038"/>
            <a:ext cx="381000" cy="381000"/>
          </a:xfrm>
          <a:prstGeom prst="ellips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sz="3200">
              <a:latin typeface="+mj-lt"/>
            </a:endParaRPr>
          </a:p>
        </p:txBody>
      </p:sp>
      <p:cxnSp>
        <p:nvCxnSpPr>
          <p:cNvPr id="26633" name="Straight Connector 12">
            <a:extLst>
              <a:ext uri="{FF2B5EF4-FFF2-40B4-BE49-F238E27FC236}">
                <a16:creationId xmlns:a16="http://schemas.microsoft.com/office/drawing/2014/main" id="{8DCEE61B-F6A5-FD4E-16B5-18268B2881B0}"/>
              </a:ext>
            </a:extLst>
          </p:cNvPr>
          <p:cNvCxnSpPr>
            <a:cxnSpLocks noChangeShapeType="1"/>
            <a:stCxn id="11" idx="6"/>
            <a:endCxn id="7" idx="1"/>
          </p:cNvCxnSpPr>
          <p:nvPr/>
        </p:nvCxnSpPr>
        <p:spPr bwMode="auto">
          <a:xfrm flipV="1">
            <a:off x="5421313" y="2768600"/>
            <a:ext cx="304800" cy="134938"/>
          </a:xfrm>
          <a:prstGeom prst="line">
            <a:avLst/>
          </a:prstGeom>
          <a:noFill/>
          <a:ln w="28575" algn="ctr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A28F66C-6E0F-971C-4F63-B08651E76DBF}"/>
              </a:ext>
            </a:extLst>
          </p:cNvPr>
          <p:cNvSpPr/>
          <p:nvPr/>
        </p:nvSpPr>
        <p:spPr bwMode="auto">
          <a:xfrm>
            <a:off x="2297113" y="4618038"/>
            <a:ext cx="381000" cy="381000"/>
          </a:xfrm>
          <a:prstGeom prst="ellips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sz="3200">
              <a:latin typeface="+mj-lt"/>
            </a:endParaRPr>
          </a:p>
        </p:txBody>
      </p:sp>
      <p:cxnSp>
        <p:nvCxnSpPr>
          <p:cNvPr id="26635" name="Straight Connector 15">
            <a:extLst>
              <a:ext uri="{FF2B5EF4-FFF2-40B4-BE49-F238E27FC236}">
                <a16:creationId xmlns:a16="http://schemas.microsoft.com/office/drawing/2014/main" id="{652C6C52-AF4A-CF24-AE59-DDF6CBB739D2}"/>
              </a:ext>
            </a:extLst>
          </p:cNvPr>
          <p:cNvCxnSpPr>
            <a:cxnSpLocks noChangeShapeType="1"/>
            <a:endCxn id="8" idx="2"/>
          </p:cNvCxnSpPr>
          <p:nvPr/>
        </p:nvCxnSpPr>
        <p:spPr bwMode="auto">
          <a:xfrm flipV="1">
            <a:off x="2447925" y="4197350"/>
            <a:ext cx="1588" cy="471488"/>
          </a:xfrm>
          <a:prstGeom prst="line">
            <a:avLst/>
          </a:prstGeom>
          <a:noFill/>
          <a:ln w="28575" algn="ctr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Arc 18">
            <a:extLst>
              <a:ext uri="{FF2B5EF4-FFF2-40B4-BE49-F238E27FC236}">
                <a16:creationId xmlns:a16="http://schemas.microsoft.com/office/drawing/2014/main" id="{51E5A40A-2FC8-C3F8-6B57-C804DB24F450}"/>
              </a:ext>
            </a:extLst>
          </p:cNvPr>
          <p:cNvSpPr/>
          <p:nvPr/>
        </p:nvSpPr>
        <p:spPr bwMode="auto">
          <a:xfrm rot="7962333">
            <a:off x="2122488" y="4386263"/>
            <a:ext cx="762000" cy="685800"/>
          </a:xfrm>
          <a:prstGeom prst="arc">
            <a:avLst>
              <a:gd name="adj1" fmla="val 15400083"/>
              <a:gd name="adj2" fmla="val 1272390"/>
            </a:avLst>
          </a:prstGeom>
          <a:noFill/>
          <a:ln w="3810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sz="3200" b="0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E29BE42C-BEAF-CC38-9B56-FD1B0C8E5D26}"/>
              </a:ext>
            </a:extLst>
          </p:cNvPr>
          <p:cNvSpPr/>
          <p:nvPr/>
        </p:nvSpPr>
        <p:spPr bwMode="auto">
          <a:xfrm rot="13151281">
            <a:off x="4908550" y="2571750"/>
            <a:ext cx="762000" cy="685800"/>
          </a:xfrm>
          <a:prstGeom prst="arc">
            <a:avLst>
              <a:gd name="adj1" fmla="val 15158664"/>
              <a:gd name="adj2" fmla="val 1272390"/>
            </a:avLst>
          </a:prstGeom>
          <a:noFill/>
          <a:ln w="3810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sz="3200" b="0"/>
          </a:p>
        </p:txBody>
      </p:sp>
      <p:cxnSp>
        <p:nvCxnSpPr>
          <p:cNvPr id="26638" name="Straight Connector 21">
            <a:extLst>
              <a:ext uri="{FF2B5EF4-FFF2-40B4-BE49-F238E27FC236}">
                <a16:creationId xmlns:a16="http://schemas.microsoft.com/office/drawing/2014/main" id="{A3BC35CD-C77E-0313-A5AC-C8B67DD2A0DF}"/>
              </a:ext>
            </a:extLst>
          </p:cNvPr>
          <p:cNvCxnSpPr>
            <a:cxnSpLocks noChangeShapeType="1"/>
            <a:stCxn id="6" idx="3"/>
          </p:cNvCxnSpPr>
          <p:nvPr/>
        </p:nvCxnSpPr>
        <p:spPr bwMode="auto">
          <a:xfrm>
            <a:off x="4278313" y="1993900"/>
            <a:ext cx="685800" cy="741363"/>
          </a:xfrm>
          <a:prstGeom prst="line">
            <a:avLst/>
          </a:prstGeom>
          <a:noFill/>
          <a:ln w="28575" algn="ctr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9" name="Straight Connector 22">
            <a:extLst>
              <a:ext uri="{FF2B5EF4-FFF2-40B4-BE49-F238E27FC236}">
                <a16:creationId xmlns:a16="http://schemas.microsoft.com/office/drawing/2014/main" id="{1BEB7409-A273-EC96-B845-7A7487470563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4316413" y="3055938"/>
            <a:ext cx="685800" cy="609600"/>
          </a:xfrm>
          <a:prstGeom prst="line">
            <a:avLst/>
          </a:prstGeom>
          <a:noFill/>
          <a:ln w="28575" algn="ctr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0" name="Straight Connector 26">
            <a:extLst>
              <a:ext uri="{FF2B5EF4-FFF2-40B4-BE49-F238E27FC236}">
                <a16:creationId xmlns:a16="http://schemas.microsoft.com/office/drawing/2014/main" id="{70372FE1-3A94-CF35-067B-146BFA117D83}"/>
              </a:ext>
            </a:extLst>
          </p:cNvPr>
          <p:cNvCxnSpPr>
            <a:cxnSpLocks noChangeShapeType="1"/>
            <a:stCxn id="9" idx="0"/>
          </p:cNvCxnSpPr>
          <p:nvPr/>
        </p:nvCxnSpPr>
        <p:spPr bwMode="auto">
          <a:xfrm flipV="1">
            <a:off x="2373313" y="5075238"/>
            <a:ext cx="76200" cy="381000"/>
          </a:xfrm>
          <a:prstGeom prst="line">
            <a:avLst/>
          </a:prstGeom>
          <a:noFill/>
          <a:ln w="28575" algn="ctr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1" name="Straight Connector 30">
            <a:extLst>
              <a:ext uri="{FF2B5EF4-FFF2-40B4-BE49-F238E27FC236}">
                <a16:creationId xmlns:a16="http://schemas.microsoft.com/office/drawing/2014/main" id="{4B6E20B5-A56F-A52C-32E1-8C00CBA8CEE7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2601913" y="5075238"/>
            <a:ext cx="4267200" cy="381000"/>
          </a:xfrm>
          <a:prstGeom prst="line">
            <a:avLst/>
          </a:prstGeom>
          <a:noFill/>
          <a:ln w="28575" algn="ctr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E6747718-F11A-85A4-4029-B296AC2ABF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5913" y="0"/>
            <a:ext cx="9525000" cy="1255713"/>
          </a:xfrm>
        </p:spPr>
        <p:txBody>
          <a:bodyPr/>
          <a:lstStyle/>
          <a:p>
            <a:r>
              <a:rPr lang="en-US" altLang="en-US" sz="3200"/>
              <a:t>Review: OCP Achieved Using Abstract Classes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3FD329EE-0C21-0831-6FBD-B423705EC2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8675" y="4806950"/>
            <a:ext cx="8174038" cy="1792288"/>
          </a:xfrm>
          <a:solidFill>
            <a:srgbClr val="FFFF99"/>
          </a:solidFill>
          <a:ln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3200" b="1">
                <a:solidFill>
                  <a:srgbClr val="003300"/>
                </a:solidFill>
              </a:rPr>
              <a:t>New types of servers can be added, by extending (or specializing) the Abstract Server class</a:t>
            </a:r>
            <a:r>
              <a:rPr lang="en-US" altLang="en-US" b="1">
                <a:solidFill>
                  <a:srgbClr val="003300"/>
                </a:solidFill>
              </a:rPr>
              <a:t>.</a:t>
            </a:r>
          </a:p>
        </p:txBody>
      </p:sp>
      <p:grpSp>
        <p:nvGrpSpPr>
          <p:cNvPr id="28676" name="Group 32">
            <a:extLst>
              <a:ext uri="{FF2B5EF4-FFF2-40B4-BE49-F238E27FC236}">
                <a16:creationId xmlns:a16="http://schemas.microsoft.com/office/drawing/2014/main" id="{3BFBC3EE-3288-60B7-C654-0AA6960B12A3}"/>
              </a:ext>
            </a:extLst>
          </p:cNvPr>
          <p:cNvGrpSpPr>
            <a:grpSpLocks/>
          </p:cNvGrpSpPr>
          <p:nvPr/>
        </p:nvGrpSpPr>
        <p:grpSpPr bwMode="auto">
          <a:xfrm>
            <a:off x="620713" y="1646238"/>
            <a:ext cx="7086600" cy="2417762"/>
            <a:chOff x="343" y="941"/>
            <a:chExt cx="4464" cy="1523"/>
          </a:xfrm>
        </p:grpSpPr>
        <p:sp>
          <p:nvSpPr>
            <p:cNvPr id="28677" name="Rectangle 3">
              <a:extLst>
                <a:ext uri="{FF2B5EF4-FFF2-40B4-BE49-F238E27FC236}">
                  <a16:creationId xmlns:a16="http://schemas.microsoft.com/office/drawing/2014/main" id="{BAE80D5A-5DAC-71AC-B8C6-63705EA08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" y="941"/>
              <a:ext cx="1200" cy="547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5C0000"/>
              </a:solidFill>
              <a:miter lim="800000"/>
              <a:headEnd/>
              <a:tailEnd/>
            </a:ln>
          </p:spPr>
          <p:txBody>
            <a:bodyPr lIns="100794" tIns="50397" rIns="100794" bIns="5039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en-US" sz="4400" i="1">
                  <a:solidFill>
                    <a:srgbClr val="FFFF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rPr>
                <a:t>Client</a:t>
              </a:r>
            </a:p>
          </p:txBody>
        </p:sp>
        <p:sp>
          <p:nvSpPr>
            <p:cNvPr id="28678" name="Rectangle 8">
              <a:extLst>
                <a:ext uri="{FF2B5EF4-FFF2-40B4-BE49-F238E27FC236}">
                  <a16:creationId xmlns:a16="http://schemas.microsoft.com/office/drawing/2014/main" id="{68ABCF2F-C898-1514-58D9-0A0670CBF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0" y="959"/>
              <a:ext cx="1744" cy="558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5C0000"/>
              </a:solidFill>
              <a:miter lim="800000"/>
              <a:headEnd/>
              <a:tailEnd/>
            </a:ln>
          </p:spPr>
          <p:txBody>
            <a:bodyPr lIns="100794" tIns="50397" rIns="100794" bIns="5039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en-US" sz="2800" i="1">
                  <a:solidFill>
                    <a:srgbClr val="FFFF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rPr>
                <a:t>&lt;&lt;abstract&gt;&gt;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en-US" i="1">
                  <a:solidFill>
                    <a:srgbClr val="FFFF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rPr>
                <a:t>Server</a:t>
              </a:r>
            </a:p>
          </p:txBody>
        </p:sp>
        <p:cxnSp>
          <p:nvCxnSpPr>
            <p:cNvPr id="28679" name="Straight Connector 10">
              <a:extLst>
                <a:ext uri="{FF2B5EF4-FFF2-40B4-BE49-F238E27FC236}">
                  <a16:creationId xmlns:a16="http://schemas.microsoft.com/office/drawing/2014/main" id="{DBE69A02-2F57-6E45-009A-B3E3452DB49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543" y="1229"/>
              <a:ext cx="1200" cy="0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  <a:prstDash val="sys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680" name="Text Box 24">
              <a:extLst>
                <a:ext uri="{FF2B5EF4-FFF2-40B4-BE49-F238E27FC236}">
                  <a16:creationId xmlns:a16="http://schemas.microsoft.com/office/drawing/2014/main" id="{AD9174B2-4086-4892-E8E5-80A6499F0E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5" y="2167"/>
              <a:ext cx="1005" cy="29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00794" tIns="50397" rIns="100794" bIns="50397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sz="2400" i="1">
                  <a:solidFill>
                    <a:srgbClr val="0000CC"/>
                  </a:solidFill>
                  <a:latin typeface="Comic Sans MS" panose="030F0702030302020204" pitchFamily="66" charset="0"/>
                  <a:ea typeface="SimSun" panose="02010600030101010101" pitchFamily="2" charset="-122"/>
                </a:rPr>
                <a:t>Server1</a:t>
              </a:r>
            </a:p>
          </p:txBody>
        </p:sp>
        <p:sp>
          <p:nvSpPr>
            <p:cNvPr id="28681" name="Line 49">
              <a:extLst>
                <a:ext uri="{FF2B5EF4-FFF2-40B4-BE49-F238E27FC236}">
                  <a16:creationId xmlns:a16="http://schemas.microsoft.com/office/drawing/2014/main" id="{E420CA85-3E12-7AD7-76BC-B1F1D7342F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4" y="1613"/>
              <a:ext cx="3" cy="5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682" name="Text Box 24">
              <a:extLst>
                <a:ext uri="{FF2B5EF4-FFF2-40B4-BE49-F238E27FC236}">
                  <a16:creationId xmlns:a16="http://schemas.microsoft.com/office/drawing/2014/main" id="{21D23B0C-A968-E10F-E8BD-EBFC47A358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2" y="2167"/>
              <a:ext cx="1005" cy="29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00794" tIns="50397" rIns="100794" bIns="50397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sz="2400" i="1">
                  <a:solidFill>
                    <a:srgbClr val="0000CC"/>
                  </a:solidFill>
                  <a:latin typeface="Comic Sans MS" panose="030F0702030302020204" pitchFamily="66" charset="0"/>
                  <a:ea typeface="SimSun" panose="02010600030101010101" pitchFamily="2" charset="-122"/>
                </a:rPr>
                <a:t>Server2</a:t>
              </a:r>
            </a:p>
          </p:txBody>
        </p:sp>
        <p:sp>
          <p:nvSpPr>
            <p:cNvPr id="28683" name="Line 49">
              <a:extLst>
                <a:ext uri="{FF2B5EF4-FFF2-40B4-BE49-F238E27FC236}">
                  <a16:creationId xmlns:a16="http://schemas.microsoft.com/office/drawing/2014/main" id="{4A4A6F03-47FF-8D52-0035-1EA7195AD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4" y="1613"/>
              <a:ext cx="0" cy="5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28684" name="Group 44">
              <a:extLst>
                <a:ext uri="{FF2B5EF4-FFF2-40B4-BE49-F238E27FC236}">
                  <a16:creationId xmlns:a16="http://schemas.microsoft.com/office/drawing/2014/main" id="{1519884E-D604-8F5B-C7C2-F3F1EC7DCC93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 flipH="1" flipV="1">
              <a:off x="2962" y="1493"/>
              <a:ext cx="120" cy="168"/>
              <a:chOff x="4128" y="2160"/>
              <a:chExt cx="96" cy="96"/>
            </a:xfrm>
          </p:grpSpPr>
          <p:sp>
            <p:nvSpPr>
              <p:cNvPr id="28690" name="Line 45">
                <a:extLst>
                  <a:ext uri="{FF2B5EF4-FFF2-40B4-BE49-F238E27FC236}">
                    <a16:creationId xmlns:a16="http://schemas.microsoft.com/office/drawing/2014/main" id="{074EFC71-7801-8D98-7A8D-540B91AC85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28" y="2160"/>
                <a:ext cx="96" cy="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8691" name="Line 46">
                <a:extLst>
                  <a:ext uri="{FF2B5EF4-FFF2-40B4-BE49-F238E27FC236}">
                    <a16:creationId xmlns:a16="http://schemas.microsoft.com/office/drawing/2014/main" id="{DF222B3F-7F38-6C98-261C-6D981082C2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2208"/>
                <a:ext cx="96" cy="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8692" name="Line 47">
                <a:extLst>
                  <a:ext uri="{FF2B5EF4-FFF2-40B4-BE49-F238E27FC236}">
                    <a16:creationId xmlns:a16="http://schemas.microsoft.com/office/drawing/2014/main" id="{74FD7681-9C36-FCDE-F382-CAA0C70181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2160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28685" name="Group 44">
              <a:extLst>
                <a:ext uri="{FF2B5EF4-FFF2-40B4-BE49-F238E27FC236}">
                  <a16:creationId xmlns:a16="http://schemas.microsoft.com/office/drawing/2014/main" id="{6CF12751-36F4-D87F-AB23-1578B73FD64B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 flipH="1" flipV="1">
              <a:off x="4165" y="1493"/>
              <a:ext cx="120" cy="168"/>
              <a:chOff x="4128" y="2160"/>
              <a:chExt cx="96" cy="96"/>
            </a:xfrm>
          </p:grpSpPr>
          <p:sp>
            <p:nvSpPr>
              <p:cNvPr id="28687" name="Line 45">
                <a:extLst>
                  <a:ext uri="{FF2B5EF4-FFF2-40B4-BE49-F238E27FC236}">
                    <a16:creationId xmlns:a16="http://schemas.microsoft.com/office/drawing/2014/main" id="{F260C40A-EAB2-F712-31A4-4E71A8AE0A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28" y="2160"/>
                <a:ext cx="96" cy="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8688" name="Line 46">
                <a:extLst>
                  <a:ext uri="{FF2B5EF4-FFF2-40B4-BE49-F238E27FC236}">
                    <a16:creationId xmlns:a16="http://schemas.microsoft.com/office/drawing/2014/main" id="{182C5E44-374A-916B-5F91-397F27BFAB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2208"/>
                <a:ext cx="96" cy="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8689" name="Line 47">
                <a:extLst>
                  <a:ext uri="{FF2B5EF4-FFF2-40B4-BE49-F238E27FC236}">
                    <a16:creationId xmlns:a16="http://schemas.microsoft.com/office/drawing/2014/main" id="{1C8030B8-3831-AE54-C693-D4335F972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2160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28686" name="Text Box 31">
              <a:extLst>
                <a:ext uri="{FF2B5EF4-FFF2-40B4-BE49-F238E27FC236}">
                  <a16:creationId xmlns:a16="http://schemas.microsoft.com/office/drawing/2014/main" id="{04D2BD03-F683-2373-968D-45B4736D32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1" y="1229"/>
              <a:ext cx="10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000" i="1">
                  <a:solidFill>
                    <a:srgbClr val="003300"/>
                  </a:solidFill>
                  <a:latin typeface="Comic Sans MS" panose="030F0702030302020204" pitchFamily="66" charset="0"/>
                </a:rPr>
                <a:t>&lt;&lt;Uses&gt;&gt;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0E5E1767-186E-62A0-6EE0-38E1A6F62C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4013" y="14288"/>
            <a:ext cx="8596312" cy="1255712"/>
          </a:xfrm>
        </p:spPr>
        <p:txBody>
          <a:bodyPr/>
          <a:lstStyle/>
          <a:p>
            <a:r>
              <a:rPr lang="en-IN" altLang="en-US" sz="3600"/>
              <a:t>Example 1</a:t>
            </a:r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FA9081D8-C4A0-D9DC-6F1E-D4D41D636B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9713" y="1189038"/>
            <a:ext cx="9372600" cy="4751387"/>
          </a:xfrm>
        </p:spPr>
        <p:txBody>
          <a:bodyPr/>
          <a:lstStyle/>
          <a:p>
            <a:pPr>
              <a:spcAft>
                <a:spcPts val="3600"/>
              </a:spcAft>
            </a:pPr>
            <a:r>
              <a:rPr lang="en-IN" altLang="en-US" dirty="0"/>
              <a:t>The details of the employees of an educational Institute are maintained in an </a:t>
            </a:r>
            <a:r>
              <a:rPr lang="en-IN" altLang="en-US" b="1" dirty="0"/>
              <a:t>employee roster</a:t>
            </a:r>
          </a:p>
          <a:p>
            <a:pPr>
              <a:spcAft>
                <a:spcPts val="600"/>
              </a:spcAft>
            </a:pPr>
            <a:r>
              <a:rPr lang="en-IN" altLang="en-US" dirty="0"/>
              <a:t>The educational Institute has various types of employees:</a:t>
            </a:r>
          </a:p>
          <a:p>
            <a:pPr lvl="1">
              <a:spcAft>
                <a:spcPts val="600"/>
              </a:spcAft>
            </a:pPr>
            <a:r>
              <a:rPr lang="en-IN" altLang="en-US" dirty="0">
                <a:solidFill>
                  <a:srgbClr val="0000CC"/>
                </a:solidFill>
              </a:rPr>
              <a:t>Faculty</a:t>
            </a:r>
          </a:p>
          <a:p>
            <a:pPr lvl="1">
              <a:spcAft>
                <a:spcPts val="600"/>
              </a:spcAft>
            </a:pPr>
            <a:r>
              <a:rPr lang="en-IN" altLang="en-US" dirty="0">
                <a:solidFill>
                  <a:srgbClr val="0000CC"/>
                </a:solidFill>
              </a:rPr>
              <a:t>Technical staff</a:t>
            </a:r>
          </a:p>
          <a:p>
            <a:pPr lvl="1">
              <a:spcAft>
                <a:spcPts val="1800"/>
              </a:spcAft>
            </a:pPr>
            <a:r>
              <a:rPr lang="en-IN" altLang="en-US" dirty="0">
                <a:solidFill>
                  <a:srgbClr val="0000CC"/>
                </a:solidFill>
              </a:rPr>
              <a:t>Secretary</a:t>
            </a:r>
          </a:p>
          <a:p>
            <a:pPr>
              <a:spcAft>
                <a:spcPts val="2400"/>
              </a:spcAft>
            </a:pPr>
            <a:r>
              <a:rPr lang="en-IN" altLang="en-US" b="1" dirty="0">
                <a:solidFill>
                  <a:srgbClr val="006600"/>
                </a:solidFill>
              </a:rPr>
              <a:t>Construct the domain model…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D4D4D231-810E-B4F9-D7ED-54FA48FAF72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279400" y="-284163"/>
            <a:ext cx="8596313" cy="1255713"/>
          </a:xfrm>
        </p:spPr>
        <p:txBody>
          <a:bodyPr lIns="100794" tIns="50397" rIns="100794" bIns="50397"/>
          <a:lstStyle/>
          <a:p>
            <a:pPr algn="r" eaLnBrk="1" hangingPunct="1">
              <a:defRPr/>
            </a:pP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Example 1: Naïve Solution</a:t>
            </a:r>
          </a:p>
        </p:txBody>
      </p:sp>
      <p:sp>
        <p:nvSpPr>
          <p:cNvPr id="31747" name="Text Box 5">
            <a:extLst>
              <a:ext uri="{FF2B5EF4-FFF2-40B4-BE49-F238E27FC236}">
                <a16:creationId xmlns:a16="http://schemas.microsoft.com/office/drawing/2014/main" id="{77073B9F-2122-3547-6EB2-28B397300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7075" y="1036638"/>
            <a:ext cx="1595438" cy="6159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CN" sz="2000" i="1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Employee</a:t>
            </a:r>
          </a:p>
          <a:p>
            <a:r>
              <a:rPr lang="en-US" altLang="zh-CN" sz="1300" i="1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+int EmpType</a:t>
            </a:r>
          </a:p>
        </p:txBody>
      </p:sp>
      <p:sp>
        <p:nvSpPr>
          <p:cNvPr id="31748" name="Line 6">
            <a:extLst>
              <a:ext uri="{FF2B5EF4-FFF2-40B4-BE49-F238E27FC236}">
                <a16:creationId xmlns:a16="http://schemas.microsoft.com/office/drawing/2014/main" id="{E25C3CF5-E14A-0D10-9098-DE33E401CB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7075" y="1371600"/>
            <a:ext cx="1595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49" name="Text Box 13">
            <a:extLst>
              <a:ext uri="{FF2B5EF4-FFF2-40B4-BE49-F238E27FC236}">
                <a16:creationId xmlns:a16="http://schemas.microsoft.com/office/drawing/2014/main" id="{1CAFE3E4-7218-34D9-D17E-E42A49966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1988" y="2044700"/>
            <a:ext cx="1597025" cy="6159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CN" sz="2000" i="1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Faculty</a:t>
            </a:r>
          </a:p>
          <a:p>
            <a:r>
              <a:rPr lang="en-US" altLang="zh-CN" sz="1300" i="1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+getOffice()</a:t>
            </a:r>
          </a:p>
        </p:txBody>
      </p:sp>
      <p:sp>
        <p:nvSpPr>
          <p:cNvPr id="31750" name="Line 14">
            <a:extLst>
              <a:ext uri="{FF2B5EF4-FFF2-40B4-BE49-F238E27FC236}">
                <a16:creationId xmlns:a16="http://schemas.microsoft.com/office/drawing/2014/main" id="{1499489D-904E-4691-1382-A00EF0E0BB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1988" y="2379663"/>
            <a:ext cx="159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607" name="Text Box 19">
            <a:extLst>
              <a:ext uri="{FF2B5EF4-FFF2-40B4-BE49-F238E27FC236}">
                <a16:creationId xmlns:a16="http://schemas.microsoft.com/office/drawing/2014/main" id="{1CA6D168-5D4C-FA58-D37B-6845A5009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3" y="2865438"/>
            <a:ext cx="9458325" cy="4652962"/>
          </a:xfrm>
          <a:prstGeom prst="rect">
            <a:avLst/>
          </a:prstGeom>
          <a:solidFill>
            <a:srgbClr val="FFFFCC"/>
          </a:solidFill>
          <a:ln w="9525">
            <a:solidFill>
              <a:srgbClr val="660066"/>
            </a:solidFill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5000"/>
              </a:lnSpc>
              <a:spcBef>
                <a:spcPts val="600"/>
              </a:spcBef>
            </a:pPr>
            <a:r>
              <a:rPr lang="en-US" altLang="zh-CN" sz="2400" i="1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 void printEmpRoster(Employee[] emps) {</a:t>
            </a:r>
          </a:p>
          <a:p>
            <a:pPr>
              <a:lnSpc>
                <a:spcPct val="105000"/>
              </a:lnSpc>
              <a:spcBef>
                <a:spcPts val="600"/>
              </a:spcBef>
            </a:pPr>
            <a:r>
              <a:rPr lang="en-US" altLang="zh-CN" sz="2400" i="1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     for (int i; i&lt;emps.size(); i++) {</a:t>
            </a:r>
          </a:p>
          <a:p>
            <a:pPr>
              <a:lnSpc>
                <a:spcPct val="105000"/>
              </a:lnSpc>
              <a:spcBef>
                <a:spcPts val="600"/>
              </a:spcBef>
            </a:pPr>
            <a:r>
              <a:rPr lang="en-US" altLang="zh-CN" sz="2400" i="1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          if (emps[i].empType == FACULTY)</a:t>
            </a:r>
          </a:p>
          <a:p>
            <a:pPr>
              <a:lnSpc>
                <a:spcPct val="105000"/>
              </a:lnSpc>
              <a:spcBef>
                <a:spcPts val="600"/>
              </a:spcBef>
            </a:pPr>
            <a:r>
              <a:rPr lang="en-US" altLang="zh-CN" sz="2400" i="1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              printFaculty((Faculty)emps[i]);</a:t>
            </a:r>
          </a:p>
          <a:p>
            <a:pPr>
              <a:lnSpc>
                <a:spcPct val="105000"/>
              </a:lnSpc>
              <a:spcBef>
                <a:spcPts val="600"/>
              </a:spcBef>
            </a:pPr>
            <a:r>
              <a:rPr lang="en-US" altLang="zh-CN" sz="2400" i="1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          else if (emps[i].empType ==STAFF)</a:t>
            </a:r>
          </a:p>
          <a:p>
            <a:pPr>
              <a:lnSpc>
                <a:spcPct val="105000"/>
              </a:lnSpc>
              <a:spcBef>
                <a:spcPts val="600"/>
              </a:spcBef>
            </a:pPr>
            <a:r>
              <a:rPr lang="en-US" altLang="zh-CN" sz="2400" i="1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              printStaff((Staff)emps[i]);</a:t>
            </a:r>
          </a:p>
          <a:p>
            <a:pPr>
              <a:lnSpc>
                <a:spcPct val="105000"/>
              </a:lnSpc>
              <a:spcBef>
                <a:spcPts val="600"/>
              </a:spcBef>
            </a:pPr>
            <a:r>
              <a:rPr lang="en-US" altLang="zh-CN" sz="2400" i="1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         else if (emps[i].empType == SECRETARY)</a:t>
            </a:r>
          </a:p>
          <a:p>
            <a:pPr>
              <a:lnSpc>
                <a:spcPct val="105000"/>
              </a:lnSpc>
              <a:spcBef>
                <a:spcPts val="600"/>
              </a:spcBef>
            </a:pPr>
            <a:r>
              <a:rPr lang="en-US" altLang="zh-CN" sz="2400" i="1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              printSecretary((Secretary)emps[i]);</a:t>
            </a:r>
          </a:p>
          <a:p>
            <a:pPr>
              <a:lnSpc>
                <a:spcPct val="105000"/>
              </a:lnSpc>
              <a:spcBef>
                <a:spcPts val="600"/>
              </a:spcBef>
            </a:pPr>
            <a:r>
              <a:rPr lang="en-US" altLang="zh-CN" sz="2400" i="1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     }</a:t>
            </a:r>
          </a:p>
          <a:p>
            <a:pPr>
              <a:lnSpc>
                <a:spcPct val="105000"/>
              </a:lnSpc>
              <a:spcBef>
                <a:spcPts val="600"/>
              </a:spcBef>
            </a:pPr>
            <a:r>
              <a:rPr lang="en-US" altLang="zh-CN" sz="2400" i="1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}</a:t>
            </a:r>
          </a:p>
        </p:txBody>
      </p:sp>
      <p:sp>
        <p:nvSpPr>
          <p:cNvPr id="31752" name="Text Box 20">
            <a:extLst>
              <a:ext uri="{FF2B5EF4-FFF2-40B4-BE49-F238E27FC236}">
                <a16:creationId xmlns:a16="http://schemas.microsoft.com/office/drawing/2014/main" id="{35B07099-9278-5A0A-37F9-F36403AE6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5700" y="2044700"/>
            <a:ext cx="1597025" cy="6159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CN" sz="2000" i="1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Staff</a:t>
            </a:r>
          </a:p>
          <a:p>
            <a:r>
              <a:rPr lang="en-US" altLang="zh-CN" sz="1300" i="1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+getDept()</a:t>
            </a:r>
          </a:p>
        </p:txBody>
      </p:sp>
      <p:sp>
        <p:nvSpPr>
          <p:cNvPr id="31753" name="Line 21">
            <a:extLst>
              <a:ext uri="{FF2B5EF4-FFF2-40B4-BE49-F238E27FC236}">
                <a16:creationId xmlns:a16="http://schemas.microsoft.com/office/drawing/2014/main" id="{8AF25A5D-13A1-3F1B-A167-48E29D2FDA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2379663"/>
            <a:ext cx="159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54" name="Text Box 22">
            <a:extLst>
              <a:ext uri="{FF2B5EF4-FFF2-40B4-BE49-F238E27FC236}">
                <a16:creationId xmlns:a16="http://schemas.microsoft.com/office/drawing/2014/main" id="{EDBD9A8D-9926-4974-5E93-6860C73C8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1000" y="2044700"/>
            <a:ext cx="1595438" cy="6159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CN" sz="2000" i="1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Secretary</a:t>
            </a:r>
          </a:p>
          <a:p>
            <a:r>
              <a:rPr lang="en-US" altLang="zh-CN" sz="1300" i="1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+getTypeSpeed()</a:t>
            </a:r>
          </a:p>
        </p:txBody>
      </p:sp>
      <p:sp>
        <p:nvSpPr>
          <p:cNvPr id="31755" name="Line 23">
            <a:extLst>
              <a:ext uri="{FF2B5EF4-FFF2-40B4-BE49-F238E27FC236}">
                <a16:creationId xmlns:a16="http://schemas.microsoft.com/office/drawing/2014/main" id="{6B17D2B1-E8AD-C17F-94CE-5282CB8AF4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61000" y="2379663"/>
            <a:ext cx="1595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31756" name="Group 27">
            <a:extLst>
              <a:ext uri="{FF2B5EF4-FFF2-40B4-BE49-F238E27FC236}">
                <a16:creationId xmlns:a16="http://schemas.microsoft.com/office/drawing/2014/main" id="{E096C120-A6AE-DC8B-8BA7-525E0506EA2A}"/>
              </a:ext>
            </a:extLst>
          </p:cNvPr>
          <p:cNvGrpSpPr>
            <a:grpSpLocks/>
          </p:cNvGrpSpPr>
          <p:nvPr/>
        </p:nvGrpSpPr>
        <p:grpSpPr bwMode="auto">
          <a:xfrm>
            <a:off x="4368800" y="1371600"/>
            <a:ext cx="168275" cy="168275"/>
            <a:chOff x="3360" y="3408"/>
            <a:chExt cx="96" cy="96"/>
          </a:xfrm>
        </p:grpSpPr>
        <p:sp>
          <p:nvSpPr>
            <p:cNvPr id="31790" name="Line 28">
              <a:extLst>
                <a:ext uri="{FF2B5EF4-FFF2-40B4-BE49-F238E27FC236}">
                  <a16:creationId xmlns:a16="http://schemas.microsoft.com/office/drawing/2014/main" id="{31A2C6E0-10F5-790B-970D-BEB051AB29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3408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791" name="Line 29">
              <a:extLst>
                <a:ext uri="{FF2B5EF4-FFF2-40B4-BE49-F238E27FC236}">
                  <a16:creationId xmlns:a16="http://schemas.microsoft.com/office/drawing/2014/main" id="{EDD910EB-D01F-9402-2CAE-EBDD850FCD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3456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792" name="Line 30">
              <a:extLst>
                <a:ext uri="{FF2B5EF4-FFF2-40B4-BE49-F238E27FC236}">
                  <a16:creationId xmlns:a16="http://schemas.microsoft.com/office/drawing/2014/main" id="{7C3FA781-BEBC-537D-42A1-A60A59BFE0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1757" name="Group 31">
            <a:extLst>
              <a:ext uri="{FF2B5EF4-FFF2-40B4-BE49-F238E27FC236}">
                <a16:creationId xmlns:a16="http://schemas.microsoft.com/office/drawing/2014/main" id="{43DC382F-322E-01DE-BCC7-6E7C9C6315F2}"/>
              </a:ext>
            </a:extLst>
          </p:cNvPr>
          <p:cNvGrpSpPr>
            <a:grpSpLocks/>
          </p:cNvGrpSpPr>
          <p:nvPr/>
        </p:nvGrpSpPr>
        <p:grpSpPr bwMode="auto">
          <a:xfrm>
            <a:off x="6132513" y="1371600"/>
            <a:ext cx="168275" cy="168275"/>
            <a:chOff x="4128" y="2160"/>
            <a:chExt cx="96" cy="96"/>
          </a:xfrm>
        </p:grpSpPr>
        <p:sp>
          <p:nvSpPr>
            <p:cNvPr id="31787" name="Line 32">
              <a:extLst>
                <a:ext uri="{FF2B5EF4-FFF2-40B4-BE49-F238E27FC236}">
                  <a16:creationId xmlns:a16="http://schemas.microsoft.com/office/drawing/2014/main" id="{C5C2D89C-918C-29F2-4D5D-1890A388D4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8" y="216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788" name="Line 33">
              <a:extLst>
                <a:ext uri="{FF2B5EF4-FFF2-40B4-BE49-F238E27FC236}">
                  <a16:creationId xmlns:a16="http://schemas.microsoft.com/office/drawing/2014/main" id="{8C7BD9D5-8BF3-02E9-71BA-F2358C8692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208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789" name="Line 34">
              <a:extLst>
                <a:ext uri="{FF2B5EF4-FFF2-40B4-BE49-F238E27FC236}">
                  <a16:creationId xmlns:a16="http://schemas.microsoft.com/office/drawing/2014/main" id="{94066B5A-92B7-30C0-334C-FB2FBBCB5D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16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1758" name="Line 35">
            <a:extLst>
              <a:ext uri="{FF2B5EF4-FFF2-40B4-BE49-F238E27FC236}">
                <a16:creationId xmlns:a16="http://schemas.microsoft.com/office/drawing/2014/main" id="{EBA0180D-13E4-8F73-652F-C643D872D2E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2250" y="1455738"/>
            <a:ext cx="336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59" name="Line 36">
            <a:extLst>
              <a:ext uri="{FF2B5EF4-FFF2-40B4-BE49-F238E27FC236}">
                <a16:creationId xmlns:a16="http://schemas.microsoft.com/office/drawing/2014/main" id="{D104B023-8D77-192B-19A5-1A0639FF2169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0788" y="1455738"/>
            <a:ext cx="252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60" name="Line 37">
            <a:extLst>
              <a:ext uri="{FF2B5EF4-FFF2-40B4-BE49-F238E27FC236}">
                <a16:creationId xmlns:a16="http://schemas.microsoft.com/office/drawing/2014/main" id="{748BA884-0594-7AE5-1270-A3E9F0014D3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2250" y="1455738"/>
            <a:ext cx="0" cy="588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61" name="Line 38">
            <a:extLst>
              <a:ext uri="{FF2B5EF4-FFF2-40B4-BE49-F238E27FC236}">
                <a16:creationId xmlns:a16="http://schemas.microsoft.com/office/drawing/2014/main" id="{59CF4AE3-5B2C-6B24-A383-EB550D3DAF75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1455738"/>
            <a:ext cx="0" cy="588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31762" name="Group 39">
            <a:extLst>
              <a:ext uri="{FF2B5EF4-FFF2-40B4-BE49-F238E27FC236}">
                <a16:creationId xmlns:a16="http://schemas.microsoft.com/office/drawing/2014/main" id="{908CF604-CA2D-906C-D09D-BB1AF96F3F0A}"/>
              </a:ext>
            </a:extLst>
          </p:cNvPr>
          <p:cNvGrpSpPr>
            <a:grpSpLocks/>
          </p:cNvGrpSpPr>
          <p:nvPr/>
        </p:nvGrpSpPr>
        <p:grpSpPr bwMode="auto">
          <a:xfrm>
            <a:off x="4368800" y="1120775"/>
            <a:ext cx="168275" cy="168275"/>
            <a:chOff x="3360" y="3408"/>
            <a:chExt cx="96" cy="96"/>
          </a:xfrm>
        </p:grpSpPr>
        <p:sp>
          <p:nvSpPr>
            <p:cNvPr id="31784" name="Line 40">
              <a:extLst>
                <a:ext uri="{FF2B5EF4-FFF2-40B4-BE49-F238E27FC236}">
                  <a16:creationId xmlns:a16="http://schemas.microsoft.com/office/drawing/2014/main" id="{57C34485-D74D-B9FE-78BD-C5D4F2558C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3408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785" name="Line 41">
              <a:extLst>
                <a:ext uri="{FF2B5EF4-FFF2-40B4-BE49-F238E27FC236}">
                  <a16:creationId xmlns:a16="http://schemas.microsoft.com/office/drawing/2014/main" id="{37B18892-1D19-CCA7-78E9-708899BDC1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3456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786" name="Line 42">
              <a:extLst>
                <a:ext uri="{FF2B5EF4-FFF2-40B4-BE49-F238E27FC236}">
                  <a16:creationId xmlns:a16="http://schemas.microsoft.com/office/drawing/2014/main" id="{C61DFDDB-9EA5-38A2-017C-9EEAA6F478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1763" name="Line 43">
            <a:extLst>
              <a:ext uri="{FF2B5EF4-FFF2-40B4-BE49-F238E27FC236}">
                <a16:creationId xmlns:a16="http://schemas.microsoft.com/office/drawing/2014/main" id="{486B320D-34AC-B38B-D2C6-60E66710D56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9225" y="1204913"/>
            <a:ext cx="1679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64" name="Line 50">
            <a:extLst>
              <a:ext uri="{FF2B5EF4-FFF2-40B4-BE49-F238E27FC236}">
                <a16:creationId xmlns:a16="http://schemas.microsoft.com/office/drawing/2014/main" id="{EA809E93-D818-392E-64E6-1741372E35D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7638" y="1204913"/>
            <a:ext cx="0" cy="839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5" name="Group 40">
            <a:extLst>
              <a:ext uri="{FF2B5EF4-FFF2-40B4-BE49-F238E27FC236}">
                <a16:creationId xmlns:a16="http://schemas.microsoft.com/office/drawing/2014/main" id="{B872BD5C-32E7-09C0-C787-6576C372705F}"/>
              </a:ext>
            </a:extLst>
          </p:cNvPr>
          <p:cNvGrpSpPr>
            <a:grpSpLocks/>
          </p:cNvGrpSpPr>
          <p:nvPr/>
        </p:nvGrpSpPr>
        <p:grpSpPr bwMode="auto">
          <a:xfrm>
            <a:off x="7326313" y="3887788"/>
            <a:ext cx="2333625" cy="1797050"/>
            <a:chOff x="7477123" y="4116388"/>
            <a:chExt cx="2182816" cy="1595438"/>
          </a:xfrm>
        </p:grpSpPr>
        <p:sp>
          <p:nvSpPr>
            <p:cNvPr id="31782" name="Text Box 51">
              <a:extLst>
                <a:ext uri="{FF2B5EF4-FFF2-40B4-BE49-F238E27FC236}">
                  <a16:creationId xmlns:a16="http://schemas.microsoft.com/office/drawing/2014/main" id="{A9B5979C-0233-B91C-EB4E-E2056D197F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1113" y="4116388"/>
              <a:ext cx="2028826" cy="1209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94" tIns="50397" rIns="100794" bIns="50397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rgbClr val="006600"/>
                  </a:solidFill>
                  <a:latin typeface="Comic Sans MS" panose="030F0702030302020204" pitchFamily="66" charset="0"/>
                  <a:ea typeface="SimSun" panose="02010600030101010101" pitchFamily="2" charset="-122"/>
                </a:rPr>
                <a:t>What if we need to add Engineer??</a:t>
              </a:r>
              <a:endParaRPr lang="en-US" altLang="en-US" sz="2400" i="1">
                <a:solidFill>
                  <a:srgbClr val="0066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1783" name="Line 53">
              <a:extLst>
                <a:ext uri="{FF2B5EF4-FFF2-40B4-BE49-F238E27FC236}">
                  <a16:creationId xmlns:a16="http://schemas.microsoft.com/office/drawing/2014/main" id="{462DAFAF-8290-5482-8905-2DC1F298C5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77123" y="5102966"/>
              <a:ext cx="926582" cy="60886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" name="Group 41">
            <a:extLst>
              <a:ext uri="{FF2B5EF4-FFF2-40B4-BE49-F238E27FC236}">
                <a16:creationId xmlns:a16="http://schemas.microsoft.com/office/drawing/2014/main" id="{A55B4145-630E-60EE-0686-C0B55AA5E670}"/>
              </a:ext>
            </a:extLst>
          </p:cNvPr>
          <p:cNvGrpSpPr>
            <a:grpSpLocks/>
          </p:cNvGrpSpPr>
          <p:nvPr/>
        </p:nvGrpSpPr>
        <p:grpSpPr bwMode="auto">
          <a:xfrm>
            <a:off x="6132513" y="1120775"/>
            <a:ext cx="2717800" cy="1539875"/>
            <a:chOff x="6132513" y="1654175"/>
            <a:chExt cx="2717799" cy="1539875"/>
          </a:xfrm>
        </p:grpSpPr>
        <p:grpSp>
          <p:nvGrpSpPr>
            <p:cNvPr id="31773" name="Group 39">
              <a:extLst>
                <a:ext uri="{FF2B5EF4-FFF2-40B4-BE49-F238E27FC236}">
                  <a16:creationId xmlns:a16="http://schemas.microsoft.com/office/drawing/2014/main" id="{747895FF-56EA-B25D-08C4-D3C7497024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32513" y="1654175"/>
              <a:ext cx="2687637" cy="1539875"/>
              <a:chOff x="6132513" y="1654175"/>
              <a:chExt cx="2687637" cy="1539875"/>
            </a:xfrm>
          </p:grpSpPr>
          <p:sp>
            <p:nvSpPr>
              <p:cNvPr id="31775" name="Text Box 24">
                <a:extLst>
                  <a:ext uri="{FF2B5EF4-FFF2-40B4-BE49-F238E27FC236}">
                    <a16:creationId xmlns:a16="http://schemas.microsoft.com/office/drawing/2014/main" id="{750AC0B0-0348-5B18-B37B-7CB6840C66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24713" y="2578100"/>
                <a:ext cx="1595437" cy="61595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0794" tIns="50397" rIns="100794" bIns="50397">
                <a:spAutoFit/>
              </a:bodyPr>
              <a:lstStyle>
                <a:lvl1pPr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zh-CN" sz="2000" i="1">
                    <a:solidFill>
                      <a:srgbClr val="0000CC"/>
                    </a:solidFill>
                    <a:latin typeface="Comic Sans MS" panose="030F0702030302020204" pitchFamily="66" charset="0"/>
                    <a:ea typeface="SimSun" panose="02010600030101010101" pitchFamily="2" charset="-122"/>
                  </a:rPr>
                  <a:t>Engineer</a:t>
                </a:r>
              </a:p>
              <a:p>
                <a:r>
                  <a:rPr lang="en-US" altLang="zh-CN" sz="1300" i="1">
                    <a:solidFill>
                      <a:srgbClr val="0000CC"/>
                    </a:solidFill>
                    <a:latin typeface="Comic Sans MS" panose="030F0702030302020204" pitchFamily="66" charset="0"/>
                    <a:ea typeface="SimSun" panose="02010600030101010101" pitchFamily="2" charset="-122"/>
                  </a:rPr>
                  <a:t>+getEngTYpe()</a:t>
                </a:r>
              </a:p>
            </p:txBody>
          </p:sp>
          <p:grpSp>
            <p:nvGrpSpPr>
              <p:cNvPr id="31776" name="Group 44">
                <a:extLst>
                  <a:ext uri="{FF2B5EF4-FFF2-40B4-BE49-F238E27FC236}">
                    <a16:creationId xmlns:a16="http://schemas.microsoft.com/office/drawing/2014/main" id="{020E5507-9C79-BBA3-C00D-34437F97E0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32513" y="1654175"/>
                <a:ext cx="168275" cy="168275"/>
                <a:chOff x="4128" y="2160"/>
                <a:chExt cx="96" cy="96"/>
              </a:xfrm>
            </p:grpSpPr>
            <p:sp>
              <p:nvSpPr>
                <p:cNvPr id="31779" name="Line 45">
                  <a:extLst>
                    <a:ext uri="{FF2B5EF4-FFF2-40B4-BE49-F238E27FC236}">
                      <a16:creationId xmlns:a16="http://schemas.microsoft.com/office/drawing/2014/main" id="{5B3D27AA-D637-CDAA-10A8-11314C92AA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128" y="2160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1780" name="Line 46">
                  <a:extLst>
                    <a:ext uri="{FF2B5EF4-FFF2-40B4-BE49-F238E27FC236}">
                      <a16:creationId xmlns:a16="http://schemas.microsoft.com/office/drawing/2014/main" id="{92BDDEE9-9437-A7E0-CDAB-0A30904DE7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8" y="2208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1781" name="Line 47">
                  <a:extLst>
                    <a:ext uri="{FF2B5EF4-FFF2-40B4-BE49-F238E27FC236}">
                      <a16:creationId xmlns:a16="http://schemas.microsoft.com/office/drawing/2014/main" id="{82F8DB73-1A9A-C1C3-3F03-09486F287C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24" y="216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31777" name="Line 48">
                <a:extLst>
                  <a:ext uri="{FF2B5EF4-FFF2-40B4-BE49-F238E27FC236}">
                    <a16:creationId xmlns:a16="http://schemas.microsoft.com/office/drawing/2014/main" id="{3DAA5AAD-0E15-7C63-78CA-3045075552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00788" y="1738313"/>
                <a:ext cx="15954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778" name="Line 49">
                <a:extLst>
                  <a:ext uri="{FF2B5EF4-FFF2-40B4-BE49-F238E27FC236}">
                    <a16:creationId xmlns:a16="http://schemas.microsoft.com/office/drawing/2014/main" id="{599A30B2-11B4-DAE0-A113-B580F4BF43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96225" y="1738313"/>
                <a:ext cx="0" cy="8397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31774" name="Line 25">
              <a:extLst>
                <a:ext uri="{FF2B5EF4-FFF2-40B4-BE49-F238E27FC236}">
                  <a16:creationId xmlns:a16="http://schemas.microsoft.com/office/drawing/2014/main" id="{9A2E8ED8-5E41-89F4-AFF4-28B1C090E5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24713" y="2865437"/>
              <a:ext cx="1625599" cy="476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1767" name="Rectangle 44">
            <a:extLst>
              <a:ext uri="{FF2B5EF4-FFF2-40B4-BE49-F238E27FC236}">
                <a16:creationId xmlns:a16="http://schemas.microsoft.com/office/drawing/2014/main" id="{67B34C11-48B3-F912-77D7-B62DC69AC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50838"/>
            <a:ext cx="1674813" cy="990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solidFill>
                  <a:srgbClr val="FFFF00"/>
                </a:solidFill>
                <a:latin typeface="Comic Sans MS" panose="030F0702030302020204" pitchFamily="66" charset="0"/>
              </a:rPr>
              <a:t>Emp</a:t>
            </a:r>
          </a:p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solidFill>
                  <a:srgbClr val="FFFF00"/>
                </a:solidFill>
                <a:latin typeface="Comic Sans MS" panose="030F0702030302020204" pitchFamily="66" charset="0"/>
              </a:rPr>
              <a:t>Roster</a:t>
            </a:r>
          </a:p>
        </p:txBody>
      </p:sp>
      <p:sp>
        <p:nvSpPr>
          <p:cNvPr id="31768" name="Line 11">
            <a:extLst>
              <a:ext uri="{FF2B5EF4-FFF2-40B4-BE49-F238E27FC236}">
                <a16:creationId xmlns:a16="http://schemas.microsoft.com/office/drawing/2014/main" id="{1CC5DF6F-8D2C-6154-4BE5-62957606867D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3940175" y="-449262"/>
            <a:ext cx="0" cy="2514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1769" name="AutoShape 12">
            <a:extLst>
              <a:ext uri="{FF2B5EF4-FFF2-40B4-BE49-F238E27FC236}">
                <a16:creationId xmlns:a16="http://schemas.microsoft.com/office/drawing/2014/main" id="{9890E538-D322-02A7-6735-D12C3048F478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413794" y="538957"/>
            <a:ext cx="152400" cy="538162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wrap="none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Char char="Ø"/>
            </a:pPr>
            <a:endParaRPr lang="en-US" altLang="en-US" sz="2600" b="0" i="1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1770" name="Line 48">
            <a:extLst>
              <a:ext uri="{FF2B5EF4-FFF2-40B4-BE49-F238E27FC236}">
                <a16:creationId xmlns:a16="http://schemas.microsoft.com/office/drawing/2014/main" id="{AA56D9DF-36EE-C7F2-D6A7-40ACADC8BDC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2713" y="8080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71" name="Text Box 49">
            <a:extLst>
              <a:ext uri="{FF2B5EF4-FFF2-40B4-BE49-F238E27FC236}">
                <a16:creationId xmlns:a16="http://schemas.microsoft.com/office/drawing/2014/main" id="{A3024571-2FCF-3961-68B5-1D036551C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513" y="731838"/>
            <a:ext cx="381000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DBD813-400C-81DB-F5EB-50DC39CC3088}"/>
              </a:ext>
            </a:extLst>
          </p:cNvPr>
          <p:cNvSpPr txBox="1"/>
          <p:nvPr/>
        </p:nvSpPr>
        <p:spPr>
          <a:xfrm>
            <a:off x="6792913" y="582613"/>
            <a:ext cx="2981325" cy="584200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IN" sz="3200" dirty="0">
                <a:solidFill>
                  <a:srgbClr val="FF0000"/>
                </a:solidFill>
                <a:latin typeface="+mj-lt"/>
              </a:rPr>
              <a:t>OCP Violation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7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D09AD11-F361-1C77-D46F-C09F73CC41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33338" y="101600"/>
            <a:ext cx="10080626" cy="1255713"/>
          </a:xfrm>
        </p:spPr>
        <p:txBody>
          <a:bodyPr/>
          <a:lstStyle/>
          <a:p>
            <a:r>
              <a:rPr lang="en-US" altLang="en-US" sz="3200"/>
              <a:t>SOLID Principles --- Use to Avoid Poor Design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5E02808-6990-727D-4780-B9D89604C8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9888" y="1341438"/>
            <a:ext cx="9677400" cy="5638800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altLang="en-US"/>
              <a:t>Acronym of 5 acronyms:</a:t>
            </a:r>
          </a:p>
          <a:p>
            <a:pPr lvl="1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en-US" b="1">
                <a:solidFill>
                  <a:srgbClr val="0000CC"/>
                </a:solidFill>
              </a:rPr>
              <a:t>SRP:</a:t>
            </a:r>
            <a:r>
              <a:rPr lang="en-US" altLang="en-US"/>
              <a:t> Single Responsibility Principle</a:t>
            </a:r>
          </a:p>
          <a:p>
            <a:pPr lvl="1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en-US" b="1">
                <a:solidFill>
                  <a:srgbClr val="0000CC"/>
                </a:solidFill>
              </a:rPr>
              <a:t>OCP:</a:t>
            </a:r>
            <a:r>
              <a:rPr lang="en-US" altLang="en-US"/>
              <a:t> Open-Closed Principle</a:t>
            </a:r>
          </a:p>
          <a:p>
            <a:pPr lvl="1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en-US" b="1">
                <a:solidFill>
                  <a:srgbClr val="0000CC"/>
                </a:solidFill>
              </a:rPr>
              <a:t>LSP:</a:t>
            </a:r>
            <a:r>
              <a:rPr lang="en-US" altLang="en-US"/>
              <a:t> Liskov Substitution Principle</a:t>
            </a:r>
          </a:p>
          <a:p>
            <a:pPr lvl="1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en-US" b="1">
                <a:solidFill>
                  <a:srgbClr val="0000CC"/>
                </a:solidFill>
              </a:rPr>
              <a:t>ISP:</a:t>
            </a:r>
            <a:r>
              <a:rPr lang="en-US" altLang="en-US"/>
              <a:t> Interface Segregation Principle</a:t>
            </a:r>
          </a:p>
          <a:p>
            <a:pPr lvl="1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en-US" b="1">
                <a:solidFill>
                  <a:srgbClr val="0000CC"/>
                </a:solidFill>
              </a:rPr>
              <a:t>DIP:</a:t>
            </a:r>
            <a:r>
              <a:rPr lang="en-US" altLang="en-US"/>
              <a:t> Dependency Inversion Principle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C2A45A-7F62-1849-74FF-C08CF0C63793}"/>
              </a:ext>
            </a:extLst>
          </p:cNvPr>
          <p:cNvSpPr/>
          <p:nvPr/>
        </p:nvSpPr>
        <p:spPr bwMode="auto">
          <a:xfrm>
            <a:off x="1154113" y="2179638"/>
            <a:ext cx="381000" cy="4343400"/>
          </a:xfrm>
          <a:prstGeom prst="rect">
            <a:avLst/>
          </a:prstGeom>
          <a:solidFill>
            <a:srgbClr val="FF0000">
              <a:alpha val="14000"/>
            </a:srgbClr>
          </a:solidFill>
          <a:ln w="38100">
            <a:solidFill>
              <a:srgbClr val="FF33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IN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000DE7F2-4E6F-A979-49DA-974876FE89C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044700" y="-238125"/>
            <a:ext cx="8596313" cy="1255713"/>
          </a:xfrm>
        </p:spPr>
        <p:txBody>
          <a:bodyPr lIns="100794" tIns="50397" rIns="100794" bIns="50397"/>
          <a:lstStyle/>
          <a:p>
            <a:pPr eaLnBrk="1" hangingPunct="1">
              <a:defRPr/>
            </a:pP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OCP Compliant Solution</a:t>
            </a:r>
          </a:p>
        </p:txBody>
      </p:sp>
      <p:sp>
        <p:nvSpPr>
          <p:cNvPr id="33795" name="Text Box 7">
            <a:extLst>
              <a:ext uri="{FF2B5EF4-FFF2-40B4-BE49-F238E27FC236}">
                <a16:creationId xmlns:a16="http://schemas.microsoft.com/office/drawing/2014/main" id="{6735F3F0-B1DA-2846-6F56-40B6B39AE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2675" y="3932238"/>
            <a:ext cx="5795963" cy="1695450"/>
          </a:xfrm>
          <a:prstGeom prst="rect">
            <a:avLst/>
          </a:prstGeom>
          <a:solidFill>
            <a:srgbClr val="FFFFCC"/>
          </a:solidFill>
          <a:ln w="9525">
            <a:solidFill>
              <a:srgbClr val="660066"/>
            </a:solidFill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10000"/>
              </a:spcBef>
            </a:pPr>
            <a:r>
              <a:rPr lang="en-US" altLang="zh-CN" sz="2000" i="1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 void printEmpRoster(Employee[] emps) {</a:t>
            </a:r>
          </a:p>
          <a:p>
            <a:pPr>
              <a:spcBef>
                <a:spcPct val="10000"/>
              </a:spcBef>
            </a:pPr>
            <a:r>
              <a:rPr lang="en-US" altLang="zh-CN" sz="2000" i="1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     for (int i; i&lt;emps.size(); i++) {</a:t>
            </a:r>
          </a:p>
          <a:p>
            <a:pPr>
              <a:spcBef>
                <a:spcPct val="10000"/>
              </a:spcBef>
            </a:pPr>
            <a:r>
              <a:rPr lang="en-US" altLang="zh-CN" sz="2000" i="1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          emps[i].printInfo();</a:t>
            </a:r>
          </a:p>
          <a:p>
            <a:r>
              <a:rPr lang="en-US" altLang="zh-CN" sz="2000" i="1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     }</a:t>
            </a:r>
          </a:p>
          <a:p>
            <a:r>
              <a:rPr lang="en-US" altLang="zh-CN" sz="2000" i="1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}</a:t>
            </a:r>
          </a:p>
        </p:txBody>
      </p:sp>
      <p:sp>
        <p:nvSpPr>
          <p:cNvPr id="33796" name="Text Box 3">
            <a:extLst>
              <a:ext uri="{FF2B5EF4-FFF2-40B4-BE49-F238E27FC236}">
                <a16:creationId xmlns:a16="http://schemas.microsoft.com/office/drawing/2014/main" id="{08009CDC-E0D3-EAC8-157C-EA86C44B6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2088" y="1265238"/>
            <a:ext cx="2105025" cy="889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CN" sz="1600" i="1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&lt;&lt;Interface&gt;&gt;</a:t>
            </a:r>
          </a:p>
          <a:p>
            <a:pPr algn="ctr"/>
            <a:r>
              <a:rPr lang="en-US" altLang="zh-CN" sz="2000" i="1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Employee</a:t>
            </a:r>
          </a:p>
          <a:p>
            <a:r>
              <a:rPr lang="en-US" altLang="zh-CN" sz="1500" i="1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+printInfo()</a:t>
            </a:r>
          </a:p>
        </p:txBody>
      </p:sp>
      <p:sp>
        <p:nvSpPr>
          <p:cNvPr id="33797" name="Line 4">
            <a:extLst>
              <a:ext uri="{FF2B5EF4-FFF2-40B4-BE49-F238E27FC236}">
                <a16:creationId xmlns:a16="http://schemas.microsoft.com/office/drawing/2014/main" id="{35D0A274-6C63-24D0-D967-09D536C0B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2088" y="1839913"/>
            <a:ext cx="21193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798" name="Text Box 5">
            <a:extLst>
              <a:ext uri="{FF2B5EF4-FFF2-40B4-BE49-F238E27FC236}">
                <a16:creationId xmlns:a16="http://schemas.microsoft.com/office/drawing/2014/main" id="{B60240F5-C71E-2F6A-F39A-4E3D6EF52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13" y="2667000"/>
            <a:ext cx="2119312" cy="6445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CN" sz="2000" i="1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Faculty</a:t>
            </a:r>
          </a:p>
          <a:p>
            <a:r>
              <a:rPr lang="en-US" altLang="zh-CN" sz="1500" i="1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+printInfo()</a:t>
            </a:r>
          </a:p>
        </p:txBody>
      </p:sp>
      <p:sp>
        <p:nvSpPr>
          <p:cNvPr id="33799" name="Line 6">
            <a:extLst>
              <a:ext uri="{FF2B5EF4-FFF2-40B4-BE49-F238E27FC236}">
                <a16:creationId xmlns:a16="http://schemas.microsoft.com/office/drawing/2014/main" id="{EA9013AA-B2A7-19FF-94DB-41EC6507DB0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513" y="3082925"/>
            <a:ext cx="21193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800" name="Text Box 8">
            <a:extLst>
              <a:ext uri="{FF2B5EF4-FFF2-40B4-BE49-F238E27FC236}">
                <a16:creationId xmlns:a16="http://schemas.microsoft.com/office/drawing/2014/main" id="{F0A8CF9D-2292-8DFA-6E56-CFBA8CCAE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6075" y="2667000"/>
            <a:ext cx="2119313" cy="6445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CN" sz="2000" i="1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Staff</a:t>
            </a:r>
          </a:p>
          <a:p>
            <a:r>
              <a:rPr lang="en-US" altLang="zh-CN" sz="1500" i="1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+printInfo()</a:t>
            </a:r>
          </a:p>
        </p:txBody>
      </p:sp>
      <p:sp>
        <p:nvSpPr>
          <p:cNvPr id="33801" name="Line 9">
            <a:extLst>
              <a:ext uri="{FF2B5EF4-FFF2-40B4-BE49-F238E27FC236}">
                <a16:creationId xmlns:a16="http://schemas.microsoft.com/office/drawing/2014/main" id="{F626A542-2CC5-390C-2CDA-8810552F231E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6713" y="3017838"/>
            <a:ext cx="21193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802" name="Text Box 10">
            <a:extLst>
              <a:ext uri="{FF2B5EF4-FFF2-40B4-BE49-F238E27FC236}">
                <a16:creationId xmlns:a16="http://schemas.microsoft.com/office/drawing/2014/main" id="{80F00802-4A78-C8A3-F6B6-B693E307A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9225" y="2667000"/>
            <a:ext cx="2117725" cy="6445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CN" sz="2000" i="1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Secretary</a:t>
            </a:r>
          </a:p>
          <a:p>
            <a:r>
              <a:rPr lang="en-US" altLang="zh-CN" sz="1500" i="1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+printInfo</a:t>
            </a:r>
          </a:p>
        </p:txBody>
      </p:sp>
      <p:sp>
        <p:nvSpPr>
          <p:cNvPr id="33803" name="Line 11">
            <a:extLst>
              <a:ext uri="{FF2B5EF4-FFF2-40B4-BE49-F238E27FC236}">
                <a16:creationId xmlns:a16="http://schemas.microsoft.com/office/drawing/2014/main" id="{4B0508A6-0EFC-6793-D9CD-02BFB57CCF8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9225" y="3082925"/>
            <a:ext cx="2117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804" name="Text Box 12">
            <a:extLst>
              <a:ext uri="{FF2B5EF4-FFF2-40B4-BE49-F238E27FC236}">
                <a16:creationId xmlns:a16="http://schemas.microsoft.com/office/drawing/2014/main" id="{209E344A-8992-790A-2DB5-1635838A2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0788" y="2667000"/>
            <a:ext cx="2117725" cy="6445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CN" sz="2000" i="1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Engineer</a:t>
            </a:r>
          </a:p>
          <a:p>
            <a:r>
              <a:rPr lang="en-US" altLang="zh-CN" sz="1500" i="1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+printInfo()</a:t>
            </a:r>
          </a:p>
        </p:txBody>
      </p:sp>
      <p:sp>
        <p:nvSpPr>
          <p:cNvPr id="33805" name="Line 13">
            <a:extLst>
              <a:ext uri="{FF2B5EF4-FFF2-40B4-BE49-F238E27FC236}">
                <a16:creationId xmlns:a16="http://schemas.microsoft.com/office/drawing/2014/main" id="{1D194965-EE1A-5465-D70A-746D3854547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70788" y="3082925"/>
            <a:ext cx="2117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33806" name="Group 14">
            <a:extLst>
              <a:ext uri="{FF2B5EF4-FFF2-40B4-BE49-F238E27FC236}">
                <a16:creationId xmlns:a16="http://schemas.microsoft.com/office/drawing/2014/main" id="{2DAA5C53-1309-12AD-5C8F-40930F812777}"/>
              </a:ext>
            </a:extLst>
          </p:cNvPr>
          <p:cNvGrpSpPr>
            <a:grpSpLocks/>
          </p:cNvGrpSpPr>
          <p:nvPr/>
        </p:nvGrpSpPr>
        <p:grpSpPr bwMode="auto">
          <a:xfrm>
            <a:off x="3779838" y="1833563"/>
            <a:ext cx="222250" cy="207962"/>
            <a:chOff x="3360" y="3408"/>
            <a:chExt cx="96" cy="96"/>
          </a:xfrm>
        </p:grpSpPr>
        <p:sp>
          <p:nvSpPr>
            <p:cNvPr id="33833" name="Line 15">
              <a:extLst>
                <a:ext uri="{FF2B5EF4-FFF2-40B4-BE49-F238E27FC236}">
                  <a16:creationId xmlns:a16="http://schemas.microsoft.com/office/drawing/2014/main" id="{20C86CE9-A8BD-41F2-72EB-5A21E66E32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3408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834" name="Line 16">
              <a:extLst>
                <a:ext uri="{FF2B5EF4-FFF2-40B4-BE49-F238E27FC236}">
                  <a16:creationId xmlns:a16="http://schemas.microsoft.com/office/drawing/2014/main" id="{4B617FB7-1517-7ACB-2D60-1687C18DAC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3456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835" name="Line 17">
              <a:extLst>
                <a:ext uri="{FF2B5EF4-FFF2-40B4-BE49-F238E27FC236}">
                  <a16:creationId xmlns:a16="http://schemas.microsoft.com/office/drawing/2014/main" id="{8F335BDF-FEF3-72EF-D4E3-472A71B43C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3807" name="Group 18">
            <a:extLst>
              <a:ext uri="{FF2B5EF4-FFF2-40B4-BE49-F238E27FC236}">
                <a16:creationId xmlns:a16="http://schemas.microsoft.com/office/drawing/2014/main" id="{69E1BF4E-313A-338D-DB9B-218C2CFD526C}"/>
              </a:ext>
            </a:extLst>
          </p:cNvPr>
          <p:cNvGrpSpPr>
            <a:grpSpLocks/>
          </p:cNvGrpSpPr>
          <p:nvPr/>
        </p:nvGrpSpPr>
        <p:grpSpPr bwMode="auto">
          <a:xfrm>
            <a:off x="6121400" y="1833563"/>
            <a:ext cx="222250" cy="207962"/>
            <a:chOff x="4128" y="2160"/>
            <a:chExt cx="96" cy="96"/>
          </a:xfrm>
        </p:grpSpPr>
        <p:sp>
          <p:nvSpPr>
            <p:cNvPr id="33830" name="Line 19">
              <a:extLst>
                <a:ext uri="{FF2B5EF4-FFF2-40B4-BE49-F238E27FC236}">
                  <a16:creationId xmlns:a16="http://schemas.microsoft.com/office/drawing/2014/main" id="{0D80BD7A-8C7F-C95F-57BC-970FFAAAA6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8" y="216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831" name="Line 20">
              <a:extLst>
                <a:ext uri="{FF2B5EF4-FFF2-40B4-BE49-F238E27FC236}">
                  <a16:creationId xmlns:a16="http://schemas.microsoft.com/office/drawing/2014/main" id="{7C2236CE-BD1D-84C5-CE1A-BE08C89E65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208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832" name="Line 21">
              <a:extLst>
                <a:ext uri="{FF2B5EF4-FFF2-40B4-BE49-F238E27FC236}">
                  <a16:creationId xmlns:a16="http://schemas.microsoft.com/office/drawing/2014/main" id="{134EB458-6E66-9856-7F28-4BA2A5D602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16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3808" name="Line 22">
            <a:extLst>
              <a:ext uri="{FF2B5EF4-FFF2-40B4-BE49-F238E27FC236}">
                <a16:creationId xmlns:a16="http://schemas.microsoft.com/office/drawing/2014/main" id="{0A0E7A6D-CEEC-FE68-8CB8-E8B30DA7A09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2163" y="1936750"/>
            <a:ext cx="4476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809" name="Line 23">
            <a:extLst>
              <a:ext uri="{FF2B5EF4-FFF2-40B4-BE49-F238E27FC236}">
                <a16:creationId xmlns:a16="http://schemas.microsoft.com/office/drawing/2014/main" id="{E9B01628-8C0F-02F2-CD86-2B2F4A737971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3650" y="1936750"/>
            <a:ext cx="334963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810" name="Line 24">
            <a:extLst>
              <a:ext uri="{FF2B5EF4-FFF2-40B4-BE49-F238E27FC236}">
                <a16:creationId xmlns:a16="http://schemas.microsoft.com/office/drawing/2014/main" id="{8CA427C2-AE3C-DC69-E1D3-577FE37358D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2163" y="1936750"/>
            <a:ext cx="0" cy="7302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811" name="Line 25">
            <a:extLst>
              <a:ext uri="{FF2B5EF4-FFF2-40B4-BE49-F238E27FC236}">
                <a16:creationId xmlns:a16="http://schemas.microsoft.com/office/drawing/2014/main" id="{6173CBFB-08AC-2CD9-531D-1C6EFD04794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78613" y="1936750"/>
            <a:ext cx="0" cy="7302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33812" name="Group 26">
            <a:extLst>
              <a:ext uri="{FF2B5EF4-FFF2-40B4-BE49-F238E27FC236}">
                <a16:creationId xmlns:a16="http://schemas.microsoft.com/office/drawing/2014/main" id="{193A9839-FBD6-CE81-E212-CF0A48564F44}"/>
              </a:ext>
            </a:extLst>
          </p:cNvPr>
          <p:cNvGrpSpPr>
            <a:grpSpLocks/>
          </p:cNvGrpSpPr>
          <p:nvPr/>
        </p:nvGrpSpPr>
        <p:grpSpPr bwMode="auto">
          <a:xfrm>
            <a:off x="3779838" y="1522413"/>
            <a:ext cx="222250" cy="207962"/>
            <a:chOff x="3360" y="3408"/>
            <a:chExt cx="96" cy="96"/>
          </a:xfrm>
        </p:grpSpPr>
        <p:sp>
          <p:nvSpPr>
            <p:cNvPr id="33827" name="Line 27">
              <a:extLst>
                <a:ext uri="{FF2B5EF4-FFF2-40B4-BE49-F238E27FC236}">
                  <a16:creationId xmlns:a16="http://schemas.microsoft.com/office/drawing/2014/main" id="{5BDC12A1-B86C-5CC4-AADB-964D7B326B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3408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828" name="Line 28">
              <a:extLst>
                <a:ext uri="{FF2B5EF4-FFF2-40B4-BE49-F238E27FC236}">
                  <a16:creationId xmlns:a16="http://schemas.microsoft.com/office/drawing/2014/main" id="{74DE2CD6-B8DE-06C9-28F2-E996904611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3456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829" name="Line 29">
              <a:extLst>
                <a:ext uri="{FF2B5EF4-FFF2-40B4-BE49-F238E27FC236}">
                  <a16:creationId xmlns:a16="http://schemas.microsoft.com/office/drawing/2014/main" id="{3C7936D4-1D57-2898-E0D5-D7C94AE831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34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3813" name="Line 30">
            <a:extLst>
              <a:ext uri="{FF2B5EF4-FFF2-40B4-BE49-F238E27FC236}">
                <a16:creationId xmlns:a16="http://schemas.microsoft.com/office/drawing/2014/main" id="{A96B616B-EA73-AFE8-C657-3E17F3451C7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7813" y="1625600"/>
            <a:ext cx="223202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33814" name="Group 31">
            <a:extLst>
              <a:ext uri="{FF2B5EF4-FFF2-40B4-BE49-F238E27FC236}">
                <a16:creationId xmlns:a16="http://schemas.microsoft.com/office/drawing/2014/main" id="{62D3B126-6823-8B8B-85D5-0809B35CE807}"/>
              </a:ext>
            </a:extLst>
          </p:cNvPr>
          <p:cNvGrpSpPr>
            <a:grpSpLocks/>
          </p:cNvGrpSpPr>
          <p:nvPr/>
        </p:nvGrpSpPr>
        <p:grpSpPr bwMode="auto">
          <a:xfrm>
            <a:off x="6121400" y="1522413"/>
            <a:ext cx="222250" cy="207962"/>
            <a:chOff x="4128" y="2160"/>
            <a:chExt cx="96" cy="96"/>
          </a:xfrm>
        </p:grpSpPr>
        <p:sp>
          <p:nvSpPr>
            <p:cNvPr id="33824" name="Line 32">
              <a:extLst>
                <a:ext uri="{FF2B5EF4-FFF2-40B4-BE49-F238E27FC236}">
                  <a16:creationId xmlns:a16="http://schemas.microsoft.com/office/drawing/2014/main" id="{6247E759-41B1-61FD-3507-05265055D7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8" y="216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825" name="Line 33">
              <a:extLst>
                <a:ext uri="{FF2B5EF4-FFF2-40B4-BE49-F238E27FC236}">
                  <a16:creationId xmlns:a16="http://schemas.microsoft.com/office/drawing/2014/main" id="{1C156E48-DA25-10A0-9D9E-8CB0DD3372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208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826" name="Line 34">
              <a:extLst>
                <a:ext uri="{FF2B5EF4-FFF2-40B4-BE49-F238E27FC236}">
                  <a16:creationId xmlns:a16="http://schemas.microsoft.com/office/drawing/2014/main" id="{5FDC4BBC-C337-F9BD-EC03-D476D2F61A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16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3815" name="Line 35">
            <a:extLst>
              <a:ext uri="{FF2B5EF4-FFF2-40B4-BE49-F238E27FC236}">
                <a16:creationId xmlns:a16="http://schemas.microsoft.com/office/drawing/2014/main" id="{E3A93238-5628-4811-49A4-08D1F4523D5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3650" y="1625600"/>
            <a:ext cx="211772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816" name="Line 36">
            <a:extLst>
              <a:ext uri="{FF2B5EF4-FFF2-40B4-BE49-F238E27FC236}">
                <a16:creationId xmlns:a16="http://schemas.microsoft.com/office/drawing/2014/main" id="{26F9EAC8-14D4-0AA6-6EE3-DAD4BF5CE51D}"/>
              </a:ext>
            </a:extLst>
          </p:cNvPr>
          <p:cNvSpPr>
            <a:spLocks noChangeShapeType="1"/>
          </p:cNvSpPr>
          <p:nvPr/>
        </p:nvSpPr>
        <p:spPr bwMode="auto">
          <a:xfrm>
            <a:off x="8461375" y="1625600"/>
            <a:ext cx="0" cy="1041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817" name="Line 37">
            <a:extLst>
              <a:ext uri="{FF2B5EF4-FFF2-40B4-BE49-F238E27FC236}">
                <a16:creationId xmlns:a16="http://schemas.microsoft.com/office/drawing/2014/main" id="{0A8109AC-EE2C-F317-77BC-798FADA5087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7813" y="1625600"/>
            <a:ext cx="0" cy="1041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818" name="Text Box 38">
            <a:extLst>
              <a:ext uri="{FF2B5EF4-FFF2-40B4-BE49-F238E27FC236}">
                <a16:creationId xmlns:a16="http://schemas.microsoft.com/office/drawing/2014/main" id="{D7D701CA-4FFC-6105-601B-A896A5E9D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4400" y="5864225"/>
            <a:ext cx="630078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When Engineer is added, printEmpRoster() does not even need to recompile. PrintEmpRoster() is open to extension, closed for modification.</a:t>
            </a:r>
            <a:endParaRPr lang="en-US" altLang="en-US" sz="2000" i="1">
              <a:solidFill>
                <a:srgbClr val="0000CC"/>
              </a:solidFill>
              <a:latin typeface="Comic Sans MS" panose="030F0702030302020204" pitchFamily="66" charset="0"/>
            </a:endParaRPr>
          </a:p>
        </p:txBody>
      </p:sp>
      <p:sp>
        <p:nvSpPr>
          <p:cNvPr id="33819" name="Rectangle 40">
            <a:extLst>
              <a:ext uri="{FF2B5EF4-FFF2-40B4-BE49-F238E27FC236}">
                <a16:creationId xmlns:a16="http://schemas.microsoft.com/office/drawing/2014/main" id="{6A02DA6A-8B7A-62D4-CC72-94E0F8305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13" y="503238"/>
            <a:ext cx="1676400" cy="9144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solidFill>
                  <a:srgbClr val="FFFF00"/>
                </a:solidFill>
                <a:latin typeface="Comic Sans MS" panose="030F0702030302020204" pitchFamily="66" charset="0"/>
              </a:rPr>
              <a:t>Emp</a:t>
            </a:r>
          </a:p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solidFill>
                  <a:srgbClr val="FFFF00"/>
                </a:solidFill>
                <a:latin typeface="Comic Sans MS" panose="030F0702030302020204" pitchFamily="66" charset="0"/>
              </a:rPr>
              <a:t>Roster</a:t>
            </a:r>
          </a:p>
        </p:txBody>
      </p:sp>
      <p:sp>
        <p:nvSpPr>
          <p:cNvPr id="33820" name="Line 11">
            <a:extLst>
              <a:ext uri="{FF2B5EF4-FFF2-40B4-BE49-F238E27FC236}">
                <a16:creationId xmlns:a16="http://schemas.microsoft.com/office/drawing/2014/main" id="{3B0CD3F6-8508-0AFB-F8FF-489D90035ED0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3717925" y="-373062"/>
            <a:ext cx="0" cy="2514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21" name="AutoShape 12">
            <a:extLst>
              <a:ext uri="{FF2B5EF4-FFF2-40B4-BE49-F238E27FC236}">
                <a16:creationId xmlns:a16="http://schemas.microsoft.com/office/drawing/2014/main" id="{52A44933-2142-E85C-4580-2F6B8308A4EA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191544" y="615157"/>
            <a:ext cx="152400" cy="538162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wrap="none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Char char="Ø"/>
            </a:pPr>
            <a:endParaRPr lang="en-US" altLang="en-US" sz="2600" b="0" i="1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3822" name="Line 43">
            <a:extLst>
              <a:ext uri="{FF2B5EF4-FFF2-40B4-BE49-F238E27FC236}">
                <a16:creationId xmlns:a16="http://schemas.microsoft.com/office/drawing/2014/main" id="{3D626C00-A138-C706-8206-439AE1DC52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64113" y="884238"/>
            <a:ext cx="635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823" name="Text Box 44">
            <a:extLst>
              <a:ext uri="{FF2B5EF4-FFF2-40B4-BE49-F238E27FC236}">
                <a16:creationId xmlns:a16="http://schemas.microsoft.com/office/drawing/2014/main" id="{7A645B0A-A099-AEEA-E20A-E6CECFD2C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7913" y="885825"/>
            <a:ext cx="381000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solidFill>
                  <a:schemeClr val="tx1"/>
                </a:solidFill>
              </a:rPr>
              <a:t>*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2">
            <a:extLst>
              <a:ext uri="{FF2B5EF4-FFF2-40B4-BE49-F238E27FC236}">
                <a16:creationId xmlns:a16="http://schemas.microsoft.com/office/drawing/2014/main" id="{F819C759-4E39-73E2-3CD8-3FB8A2BA9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13" y="5803900"/>
            <a:ext cx="9067800" cy="1069975"/>
          </a:xfrm>
          <a:prstGeom prst="rect">
            <a:avLst/>
          </a:prstGeom>
          <a:solidFill>
            <a:srgbClr val="FFFF99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i="1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EF4B660B-D579-66CB-49A0-B670A5DE85D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120650" y="88900"/>
            <a:ext cx="10080625" cy="1066800"/>
          </a:xfrm>
        </p:spPr>
        <p:txBody>
          <a:bodyPr/>
          <a:lstStyle/>
          <a:p>
            <a:r>
              <a:rPr lang="en-US" altLang="en-US" sz="3200"/>
              <a:t>Role of Interfaces/Abstract classes</a:t>
            </a:r>
          </a:p>
        </p:txBody>
      </p:sp>
      <p:sp>
        <p:nvSpPr>
          <p:cNvPr id="399363" name="Rectangle 3">
            <a:extLst>
              <a:ext uri="{FF2B5EF4-FFF2-40B4-BE49-F238E27FC236}">
                <a16:creationId xmlns:a16="http://schemas.microsoft.com/office/drawing/2014/main" id="{C316EC91-958B-6622-343F-29F41AF1EC8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9063" y="1189038"/>
            <a:ext cx="9840912" cy="5943600"/>
          </a:xfrm>
        </p:spPr>
        <p:txBody>
          <a:bodyPr/>
          <a:lstStyle/>
          <a:p>
            <a:pPr>
              <a:spcBef>
                <a:spcPct val="10000"/>
              </a:spcBef>
              <a:spcAft>
                <a:spcPts val="600"/>
              </a:spcAft>
              <a:defRPr/>
            </a:pPr>
            <a:r>
              <a:rPr lang="en-US" altLang="en-US" sz="2800" b="1" dirty="0">
                <a:solidFill>
                  <a:srgbClr val="0000CC"/>
                </a:solidFill>
              </a:rPr>
              <a:t>Dependencies vanish when Interfaces or Abstract classes are used </a:t>
            </a:r>
            <a:r>
              <a:rPr lang="en-US" altLang="en-US" sz="2800" dirty="0"/>
              <a:t>:</a:t>
            </a:r>
          </a:p>
          <a:p>
            <a:pPr marL="742950" lvl="1" indent="-285750">
              <a:spcBef>
                <a:spcPct val="10000"/>
              </a:spcBef>
              <a:spcAft>
                <a:spcPts val="4800"/>
              </a:spcAft>
              <a:defRPr/>
            </a:pPr>
            <a:r>
              <a:rPr lang="en-US" altLang="en-US" dirty="0"/>
              <a:t>Effectively decouples clients and servers…</a:t>
            </a:r>
          </a:p>
          <a:p>
            <a:pPr>
              <a:spcBef>
                <a:spcPct val="10000"/>
              </a:spcBef>
              <a:defRPr/>
            </a:pPr>
            <a:endParaRPr lang="en-US" altLang="en-US" sz="2800" dirty="0"/>
          </a:p>
          <a:p>
            <a:pPr>
              <a:spcBef>
                <a:spcPct val="10000"/>
              </a:spcBef>
              <a:defRPr/>
            </a:pPr>
            <a:endParaRPr lang="en-US" altLang="en-US" sz="2800" dirty="0"/>
          </a:p>
          <a:p>
            <a:pPr marL="104775" indent="0">
              <a:spcBef>
                <a:spcPct val="10000"/>
              </a:spcBef>
              <a:buFont typeface="Wingdings" panose="05000000000000000000" pitchFamily="2" charset="2"/>
              <a:buNone/>
              <a:defRPr/>
            </a:pPr>
            <a:endParaRPr lang="en-US" altLang="en-US" sz="2400" dirty="0"/>
          </a:p>
          <a:p>
            <a:pPr>
              <a:spcBef>
                <a:spcPct val="10000"/>
              </a:spcBef>
              <a:defRPr/>
            </a:pPr>
            <a:endParaRPr lang="en-US" altLang="en-US" sz="2800" dirty="0"/>
          </a:p>
          <a:p>
            <a:pPr>
              <a:spcBef>
                <a:spcPct val="10000"/>
              </a:spcBef>
              <a:defRPr/>
            </a:pPr>
            <a:r>
              <a:rPr lang="en-US" altLang="en-US" sz="2800" b="1" dirty="0">
                <a:solidFill>
                  <a:srgbClr val="003300"/>
                </a:solidFill>
              </a:rPr>
              <a:t>Use of Interfaces/ abstract classes is fundamental to design pattern solutions.</a:t>
            </a:r>
          </a:p>
        </p:txBody>
      </p:sp>
      <p:grpSp>
        <p:nvGrpSpPr>
          <p:cNvPr id="52229" name="Group 5">
            <a:extLst>
              <a:ext uri="{FF2B5EF4-FFF2-40B4-BE49-F238E27FC236}">
                <a16:creationId xmlns:a16="http://schemas.microsoft.com/office/drawing/2014/main" id="{DD3FC1C6-7D04-1FA0-9228-63560928D830}"/>
              </a:ext>
            </a:extLst>
          </p:cNvPr>
          <p:cNvGrpSpPr>
            <a:grpSpLocks/>
          </p:cNvGrpSpPr>
          <p:nvPr/>
        </p:nvGrpSpPr>
        <p:grpSpPr bwMode="auto">
          <a:xfrm>
            <a:off x="1077913" y="2878138"/>
            <a:ext cx="7772400" cy="2578100"/>
            <a:chOff x="343" y="941"/>
            <a:chExt cx="4464" cy="1500"/>
          </a:xfrm>
        </p:grpSpPr>
        <p:sp>
          <p:nvSpPr>
            <p:cNvPr id="35846" name="Rectangle 3">
              <a:extLst>
                <a:ext uri="{FF2B5EF4-FFF2-40B4-BE49-F238E27FC236}">
                  <a16:creationId xmlns:a16="http://schemas.microsoft.com/office/drawing/2014/main" id="{3FDAD608-7CB2-7386-1D72-DBC227542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" y="941"/>
              <a:ext cx="1200" cy="547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5C0000"/>
              </a:solidFill>
              <a:miter lim="800000"/>
              <a:headEnd/>
              <a:tailEnd/>
            </a:ln>
          </p:spPr>
          <p:txBody>
            <a:bodyPr lIns="100794" tIns="50397" rIns="100794" bIns="5039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en-US" i="1">
                  <a:solidFill>
                    <a:srgbClr val="FFFF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rPr>
                <a:t>Client</a:t>
              </a:r>
            </a:p>
          </p:txBody>
        </p:sp>
        <p:sp>
          <p:nvSpPr>
            <p:cNvPr id="35847" name="Rectangle 8">
              <a:extLst>
                <a:ext uri="{FF2B5EF4-FFF2-40B4-BE49-F238E27FC236}">
                  <a16:creationId xmlns:a16="http://schemas.microsoft.com/office/drawing/2014/main" id="{875E1EAB-9557-88E2-3072-5069F8DD9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0" y="959"/>
              <a:ext cx="1744" cy="558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5C0000"/>
              </a:solidFill>
              <a:miter lim="800000"/>
              <a:headEnd/>
              <a:tailEnd/>
            </a:ln>
          </p:spPr>
          <p:txBody>
            <a:bodyPr lIns="100794" tIns="50397" rIns="100794" bIns="5039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en-US" sz="2800" i="1">
                  <a:solidFill>
                    <a:srgbClr val="FFFF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rPr>
                <a:t>&lt;&lt;abstract&gt;&gt;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en-US" i="1">
                  <a:solidFill>
                    <a:srgbClr val="FFFF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rPr>
                <a:t>Server</a:t>
              </a:r>
            </a:p>
          </p:txBody>
        </p:sp>
        <p:cxnSp>
          <p:nvCxnSpPr>
            <p:cNvPr id="35848" name="Straight Connector 10">
              <a:extLst>
                <a:ext uri="{FF2B5EF4-FFF2-40B4-BE49-F238E27FC236}">
                  <a16:creationId xmlns:a16="http://schemas.microsoft.com/office/drawing/2014/main" id="{A71B3A0B-3D34-897A-E502-81090F79BF7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543" y="1229"/>
              <a:ext cx="1200" cy="0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  <a:prstDash val="sys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849" name="Text Box 24">
              <a:extLst>
                <a:ext uri="{FF2B5EF4-FFF2-40B4-BE49-F238E27FC236}">
                  <a16:creationId xmlns:a16="http://schemas.microsoft.com/office/drawing/2014/main" id="{05E3270F-18C6-4A18-CC30-9B7C26F07D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5" y="2167"/>
              <a:ext cx="1005" cy="27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00794" tIns="50397" rIns="100794" bIns="50397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sz="2400" i="1">
                  <a:solidFill>
                    <a:srgbClr val="0000CC"/>
                  </a:solidFill>
                  <a:latin typeface="Comic Sans MS" panose="030F0702030302020204" pitchFamily="66" charset="0"/>
                  <a:ea typeface="SimSun" panose="02010600030101010101" pitchFamily="2" charset="-122"/>
                </a:rPr>
                <a:t>Server1</a:t>
              </a:r>
            </a:p>
          </p:txBody>
        </p:sp>
        <p:sp>
          <p:nvSpPr>
            <p:cNvPr id="35850" name="Line 49">
              <a:extLst>
                <a:ext uri="{FF2B5EF4-FFF2-40B4-BE49-F238E27FC236}">
                  <a16:creationId xmlns:a16="http://schemas.microsoft.com/office/drawing/2014/main" id="{E86A11E6-70E8-C0A5-F90E-D7CFC06DFF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4" y="1613"/>
              <a:ext cx="3" cy="5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851" name="Text Box 24">
              <a:extLst>
                <a:ext uri="{FF2B5EF4-FFF2-40B4-BE49-F238E27FC236}">
                  <a16:creationId xmlns:a16="http://schemas.microsoft.com/office/drawing/2014/main" id="{CFE0C73C-A29E-341F-A51C-5DBCEBD384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2" y="2167"/>
              <a:ext cx="1005" cy="27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00794" tIns="50397" rIns="100794" bIns="50397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sz="2400" i="1">
                  <a:solidFill>
                    <a:srgbClr val="0000CC"/>
                  </a:solidFill>
                  <a:latin typeface="Comic Sans MS" panose="030F0702030302020204" pitchFamily="66" charset="0"/>
                  <a:ea typeface="SimSun" panose="02010600030101010101" pitchFamily="2" charset="-122"/>
                </a:rPr>
                <a:t>Server2</a:t>
              </a:r>
            </a:p>
          </p:txBody>
        </p:sp>
        <p:sp>
          <p:nvSpPr>
            <p:cNvPr id="35852" name="Line 49">
              <a:extLst>
                <a:ext uri="{FF2B5EF4-FFF2-40B4-BE49-F238E27FC236}">
                  <a16:creationId xmlns:a16="http://schemas.microsoft.com/office/drawing/2014/main" id="{E9EE6053-6DD6-D36B-119A-362EDEF1AF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4" y="1613"/>
              <a:ext cx="0" cy="5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35853" name="Group 44">
              <a:extLst>
                <a:ext uri="{FF2B5EF4-FFF2-40B4-BE49-F238E27FC236}">
                  <a16:creationId xmlns:a16="http://schemas.microsoft.com/office/drawing/2014/main" id="{421228F6-E0FC-3363-EE3A-602EDDBFB951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 flipH="1" flipV="1">
              <a:off x="2962" y="1493"/>
              <a:ext cx="120" cy="168"/>
              <a:chOff x="4128" y="2160"/>
              <a:chExt cx="96" cy="96"/>
            </a:xfrm>
          </p:grpSpPr>
          <p:sp>
            <p:nvSpPr>
              <p:cNvPr id="35859" name="Line 45">
                <a:extLst>
                  <a:ext uri="{FF2B5EF4-FFF2-40B4-BE49-F238E27FC236}">
                    <a16:creationId xmlns:a16="http://schemas.microsoft.com/office/drawing/2014/main" id="{EA63F58F-A38C-28AE-6ED5-0B8CA10E88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28" y="2160"/>
                <a:ext cx="96" cy="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860" name="Line 46">
                <a:extLst>
                  <a:ext uri="{FF2B5EF4-FFF2-40B4-BE49-F238E27FC236}">
                    <a16:creationId xmlns:a16="http://schemas.microsoft.com/office/drawing/2014/main" id="{19945261-7827-71A5-89E0-F8042FEB3A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2208"/>
                <a:ext cx="96" cy="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861" name="Line 47">
                <a:extLst>
                  <a:ext uri="{FF2B5EF4-FFF2-40B4-BE49-F238E27FC236}">
                    <a16:creationId xmlns:a16="http://schemas.microsoft.com/office/drawing/2014/main" id="{0908B976-8620-CA7B-4612-17A717F93A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2160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35854" name="Group 44">
              <a:extLst>
                <a:ext uri="{FF2B5EF4-FFF2-40B4-BE49-F238E27FC236}">
                  <a16:creationId xmlns:a16="http://schemas.microsoft.com/office/drawing/2014/main" id="{41A2D2F1-EECF-D9BA-0C7B-F7D0F5749D18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 flipH="1" flipV="1">
              <a:off x="4165" y="1493"/>
              <a:ext cx="120" cy="168"/>
              <a:chOff x="4128" y="2160"/>
              <a:chExt cx="96" cy="96"/>
            </a:xfrm>
          </p:grpSpPr>
          <p:sp>
            <p:nvSpPr>
              <p:cNvPr id="35856" name="Line 45">
                <a:extLst>
                  <a:ext uri="{FF2B5EF4-FFF2-40B4-BE49-F238E27FC236}">
                    <a16:creationId xmlns:a16="http://schemas.microsoft.com/office/drawing/2014/main" id="{D9F15A8F-81E9-51E5-5257-9DFD6BA12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28" y="2160"/>
                <a:ext cx="96" cy="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857" name="Line 46">
                <a:extLst>
                  <a:ext uri="{FF2B5EF4-FFF2-40B4-BE49-F238E27FC236}">
                    <a16:creationId xmlns:a16="http://schemas.microsoft.com/office/drawing/2014/main" id="{5F14B032-CABE-F9D0-0E2C-6FEAD2C5E7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2208"/>
                <a:ext cx="96" cy="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858" name="Line 47">
                <a:extLst>
                  <a:ext uri="{FF2B5EF4-FFF2-40B4-BE49-F238E27FC236}">
                    <a16:creationId xmlns:a16="http://schemas.microsoft.com/office/drawing/2014/main" id="{93963923-15E1-81F0-59D6-9263B5F2C7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2160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35855" name="Text Box 21">
              <a:extLst>
                <a:ext uri="{FF2B5EF4-FFF2-40B4-BE49-F238E27FC236}">
                  <a16:creationId xmlns:a16="http://schemas.microsoft.com/office/drawing/2014/main" id="{5B4876CA-4752-FB24-CFA9-E266E7FAA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1" y="1229"/>
              <a:ext cx="1008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000" i="1">
                  <a:solidFill>
                    <a:srgbClr val="003300"/>
                  </a:solidFill>
                  <a:latin typeface="Comic Sans MS" panose="030F0702030302020204" pitchFamily="66" charset="0"/>
                </a:rPr>
                <a:t>&lt;&lt;Uses&gt;&gt;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99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9182BA61-28BB-0C02-67BA-DDFFBE502A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8675" y="257175"/>
            <a:ext cx="8596313" cy="1036638"/>
          </a:xfrm>
        </p:spPr>
        <p:txBody>
          <a:bodyPr/>
          <a:lstStyle/>
          <a:p>
            <a:pPr algn="l"/>
            <a:r>
              <a:rPr lang="en-US" altLang="en-US" sz="3600"/>
              <a:t>Java code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91391503-7E04-491E-4BA3-AEB2CF9C33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5263" y="2560638"/>
            <a:ext cx="7283450" cy="4572000"/>
          </a:xfrm>
          <a:solidFill>
            <a:srgbClr val="FFFF99"/>
          </a:solidFill>
          <a:ln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14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en-US" sz="2800" b="1">
                <a:solidFill>
                  <a:srgbClr val="006600"/>
                </a:solidFill>
              </a:rPr>
              <a:t> public abstract class AbstractServer{</a:t>
            </a:r>
            <a:br>
              <a:rPr lang="en-US" altLang="en-US" sz="2800" b="1">
                <a:solidFill>
                  <a:srgbClr val="006600"/>
                </a:solidFill>
              </a:rPr>
            </a:br>
            <a:r>
              <a:rPr lang="en-US" altLang="en-US" sz="2800" b="1">
                <a:solidFill>
                  <a:srgbClr val="006600"/>
                </a:solidFill>
              </a:rPr>
              <a:t>    public abstract void operation();</a:t>
            </a:r>
            <a:br>
              <a:rPr lang="en-US" altLang="en-US" sz="2800" b="1">
                <a:solidFill>
                  <a:srgbClr val="006600"/>
                </a:solidFill>
              </a:rPr>
            </a:br>
            <a:r>
              <a:rPr lang="en-US" altLang="en-US" sz="2800" b="1">
                <a:solidFill>
                  <a:srgbClr val="006600"/>
                </a:solidFill>
              </a:rPr>
              <a:t>}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endParaRPr lang="en-US" altLang="en-US" sz="100" b="1">
              <a:solidFill>
                <a:srgbClr val="006600"/>
              </a:solidFill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2800" b="1">
                <a:solidFill>
                  <a:srgbClr val="006600"/>
                </a:solidFill>
              </a:rPr>
              <a:t>public class ConcreteServer extends AbstractServer {</a:t>
            </a:r>
            <a:br>
              <a:rPr lang="en-US" altLang="en-US" sz="2800" b="1">
                <a:solidFill>
                  <a:srgbClr val="006600"/>
                </a:solidFill>
              </a:rPr>
            </a:br>
            <a:r>
              <a:rPr lang="en-US" altLang="en-US" sz="2800" b="1">
                <a:solidFill>
                  <a:srgbClr val="006600"/>
                </a:solidFill>
              </a:rPr>
              <a:t>    private int attribute;</a:t>
            </a:r>
            <a:br>
              <a:rPr lang="en-US" altLang="en-US" sz="2800" b="1">
                <a:solidFill>
                  <a:srgbClr val="006600"/>
                </a:solidFill>
              </a:rPr>
            </a:br>
            <a:r>
              <a:rPr lang="en-US" altLang="en-US" sz="2800" b="1">
                <a:solidFill>
                  <a:srgbClr val="006600"/>
                </a:solidFill>
              </a:rPr>
              <a:t>    public void operation() {</a:t>
            </a:r>
            <a:br>
              <a:rPr lang="en-US" altLang="en-US" sz="2800" b="1">
                <a:solidFill>
                  <a:srgbClr val="006600"/>
                </a:solidFill>
              </a:rPr>
            </a:br>
            <a:r>
              <a:rPr lang="en-US" altLang="en-US" sz="2800" b="1">
                <a:solidFill>
                  <a:srgbClr val="006600"/>
                </a:solidFill>
              </a:rPr>
              <a:t>        // implementation of operation</a:t>
            </a:r>
            <a:br>
              <a:rPr lang="en-US" altLang="en-US" sz="2800" b="1">
                <a:solidFill>
                  <a:srgbClr val="006600"/>
                </a:solidFill>
              </a:rPr>
            </a:br>
            <a:r>
              <a:rPr lang="en-US" altLang="en-US" sz="2800" b="1">
                <a:solidFill>
                  <a:srgbClr val="006600"/>
                </a:solidFill>
              </a:rPr>
              <a:t>    }</a:t>
            </a:r>
            <a:br>
              <a:rPr lang="en-US" altLang="en-US" sz="2800" b="1">
                <a:solidFill>
                  <a:srgbClr val="006600"/>
                </a:solidFill>
              </a:rPr>
            </a:br>
            <a:r>
              <a:rPr lang="en-US" altLang="en-US" sz="2800" b="1">
                <a:solidFill>
                  <a:srgbClr val="006600"/>
                </a:solidFill>
              </a:rPr>
              <a:t>}</a:t>
            </a:r>
          </a:p>
        </p:txBody>
      </p:sp>
      <p:grpSp>
        <p:nvGrpSpPr>
          <p:cNvPr id="37892" name="Group 6">
            <a:extLst>
              <a:ext uri="{FF2B5EF4-FFF2-40B4-BE49-F238E27FC236}">
                <a16:creationId xmlns:a16="http://schemas.microsoft.com/office/drawing/2014/main" id="{1045DB55-2E85-44AD-6C03-1E64F130B489}"/>
              </a:ext>
            </a:extLst>
          </p:cNvPr>
          <p:cNvGrpSpPr>
            <a:grpSpLocks/>
          </p:cNvGrpSpPr>
          <p:nvPr/>
        </p:nvGrpSpPr>
        <p:grpSpPr bwMode="auto">
          <a:xfrm>
            <a:off x="4125913" y="198438"/>
            <a:ext cx="5726112" cy="2028825"/>
            <a:chOff x="343" y="941"/>
            <a:chExt cx="4464" cy="1480"/>
          </a:xfrm>
        </p:grpSpPr>
        <p:sp>
          <p:nvSpPr>
            <p:cNvPr id="37893" name="Rectangle 3">
              <a:extLst>
                <a:ext uri="{FF2B5EF4-FFF2-40B4-BE49-F238E27FC236}">
                  <a16:creationId xmlns:a16="http://schemas.microsoft.com/office/drawing/2014/main" id="{EE2946A6-F34C-FE5C-2262-1761E8134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" y="941"/>
              <a:ext cx="1200" cy="547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5C0000"/>
              </a:solidFill>
              <a:miter lim="800000"/>
              <a:headEnd/>
              <a:tailEnd/>
            </a:ln>
          </p:spPr>
          <p:txBody>
            <a:bodyPr lIns="100794" tIns="50397" rIns="100794" bIns="5039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en-US" i="1">
                  <a:solidFill>
                    <a:srgbClr val="FFFF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rPr>
                <a:t>Client</a:t>
              </a:r>
            </a:p>
          </p:txBody>
        </p:sp>
        <p:sp>
          <p:nvSpPr>
            <p:cNvPr id="37894" name="Rectangle 8">
              <a:extLst>
                <a:ext uri="{FF2B5EF4-FFF2-40B4-BE49-F238E27FC236}">
                  <a16:creationId xmlns:a16="http://schemas.microsoft.com/office/drawing/2014/main" id="{D9A1C8FC-5745-FFE4-69D2-B033B5E00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0" y="959"/>
              <a:ext cx="1744" cy="558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5C0000"/>
              </a:solidFill>
              <a:miter lim="800000"/>
              <a:headEnd/>
              <a:tailEnd/>
            </a:ln>
          </p:spPr>
          <p:txBody>
            <a:bodyPr lIns="100794" tIns="50397" rIns="100794" bIns="5039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en-US" sz="1600" i="1">
                  <a:solidFill>
                    <a:srgbClr val="FFFF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rPr>
                <a:t>&lt;&lt;abstract&gt;&gt;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en-US" sz="2000" i="1">
                  <a:solidFill>
                    <a:srgbClr val="FFFF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rPr>
                <a:t>Server</a:t>
              </a:r>
            </a:p>
          </p:txBody>
        </p:sp>
        <p:cxnSp>
          <p:nvCxnSpPr>
            <p:cNvPr id="37895" name="Straight Connector 10">
              <a:extLst>
                <a:ext uri="{FF2B5EF4-FFF2-40B4-BE49-F238E27FC236}">
                  <a16:creationId xmlns:a16="http://schemas.microsoft.com/office/drawing/2014/main" id="{F5897B3F-B3CA-AF77-CB20-28F6D7C721D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543" y="1229"/>
              <a:ext cx="1200" cy="0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  <a:prstDash val="sys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896" name="Text Box 24">
              <a:extLst>
                <a:ext uri="{FF2B5EF4-FFF2-40B4-BE49-F238E27FC236}">
                  <a16:creationId xmlns:a16="http://schemas.microsoft.com/office/drawing/2014/main" id="{7C2B6303-E59E-34F5-A707-5D75E43D92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6" y="2166"/>
              <a:ext cx="1004" cy="25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00794" tIns="50397" rIns="100794" bIns="50397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sz="1600" i="1">
                  <a:solidFill>
                    <a:srgbClr val="0000CC"/>
                  </a:solidFill>
                  <a:latin typeface="Comic Sans MS" panose="030F0702030302020204" pitchFamily="66" charset="0"/>
                  <a:ea typeface="SimSun" panose="02010600030101010101" pitchFamily="2" charset="-122"/>
                </a:rPr>
                <a:t>Server1</a:t>
              </a:r>
            </a:p>
          </p:txBody>
        </p:sp>
        <p:sp>
          <p:nvSpPr>
            <p:cNvPr id="37897" name="Line 49">
              <a:extLst>
                <a:ext uri="{FF2B5EF4-FFF2-40B4-BE49-F238E27FC236}">
                  <a16:creationId xmlns:a16="http://schemas.microsoft.com/office/drawing/2014/main" id="{A7E14F07-6504-8675-D3BD-63BD52BFC9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4" y="1613"/>
              <a:ext cx="3" cy="5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898" name="Text Box 24">
              <a:extLst>
                <a:ext uri="{FF2B5EF4-FFF2-40B4-BE49-F238E27FC236}">
                  <a16:creationId xmlns:a16="http://schemas.microsoft.com/office/drawing/2014/main" id="{30107D3C-73BA-B884-6A97-87F62D7B6C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3" y="2167"/>
              <a:ext cx="1004" cy="25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00794" tIns="50397" rIns="100794" bIns="50397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sz="1600" i="1">
                  <a:solidFill>
                    <a:srgbClr val="0000CC"/>
                  </a:solidFill>
                  <a:latin typeface="Comic Sans MS" panose="030F0702030302020204" pitchFamily="66" charset="0"/>
                  <a:ea typeface="SimSun" panose="02010600030101010101" pitchFamily="2" charset="-122"/>
                </a:rPr>
                <a:t>Server2</a:t>
              </a:r>
            </a:p>
          </p:txBody>
        </p:sp>
        <p:sp>
          <p:nvSpPr>
            <p:cNvPr id="37899" name="Line 49">
              <a:extLst>
                <a:ext uri="{FF2B5EF4-FFF2-40B4-BE49-F238E27FC236}">
                  <a16:creationId xmlns:a16="http://schemas.microsoft.com/office/drawing/2014/main" id="{FA2B4C53-944C-DF45-C4B5-93BEF55A81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4" y="1613"/>
              <a:ext cx="0" cy="5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37900" name="Group 44">
              <a:extLst>
                <a:ext uri="{FF2B5EF4-FFF2-40B4-BE49-F238E27FC236}">
                  <a16:creationId xmlns:a16="http://schemas.microsoft.com/office/drawing/2014/main" id="{5169DEF7-59E4-C759-2CB9-726E2EAEDFFE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 flipH="1" flipV="1">
              <a:off x="2962" y="1493"/>
              <a:ext cx="120" cy="168"/>
              <a:chOff x="4128" y="2160"/>
              <a:chExt cx="96" cy="96"/>
            </a:xfrm>
          </p:grpSpPr>
          <p:sp>
            <p:nvSpPr>
              <p:cNvPr id="37906" name="Line 45">
                <a:extLst>
                  <a:ext uri="{FF2B5EF4-FFF2-40B4-BE49-F238E27FC236}">
                    <a16:creationId xmlns:a16="http://schemas.microsoft.com/office/drawing/2014/main" id="{4D19DE3E-8125-F7FA-6F53-E8F91A31D4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28" y="2160"/>
                <a:ext cx="96" cy="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907" name="Line 46">
                <a:extLst>
                  <a:ext uri="{FF2B5EF4-FFF2-40B4-BE49-F238E27FC236}">
                    <a16:creationId xmlns:a16="http://schemas.microsoft.com/office/drawing/2014/main" id="{A7F7F17E-DE1E-98AA-2C8C-2477CE452B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2208"/>
                <a:ext cx="96" cy="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908" name="Line 47">
                <a:extLst>
                  <a:ext uri="{FF2B5EF4-FFF2-40B4-BE49-F238E27FC236}">
                    <a16:creationId xmlns:a16="http://schemas.microsoft.com/office/drawing/2014/main" id="{BE42796B-713B-85A7-BFE8-68F2B2897F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2160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37901" name="Group 44">
              <a:extLst>
                <a:ext uri="{FF2B5EF4-FFF2-40B4-BE49-F238E27FC236}">
                  <a16:creationId xmlns:a16="http://schemas.microsoft.com/office/drawing/2014/main" id="{0C260625-4A70-2A54-6DEA-907E5E726677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 flipH="1" flipV="1">
              <a:off x="4165" y="1493"/>
              <a:ext cx="120" cy="168"/>
              <a:chOff x="4128" y="2160"/>
              <a:chExt cx="96" cy="96"/>
            </a:xfrm>
          </p:grpSpPr>
          <p:sp>
            <p:nvSpPr>
              <p:cNvPr id="37903" name="Line 45">
                <a:extLst>
                  <a:ext uri="{FF2B5EF4-FFF2-40B4-BE49-F238E27FC236}">
                    <a16:creationId xmlns:a16="http://schemas.microsoft.com/office/drawing/2014/main" id="{528B2BF8-D178-9834-8750-28B11951A1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28" y="2160"/>
                <a:ext cx="96" cy="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904" name="Line 46">
                <a:extLst>
                  <a:ext uri="{FF2B5EF4-FFF2-40B4-BE49-F238E27FC236}">
                    <a16:creationId xmlns:a16="http://schemas.microsoft.com/office/drawing/2014/main" id="{203D66B3-AB6B-8775-C434-7A4DE70353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2208"/>
                <a:ext cx="96" cy="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905" name="Line 47">
                <a:extLst>
                  <a:ext uri="{FF2B5EF4-FFF2-40B4-BE49-F238E27FC236}">
                    <a16:creationId xmlns:a16="http://schemas.microsoft.com/office/drawing/2014/main" id="{FDAB959A-595B-EEB0-4430-4AE27A0CF8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2160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37902" name="Text Box 22">
              <a:extLst>
                <a:ext uri="{FF2B5EF4-FFF2-40B4-BE49-F238E27FC236}">
                  <a16:creationId xmlns:a16="http://schemas.microsoft.com/office/drawing/2014/main" id="{5078AF5B-B203-2BF7-1857-E45CBDBB68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1" y="1229"/>
              <a:ext cx="100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600" i="1">
                  <a:solidFill>
                    <a:srgbClr val="003300"/>
                  </a:solidFill>
                  <a:latin typeface="Comic Sans MS" panose="030F0702030302020204" pitchFamily="66" charset="0"/>
                </a:rPr>
                <a:t>&lt;&lt;Uses&gt;&gt;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427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02711216-321F-726B-EC96-50E3D269EA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18050" y="755650"/>
            <a:ext cx="6324600" cy="958850"/>
          </a:xfrm>
        </p:spPr>
        <p:txBody>
          <a:bodyPr/>
          <a:lstStyle/>
          <a:p>
            <a:r>
              <a:rPr lang="en-US" altLang="en-US" sz="3200">
                <a:solidFill>
                  <a:srgbClr val="0000CC"/>
                </a:solidFill>
              </a:rPr>
              <a:t>Example 2: Naïve</a:t>
            </a:r>
            <a:br>
              <a:rPr lang="en-US" altLang="en-US" sz="3200">
                <a:solidFill>
                  <a:srgbClr val="0000CC"/>
                </a:solidFill>
              </a:rPr>
            </a:br>
            <a:r>
              <a:rPr lang="en-US" altLang="en-US" sz="3200">
                <a:solidFill>
                  <a:srgbClr val="0000CC"/>
                </a:solidFill>
              </a:rPr>
              <a:t>Solution </a:t>
            </a:r>
            <a:br>
              <a:rPr lang="en-US" altLang="en-US" sz="3200">
                <a:solidFill>
                  <a:srgbClr val="0000CC"/>
                </a:solidFill>
              </a:rPr>
            </a:br>
            <a:endParaRPr lang="en-US" altLang="en-US" sz="3200">
              <a:solidFill>
                <a:srgbClr val="0000CC"/>
              </a:solidFill>
            </a:endParaRPr>
          </a:p>
        </p:txBody>
      </p:sp>
      <p:sp>
        <p:nvSpPr>
          <p:cNvPr id="39939" name="Rectangle 6">
            <a:extLst>
              <a:ext uri="{FF2B5EF4-FFF2-40B4-BE49-F238E27FC236}">
                <a16:creationId xmlns:a16="http://schemas.microsoft.com/office/drawing/2014/main" id="{4DE01A6B-286F-5898-F874-D515DD95D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13" y="2401888"/>
            <a:ext cx="3221037" cy="1719262"/>
          </a:xfrm>
          <a:prstGeom prst="rect">
            <a:avLst/>
          </a:prstGeom>
          <a:solidFill>
            <a:srgbClr val="FFFFCC"/>
          </a:solidFill>
          <a:ln w="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i="1"/>
          </a:p>
        </p:txBody>
      </p:sp>
      <p:sp>
        <p:nvSpPr>
          <p:cNvPr id="39940" name="Rectangle 7">
            <a:extLst>
              <a:ext uri="{FF2B5EF4-FFF2-40B4-BE49-F238E27FC236}">
                <a16:creationId xmlns:a16="http://schemas.microsoft.com/office/drawing/2014/main" id="{4A95271B-7C26-BD8E-3046-ABAEB1F7D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2495550"/>
            <a:ext cx="841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 i="1">
                <a:solidFill>
                  <a:srgbClr val="000099"/>
                </a:solidFill>
                <a:latin typeface="Comic Sans MS" panose="030F0702030302020204" pitchFamily="66" charset="0"/>
              </a:rPr>
              <a:t>Circle</a:t>
            </a:r>
          </a:p>
        </p:txBody>
      </p:sp>
      <p:sp>
        <p:nvSpPr>
          <p:cNvPr id="39941" name="Rectangle 8">
            <a:extLst>
              <a:ext uri="{FF2B5EF4-FFF2-40B4-BE49-F238E27FC236}">
                <a16:creationId xmlns:a16="http://schemas.microsoft.com/office/drawing/2014/main" id="{0A6EF972-E773-6255-458D-4CC7DC3F1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13" y="2990850"/>
            <a:ext cx="3221037" cy="1130300"/>
          </a:xfrm>
          <a:prstGeom prst="rect">
            <a:avLst/>
          </a:prstGeom>
          <a:noFill/>
          <a:ln w="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i="1"/>
          </a:p>
        </p:txBody>
      </p:sp>
      <p:sp>
        <p:nvSpPr>
          <p:cNvPr id="39942" name="Rectangle 9">
            <a:extLst>
              <a:ext uri="{FF2B5EF4-FFF2-40B4-BE49-F238E27FC236}">
                <a16:creationId xmlns:a16="http://schemas.microsoft.com/office/drawing/2014/main" id="{117B05C0-CAC2-5579-960A-9487CDCB4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13" y="3833813"/>
            <a:ext cx="3221037" cy="287337"/>
          </a:xfrm>
          <a:prstGeom prst="rect">
            <a:avLst/>
          </a:prstGeom>
          <a:noFill/>
          <a:ln w="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i="1"/>
          </a:p>
        </p:txBody>
      </p:sp>
      <p:sp>
        <p:nvSpPr>
          <p:cNvPr id="39943" name="Rectangle 10">
            <a:extLst>
              <a:ext uri="{FF2B5EF4-FFF2-40B4-BE49-F238E27FC236}">
                <a16:creationId xmlns:a16="http://schemas.microsoft.com/office/drawing/2014/main" id="{DE9196CC-619C-1511-E672-449ABC670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75" y="3117850"/>
            <a:ext cx="19970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 i="1">
                <a:solidFill>
                  <a:srgbClr val="000099"/>
                </a:solidFill>
                <a:latin typeface="Comic Sans MS" panose="030F0702030302020204" pitchFamily="66" charset="0"/>
              </a:rPr>
              <a:t>radius : float</a:t>
            </a:r>
          </a:p>
        </p:txBody>
      </p:sp>
      <p:sp>
        <p:nvSpPr>
          <p:cNvPr id="39944" name="Rectangle 11">
            <a:extLst>
              <a:ext uri="{FF2B5EF4-FFF2-40B4-BE49-F238E27FC236}">
                <a16:creationId xmlns:a16="http://schemas.microsoft.com/office/drawing/2014/main" id="{E51DF256-D205-9E84-65B8-76122B05C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75" y="3425825"/>
            <a:ext cx="20526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 i="1">
                <a:solidFill>
                  <a:srgbClr val="000099"/>
                </a:solidFill>
                <a:latin typeface="Comic Sans MS" panose="030F0702030302020204" pitchFamily="66" charset="0"/>
              </a:rPr>
              <a:t>center : Point</a:t>
            </a:r>
          </a:p>
        </p:txBody>
      </p:sp>
      <p:grpSp>
        <p:nvGrpSpPr>
          <p:cNvPr id="39945" name="Group 12">
            <a:extLst>
              <a:ext uri="{FF2B5EF4-FFF2-40B4-BE49-F238E27FC236}">
                <a16:creationId xmlns:a16="http://schemas.microsoft.com/office/drawing/2014/main" id="{F0BC4AFA-911C-F93C-F6E4-15884098738B}"/>
              </a:ext>
            </a:extLst>
          </p:cNvPr>
          <p:cNvGrpSpPr>
            <a:grpSpLocks/>
          </p:cNvGrpSpPr>
          <p:nvPr/>
        </p:nvGrpSpPr>
        <p:grpSpPr bwMode="auto">
          <a:xfrm>
            <a:off x="4940300" y="2382838"/>
            <a:ext cx="2706688" cy="1771650"/>
            <a:chOff x="3534" y="757"/>
            <a:chExt cx="1170" cy="1010"/>
          </a:xfrm>
        </p:grpSpPr>
        <p:sp>
          <p:nvSpPr>
            <p:cNvPr id="39964" name="Rectangle 13">
              <a:extLst>
                <a:ext uri="{FF2B5EF4-FFF2-40B4-BE49-F238E27FC236}">
                  <a16:creationId xmlns:a16="http://schemas.microsoft.com/office/drawing/2014/main" id="{E6BC3650-6A83-A1CB-2268-50C1417EF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4" y="768"/>
              <a:ext cx="1170" cy="999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i="1"/>
            </a:p>
          </p:txBody>
        </p:sp>
        <p:sp>
          <p:nvSpPr>
            <p:cNvPr id="39965" name="Rectangle 14">
              <a:extLst>
                <a:ext uri="{FF2B5EF4-FFF2-40B4-BE49-F238E27FC236}">
                  <a16:creationId xmlns:a16="http://schemas.microsoft.com/office/drawing/2014/main" id="{18EA879B-88FB-437E-2E3D-F091939CA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757"/>
              <a:ext cx="443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400" i="1">
                  <a:solidFill>
                    <a:srgbClr val="000099"/>
                  </a:solidFill>
                  <a:latin typeface="Comic Sans MS" panose="030F0702030302020204" pitchFamily="66" charset="0"/>
                </a:rPr>
                <a:t>Square</a:t>
              </a:r>
            </a:p>
          </p:txBody>
        </p:sp>
        <p:sp>
          <p:nvSpPr>
            <p:cNvPr id="39966" name="Rectangle 15">
              <a:extLst>
                <a:ext uri="{FF2B5EF4-FFF2-40B4-BE49-F238E27FC236}">
                  <a16:creationId xmlns:a16="http://schemas.microsoft.com/office/drawing/2014/main" id="{0C4B9C1A-ACFD-2818-F0D6-2F4E3DB0E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4" y="960"/>
              <a:ext cx="1170" cy="807"/>
            </a:xfrm>
            <a:prstGeom prst="rect">
              <a:avLst/>
            </a:prstGeom>
            <a:noFill/>
            <a:ln w="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i="1"/>
            </a:p>
          </p:txBody>
        </p:sp>
        <p:sp>
          <p:nvSpPr>
            <p:cNvPr id="39967" name="Rectangle 16">
              <a:extLst>
                <a:ext uri="{FF2B5EF4-FFF2-40B4-BE49-F238E27FC236}">
                  <a16:creationId xmlns:a16="http://schemas.microsoft.com/office/drawing/2014/main" id="{5F6FB069-70F9-453C-185C-6D895F4BE2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4" y="1632"/>
              <a:ext cx="1170" cy="135"/>
            </a:xfrm>
            <a:prstGeom prst="rect">
              <a:avLst/>
            </a:prstGeom>
            <a:noFill/>
            <a:ln w="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i="1"/>
            </a:p>
          </p:txBody>
        </p:sp>
        <p:sp>
          <p:nvSpPr>
            <p:cNvPr id="39968" name="Rectangle 17">
              <a:extLst>
                <a:ext uri="{FF2B5EF4-FFF2-40B4-BE49-F238E27FC236}">
                  <a16:creationId xmlns:a16="http://schemas.microsoft.com/office/drawing/2014/main" id="{1CA87F4F-DB71-7826-D693-C19266BB7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1019"/>
              <a:ext cx="72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100" i="1">
                  <a:solidFill>
                    <a:srgbClr val="000099"/>
                  </a:solidFill>
                  <a:latin typeface="Comic Sans MS" panose="030F0702030302020204" pitchFamily="66" charset="0"/>
                </a:rPr>
                <a:t>origin : Point</a:t>
              </a:r>
              <a:endParaRPr lang="en-US" altLang="en-US" sz="2400" i="1">
                <a:solidFill>
                  <a:srgbClr val="000099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9969" name="Rectangle 18">
              <a:extLst>
                <a:ext uri="{FF2B5EF4-FFF2-40B4-BE49-F238E27FC236}">
                  <a16:creationId xmlns:a16="http://schemas.microsoft.com/office/drawing/2014/main" id="{ADCF7B9D-01EA-ED53-94D1-787D8F4E3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1184"/>
              <a:ext cx="757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100" i="1">
                  <a:solidFill>
                    <a:srgbClr val="000099"/>
                  </a:solidFill>
                  <a:latin typeface="Comic Sans MS" panose="030F0702030302020204" pitchFamily="66" charset="0"/>
                </a:rPr>
                <a:t>length : float</a:t>
              </a:r>
              <a:endParaRPr lang="en-US" altLang="en-US" sz="2400" i="1">
                <a:solidFill>
                  <a:srgbClr val="000099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9970" name="Rectangle 19">
              <a:extLst>
                <a:ext uri="{FF2B5EF4-FFF2-40B4-BE49-F238E27FC236}">
                  <a16:creationId xmlns:a16="http://schemas.microsoft.com/office/drawing/2014/main" id="{ABAFDDA6-A8AE-9783-FDD3-844D62640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1349"/>
              <a:ext cx="718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100" i="1">
                  <a:solidFill>
                    <a:srgbClr val="000099"/>
                  </a:solidFill>
                  <a:latin typeface="Comic Sans MS" panose="030F0702030302020204" pitchFamily="66" charset="0"/>
                </a:rPr>
                <a:t>width : float</a:t>
              </a:r>
              <a:endParaRPr lang="en-US" altLang="en-US" sz="2400" i="1">
                <a:solidFill>
                  <a:srgbClr val="000099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39946" name="Rectangle 20">
            <a:extLst>
              <a:ext uri="{FF2B5EF4-FFF2-40B4-BE49-F238E27FC236}">
                <a16:creationId xmlns:a16="http://schemas.microsoft.com/office/drawing/2014/main" id="{0C317DE3-EC21-0CC4-3137-6FC04EF5D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263" y="5432425"/>
            <a:ext cx="6108700" cy="1852613"/>
          </a:xfrm>
          <a:prstGeom prst="rect">
            <a:avLst/>
          </a:prstGeom>
          <a:solidFill>
            <a:srgbClr val="FFFFCC"/>
          </a:solidFill>
          <a:ln w="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i="1"/>
          </a:p>
        </p:txBody>
      </p:sp>
      <p:sp>
        <p:nvSpPr>
          <p:cNvPr id="39947" name="Rectangle 21">
            <a:extLst>
              <a:ext uri="{FF2B5EF4-FFF2-40B4-BE49-F238E27FC236}">
                <a16:creationId xmlns:a16="http://schemas.microsoft.com/office/drawing/2014/main" id="{9540BFB9-53E3-8837-94F9-A7A8B9343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0" y="5500688"/>
            <a:ext cx="1812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 i="1">
                <a:solidFill>
                  <a:srgbClr val="000099"/>
                </a:solidFill>
                <a:latin typeface="Comic Sans MS" panose="030F0702030302020204" pitchFamily="66" charset="0"/>
              </a:rPr>
              <a:t>ShapeEditor</a:t>
            </a:r>
          </a:p>
        </p:txBody>
      </p:sp>
      <p:sp>
        <p:nvSpPr>
          <p:cNvPr id="39948" name="Rectangle 22">
            <a:extLst>
              <a:ext uri="{FF2B5EF4-FFF2-40B4-BE49-F238E27FC236}">
                <a16:creationId xmlns:a16="http://schemas.microsoft.com/office/drawing/2014/main" id="{C149A365-679A-D13A-FCF0-8C0017626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263" y="5937250"/>
            <a:ext cx="6108700" cy="1347788"/>
          </a:xfrm>
          <a:prstGeom prst="rect">
            <a:avLst/>
          </a:prstGeom>
          <a:noFill/>
          <a:ln w="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i="1"/>
          </a:p>
        </p:txBody>
      </p:sp>
      <p:sp>
        <p:nvSpPr>
          <p:cNvPr id="39949" name="Rectangle 23">
            <a:extLst>
              <a:ext uri="{FF2B5EF4-FFF2-40B4-BE49-F238E27FC236}">
                <a16:creationId xmlns:a16="http://schemas.microsoft.com/office/drawing/2014/main" id="{0655C3FD-47CD-5EEC-96E4-EABED32E1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263" y="6107113"/>
            <a:ext cx="6108700" cy="1177925"/>
          </a:xfrm>
          <a:prstGeom prst="rect">
            <a:avLst/>
          </a:prstGeom>
          <a:noFill/>
          <a:ln w="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i="1"/>
          </a:p>
        </p:txBody>
      </p:sp>
      <p:sp>
        <p:nvSpPr>
          <p:cNvPr id="39950" name="Rectangle 24">
            <a:extLst>
              <a:ext uri="{FF2B5EF4-FFF2-40B4-BE49-F238E27FC236}">
                <a16:creationId xmlns:a16="http://schemas.microsoft.com/office/drawing/2014/main" id="{221FB578-234C-B93F-27D7-53F1935E4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600" y="6380163"/>
            <a:ext cx="40925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100" i="1">
                <a:solidFill>
                  <a:srgbClr val="000099"/>
                </a:solidFill>
                <a:latin typeface="Comic Sans MS" panose="030F0702030302020204" pitchFamily="66" charset="0"/>
              </a:rPr>
              <a:t>drawShape(shape : ShapeData)</a:t>
            </a:r>
            <a:endParaRPr lang="en-US" altLang="en-US" sz="2400" i="1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39951" name="Rectangle 25">
            <a:extLst>
              <a:ext uri="{FF2B5EF4-FFF2-40B4-BE49-F238E27FC236}">
                <a16:creationId xmlns:a16="http://schemas.microsoft.com/office/drawing/2014/main" id="{1CE1A790-96E1-F22F-412A-DA21A6EDD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" y="3789363"/>
            <a:ext cx="293846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i="1">
                <a:solidFill>
                  <a:srgbClr val="000099"/>
                </a:solidFill>
                <a:latin typeface="Comic Sans MS" panose="030F0702030302020204" pitchFamily="66" charset="0"/>
              </a:rPr>
              <a:t>drawCircle(circle: CircleData)</a:t>
            </a:r>
          </a:p>
        </p:txBody>
      </p:sp>
      <p:sp>
        <p:nvSpPr>
          <p:cNvPr id="39952" name="Rectangle 26">
            <a:extLst>
              <a:ext uri="{FF2B5EF4-FFF2-40B4-BE49-F238E27FC236}">
                <a16:creationId xmlns:a16="http://schemas.microsoft.com/office/drawing/2014/main" id="{6102FA82-91E9-D212-ED78-782AE1AAA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2063" y="3922713"/>
            <a:ext cx="25273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i="1">
                <a:solidFill>
                  <a:srgbClr val="000099"/>
                </a:solidFill>
                <a:latin typeface="Comic Sans MS" panose="030F0702030302020204" pitchFamily="66" charset="0"/>
              </a:rPr>
              <a:t>drawSquare(square : SquareData)</a:t>
            </a:r>
          </a:p>
        </p:txBody>
      </p:sp>
      <p:sp>
        <p:nvSpPr>
          <p:cNvPr id="39953" name="Line 27">
            <a:extLst>
              <a:ext uri="{FF2B5EF4-FFF2-40B4-BE49-F238E27FC236}">
                <a16:creationId xmlns:a16="http://schemas.microsoft.com/office/drawing/2014/main" id="{C9097C90-E622-5BFC-A8B4-14000ABD31C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74763" y="4086225"/>
            <a:ext cx="649287" cy="1360488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ash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954" name="Line 28">
            <a:extLst>
              <a:ext uri="{FF2B5EF4-FFF2-40B4-BE49-F238E27FC236}">
                <a16:creationId xmlns:a16="http://schemas.microsoft.com/office/drawing/2014/main" id="{2E0B2AB2-C301-2FD0-F41B-0ED7DCE4CF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40300" y="4170363"/>
            <a:ext cx="1109663" cy="1262062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ash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955" name="Rectangle 29">
            <a:extLst>
              <a:ext uri="{FF2B5EF4-FFF2-40B4-BE49-F238E27FC236}">
                <a16:creationId xmlns:a16="http://schemas.microsoft.com/office/drawing/2014/main" id="{C33423AF-5FB2-E312-5CB1-3E5A2DB2B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3475" y="377825"/>
            <a:ext cx="3201988" cy="1157288"/>
          </a:xfrm>
          <a:prstGeom prst="rect">
            <a:avLst/>
          </a:prstGeom>
          <a:solidFill>
            <a:srgbClr val="FFFFCC"/>
          </a:solidFill>
          <a:ln w="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i="1"/>
          </a:p>
        </p:txBody>
      </p:sp>
      <p:sp>
        <p:nvSpPr>
          <p:cNvPr id="39956" name="Rectangle 30">
            <a:extLst>
              <a:ext uri="{FF2B5EF4-FFF2-40B4-BE49-F238E27FC236}">
                <a16:creationId xmlns:a16="http://schemas.microsoft.com/office/drawing/2014/main" id="{CA54A216-B15F-1956-DD0E-8680FC506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1863" y="400050"/>
            <a:ext cx="898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 i="1">
                <a:solidFill>
                  <a:srgbClr val="000099"/>
                </a:solidFill>
                <a:latin typeface="Comic Sans MS" panose="030F0702030302020204" pitchFamily="66" charset="0"/>
              </a:rPr>
              <a:t>Shape</a:t>
            </a:r>
          </a:p>
        </p:txBody>
      </p:sp>
      <p:sp>
        <p:nvSpPr>
          <p:cNvPr id="39957" name="Rectangle 31">
            <a:extLst>
              <a:ext uri="{FF2B5EF4-FFF2-40B4-BE49-F238E27FC236}">
                <a16:creationId xmlns:a16="http://schemas.microsoft.com/office/drawing/2014/main" id="{B748741D-60AD-797D-BFD1-35027D853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3475" y="801688"/>
            <a:ext cx="3201988" cy="733425"/>
          </a:xfrm>
          <a:prstGeom prst="rect">
            <a:avLst/>
          </a:prstGeom>
          <a:noFill/>
          <a:ln w="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i="1"/>
          </a:p>
        </p:txBody>
      </p:sp>
      <p:sp>
        <p:nvSpPr>
          <p:cNvPr id="39958" name="Rectangle 32">
            <a:extLst>
              <a:ext uri="{FF2B5EF4-FFF2-40B4-BE49-F238E27FC236}">
                <a16:creationId xmlns:a16="http://schemas.microsoft.com/office/drawing/2014/main" id="{8E4A4555-35BF-6E88-7EC4-3BD818741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425" y="1223963"/>
            <a:ext cx="3221038" cy="336550"/>
          </a:xfrm>
          <a:prstGeom prst="rect">
            <a:avLst/>
          </a:prstGeom>
          <a:noFill/>
          <a:ln w="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i="1"/>
          </a:p>
        </p:txBody>
      </p:sp>
      <p:sp>
        <p:nvSpPr>
          <p:cNvPr id="39959" name="Rectangle 33">
            <a:extLst>
              <a:ext uri="{FF2B5EF4-FFF2-40B4-BE49-F238E27FC236}">
                <a16:creationId xmlns:a16="http://schemas.microsoft.com/office/drawing/2014/main" id="{B2C427C5-E797-FC8F-72D3-8C66F1F83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1300" y="841375"/>
            <a:ext cx="20351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100" i="1">
                <a:solidFill>
                  <a:srgbClr val="000099"/>
                </a:solidFill>
                <a:latin typeface="Comic Sans MS" panose="030F0702030302020204" pitchFamily="66" charset="0"/>
              </a:rPr>
              <a:t>shapeType : int</a:t>
            </a:r>
            <a:endParaRPr lang="en-US" altLang="en-US" sz="2400" i="1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39960" name="Line 34">
            <a:extLst>
              <a:ext uri="{FF2B5EF4-FFF2-40B4-BE49-F238E27FC236}">
                <a16:creationId xmlns:a16="http://schemas.microsoft.com/office/drawing/2014/main" id="{6245D8DF-0743-E0D4-E46C-20C579CB13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8138" y="1728788"/>
            <a:ext cx="754062" cy="6572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961" name="Freeform 35">
            <a:extLst>
              <a:ext uri="{FF2B5EF4-FFF2-40B4-BE49-F238E27FC236}">
                <a16:creationId xmlns:a16="http://schemas.microsoft.com/office/drawing/2014/main" id="{C2DD6218-A26E-2FF8-09C6-193798999F07}"/>
              </a:ext>
            </a:extLst>
          </p:cNvPr>
          <p:cNvSpPr>
            <a:spLocks/>
          </p:cNvSpPr>
          <p:nvPr/>
        </p:nvSpPr>
        <p:spPr bwMode="auto">
          <a:xfrm>
            <a:off x="2162175" y="1560513"/>
            <a:ext cx="377825" cy="346075"/>
          </a:xfrm>
          <a:custGeom>
            <a:avLst/>
            <a:gdLst>
              <a:gd name="T0" fmla="*/ 2147483646 w 163"/>
              <a:gd name="T1" fmla="*/ 0 h 198"/>
              <a:gd name="T2" fmla="*/ 2147483646 w 163"/>
              <a:gd name="T3" fmla="*/ 2147483646 h 198"/>
              <a:gd name="T4" fmla="*/ 0 w 163"/>
              <a:gd name="T5" fmla="*/ 2147483646 h 198"/>
              <a:gd name="T6" fmla="*/ 2147483646 w 163"/>
              <a:gd name="T7" fmla="*/ 0 h 198"/>
              <a:gd name="T8" fmla="*/ 0 60000 65536"/>
              <a:gd name="T9" fmla="*/ 0 60000 65536"/>
              <a:gd name="T10" fmla="*/ 0 60000 65536"/>
              <a:gd name="T11" fmla="*/ 0 60000 65536"/>
              <a:gd name="T12" fmla="*/ 0 w 163"/>
              <a:gd name="T13" fmla="*/ 0 h 198"/>
              <a:gd name="T14" fmla="*/ 163 w 163"/>
              <a:gd name="T15" fmla="*/ 198 h 19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3" h="198">
                <a:moveTo>
                  <a:pt x="163" y="0"/>
                </a:moveTo>
                <a:lnTo>
                  <a:pt x="91" y="198"/>
                </a:lnTo>
                <a:lnTo>
                  <a:pt x="0" y="88"/>
                </a:lnTo>
                <a:lnTo>
                  <a:pt x="163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9962" name="Line 36">
            <a:extLst>
              <a:ext uri="{FF2B5EF4-FFF2-40B4-BE49-F238E27FC236}">
                <a16:creationId xmlns:a16="http://schemas.microsoft.com/office/drawing/2014/main" id="{360A08CE-26D8-DA0A-30CA-48BC9D64F06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18050" y="1728788"/>
            <a:ext cx="1249363" cy="6318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963" name="Freeform 37">
            <a:extLst>
              <a:ext uri="{FF2B5EF4-FFF2-40B4-BE49-F238E27FC236}">
                <a16:creationId xmlns:a16="http://schemas.microsoft.com/office/drawing/2014/main" id="{035E434B-36C8-00A1-4F4F-5DEBBD69D636}"/>
              </a:ext>
            </a:extLst>
          </p:cNvPr>
          <p:cNvSpPr>
            <a:spLocks/>
          </p:cNvSpPr>
          <p:nvPr/>
        </p:nvSpPr>
        <p:spPr bwMode="auto">
          <a:xfrm>
            <a:off x="4384675" y="1560513"/>
            <a:ext cx="419100" cy="288925"/>
          </a:xfrm>
          <a:custGeom>
            <a:avLst/>
            <a:gdLst>
              <a:gd name="T0" fmla="*/ 0 w 181"/>
              <a:gd name="T1" fmla="*/ 0 h 165"/>
              <a:gd name="T2" fmla="*/ 2147483646 w 181"/>
              <a:gd name="T3" fmla="*/ 2147483646 h 165"/>
              <a:gd name="T4" fmla="*/ 2147483646 w 181"/>
              <a:gd name="T5" fmla="*/ 2147483646 h 165"/>
              <a:gd name="T6" fmla="*/ 0 w 181"/>
              <a:gd name="T7" fmla="*/ 0 h 165"/>
              <a:gd name="T8" fmla="*/ 0 60000 65536"/>
              <a:gd name="T9" fmla="*/ 0 60000 65536"/>
              <a:gd name="T10" fmla="*/ 0 60000 65536"/>
              <a:gd name="T11" fmla="*/ 0 60000 65536"/>
              <a:gd name="T12" fmla="*/ 0 w 181"/>
              <a:gd name="T13" fmla="*/ 0 h 165"/>
              <a:gd name="T14" fmla="*/ 181 w 181"/>
              <a:gd name="T15" fmla="*/ 165 h 16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1" h="165">
                <a:moveTo>
                  <a:pt x="0" y="0"/>
                </a:moveTo>
                <a:lnTo>
                  <a:pt x="181" y="22"/>
                </a:lnTo>
                <a:lnTo>
                  <a:pt x="127" y="16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8" name="Rectangle 4">
            <a:extLst>
              <a:ext uri="{FF2B5EF4-FFF2-40B4-BE49-F238E27FC236}">
                <a16:creationId xmlns:a16="http://schemas.microsoft.com/office/drawing/2014/main" id="{D7623FF0-A0AE-AC42-348E-5B752E41A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3" y="274638"/>
            <a:ext cx="5192712" cy="70104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422275" indent="-3175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ts val="140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2800" i="1">
                <a:solidFill>
                  <a:srgbClr val="000000"/>
                </a:solidFill>
                <a:latin typeface="Comic Sans MS" panose="030F0702030302020204" pitchFamily="66" charset="0"/>
              </a:rPr>
              <a:t>class Shape {</a:t>
            </a:r>
            <a:br>
              <a:rPr lang="en-US" altLang="en-US" sz="2800" i="1">
                <a:solidFill>
                  <a:srgbClr val="000000"/>
                </a:solidFill>
                <a:latin typeface="Comic Sans MS" panose="030F0702030302020204" pitchFamily="66" charset="0"/>
              </a:rPr>
            </a:br>
            <a:r>
              <a:rPr lang="en-US" altLang="en-US" sz="2800" i="1">
                <a:solidFill>
                  <a:srgbClr val="000000"/>
                </a:solidFill>
                <a:latin typeface="Comic Sans MS" panose="030F0702030302020204" pitchFamily="66" charset="0"/>
              </a:rPr>
              <a:t>int shapeType;</a:t>
            </a:r>
            <a:br>
              <a:rPr lang="en-US" altLang="en-US" sz="2800" i="1">
                <a:solidFill>
                  <a:srgbClr val="000000"/>
                </a:solidFill>
                <a:latin typeface="Comic Sans MS" panose="030F0702030302020204" pitchFamily="66" charset="0"/>
              </a:rPr>
            </a:br>
            <a:r>
              <a:rPr lang="en-US" altLang="en-US" sz="2800" i="1">
                <a:solidFill>
                  <a:srgbClr val="000000"/>
                </a:solidFill>
                <a:latin typeface="Comic Sans MS" panose="030F0702030302020204" pitchFamily="66" charset="0"/>
              </a:rPr>
              <a:t>}</a:t>
            </a:r>
            <a:br>
              <a:rPr lang="en-US" altLang="en-US" sz="4000" i="1">
                <a:solidFill>
                  <a:srgbClr val="000000"/>
                </a:solidFill>
                <a:latin typeface="Comic Sans MS" panose="030F0702030302020204" pitchFamily="66" charset="0"/>
              </a:rPr>
            </a:br>
            <a:r>
              <a:rPr lang="en-US" altLang="en-US" sz="2800" i="1">
                <a:solidFill>
                  <a:srgbClr val="000000"/>
                </a:solidFill>
                <a:latin typeface="Comic Sans MS" panose="030F0702030302020204" pitchFamily="66" charset="0"/>
              </a:rPr>
              <a:t>class Rectangle extends Shape {</a:t>
            </a:r>
            <a:br>
              <a:rPr lang="en-US" altLang="en-US" sz="2800" i="1">
                <a:solidFill>
                  <a:srgbClr val="000000"/>
                </a:solidFill>
                <a:latin typeface="Comic Sans MS" panose="030F0702030302020204" pitchFamily="66" charset="0"/>
              </a:rPr>
            </a:br>
            <a:r>
              <a:rPr lang="en-US" altLang="en-US" sz="2800" i="1">
                <a:solidFill>
                  <a:srgbClr val="000000"/>
                </a:solidFill>
                <a:latin typeface="Comic Sans MS" panose="030F0702030302020204" pitchFamily="66" charset="0"/>
              </a:rPr>
              <a:t>  Rectangle() {</a:t>
            </a:r>
            <a:br>
              <a:rPr lang="en-US" altLang="en-US" sz="2800" i="1">
                <a:solidFill>
                  <a:srgbClr val="000000"/>
                </a:solidFill>
                <a:latin typeface="Comic Sans MS" panose="030F0702030302020204" pitchFamily="66" charset="0"/>
              </a:rPr>
            </a:br>
            <a:r>
              <a:rPr lang="en-US" altLang="en-US" sz="2800" i="1">
                <a:solidFill>
                  <a:srgbClr val="000000"/>
                </a:solidFill>
                <a:latin typeface="Comic Sans MS" panose="030F0702030302020204" pitchFamily="66" charset="0"/>
              </a:rPr>
              <a:t>       super.shapeType=1;</a:t>
            </a:r>
            <a:br>
              <a:rPr lang="en-US" altLang="en-US" sz="2800" i="1">
                <a:solidFill>
                  <a:srgbClr val="000000"/>
                </a:solidFill>
                <a:latin typeface="Comic Sans MS" panose="030F0702030302020204" pitchFamily="66" charset="0"/>
              </a:rPr>
            </a:br>
            <a:r>
              <a:rPr lang="en-US" altLang="en-US" sz="2800" i="1">
                <a:solidFill>
                  <a:srgbClr val="000000"/>
                </a:solidFill>
                <a:latin typeface="Comic Sans MS" panose="030F0702030302020204" pitchFamily="66" charset="0"/>
              </a:rPr>
              <a:t>  }</a:t>
            </a:r>
            <a:br>
              <a:rPr lang="en-US" altLang="en-US" sz="2800" i="1">
                <a:solidFill>
                  <a:srgbClr val="000000"/>
                </a:solidFill>
                <a:latin typeface="Comic Sans MS" panose="030F0702030302020204" pitchFamily="66" charset="0"/>
              </a:rPr>
            </a:br>
            <a:r>
              <a:rPr lang="en-US" altLang="en-US" sz="2800" i="1">
                <a:solidFill>
                  <a:srgbClr val="000000"/>
                </a:solidFill>
                <a:latin typeface="Comic Sans MS" panose="030F0702030302020204" pitchFamily="66" charset="0"/>
              </a:rPr>
              <a:t>}</a:t>
            </a:r>
            <a:br>
              <a:rPr lang="en-US" altLang="en-US" sz="2800" i="1">
                <a:solidFill>
                  <a:srgbClr val="000000"/>
                </a:solidFill>
                <a:latin typeface="Comic Sans MS" panose="030F0702030302020204" pitchFamily="66" charset="0"/>
              </a:rPr>
            </a:br>
            <a:br>
              <a:rPr lang="en-US" altLang="en-US" sz="2800" i="1">
                <a:solidFill>
                  <a:srgbClr val="000000"/>
                </a:solidFill>
                <a:latin typeface="Comic Sans MS" panose="030F0702030302020204" pitchFamily="66" charset="0"/>
              </a:rPr>
            </a:br>
            <a:r>
              <a:rPr lang="en-US" altLang="en-US" sz="2800" i="1">
                <a:solidFill>
                  <a:srgbClr val="000000"/>
                </a:solidFill>
                <a:latin typeface="Comic Sans MS" panose="030F0702030302020204" pitchFamily="66" charset="0"/>
              </a:rPr>
              <a:t>class Circle extends Shape {</a:t>
            </a:r>
            <a:br>
              <a:rPr lang="en-US" altLang="en-US" sz="2800" i="1">
                <a:solidFill>
                  <a:srgbClr val="000000"/>
                </a:solidFill>
                <a:latin typeface="Comic Sans MS" panose="030F0702030302020204" pitchFamily="66" charset="0"/>
              </a:rPr>
            </a:br>
            <a:r>
              <a:rPr lang="en-US" altLang="en-US" sz="2800" i="1">
                <a:solidFill>
                  <a:srgbClr val="000000"/>
                </a:solidFill>
                <a:latin typeface="Comic Sans MS" panose="030F0702030302020204" pitchFamily="66" charset="0"/>
              </a:rPr>
              <a:t>   Circle() {</a:t>
            </a:r>
            <a:br>
              <a:rPr lang="en-US" altLang="en-US" sz="2800" i="1">
                <a:solidFill>
                  <a:srgbClr val="000000"/>
                </a:solidFill>
                <a:latin typeface="Comic Sans MS" panose="030F0702030302020204" pitchFamily="66" charset="0"/>
              </a:rPr>
            </a:br>
            <a:r>
              <a:rPr lang="en-US" altLang="en-US" sz="2800" i="1">
                <a:solidFill>
                  <a:srgbClr val="000000"/>
                </a:solidFill>
                <a:latin typeface="Comic Sans MS" panose="030F0702030302020204" pitchFamily="66" charset="0"/>
              </a:rPr>
              <a:t>      super.shapeType=2;</a:t>
            </a:r>
            <a:br>
              <a:rPr lang="en-US" altLang="en-US" sz="2800" i="1">
                <a:solidFill>
                  <a:srgbClr val="000000"/>
                </a:solidFill>
                <a:latin typeface="Comic Sans MS" panose="030F0702030302020204" pitchFamily="66" charset="0"/>
              </a:rPr>
            </a:br>
            <a:r>
              <a:rPr lang="en-US" altLang="en-US" sz="2800" i="1">
                <a:solidFill>
                  <a:srgbClr val="000000"/>
                </a:solidFill>
                <a:latin typeface="Comic Sans MS" panose="030F0702030302020204" pitchFamily="66" charset="0"/>
              </a:rPr>
              <a:t>   }</a:t>
            </a:r>
            <a:br>
              <a:rPr lang="en-US" altLang="en-US" sz="2800" i="1">
                <a:solidFill>
                  <a:srgbClr val="000000"/>
                </a:solidFill>
                <a:latin typeface="Comic Sans MS" panose="030F0702030302020204" pitchFamily="66" charset="0"/>
              </a:rPr>
            </a:br>
            <a:r>
              <a:rPr lang="en-US" altLang="en-US" sz="2800" i="1">
                <a:solidFill>
                  <a:srgbClr val="000000"/>
                </a:solidFill>
                <a:latin typeface="Comic Sans MS" panose="030F0702030302020204" pitchFamily="66" charset="0"/>
              </a:rPr>
              <a:t>}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D21F2B4-62D4-BE9F-ED23-7F163C035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2713" y="350838"/>
            <a:ext cx="4811712" cy="70104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422275" indent="-3175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ts val="140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3200" i="1">
                <a:solidFill>
                  <a:srgbClr val="FF0000"/>
                </a:solidFill>
                <a:latin typeface="Comic Sans MS" panose="030F0702030302020204" pitchFamily="66" charset="0"/>
              </a:rPr>
              <a:t>// Inferior Solution</a:t>
            </a:r>
            <a:br>
              <a:rPr lang="en-US" altLang="en-US" sz="2800" i="1">
                <a:solidFill>
                  <a:srgbClr val="006600"/>
                </a:solidFill>
                <a:latin typeface="Comic Sans MS" panose="030F0702030302020204" pitchFamily="66" charset="0"/>
              </a:rPr>
            </a:br>
            <a:r>
              <a:rPr lang="en-US" altLang="en-US" sz="2800" i="1">
                <a:solidFill>
                  <a:srgbClr val="006600"/>
                </a:solidFill>
                <a:latin typeface="Comic Sans MS" panose="030F0702030302020204" pitchFamily="66" charset="0"/>
              </a:rPr>
              <a:t>class ShapeEditor {</a:t>
            </a:r>
            <a:br>
              <a:rPr lang="en-US" altLang="en-US" sz="2800" i="1">
                <a:solidFill>
                  <a:srgbClr val="006600"/>
                </a:solidFill>
                <a:latin typeface="Comic Sans MS" panose="030F0702030302020204" pitchFamily="66" charset="0"/>
              </a:rPr>
            </a:br>
            <a:br>
              <a:rPr lang="en-US" altLang="en-US" sz="2800" i="1">
                <a:solidFill>
                  <a:srgbClr val="006600"/>
                </a:solidFill>
                <a:latin typeface="Comic Sans MS" panose="030F0702030302020204" pitchFamily="66" charset="0"/>
              </a:rPr>
            </a:br>
            <a:r>
              <a:rPr lang="en-US" altLang="en-US" sz="2800" i="1">
                <a:solidFill>
                  <a:srgbClr val="006600"/>
                </a:solidFill>
                <a:latin typeface="Comic Sans MS" panose="030F0702030302020204" pitchFamily="66" charset="0"/>
              </a:rPr>
              <a:t>public void drawShape(Shape s) {</a:t>
            </a:r>
            <a:br>
              <a:rPr lang="en-US" altLang="en-US" sz="2800" i="1">
                <a:solidFill>
                  <a:srgbClr val="006600"/>
                </a:solidFill>
                <a:latin typeface="Comic Sans MS" panose="030F0702030302020204" pitchFamily="66" charset="0"/>
              </a:rPr>
            </a:br>
            <a:r>
              <a:rPr lang="en-US" altLang="en-US" sz="2800" i="1">
                <a:solidFill>
                  <a:srgbClr val="006600"/>
                </a:solidFill>
                <a:latin typeface="Comic Sans MS" panose="030F0702030302020204" pitchFamily="66" charset="0"/>
              </a:rPr>
              <a:t>if (s.shapeType==1)</a:t>
            </a:r>
            <a:br>
              <a:rPr lang="en-US" altLang="en-US" sz="2800" i="1">
                <a:solidFill>
                  <a:srgbClr val="006600"/>
                </a:solidFill>
                <a:latin typeface="Comic Sans MS" panose="030F0702030302020204" pitchFamily="66" charset="0"/>
              </a:rPr>
            </a:br>
            <a:r>
              <a:rPr lang="en-US" altLang="en-US" sz="2800" i="1">
                <a:solidFill>
                  <a:srgbClr val="006600"/>
                </a:solidFill>
                <a:latin typeface="Comic Sans MS" panose="030F0702030302020204" pitchFamily="66" charset="0"/>
              </a:rPr>
              <a:t>	      s.drawRectangle();</a:t>
            </a:r>
            <a:br>
              <a:rPr lang="en-US" altLang="en-US" sz="2800" i="1">
                <a:solidFill>
                  <a:srgbClr val="006600"/>
                </a:solidFill>
                <a:latin typeface="Comic Sans MS" panose="030F0702030302020204" pitchFamily="66" charset="0"/>
              </a:rPr>
            </a:br>
            <a:r>
              <a:rPr lang="en-US" altLang="en-US" sz="2800" i="1">
                <a:solidFill>
                  <a:srgbClr val="006600"/>
                </a:solidFill>
                <a:latin typeface="Comic Sans MS" panose="030F0702030302020204" pitchFamily="66" charset="0"/>
              </a:rPr>
              <a:t>else if (s.shapeType==2)</a:t>
            </a:r>
            <a:br>
              <a:rPr lang="en-US" altLang="en-US" sz="2800" i="1">
                <a:solidFill>
                  <a:srgbClr val="006600"/>
                </a:solidFill>
                <a:latin typeface="Comic Sans MS" panose="030F0702030302020204" pitchFamily="66" charset="0"/>
              </a:rPr>
            </a:br>
            <a:r>
              <a:rPr lang="en-US" altLang="en-US" sz="2800" i="1">
                <a:solidFill>
                  <a:srgbClr val="006600"/>
                </a:solidFill>
                <a:latin typeface="Comic Sans MS" panose="030F0702030302020204" pitchFamily="66" charset="0"/>
              </a:rPr>
              <a:t>      s.drawCircle();</a:t>
            </a:r>
            <a:br>
              <a:rPr lang="en-US" altLang="en-US" sz="2800" i="1">
                <a:solidFill>
                  <a:srgbClr val="006600"/>
                </a:solidFill>
                <a:latin typeface="Comic Sans MS" panose="030F0702030302020204" pitchFamily="66" charset="0"/>
              </a:rPr>
            </a:br>
            <a:r>
              <a:rPr lang="en-US" altLang="en-US" sz="2800" i="1">
                <a:solidFill>
                  <a:srgbClr val="006600"/>
                </a:solidFill>
                <a:latin typeface="Comic Sans MS" panose="030F0702030302020204" pitchFamily="66" charset="0"/>
              </a:rPr>
              <a:t>  }</a:t>
            </a:r>
            <a:br>
              <a:rPr lang="en-US" altLang="en-US" sz="2800" i="1">
                <a:solidFill>
                  <a:srgbClr val="006600"/>
                </a:solidFill>
                <a:latin typeface="Comic Sans MS" panose="030F0702030302020204" pitchFamily="66" charset="0"/>
              </a:rPr>
            </a:br>
            <a:r>
              <a:rPr lang="en-US" altLang="en-US" sz="2800" i="1">
                <a:solidFill>
                  <a:srgbClr val="006600"/>
                </a:solidFill>
                <a:latin typeface="Comic Sans MS" panose="030F0702030302020204" pitchFamily="66" charset="0"/>
              </a:rPr>
              <a:t>}</a:t>
            </a:r>
            <a:br>
              <a:rPr lang="en-US" altLang="en-US" sz="2800" i="1">
                <a:solidFill>
                  <a:srgbClr val="006600"/>
                </a:solidFill>
                <a:latin typeface="Comic Sans MS" panose="030F0702030302020204" pitchFamily="66" charset="0"/>
              </a:rPr>
            </a:br>
            <a:br>
              <a:rPr lang="en-US" altLang="en-US" sz="2800" i="1">
                <a:solidFill>
                  <a:srgbClr val="006600"/>
                </a:solidFill>
                <a:latin typeface="Comic Sans MS" panose="030F0702030302020204" pitchFamily="66" charset="0"/>
              </a:rPr>
            </a:br>
            <a:br>
              <a:rPr lang="en-US" altLang="en-US" sz="2800" i="1">
                <a:solidFill>
                  <a:srgbClr val="006600"/>
                </a:solidFill>
                <a:latin typeface="Comic Sans MS" panose="030F0702030302020204" pitchFamily="66" charset="0"/>
              </a:rPr>
            </a:br>
            <a:endParaRPr lang="en-US" altLang="en-US" sz="2800" i="1">
              <a:solidFill>
                <a:srgbClr val="0066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8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8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oup 2">
            <a:extLst>
              <a:ext uri="{FF2B5EF4-FFF2-40B4-BE49-F238E27FC236}">
                <a16:creationId xmlns:a16="http://schemas.microsoft.com/office/drawing/2014/main" id="{C16C0EDE-C3F6-6D08-F88C-6103597FEFEC}"/>
              </a:ext>
            </a:extLst>
          </p:cNvPr>
          <p:cNvGrpSpPr>
            <a:grpSpLocks/>
          </p:cNvGrpSpPr>
          <p:nvPr/>
        </p:nvGrpSpPr>
        <p:grpSpPr bwMode="auto">
          <a:xfrm>
            <a:off x="252413" y="1265238"/>
            <a:ext cx="9575800" cy="4787900"/>
            <a:chOff x="144" y="864"/>
            <a:chExt cx="5472" cy="2736"/>
          </a:xfrm>
        </p:grpSpPr>
        <p:sp>
          <p:nvSpPr>
            <p:cNvPr id="41989" name="Rectangle 3">
              <a:extLst>
                <a:ext uri="{FF2B5EF4-FFF2-40B4-BE49-F238E27FC236}">
                  <a16:creationId xmlns:a16="http://schemas.microsoft.com/office/drawing/2014/main" id="{A586FD2A-1C71-1406-C45A-D777C7000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960"/>
              <a:ext cx="2640" cy="288"/>
            </a:xfrm>
            <a:prstGeom prst="rect">
              <a:avLst/>
            </a:prstGeom>
            <a:solidFill>
              <a:srgbClr val="FF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00794" tIns="50397" rIns="100794" bIns="5039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2400" i="1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SmartShapeEditor</a:t>
              </a:r>
            </a:p>
          </p:txBody>
        </p:sp>
        <p:sp>
          <p:nvSpPr>
            <p:cNvPr id="41990" name="Rectangle 4">
              <a:extLst>
                <a:ext uri="{FF2B5EF4-FFF2-40B4-BE49-F238E27FC236}">
                  <a16:creationId xmlns:a16="http://schemas.microsoft.com/office/drawing/2014/main" id="{DDE246E2-2BD2-BDFB-F977-1E6581C6E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248"/>
              <a:ext cx="2640" cy="192"/>
            </a:xfrm>
            <a:prstGeom prst="rect">
              <a:avLst/>
            </a:prstGeom>
            <a:solidFill>
              <a:srgbClr val="FF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00794" tIns="50397" rIns="100794" bIns="5039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2000" i="1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41991" name="Rectangle 5">
              <a:extLst>
                <a:ext uri="{FF2B5EF4-FFF2-40B4-BE49-F238E27FC236}">
                  <a16:creationId xmlns:a16="http://schemas.microsoft.com/office/drawing/2014/main" id="{020D9DD9-1FD3-4ECA-DF16-C12FB2EB4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344"/>
              <a:ext cx="2640" cy="480"/>
            </a:xfrm>
            <a:prstGeom prst="rect">
              <a:avLst/>
            </a:prstGeom>
            <a:solidFill>
              <a:srgbClr val="FF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00794" tIns="50397" rIns="100794" bIns="5039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400" i="1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drawShape(shape: ShapeInterface)</a:t>
              </a:r>
            </a:p>
          </p:txBody>
        </p:sp>
        <p:sp>
          <p:nvSpPr>
            <p:cNvPr id="41992" name="Rectangle 8">
              <a:extLst>
                <a:ext uri="{FF2B5EF4-FFF2-40B4-BE49-F238E27FC236}">
                  <a16:creationId xmlns:a16="http://schemas.microsoft.com/office/drawing/2014/main" id="{4D074C4F-3BE9-DC80-03A9-E9B445199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1392"/>
              <a:ext cx="1584" cy="432"/>
            </a:xfrm>
            <a:prstGeom prst="rect">
              <a:avLst/>
            </a:prstGeom>
            <a:solidFill>
              <a:srgbClr val="FF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00794" tIns="50397" rIns="100794" bIns="5039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400" i="1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draw()</a:t>
              </a:r>
            </a:p>
            <a:p>
              <a:pPr eaLnBrk="1" hangingPunct="1"/>
              <a:r>
                <a:rPr lang="en-US" altLang="en-US" sz="2400" i="1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move()</a:t>
              </a:r>
            </a:p>
          </p:txBody>
        </p:sp>
        <p:sp>
          <p:nvSpPr>
            <p:cNvPr id="41993" name="Rectangle 12">
              <a:extLst>
                <a:ext uri="{FF2B5EF4-FFF2-40B4-BE49-F238E27FC236}">
                  <a16:creationId xmlns:a16="http://schemas.microsoft.com/office/drawing/2014/main" id="{CA1B665F-043C-E3E0-3F33-AFA91CED3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1248"/>
              <a:ext cx="1584" cy="144"/>
            </a:xfrm>
            <a:prstGeom prst="rect">
              <a:avLst/>
            </a:prstGeom>
            <a:solidFill>
              <a:srgbClr val="FF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00794" tIns="50397" rIns="100794" bIns="5039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US" altLang="en-US" sz="2000" i="1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41994" name="Rectangle 13">
              <a:extLst>
                <a:ext uri="{FF2B5EF4-FFF2-40B4-BE49-F238E27FC236}">
                  <a16:creationId xmlns:a16="http://schemas.microsoft.com/office/drawing/2014/main" id="{9674FFB8-45C9-093D-FAD8-47F9D03EC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864"/>
              <a:ext cx="1584" cy="384"/>
            </a:xfrm>
            <a:prstGeom prst="rect">
              <a:avLst/>
            </a:prstGeom>
            <a:solidFill>
              <a:srgbClr val="FF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00794" tIns="50397" rIns="100794" bIns="5039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2000" i="1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&lt;&lt;Interface&gt;&gt;</a:t>
              </a:r>
            </a:p>
            <a:p>
              <a:pPr algn="ctr" eaLnBrk="1" hangingPunct="1"/>
              <a:r>
                <a:rPr lang="en-US" altLang="en-US" sz="2400" i="1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ShapeInterface</a:t>
              </a:r>
            </a:p>
          </p:txBody>
        </p:sp>
        <p:sp>
          <p:nvSpPr>
            <p:cNvPr id="41995" name="Rectangle 14">
              <a:extLst>
                <a:ext uri="{FF2B5EF4-FFF2-40B4-BE49-F238E27FC236}">
                  <a16:creationId xmlns:a16="http://schemas.microsoft.com/office/drawing/2014/main" id="{AD20AF31-7B33-168E-ACC1-6B38560C6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400"/>
              <a:ext cx="960" cy="288"/>
            </a:xfrm>
            <a:prstGeom prst="rect">
              <a:avLst/>
            </a:prstGeom>
            <a:solidFill>
              <a:srgbClr val="FF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00794" tIns="50397" rIns="100794" bIns="5039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2400" i="1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Circle</a:t>
              </a:r>
            </a:p>
          </p:txBody>
        </p:sp>
        <p:sp>
          <p:nvSpPr>
            <p:cNvPr id="41996" name="Rectangle 15">
              <a:extLst>
                <a:ext uri="{FF2B5EF4-FFF2-40B4-BE49-F238E27FC236}">
                  <a16:creationId xmlns:a16="http://schemas.microsoft.com/office/drawing/2014/main" id="{1F2B20EE-2D6C-C10D-8802-27FDCB7D8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2400"/>
              <a:ext cx="960" cy="288"/>
            </a:xfrm>
            <a:prstGeom prst="rect">
              <a:avLst/>
            </a:prstGeom>
            <a:solidFill>
              <a:srgbClr val="FF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00794" tIns="50397" rIns="100794" bIns="5039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2400" i="1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Square</a:t>
              </a:r>
            </a:p>
          </p:txBody>
        </p:sp>
        <p:sp>
          <p:nvSpPr>
            <p:cNvPr id="41997" name="Rectangle 16">
              <a:extLst>
                <a:ext uri="{FF2B5EF4-FFF2-40B4-BE49-F238E27FC236}">
                  <a16:creationId xmlns:a16="http://schemas.microsoft.com/office/drawing/2014/main" id="{7D0E05E6-3115-9241-69F1-6BF5483E1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688"/>
              <a:ext cx="960" cy="192"/>
            </a:xfrm>
            <a:prstGeom prst="rect">
              <a:avLst/>
            </a:prstGeom>
            <a:solidFill>
              <a:srgbClr val="FF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00794" tIns="50397" rIns="100794" bIns="5039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US" altLang="en-US" sz="2400" i="1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41998" name="Rectangle 17">
              <a:extLst>
                <a:ext uri="{FF2B5EF4-FFF2-40B4-BE49-F238E27FC236}">
                  <a16:creationId xmlns:a16="http://schemas.microsoft.com/office/drawing/2014/main" id="{359337E4-F5DB-4686-1AFC-EFBB48B88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880"/>
              <a:ext cx="960" cy="480"/>
            </a:xfrm>
            <a:prstGeom prst="rect">
              <a:avLst/>
            </a:prstGeom>
            <a:solidFill>
              <a:srgbClr val="FF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00794" tIns="50397" rIns="100794" bIns="5039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400" i="1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draw()</a:t>
              </a:r>
            </a:p>
            <a:p>
              <a:pPr eaLnBrk="1" hangingPunct="1"/>
              <a:r>
                <a:rPr lang="en-US" altLang="en-US" sz="2400" i="1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move()</a:t>
              </a:r>
            </a:p>
          </p:txBody>
        </p:sp>
        <p:sp>
          <p:nvSpPr>
            <p:cNvPr id="41999" name="Rectangle 18">
              <a:extLst>
                <a:ext uri="{FF2B5EF4-FFF2-40B4-BE49-F238E27FC236}">
                  <a16:creationId xmlns:a16="http://schemas.microsoft.com/office/drawing/2014/main" id="{3F77D1CF-144C-7955-A96A-6938C0B78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2688"/>
              <a:ext cx="960" cy="192"/>
            </a:xfrm>
            <a:prstGeom prst="rect">
              <a:avLst/>
            </a:prstGeom>
            <a:solidFill>
              <a:srgbClr val="FF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00794" tIns="50397" rIns="100794" bIns="5039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US" altLang="en-US" sz="2400" i="1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42000" name="Rectangle 19">
              <a:extLst>
                <a:ext uri="{FF2B5EF4-FFF2-40B4-BE49-F238E27FC236}">
                  <a16:creationId xmlns:a16="http://schemas.microsoft.com/office/drawing/2014/main" id="{C85CFC12-8413-0EAD-D9F4-7D0E5A1E1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2880"/>
              <a:ext cx="960" cy="480"/>
            </a:xfrm>
            <a:prstGeom prst="rect">
              <a:avLst/>
            </a:prstGeom>
            <a:solidFill>
              <a:srgbClr val="FF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00794" tIns="50397" rIns="100794" bIns="5039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400" i="1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draw()</a:t>
              </a:r>
            </a:p>
            <a:p>
              <a:pPr eaLnBrk="1" hangingPunct="1"/>
              <a:r>
                <a:rPr lang="en-US" altLang="en-US" sz="2400" i="1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move()</a:t>
              </a:r>
            </a:p>
          </p:txBody>
        </p:sp>
        <p:cxnSp>
          <p:nvCxnSpPr>
            <p:cNvPr id="42001" name="Straight Arrow Connector 31">
              <a:extLst>
                <a:ext uri="{FF2B5EF4-FFF2-40B4-BE49-F238E27FC236}">
                  <a16:creationId xmlns:a16="http://schemas.microsoft.com/office/drawing/2014/main" id="{A10E78D1-08DB-0853-7E50-EE7C82796BC2}"/>
                </a:ext>
              </a:extLst>
            </p:cNvPr>
            <p:cNvCxnSpPr>
              <a:cxnSpLocks noChangeShapeType="1"/>
              <a:stCxn id="41990" idx="3"/>
            </p:cNvCxnSpPr>
            <p:nvPr/>
          </p:nvCxnSpPr>
          <p:spPr bwMode="auto">
            <a:xfrm>
              <a:off x="2784" y="1344"/>
              <a:ext cx="1008" cy="1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prstDash val="lgDash"/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002" name="Round Single Corner Rectangle 33">
              <a:extLst>
                <a:ext uri="{FF2B5EF4-FFF2-40B4-BE49-F238E27FC236}">
                  <a16:creationId xmlns:a16="http://schemas.microsoft.com/office/drawing/2014/main" id="{88653711-7B34-EE86-FF79-B7377777B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352"/>
              <a:ext cx="2640" cy="1248"/>
            </a:xfrm>
            <a:custGeom>
              <a:avLst/>
              <a:gdLst>
                <a:gd name="T0" fmla="*/ 0 w 4191000"/>
                <a:gd name="T1" fmla="*/ 0 h 1981200"/>
                <a:gd name="T2" fmla="*/ 0 w 4191000"/>
                <a:gd name="T3" fmla="*/ 0 h 1981200"/>
                <a:gd name="T4" fmla="*/ 0 w 4191000"/>
                <a:gd name="T5" fmla="*/ 0 h 1981200"/>
                <a:gd name="T6" fmla="*/ 0 w 4191000"/>
                <a:gd name="T7" fmla="*/ 0 h 19812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0 w 4191000"/>
                <a:gd name="T13" fmla="*/ 0 h 1981200"/>
                <a:gd name="T14" fmla="*/ 4094163 w 4191000"/>
                <a:gd name="T15" fmla="*/ 1981200 h 19812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91000" h="1981200">
                  <a:moveTo>
                    <a:pt x="0" y="0"/>
                  </a:moveTo>
                  <a:lnTo>
                    <a:pt x="3860793" y="0"/>
                  </a:lnTo>
                  <a:lnTo>
                    <a:pt x="3860792" y="0"/>
                  </a:lnTo>
                  <a:cubicBezTo>
                    <a:pt x="4043161" y="0"/>
                    <a:pt x="4191000" y="147838"/>
                    <a:pt x="4191000" y="330207"/>
                  </a:cubicBezTo>
                  <a:cubicBezTo>
                    <a:pt x="4191000" y="330207"/>
                    <a:pt x="4190999" y="330207"/>
                    <a:pt x="4190999" y="330207"/>
                  </a:cubicBezTo>
                  <a:lnTo>
                    <a:pt x="4191000" y="1981200"/>
                  </a:lnTo>
                  <a:lnTo>
                    <a:pt x="0" y="1981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CC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00794" tIns="50397" rIns="100794" bIns="5039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400" i="1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public void</a:t>
              </a:r>
            </a:p>
            <a:p>
              <a:pPr eaLnBrk="1" hangingPunct="1"/>
              <a:r>
                <a:rPr lang="en-US" altLang="en-US" sz="2400" i="1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drawShape(ShapeInterface shape){</a:t>
              </a:r>
            </a:p>
            <a:p>
              <a:pPr eaLnBrk="1" hangingPunct="1"/>
              <a:r>
                <a:rPr lang="en-US" altLang="en-US" sz="2400" i="1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	shape.draw();</a:t>
              </a:r>
            </a:p>
            <a:p>
              <a:pPr eaLnBrk="1" hangingPunct="1"/>
              <a:r>
                <a:rPr lang="en-US" altLang="en-US" sz="2400" i="1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}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8A259F0-BA40-0499-5996-2ED6C8160BC4}"/>
                </a:ext>
              </a:extLst>
            </p:cNvPr>
            <p:cNvCxnSpPr/>
            <p:nvPr/>
          </p:nvCxnSpPr>
          <p:spPr>
            <a:xfrm rot="5400000">
              <a:off x="2562" y="2423"/>
              <a:ext cx="192" cy="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D3F6F03-76C3-6062-4DFB-76635A121D4E}"/>
                </a:ext>
              </a:extLst>
            </p:cNvPr>
            <p:cNvCxnSpPr/>
            <p:nvPr/>
          </p:nvCxnSpPr>
          <p:spPr>
            <a:xfrm flipV="1">
              <a:off x="2640" y="2496"/>
              <a:ext cx="192" cy="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05" name="Straight Connector 56">
              <a:extLst>
                <a:ext uri="{FF2B5EF4-FFF2-40B4-BE49-F238E27FC236}">
                  <a16:creationId xmlns:a16="http://schemas.microsoft.com/office/drawing/2014/main" id="{8568396A-1A59-20BB-1BB0-98B17DC42E0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1175" y="2088"/>
              <a:ext cx="529" cy="1"/>
            </a:xfrm>
            <a:prstGeom prst="line">
              <a:avLst/>
            </a:prstGeom>
            <a:noFill/>
            <a:ln w="38100" algn="ctr">
              <a:solidFill>
                <a:srgbClr val="0000C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006" name="Isosceles Triangle 57">
              <a:extLst>
                <a:ext uri="{FF2B5EF4-FFF2-40B4-BE49-F238E27FC236}">
                  <a16:creationId xmlns:a16="http://schemas.microsoft.com/office/drawing/2014/main" id="{929A5001-DBD0-7FB8-6D45-C36DF795D6C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02771">
              <a:off x="4018" y="1818"/>
              <a:ext cx="220" cy="19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5400" algn="ctr">
              <a:solidFill>
                <a:srgbClr val="0000CC"/>
              </a:solidFill>
              <a:miter lim="800000"/>
              <a:headEnd/>
              <a:tailEnd/>
            </a:ln>
          </p:spPr>
          <p:txBody>
            <a:bodyPr lIns="100794" tIns="50397" rIns="100794" bIns="5039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US" altLang="en-US" sz="2000" i="1">
                <a:solidFill>
                  <a:srgbClr val="FFFFFF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42007" name="Isosceles Triangle 58">
              <a:extLst>
                <a:ext uri="{FF2B5EF4-FFF2-40B4-BE49-F238E27FC236}">
                  <a16:creationId xmlns:a16="http://schemas.microsoft.com/office/drawing/2014/main" id="{FD005968-B81B-8186-B79A-3E0374C7EB3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993140">
              <a:off x="4688" y="1823"/>
              <a:ext cx="227" cy="18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5400" algn="ctr">
              <a:solidFill>
                <a:srgbClr val="0000CC"/>
              </a:solidFill>
              <a:miter lim="800000"/>
              <a:headEnd/>
              <a:tailEnd/>
            </a:ln>
          </p:spPr>
          <p:txBody>
            <a:bodyPr lIns="100794" tIns="50397" rIns="100794" bIns="5039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US" altLang="en-US" sz="2000" i="1">
                <a:solidFill>
                  <a:srgbClr val="FFFFFF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cxnSp>
          <p:nvCxnSpPr>
            <p:cNvPr id="42008" name="Straight Connector 60">
              <a:extLst>
                <a:ext uri="{FF2B5EF4-FFF2-40B4-BE49-F238E27FC236}">
                  <a16:creationId xmlns:a16="http://schemas.microsoft.com/office/drawing/2014/main" id="{C41CAB82-B6CE-79D6-BF53-A6E47C20F9DF}"/>
                </a:ext>
              </a:extLst>
            </p:cNvPr>
            <p:cNvCxnSpPr>
              <a:cxnSpLocks noChangeShapeType="1"/>
              <a:stCxn id="42006" idx="3"/>
            </p:cNvCxnSpPr>
            <p:nvPr/>
          </p:nvCxnSpPr>
          <p:spPr bwMode="auto">
            <a:xfrm rot="5400000">
              <a:off x="3759" y="2080"/>
              <a:ext cx="401" cy="239"/>
            </a:xfrm>
            <a:prstGeom prst="line">
              <a:avLst/>
            </a:prstGeom>
            <a:noFill/>
            <a:ln w="38100" algn="ctr">
              <a:solidFill>
                <a:srgbClr val="0000C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09" name="Straight Connector 67">
              <a:extLst>
                <a:ext uri="{FF2B5EF4-FFF2-40B4-BE49-F238E27FC236}">
                  <a16:creationId xmlns:a16="http://schemas.microsoft.com/office/drawing/2014/main" id="{9FE65AE6-FC57-C9CE-ECF2-691E12750F4A}"/>
                </a:ext>
              </a:extLst>
            </p:cNvPr>
            <p:cNvCxnSpPr>
              <a:cxnSpLocks noChangeShapeType="1"/>
              <a:stCxn id="42007" idx="3"/>
              <a:endCxn id="41996" idx="0"/>
            </p:cNvCxnSpPr>
            <p:nvPr/>
          </p:nvCxnSpPr>
          <p:spPr bwMode="auto">
            <a:xfrm rot="16200000" flipH="1">
              <a:off x="4791" y="2055"/>
              <a:ext cx="407" cy="283"/>
            </a:xfrm>
            <a:prstGeom prst="line">
              <a:avLst/>
            </a:prstGeom>
            <a:noFill/>
            <a:ln w="38100" algn="ctr">
              <a:solidFill>
                <a:srgbClr val="0000C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1987" name="Rectangle 2">
            <a:extLst>
              <a:ext uri="{FF2B5EF4-FFF2-40B4-BE49-F238E27FC236}">
                <a16:creationId xmlns:a16="http://schemas.microsoft.com/office/drawing/2014/main" id="{5F7EC2C0-0D21-85F6-994A-135DEE18D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13" y="-100013"/>
            <a:ext cx="8596312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8000"/>
              </a:lnSpc>
              <a:buClr>
                <a:srgbClr val="000000"/>
              </a:buClr>
              <a:buSzPct val="45000"/>
              <a:buFont typeface="Times New Roman" panose="02020603050405020304" pitchFamily="18" charset="0"/>
              <a:buNone/>
            </a:pPr>
            <a:r>
              <a:rPr lang="en-US" altLang="en-US" sz="3200" i="1">
                <a:solidFill>
                  <a:srgbClr val="000000"/>
                </a:solidFill>
                <a:latin typeface="Comic Sans MS" panose="030F0702030302020204" pitchFamily="66" charset="0"/>
              </a:rPr>
              <a:t>Example 2 OCP-Compliant  Solution</a:t>
            </a:r>
          </a:p>
        </p:txBody>
      </p:sp>
      <p:sp>
        <p:nvSpPr>
          <p:cNvPr id="272388" name="Text Box 4">
            <a:extLst>
              <a:ext uri="{FF2B5EF4-FFF2-40B4-BE49-F238E27FC236}">
                <a16:creationId xmlns:a16="http://schemas.microsoft.com/office/drawing/2014/main" id="{F8C32395-4565-BAD7-364D-374EC2EB0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913" y="1933575"/>
            <a:ext cx="8839200" cy="4398963"/>
          </a:xfrm>
          <a:prstGeom prst="rect">
            <a:avLst/>
          </a:prstGeom>
          <a:solidFill>
            <a:srgbClr val="FFCCFF"/>
          </a:solidFill>
          <a:ln w="38100">
            <a:solidFill>
              <a:srgbClr val="003300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>
              <a:lnSpc>
                <a:spcPct val="12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StarSymbol"/>
              <a:buNone/>
            </a:pPr>
            <a:r>
              <a:rPr lang="en-GB" altLang="en-US" sz="3200" i="1">
                <a:solidFill>
                  <a:srgbClr val="336600"/>
                </a:solidFill>
                <a:latin typeface="Comic Sans MS" panose="030F0702030302020204" pitchFamily="66" charset="0"/>
              </a:rPr>
              <a:t>SmartShapeEditor is closed against changes from adding new shapes </a:t>
            </a:r>
          </a:p>
          <a:p>
            <a:pPr defTabSz="914400" eaLnBrk="1">
              <a:lnSpc>
                <a:spcPct val="12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StarSymbol"/>
              <a:buNone/>
            </a:pPr>
            <a:endParaRPr lang="en-GB" altLang="en-US" sz="3200" i="1">
              <a:solidFill>
                <a:srgbClr val="336600"/>
              </a:solidFill>
              <a:latin typeface="Comic Sans MS" panose="030F0702030302020204" pitchFamily="66" charset="0"/>
            </a:endParaRPr>
          </a:p>
          <a:p>
            <a:pPr defTabSz="914400" eaLnBrk="1">
              <a:lnSpc>
                <a:spcPct val="12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StarSymbol"/>
              <a:buNone/>
            </a:pPr>
            <a:r>
              <a:rPr lang="en-GB" altLang="en-US" sz="3200" i="1">
                <a:solidFill>
                  <a:srgbClr val="336600"/>
                </a:solidFill>
                <a:latin typeface="Comic Sans MS" panose="030F0702030302020204" pitchFamily="66" charset="0"/>
              </a:rPr>
              <a:t>It is open for extension, e.g. drawing new shapes</a:t>
            </a:r>
          </a:p>
          <a:p>
            <a:pPr defTabSz="914400" eaLnBrk="1">
              <a:lnSpc>
                <a:spcPct val="12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StarSymbol"/>
              <a:buNone/>
            </a:pPr>
            <a:endParaRPr lang="en-GB" altLang="en-US" sz="3200" i="1">
              <a:solidFill>
                <a:srgbClr val="336600"/>
              </a:solidFill>
              <a:latin typeface="Comic Sans MS" panose="030F0702030302020204" pitchFamily="66" charset="0"/>
            </a:endParaRPr>
          </a:p>
          <a:p>
            <a:pPr defTabSz="914400" eaLnBrk="1">
              <a:lnSpc>
                <a:spcPct val="12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StarSymbol"/>
              <a:buNone/>
            </a:pPr>
            <a:r>
              <a:rPr lang="en-GB" altLang="en-US" sz="3200" i="1">
                <a:solidFill>
                  <a:srgbClr val="336600"/>
                </a:solidFill>
                <a:latin typeface="Comic Sans MS" panose="030F0702030302020204" pitchFamily="66" charset="0"/>
              </a:rPr>
              <a:t>Just add new shapes and relink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2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>
            <a:extLst>
              <a:ext uri="{FF2B5EF4-FFF2-40B4-BE49-F238E27FC236}">
                <a16:creationId xmlns:a16="http://schemas.microsoft.com/office/drawing/2014/main" id="{F97786D3-852B-E49C-FD2D-FAA69F7600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9713" y="274638"/>
            <a:ext cx="9525000" cy="6858000"/>
          </a:xfrm>
          <a:solidFill>
            <a:srgbClr val="FFFFCC"/>
          </a:solidFill>
          <a:ln>
            <a:solidFill>
              <a:srgbClr val="660066"/>
            </a:solidFill>
            <a:round/>
            <a:headEnd/>
            <a:tailEnd/>
          </a:ln>
        </p:spPr>
        <p:txBody>
          <a:bodyPr/>
          <a:lstStyle/>
          <a:p>
            <a:pPr>
              <a:spcAft>
                <a:spcPts val="1400"/>
              </a:spcAft>
              <a:buFont typeface="Wingdings" panose="05000000000000000000" pitchFamily="2" charset="2"/>
              <a:buNone/>
            </a:pPr>
            <a:r>
              <a:rPr lang="en-US" altLang="en-US" sz="2800" b="1">
                <a:solidFill>
                  <a:srgbClr val="0000CC"/>
                </a:solidFill>
              </a:rPr>
              <a:t>// Open-Close Principle – Compliant Solution</a:t>
            </a:r>
            <a:br>
              <a:rPr lang="en-US" altLang="en-US" sz="2800" b="1">
                <a:solidFill>
                  <a:srgbClr val="0000CC"/>
                </a:solidFill>
              </a:rPr>
            </a:br>
            <a:r>
              <a:rPr lang="en-US" altLang="en-US" sz="2800" b="1">
                <a:solidFill>
                  <a:srgbClr val="0000CC"/>
                </a:solidFill>
              </a:rPr>
              <a:t>abstract </a:t>
            </a:r>
            <a:r>
              <a:rPr lang="en-US" altLang="en-US" sz="2800" b="1"/>
              <a:t>class Shape{</a:t>
            </a:r>
            <a:br>
              <a:rPr lang="en-US" altLang="en-US" sz="2800" b="1"/>
            </a:br>
            <a:r>
              <a:rPr lang="en-US" altLang="en-US" sz="2800" b="1"/>
              <a:t>   void draw();</a:t>
            </a:r>
            <a:br>
              <a:rPr lang="en-US" altLang="en-US" sz="2800" b="1"/>
            </a:br>
            <a:r>
              <a:rPr lang="en-US" altLang="en-US" sz="2800" b="1"/>
              <a:t>}</a:t>
            </a:r>
            <a:br>
              <a:rPr lang="en-US" altLang="en-US" sz="2800" b="1"/>
            </a:br>
            <a:br>
              <a:rPr lang="en-US" altLang="en-US" sz="2800" b="1"/>
            </a:br>
            <a:r>
              <a:rPr lang="en-US" altLang="en-US" sz="2800" b="1"/>
              <a:t>class Rectangle extends Shape{</a:t>
            </a:r>
            <a:br>
              <a:rPr lang="en-US" altLang="en-US" sz="2800" b="1"/>
            </a:br>
            <a:r>
              <a:rPr lang="en-US" altLang="en-US" sz="2800" b="1"/>
              <a:t>  public void draw() {</a:t>
            </a:r>
            <a:br>
              <a:rPr lang="en-US" altLang="en-US" sz="2800" b="1"/>
            </a:br>
            <a:r>
              <a:rPr lang="en-US" altLang="en-US" sz="2800" b="1"/>
              <a:t>     // draw the rectangle</a:t>
            </a:r>
            <a:br>
              <a:rPr lang="en-US" altLang="en-US" sz="2800" b="1"/>
            </a:br>
            <a:r>
              <a:rPr lang="en-US" altLang="en-US" sz="2800" b="1"/>
              <a:t>   }</a:t>
            </a:r>
            <a:br>
              <a:rPr lang="en-US" altLang="en-US" sz="2800" b="1"/>
            </a:br>
            <a:r>
              <a:rPr lang="en-US" altLang="en-US" sz="2800" b="1"/>
              <a:t>} </a:t>
            </a:r>
          </a:p>
          <a:p>
            <a:pPr>
              <a:spcAft>
                <a:spcPts val="1400"/>
              </a:spcAft>
              <a:buFont typeface="Wingdings" panose="05000000000000000000" pitchFamily="2" charset="2"/>
              <a:buNone/>
            </a:pPr>
            <a:r>
              <a:rPr lang="en-US" altLang="en-US" sz="2800" b="1"/>
              <a:t>class ShapeEditor{</a:t>
            </a:r>
            <a:br>
              <a:rPr lang="en-US" altLang="en-US" sz="2800" b="1"/>
            </a:br>
            <a:r>
              <a:rPr lang="en-US" altLang="en-US" sz="2800" b="1"/>
              <a:t>  public void drawShape(Shape s) {</a:t>
            </a:r>
            <a:br>
              <a:rPr lang="en-US" altLang="en-US" sz="2800" b="1"/>
            </a:br>
            <a:r>
              <a:rPr lang="en-US" altLang="en-US" sz="2800" b="1"/>
              <a:t>     s.draw();</a:t>
            </a:r>
            <a:br>
              <a:rPr lang="en-US" altLang="en-US" sz="2800" b="1"/>
            </a:br>
            <a:r>
              <a:rPr lang="en-US" altLang="en-US" sz="2800" b="1"/>
              <a:t>   }</a:t>
            </a:r>
            <a:br>
              <a:rPr lang="en-US" altLang="en-US" sz="2800" b="1"/>
            </a:br>
            <a:r>
              <a:rPr lang="en-US" altLang="en-US" sz="2800" b="1"/>
              <a:t>}</a:t>
            </a:r>
            <a:br>
              <a:rPr lang="en-US" altLang="en-US" sz="2800" b="1"/>
            </a:br>
            <a:br>
              <a:rPr lang="en-US" altLang="en-US" sz="2800" b="1"/>
            </a:br>
            <a:endParaRPr lang="en-US" altLang="en-US" sz="2800"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E5FA47-18F6-DECA-91EB-D61E3A4C41EB}"/>
              </a:ext>
            </a:extLst>
          </p:cNvPr>
          <p:cNvSpPr/>
          <p:nvPr/>
        </p:nvSpPr>
        <p:spPr bwMode="auto">
          <a:xfrm>
            <a:off x="1001713" y="4160838"/>
            <a:ext cx="8596312" cy="1600200"/>
          </a:xfrm>
          <a:prstGeom prst="rect">
            <a:avLst/>
          </a:prstGeom>
          <a:solidFill>
            <a:srgbClr val="FFFFCC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>
              <a:latin typeface="+mj-lt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D27E7755-75B3-8F5F-1578-28933609F4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5913" y="34925"/>
            <a:ext cx="8596312" cy="1255713"/>
          </a:xfrm>
        </p:spPr>
        <p:txBody>
          <a:bodyPr/>
          <a:lstStyle/>
          <a:p>
            <a:r>
              <a:rPr lang="en-US" altLang="en-US" sz="3600"/>
              <a:t>Achieving  OCP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83F8118B-D137-CAC1-FA7D-38465772EB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6688" y="1265238"/>
            <a:ext cx="9913937" cy="5208587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 sz="3200"/>
              <a:t>OCP usually achieved using: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2800" b="1">
                <a:solidFill>
                  <a:srgbClr val="0000CC"/>
                </a:solidFill>
              </a:rPr>
              <a:t>Abstract/interface classes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2400"/>
              </a:spcAft>
            </a:pPr>
            <a:r>
              <a:rPr lang="en-US" altLang="en-US" sz="2800" b="1">
                <a:solidFill>
                  <a:srgbClr val="0000CC"/>
                </a:solidFill>
              </a:rPr>
              <a:t>Composition (plug-in)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 sz="3200"/>
              <a:t>Should you prefer Abstract class or Interface?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2400"/>
              </a:spcAft>
            </a:pPr>
            <a:r>
              <a:rPr lang="en-US" altLang="en-US" sz="2800" b="1">
                <a:solidFill>
                  <a:srgbClr val="0000CC"/>
                </a:solidFill>
              </a:rPr>
              <a:t>Ans:</a:t>
            </a:r>
            <a:r>
              <a:rPr lang="en-US" altLang="en-US" sz="2800"/>
              <a:t> </a:t>
            </a:r>
            <a:r>
              <a:rPr lang="en-US" altLang="en-US" sz="2800" b="1">
                <a:solidFill>
                  <a:srgbClr val="003300"/>
                </a:solidFill>
              </a:rPr>
              <a:t>Depends. If some code needs to be shared, abstract class should be used. Otherwise, Interface classes.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61F311-14D3-363A-8740-832CB8F44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113" y="2179638"/>
            <a:ext cx="1546225" cy="182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Rectangle 2">
            <a:extLst>
              <a:ext uri="{FF2B5EF4-FFF2-40B4-BE49-F238E27FC236}">
                <a16:creationId xmlns:a16="http://schemas.microsoft.com/office/drawing/2014/main" id="{C06D4D1B-693F-1CF3-6115-ECC129FE67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30250" y="-106363"/>
            <a:ext cx="8596313" cy="1066801"/>
          </a:xfrm>
        </p:spPr>
        <p:txBody>
          <a:bodyPr/>
          <a:lstStyle/>
          <a:p>
            <a:r>
              <a:rPr lang="en-US" altLang="en-US" sz="3600"/>
              <a:t>Exercise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EAEDF120-C136-78CF-E78E-5147AEA0F82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-11113" y="655638"/>
            <a:ext cx="10080626" cy="62484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5000"/>
              </a:spcBef>
              <a:spcAft>
                <a:spcPts val="1500"/>
              </a:spcAft>
            </a:pPr>
            <a:r>
              <a:rPr lang="en-US" altLang="en-US" sz="2800"/>
              <a:t>At a supermarket, members were being given special discounts. 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ts val="1500"/>
              </a:spcAft>
            </a:pPr>
            <a:r>
              <a:rPr lang="en-US" altLang="en-US" sz="2800"/>
              <a:t>Later, the “gold member” category  was introduced and these members  were given further discounts. 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ts val="1500"/>
              </a:spcAft>
            </a:pPr>
            <a:r>
              <a:rPr lang="en-US" altLang="en-US" sz="2800"/>
              <a:t>Different member categories were identified                                       by suitable value assignments to “type”                                  attribute  the of Member class. </a:t>
            </a:r>
          </a:p>
        </p:txBody>
      </p:sp>
      <p:sp>
        <p:nvSpPr>
          <p:cNvPr id="68612" name="Rectangle 6">
            <a:extLst>
              <a:ext uri="{FF2B5EF4-FFF2-40B4-BE49-F238E27FC236}">
                <a16:creationId xmlns:a16="http://schemas.microsoft.com/office/drawing/2014/main" id="{2F3ADB7D-7B3A-8653-380B-E4835F154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3" y="5032375"/>
            <a:ext cx="2667000" cy="1719263"/>
          </a:xfrm>
          <a:prstGeom prst="rect">
            <a:avLst/>
          </a:prstGeom>
          <a:solidFill>
            <a:srgbClr val="FFFFCC"/>
          </a:solidFill>
          <a:ln w="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i="1"/>
          </a:p>
        </p:txBody>
      </p:sp>
      <p:sp>
        <p:nvSpPr>
          <p:cNvPr id="68613" name="Rectangle 7">
            <a:extLst>
              <a:ext uri="{FF2B5EF4-FFF2-40B4-BE49-F238E27FC236}">
                <a16:creationId xmlns:a16="http://schemas.microsoft.com/office/drawing/2014/main" id="{5F71E371-0E9D-1F37-1DAA-64723441D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3" y="5116513"/>
            <a:ext cx="11731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 i="1">
                <a:solidFill>
                  <a:srgbClr val="000099"/>
                </a:solidFill>
                <a:latin typeface="Comic Sans MS" panose="030F0702030302020204" pitchFamily="66" charset="0"/>
              </a:rPr>
              <a:t>Member</a:t>
            </a:r>
          </a:p>
        </p:txBody>
      </p:sp>
      <p:sp>
        <p:nvSpPr>
          <p:cNvPr id="68614" name="Rectangle 8">
            <a:extLst>
              <a:ext uri="{FF2B5EF4-FFF2-40B4-BE49-F238E27FC236}">
                <a16:creationId xmlns:a16="http://schemas.microsoft.com/office/drawing/2014/main" id="{C29981BC-8916-168A-2DFA-F756FA911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3" y="5621338"/>
            <a:ext cx="2667000" cy="1130300"/>
          </a:xfrm>
          <a:prstGeom prst="rect">
            <a:avLst/>
          </a:prstGeom>
          <a:noFill/>
          <a:ln w="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i="1"/>
          </a:p>
        </p:txBody>
      </p:sp>
      <p:sp>
        <p:nvSpPr>
          <p:cNvPr id="68615" name="Rectangle 9">
            <a:extLst>
              <a:ext uri="{FF2B5EF4-FFF2-40B4-BE49-F238E27FC236}">
                <a16:creationId xmlns:a16="http://schemas.microsoft.com/office/drawing/2014/main" id="{937E980A-76B8-3286-92DB-E4B1B229E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3" y="6464300"/>
            <a:ext cx="2667000" cy="287338"/>
          </a:xfrm>
          <a:prstGeom prst="rect">
            <a:avLst/>
          </a:prstGeom>
          <a:noFill/>
          <a:ln w="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i="1"/>
          </a:p>
        </p:txBody>
      </p:sp>
      <p:sp>
        <p:nvSpPr>
          <p:cNvPr id="68616" name="Rectangle 10">
            <a:extLst>
              <a:ext uri="{FF2B5EF4-FFF2-40B4-BE49-F238E27FC236}">
                <a16:creationId xmlns:a16="http://schemas.microsoft.com/office/drawing/2014/main" id="{A2E0AC7F-FF61-58E2-76ED-93B312741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75" y="5748338"/>
            <a:ext cx="14287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 i="1">
                <a:solidFill>
                  <a:srgbClr val="000099"/>
                </a:solidFill>
                <a:latin typeface="Comic Sans MS" panose="030F0702030302020204" pitchFamily="66" charset="0"/>
              </a:rPr>
              <a:t>type : int</a:t>
            </a:r>
          </a:p>
        </p:txBody>
      </p:sp>
      <p:sp>
        <p:nvSpPr>
          <p:cNvPr id="68617" name="Rectangle 11">
            <a:extLst>
              <a:ext uri="{FF2B5EF4-FFF2-40B4-BE49-F238E27FC236}">
                <a16:creationId xmlns:a16="http://schemas.microsoft.com/office/drawing/2014/main" id="{7118EF9A-D23D-021D-4741-60FA1CF57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75" y="6056313"/>
            <a:ext cx="2039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 i="1">
                <a:solidFill>
                  <a:srgbClr val="000099"/>
                </a:solidFill>
                <a:latin typeface="Comic Sans MS" panose="030F0702030302020204" pitchFamily="66" charset="0"/>
              </a:rPr>
              <a:t>name : String</a:t>
            </a:r>
          </a:p>
        </p:txBody>
      </p:sp>
      <p:sp>
        <p:nvSpPr>
          <p:cNvPr id="68618" name="Text Box 11">
            <a:extLst>
              <a:ext uri="{FF2B5EF4-FFF2-40B4-BE49-F238E27FC236}">
                <a16:creationId xmlns:a16="http://schemas.microsoft.com/office/drawing/2014/main" id="{8E6C37F0-3F0C-72C2-83A9-71956D2B8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4313" y="4492625"/>
            <a:ext cx="7467600" cy="335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600" i="1">
                <a:solidFill>
                  <a:srgbClr val="0000CC"/>
                </a:solidFill>
                <a:latin typeface="Comic Sans MS" panose="030F0702030302020204" pitchFamily="66" charset="0"/>
              </a:rPr>
              <a:t>a)What, if any, would be the problem, if a “platinum category members”  is to be introduced?  </a:t>
            </a:r>
          </a:p>
          <a:p>
            <a:pPr>
              <a:lnSpc>
                <a:spcPct val="11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600" i="1">
                <a:solidFill>
                  <a:srgbClr val="0000CC"/>
                </a:solidFill>
                <a:latin typeface="Comic Sans MS" panose="030F0702030302020204" pitchFamily="66" charset="0"/>
              </a:rPr>
              <a:t>b)How to solve the problem? </a:t>
            </a:r>
          </a:p>
          <a:p>
            <a:pPr>
              <a:lnSpc>
                <a:spcPct val="11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600" i="1">
                <a:solidFill>
                  <a:srgbClr val="0000CC"/>
                </a:solidFill>
                <a:latin typeface="Comic Sans MS" panose="030F0702030302020204" pitchFamily="66" charset="0"/>
              </a:rPr>
              <a:t>c)Give class diagram for your solution.</a:t>
            </a:r>
          </a:p>
          <a:p>
            <a:pPr>
              <a:lnSpc>
                <a:spcPct val="11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800" i="1">
              <a:solidFill>
                <a:srgbClr val="0000CC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"/>
                                        <p:tgtEl>
                                          <p:spTgt spid="68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"/>
                                        <p:tgtEl>
                                          <p:spTgt spid="68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10"/>
                                        <p:tgtEl>
                                          <p:spTgt spid="68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 animBg="1"/>
      <p:bldP spid="68613" grpId="0"/>
      <p:bldP spid="68614" grpId="0" animBg="1"/>
      <p:bldP spid="68615" grpId="0" animBg="1"/>
      <p:bldP spid="68616" grpId="0"/>
      <p:bldP spid="686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2" name="Group 8">
            <a:extLst>
              <a:ext uri="{FF2B5EF4-FFF2-40B4-BE49-F238E27FC236}">
                <a16:creationId xmlns:a16="http://schemas.microsoft.com/office/drawing/2014/main" id="{97171319-F719-A308-4AE7-0FDFC6A295E6}"/>
              </a:ext>
            </a:extLst>
          </p:cNvPr>
          <p:cNvGrpSpPr>
            <a:grpSpLocks/>
          </p:cNvGrpSpPr>
          <p:nvPr/>
        </p:nvGrpSpPr>
        <p:grpSpPr bwMode="auto">
          <a:xfrm>
            <a:off x="2297113" y="2179638"/>
            <a:ext cx="2743200" cy="1676400"/>
            <a:chOff x="2373312" y="579437"/>
            <a:chExt cx="3221037" cy="1676401"/>
          </a:xfrm>
        </p:grpSpPr>
        <p:sp>
          <p:nvSpPr>
            <p:cNvPr id="46110" name="Rectangle 6">
              <a:extLst>
                <a:ext uri="{FF2B5EF4-FFF2-40B4-BE49-F238E27FC236}">
                  <a16:creationId xmlns:a16="http://schemas.microsoft.com/office/drawing/2014/main" id="{9AA7EE9A-CA9A-9A1D-381B-EF9684F7C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312" y="579438"/>
              <a:ext cx="3221037" cy="1676400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i="1"/>
            </a:p>
          </p:txBody>
        </p:sp>
        <p:sp>
          <p:nvSpPr>
            <p:cNvPr id="46111" name="Rectangle 7">
              <a:extLst>
                <a:ext uri="{FF2B5EF4-FFF2-40B4-BE49-F238E27FC236}">
                  <a16:creationId xmlns:a16="http://schemas.microsoft.com/office/drawing/2014/main" id="{4589C0C9-83CA-C6EE-17DE-E51043218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5312" y="960437"/>
              <a:ext cx="1173162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400" i="1">
                  <a:solidFill>
                    <a:srgbClr val="000099"/>
                  </a:solidFill>
                  <a:latin typeface="Comic Sans MS" panose="030F0702030302020204" pitchFamily="66" charset="0"/>
                </a:rPr>
                <a:t>Member</a:t>
              </a:r>
            </a:p>
          </p:txBody>
        </p:sp>
        <p:sp>
          <p:nvSpPr>
            <p:cNvPr id="46112" name="Rectangle 8">
              <a:extLst>
                <a:ext uri="{FF2B5EF4-FFF2-40B4-BE49-F238E27FC236}">
                  <a16:creationId xmlns:a16="http://schemas.microsoft.com/office/drawing/2014/main" id="{BF283C82-CF74-7E72-04FB-AABBD7A6D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312" y="1341436"/>
              <a:ext cx="3221037" cy="881063"/>
            </a:xfrm>
            <a:prstGeom prst="rect">
              <a:avLst/>
            </a:prstGeom>
            <a:noFill/>
            <a:ln w="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i="1"/>
            </a:p>
          </p:txBody>
        </p:sp>
        <p:sp>
          <p:nvSpPr>
            <p:cNvPr id="46113" name="Rectangle 9">
              <a:extLst>
                <a:ext uri="{FF2B5EF4-FFF2-40B4-BE49-F238E27FC236}">
                  <a16:creationId xmlns:a16="http://schemas.microsoft.com/office/drawing/2014/main" id="{125D0D87-364E-306F-E1EA-F8D63AD7E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312" y="1798637"/>
              <a:ext cx="3221037" cy="457200"/>
            </a:xfrm>
            <a:prstGeom prst="rect">
              <a:avLst/>
            </a:prstGeom>
            <a:noFill/>
            <a:ln w="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i="1"/>
            </a:p>
          </p:txBody>
        </p:sp>
        <p:sp>
          <p:nvSpPr>
            <p:cNvPr id="46114" name="Rectangle 11">
              <a:extLst>
                <a:ext uri="{FF2B5EF4-FFF2-40B4-BE49-F238E27FC236}">
                  <a16:creationId xmlns:a16="http://schemas.microsoft.com/office/drawing/2014/main" id="{2CC57CAE-441B-EC82-1E45-C3FE80EFE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0512" y="1417637"/>
              <a:ext cx="2039938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400" i="1">
                  <a:solidFill>
                    <a:srgbClr val="000099"/>
                  </a:solidFill>
                  <a:latin typeface="Comic Sans MS" panose="030F0702030302020204" pitchFamily="66" charset="0"/>
                </a:rPr>
                <a:t>name : String</a:t>
              </a:r>
            </a:p>
          </p:txBody>
        </p:sp>
        <p:sp>
          <p:nvSpPr>
            <p:cNvPr id="46115" name="Rectangle 7">
              <a:extLst>
                <a:ext uri="{FF2B5EF4-FFF2-40B4-BE49-F238E27FC236}">
                  <a16:creationId xmlns:a16="http://schemas.microsoft.com/office/drawing/2014/main" id="{9E2BC8CA-A3D3-4FA4-6BB6-71A647379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4312" y="579437"/>
              <a:ext cx="20726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400" i="1">
                  <a:solidFill>
                    <a:srgbClr val="000099"/>
                  </a:solidFill>
                  <a:latin typeface="Comic Sans MS" panose="030F0702030302020204" pitchFamily="66" charset="0"/>
                </a:rPr>
                <a:t>&lt;&lt;Abstract&gt;&gt;</a:t>
              </a:r>
            </a:p>
          </p:txBody>
        </p:sp>
      </p:grpSp>
      <p:sp>
        <p:nvSpPr>
          <p:cNvPr id="46083" name="Line 49">
            <a:extLst>
              <a:ext uri="{FF2B5EF4-FFF2-40B4-BE49-F238E27FC236}">
                <a16:creationId xmlns:a16="http://schemas.microsoft.com/office/drawing/2014/main" id="{2AB4CC12-0037-FCED-AEA7-8D7CDA51E04B}"/>
              </a:ext>
            </a:extLst>
          </p:cNvPr>
          <p:cNvSpPr>
            <a:spLocks noChangeShapeType="1"/>
          </p:cNvSpPr>
          <p:nvPr/>
        </p:nvSpPr>
        <p:spPr bwMode="auto">
          <a:xfrm rot="382670" flipH="1">
            <a:off x="2028825" y="4260850"/>
            <a:ext cx="536575" cy="20526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46084" name="Group 44">
            <a:extLst>
              <a:ext uri="{FF2B5EF4-FFF2-40B4-BE49-F238E27FC236}">
                <a16:creationId xmlns:a16="http://schemas.microsoft.com/office/drawing/2014/main" id="{ACA883F2-1214-3E3D-42B0-B2826B8F4794}"/>
              </a:ext>
            </a:extLst>
          </p:cNvPr>
          <p:cNvGrpSpPr>
            <a:grpSpLocks/>
          </p:cNvGrpSpPr>
          <p:nvPr/>
        </p:nvGrpSpPr>
        <p:grpSpPr bwMode="auto">
          <a:xfrm rot="-6982904" flipH="1" flipV="1">
            <a:off x="4248150" y="3865563"/>
            <a:ext cx="434975" cy="358775"/>
            <a:chOff x="4128" y="2160"/>
            <a:chExt cx="96" cy="96"/>
          </a:xfrm>
        </p:grpSpPr>
        <p:sp>
          <p:nvSpPr>
            <p:cNvPr id="46107" name="Line 45">
              <a:extLst>
                <a:ext uri="{FF2B5EF4-FFF2-40B4-BE49-F238E27FC236}">
                  <a16:creationId xmlns:a16="http://schemas.microsoft.com/office/drawing/2014/main" id="{62F823D6-00A6-FAB7-2D7E-1586E4B2A1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8" y="2160"/>
              <a:ext cx="96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6108" name="Line 46">
              <a:extLst>
                <a:ext uri="{FF2B5EF4-FFF2-40B4-BE49-F238E27FC236}">
                  <a16:creationId xmlns:a16="http://schemas.microsoft.com/office/drawing/2014/main" id="{56B03B94-7C23-26E6-791D-05460E2EA2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208"/>
              <a:ext cx="96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6109" name="Line 47">
              <a:extLst>
                <a:ext uri="{FF2B5EF4-FFF2-40B4-BE49-F238E27FC236}">
                  <a16:creationId xmlns:a16="http://schemas.microsoft.com/office/drawing/2014/main" id="{C4E32193-FFD8-41B6-F2F1-4388009F58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16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6085" name="Line 49">
            <a:extLst>
              <a:ext uri="{FF2B5EF4-FFF2-40B4-BE49-F238E27FC236}">
                <a16:creationId xmlns:a16="http://schemas.microsoft.com/office/drawing/2014/main" id="{34139572-4FE0-2265-236F-DA3AF73809B9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5050" y="4291013"/>
            <a:ext cx="0" cy="1927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46086" name="Group 44">
            <a:extLst>
              <a:ext uri="{FF2B5EF4-FFF2-40B4-BE49-F238E27FC236}">
                <a16:creationId xmlns:a16="http://schemas.microsoft.com/office/drawing/2014/main" id="{8AFF887A-FAC5-58E5-E8C5-8621A6B92B56}"/>
              </a:ext>
            </a:extLst>
          </p:cNvPr>
          <p:cNvGrpSpPr>
            <a:grpSpLocks/>
          </p:cNvGrpSpPr>
          <p:nvPr/>
        </p:nvGrpSpPr>
        <p:grpSpPr bwMode="auto">
          <a:xfrm rot="-5400000" flipH="1" flipV="1">
            <a:off x="3325813" y="3894138"/>
            <a:ext cx="434975" cy="358775"/>
            <a:chOff x="4128" y="2160"/>
            <a:chExt cx="96" cy="96"/>
          </a:xfrm>
        </p:grpSpPr>
        <p:sp>
          <p:nvSpPr>
            <p:cNvPr id="46104" name="Line 45">
              <a:extLst>
                <a:ext uri="{FF2B5EF4-FFF2-40B4-BE49-F238E27FC236}">
                  <a16:creationId xmlns:a16="http://schemas.microsoft.com/office/drawing/2014/main" id="{60BA68C5-7696-2797-7A8B-7D6CA762F8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8" y="2160"/>
              <a:ext cx="96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6105" name="Line 46">
              <a:extLst>
                <a:ext uri="{FF2B5EF4-FFF2-40B4-BE49-F238E27FC236}">
                  <a16:creationId xmlns:a16="http://schemas.microsoft.com/office/drawing/2014/main" id="{B97D18DC-FA43-DDD1-F274-A258F1F592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208"/>
              <a:ext cx="96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6106" name="Line 47">
              <a:extLst>
                <a:ext uri="{FF2B5EF4-FFF2-40B4-BE49-F238E27FC236}">
                  <a16:creationId xmlns:a16="http://schemas.microsoft.com/office/drawing/2014/main" id="{290BEFCF-482E-2A06-D14C-9F58865E90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16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6087" name="Group 44">
            <a:extLst>
              <a:ext uri="{FF2B5EF4-FFF2-40B4-BE49-F238E27FC236}">
                <a16:creationId xmlns:a16="http://schemas.microsoft.com/office/drawing/2014/main" id="{15BA0964-002F-1F42-019C-8DCFF0F16BDF}"/>
              </a:ext>
            </a:extLst>
          </p:cNvPr>
          <p:cNvGrpSpPr>
            <a:grpSpLocks/>
          </p:cNvGrpSpPr>
          <p:nvPr/>
        </p:nvGrpSpPr>
        <p:grpSpPr bwMode="auto">
          <a:xfrm rot="-4322994" flipH="1" flipV="1">
            <a:off x="2524125" y="3887788"/>
            <a:ext cx="434975" cy="358775"/>
            <a:chOff x="4128" y="2160"/>
            <a:chExt cx="96" cy="96"/>
          </a:xfrm>
        </p:grpSpPr>
        <p:sp>
          <p:nvSpPr>
            <p:cNvPr id="46101" name="Line 45">
              <a:extLst>
                <a:ext uri="{FF2B5EF4-FFF2-40B4-BE49-F238E27FC236}">
                  <a16:creationId xmlns:a16="http://schemas.microsoft.com/office/drawing/2014/main" id="{3B7A9F61-1E69-EDA8-57E5-CE5E190A5C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8" y="2160"/>
              <a:ext cx="96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6102" name="Line 46">
              <a:extLst>
                <a:ext uri="{FF2B5EF4-FFF2-40B4-BE49-F238E27FC236}">
                  <a16:creationId xmlns:a16="http://schemas.microsoft.com/office/drawing/2014/main" id="{D0F6043B-3489-C1A6-5C65-EBBB263530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208"/>
              <a:ext cx="96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6103" name="Line 47">
              <a:extLst>
                <a:ext uri="{FF2B5EF4-FFF2-40B4-BE49-F238E27FC236}">
                  <a16:creationId xmlns:a16="http://schemas.microsoft.com/office/drawing/2014/main" id="{D9B4EA70-ADF4-EFBC-37BB-AAB4E138B1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16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6088" name="Line 49">
            <a:extLst>
              <a:ext uri="{FF2B5EF4-FFF2-40B4-BE49-F238E27FC236}">
                <a16:creationId xmlns:a16="http://schemas.microsoft.com/office/drawing/2014/main" id="{9EEA4294-B29C-CDFA-F242-76AB70F3F933}"/>
              </a:ext>
            </a:extLst>
          </p:cNvPr>
          <p:cNvSpPr>
            <a:spLocks noChangeShapeType="1"/>
          </p:cNvSpPr>
          <p:nvPr/>
        </p:nvSpPr>
        <p:spPr bwMode="auto">
          <a:xfrm rot="382670">
            <a:off x="4478338" y="4298950"/>
            <a:ext cx="1223962" cy="1857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46089" name="Group 24">
            <a:extLst>
              <a:ext uri="{FF2B5EF4-FFF2-40B4-BE49-F238E27FC236}">
                <a16:creationId xmlns:a16="http://schemas.microsoft.com/office/drawing/2014/main" id="{045DAD55-4A62-7E08-392C-CFB65B9E9D4F}"/>
              </a:ext>
            </a:extLst>
          </p:cNvPr>
          <p:cNvGrpSpPr>
            <a:grpSpLocks/>
          </p:cNvGrpSpPr>
          <p:nvPr/>
        </p:nvGrpSpPr>
        <p:grpSpPr bwMode="auto">
          <a:xfrm>
            <a:off x="1001713" y="6142038"/>
            <a:ext cx="1676400" cy="914400"/>
            <a:chOff x="2283840" y="579438"/>
            <a:chExt cx="1968412" cy="2873835"/>
          </a:xfrm>
        </p:grpSpPr>
        <p:sp>
          <p:nvSpPr>
            <p:cNvPr id="46099" name="Rectangle 6">
              <a:extLst>
                <a:ext uri="{FF2B5EF4-FFF2-40B4-BE49-F238E27FC236}">
                  <a16:creationId xmlns:a16="http://schemas.microsoft.com/office/drawing/2014/main" id="{60C31855-A04D-9A3B-6579-A651A3C8D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3840" y="579438"/>
              <a:ext cx="1968412" cy="2873835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i="1"/>
            </a:p>
          </p:txBody>
        </p:sp>
        <p:sp>
          <p:nvSpPr>
            <p:cNvPr id="46100" name="Rectangle 7">
              <a:extLst>
                <a:ext uri="{FF2B5EF4-FFF2-40B4-BE49-F238E27FC236}">
                  <a16:creationId xmlns:a16="http://schemas.microsoft.com/office/drawing/2014/main" id="{0A2E09C6-CF68-21BC-A989-4FE58C737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785" y="655637"/>
              <a:ext cx="1692125" cy="2321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400" i="1">
                  <a:solidFill>
                    <a:srgbClr val="000099"/>
                  </a:solidFill>
                  <a:latin typeface="Comic Sans MS" panose="030F0702030302020204" pitchFamily="66" charset="0"/>
                </a:rPr>
                <a:t>Concrete </a:t>
              </a:r>
            </a:p>
            <a:p>
              <a:pPr eaLnBrk="1" hangingPunct="1"/>
              <a:r>
                <a:rPr lang="en-US" altLang="en-US" sz="2400" i="1">
                  <a:solidFill>
                    <a:srgbClr val="000099"/>
                  </a:solidFill>
                  <a:latin typeface="Comic Sans MS" panose="030F0702030302020204" pitchFamily="66" charset="0"/>
                </a:rPr>
                <a:t>Member</a:t>
              </a:r>
            </a:p>
          </p:txBody>
        </p:sp>
      </p:grpSp>
      <p:grpSp>
        <p:nvGrpSpPr>
          <p:cNvPr id="46090" name="Group 31">
            <a:extLst>
              <a:ext uri="{FF2B5EF4-FFF2-40B4-BE49-F238E27FC236}">
                <a16:creationId xmlns:a16="http://schemas.microsoft.com/office/drawing/2014/main" id="{4C464A85-9B70-181E-0C40-5E18552E9D3A}"/>
              </a:ext>
            </a:extLst>
          </p:cNvPr>
          <p:cNvGrpSpPr>
            <a:grpSpLocks/>
          </p:cNvGrpSpPr>
          <p:nvPr/>
        </p:nvGrpSpPr>
        <p:grpSpPr bwMode="auto">
          <a:xfrm>
            <a:off x="2906713" y="6142038"/>
            <a:ext cx="1676400" cy="914400"/>
            <a:chOff x="2283840" y="579438"/>
            <a:chExt cx="1968412" cy="2873835"/>
          </a:xfrm>
        </p:grpSpPr>
        <p:sp>
          <p:nvSpPr>
            <p:cNvPr id="46097" name="Rectangle 6">
              <a:extLst>
                <a:ext uri="{FF2B5EF4-FFF2-40B4-BE49-F238E27FC236}">
                  <a16:creationId xmlns:a16="http://schemas.microsoft.com/office/drawing/2014/main" id="{4BF23FBE-3A60-2356-AF9B-5CA11D7BB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3840" y="579438"/>
              <a:ext cx="1968412" cy="2873835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i="1"/>
            </a:p>
          </p:txBody>
        </p:sp>
        <p:sp>
          <p:nvSpPr>
            <p:cNvPr id="46098" name="Rectangle 7">
              <a:extLst>
                <a:ext uri="{FF2B5EF4-FFF2-40B4-BE49-F238E27FC236}">
                  <a16:creationId xmlns:a16="http://schemas.microsoft.com/office/drawing/2014/main" id="{33D99F2B-BCDE-AAF4-EBF9-69AEA1953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785" y="655634"/>
              <a:ext cx="1390969" cy="232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2400" i="1">
                  <a:solidFill>
                    <a:srgbClr val="000099"/>
                  </a:solidFill>
                  <a:latin typeface="Comic Sans MS" panose="030F0702030302020204" pitchFamily="66" charset="0"/>
                </a:rPr>
                <a:t>Gold </a:t>
              </a:r>
            </a:p>
            <a:p>
              <a:pPr algn="ctr" eaLnBrk="1" hangingPunct="1"/>
              <a:r>
                <a:rPr lang="en-US" altLang="en-US" sz="2400" i="1">
                  <a:solidFill>
                    <a:srgbClr val="000099"/>
                  </a:solidFill>
                  <a:latin typeface="Comic Sans MS" panose="030F0702030302020204" pitchFamily="66" charset="0"/>
                </a:rPr>
                <a:t>Member</a:t>
              </a:r>
            </a:p>
          </p:txBody>
        </p:sp>
      </p:grpSp>
      <p:grpSp>
        <p:nvGrpSpPr>
          <p:cNvPr id="46091" name="Group 34">
            <a:extLst>
              <a:ext uri="{FF2B5EF4-FFF2-40B4-BE49-F238E27FC236}">
                <a16:creationId xmlns:a16="http://schemas.microsoft.com/office/drawing/2014/main" id="{A00D6EA2-8FB6-3078-4A5A-89A6C905749E}"/>
              </a:ext>
            </a:extLst>
          </p:cNvPr>
          <p:cNvGrpSpPr>
            <a:grpSpLocks/>
          </p:cNvGrpSpPr>
          <p:nvPr/>
        </p:nvGrpSpPr>
        <p:grpSpPr bwMode="auto">
          <a:xfrm>
            <a:off x="4964113" y="6142038"/>
            <a:ext cx="1676400" cy="914400"/>
            <a:chOff x="2283840" y="579438"/>
            <a:chExt cx="1968412" cy="2873835"/>
          </a:xfrm>
        </p:grpSpPr>
        <p:sp>
          <p:nvSpPr>
            <p:cNvPr id="46095" name="Rectangle 6">
              <a:extLst>
                <a:ext uri="{FF2B5EF4-FFF2-40B4-BE49-F238E27FC236}">
                  <a16:creationId xmlns:a16="http://schemas.microsoft.com/office/drawing/2014/main" id="{0ADC261E-3FB1-B6FD-E594-60AA42DAA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3840" y="579438"/>
              <a:ext cx="1968412" cy="2873835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i="1"/>
            </a:p>
          </p:txBody>
        </p:sp>
        <p:sp>
          <p:nvSpPr>
            <p:cNvPr id="46096" name="Rectangle 7">
              <a:extLst>
                <a:ext uri="{FF2B5EF4-FFF2-40B4-BE49-F238E27FC236}">
                  <a16:creationId xmlns:a16="http://schemas.microsoft.com/office/drawing/2014/main" id="{1F167961-2B2D-8244-0672-01C5B6C0D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784" y="655634"/>
              <a:ext cx="1610520" cy="232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2400" i="1">
                  <a:solidFill>
                    <a:srgbClr val="000099"/>
                  </a:solidFill>
                  <a:latin typeface="Comic Sans MS" panose="030F0702030302020204" pitchFamily="66" charset="0"/>
                </a:rPr>
                <a:t>Platinum </a:t>
              </a:r>
            </a:p>
            <a:p>
              <a:pPr algn="ctr" eaLnBrk="1" hangingPunct="1"/>
              <a:r>
                <a:rPr lang="en-US" altLang="en-US" sz="2400" i="1">
                  <a:solidFill>
                    <a:srgbClr val="000099"/>
                  </a:solidFill>
                  <a:latin typeface="Comic Sans MS" panose="030F0702030302020204" pitchFamily="66" charset="0"/>
                </a:rPr>
                <a:t>Member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CD9DE12-8C6D-9505-4D00-3D8024620C8F}"/>
              </a:ext>
            </a:extLst>
          </p:cNvPr>
          <p:cNvSpPr txBox="1"/>
          <p:nvPr/>
        </p:nvSpPr>
        <p:spPr>
          <a:xfrm>
            <a:off x="239713" y="198438"/>
            <a:ext cx="9601200" cy="785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2800" dirty="0">
                <a:solidFill>
                  <a:schemeClr val="tx1"/>
                </a:solidFill>
                <a:latin typeface="+mn-lt"/>
              </a:rPr>
              <a:t>a) Violation of OCP. Would require change to working code.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BBA2D7E-D52D-E1AD-843E-2BD1A064E7BC}"/>
              </a:ext>
            </a:extLst>
          </p:cNvPr>
          <p:cNvSpPr txBox="1"/>
          <p:nvPr/>
        </p:nvSpPr>
        <p:spPr>
          <a:xfrm>
            <a:off x="315913" y="1036638"/>
            <a:ext cx="9601200" cy="785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2800" dirty="0">
                <a:solidFill>
                  <a:schemeClr val="tx1"/>
                </a:solidFill>
                <a:latin typeface="+mn-lt"/>
              </a:rPr>
              <a:t>b) Clients should be able to program to Abstract class or Interface.</a:t>
            </a:r>
          </a:p>
        </p:txBody>
      </p:sp>
      <p:sp>
        <p:nvSpPr>
          <p:cNvPr id="40" name="Rectangle 2">
            <a:extLst>
              <a:ext uri="{FF2B5EF4-FFF2-40B4-BE49-F238E27FC236}">
                <a16:creationId xmlns:a16="http://schemas.microsoft.com/office/drawing/2014/main" id="{51F721E2-9176-2187-1DB9-49CD74B1A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3325" y="3435350"/>
            <a:ext cx="3124200" cy="785813"/>
          </a:xfrm>
          <a:prstGeom prst="rect">
            <a:avLst/>
          </a:prstGeom>
          <a:solidFill>
            <a:srgbClr val="FFFF99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88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US" sz="4000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Solution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285FB3F6-1687-04F0-D490-73C3577E55A5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1306513" y="2519363"/>
            <a:ext cx="8077200" cy="1793875"/>
          </a:xfrm>
          <a:solidFill>
            <a:srgbClr val="FFFFCC"/>
          </a:solidFill>
          <a:ln>
            <a:solidFill>
              <a:srgbClr val="660066"/>
            </a:solidFill>
            <a:round/>
            <a:headEnd/>
            <a:tailEnd/>
          </a:ln>
        </p:spPr>
        <p:txBody>
          <a:bodyPr lIns="99745" tIns="48997" rIns="99745" bIns="48997"/>
          <a:lstStyle/>
          <a:p>
            <a:r>
              <a:rPr lang="en-US" altLang="en-US" sz="3600">
                <a:solidFill>
                  <a:srgbClr val="0000CC"/>
                </a:solidFill>
              </a:rPr>
              <a:t>The Open/Closed Principle (OCP)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5F211EAD-8B24-593E-B8ED-05C4FB748E38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500188" y="3627438"/>
            <a:ext cx="7080250" cy="1822450"/>
          </a:xfrm>
        </p:spPr>
        <p:txBody>
          <a:bodyPr lIns="99745" tIns="48997" rIns="99745" bIns="48997"/>
          <a:lstStyle/>
          <a:p>
            <a:pPr marL="0" indent="0" algn="ctr" defTabSz="914400">
              <a:buFont typeface="Wingdings" panose="05000000000000000000" pitchFamily="2" charset="2"/>
              <a:buNone/>
            </a:pPr>
            <a:endParaRPr lang="en-US" altLang="en-US"/>
          </a:p>
          <a:p>
            <a:pPr marL="0" indent="0" algn="ctr" defTabSz="914400">
              <a:buFont typeface="Wingdings" panose="05000000000000000000" pitchFamily="2" charset="2"/>
              <a:buNone/>
            </a:pPr>
            <a:r>
              <a:rPr lang="en-US" altLang="en-US"/>
              <a:t>based on an article of that title by Robert Martin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nimBg="1"/>
      <p:bldP spid="2253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AE92689B-4CF0-D797-D13D-267190ABEFD5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544513" y="2027238"/>
            <a:ext cx="9144000" cy="1600200"/>
          </a:xfrm>
          <a:solidFill>
            <a:srgbClr val="FFFFCC"/>
          </a:solidFill>
          <a:ln>
            <a:solidFill>
              <a:srgbClr val="660066"/>
            </a:solidFill>
            <a:round/>
            <a:headEnd/>
            <a:tailEnd/>
          </a:ln>
        </p:spPr>
        <p:txBody>
          <a:bodyPr lIns="99745" tIns="48997" rIns="99745" bIns="48997"/>
          <a:lstStyle/>
          <a:p>
            <a:r>
              <a:rPr lang="en-US" altLang="en-US" sz="4000">
                <a:solidFill>
                  <a:srgbClr val="0000CC"/>
                </a:solidFill>
              </a:rPr>
              <a:t>Liskov Substitution Principle (LSP)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6D1627B6-11BE-36EE-E228-18C5D54F0B26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204913" y="4084638"/>
            <a:ext cx="7669212" cy="1600200"/>
          </a:xfrm>
        </p:spPr>
        <p:txBody>
          <a:bodyPr lIns="99745" tIns="48997" rIns="99745" bIns="48997"/>
          <a:lstStyle/>
          <a:p>
            <a:pPr marL="0" indent="0" algn="ctr" defTabSz="914400">
              <a:buFont typeface="Wingdings" panose="05000000000000000000" pitchFamily="2" charset="2"/>
              <a:buNone/>
            </a:pPr>
            <a:r>
              <a:rPr lang="en-US" altLang="en-US" sz="2800"/>
              <a:t>Ref: Barbara Liskov, “Data Abstraction and Hierarchy”, ACM SIGPLAN Notices, 23, 5 (May 1988)</a:t>
            </a:r>
          </a:p>
          <a:p>
            <a:pPr marL="0" indent="0" algn="ctr" defTabSz="914400">
              <a:buFont typeface="Wingdings" panose="05000000000000000000" pitchFamily="2" charset="2"/>
              <a:buNone/>
            </a:pPr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3FCBA641-C34D-CE53-C7A2-E32A9FDD04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1363" y="-190500"/>
            <a:ext cx="8596312" cy="1255713"/>
          </a:xfrm>
        </p:spPr>
        <p:txBody>
          <a:bodyPr/>
          <a:lstStyle/>
          <a:p>
            <a:r>
              <a:rPr lang="en-US" altLang="en-US" sz="3600"/>
              <a:t>LSP  Statement</a:t>
            </a:r>
          </a:p>
        </p:txBody>
      </p:sp>
      <p:sp>
        <p:nvSpPr>
          <p:cNvPr id="401411" name="Rectangle 3">
            <a:extLst>
              <a:ext uri="{FF2B5EF4-FFF2-40B4-BE49-F238E27FC236}">
                <a16:creationId xmlns:a16="http://schemas.microsoft.com/office/drawing/2014/main" id="{02AD212E-B25A-B292-212C-BA26A074BA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9713" y="981075"/>
            <a:ext cx="9601200" cy="1263650"/>
          </a:xfrm>
          <a:solidFill>
            <a:srgbClr val="FFFF99"/>
          </a:solidFill>
          <a:ln w="381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US" altLang="en-US" sz="3200" b="1">
                <a:solidFill>
                  <a:srgbClr val="003300"/>
                </a:solidFill>
              </a:rPr>
              <a:t>A base class object should be substitutable with any of its derived class objects…</a:t>
            </a:r>
          </a:p>
        </p:txBody>
      </p:sp>
      <p:sp>
        <p:nvSpPr>
          <p:cNvPr id="401412" name="Text Box 4">
            <a:extLst>
              <a:ext uri="{FF2B5EF4-FFF2-40B4-BE49-F238E27FC236}">
                <a16:creationId xmlns:a16="http://schemas.microsoft.com/office/drawing/2014/main" id="{49590390-275E-3F85-2D30-284E96713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513" y="6389688"/>
            <a:ext cx="9917112" cy="884237"/>
          </a:xfrm>
          <a:prstGeom prst="rect">
            <a:avLst/>
          </a:prstGeom>
          <a:solidFill>
            <a:srgbClr val="FFFF99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 i="1">
                <a:solidFill>
                  <a:srgbClr val="0000CC"/>
                </a:solidFill>
                <a:latin typeface="Comic Sans MS" panose="030F0702030302020204" pitchFamily="66" charset="0"/>
              </a:rPr>
              <a:t>Derived class objects should not violate the behavior expected of the base class!</a:t>
            </a:r>
          </a:p>
        </p:txBody>
      </p:sp>
      <p:sp>
        <p:nvSpPr>
          <p:cNvPr id="401413" name="Text Box 5">
            <a:extLst>
              <a:ext uri="{FF2B5EF4-FFF2-40B4-BE49-F238E27FC236}">
                <a16:creationId xmlns:a16="http://schemas.microsoft.com/office/drawing/2014/main" id="{9CB3A98A-F7C6-756A-E3F4-4F6B98680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13" y="3094038"/>
            <a:ext cx="1497012" cy="601662"/>
          </a:xfrm>
          <a:prstGeom prst="rect">
            <a:avLst/>
          </a:prstGeom>
          <a:solidFill>
            <a:srgbClr val="FFFF99"/>
          </a:solidFill>
          <a:ln w="38100">
            <a:solidFill>
              <a:srgbClr val="0000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 i="1">
                <a:solidFill>
                  <a:srgbClr val="0000CC"/>
                </a:solidFill>
                <a:latin typeface="Comic Sans MS" panose="030F0702030302020204" pitchFamily="66" charset="0"/>
              </a:rPr>
              <a:t>Logger</a:t>
            </a:r>
          </a:p>
        </p:txBody>
      </p:sp>
      <p:sp>
        <p:nvSpPr>
          <p:cNvPr id="401414" name="Text Box 6">
            <a:extLst>
              <a:ext uri="{FF2B5EF4-FFF2-40B4-BE49-F238E27FC236}">
                <a16:creationId xmlns:a16="http://schemas.microsoft.com/office/drawing/2014/main" id="{7C322BD1-201A-9C54-521D-B464BA657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13" y="3698875"/>
            <a:ext cx="1497012" cy="341313"/>
          </a:xfrm>
          <a:prstGeom prst="rect">
            <a:avLst/>
          </a:prstGeom>
          <a:solidFill>
            <a:srgbClr val="FFFF99"/>
          </a:solidFill>
          <a:ln w="38100">
            <a:solidFill>
              <a:srgbClr val="0000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00CC"/>
                </a:solidFill>
                <a:latin typeface="Comic Sans MS" panose="030F0702030302020204" pitchFamily="66" charset="0"/>
              </a:rPr>
              <a:t>createLog</a:t>
            </a:r>
          </a:p>
        </p:txBody>
      </p:sp>
      <p:sp>
        <p:nvSpPr>
          <p:cNvPr id="401415" name="Text Box 7">
            <a:extLst>
              <a:ext uri="{FF2B5EF4-FFF2-40B4-BE49-F238E27FC236}">
                <a16:creationId xmlns:a16="http://schemas.microsoft.com/office/drawing/2014/main" id="{6C7D820D-573B-5F6F-EA1F-956BAEF99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5713" y="3246438"/>
            <a:ext cx="3200400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5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solidFill>
                  <a:srgbClr val="006600"/>
                </a:solidFill>
                <a:latin typeface="Comic Sans MS" panose="030F0702030302020204" pitchFamily="66" charset="0"/>
              </a:rPr>
              <a:t>Now you require to support creation of  Logs on remote machines</a:t>
            </a:r>
          </a:p>
        </p:txBody>
      </p:sp>
      <p:grpSp>
        <p:nvGrpSpPr>
          <p:cNvPr id="2" name="Group 17">
            <a:extLst>
              <a:ext uri="{FF2B5EF4-FFF2-40B4-BE49-F238E27FC236}">
                <a16:creationId xmlns:a16="http://schemas.microsoft.com/office/drawing/2014/main" id="{ADAC2265-A7A4-9F3B-5F7E-32335328C81D}"/>
              </a:ext>
            </a:extLst>
          </p:cNvPr>
          <p:cNvGrpSpPr>
            <a:grpSpLocks/>
          </p:cNvGrpSpPr>
          <p:nvPr/>
        </p:nvGrpSpPr>
        <p:grpSpPr bwMode="auto">
          <a:xfrm>
            <a:off x="6945313" y="3017838"/>
            <a:ext cx="2514600" cy="2360612"/>
            <a:chOff x="4375" y="1901"/>
            <a:chExt cx="1584" cy="1487"/>
          </a:xfrm>
        </p:grpSpPr>
        <p:sp>
          <p:nvSpPr>
            <p:cNvPr id="49168" name="Text Box 8">
              <a:extLst>
                <a:ext uri="{FF2B5EF4-FFF2-40B4-BE49-F238E27FC236}">
                  <a16:creationId xmlns:a16="http://schemas.microsoft.com/office/drawing/2014/main" id="{BF47649E-A77A-DDF8-C587-3C036F73DA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7" y="1901"/>
              <a:ext cx="1104" cy="37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0000CC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800" i="1">
                  <a:solidFill>
                    <a:srgbClr val="0000CC"/>
                  </a:solidFill>
                  <a:latin typeface="Comic Sans MS" panose="030F0702030302020204" pitchFamily="66" charset="0"/>
                </a:rPr>
                <a:t>Logger</a:t>
              </a:r>
            </a:p>
          </p:txBody>
        </p:sp>
        <p:sp>
          <p:nvSpPr>
            <p:cNvPr id="49169" name="Text Box 9">
              <a:extLst>
                <a:ext uri="{FF2B5EF4-FFF2-40B4-BE49-F238E27FC236}">
                  <a16:creationId xmlns:a16="http://schemas.microsoft.com/office/drawing/2014/main" id="{FD2F45FD-60F0-B21F-CEC5-6A2B81723C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7" y="2237"/>
              <a:ext cx="1104" cy="236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0000CC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000" i="1">
                  <a:solidFill>
                    <a:srgbClr val="0000CC"/>
                  </a:solidFill>
                  <a:latin typeface="Comic Sans MS" panose="030F0702030302020204" pitchFamily="66" charset="0"/>
                </a:rPr>
                <a:t>createLog</a:t>
              </a:r>
            </a:p>
          </p:txBody>
        </p:sp>
        <p:sp>
          <p:nvSpPr>
            <p:cNvPr id="49170" name="Text Box 10">
              <a:extLst>
                <a:ext uri="{FF2B5EF4-FFF2-40B4-BE49-F238E27FC236}">
                  <a16:creationId xmlns:a16="http://schemas.microsoft.com/office/drawing/2014/main" id="{79551858-8D26-00EC-2390-3BD495C2D8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5" y="3053"/>
              <a:ext cx="1584" cy="33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0000CC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400" i="1">
                  <a:solidFill>
                    <a:srgbClr val="0000CC"/>
                  </a:solidFill>
                  <a:latin typeface="Comic Sans MS" panose="030F0702030302020204" pitchFamily="66" charset="0"/>
                </a:rPr>
                <a:t>NetworkLogger</a:t>
              </a:r>
            </a:p>
          </p:txBody>
        </p:sp>
        <p:grpSp>
          <p:nvGrpSpPr>
            <p:cNvPr id="49171" name="Group 44">
              <a:extLst>
                <a:ext uri="{FF2B5EF4-FFF2-40B4-BE49-F238E27FC236}">
                  <a16:creationId xmlns:a16="http://schemas.microsoft.com/office/drawing/2014/main" id="{F2C61D19-C6ED-AC60-82D0-C3113C339D73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 flipH="1" flipV="1">
              <a:off x="5004" y="2489"/>
              <a:ext cx="151" cy="127"/>
              <a:chOff x="4128" y="2160"/>
              <a:chExt cx="96" cy="96"/>
            </a:xfrm>
          </p:grpSpPr>
          <p:sp>
            <p:nvSpPr>
              <p:cNvPr id="49173" name="Line 45">
                <a:extLst>
                  <a:ext uri="{FF2B5EF4-FFF2-40B4-BE49-F238E27FC236}">
                    <a16:creationId xmlns:a16="http://schemas.microsoft.com/office/drawing/2014/main" id="{896BE6E1-BC0E-38D5-6BE9-835396E286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28" y="2160"/>
                <a:ext cx="96" cy="48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9174" name="Line 46">
                <a:extLst>
                  <a:ext uri="{FF2B5EF4-FFF2-40B4-BE49-F238E27FC236}">
                    <a16:creationId xmlns:a16="http://schemas.microsoft.com/office/drawing/2014/main" id="{3675B415-0551-8538-7ADC-3F033A4E9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2208"/>
                <a:ext cx="96" cy="48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9175" name="Line 47">
                <a:extLst>
                  <a:ext uri="{FF2B5EF4-FFF2-40B4-BE49-F238E27FC236}">
                    <a16:creationId xmlns:a16="http://schemas.microsoft.com/office/drawing/2014/main" id="{27604F52-E578-6413-5627-8783FBB639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2160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49172" name="Line 15">
              <a:extLst>
                <a:ext uri="{FF2B5EF4-FFF2-40B4-BE49-F238E27FC236}">
                  <a16:creationId xmlns:a16="http://schemas.microsoft.com/office/drawing/2014/main" id="{EE30E370-CB98-6471-AB2D-104126E324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5" y="2621"/>
              <a:ext cx="0" cy="432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01424" name="Text Box 16">
            <a:extLst>
              <a:ext uri="{FF2B5EF4-FFF2-40B4-BE49-F238E27FC236}">
                <a16:creationId xmlns:a16="http://schemas.microsoft.com/office/drawing/2014/main" id="{EB7D0742-217D-DF64-1F75-797D9B989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463" y="5583238"/>
            <a:ext cx="6507162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solidFill>
                  <a:srgbClr val="FF0000"/>
                </a:solidFill>
                <a:latin typeface="Comic Sans MS" panose="030F0702030302020204" pitchFamily="66" charset="0"/>
              </a:rPr>
              <a:t>Asks remote machine IP…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81F62B-1E22-617A-F6FA-48782698D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3" y="4643438"/>
            <a:ext cx="2114550" cy="1471612"/>
          </a:xfrm>
          <a:prstGeom prst="rect">
            <a:avLst/>
          </a:prstGeom>
          <a:solidFill>
            <a:srgbClr val="FFCCFF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solidFill>
                  <a:srgbClr val="006600"/>
                </a:solidFill>
              </a:rPr>
              <a:t>Careless extensions can cause problems…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78AC05B-0326-C24C-FCD7-3EDA1B0DD3BE}"/>
              </a:ext>
            </a:extLst>
          </p:cNvPr>
          <p:cNvGrpSpPr>
            <a:grpSpLocks/>
          </p:cNvGrpSpPr>
          <p:nvPr/>
        </p:nvGrpSpPr>
        <p:grpSpPr bwMode="auto">
          <a:xfrm>
            <a:off x="5854700" y="2339975"/>
            <a:ext cx="809625" cy="1700213"/>
            <a:chOff x="5854698" y="2339977"/>
            <a:chExt cx="809627" cy="1700211"/>
          </a:xfrm>
        </p:grpSpPr>
        <p:sp>
          <p:nvSpPr>
            <p:cNvPr id="49165" name="Rectangle 11">
              <a:extLst>
                <a:ext uri="{FF2B5EF4-FFF2-40B4-BE49-F238E27FC236}">
                  <a16:creationId xmlns:a16="http://schemas.microsoft.com/office/drawing/2014/main" id="{E9E3F842-005B-250D-FB6F-80C7F1608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4698" y="2339977"/>
              <a:ext cx="809627" cy="6731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5C0000"/>
              </a:solidFill>
              <a:miter lim="800000"/>
              <a:headEnd/>
              <a:tailEnd/>
            </a:ln>
          </p:spPr>
          <p:txBody>
            <a:bodyPr lIns="100794" tIns="50397" rIns="100794" bIns="5039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en-US" sz="4000" i="1">
                  <a:solidFill>
                    <a:srgbClr val="FFFF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rPr>
                <a:t>B</a:t>
              </a:r>
            </a:p>
          </p:txBody>
        </p:sp>
        <p:sp>
          <p:nvSpPr>
            <p:cNvPr id="49166" name="Rectangle 12">
              <a:extLst>
                <a:ext uri="{FF2B5EF4-FFF2-40B4-BE49-F238E27FC236}">
                  <a16:creationId xmlns:a16="http://schemas.microsoft.com/office/drawing/2014/main" id="{2BA0BF3E-7D14-5F7D-8EBC-000056BAA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0657" y="3367088"/>
              <a:ext cx="803668" cy="6731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5C0000"/>
              </a:solidFill>
              <a:miter lim="800000"/>
              <a:headEnd/>
              <a:tailEnd/>
            </a:ln>
          </p:spPr>
          <p:txBody>
            <a:bodyPr lIns="100794" tIns="50397" rIns="100794" bIns="5039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en-US" sz="4000" i="1">
                  <a:solidFill>
                    <a:srgbClr val="FFFF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rPr>
                <a:t>D</a:t>
              </a:r>
            </a:p>
          </p:txBody>
        </p:sp>
        <p:cxnSp>
          <p:nvCxnSpPr>
            <p:cNvPr id="49167" name="Straight Connector 15">
              <a:extLst>
                <a:ext uri="{FF2B5EF4-FFF2-40B4-BE49-F238E27FC236}">
                  <a16:creationId xmlns:a16="http://schemas.microsoft.com/office/drawing/2014/main" id="{7B74ABFA-C2F3-E056-6A72-74EE954E3CE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244832" y="3013077"/>
              <a:ext cx="0" cy="3729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797BCCCC-EF85-8CB5-D6E5-714921C253F8}"/>
              </a:ext>
            </a:extLst>
          </p:cNvPr>
          <p:cNvSpPr/>
          <p:nvPr/>
        </p:nvSpPr>
        <p:spPr bwMode="auto">
          <a:xfrm>
            <a:off x="6130925" y="2949575"/>
            <a:ext cx="228600" cy="26035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IN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14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01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40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401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401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40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401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1" grpId="0" build="p" animBg="1"/>
      <p:bldP spid="401412" grpId="0" animBg="1"/>
      <p:bldP spid="401413" grpId="0" animBg="1"/>
      <p:bldP spid="401414" grpId="0" animBg="1"/>
      <p:bldP spid="401415" grpId="0"/>
      <p:bldP spid="401424" grpId="0"/>
      <p:bldP spid="18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D9C2EDAD-4A6A-0D25-CABC-45070881001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42863"/>
            <a:ext cx="8596313" cy="1266825"/>
          </a:xfrm>
        </p:spPr>
        <p:txBody>
          <a:bodyPr lIns="99745" tIns="48997" rIns="99745" bIns="48997"/>
          <a:lstStyle/>
          <a:p>
            <a:r>
              <a:rPr lang="en-US" altLang="en-US" sz="3600"/>
              <a:t>LSP: Statement of Principle</a:t>
            </a:r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250C35C4-DC38-7AD3-20E2-09C799E2CD3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033463"/>
            <a:ext cx="10080625" cy="5562600"/>
          </a:xfrm>
        </p:spPr>
        <p:txBody>
          <a:bodyPr lIns="99745" tIns="48997" rIns="99745" bIns="48997"/>
          <a:lstStyle/>
          <a:p>
            <a:pPr>
              <a:lnSpc>
                <a:spcPct val="125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en-US"/>
              <a:t>Methods using references to a class:</a:t>
            </a:r>
          </a:p>
          <a:p>
            <a:pPr lvl="1">
              <a:lnSpc>
                <a:spcPct val="125000"/>
              </a:lnSpc>
              <a:spcBef>
                <a:spcPct val="20000"/>
              </a:spcBef>
              <a:spcAft>
                <a:spcPts val="2400"/>
              </a:spcAft>
            </a:pPr>
            <a:r>
              <a:rPr lang="en-US" altLang="en-US">
                <a:solidFill>
                  <a:srgbClr val="0000CC"/>
                </a:solidFill>
              </a:rPr>
              <a:t>Must be able to use objects of any class                             derived from it without knowing the specifics                        of the derived object.</a:t>
            </a:r>
          </a:p>
          <a:p>
            <a:pPr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/>
              <a:t>The base class provides a protocol that clients can use:</a:t>
            </a:r>
          </a:p>
          <a:p>
            <a:pPr lvl="1">
              <a:lnSpc>
                <a:spcPct val="125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en-US">
                <a:solidFill>
                  <a:srgbClr val="0000CC"/>
                </a:solidFill>
              </a:rPr>
              <a:t>Without regard to the specific derived class responding to the client’s messages.</a:t>
            </a:r>
          </a:p>
          <a:p>
            <a:pPr>
              <a:lnSpc>
                <a:spcPct val="125000"/>
              </a:lnSpc>
              <a:spcBef>
                <a:spcPct val="20000"/>
              </a:spcBef>
              <a:spcAft>
                <a:spcPct val="20000"/>
              </a:spcAft>
            </a:pPr>
            <a:endParaRPr lang="en-US" altLang="en-US">
              <a:solidFill>
                <a:srgbClr val="0000CC"/>
              </a:solidFill>
            </a:endParaRPr>
          </a:p>
        </p:txBody>
      </p:sp>
      <p:grpSp>
        <p:nvGrpSpPr>
          <p:cNvPr id="50180" name="Group 9">
            <a:extLst>
              <a:ext uri="{FF2B5EF4-FFF2-40B4-BE49-F238E27FC236}">
                <a16:creationId xmlns:a16="http://schemas.microsoft.com/office/drawing/2014/main" id="{C30AA48A-F549-EE6B-315B-862F901E6129}"/>
              </a:ext>
            </a:extLst>
          </p:cNvPr>
          <p:cNvGrpSpPr>
            <a:grpSpLocks/>
          </p:cNvGrpSpPr>
          <p:nvPr/>
        </p:nvGrpSpPr>
        <p:grpSpPr bwMode="auto">
          <a:xfrm>
            <a:off x="8642350" y="198438"/>
            <a:ext cx="1350963" cy="2438400"/>
            <a:chOff x="871" y="2669"/>
            <a:chExt cx="728" cy="1433"/>
          </a:xfrm>
        </p:grpSpPr>
        <p:sp>
          <p:nvSpPr>
            <p:cNvPr id="50190" name="Text Box 3">
              <a:extLst>
                <a:ext uri="{FF2B5EF4-FFF2-40B4-BE49-F238E27FC236}">
                  <a16:creationId xmlns:a16="http://schemas.microsoft.com/office/drawing/2014/main" id="{CD5C1FA4-DA94-111B-3DCC-E7099E7BFE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2669"/>
              <a:ext cx="728" cy="425"/>
            </a:xfrm>
            <a:prstGeom prst="rect">
              <a:avLst/>
            </a:prstGeom>
            <a:solidFill>
              <a:srgbClr val="FFFF00"/>
            </a:solidFill>
            <a:ln w="1908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ts val="1500"/>
                </a:spcBef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4400" i="1">
                  <a:solidFill>
                    <a:srgbClr val="000000"/>
                  </a:solidFill>
                  <a:latin typeface="Comic Sans MS" panose="030F0702030302020204" pitchFamily="66" charset="0"/>
                </a:rPr>
                <a:t>A</a:t>
              </a:r>
            </a:p>
          </p:txBody>
        </p:sp>
        <p:sp>
          <p:nvSpPr>
            <p:cNvPr id="50191" name="Text Box 4">
              <a:extLst>
                <a:ext uri="{FF2B5EF4-FFF2-40B4-BE49-F238E27FC236}">
                  <a16:creationId xmlns:a16="http://schemas.microsoft.com/office/drawing/2014/main" id="{14964B4D-A3A6-3E55-FC87-A29D92296C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677"/>
              <a:ext cx="728" cy="425"/>
            </a:xfrm>
            <a:prstGeom prst="rect">
              <a:avLst/>
            </a:prstGeom>
            <a:solidFill>
              <a:srgbClr val="FFFF00"/>
            </a:solidFill>
            <a:ln w="1908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ts val="1500"/>
                </a:spcBef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4400" i="1">
                  <a:solidFill>
                    <a:srgbClr val="000000"/>
                  </a:solidFill>
                  <a:latin typeface="Comic Sans MS" panose="030F0702030302020204" pitchFamily="66" charset="0"/>
                </a:rPr>
                <a:t>B</a:t>
              </a:r>
            </a:p>
          </p:txBody>
        </p:sp>
        <p:sp>
          <p:nvSpPr>
            <p:cNvPr id="50192" name="Line 5">
              <a:extLst>
                <a:ext uri="{FF2B5EF4-FFF2-40B4-BE49-F238E27FC236}">
                  <a16:creationId xmlns:a16="http://schemas.microsoft.com/office/drawing/2014/main" id="{338ECEF1-1797-58D1-CF40-752D0ED269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7" y="3053"/>
              <a:ext cx="3" cy="64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" name="Group 17">
            <a:extLst>
              <a:ext uri="{FF2B5EF4-FFF2-40B4-BE49-F238E27FC236}">
                <a16:creationId xmlns:a16="http://schemas.microsoft.com/office/drawing/2014/main" id="{9953C213-A270-20F4-13DC-287294B830B2}"/>
              </a:ext>
            </a:extLst>
          </p:cNvPr>
          <p:cNvGrpSpPr>
            <a:grpSpLocks/>
          </p:cNvGrpSpPr>
          <p:nvPr/>
        </p:nvGrpSpPr>
        <p:grpSpPr bwMode="auto">
          <a:xfrm>
            <a:off x="366713" y="1736725"/>
            <a:ext cx="9039225" cy="3938588"/>
            <a:chOff x="156" y="811"/>
            <a:chExt cx="5694" cy="2481"/>
          </a:xfrm>
        </p:grpSpPr>
        <p:sp>
          <p:nvSpPr>
            <p:cNvPr id="50183" name="Rectangle 3">
              <a:extLst>
                <a:ext uri="{FF2B5EF4-FFF2-40B4-BE49-F238E27FC236}">
                  <a16:creationId xmlns:a16="http://schemas.microsoft.com/office/drawing/2014/main" id="{9B9410BB-B1D1-2857-F575-0CD9F09BA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" y="811"/>
              <a:ext cx="5694" cy="889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91430" tIns="45715" rIns="91430" bIns="45715" anchor="b" anchorCtr="1">
              <a:spAutoFit/>
            </a:bodyPr>
            <a:lstStyle>
              <a:lvl1pPr defTabSz="4143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4143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4143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4143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4143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86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000" i="1">
                  <a:solidFill>
                    <a:schemeClr val="tx1"/>
                  </a:solidFill>
                  <a:latin typeface="Comic Sans MS" panose="030F0702030302020204" pitchFamily="66" charset="0"/>
                </a:rPr>
                <a:t> abstract class Credit { </a:t>
              </a:r>
            </a:p>
            <a:p>
              <a:pPr eaLnBrk="1" hangingPunct="1">
                <a:lnSpc>
                  <a:spcPct val="86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000" i="1">
                  <a:solidFill>
                    <a:schemeClr val="tx1"/>
                  </a:solidFill>
                  <a:latin typeface="Comic Sans MS" panose="030F0702030302020204" pitchFamily="66" charset="0"/>
                </a:rPr>
                <a:t>...</a:t>
              </a:r>
            </a:p>
            <a:p>
              <a:pPr eaLnBrk="1" hangingPunct="1">
                <a:lnSpc>
                  <a:spcPct val="86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000" i="1">
                  <a:solidFill>
                    <a:schemeClr val="tx1"/>
                  </a:solidFill>
                  <a:latin typeface="Comic Sans MS" panose="030F0702030302020204" pitchFamily="66" charset="0"/>
                </a:rPr>
                <a:t>   abstract boolean validateCredit( Account a, int amt, CreditCard c); </a:t>
              </a:r>
            </a:p>
            <a:p>
              <a:pPr eaLnBrk="1" hangingPunct="1">
                <a:lnSpc>
                  <a:spcPct val="86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000" i="1">
                  <a:solidFill>
                    <a:schemeClr val="tx1"/>
                  </a:solidFill>
                  <a:latin typeface="Comic Sans MS" panose="030F0702030302020204" pitchFamily="66" charset="0"/>
                </a:rPr>
                <a:t>...</a:t>
              </a:r>
            </a:p>
            <a:p>
              <a:pPr eaLnBrk="1" hangingPunct="1">
                <a:lnSpc>
                  <a:spcPct val="86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000" i="1">
                  <a:solidFill>
                    <a:schemeClr val="tx1"/>
                  </a:solidFill>
                  <a:latin typeface="Comic Sans MS" panose="030F0702030302020204" pitchFamily="66" charset="0"/>
                </a:rPr>
                <a:t>}</a:t>
              </a:r>
            </a:p>
          </p:txBody>
        </p:sp>
        <p:sp>
          <p:nvSpPr>
            <p:cNvPr id="50184" name="Text Box 4">
              <a:extLst>
                <a:ext uri="{FF2B5EF4-FFF2-40B4-BE49-F238E27FC236}">
                  <a16:creationId xmlns:a16="http://schemas.microsoft.com/office/drawing/2014/main" id="{1D413118-686A-315C-2671-C08280A8FD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5" y="2076"/>
              <a:ext cx="1314" cy="1216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lIns="91430" tIns="45715" rIns="91430" bIns="45715" anchor="b" anchorCtr="1">
              <a:spAutoFit/>
            </a:bodyPr>
            <a:lstStyle>
              <a:lvl1pPr defTabSz="4143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4143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4143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4143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4143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000" i="1">
                  <a:solidFill>
                    <a:schemeClr val="tx1"/>
                  </a:solidFill>
                  <a:latin typeface="Comic Sans MS" panose="030F0702030302020204" pitchFamily="66" charset="0"/>
                </a:rPr>
                <a:t>IndianAccount</a:t>
              </a: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000" i="1">
                  <a:solidFill>
                    <a:schemeClr val="tx1"/>
                  </a:solidFill>
                  <a:latin typeface="Comic Sans MS" panose="030F0702030302020204" pitchFamily="66" charset="0"/>
                </a:rPr>
                <a:t>USAccount</a:t>
              </a: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000" i="1">
                  <a:solidFill>
                    <a:schemeClr val="tx1"/>
                  </a:solidFill>
                  <a:latin typeface="Comic Sans MS" panose="030F0702030302020204" pitchFamily="66" charset="0"/>
                </a:rPr>
                <a:t>UKAccount</a:t>
              </a: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000" i="1">
                  <a:solidFill>
                    <a:schemeClr val="tx1"/>
                  </a:solidFill>
                  <a:latin typeface="Comic Sans MS" panose="030F0702030302020204" pitchFamily="66" charset="0"/>
                </a:rPr>
                <a:t>EUAccount</a:t>
              </a: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000" i="1">
                  <a:solidFill>
                    <a:schemeClr val="tx1"/>
                  </a:solidFill>
                  <a:latin typeface="Comic Sans MS" panose="030F0702030302020204" pitchFamily="66" charset="0"/>
                </a:rPr>
                <a:t>JPAccount</a:t>
              </a: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000" i="1">
                  <a:solidFill>
                    <a:schemeClr val="tx1"/>
                  </a:solidFill>
                  <a:latin typeface="Comic Sans MS" panose="030F0702030302020204" pitchFamily="66" charset="0"/>
                </a:rPr>
                <a:t>OtherAccount</a:t>
              </a:r>
            </a:p>
          </p:txBody>
        </p:sp>
        <p:sp>
          <p:nvSpPr>
            <p:cNvPr id="40966" name="Line 5">
              <a:extLst>
                <a:ext uri="{FF2B5EF4-FFF2-40B4-BE49-F238E27FC236}">
                  <a16:creationId xmlns:a16="http://schemas.microsoft.com/office/drawing/2014/main" id="{DA10D8D5-C107-39C1-C3A0-B0954B05CE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07" y="1434"/>
              <a:ext cx="0" cy="672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prstDash val="sysDash"/>
              <a:miter lim="800000"/>
              <a:headEnd/>
              <a:tailEnd type="stealth" w="lg" len="med"/>
            </a:ln>
          </p:spPr>
          <p:txBody>
            <a:bodyPr wrap="none" lIns="100794" tIns="50397" rIns="100794" bIns="50397" anchor="b" anchorCtr="1"/>
            <a:lstStyle/>
            <a:p>
              <a:pPr eaLnBrk="1" hangingPunct="1">
                <a:lnSpc>
                  <a:spcPct val="86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240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50186" name="Text Box 6">
              <a:extLst>
                <a:ext uri="{FF2B5EF4-FFF2-40B4-BE49-F238E27FC236}">
                  <a16:creationId xmlns:a16="http://schemas.microsoft.com/office/drawing/2014/main" id="{2268EA34-6C56-5F42-C1BF-E1AF7491B0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7" y="2153"/>
              <a:ext cx="1344" cy="640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91430" tIns="45715" rIns="91430" bIns="45715" anchor="b" anchorCtr="1">
              <a:spAutoFit/>
            </a:bodyPr>
            <a:lstStyle>
              <a:lvl1pPr defTabSz="4143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4143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4143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4143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4143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000" i="1">
                  <a:solidFill>
                    <a:schemeClr val="tx1"/>
                  </a:solidFill>
                  <a:latin typeface="Comic Sans MS" panose="030F0702030302020204" pitchFamily="66" charset="0"/>
                </a:rPr>
                <a:t>EduCredit</a:t>
              </a: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000" i="1">
                  <a:solidFill>
                    <a:schemeClr val="tx1"/>
                  </a:solidFill>
                  <a:latin typeface="Comic Sans MS" panose="030F0702030302020204" pitchFamily="66" charset="0"/>
                </a:rPr>
                <a:t>BizCredit</a:t>
              </a: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000" i="1">
                  <a:solidFill>
                    <a:schemeClr val="tx1"/>
                  </a:solidFill>
                  <a:latin typeface="Comic Sans MS" panose="030F0702030302020204" pitchFamily="66" charset="0"/>
                </a:rPr>
                <a:t>IndividualCredit</a:t>
              </a:r>
            </a:p>
          </p:txBody>
        </p:sp>
        <p:sp>
          <p:nvSpPr>
            <p:cNvPr id="40968" name="Line 7">
              <a:extLst>
                <a:ext uri="{FF2B5EF4-FFF2-40B4-BE49-F238E27FC236}">
                  <a16:creationId xmlns:a16="http://schemas.microsoft.com/office/drawing/2014/main" id="{B5E610D8-3C50-C04F-9DC5-30FEFA05D2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1051"/>
              <a:ext cx="0" cy="1055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prstDash val="sysDash"/>
              <a:miter lim="800000"/>
              <a:headEnd/>
              <a:tailEnd type="stealth" w="lg" len="med"/>
            </a:ln>
          </p:spPr>
          <p:txBody>
            <a:bodyPr wrap="none" lIns="100794" tIns="50397" rIns="100794" bIns="50397" anchor="b" anchorCtr="1"/>
            <a:lstStyle/>
            <a:p>
              <a:pPr eaLnBrk="1" hangingPunct="1">
                <a:lnSpc>
                  <a:spcPct val="86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240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50188" name="Text Box 8">
              <a:extLst>
                <a:ext uri="{FF2B5EF4-FFF2-40B4-BE49-F238E27FC236}">
                  <a16:creationId xmlns:a16="http://schemas.microsoft.com/office/drawing/2014/main" id="{51955756-A19A-DC1D-EDA9-A5E4D35B31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9" y="2153"/>
              <a:ext cx="1002" cy="640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91430" tIns="45715" rIns="91430" bIns="45715" anchor="b" anchorCtr="1">
              <a:spAutoFit/>
            </a:bodyPr>
            <a:lstStyle>
              <a:lvl1pPr defTabSz="4143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4143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4143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4143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4143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000" i="1">
                  <a:solidFill>
                    <a:schemeClr val="tx1"/>
                  </a:solidFill>
                  <a:latin typeface="Comic Sans MS" panose="030F0702030302020204" pitchFamily="66" charset="0"/>
                </a:rPr>
                <a:t>VISACard</a:t>
              </a: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000" i="1">
                  <a:solidFill>
                    <a:schemeClr val="tx1"/>
                  </a:solidFill>
                  <a:latin typeface="Comic Sans MS" panose="030F0702030302020204" pitchFamily="66" charset="0"/>
                </a:rPr>
                <a:t>AmExpCard</a:t>
              </a: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000" i="1">
                  <a:solidFill>
                    <a:schemeClr val="tx1"/>
                  </a:solidFill>
                  <a:latin typeface="Comic Sans MS" panose="030F0702030302020204" pitchFamily="66" charset="0"/>
                </a:rPr>
                <a:t>StoreCard</a:t>
              </a:r>
            </a:p>
          </p:txBody>
        </p:sp>
        <p:sp>
          <p:nvSpPr>
            <p:cNvPr id="40970" name="Line 9">
              <a:extLst>
                <a:ext uri="{FF2B5EF4-FFF2-40B4-BE49-F238E27FC236}">
                  <a16:creationId xmlns:a16="http://schemas.microsoft.com/office/drawing/2014/main" id="{D82CD82E-76F7-B0A5-F7B4-C94624CFC2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97" y="1434"/>
              <a:ext cx="0" cy="672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prstDash val="sysDash"/>
              <a:miter lim="800000"/>
              <a:headEnd/>
              <a:tailEnd type="stealth" w="lg" len="med"/>
            </a:ln>
          </p:spPr>
          <p:txBody>
            <a:bodyPr wrap="none" lIns="100794" tIns="50397" rIns="100794" bIns="50397" anchor="b" anchorCtr="1"/>
            <a:lstStyle/>
            <a:p>
              <a:pPr eaLnBrk="1" hangingPunct="1">
                <a:lnSpc>
                  <a:spcPct val="86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2400">
                <a:solidFill>
                  <a:schemeClr val="tx1"/>
                </a:solidFill>
                <a:latin typeface="+mn-lt"/>
              </a:endParaRPr>
            </a:p>
          </p:txBody>
        </p:sp>
      </p:grp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96DC6E16-125C-6B87-5B9D-7C7AD67E76C2}"/>
              </a:ext>
            </a:extLst>
          </p:cNvPr>
          <p:cNvSpPr/>
          <p:nvPr/>
        </p:nvSpPr>
        <p:spPr bwMode="auto">
          <a:xfrm>
            <a:off x="9124950" y="889000"/>
            <a:ext cx="280988" cy="220663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IN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6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462A60-57FE-F609-2A1B-3A0AA9020B2E}"/>
              </a:ext>
            </a:extLst>
          </p:cNvPr>
          <p:cNvSpPr/>
          <p:nvPr/>
        </p:nvSpPr>
        <p:spPr bwMode="auto">
          <a:xfrm>
            <a:off x="393700" y="1228725"/>
            <a:ext cx="9296400" cy="2057400"/>
          </a:xfrm>
          <a:prstGeom prst="rect">
            <a:avLst/>
          </a:prstGeom>
          <a:solidFill>
            <a:srgbClr val="FFFF99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>
              <a:latin typeface="+mj-lt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5FDEB437-87C7-719B-3152-15C10788695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1363" y="393700"/>
            <a:ext cx="8596312" cy="525463"/>
          </a:xfrm>
        </p:spPr>
        <p:txBody>
          <a:bodyPr lIns="100794" tIns="50397" rIns="100794" bIns="50397"/>
          <a:lstStyle/>
          <a:p>
            <a:r>
              <a:rPr lang="en-US" altLang="en-US" sz="3600"/>
              <a:t>Liskov Substitution Principle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31F2750-2B70-DBE7-95B6-1B971441379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5263" y="1265238"/>
            <a:ext cx="9688512" cy="5791200"/>
          </a:xfrm>
        </p:spPr>
        <p:txBody>
          <a:bodyPr lIns="100794" tIns="50397" rIns="100794" bIns="50397"/>
          <a:lstStyle/>
          <a:p>
            <a:pPr>
              <a:lnSpc>
                <a:spcPct val="120000"/>
              </a:lnSpc>
              <a:spcBef>
                <a:spcPts val="1200"/>
              </a:spcBef>
              <a:spcAft>
                <a:spcPts val="3600"/>
              </a:spcAft>
            </a:pPr>
            <a:r>
              <a:rPr lang="en-US" altLang="en-US" sz="3400" b="1">
                <a:solidFill>
                  <a:srgbClr val="0000CC"/>
                </a:solidFill>
              </a:rPr>
              <a:t>“An instance of a derived class should be able to replace any instance of its super class.”</a:t>
            </a:r>
          </a:p>
          <a:p>
            <a:pPr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altLang="en-US"/>
              <a:t>In effect, the base class establishes a basic behavior (functionality) that clients know of. </a:t>
            </a:r>
          </a:p>
          <a:p>
            <a:pPr lvl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b="1">
                <a:solidFill>
                  <a:srgbClr val="FF0000"/>
                </a:solidFill>
              </a:rPr>
              <a:t>If a derived class violates the contract,  then a violation of LSP occurs.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8F49DF-10FC-BF9E-34FE-13FC5F42A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825" y="3159125"/>
            <a:ext cx="1752600" cy="199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642B052-C1AC-34FE-BAF9-2768A66F491C}"/>
              </a:ext>
            </a:extLst>
          </p:cNvPr>
          <p:cNvSpPr/>
          <p:nvPr/>
        </p:nvSpPr>
        <p:spPr bwMode="auto">
          <a:xfrm>
            <a:off x="315913" y="936625"/>
            <a:ext cx="9053512" cy="1763713"/>
          </a:xfrm>
          <a:prstGeom prst="rect">
            <a:avLst/>
          </a:prstGeom>
          <a:solidFill>
            <a:srgbClr val="FFFF99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>
              <a:latin typeface="+mj-lt"/>
            </a:endParaRPr>
          </a:p>
        </p:txBody>
      </p:sp>
      <p:sp>
        <p:nvSpPr>
          <p:cNvPr id="53252" name="Rectangle 2">
            <a:extLst>
              <a:ext uri="{FF2B5EF4-FFF2-40B4-BE49-F238E27FC236}">
                <a16:creationId xmlns:a16="http://schemas.microsoft.com/office/drawing/2014/main" id="{B4DA1E13-3DCF-C50E-78CD-EBE2E68AA89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4500" y="198438"/>
            <a:ext cx="8596313" cy="731837"/>
          </a:xfrm>
        </p:spPr>
        <p:txBody>
          <a:bodyPr/>
          <a:lstStyle/>
          <a:p>
            <a:r>
              <a:rPr lang="en-US" altLang="en-US" sz="3200"/>
              <a:t>LSP in Plain English…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96322F8B-3FC5-BBD9-D2B6-349CBB7A02D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947738"/>
            <a:ext cx="9612313" cy="6413500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600"/>
              </a:spcBef>
              <a:spcAft>
                <a:spcPts val="4200"/>
              </a:spcAft>
            </a:pPr>
            <a:r>
              <a:rPr lang="en-US" altLang="en-US" sz="3200" b="1">
                <a:solidFill>
                  <a:srgbClr val="0000CC"/>
                </a:solidFill>
              </a:rPr>
              <a:t>Any subclass object should always be seamlessly usable in place of its parent class object.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3200" b="1">
                <a:solidFill>
                  <a:srgbClr val="006600"/>
                </a:solidFill>
              </a:rPr>
              <a:t>Corollary</a:t>
            </a:r>
            <a:r>
              <a:rPr lang="en-GB" altLang="en-US" sz="3200"/>
              <a:t> - All derived classes must           honour contracts of their base classes: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 b="1">
                <a:solidFill>
                  <a:srgbClr val="0000CC"/>
                </a:solidFill>
              </a:rPr>
              <a:t>IS A </a:t>
            </a:r>
            <a:r>
              <a:rPr lang="en-US" altLang="en-US" sz="2800" b="1">
                <a:solidFill>
                  <a:srgbClr val="0000CC"/>
                </a:solidFill>
                <a:sym typeface="Wingdings" panose="05000000000000000000" pitchFamily="2" charset="2"/>
              </a:rPr>
              <a:t></a:t>
            </a:r>
            <a:r>
              <a:rPr lang="en-US" altLang="en-US" sz="2800" b="1">
                <a:solidFill>
                  <a:srgbClr val="0000CC"/>
                </a:solidFill>
              </a:rPr>
              <a:t> same public behavior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/>
              <a:t>Pre-conditions can only get weaker (at most)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/>
              <a:t>Post-conditions can only get stronger (at least)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225F7E37-524A-CC26-50B7-13FEBCF540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663" y="-11113"/>
            <a:ext cx="9340850" cy="1255713"/>
          </a:xfrm>
        </p:spPr>
        <p:txBody>
          <a:bodyPr/>
          <a:lstStyle/>
          <a:p>
            <a:r>
              <a:rPr lang="en-IN" altLang="en-US" sz="3600"/>
              <a:t>Liskov’s Pre- and Post-conditions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70EF8-44F6-3908-84A2-95C2B3CC30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663" y="1039813"/>
            <a:ext cx="9726612" cy="5478462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 sz="2800" b="1">
                <a:solidFill>
                  <a:srgbClr val="0000CC"/>
                </a:solidFill>
              </a:rPr>
              <a:t>Preconditons should not get strengthened in a derived class: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>
                <a:solidFill>
                  <a:schemeClr val="tx1"/>
                </a:solidFill>
              </a:rPr>
              <a:t>Precondition is the constraints that the input parameter to a method call should satisfy for the method to run correctly.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1800"/>
              </a:spcAft>
            </a:pPr>
            <a:r>
              <a:rPr lang="en-US" altLang="en-US" sz="2400">
                <a:solidFill>
                  <a:srgbClr val="0000CC"/>
                </a:solidFill>
              </a:rPr>
              <a:t>The parameters which work with the supertype, at least that much  must work  with the subtype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 sz="2800" b="1">
                <a:solidFill>
                  <a:srgbClr val="0000CC"/>
                </a:solidFill>
              </a:rPr>
              <a:t>Postconditions  should not get weakened in a derived class</a:t>
            </a:r>
            <a:r>
              <a:rPr lang="en-US" altLang="en-US" sz="2800">
                <a:solidFill>
                  <a:schemeClr val="tx1"/>
                </a:solidFill>
              </a:rPr>
              <a:t>: 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>
                <a:solidFill>
                  <a:schemeClr val="tx1"/>
                </a:solidFill>
              </a:rPr>
              <a:t>Post-condition is the constraint that the output result of a method should satisfy in a successful run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>
                <a:solidFill>
                  <a:srgbClr val="0000CC"/>
                </a:solidFill>
              </a:rPr>
              <a:t> What is guaranteed by the supertype should also be guaranteed by the subtype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I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38EB59C9-2955-557E-751B-584B732AC1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0713" y="0"/>
            <a:ext cx="8596312" cy="1255713"/>
          </a:xfrm>
        </p:spPr>
        <p:txBody>
          <a:bodyPr/>
          <a:lstStyle/>
          <a:p>
            <a:r>
              <a:rPr lang="en-IN" altLang="en-US" sz="3600"/>
              <a:t>Pre conditions can only Get Weaker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71566-261E-F0A6-C8CD-32AD641BF6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1463" y="1255713"/>
            <a:ext cx="9536112" cy="53340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b="1"/>
              <a:t>Example:</a:t>
            </a:r>
            <a:endParaRPr lang="en-US" altLang="en-US" b="1">
              <a:solidFill>
                <a:srgbClr val="0000CC"/>
              </a:solidFill>
            </a:endParaRPr>
          </a:p>
          <a:p>
            <a:pPr marL="968375" lvl="2" indent="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en-US" sz="3600" b="1">
                <a:solidFill>
                  <a:srgbClr val="7030A0"/>
                </a:solidFill>
              </a:rPr>
              <a:t>void drive(car v); //super type</a:t>
            </a:r>
          </a:p>
          <a:p>
            <a:pPr marL="968375" lvl="2" indent="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en-US" sz="3200" b="1">
                <a:solidFill>
                  <a:schemeClr val="accent2"/>
                </a:solidFill>
              </a:rPr>
              <a:t>Now consider subtype overrides</a:t>
            </a:r>
          </a:p>
          <a:p>
            <a:pPr marL="968375" lvl="2" indent="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en-US" sz="3600" b="1">
                <a:solidFill>
                  <a:srgbClr val="7030A0"/>
                </a:solidFill>
              </a:rPr>
              <a:t>void drive(Maruti m); //sub type  </a:t>
            </a:r>
            <a:endParaRPr lang="en-US" altLang="en-US" sz="3600" b="1">
              <a:solidFill>
                <a:srgbClr val="006600"/>
              </a:solidFill>
            </a:endParaRPr>
          </a:p>
          <a:p>
            <a:pPr marL="968375" lvl="2" indent="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en-US" sz="3600" b="1">
                <a:solidFill>
                  <a:srgbClr val="7030A0"/>
                </a:solidFill>
              </a:rPr>
              <a:t>void  drive(vehicle v); //sub type</a:t>
            </a:r>
            <a:endParaRPr lang="en-IN" altLang="en-US" sz="3600" b="1">
              <a:solidFill>
                <a:srgbClr val="7030A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D75539-03E9-7F70-B193-4FB3F0D52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1100" y="4552950"/>
            <a:ext cx="5461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6000" i="1">
                <a:solidFill>
                  <a:srgbClr val="006600"/>
                </a:solidFill>
                <a:sym typeface="Wingdings" panose="05000000000000000000" pitchFamily="2" charset="2"/>
              </a:rPr>
              <a:t></a:t>
            </a:r>
            <a:endParaRPr lang="en-IN" altLang="en-US" sz="6000" i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853CA3-51BD-DFD7-13A9-25C9F522D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8388" y="3551238"/>
            <a:ext cx="7715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7200" i="1">
                <a:solidFill>
                  <a:srgbClr val="FF3300"/>
                </a:solidFill>
                <a:sym typeface="Wingdings" panose="05000000000000000000" pitchFamily="2" charset="2"/>
              </a:rPr>
              <a:t></a:t>
            </a:r>
            <a:endParaRPr lang="en-IN" altLang="en-US" sz="7200" i="1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CED83BDB-5ED1-D904-0D4E-8F315BFD9E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0713" y="0"/>
            <a:ext cx="8596312" cy="1255713"/>
          </a:xfrm>
        </p:spPr>
        <p:txBody>
          <a:bodyPr/>
          <a:lstStyle/>
          <a:p>
            <a:r>
              <a:rPr lang="en-IN" altLang="en-US" sz="3600"/>
              <a:t>Post conditions can only Get Stronger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D5FF5-5E62-8D03-577D-A487392A6E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1463" y="1255713"/>
            <a:ext cx="9536112" cy="53340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b="1"/>
              <a:t>Example:</a:t>
            </a:r>
            <a:endParaRPr lang="en-US" altLang="en-US" b="1">
              <a:solidFill>
                <a:srgbClr val="0000CC"/>
              </a:solidFill>
            </a:endParaRPr>
          </a:p>
          <a:p>
            <a:pPr marL="968375" lvl="2" indent="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en-US" sz="3600" b="1">
                <a:solidFill>
                  <a:srgbClr val="7030A0"/>
                </a:solidFill>
              </a:rPr>
              <a:t>Car create(); //super type</a:t>
            </a:r>
          </a:p>
          <a:p>
            <a:pPr marL="968375" lvl="2" indent="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en-US" sz="3600" b="1">
                <a:solidFill>
                  <a:schemeClr val="accent2"/>
                </a:solidFill>
              </a:rPr>
              <a:t>Now consider subtype overrides</a:t>
            </a:r>
            <a:endParaRPr lang="en-US" altLang="en-US" sz="3600" b="1">
              <a:solidFill>
                <a:srgbClr val="7030A0"/>
              </a:solidFill>
            </a:endParaRPr>
          </a:p>
          <a:p>
            <a:pPr marL="968375" lvl="2" indent="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en-US" sz="3600" b="1">
                <a:solidFill>
                  <a:srgbClr val="7030A0"/>
                </a:solidFill>
              </a:rPr>
              <a:t>Vehicle create(); //sub type  </a:t>
            </a:r>
            <a:endParaRPr lang="en-US" altLang="en-US" sz="3600" b="1">
              <a:solidFill>
                <a:srgbClr val="006600"/>
              </a:solidFill>
            </a:endParaRPr>
          </a:p>
          <a:p>
            <a:pPr marL="968375" lvl="2" indent="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en-US" sz="3600" b="1">
                <a:solidFill>
                  <a:srgbClr val="7030A0"/>
                </a:solidFill>
              </a:rPr>
              <a:t>Maruti create(); //sub type</a:t>
            </a:r>
            <a:endParaRPr lang="en-IN" altLang="en-US" sz="3600" b="1">
              <a:solidFill>
                <a:srgbClr val="7030A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288758-EA6F-7FC4-BF32-D4AAD88CB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2900" y="4618038"/>
            <a:ext cx="5461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6000" i="1">
                <a:solidFill>
                  <a:srgbClr val="006600"/>
                </a:solidFill>
                <a:sym typeface="Wingdings" panose="05000000000000000000" pitchFamily="2" charset="2"/>
              </a:rPr>
              <a:t></a:t>
            </a:r>
            <a:endParaRPr lang="en-IN" altLang="en-US" sz="6000" i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CE3BDF-090B-52FE-CF44-100E40277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0188" y="3627438"/>
            <a:ext cx="7715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7200" i="1">
                <a:solidFill>
                  <a:srgbClr val="FF3300"/>
                </a:solidFill>
                <a:sym typeface="Wingdings" panose="05000000000000000000" pitchFamily="2" charset="2"/>
              </a:rPr>
              <a:t></a:t>
            </a:r>
            <a:endParaRPr lang="en-IN" altLang="en-US" sz="7200" i="1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>
            <a:extLst>
              <a:ext uri="{FF2B5EF4-FFF2-40B4-BE49-F238E27FC236}">
                <a16:creationId xmlns:a16="http://schemas.microsoft.com/office/drawing/2014/main" id="{F0010332-EE8F-9FCF-EE07-504C4C421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3" y="1112838"/>
            <a:ext cx="8596312" cy="1066800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i="1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588A7ED8-51D0-D46B-1071-76311C059FD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25488" y="0"/>
            <a:ext cx="8596312" cy="1255713"/>
          </a:xfrm>
        </p:spPr>
        <p:txBody>
          <a:bodyPr lIns="99745" tIns="48997" rIns="99745" bIns="48997"/>
          <a:lstStyle/>
          <a:p>
            <a:r>
              <a:rPr lang="en-US" altLang="en-US" sz="3200"/>
              <a:t>Statement of OCP Principle</a:t>
            </a:r>
          </a:p>
        </p:txBody>
      </p:sp>
      <p:sp>
        <p:nvSpPr>
          <p:cNvPr id="1125381" name="Rectangle 3">
            <a:extLst>
              <a:ext uri="{FF2B5EF4-FFF2-40B4-BE49-F238E27FC236}">
                <a16:creationId xmlns:a16="http://schemas.microsoft.com/office/drawing/2014/main" id="{2EC010B3-7942-AC38-260D-FD3486FC91D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7313" y="1054100"/>
            <a:ext cx="9829800" cy="6019800"/>
          </a:xfrm>
        </p:spPr>
        <p:txBody>
          <a:bodyPr lIns="99745" tIns="48997" rIns="99745" bIns="48997"/>
          <a:lstStyle/>
          <a:p>
            <a:pPr>
              <a:lnSpc>
                <a:spcPct val="105000"/>
              </a:lnSpc>
              <a:spcBef>
                <a:spcPts val="600"/>
              </a:spcBef>
              <a:spcAft>
                <a:spcPts val="1800"/>
              </a:spcAft>
            </a:pPr>
            <a:r>
              <a:rPr lang="en-US" altLang="en-US" b="1">
                <a:solidFill>
                  <a:srgbClr val="0000CC"/>
                </a:solidFill>
              </a:rPr>
              <a:t>Classes should be open for extension, but closed for modification.</a:t>
            </a:r>
          </a:p>
          <a:p>
            <a:pPr lvl="1">
              <a:lnSpc>
                <a:spcPct val="105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CC"/>
                </a:solidFill>
              </a:rPr>
              <a:t>Open:</a:t>
            </a:r>
            <a:br>
              <a:rPr lang="en-US" altLang="en-US" b="1">
                <a:solidFill>
                  <a:srgbClr val="0000CC"/>
                </a:solidFill>
              </a:rPr>
            </a:br>
            <a:r>
              <a:rPr lang="en-US" altLang="en-US"/>
              <a:t>A class is open if it can be extended:</a:t>
            </a:r>
          </a:p>
          <a:p>
            <a:pPr lvl="2">
              <a:lnSpc>
                <a:spcPct val="105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/>
              <a:t>Add data members and operations through inheritance.</a:t>
            </a:r>
          </a:p>
          <a:p>
            <a:pPr lvl="1">
              <a:lnSpc>
                <a:spcPct val="105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CC"/>
                </a:solidFill>
              </a:rPr>
              <a:t>Closed:</a:t>
            </a:r>
            <a:br>
              <a:rPr lang="en-US" altLang="en-US" b="1">
                <a:solidFill>
                  <a:srgbClr val="0000CC"/>
                </a:solidFill>
              </a:rPr>
            </a:br>
            <a:r>
              <a:rPr lang="en-US" altLang="en-US"/>
              <a:t>A class is closed if it is available for use by other components but it cannot be changed:</a:t>
            </a:r>
          </a:p>
          <a:p>
            <a:pPr lvl="2">
              <a:lnSpc>
                <a:spcPct val="105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b="1">
                <a:solidFill>
                  <a:srgbClr val="0000CC"/>
                </a:solidFill>
              </a:rPr>
              <a:t> It can be put under a configuration                    control tool, allowing read only access.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C5CF93-9E4D-9959-81D8-F480AD19B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13" y="2220913"/>
            <a:ext cx="646112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1DDF74E-379C-455D-CBB8-8B1852701A79}"/>
              </a:ext>
            </a:extLst>
          </p:cNvPr>
          <p:cNvGrpSpPr>
            <a:grpSpLocks/>
          </p:cNvGrpSpPr>
          <p:nvPr/>
        </p:nvGrpSpPr>
        <p:grpSpPr bwMode="auto">
          <a:xfrm>
            <a:off x="7813675" y="4668838"/>
            <a:ext cx="600075" cy="454025"/>
            <a:chOff x="8347603" y="4620513"/>
            <a:chExt cx="599639" cy="454725"/>
          </a:xfrm>
        </p:grpSpPr>
        <p:pic>
          <p:nvPicPr>
            <p:cNvPr id="8199" name="Picture 2">
              <a:extLst>
                <a:ext uri="{FF2B5EF4-FFF2-40B4-BE49-F238E27FC236}">
                  <a16:creationId xmlns:a16="http://schemas.microsoft.com/office/drawing/2014/main" id="{73FFD92B-3FB0-8B5B-6D2E-B962729377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460" b="16277"/>
            <a:stretch>
              <a:fillRect/>
            </a:stretch>
          </p:blipFill>
          <p:spPr bwMode="auto">
            <a:xfrm>
              <a:off x="8347603" y="4620513"/>
              <a:ext cx="578909" cy="440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B75068D-B0CD-3838-CB52-B69717283752}"/>
                </a:ext>
              </a:extLst>
            </p:cNvPr>
            <p:cNvSpPr/>
            <p:nvPr/>
          </p:nvSpPr>
          <p:spPr bwMode="auto">
            <a:xfrm>
              <a:off x="8347603" y="4634822"/>
              <a:ext cx="599639" cy="440416"/>
            </a:xfrm>
            <a:prstGeom prst="rect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endParaRPr lang="en-IN"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25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25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125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125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BEFAB87E-A12A-DC5A-7DF4-7B1611886DB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0"/>
            <a:ext cx="8596312" cy="1255713"/>
          </a:xfrm>
        </p:spPr>
        <p:txBody>
          <a:bodyPr lIns="99745" tIns="48997" rIns="99745" bIns="48997"/>
          <a:lstStyle/>
          <a:p>
            <a:r>
              <a:rPr lang="en-US" altLang="en-US" sz="3200"/>
              <a:t>Origin</a:t>
            </a:r>
          </a:p>
        </p:txBody>
      </p:sp>
      <p:sp>
        <p:nvSpPr>
          <p:cNvPr id="1127429" name="Rectangle 3">
            <a:extLst>
              <a:ext uri="{FF2B5EF4-FFF2-40B4-BE49-F238E27FC236}">
                <a16:creationId xmlns:a16="http://schemas.microsoft.com/office/drawing/2014/main" id="{BC9F6C00-AB65-3C2D-C232-AAAA02D6DEF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63513" y="992188"/>
            <a:ext cx="9677400" cy="5575300"/>
          </a:xfrm>
        </p:spPr>
        <p:txBody>
          <a:bodyPr lIns="99745" tIns="48997" rIns="99745" bIns="48997"/>
          <a:lstStyle/>
          <a:p>
            <a:pPr>
              <a:lnSpc>
                <a:spcPct val="114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 sz="3400"/>
              <a:t>The open/closed principle was first discussed as a fundamental object-oriented principle:</a:t>
            </a:r>
          </a:p>
          <a:p>
            <a:pPr lvl="1">
              <a:lnSpc>
                <a:spcPct val="114000"/>
              </a:lnSpc>
              <a:spcAft>
                <a:spcPts val="1200"/>
              </a:spcAft>
            </a:pPr>
            <a:r>
              <a:rPr lang="en-US" altLang="en-US" b="1">
                <a:solidFill>
                  <a:srgbClr val="006600"/>
                </a:solidFill>
              </a:rPr>
              <a:t> </a:t>
            </a:r>
            <a:r>
              <a:rPr lang="en-US" altLang="en-US" sz="2400" b="1">
                <a:solidFill>
                  <a:srgbClr val="006600"/>
                </a:solidFill>
              </a:rPr>
              <a:t>by Bertrand Meyer in: “Object Oriented Software Construction”, Prentice-Hall, 1988</a:t>
            </a:r>
            <a:r>
              <a:rPr lang="en-US" altLang="en-US" b="1">
                <a:solidFill>
                  <a:srgbClr val="006600"/>
                </a:solidFill>
              </a:rPr>
              <a:t>.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 sz="3400"/>
              <a:t>In large and complex systems, changes are frequent. Possible reasons:</a:t>
            </a:r>
          </a:p>
          <a:p>
            <a:pPr lvl="1">
              <a:lnSpc>
                <a:spcPct val="114000"/>
              </a:lnSpc>
              <a:spcAft>
                <a:spcPts val="600"/>
              </a:spcAft>
            </a:pPr>
            <a:r>
              <a:rPr lang="en-US" altLang="en-US" b="1">
                <a:solidFill>
                  <a:srgbClr val="0000CC"/>
                </a:solidFill>
              </a:rPr>
              <a:t>Changing requirements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b="1">
                <a:solidFill>
                  <a:srgbClr val="0000CC"/>
                </a:solidFill>
              </a:rPr>
              <a:t>Latent errors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b="1">
                <a:solidFill>
                  <a:srgbClr val="0000CC"/>
                </a:solidFill>
              </a:rPr>
              <a:t>Performance issues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274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274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274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1274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>
            <a:extLst>
              <a:ext uri="{FF2B5EF4-FFF2-40B4-BE49-F238E27FC236}">
                <a16:creationId xmlns:a16="http://schemas.microsoft.com/office/drawing/2014/main" id="{29C89415-7BB8-290F-A8E8-187649FE8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084638"/>
            <a:ext cx="9129712" cy="1676400"/>
          </a:xfrm>
          <a:prstGeom prst="rect">
            <a:avLst/>
          </a:prstGeom>
          <a:solidFill>
            <a:srgbClr val="FFFFCC"/>
          </a:solidFill>
          <a:ln w="9525">
            <a:solidFill>
              <a:srgbClr val="66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i="1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B08E14A2-BCFA-AD0E-78F9-43C20C5BEB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4513" y="236538"/>
            <a:ext cx="8596312" cy="884237"/>
          </a:xfrm>
        </p:spPr>
        <p:txBody>
          <a:bodyPr/>
          <a:lstStyle/>
          <a:p>
            <a:r>
              <a:rPr lang="en-US" altLang="en-US" sz="3600"/>
              <a:t>Motivation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8F658ACA-F89F-4120-8EE6-F75D65880D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375" y="1189038"/>
            <a:ext cx="9525000" cy="58674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3600"/>
              </a:spcAft>
              <a:buSzPct val="110000"/>
              <a:buFontTx/>
              <a:buChar char="•"/>
            </a:pPr>
            <a:r>
              <a:rPr lang="en-US" altLang="en-US"/>
              <a:t>A small change to a class should not  cause a cascade of changes in other classes.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1800"/>
              </a:spcAft>
            </a:pPr>
            <a:r>
              <a:rPr lang="en-US" altLang="en-US"/>
              <a:t>Open/closed principle statement: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b="1">
                <a:solidFill>
                  <a:srgbClr val="0000CC"/>
                </a:solidFill>
              </a:rPr>
              <a:t>Once a class has been successfully tested ---  it should never  be changed, only  extended to meet any changes required.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endParaRPr lang="en-US" altLang="en-US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997331-8799-2569-8ACF-966C6FDF0986}"/>
              </a:ext>
            </a:extLst>
          </p:cNvPr>
          <p:cNvSpPr/>
          <p:nvPr/>
        </p:nvSpPr>
        <p:spPr bwMode="auto">
          <a:xfrm>
            <a:off x="1077913" y="5303838"/>
            <a:ext cx="8147050" cy="167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IN">
              <a:latin typeface="+mj-lt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850042E3-61E4-6512-46A2-FF1D5A102D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5913" y="65088"/>
            <a:ext cx="9096375" cy="1036637"/>
          </a:xfrm>
        </p:spPr>
        <p:txBody>
          <a:bodyPr/>
          <a:lstStyle/>
          <a:p>
            <a:r>
              <a:rPr lang="en-US" altLang="en-US" sz="3200"/>
              <a:t>Consequence of OCP Violation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1AF202C6-3926-5D0F-159E-C350FB9C0A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9563" y="1138238"/>
            <a:ext cx="8915400" cy="6096000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ct val="10000"/>
              </a:spcBef>
              <a:spcAft>
                <a:spcPct val="0"/>
              </a:spcAft>
            </a:pPr>
            <a:r>
              <a:rPr lang="en-US" altLang="en-US"/>
              <a:t>A simple change to a class:</a:t>
            </a:r>
          </a:p>
          <a:p>
            <a:pPr lvl="1">
              <a:lnSpc>
                <a:spcPct val="114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en-US">
                <a:solidFill>
                  <a:srgbClr val="0000CC"/>
                </a:solidFill>
              </a:rPr>
              <a:t>Requires changes to be made to several other classes…</a:t>
            </a:r>
          </a:p>
          <a:p>
            <a:pPr lvl="1">
              <a:lnSpc>
                <a:spcPct val="114000"/>
              </a:lnSpc>
              <a:spcBef>
                <a:spcPct val="10000"/>
              </a:spcBef>
              <a:spcAft>
                <a:spcPts val="3000"/>
              </a:spcAft>
            </a:pPr>
            <a:r>
              <a:rPr lang="en-US" altLang="en-US">
                <a:solidFill>
                  <a:srgbClr val="0000CC"/>
                </a:solidFill>
              </a:rPr>
              <a:t>Seemingly unrelated classes get                          affected…</a:t>
            </a:r>
          </a:p>
          <a:p>
            <a:pPr>
              <a:lnSpc>
                <a:spcPct val="114000"/>
              </a:lnSpc>
              <a:spcBef>
                <a:spcPct val="10000"/>
              </a:spcBef>
              <a:spcAft>
                <a:spcPct val="0"/>
              </a:spcAft>
            </a:pPr>
            <a:r>
              <a:rPr lang="en-US" altLang="en-US"/>
              <a:t>An example:</a:t>
            </a:r>
          </a:p>
          <a:p>
            <a:pPr lvl="1">
              <a:lnSpc>
                <a:spcPct val="114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en-US" b="1">
                <a:solidFill>
                  <a:srgbClr val="006600"/>
                </a:solidFill>
              </a:rPr>
              <a:t>A programmer extended class A in minor ways but was surprised to see the methods of base class break down.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D5E7B3-6E76-24C7-333F-1EE52D6CE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163" y="2376488"/>
            <a:ext cx="107632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407B5F2C-3A8B-8574-F726-252C330F9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238" y="4919663"/>
            <a:ext cx="4464050" cy="195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4">
            <a:extLst>
              <a:ext uri="{FF2B5EF4-FFF2-40B4-BE49-F238E27FC236}">
                <a16:creationId xmlns:a16="http://schemas.microsoft.com/office/drawing/2014/main" id="{1C547E72-A72F-2BCE-3360-17B7E0268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713" y="960438"/>
            <a:ext cx="8915400" cy="1219200"/>
          </a:xfrm>
          <a:prstGeom prst="rect">
            <a:avLst/>
          </a:prstGeom>
          <a:solidFill>
            <a:srgbClr val="FFFFCC"/>
          </a:solidFill>
          <a:ln w="9525">
            <a:solidFill>
              <a:srgbClr val="66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i="1"/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41E64162-C051-261E-F3B3-1F87B24904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0713" y="152400"/>
            <a:ext cx="8596312" cy="808038"/>
          </a:xfrm>
        </p:spPr>
        <p:txBody>
          <a:bodyPr/>
          <a:lstStyle/>
          <a:p>
            <a:r>
              <a:rPr lang="en-US" altLang="en-US" sz="3600"/>
              <a:t>Solution</a:t>
            </a:r>
          </a:p>
        </p:txBody>
      </p:sp>
      <p:sp>
        <p:nvSpPr>
          <p:cNvPr id="1252355" name="Rectangle 3">
            <a:extLst>
              <a:ext uri="{FF2B5EF4-FFF2-40B4-BE49-F238E27FC236}">
                <a16:creationId xmlns:a16="http://schemas.microsoft.com/office/drawing/2014/main" id="{5BCD8EB3-B82F-DD2E-1ACF-F949B323CB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338" y="960438"/>
            <a:ext cx="10080625" cy="58674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 sz="3400" b="1">
                <a:solidFill>
                  <a:srgbClr val="0000CC"/>
                </a:solidFill>
              </a:rPr>
              <a:t>If you are not changing working code:</a:t>
            </a:r>
          </a:p>
          <a:p>
            <a:pPr lvl="1">
              <a:lnSpc>
                <a:spcPct val="125000"/>
              </a:lnSpc>
              <a:spcAft>
                <a:spcPts val="1200"/>
              </a:spcAft>
            </a:pPr>
            <a:r>
              <a:rPr lang="en-US" altLang="en-US" b="1">
                <a:solidFill>
                  <a:srgbClr val="0000CC"/>
                </a:solidFill>
              </a:rPr>
              <a:t>You are unlikely to break it.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 sz="3400" b="1">
                <a:solidFill>
                  <a:srgbClr val="006600"/>
                </a:solidFill>
              </a:rPr>
              <a:t>Define an abstract or interface class</a:t>
            </a:r>
            <a:r>
              <a:rPr lang="en-US" altLang="en-US" b="1">
                <a:solidFill>
                  <a:srgbClr val="006600"/>
                </a:solidFill>
              </a:rPr>
              <a:t>:</a:t>
            </a:r>
          </a:p>
          <a:p>
            <a:pPr lvl="1">
              <a:lnSpc>
                <a:spcPct val="110000"/>
              </a:lnSpc>
              <a:spcAft>
                <a:spcPts val="1200"/>
              </a:spcAft>
            </a:pPr>
            <a:r>
              <a:rPr lang="en-US" altLang="en-US"/>
              <a:t>Extend the interface/abstract class  whenever any new feature is required.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/>
              <a:t>The client class selects the appropriate object through dynamic binding.</a:t>
            </a:r>
          </a:p>
          <a:p>
            <a:pPr lvl="1">
              <a:lnSpc>
                <a:spcPct val="125000"/>
              </a:lnSpc>
              <a:spcBef>
                <a:spcPts val="600"/>
              </a:spcBef>
              <a:spcAft>
                <a:spcPts val="1200"/>
              </a:spcAft>
            </a:pPr>
            <a:endParaRPr lang="en-US" altLang="en-US"/>
          </a:p>
          <a:p>
            <a:pPr lvl="1">
              <a:lnSpc>
                <a:spcPct val="125000"/>
              </a:lnSpc>
              <a:spcBef>
                <a:spcPts val="600"/>
              </a:spcBef>
              <a:spcAft>
                <a:spcPts val="1200"/>
              </a:spcAft>
            </a:pPr>
            <a:endParaRPr lang="en-US" altLang="en-US"/>
          </a:p>
        </p:txBody>
      </p:sp>
      <p:sp>
        <p:nvSpPr>
          <p:cNvPr id="13318" name="Text Box 6">
            <a:extLst>
              <a:ext uri="{FF2B5EF4-FFF2-40B4-BE49-F238E27FC236}">
                <a16:creationId xmlns:a16="http://schemas.microsoft.com/office/drawing/2014/main" id="{5079476D-33BA-4BA4-F8A6-03576DEA3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3" y="6218238"/>
            <a:ext cx="6019800" cy="541337"/>
          </a:xfrm>
          <a:prstGeom prst="rect">
            <a:avLst/>
          </a:prstGeom>
          <a:solidFill>
            <a:srgbClr val="FFFF00"/>
          </a:solidFill>
          <a:ln w="9525">
            <a:solidFill>
              <a:srgbClr val="6600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solidFill>
                  <a:srgbClr val="0000CC"/>
                </a:solidFill>
                <a:latin typeface="Comic Sans MS" panose="030F0702030302020204" pitchFamily="66" charset="0"/>
              </a:rPr>
              <a:t>Program to an Interface.</a:t>
            </a:r>
          </a:p>
        </p:txBody>
      </p:sp>
      <p:sp>
        <p:nvSpPr>
          <p:cNvPr id="2" name="Text Box 6">
            <a:extLst>
              <a:ext uri="{FF2B5EF4-FFF2-40B4-BE49-F238E27FC236}">
                <a16:creationId xmlns:a16="http://schemas.microsoft.com/office/drawing/2014/main" id="{A2E722EB-92A2-BCED-E3A0-340D06A4D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3" y="5761038"/>
            <a:ext cx="4699000" cy="390525"/>
          </a:xfrm>
          <a:prstGeom prst="rect">
            <a:avLst/>
          </a:prstGeom>
          <a:solidFill>
            <a:srgbClr val="FFFF00"/>
          </a:solidFill>
          <a:ln w="9525">
            <a:solidFill>
              <a:srgbClr val="6600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00CC"/>
                </a:solidFill>
                <a:latin typeface="Comic Sans MS" panose="030F0702030302020204" pitchFamily="66" charset="0"/>
              </a:rPr>
              <a:t>This principle referred to as: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52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52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52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 animBg="1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A592E0E3-27F1-DA73-5EE2-C3CA7BB76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163" y="2179638"/>
            <a:ext cx="50609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2">
            <a:extLst>
              <a:ext uri="{FF2B5EF4-FFF2-40B4-BE49-F238E27FC236}">
                <a16:creationId xmlns:a16="http://schemas.microsoft.com/office/drawing/2014/main" id="{95F9A205-6338-5643-68C1-70B29FAF0A4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8800" y="198438"/>
            <a:ext cx="8596313" cy="808037"/>
          </a:xfrm>
        </p:spPr>
        <p:txBody>
          <a:bodyPr lIns="99745" tIns="48997" rIns="99745" bIns="48997"/>
          <a:lstStyle/>
          <a:p>
            <a:pPr>
              <a:lnSpc>
                <a:spcPct val="90000"/>
              </a:lnSpc>
            </a:pPr>
            <a:r>
              <a:rPr lang="en-AU" altLang="en-US" sz="3200"/>
              <a:t>Key Design Ideas of OCP</a:t>
            </a:r>
          </a:p>
        </p:txBody>
      </p:sp>
      <p:sp>
        <p:nvSpPr>
          <p:cNvPr id="256003" name="Rectangle 3">
            <a:extLst>
              <a:ext uri="{FF2B5EF4-FFF2-40B4-BE49-F238E27FC236}">
                <a16:creationId xmlns:a16="http://schemas.microsoft.com/office/drawing/2014/main" id="{84D7B15B-7428-46CD-9DD7-C581AAC3F41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63513" y="960438"/>
            <a:ext cx="10298112" cy="5943600"/>
          </a:xfrm>
        </p:spPr>
        <p:txBody>
          <a:bodyPr lIns="99745" tIns="48997" rIns="99745" bIns="48997"/>
          <a:lstStyle/>
          <a:p>
            <a:pPr marL="285750" indent="-285750" defTabSz="914400">
              <a:lnSpc>
                <a:spcPct val="114000"/>
              </a:lnSpc>
              <a:spcBef>
                <a:spcPts val="600"/>
              </a:spcBef>
              <a:spcAft>
                <a:spcPct val="0"/>
              </a:spcAft>
            </a:pPr>
            <a:r>
              <a:rPr lang="en-AU" altLang="en-US" b="1">
                <a:solidFill>
                  <a:srgbClr val="0000CC"/>
                </a:solidFill>
              </a:rPr>
              <a:t>Open:</a:t>
            </a:r>
          </a:p>
          <a:p>
            <a:pPr marL="717550" lvl="1" indent="-285750" defTabSz="914400">
              <a:lnSpc>
                <a:spcPct val="114000"/>
              </a:lnSpc>
              <a:spcBef>
                <a:spcPts val="600"/>
              </a:spcBef>
              <a:spcAft>
                <a:spcPts val="2400"/>
              </a:spcAft>
            </a:pPr>
            <a:r>
              <a:rPr lang="en-AU" altLang="en-US" b="1">
                <a:solidFill>
                  <a:srgbClr val="006600"/>
                </a:solidFill>
              </a:rPr>
              <a:t>Can add functionality or data by extending it.</a:t>
            </a:r>
          </a:p>
          <a:p>
            <a:pPr marL="285750" indent="-285750" defTabSz="914400">
              <a:lnSpc>
                <a:spcPct val="114000"/>
              </a:lnSpc>
              <a:spcBef>
                <a:spcPts val="600"/>
              </a:spcBef>
              <a:spcAft>
                <a:spcPct val="0"/>
              </a:spcAft>
            </a:pPr>
            <a:r>
              <a:rPr lang="en-AU" altLang="en-US" b="1">
                <a:solidFill>
                  <a:srgbClr val="0000CC"/>
                </a:solidFill>
              </a:rPr>
              <a:t>Closed: </a:t>
            </a:r>
          </a:p>
          <a:p>
            <a:pPr marL="717550" lvl="1" indent="-285750" defTabSz="914400">
              <a:lnSpc>
                <a:spcPct val="114000"/>
              </a:lnSpc>
              <a:spcBef>
                <a:spcPts val="600"/>
              </a:spcBef>
              <a:spcAft>
                <a:spcPts val="800"/>
              </a:spcAft>
            </a:pPr>
            <a:r>
              <a:rPr lang="en-AU" altLang="en-US" b="1">
                <a:solidFill>
                  <a:srgbClr val="006600"/>
                </a:solidFill>
              </a:rPr>
              <a:t>Can not modify it.</a:t>
            </a:r>
          </a:p>
          <a:p>
            <a:pPr marL="717550" lvl="1" indent="-285750" defTabSz="914400">
              <a:lnSpc>
                <a:spcPct val="114000"/>
              </a:lnSpc>
              <a:spcBef>
                <a:spcPts val="600"/>
              </a:spcBef>
              <a:spcAft>
                <a:spcPts val="800"/>
              </a:spcAft>
            </a:pPr>
            <a:r>
              <a:rPr lang="en-AU" altLang="en-US"/>
              <a:t>Its protocol available to                                            other classes for usage, but itself does not change. </a:t>
            </a:r>
          </a:p>
          <a:p>
            <a:pPr marL="717550" lvl="1" indent="-285750" defTabSz="914400">
              <a:lnSpc>
                <a:spcPct val="114000"/>
              </a:lnSpc>
              <a:spcBef>
                <a:spcPts val="600"/>
              </a:spcBef>
              <a:spcAft>
                <a:spcPts val="800"/>
              </a:spcAft>
            </a:pPr>
            <a:r>
              <a:rPr lang="en-AU" altLang="en-US" b="1">
                <a:solidFill>
                  <a:srgbClr val="0000CC"/>
                </a:solidFill>
              </a:rPr>
              <a:t>That is, it has a stable interface</a:t>
            </a:r>
          </a:p>
          <a:p>
            <a:pPr marL="717550" lvl="1" indent="-285750" defTabSz="914400">
              <a:lnSpc>
                <a:spcPct val="114000"/>
              </a:lnSpc>
              <a:spcBef>
                <a:spcPts val="600"/>
              </a:spcBef>
              <a:spcAft>
                <a:spcPts val="800"/>
              </a:spcAft>
            </a:pPr>
            <a:r>
              <a:rPr lang="en-AU" altLang="en-US" b="1">
                <a:solidFill>
                  <a:srgbClr val="003300"/>
                </a:solidFill>
              </a:rPr>
              <a:t>Implemented with interface/abstract classes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56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56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56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56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chemeClr val="tx1"/>
          </a:solidFill>
          <a:round/>
          <a:headEnd/>
          <a:tailEnd/>
        </a:ln>
      </a:spPr>
      <a:bodyPr/>
      <a:lstStyle>
        <a:defPPr>
          <a:defRPr>
            <a:latin typeface="+mj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3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21915</TotalTime>
  <Words>2069</Words>
  <Application>Microsoft Office PowerPoint</Application>
  <PresentationFormat>Custom</PresentationFormat>
  <Paragraphs>340</Paragraphs>
  <Slides>37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Default Design</vt:lpstr>
      <vt:lpstr>SOLID Principles </vt:lpstr>
      <vt:lpstr>SOLID Principles --- Use to Avoid Poor Design</vt:lpstr>
      <vt:lpstr>The Open/Closed Principle (OCP)</vt:lpstr>
      <vt:lpstr>Statement of OCP Principle</vt:lpstr>
      <vt:lpstr>Origin</vt:lpstr>
      <vt:lpstr>Motivation</vt:lpstr>
      <vt:lpstr>Consequence of OCP Violation</vt:lpstr>
      <vt:lpstr>Solution</vt:lpstr>
      <vt:lpstr>Key Design Ideas of OCP</vt:lpstr>
      <vt:lpstr>The Role of Interface/Abstract Class</vt:lpstr>
      <vt:lpstr>How to Prevent Clients to Change Even When a Server Class Changes?</vt:lpstr>
      <vt:lpstr>Programming to an Interface</vt:lpstr>
      <vt:lpstr>Using Interface for Decoupling…</vt:lpstr>
      <vt:lpstr>OCP: Client-Server Example</vt:lpstr>
      <vt:lpstr> Use Interfaces/Abstract Classes</vt:lpstr>
      <vt:lpstr>OCP Through Use of Interfaces</vt:lpstr>
      <vt:lpstr>Review: OCP Achieved Using Abstract Classes</vt:lpstr>
      <vt:lpstr>Example 1</vt:lpstr>
      <vt:lpstr>Example 1: Naïve Solution</vt:lpstr>
      <vt:lpstr>OCP Compliant Solution</vt:lpstr>
      <vt:lpstr>Role of Interfaces/Abstract classes</vt:lpstr>
      <vt:lpstr>Java code</vt:lpstr>
      <vt:lpstr>Example 2: Naïve Solution  </vt:lpstr>
      <vt:lpstr>PowerPoint Presentation</vt:lpstr>
      <vt:lpstr>PowerPoint Presentation</vt:lpstr>
      <vt:lpstr>PowerPoint Presentation</vt:lpstr>
      <vt:lpstr>Achieving  OCP</vt:lpstr>
      <vt:lpstr>Exercise</vt:lpstr>
      <vt:lpstr>PowerPoint Presentation</vt:lpstr>
      <vt:lpstr>Liskov Substitution Principle (LSP)</vt:lpstr>
      <vt:lpstr>LSP  Statement</vt:lpstr>
      <vt:lpstr>LSP: Statement of Principle</vt:lpstr>
      <vt:lpstr>Liskov Substitution Principle</vt:lpstr>
      <vt:lpstr>LSP in Plain English…</vt:lpstr>
      <vt:lpstr>Liskov’s Pre- and Post-conditions</vt:lpstr>
      <vt:lpstr>Pre conditions can only Get Weaker</vt:lpstr>
      <vt:lpstr>Post conditions can only Get Stronger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   to Internetworking</dc:title>
  <dc:creator>R.Mall</dc:creator>
  <cp:lastModifiedBy>Prof. R Mall</cp:lastModifiedBy>
  <cp:revision>852</cp:revision>
  <dcterms:modified xsi:type="dcterms:W3CDTF">2023-11-16T04:34:07Z</dcterms:modified>
</cp:coreProperties>
</file>