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3"/>
  </p:notesMasterIdLst>
  <p:sldIdLst>
    <p:sldId id="1184" r:id="rId2"/>
    <p:sldId id="880" r:id="rId3"/>
    <p:sldId id="632" r:id="rId4"/>
    <p:sldId id="643" r:id="rId5"/>
    <p:sldId id="633" r:id="rId6"/>
    <p:sldId id="1200" r:id="rId7"/>
    <p:sldId id="1201" r:id="rId8"/>
    <p:sldId id="1202" r:id="rId9"/>
    <p:sldId id="707" r:id="rId10"/>
    <p:sldId id="718" r:id="rId11"/>
    <p:sldId id="873" r:id="rId12"/>
    <p:sldId id="931" r:id="rId13"/>
    <p:sldId id="670" r:id="rId14"/>
    <p:sldId id="671" r:id="rId15"/>
    <p:sldId id="639" r:id="rId16"/>
    <p:sldId id="934" r:id="rId17"/>
    <p:sldId id="935" r:id="rId18"/>
    <p:sldId id="936" r:id="rId19"/>
    <p:sldId id="937" r:id="rId20"/>
    <p:sldId id="938" r:id="rId21"/>
    <p:sldId id="939" r:id="rId22"/>
    <p:sldId id="940" r:id="rId23"/>
    <p:sldId id="941" r:id="rId24"/>
    <p:sldId id="719" r:id="rId25"/>
    <p:sldId id="641" r:id="rId26"/>
    <p:sldId id="715" r:id="rId27"/>
    <p:sldId id="492" r:id="rId28"/>
    <p:sldId id="735" r:id="rId29"/>
    <p:sldId id="534" r:id="rId30"/>
    <p:sldId id="975" r:id="rId31"/>
    <p:sldId id="493" r:id="rId32"/>
    <p:sldId id="755" r:id="rId33"/>
    <p:sldId id="756" r:id="rId34"/>
    <p:sldId id="757" r:id="rId35"/>
    <p:sldId id="494" r:id="rId36"/>
    <p:sldId id="495" r:id="rId37"/>
    <p:sldId id="879" r:id="rId38"/>
    <p:sldId id="523" r:id="rId39"/>
    <p:sldId id="524" r:id="rId40"/>
    <p:sldId id="529" r:id="rId41"/>
    <p:sldId id="1198" r:id="rId42"/>
    <p:sldId id="530" r:id="rId43"/>
    <p:sldId id="531" r:id="rId44"/>
    <p:sldId id="532" r:id="rId45"/>
    <p:sldId id="721" r:id="rId46"/>
    <p:sldId id="740" r:id="rId47"/>
    <p:sldId id="789" r:id="rId48"/>
    <p:sldId id="2836" r:id="rId49"/>
    <p:sldId id="2837" r:id="rId50"/>
    <p:sldId id="2838" r:id="rId51"/>
    <p:sldId id="2839" r:id="rId52"/>
    <p:sldId id="2840" r:id="rId53"/>
    <p:sldId id="434" r:id="rId54"/>
    <p:sldId id="435" r:id="rId55"/>
    <p:sldId id="646" r:id="rId56"/>
    <p:sldId id="877" r:id="rId57"/>
    <p:sldId id="878" r:id="rId58"/>
    <p:sldId id="731" r:id="rId59"/>
    <p:sldId id="497" r:id="rId60"/>
    <p:sldId id="881" r:id="rId61"/>
    <p:sldId id="882" r:id="rId62"/>
    <p:sldId id="883" r:id="rId63"/>
    <p:sldId id="743" r:id="rId64"/>
    <p:sldId id="752" r:id="rId65"/>
    <p:sldId id="753" r:id="rId66"/>
    <p:sldId id="886" r:id="rId67"/>
    <p:sldId id="1082" r:id="rId68"/>
    <p:sldId id="1083" r:id="rId69"/>
    <p:sldId id="1084" r:id="rId70"/>
    <p:sldId id="1078" r:id="rId71"/>
    <p:sldId id="1085" r:id="rId72"/>
    <p:sldId id="1087" r:id="rId73"/>
    <p:sldId id="1086" r:id="rId74"/>
    <p:sldId id="1088" r:id="rId75"/>
    <p:sldId id="1091" r:id="rId76"/>
    <p:sldId id="1154" r:id="rId77"/>
    <p:sldId id="1093" r:id="rId78"/>
    <p:sldId id="1094" r:id="rId79"/>
    <p:sldId id="1096" r:id="rId80"/>
    <p:sldId id="1728" r:id="rId81"/>
    <p:sldId id="1098" r:id="rId82"/>
    <p:sldId id="1099" r:id="rId83"/>
    <p:sldId id="1100" r:id="rId84"/>
    <p:sldId id="1101" r:id="rId85"/>
    <p:sldId id="1102" r:id="rId86"/>
    <p:sldId id="1103" r:id="rId87"/>
    <p:sldId id="1104" r:id="rId88"/>
    <p:sldId id="1105" r:id="rId89"/>
    <p:sldId id="1106" r:id="rId90"/>
    <p:sldId id="1107" r:id="rId91"/>
    <p:sldId id="1108" r:id="rId92"/>
  </p:sldIdLst>
  <p:sldSz cx="10080625" cy="7559675"/>
  <p:notesSz cx="7008813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6600"/>
    <a:srgbClr val="CCFF99"/>
    <a:srgbClr val="FF3300"/>
    <a:srgbClr val="FFCCFF"/>
    <a:srgbClr val="FFFFCC"/>
    <a:srgbClr val="3366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1" autoAdjust="0"/>
  </p:normalViewPr>
  <p:slideViewPr>
    <p:cSldViewPr>
      <p:cViewPr varScale="1">
        <p:scale>
          <a:sx n="60" d="100"/>
          <a:sy n="60" d="100"/>
        </p:scale>
        <p:origin x="1284" y="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B8FC3-0A7D-411B-B9FC-81039E0B2E93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1D998-78EA-46F9-8D29-F695A5C78784}">
      <dgm:prSet phldrT="[Text]" custT="1"/>
      <dgm:spPr/>
      <dgm:t>
        <a:bodyPr/>
        <a:lstStyle/>
        <a:p>
          <a:r>
            <a:rPr lang="en-US" sz="3200" b="1" dirty="0">
              <a:solidFill>
                <a:srgbClr val="FFFF00"/>
              </a:solidFill>
            </a:rPr>
            <a:t>User Interface</a:t>
          </a:r>
        </a:p>
      </dgm:t>
    </dgm:pt>
    <dgm:pt modelId="{49BEA875-103D-42ED-9B1C-5D283AB79510}" type="parTrans" cxnId="{FF3F4A78-50FE-43F5-A870-427E0FDEC1BB}">
      <dgm:prSet/>
      <dgm:spPr/>
      <dgm:t>
        <a:bodyPr/>
        <a:lstStyle/>
        <a:p>
          <a:endParaRPr lang="en-US" sz="2800" b="1"/>
        </a:p>
      </dgm:t>
    </dgm:pt>
    <dgm:pt modelId="{7C2DCEC6-5E72-4220-8C83-1BE6F0F1633D}" type="sibTrans" cxnId="{FF3F4A78-50FE-43F5-A870-427E0FDEC1BB}">
      <dgm:prSet/>
      <dgm:spPr/>
      <dgm:t>
        <a:bodyPr/>
        <a:lstStyle/>
        <a:p>
          <a:endParaRPr lang="en-US" sz="2800" b="1"/>
        </a:p>
      </dgm:t>
    </dgm:pt>
    <dgm:pt modelId="{0F0599DE-06A6-4A6C-BE1B-EF831313FD29}">
      <dgm:prSet phldrT="[Text]" custT="1"/>
      <dgm:spPr/>
      <dgm:t>
        <a:bodyPr/>
        <a:lstStyle/>
        <a:p>
          <a:r>
            <a:rPr lang="en-US" sz="3200" b="1" dirty="0"/>
            <a:t>Depends on</a:t>
          </a:r>
        </a:p>
      </dgm:t>
    </dgm:pt>
    <dgm:pt modelId="{5B9AC688-FCE4-4282-AE62-79E69EA47DBF}" type="parTrans" cxnId="{5BEEDF96-EEE7-4BB9-BB54-9068FD805DFC}">
      <dgm:prSet/>
      <dgm:spPr/>
      <dgm:t>
        <a:bodyPr/>
        <a:lstStyle/>
        <a:p>
          <a:endParaRPr lang="en-US" sz="2800" b="1"/>
        </a:p>
      </dgm:t>
    </dgm:pt>
    <dgm:pt modelId="{253C5636-1E9C-47A7-BB37-5DE040936858}" type="sibTrans" cxnId="{5BEEDF96-EEE7-4BB9-BB54-9068FD805DFC}">
      <dgm:prSet/>
      <dgm:spPr/>
      <dgm:t>
        <a:bodyPr/>
        <a:lstStyle/>
        <a:p>
          <a:endParaRPr lang="en-US" sz="2800" b="1"/>
        </a:p>
      </dgm:t>
    </dgm:pt>
    <dgm:pt modelId="{EA5168FB-4565-4418-935D-45ABDAE42E8B}">
      <dgm:prSet phldrT="[Text]" custT="1"/>
      <dgm:spPr/>
      <dgm:t>
        <a:bodyPr/>
        <a:lstStyle/>
        <a:p>
          <a:r>
            <a:rPr lang="en-US" sz="3200" b="1" dirty="0">
              <a:solidFill>
                <a:srgbClr val="FFFF00"/>
              </a:solidFill>
            </a:rPr>
            <a:t>Business Logic Layer</a:t>
          </a:r>
        </a:p>
      </dgm:t>
    </dgm:pt>
    <dgm:pt modelId="{175FA5F7-42EA-44B9-A101-5AB5A0DE8C1B}" type="parTrans" cxnId="{017F0502-DC22-402B-B2EF-D2A8438B1AE8}">
      <dgm:prSet/>
      <dgm:spPr/>
      <dgm:t>
        <a:bodyPr/>
        <a:lstStyle/>
        <a:p>
          <a:endParaRPr lang="en-US" sz="2800" b="1"/>
        </a:p>
      </dgm:t>
    </dgm:pt>
    <dgm:pt modelId="{28FD8027-A40C-4E53-997B-172C9AD66E01}" type="sibTrans" cxnId="{017F0502-DC22-402B-B2EF-D2A8438B1AE8}">
      <dgm:prSet/>
      <dgm:spPr/>
      <dgm:t>
        <a:bodyPr/>
        <a:lstStyle/>
        <a:p>
          <a:endParaRPr lang="en-US" sz="2800" b="1"/>
        </a:p>
      </dgm:t>
    </dgm:pt>
    <dgm:pt modelId="{72A30CC9-12AD-45F1-8AFF-741CDF9451E2}">
      <dgm:prSet phldrT="[Text]" custT="1"/>
      <dgm:spPr/>
      <dgm:t>
        <a:bodyPr/>
        <a:lstStyle/>
        <a:p>
          <a:r>
            <a:rPr lang="en-US" sz="3200" b="1" dirty="0"/>
            <a:t>Depends On</a:t>
          </a:r>
        </a:p>
      </dgm:t>
    </dgm:pt>
    <dgm:pt modelId="{892A58AC-0E0A-41F2-98E6-4F7CE461B50B}" type="parTrans" cxnId="{B99067FD-0289-4CA6-8E01-6C4EB124B46F}">
      <dgm:prSet/>
      <dgm:spPr/>
      <dgm:t>
        <a:bodyPr/>
        <a:lstStyle/>
        <a:p>
          <a:endParaRPr lang="en-US" sz="2800" b="1"/>
        </a:p>
      </dgm:t>
    </dgm:pt>
    <dgm:pt modelId="{B85E82DD-9CC4-4D80-A368-3D0601645653}" type="sibTrans" cxnId="{B99067FD-0289-4CA6-8E01-6C4EB124B46F}">
      <dgm:prSet/>
      <dgm:spPr/>
      <dgm:t>
        <a:bodyPr/>
        <a:lstStyle/>
        <a:p>
          <a:endParaRPr lang="en-US" sz="2800" b="1"/>
        </a:p>
      </dgm:t>
    </dgm:pt>
    <dgm:pt modelId="{38893B3B-E9E3-485E-96D9-6D55DDB4DF1B}">
      <dgm:prSet phldrT="[Text]" custT="1"/>
      <dgm:spPr/>
      <dgm:t>
        <a:bodyPr/>
        <a:lstStyle/>
        <a:p>
          <a:r>
            <a:rPr lang="en-US" sz="3200" b="1" dirty="0">
              <a:solidFill>
                <a:srgbClr val="FFFF00"/>
              </a:solidFill>
            </a:rPr>
            <a:t>Data Access Layer</a:t>
          </a:r>
        </a:p>
      </dgm:t>
    </dgm:pt>
    <dgm:pt modelId="{5C84035D-458F-4DEA-B92C-81BB2D156787}" type="parTrans" cxnId="{CBD4AFC3-2607-486A-9549-12D142D0672F}">
      <dgm:prSet/>
      <dgm:spPr/>
      <dgm:t>
        <a:bodyPr/>
        <a:lstStyle/>
        <a:p>
          <a:endParaRPr lang="en-US" sz="2800" b="1"/>
        </a:p>
      </dgm:t>
    </dgm:pt>
    <dgm:pt modelId="{3E5E625B-06F8-4467-9F70-466E63E01E28}" type="sibTrans" cxnId="{CBD4AFC3-2607-486A-9549-12D142D0672F}">
      <dgm:prSet/>
      <dgm:spPr/>
      <dgm:t>
        <a:bodyPr/>
        <a:lstStyle/>
        <a:p>
          <a:endParaRPr lang="en-US" sz="2800" b="1"/>
        </a:p>
      </dgm:t>
    </dgm:pt>
    <dgm:pt modelId="{4623ADEB-061D-4E03-9CFD-5DED129C1B17}">
      <dgm:prSet phldrT="[Text]" custT="1"/>
      <dgm:spPr/>
      <dgm:t>
        <a:bodyPr/>
        <a:lstStyle/>
        <a:p>
          <a:r>
            <a:rPr lang="en-US" sz="3200" b="1" dirty="0"/>
            <a:t>Depends On</a:t>
          </a:r>
        </a:p>
      </dgm:t>
    </dgm:pt>
    <dgm:pt modelId="{15F516B5-32E2-4958-9A64-9A250D1F5D86}" type="parTrans" cxnId="{87462C08-E073-41E0-A869-81D73B527543}">
      <dgm:prSet/>
      <dgm:spPr/>
      <dgm:t>
        <a:bodyPr/>
        <a:lstStyle/>
        <a:p>
          <a:endParaRPr lang="en-US" sz="2800" b="1"/>
        </a:p>
      </dgm:t>
    </dgm:pt>
    <dgm:pt modelId="{B1758992-F475-44D7-9EA1-6C279FDA1DFA}" type="sibTrans" cxnId="{87462C08-E073-41E0-A869-81D73B527543}">
      <dgm:prSet/>
      <dgm:spPr/>
      <dgm:t>
        <a:bodyPr/>
        <a:lstStyle/>
        <a:p>
          <a:endParaRPr lang="en-US" sz="2800" b="1"/>
        </a:p>
      </dgm:t>
    </dgm:pt>
    <dgm:pt modelId="{4F5168F5-1627-472A-8472-B8F6240D4955}">
      <dgm:prSet phldrT="[Text]" custT="1"/>
      <dgm:spPr/>
      <dgm:t>
        <a:bodyPr/>
        <a:lstStyle/>
        <a:p>
          <a:r>
            <a:rPr lang="en-US" sz="3200" b="1" dirty="0">
              <a:solidFill>
                <a:srgbClr val="FFFF00"/>
              </a:solidFill>
            </a:rPr>
            <a:t>Database</a:t>
          </a:r>
        </a:p>
      </dgm:t>
    </dgm:pt>
    <dgm:pt modelId="{9AD8FFAD-CC0D-4D8E-A649-CE2EC2C0DA02}" type="parTrans" cxnId="{860F1401-5094-4914-ABC2-8962D612971C}">
      <dgm:prSet/>
      <dgm:spPr/>
      <dgm:t>
        <a:bodyPr/>
        <a:lstStyle/>
        <a:p>
          <a:endParaRPr lang="en-US" sz="2800" b="1"/>
        </a:p>
      </dgm:t>
    </dgm:pt>
    <dgm:pt modelId="{70E4B3EE-23D3-474B-A55E-A7D5186D9B31}" type="sibTrans" cxnId="{860F1401-5094-4914-ABC2-8962D612971C}">
      <dgm:prSet/>
      <dgm:spPr/>
      <dgm:t>
        <a:bodyPr/>
        <a:lstStyle/>
        <a:p>
          <a:endParaRPr lang="en-US" sz="2800" b="1"/>
        </a:p>
      </dgm:t>
    </dgm:pt>
    <dgm:pt modelId="{539E9FF8-B800-49E0-957E-D68B5FC5B0E2}" type="pres">
      <dgm:prSet presAssocID="{701B8FC3-0A7D-411B-B9FC-81039E0B2E93}" presName="Name0" presStyleCnt="0">
        <dgm:presLayoutVars>
          <dgm:dir/>
          <dgm:animLvl val="lvl"/>
          <dgm:resizeHandles val="exact"/>
        </dgm:presLayoutVars>
      </dgm:prSet>
      <dgm:spPr/>
    </dgm:pt>
    <dgm:pt modelId="{D1DB7388-B013-49C6-B64F-E094D4DCF236}" type="pres">
      <dgm:prSet presAssocID="{4F5168F5-1627-472A-8472-B8F6240D4955}" presName="boxAndChildren" presStyleCnt="0"/>
      <dgm:spPr/>
    </dgm:pt>
    <dgm:pt modelId="{6FDE9695-FCE8-4C4D-8BAF-9B94B2973098}" type="pres">
      <dgm:prSet presAssocID="{4F5168F5-1627-472A-8472-B8F6240D4955}" presName="parentTextBox" presStyleLbl="node1" presStyleIdx="0" presStyleCnt="4" custAng="0" custScaleX="29041" custScaleY="200968" custLinFactNeighborY="3673"/>
      <dgm:spPr>
        <a:prstGeom prst="can">
          <a:avLst/>
        </a:prstGeom>
      </dgm:spPr>
    </dgm:pt>
    <dgm:pt modelId="{8D306B25-23DA-4ED8-8EFE-FDB7E2684B80}" type="pres">
      <dgm:prSet presAssocID="{3E5E625B-06F8-4467-9F70-466E63E01E28}" presName="sp" presStyleCnt="0"/>
      <dgm:spPr/>
    </dgm:pt>
    <dgm:pt modelId="{6FA14BAF-061C-48D8-80A8-44998A1BA0D4}" type="pres">
      <dgm:prSet presAssocID="{38893B3B-E9E3-485E-96D9-6D55DDB4DF1B}" presName="arrowAndChildren" presStyleCnt="0"/>
      <dgm:spPr/>
    </dgm:pt>
    <dgm:pt modelId="{05333DD9-4393-46DF-A9FB-09DA8CFD739A}" type="pres">
      <dgm:prSet presAssocID="{38893B3B-E9E3-485E-96D9-6D55DDB4DF1B}" presName="parentTextArrow" presStyleLbl="node1" presStyleIdx="0" presStyleCnt="4"/>
      <dgm:spPr/>
    </dgm:pt>
    <dgm:pt modelId="{648FF1A9-2F96-4EF8-B627-5FF06982E40E}" type="pres">
      <dgm:prSet presAssocID="{38893B3B-E9E3-485E-96D9-6D55DDB4DF1B}" presName="arrow" presStyleLbl="node1" presStyleIdx="1" presStyleCnt="4" custScaleY="125784"/>
      <dgm:spPr/>
    </dgm:pt>
    <dgm:pt modelId="{80DD6CAC-9092-4521-BCC1-5CFCB0CA4EC4}" type="pres">
      <dgm:prSet presAssocID="{38893B3B-E9E3-485E-96D9-6D55DDB4DF1B}" presName="descendantArrow" presStyleCnt="0"/>
      <dgm:spPr/>
    </dgm:pt>
    <dgm:pt modelId="{5542B192-255E-40D6-98CD-7F2D102E5D18}" type="pres">
      <dgm:prSet presAssocID="{4623ADEB-061D-4E03-9CFD-5DED129C1B17}" presName="childTextArrow" presStyleLbl="fgAccFollowNode1" presStyleIdx="0" presStyleCnt="3">
        <dgm:presLayoutVars>
          <dgm:bulletEnabled val="1"/>
        </dgm:presLayoutVars>
      </dgm:prSet>
      <dgm:spPr/>
    </dgm:pt>
    <dgm:pt modelId="{972A97B7-996A-4084-8E55-F4B9F1E2ACB1}" type="pres">
      <dgm:prSet presAssocID="{28FD8027-A40C-4E53-997B-172C9AD66E01}" presName="sp" presStyleCnt="0"/>
      <dgm:spPr/>
    </dgm:pt>
    <dgm:pt modelId="{2F5765E4-F881-4802-894C-83B9F3FB7AD2}" type="pres">
      <dgm:prSet presAssocID="{EA5168FB-4565-4418-935D-45ABDAE42E8B}" presName="arrowAndChildren" presStyleCnt="0"/>
      <dgm:spPr/>
    </dgm:pt>
    <dgm:pt modelId="{909C2397-2024-4D61-8DC8-C920CBF67585}" type="pres">
      <dgm:prSet presAssocID="{EA5168FB-4565-4418-935D-45ABDAE42E8B}" presName="parentTextArrow" presStyleLbl="node1" presStyleIdx="1" presStyleCnt="4"/>
      <dgm:spPr/>
    </dgm:pt>
    <dgm:pt modelId="{01C55922-7F0D-4BC2-97C0-ABEE49091222}" type="pres">
      <dgm:prSet presAssocID="{EA5168FB-4565-4418-935D-45ABDAE42E8B}" presName="arrow" presStyleLbl="node1" presStyleIdx="2" presStyleCnt="4" custScaleY="108750"/>
      <dgm:spPr/>
    </dgm:pt>
    <dgm:pt modelId="{EF60626C-CDB5-4325-8EE4-9CB8940887B6}" type="pres">
      <dgm:prSet presAssocID="{EA5168FB-4565-4418-935D-45ABDAE42E8B}" presName="descendantArrow" presStyleCnt="0"/>
      <dgm:spPr/>
    </dgm:pt>
    <dgm:pt modelId="{4BCDA4C5-316D-47B8-9304-5B71580D9DB0}" type="pres">
      <dgm:prSet presAssocID="{72A30CC9-12AD-45F1-8AFF-741CDF9451E2}" presName="childTextArrow" presStyleLbl="fgAccFollowNode1" presStyleIdx="1" presStyleCnt="3">
        <dgm:presLayoutVars>
          <dgm:bulletEnabled val="1"/>
        </dgm:presLayoutVars>
      </dgm:prSet>
      <dgm:spPr/>
    </dgm:pt>
    <dgm:pt modelId="{317EE7F8-66F7-4E44-8B8B-A37169696D29}" type="pres">
      <dgm:prSet presAssocID="{7C2DCEC6-5E72-4220-8C83-1BE6F0F1633D}" presName="sp" presStyleCnt="0"/>
      <dgm:spPr/>
    </dgm:pt>
    <dgm:pt modelId="{01945D08-726A-44FA-9160-F4C32FB46817}" type="pres">
      <dgm:prSet presAssocID="{A2B1D998-78EA-46F9-8D29-F695A5C78784}" presName="arrowAndChildren" presStyleCnt="0"/>
      <dgm:spPr/>
    </dgm:pt>
    <dgm:pt modelId="{201E12AD-7F47-49FB-88BC-F702079A5E8D}" type="pres">
      <dgm:prSet presAssocID="{A2B1D998-78EA-46F9-8D29-F695A5C78784}" presName="parentTextArrow" presStyleLbl="node1" presStyleIdx="2" presStyleCnt="4"/>
      <dgm:spPr/>
    </dgm:pt>
    <dgm:pt modelId="{4CB6A58D-EC9F-4B36-8B57-FBBBD0716E1A}" type="pres">
      <dgm:prSet presAssocID="{A2B1D998-78EA-46F9-8D29-F695A5C78784}" presName="arrow" presStyleLbl="node1" presStyleIdx="3" presStyleCnt="4" custScaleY="108807" custLinFactNeighborY="-6052"/>
      <dgm:spPr/>
    </dgm:pt>
    <dgm:pt modelId="{814BF477-C2D0-4C13-AAE4-591C51F3E3A9}" type="pres">
      <dgm:prSet presAssocID="{A2B1D998-78EA-46F9-8D29-F695A5C78784}" presName="descendantArrow" presStyleCnt="0"/>
      <dgm:spPr/>
    </dgm:pt>
    <dgm:pt modelId="{81C43702-40C3-4B93-8A22-B1475371E464}" type="pres">
      <dgm:prSet presAssocID="{0F0599DE-06A6-4A6C-BE1B-EF831313FD2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60F1401-5094-4914-ABC2-8962D612971C}" srcId="{701B8FC3-0A7D-411B-B9FC-81039E0B2E93}" destId="{4F5168F5-1627-472A-8472-B8F6240D4955}" srcOrd="3" destOrd="0" parTransId="{9AD8FFAD-CC0D-4D8E-A649-CE2EC2C0DA02}" sibTransId="{70E4B3EE-23D3-474B-A55E-A7D5186D9B31}"/>
    <dgm:cxn modelId="{017F0502-DC22-402B-B2EF-D2A8438B1AE8}" srcId="{701B8FC3-0A7D-411B-B9FC-81039E0B2E93}" destId="{EA5168FB-4565-4418-935D-45ABDAE42E8B}" srcOrd="1" destOrd="0" parTransId="{175FA5F7-42EA-44B9-A101-5AB5A0DE8C1B}" sibTransId="{28FD8027-A40C-4E53-997B-172C9AD66E01}"/>
    <dgm:cxn modelId="{87462C08-E073-41E0-A869-81D73B527543}" srcId="{38893B3B-E9E3-485E-96D9-6D55DDB4DF1B}" destId="{4623ADEB-061D-4E03-9CFD-5DED129C1B17}" srcOrd="0" destOrd="0" parTransId="{15F516B5-32E2-4958-9A64-9A250D1F5D86}" sibTransId="{B1758992-F475-44D7-9EA1-6C279FDA1DFA}"/>
    <dgm:cxn modelId="{08740915-1971-4AEB-9D70-778203C24C8A}" type="presOf" srcId="{38893B3B-E9E3-485E-96D9-6D55DDB4DF1B}" destId="{648FF1A9-2F96-4EF8-B627-5FF06982E40E}" srcOrd="1" destOrd="0" presId="urn:microsoft.com/office/officeart/2005/8/layout/process4"/>
    <dgm:cxn modelId="{94C21A19-D709-455F-856C-092C352D8206}" type="presOf" srcId="{4623ADEB-061D-4E03-9CFD-5DED129C1B17}" destId="{5542B192-255E-40D6-98CD-7F2D102E5D18}" srcOrd="0" destOrd="0" presId="urn:microsoft.com/office/officeart/2005/8/layout/process4"/>
    <dgm:cxn modelId="{E9E1EA3C-4B60-41D8-9236-6B2131DEE94A}" type="presOf" srcId="{A2B1D998-78EA-46F9-8D29-F695A5C78784}" destId="{201E12AD-7F47-49FB-88BC-F702079A5E8D}" srcOrd="0" destOrd="0" presId="urn:microsoft.com/office/officeart/2005/8/layout/process4"/>
    <dgm:cxn modelId="{FF3F4A78-50FE-43F5-A870-427E0FDEC1BB}" srcId="{701B8FC3-0A7D-411B-B9FC-81039E0B2E93}" destId="{A2B1D998-78EA-46F9-8D29-F695A5C78784}" srcOrd="0" destOrd="0" parTransId="{49BEA875-103D-42ED-9B1C-5D283AB79510}" sibTransId="{7C2DCEC6-5E72-4220-8C83-1BE6F0F1633D}"/>
    <dgm:cxn modelId="{4B1DBB88-EF9D-4E97-9A21-C96413C59D85}" type="presOf" srcId="{38893B3B-E9E3-485E-96D9-6D55DDB4DF1B}" destId="{05333DD9-4393-46DF-A9FB-09DA8CFD739A}" srcOrd="0" destOrd="0" presId="urn:microsoft.com/office/officeart/2005/8/layout/process4"/>
    <dgm:cxn modelId="{0AB79895-DE67-4752-8935-34537E22A8CC}" type="presOf" srcId="{EA5168FB-4565-4418-935D-45ABDAE42E8B}" destId="{909C2397-2024-4D61-8DC8-C920CBF67585}" srcOrd="0" destOrd="0" presId="urn:microsoft.com/office/officeart/2005/8/layout/process4"/>
    <dgm:cxn modelId="{5BEEDF96-EEE7-4BB9-BB54-9068FD805DFC}" srcId="{A2B1D998-78EA-46F9-8D29-F695A5C78784}" destId="{0F0599DE-06A6-4A6C-BE1B-EF831313FD29}" srcOrd="0" destOrd="0" parTransId="{5B9AC688-FCE4-4282-AE62-79E69EA47DBF}" sibTransId="{253C5636-1E9C-47A7-BB37-5DE040936858}"/>
    <dgm:cxn modelId="{3456169C-06EB-4B9E-B21F-535EEA2B9858}" type="presOf" srcId="{701B8FC3-0A7D-411B-B9FC-81039E0B2E93}" destId="{539E9FF8-B800-49E0-957E-D68B5FC5B0E2}" srcOrd="0" destOrd="0" presId="urn:microsoft.com/office/officeart/2005/8/layout/process4"/>
    <dgm:cxn modelId="{6E3B91AC-EE79-4966-A899-58F44E3947A7}" type="presOf" srcId="{0F0599DE-06A6-4A6C-BE1B-EF831313FD29}" destId="{81C43702-40C3-4B93-8A22-B1475371E464}" srcOrd="0" destOrd="0" presId="urn:microsoft.com/office/officeart/2005/8/layout/process4"/>
    <dgm:cxn modelId="{CBD4AFC3-2607-486A-9549-12D142D0672F}" srcId="{701B8FC3-0A7D-411B-B9FC-81039E0B2E93}" destId="{38893B3B-E9E3-485E-96D9-6D55DDB4DF1B}" srcOrd="2" destOrd="0" parTransId="{5C84035D-458F-4DEA-B92C-81BB2D156787}" sibTransId="{3E5E625B-06F8-4467-9F70-466E63E01E28}"/>
    <dgm:cxn modelId="{DCC346E3-F33A-4223-8201-B5D69DA3EDED}" type="presOf" srcId="{4F5168F5-1627-472A-8472-B8F6240D4955}" destId="{6FDE9695-FCE8-4C4D-8BAF-9B94B2973098}" srcOrd="0" destOrd="0" presId="urn:microsoft.com/office/officeart/2005/8/layout/process4"/>
    <dgm:cxn modelId="{E03CA5E7-DFC1-44D8-8D4E-AA6933921BE1}" type="presOf" srcId="{72A30CC9-12AD-45F1-8AFF-741CDF9451E2}" destId="{4BCDA4C5-316D-47B8-9304-5B71580D9DB0}" srcOrd="0" destOrd="0" presId="urn:microsoft.com/office/officeart/2005/8/layout/process4"/>
    <dgm:cxn modelId="{BF20D8EC-1238-41A5-A0EF-5EFE3FBCDEA5}" type="presOf" srcId="{EA5168FB-4565-4418-935D-45ABDAE42E8B}" destId="{01C55922-7F0D-4BC2-97C0-ABEE49091222}" srcOrd="1" destOrd="0" presId="urn:microsoft.com/office/officeart/2005/8/layout/process4"/>
    <dgm:cxn modelId="{B99067FD-0289-4CA6-8E01-6C4EB124B46F}" srcId="{EA5168FB-4565-4418-935D-45ABDAE42E8B}" destId="{72A30CC9-12AD-45F1-8AFF-741CDF9451E2}" srcOrd="0" destOrd="0" parTransId="{892A58AC-0E0A-41F2-98E6-4F7CE461B50B}" sibTransId="{B85E82DD-9CC4-4D80-A368-3D0601645653}"/>
    <dgm:cxn modelId="{9DC36AFD-7594-46CE-A745-0EDFE6069B05}" type="presOf" srcId="{A2B1D998-78EA-46F9-8D29-F695A5C78784}" destId="{4CB6A58D-EC9F-4B36-8B57-FBBBD0716E1A}" srcOrd="1" destOrd="0" presId="urn:microsoft.com/office/officeart/2005/8/layout/process4"/>
    <dgm:cxn modelId="{F7AA1999-566B-4E9D-884E-2E0036C5471E}" type="presParOf" srcId="{539E9FF8-B800-49E0-957E-D68B5FC5B0E2}" destId="{D1DB7388-B013-49C6-B64F-E094D4DCF236}" srcOrd="0" destOrd="0" presId="urn:microsoft.com/office/officeart/2005/8/layout/process4"/>
    <dgm:cxn modelId="{649779BB-6FF7-40C4-A73F-037A0D478E1B}" type="presParOf" srcId="{D1DB7388-B013-49C6-B64F-E094D4DCF236}" destId="{6FDE9695-FCE8-4C4D-8BAF-9B94B2973098}" srcOrd="0" destOrd="0" presId="urn:microsoft.com/office/officeart/2005/8/layout/process4"/>
    <dgm:cxn modelId="{A44D1BE8-7251-48EA-A4AC-6A32649DFD0F}" type="presParOf" srcId="{539E9FF8-B800-49E0-957E-D68B5FC5B0E2}" destId="{8D306B25-23DA-4ED8-8EFE-FDB7E2684B80}" srcOrd="1" destOrd="0" presId="urn:microsoft.com/office/officeart/2005/8/layout/process4"/>
    <dgm:cxn modelId="{81EF640F-75ED-441E-B1F6-0955B5AE3AFF}" type="presParOf" srcId="{539E9FF8-B800-49E0-957E-D68B5FC5B0E2}" destId="{6FA14BAF-061C-48D8-80A8-44998A1BA0D4}" srcOrd="2" destOrd="0" presId="urn:microsoft.com/office/officeart/2005/8/layout/process4"/>
    <dgm:cxn modelId="{2D7FF7EF-1263-480A-A970-4E5F64BB63BA}" type="presParOf" srcId="{6FA14BAF-061C-48D8-80A8-44998A1BA0D4}" destId="{05333DD9-4393-46DF-A9FB-09DA8CFD739A}" srcOrd="0" destOrd="0" presId="urn:microsoft.com/office/officeart/2005/8/layout/process4"/>
    <dgm:cxn modelId="{CF479E00-3CB8-4973-917F-9403BF19DD6B}" type="presParOf" srcId="{6FA14BAF-061C-48D8-80A8-44998A1BA0D4}" destId="{648FF1A9-2F96-4EF8-B627-5FF06982E40E}" srcOrd="1" destOrd="0" presId="urn:microsoft.com/office/officeart/2005/8/layout/process4"/>
    <dgm:cxn modelId="{5D7171F7-439C-4CE1-8CD4-4E7FB947B52F}" type="presParOf" srcId="{6FA14BAF-061C-48D8-80A8-44998A1BA0D4}" destId="{80DD6CAC-9092-4521-BCC1-5CFCB0CA4EC4}" srcOrd="2" destOrd="0" presId="urn:microsoft.com/office/officeart/2005/8/layout/process4"/>
    <dgm:cxn modelId="{1943199B-EF59-4D8E-BAF2-9A45F7DCD766}" type="presParOf" srcId="{80DD6CAC-9092-4521-BCC1-5CFCB0CA4EC4}" destId="{5542B192-255E-40D6-98CD-7F2D102E5D18}" srcOrd="0" destOrd="0" presId="urn:microsoft.com/office/officeart/2005/8/layout/process4"/>
    <dgm:cxn modelId="{0AE4F251-7BF3-437A-9FF2-4A8B0B92DD01}" type="presParOf" srcId="{539E9FF8-B800-49E0-957E-D68B5FC5B0E2}" destId="{972A97B7-996A-4084-8E55-F4B9F1E2ACB1}" srcOrd="3" destOrd="0" presId="urn:microsoft.com/office/officeart/2005/8/layout/process4"/>
    <dgm:cxn modelId="{B95CEF1A-9B28-411F-B683-5D1083FD794B}" type="presParOf" srcId="{539E9FF8-B800-49E0-957E-D68B5FC5B0E2}" destId="{2F5765E4-F881-4802-894C-83B9F3FB7AD2}" srcOrd="4" destOrd="0" presId="urn:microsoft.com/office/officeart/2005/8/layout/process4"/>
    <dgm:cxn modelId="{A1F0B450-0219-4234-B40D-C50E210B45DB}" type="presParOf" srcId="{2F5765E4-F881-4802-894C-83B9F3FB7AD2}" destId="{909C2397-2024-4D61-8DC8-C920CBF67585}" srcOrd="0" destOrd="0" presId="urn:microsoft.com/office/officeart/2005/8/layout/process4"/>
    <dgm:cxn modelId="{90707F66-8956-429F-A894-C1EE62F4CC3D}" type="presParOf" srcId="{2F5765E4-F881-4802-894C-83B9F3FB7AD2}" destId="{01C55922-7F0D-4BC2-97C0-ABEE49091222}" srcOrd="1" destOrd="0" presId="urn:microsoft.com/office/officeart/2005/8/layout/process4"/>
    <dgm:cxn modelId="{2BB63506-7F97-43BD-BFBA-A9AC8C777A1D}" type="presParOf" srcId="{2F5765E4-F881-4802-894C-83B9F3FB7AD2}" destId="{EF60626C-CDB5-4325-8EE4-9CB8940887B6}" srcOrd="2" destOrd="0" presId="urn:microsoft.com/office/officeart/2005/8/layout/process4"/>
    <dgm:cxn modelId="{3E135DAA-F6D1-43F0-B93E-1193B91966D8}" type="presParOf" srcId="{EF60626C-CDB5-4325-8EE4-9CB8940887B6}" destId="{4BCDA4C5-316D-47B8-9304-5B71580D9DB0}" srcOrd="0" destOrd="0" presId="urn:microsoft.com/office/officeart/2005/8/layout/process4"/>
    <dgm:cxn modelId="{D1578A00-30E4-43D0-A942-9ECC89DB6FE1}" type="presParOf" srcId="{539E9FF8-B800-49E0-957E-D68B5FC5B0E2}" destId="{317EE7F8-66F7-4E44-8B8B-A37169696D29}" srcOrd="5" destOrd="0" presId="urn:microsoft.com/office/officeart/2005/8/layout/process4"/>
    <dgm:cxn modelId="{6E864D3B-C474-4119-A830-E909B42BBC88}" type="presParOf" srcId="{539E9FF8-B800-49E0-957E-D68B5FC5B0E2}" destId="{01945D08-726A-44FA-9160-F4C32FB46817}" srcOrd="6" destOrd="0" presId="urn:microsoft.com/office/officeart/2005/8/layout/process4"/>
    <dgm:cxn modelId="{B8113AD1-30D7-4318-939A-493C43F391E0}" type="presParOf" srcId="{01945D08-726A-44FA-9160-F4C32FB46817}" destId="{201E12AD-7F47-49FB-88BC-F702079A5E8D}" srcOrd="0" destOrd="0" presId="urn:microsoft.com/office/officeart/2005/8/layout/process4"/>
    <dgm:cxn modelId="{B4A87FFC-4E88-4715-86E1-7EBCA9CE0582}" type="presParOf" srcId="{01945D08-726A-44FA-9160-F4C32FB46817}" destId="{4CB6A58D-EC9F-4B36-8B57-FBBBD0716E1A}" srcOrd="1" destOrd="0" presId="urn:microsoft.com/office/officeart/2005/8/layout/process4"/>
    <dgm:cxn modelId="{65D9E1AA-9E5F-456D-A9C7-19CB49584352}" type="presParOf" srcId="{01945D08-726A-44FA-9160-F4C32FB46817}" destId="{814BF477-C2D0-4C13-AAE4-591C51F3E3A9}" srcOrd="2" destOrd="0" presId="urn:microsoft.com/office/officeart/2005/8/layout/process4"/>
    <dgm:cxn modelId="{4789AD4F-CD20-412C-A05C-0C8EC9E23E56}" type="presParOf" srcId="{814BF477-C2D0-4C13-AAE4-591C51F3E3A9}" destId="{81C43702-40C3-4B93-8A22-B1475371E4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E9695-FCE8-4C4D-8BAF-9B94B2973098}">
      <dsp:nvSpPr>
        <dsp:cNvPr id="0" name=""/>
        <dsp:cNvSpPr/>
      </dsp:nvSpPr>
      <dsp:spPr>
        <a:xfrm>
          <a:off x="3248704" y="4451619"/>
          <a:ext cx="2659158" cy="1707355"/>
        </a:xfrm>
        <a:prstGeom prst="ca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FF00"/>
              </a:solidFill>
            </a:rPr>
            <a:t>Database</a:t>
          </a:r>
        </a:p>
      </dsp:txBody>
      <dsp:txXfrm>
        <a:off x="3248704" y="4878458"/>
        <a:ext cx="2659158" cy="1067097"/>
      </dsp:txXfrm>
    </dsp:sp>
    <dsp:sp modelId="{648FF1A9-2F96-4EF8-B627-5FF06982E40E}">
      <dsp:nvSpPr>
        <dsp:cNvPr id="0" name=""/>
        <dsp:cNvSpPr/>
      </dsp:nvSpPr>
      <dsp:spPr>
        <a:xfrm rot="10800000">
          <a:off x="0" y="2819005"/>
          <a:ext cx="9156568" cy="16435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FF00"/>
              </a:solidFill>
            </a:rPr>
            <a:t>Data Access Layer</a:t>
          </a:r>
        </a:p>
      </dsp:txBody>
      <dsp:txXfrm rot="-10800000">
        <a:off x="0" y="2819005"/>
        <a:ext cx="9156568" cy="576880"/>
      </dsp:txXfrm>
    </dsp:sp>
    <dsp:sp modelId="{5542B192-255E-40D6-98CD-7F2D102E5D18}">
      <dsp:nvSpPr>
        <dsp:cNvPr id="0" name=""/>
        <dsp:cNvSpPr/>
      </dsp:nvSpPr>
      <dsp:spPr>
        <a:xfrm>
          <a:off x="0" y="3446084"/>
          <a:ext cx="9156568" cy="390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Depends On</a:t>
          </a:r>
        </a:p>
      </dsp:txBody>
      <dsp:txXfrm>
        <a:off x="0" y="3446084"/>
        <a:ext cx="9156568" cy="390682"/>
      </dsp:txXfrm>
    </dsp:sp>
    <dsp:sp modelId="{01C55922-7F0D-4BC2-97C0-ABEE49091222}">
      <dsp:nvSpPr>
        <dsp:cNvPr id="0" name=""/>
        <dsp:cNvSpPr/>
      </dsp:nvSpPr>
      <dsp:spPr>
        <a:xfrm rot="10800000">
          <a:off x="0" y="1410787"/>
          <a:ext cx="9156568" cy="142096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FF00"/>
              </a:solidFill>
            </a:rPr>
            <a:t>Business Logic Layer</a:t>
          </a:r>
        </a:p>
      </dsp:txBody>
      <dsp:txXfrm rot="-10800000">
        <a:off x="0" y="1410787"/>
        <a:ext cx="9156568" cy="498757"/>
      </dsp:txXfrm>
    </dsp:sp>
    <dsp:sp modelId="{4BCDA4C5-316D-47B8-9304-5B71580D9DB0}">
      <dsp:nvSpPr>
        <dsp:cNvPr id="0" name=""/>
        <dsp:cNvSpPr/>
      </dsp:nvSpPr>
      <dsp:spPr>
        <a:xfrm>
          <a:off x="0" y="1926580"/>
          <a:ext cx="9156568" cy="390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Depends On</a:t>
          </a:r>
        </a:p>
      </dsp:txBody>
      <dsp:txXfrm>
        <a:off x="0" y="1926580"/>
        <a:ext cx="9156568" cy="390682"/>
      </dsp:txXfrm>
    </dsp:sp>
    <dsp:sp modelId="{4CB6A58D-EC9F-4B36-8B57-FBBBD0716E1A}">
      <dsp:nvSpPr>
        <dsp:cNvPr id="0" name=""/>
        <dsp:cNvSpPr/>
      </dsp:nvSpPr>
      <dsp:spPr>
        <a:xfrm rot="10800000">
          <a:off x="0" y="0"/>
          <a:ext cx="9156568" cy="142170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FF00"/>
              </a:solidFill>
            </a:rPr>
            <a:t>User Interface</a:t>
          </a:r>
        </a:p>
      </dsp:txBody>
      <dsp:txXfrm rot="-10800000">
        <a:off x="0" y="0"/>
        <a:ext cx="9156568" cy="499019"/>
      </dsp:txXfrm>
    </dsp:sp>
    <dsp:sp modelId="{81C43702-40C3-4B93-8A22-B1475371E464}">
      <dsp:nvSpPr>
        <dsp:cNvPr id="0" name=""/>
        <dsp:cNvSpPr/>
      </dsp:nvSpPr>
      <dsp:spPr>
        <a:xfrm>
          <a:off x="0" y="517988"/>
          <a:ext cx="9156568" cy="39068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Depends on</a:t>
          </a:r>
        </a:p>
      </dsp:txBody>
      <dsp:txXfrm>
        <a:off x="0" y="517988"/>
        <a:ext cx="9156568" cy="390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CA7C39E8-88C0-EF2E-AFAC-821C8EF6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AD93530E-CD2E-A44A-3888-5BE79159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B4497BDD-8E8B-E1D0-77B7-93F457B1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3E9C8AB2-B707-5E31-AEDA-4AF07EB5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1C76582E-9F28-EFA8-7652-77F664D0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8102FD27-98A6-FA62-9FDF-3C02C947B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b="0"/>
          </a:p>
        </p:txBody>
      </p:sp>
      <p:sp>
        <p:nvSpPr>
          <p:cNvPr id="258056" name="Text Box 7">
            <a:extLst>
              <a:ext uri="{FF2B5EF4-FFF2-40B4-BE49-F238E27FC236}">
                <a16:creationId xmlns:a16="http://schemas.microsoft.com/office/drawing/2014/main" id="{C884260D-48BF-A3F6-7C07-06304AD96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893763"/>
            <a:ext cx="4289425" cy="32162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b="0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F06C752E-FB45-6AD2-B8BC-F68E402AAB5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85850" y="4422775"/>
            <a:ext cx="4840288" cy="3567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A781D310-B10B-0F4E-3FD2-56A6F43C2CD4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81100" y="706438"/>
            <a:ext cx="464185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9CAC36BA-A62F-3586-85DA-C326FB76E5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D906800-EBE1-488E-A710-14DBA3EE144A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2087AAF-A9AA-5E4B-F264-CA1C487FDCD8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F844CD7-2A4C-3CAE-ED12-DCD442BFB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205D91-95FD-FF02-5744-2749B578E4FB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99D9F7B-6C48-4C6E-C7A0-9E1F9F346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171BC5-5BFA-8F8A-AB26-3796DF74201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47ECC7D-7B9C-4EC0-DB12-DEBAFDD09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C9EDA3-F433-1ACA-2FF8-3DFC51BC0FD7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478B2D-7E3B-9792-E918-0FCA9338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E16BBD7-505A-7EE2-C96B-9C342F955520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7ED0BED-1A5C-2AD6-7E46-8A7984DDB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1DF8AA9-5C48-7C37-5238-2847572ABE3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B1A9CA92-F4B0-43C0-9E5F-197666A40445}" type="slidenum">
              <a:rPr lang="en-US" altLang="en-US" sz="360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24</a:t>
            </a:fld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E923011-5CDB-A059-54FD-B3230B9A3F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80C72DB-9A22-7281-CEB2-FAF8BEF0D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08AD523-3607-2D69-6F77-1832B391A4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290F3ED-3EEB-459F-A035-46646839B127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2D9F0CF-84A2-7186-90BA-813EDEFA1AD2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1875A22-EF7E-D2E6-4466-687A804A5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D232DB6-8A1D-D4A3-5C3D-B73C06D248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64D5FA3-74D6-4E42-8691-F17C3A31109E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D28A3DC-29B5-C346-C747-A4C603F06150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252B7E1-4CE2-3F9E-A03B-BA5BED88B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332EFE65-8E2B-1577-7158-70196FBE2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CEBECE0D-E709-2DC8-D995-F6C2897C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r>
              <a:rPr lang="en-US" altLang="en-US"/>
              <a:t>Two answers: Student definition changes – or – we decide to store the student in a different way (DB? Network? Somewhere else)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0F0C06DF-4C7C-0BE7-40C9-8577D402C974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  <a:buClrTx/>
              <a:buSzTx/>
              <a:buFontTx/>
              <a:buChar char="•"/>
            </a:pPr>
            <a:fld id="{236C9854-04B1-45DE-B55A-588F06889B32}" type="slidenum">
              <a:rPr lang="en-US" altLang="en-US" b="0">
                <a:solidFill>
                  <a:schemeClr val="tx1"/>
                </a:solidFill>
                <a:latin typeface="Trebuchet MS" panose="020B0603020202020204" pitchFamily="34" charset="0"/>
                <a:ea typeface="Osaka" charset="-128"/>
              </a:rPr>
              <a:pPr algn="r" eaLnBrk="1" hangingPunct="1">
                <a:spcBef>
                  <a:spcPct val="20000"/>
                </a:spcBef>
                <a:buClrTx/>
                <a:buSzTx/>
                <a:buFontTx/>
                <a:buChar char="•"/>
              </a:pPr>
              <a:t>32</a:t>
            </a:fld>
            <a:endParaRPr lang="en-US" altLang="en-US" b="0">
              <a:solidFill>
                <a:schemeClr val="tx1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22FF5A76-DD04-EC07-D506-B8015794C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33147BF-1BDE-AC9D-0703-912AA276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7284B073-9CF6-9AEA-99ED-C9A795C5A517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  <a:buClrTx/>
              <a:buSzTx/>
              <a:buFontTx/>
              <a:buChar char="•"/>
            </a:pPr>
            <a:fld id="{9CD57762-3909-4E23-9ECF-2A0CE4803269}" type="slidenum">
              <a:rPr lang="en-US" altLang="en-US" b="0">
                <a:solidFill>
                  <a:schemeClr val="tx1"/>
                </a:solidFill>
                <a:latin typeface="Trebuchet MS" panose="020B0603020202020204" pitchFamily="34" charset="0"/>
                <a:ea typeface="Osaka" charset="-128"/>
              </a:rPr>
              <a:pPr algn="r" eaLnBrk="1" hangingPunct="1">
                <a:spcBef>
                  <a:spcPct val="20000"/>
                </a:spcBef>
                <a:buClrTx/>
                <a:buSzTx/>
                <a:buFontTx/>
                <a:buChar char="•"/>
              </a:pPr>
              <a:t>33</a:t>
            </a:fld>
            <a:endParaRPr lang="en-US" altLang="en-US" b="0">
              <a:solidFill>
                <a:schemeClr val="tx1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541E3ADC-D49A-B8F3-B2AB-6168AAAD6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E4890BC-106A-AFB3-CD49-FB53BBBB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38737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r>
              <a:rPr lang="en-US" altLang="en-US"/>
              <a:t>Got here 11/20/2008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FA2D136B-0F14-0DD5-0645-8E76C6F266AE}"/>
              </a:ext>
            </a:extLst>
          </p:cNvPr>
          <p:cNvSpPr txBox="1">
            <a:spLocks noGrp="1"/>
          </p:cNvSpPr>
          <p:nvPr/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  <a:buClrTx/>
              <a:buSzTx/>
              <a:buFontTx/>
              <a:buChar char="•"/>
            </a:pPr>
            <a:fld id="{01B595F2-8BBD-451A-AFFA-016D7499F79A}" type="slidenum">
              <a:rPr lang="en-US" altLang="en-US" b="0">
                <a:solidFill>
                  <a:schemeClr val="tx1"/>
                </a:solidFill>
                <a:latin typeface="Trebuchet MS" panose="020B0603020202020204" pitchFamily="34" charset="0"/>
                <a:ea typeface="Osaka" charset="-128"/>
              </a:rPr>
              <a:pPr algn="r" eaLnBrk="1" hangingPunct="1">
                <a:spcBef>
                  <a:spcPct val="20000"/>
                </a:spcBef>
                <a:buClrTx/>
                <a:buSzTx/>
                <a:buFontTx/>
                <a:buChar char="•"/>
              </a:pPr>
              <a:t>34</a:t>
            </a:fld>
            <a:endParaRPr lang="en-US" altLang="en-US" b="0">
              <a:solidFill>
                <a:schemeClr val="tx1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D33893F-DC0B-9792-DC37-0BA6D7CF555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97AAAB9-2F85-43A4-9C67-E6F5C2D77B70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315577-A49D-7448-B2CD-BC63D547FD06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01F6F15-8BE7-B35E-8FF6-8D0BF7786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344E018-2801-3F62-B66C-C7761409B2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0D96987-8D8D-53D3-A380-C78DEFA105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01675" y="4414838"/>
            <a:ext cx="560387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F726D52-3331-2562-1BBF-3DF43005BE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D269BA31-9BD2-425E-9258-C3EE46D76641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6BA0EF7-36B1-9D2A-D21F-512C8DA535C4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D8E7E05-6C33-635C-3C7F-FB171ECB2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212A1D1-E887-05DA-AE2A-CAC5BA3299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CA46CD8-E131-42E6-9A58-994D92EED481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08FA1F4-F70A-F25C-CB9B-56A8ED475331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21D138A-507B-41E0-BA6E-59400F502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1E9FE4F-68F8-9816-F1E5-B9475BF4D5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82713" y="931863"/>
            <a:ext cx="4244975" cy="3182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07B839D-203D-3800-F787-DF2B6F11C1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9975" y="4424363"/>
            <a:ext cx="4875213" cy="3533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>
            <a:extLst>
              <a:ext uri="{FF2B5EF4-FFF2-40B4-BE49-F238E27FC236}">
                <a16:creationId xmlns:a16="http://schemas.microsoft.com/office/drawing/2014/main" id="{E2A0081E-9819-031E-3745-93AE0D12F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92163" name="슬라이드 노트 개체 틀 2">
            <a:extLst>
              <a:ext uri="{FF2B5EF4-FFF2-40B4-BE49-F238E27FC236}">
                <a16:creationId xmlns:a16="http://schemas.microsoft.com/office/drawing/2014/main" id="{DC90EE58-16E0-845A-5A8F-9ECD9E2F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/>
          <a:lstStyle/>
          <a:p>
            <a:pPr defTabSz="914400">
              <a:spcBef>
                <a:spcPct val="0"/>
              </a:spcBef>
            </a:pPr>
            <a:endParaRPr lang="en-US" altLang="ko-KR" sz="1300"/>
          </a:p>
        </p:txBody>
      </p:sp>
      <p:sp>
        <p:nvSpPr>
          <p:cNvPr id="92164" name="슬라이드 번호 개체 틀 3">
            <a:extLst>
              <a:ext uri="{FF2B5EF4-FFF2-40B4-BE49-F238E27FC236}">
                <a16:creationId xmlns:a16="http://schemas.microsoft.com/office/drawing/2014/main" id="{D9D84F96-AAD5-2FAD-D6F1-232646633B7D}"/>
              </a:ext>
            </a:extLst>
          </p:cNvPr>
          <p:cNvSpPr txBox="1">
            <a:spLocks noGrp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7" rIns="93152" bIns="46577" anchor="b"/>
          <a:lstStyle>
            <a:lvl1pPr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8810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8810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C3F33BC-06FA-485D-938A-9CCDDDBEBAA8}" type="slidenum">
              <a:rPr lang="ko-KR" altLang="en-US" sz="13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ko-KR" sz="13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id="{1D81E159-492A-B866-3D26-23229ABC8C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-14495463" y="-11991975"/>
            <a:ext cx="16933863" cy="12698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398DD44D-CBB5-4591-09D7-5E2BF4F896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01675" y="4414838"/>
            <a:ext cx="5603875" cy="409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12A463E-1DC9-CCFB-E725-027D308EB9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82713" y="931863"/>
            <a:ext cx="4244975" cy="3182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43B28CC-0901-9D34-6C32-49836BFB57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069975" y="4424363"/>
            <a:ext cx="4875213" cy="3533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D84F759B-9D0C-38DD-F38C-186907CB4F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03D5760-E1CE-4E47-B7C3-9CB5057C54EF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14BCAB9C-EFBC-F0ED-66CC-307B6A68B4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C865D83-913F-43DF-D24E-B0DDD997D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564E5BC-4041-B704-6BD6-738137E67D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C18D59-53B1-4142-BAD9-12469C3CD21E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DE263DD1-832F-7C8D-01F0-D859598AAB5A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064CFE8-5755-48E1-2E60-D308357CB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DBD6651D-90D1-CCD2-CB60-485297BB6A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1FF3B15-E0DF-4269-ACED-0209D38F7086}" type="slidenum">
              <a:rPr lang="en-US" altLang="en-US" b="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en-US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A2448820-F551-56CA-F70B-9C3BB28242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1100" y="698500"/>
            <a:ext cx="4646613" cy="3484563"/>
          </a:xfrm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CE3594BB-C946-33B0-D49B-61F930C19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54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2" tIns="46576" rIns="93152" bIns="46576"/>
          <a:lstStyle/>
          <a:p>
            <a:pPr defTabSz="9144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A55563C3-71DF-58FC-D93F-267C6F0E978F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382713" y="931863"/>
            <a:ext cx="4244975" cy="3182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6669182-7CC5-A0D3-2244-A34F523C5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975" y="4424363"/>
            <a:ext cx="4875213" cy="3533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C66A1EDF-2A6A-9F41-CBA1-6245DA8A3D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7062157D-5AAC-2731-0FAD-0EBE5484D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FB6BB418-1811-1740-2BA5-235D37E606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7B49BCE3-92C7-4078-B75D-893554697D6A}" type="slidenum">
              <a:rPr lang="en-US" altLang="en-US" sz="360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91</a:t>
            </a:fld>
            <a:endParaRPr lang="en-US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D3583F6-0D6A-95FB-768D-FFFD3AD5DBE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68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fld id="{69A0B5BA-3DAF-47EE-A623-95F63D663BB3}" type="slidenum">
              <a:rPr lang="en-US" altLang="en-US" sz="3600">
                <a:solidFill>
                  <a:schemeClr val="bg1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</a:pPr>
              <a:t>10</a:t>
            </a:fld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B9CE5A6-811C-AC38-18D1-CC7EC37D00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82688" y="706438"/>
            <a:ext cx="4638675" cy="3479800"/>
          </a:xfrm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B4EDC83-190B-E5CC-7961-FA3FBB6D6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6220A7B-DE8A-1229-8B81-6FB323B5E2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 anchor="b"/>
          <a:lstStyle>
            <a:lvl1pPr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B53859D-314B-4A6C-9534-95A0389733D2}" type="slidenum">
              <a:rPr lang="en-US" altLang="en-US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F98AAB0-9E7D-47A0-AA92-B6EDACEB7058}"/>
              </a:ext>
            </a:extLst>
          </p:cNvPr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9513" y="696913"/>
            <a:ext cx="4648200" cy="3486150"/>
          </a:xfrm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44F811-B7D5-39C8-8717-CEB6C7AA1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59" tIns="46580" rIns="93159" bIns="46580"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743D7E7-5EA1-4A41-11D1-86BED3E19B0F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3693D4C-613F-B0A7-D148-A3B20778B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1C14B9-3E0C-CB53-D584-3A142357371A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4724961-2040-5A9A-BFEA-782506F8A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34B0A4-7302-0D77-3F5E-632B398EDBFB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D0288F6-EF52-1D85-96A2-68CF362CB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AD758D9-D56F-3EAB-AB40-3EDF62328BE1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8C1235-C05C-90F4-93A8-764721E61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08637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393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6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8200" y="358775"/>
            <a:ext cx="2147888" cy="63166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358775"/>
            <a:ext cx="6296025" cy="63166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680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07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58775"/>
            <a:ext cx="8596313" cy="1255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8596313" cy="229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775" y="4375150"/>
            <a:ext cx="8596313" cy="2300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3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38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1924050"/>
            <a:ext cx="4221163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924050"/>
            <a:ext cx="4222750" cy="4751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7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99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34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4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8E707A1-1ACC-49A5-5389-273DD3385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358775"/>
            <a:ext cx="85963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2A4085B-572E-0025-CF61-58C56BCF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1924050"/>
            <a:ext cx="85963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325F031-3C03-381E-D1A5-A5188DD55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6884988"/>
            <a:ext cx="2352675" cy="523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7DB557D-E412-41C7-9183-ACEF47C05F5D}" type="slidenum">
              <a:rPr lang="en-GB" altLang="en-US" sz="1400" b="0" smtClean="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400" b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2pPr>
      <a:lvl3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3pPr>
      <a:lvl4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4pPr>
      <a:lvl5pPr algn="ctr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b="1">
          <a:solidFill>
            <a:srgbClr val="000000"/>
          </a:solidFill>
          <a:latin typeface="Comic Sans MS" pitchFamily="66" charset="0"/>
        </a:defRPr>
      </a:lvl5pPr>
      <a:lvl6pPr marL="4572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6pPr>
      <a:lvl7pPr marL="9144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7pPr>
      <a:lvl8pPr marL="13716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8pPr>
      <a:lvl9pPr marL="1828800" algn="ctr" defTabSz="457200" rtl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Comic Sans MS" pitchFamily="66" charset="0"/>
        </a:defRPr>
      </a:lvl9pPr>
    </p:titleStyle>
    <p:bodyStyle>
      <a:lvl1pPr marL="422275" indent="-317500" algn="l" defTabSz="457200" rtl="0" eaLnBrk="0" fontAlgn="base" hangingPunct="0">
        <a:spcBef>
          <a:spcPct val="0"/>
        </a:spcBef>
        <a:spcAft>
          <a:spcPts val="137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600">
          <a:solidFill>
            <a:srgbClr val="000000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spcBef>
          <a:spcPct val="0"/>
        </a:spcBef>
        <a:spcAft>
          <a:spcPts val="108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3200">
          <a:solidFill>
            <a:srgbClr val="000000"/>
          </a:solidFill>
          <a:latin typeface="+mn-lt"/>
        </a:defRPr>
      </a:lvl2pPr>
      <a:lvl3pPr marL="1285875" indent="-212725" algn="l" defTabSz="457200" rtl="0" eaLnBrk="0" fontAlgn="base" hangingPunct="0">
        <a:spcBef>
          <a:spcPct val="0"/>
        </a:spcBef>
        <a:spcAft>
          <a:spcPts val="813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800">
          <a:solidFill>
            <a:srgbClr val="000000"/>
          </a:solidFill>
          <a:latin typeface="+mn-lt"/>
        </a:defRPr>
      </a:lvl3pPr>
      <a:lvl4pPr marL="1717675" indent="-206375" algn="l" defTabSz="457200" rtl="0" eaLnBrk="0" fontAlgn="base" hangingPunct="0">
        <a:spcBef>
          <a:spcPct val="0"/>
        </a:spcBef>
        <a:spcAft>
          <a:spcPts val="52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400">
          <a:solidFill>
            <a:srgbClr val="000000"/>
          </a:solidFill>
          <a:latin typeface="+mn-lt"/>
        </a:defRPr>
      </a:lvl4pPr>
      <a:lvl5pPr marL="2149475" indent="-207963" algn="l" defTabSz="457200" rtl="0" eaLnBrk="0" fontAlgn="base" hangingPunct="0"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>
          <a:solidFill>
            <a:srgbClr val="000000"/>
          </a:solidFill>
          <a:latin typeface="+mn-lt"/>
        </a:defRPr>
      </a:lvl5pPr>
      <a:lvl6pPr marL="26066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6pPr>
      <a:lvl7pPr marL="30638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7pPr>
      <a:lvl8pPr marL="35210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8pPr>
      <a:lvl9pPr marL="3978275" indent="-207963" algn="l" defTabSz="457200" rtl="0" fontAlgn="base" hangingPunct="0">
        <a:lnSpc>
          <a:spcPct val="88000"/>
        </a:lnSpc>
        <a:spcBef>
          <a:spcPct val="0"/>
        </a:spcBef>
        <a:spcAft>
          <a:spcPts val="238"/>
        </a:spcAft>
        <a:buClr>
          <a:srgbClr val="000000"/>
        </a:buClr>
        <a:buSzPct val="45000"/>
        <a:buFont typeface="Wingdings" pitchFamily="2" charset="2"/>
        <a:buChar char=""/>
        <a:defRPr sz="20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095A1B-121B-6678-A618-93CD6E37F7CC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1074738"/>
            <a:ext cx="9144000" cy="1600200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r>
              <a:rPr lang="en-US" altLang="en-US" sz="4000">
                <a:solidFill>
                  <a:srgbClr val="0000CC"/>
                </a:solidFill>
              </a:rPr>
              <a:t>Liskov Substitution Principle (LSP)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863CB05-BF16-F906-6AB0-2737E645FC9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01713" y="3170238"/>
            <a:ext cx="7669212" cy="160020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 sz="2800"/>
              <a:t>Ref: Barbara Liskov, “Data Abstraction and Hierarchy”, ACM SIGPLAN Notices, 23, 5 (May 1988)</a:t>
            </a:r>
          </a:p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8724E94-EC14-FA65-D168-F336C46D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4922838"/>
            <a:ext cx="5181600" cy="175260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 lIns="100780" tIns="50389" rIns="100780" bIns="50389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 dirty="0" err="1">
                <a:solidFill>
                  <a:srgbClr val="0000FF"/>
                </a:solidFill>
              </a:rPr>
              <a:t>Lect</a:t>
            </a:r>
            <a:r>
              <a:rPr lang="en-GB" altLang="en-US" sz="3600" kern="0" dirty="0">
                <a:solidFill>
                  <a:srgbClr val="0000FF"/>
                </a:solidFill>
              </a:rPr>
              <a:t> 15--16</a:t>
            </a:r>
          </a:p>
          <a:p>
            <a:pPr defTabSz="1006475" eaLnBrk="1" hangingPunct="1">
              <a:lnSpc>
                <a:spcPct val="100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0025" algn="l"/>
                <a:tab pos="3200400" algn="l"/>
                <a:tab pos="3657600" algn="l"/>
                <a:tab pos="4114800" algn="l"/>
                <a:tab pos="4567238" algn="l"/>
                <a:tab pos="5029200" algn="l"/>
                <a:tab pos="5486400" algn="l"/>
                <a:tab pos="5940425" algn="l"/>
                <a:tab pos="6396038" algn="l"/>
                <a:tab pos="6858000" algn="l"/>
                <a:tab pos="7315200" algn="l"/>
                <a:tab pos="7767638" algn="l"/>
                <a:tab pos="8224838" algn="l"/>
                <a:tab pos="8686800" algn="l"/>
                <a:tab pos="9144000" algn="l"/>
              </a:tabLst>
              <a:defRPr/>
            </a:pPr>
            <a:r>
              <a:rPr lang="en-GB" altLang="en-US" sz="3600" kern="0">
                <a:solidFill>
                  <a:srgbClr val="0000FF"/>
                </a:solidFill>
              </a:rPr>
              <a:t>11-09-2023</a:t>
            </a:r>
            <a:br>
              <a:rPr lang="en-GB" altLang="en-US" sz="3600" kern="0" dirty="0">
                <a:solidFill>
                  <a:srgbClr val="006600"/>
                </a:solidFill>
              </a:rPr>
            </a:br>
            <a:endParaRPr lang="en-GB" altLang="en-US" sz="1050" kern="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5" name="Rectangle 15">
            <a:extLst>
              <a:ext uri="{FF2B5EF4-FFF2-40B4-BE49-F238E27FC236}">
                <a16:creationId xmlns:a16="http://schemas.microsoft.com/office/drawing/2014/main" id="{80383ABA-34C9-C81E-B304-9DE49103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6038"/>
            <a:ext cx="6411913" cy="37036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0" i="1"/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5AC99DDD-A3D1-2EC8-F407-A8A5E647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5954713" cy="3581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7200" i="1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B2F826F-2E9F-BF08-C763-879CEA2D2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6713" y="-160338"/>
            <a:ext cx="10179050" cy="1577976"/>
          </a:xfrm>
        </p:spPr>
        <p:txBody>
          <a:bodyPr/>
          <a:lstStyle/>
          <a:p>
            <a:pPr eaLnBrk="1" hangingPunct="1"/>
            <a:r>
              <a:rPr lang="en-US" altLang="en-US" sz="3200"/>
              <a:t>LSP </a:t>
            </a:r>
            <a:br>
              <a:rPr lang="en-US" altLang="en-US" sz="3200"/>
            </a:br>
            <a:r>
              <a:rPr lang="en-US" altLang="en-US" sz="3200"/>
              <a:t>Implication</a:t>
            </a:r>
          </a:p>
        </p:txBody>
      </p:sp>
      <p:sp>
        <p:nvSpPr>
          <p:cNvPr id="18437" name="Text Box 43">
            <a:extLst>
              <a:ext uri="{FF2B5EF4-FFF2-40B4-BE49-F238E27FC236}">
                <a16:creationId xmlns:a16="http://schemas.microsoft.com/office/drawing/2014/main" id="{E6418DD6-7D72-15C7-0432-813D5CDF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8229600" cy="705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class Square extends Rectangle 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public void setWidth(int width) 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super.setWidth(width);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super.setHeight(width);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}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public void setHeight(int height) 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super.setHeight(height);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   super.setWidth(height);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}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Class Client{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…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void clientOfRectangle(Rectangle r) 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r.setWidth(10);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r.setHeight(20);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   print(r.area());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Void test(){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Rectangle r = new Square(…);</a:t>
            </a:r>
          </a:p>
          <a:p>
            <a:pPr>
              <a:lnSpc>
                <a:spcPct val="11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clientOfRectangle(r); // what would be printed?}</a:t>
            </a:r>
          </a:p>
        </p:txBody>
      </p:sp>
      <p:sp>
        <p:nvSpPr>
          <p:cNvPr id="18435" name="Text Box 39">
            <a:extLst>
              <a:ext uri="{FF2B5EF4-FFF2-40B4-BE49-F238E27FC236}">
                <a16:creationId xmlns:a16="http://schemas.microsoft.com/office/drawing/2014/main" id="{134C0301-56A5-1C6E-014E-3CFC02DF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1417638"/>
            <a:ext cx="2255837" cy="24352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+mn-lt"/>
                <a:ea typeface="SimSun" pitchFamily="2" charset="-122"/>
              </a:rPr>
              <a:t>Rectangle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-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 width;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-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 height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getWidth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setWidth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getHeight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18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setHeight</a:t>
            </a: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+area();</a:t>
            </a:r>
          </a:p>
        </p:txBody>
      </p:sp>
      <p:sp>
        <p:nvSpPr>
          <p:cNvPr id="18436" name="Line 40">
            <a:extLst>
              <a:ext uri="{FF2B5EF4-FFF2-40B4-BE49-F238E27FC236}">
                <a16:creationId xmlns:a16="http://schemas.microsoft.com/office/drawing/2014/main" id="{A2EBEB58-76C8-DE93-5B73-F2661BC1BC48}"/>
              </a:ext>
            </a:extLst>
          </p:cNvPr>
          <p:cNvSpPr>
            <a:spLocks noChangeShapeType="1"/>
          </p:cNvSpPr>
          <p:nvPr/>
        </p:nvSpPr>
        <p:spPr bwMode="auto">
          <a:xfrm rot="21540000">
            <a:off x="6811963" y="1812925"/>
            <a:ext cx="22352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18438" name="Text Box 74">
            <a:extLst>
              <a:ext uri="{FF2B5EF4-FFF2-40B4-BE49-F238E27FC236}">
                <a16:creationId xmlns:a16="http://schemas.microsoft.com/office/drawing/2014/main" id="{507C5676-A2A6-B42D-0FC2-DCFFE192E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4897438"/>
            <a:ext cx="2286000" cy="172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  <a:latin typeface="+mn-lt"/>
                <a:ea typeface="SimSun" pitchFamily="2" charset="-122"/>
              </a:rPr>
              <a:t>Square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getWidth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setWidth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getHeight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+</a:t>
            </a:r>
            <a:r>
              <a:rPr lang="en-US" altLang="zh-CN" sz="2000" dirty="0" err="1">
                <a:solidFill>
                  <a:srgbClr val="006600"/>
                </a:solidFill>
                <a:latin typeface="+mn-lt"/>
                <a:ea typeface="SimSun" pitchFamily="2" charset="-122"/>
              </a:rPr>
              <a:t>setHeight</a:t>
            </a:r>
            <a:r>
              <a:rPr lang="en-US" altLang="zh-CN" sz="2000" dirty="0">
                <a:solidFill>
                  <a:srgbClr val="006600"/>
                </a:solidFill>
                <a:latin typeface="+mn-lt"/>
                <a:ea typeface="SimSun" pitchFamily="2" charset="-122"/>
              </a:rPr>
              <a:t>()</a:t>
            </a:r>
          </a:p>
        </p:txBody>
      </p:sp>
      <p:sp>
        <p:nvSpPr>
          <p:cNvPr id="18440" name="Line 79">
            <a:extLst>
              <a:ext uri="{FF2B5EF4-FFF2-40B4-BE49-F238E27FC236}">
                <a16:creationId xmlns:a16="http://schemas.microsoft.com/office/drawing/2014/main" id="{C296D940-B685-9F2A-2782-3B635F44119F}"/>
              </a:ext>
            </a:extLst>
          </p:cNvPr>
          <p:cNvSpPr>
            <a:spLocks noChangeShapeType="1"/>
          </p:cNvSpPr>
          <p:nvPr/>
        </p:nvSpPr>
        <p:spPr bwMode="auto">
          <a:xfrm rot="21480000" flipH="1">
            <a:off x="7966075" y="3856038"/>
            <a:ext cx="46038" cy="10668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 type="triangle" w="lg" len="lg"/>
            <a:tailEnd type="none" w="lg" len="lg"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8441" name="Line 81">
            <a:extLst>
              <a:ext uri="{FF2B5EF4-FFF2-40B4-BE49-F238E27FC236}">
                <a16:creationId xmlns:a16="http://schemas.microsoft.com/office/drawing/2014/main" id="{EFAD39F3-4435-0AEF-8BF5-BD7EA34AADAB}"/>
              </a:ext>
            </a:extLst>
          </p:cNvPr>
          <p:cNvSpPr>
            <a:spLocks noChangeShapeType="1"/>
          </p:cNvSpPr>
          <p:nvPr/>
        </p:nvSpPr>
        <p:spPr bwMode="auto">
          <a:xfrm rot="21540000">
            <a:off x="6792913" y="5332413"/>
            <a:ext cx="2286000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4000">
              <a:latin typeface="+mn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9B44E00-8715-7B05-B5F8-DE4523BCC6EA}"/>
              </a:ext>
            </a:extLst>
          </p:cNvPr>
          <p:cNvSpPr/>
          <p:nvPr/>
        </p:nvSpPr>
        <p:spPr>
          <a:xfrm>
            <a:off x="7804150" y="3844925"/>
            <a:ext cx="369888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>
              <a:solidFill>
                <a:srgbClr val="0033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 animBg="1"/>
      <p:bldP spid="61454" grpId="0" animBg="1"/>
      <p:bldP spid="184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C09355F-EB91-CF1A-F8C6-25F7B1120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222250"/>
            <a:ext cx="8596312" cy="655638"/>
          </a:xfrm>
        </p:spPr>
        <p:txBody>
          <a:bodyPr/>
          <a:lstStyle/>
          <a:p>
            <a:r>
              <a:rPr lang="en-US" altLang="en-US" sz="3600"/>
              <a:t>Where is the Problem?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A65AC86F-3486-9643-ADED-7ADFF4ADD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960438"/>
            <a:ext cx="9053512" cy="505618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clientOfRectangle()</a:t>
            </a:r>
            <a:r>
              <a:rPr lang="en-US" altLang="en-US"/>
              <a:t> method made the following reasonable assumption: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/>
              <a:t>Changing the width of a Rectangle leaves its height unchanged.</a:t>
            </a:r>
          </a:p>
          <a:p>
            <a:pPr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</a:pPr>
            <a:r>
              <a:rPr lang="en-US" altLang="en-US"/>
              <a:t>Clients of rectangle need to                      know they are working with a square:</a:t>
            </a:r>
          </a:p>
          <a:p>
            <a:pPr lvl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b="1">
                <a:solidFill>
                  <a:srgbClr val="006600"/>
                </a:solidFill>
              </a:rPr>
              <a:t>If they want to take advantage of square’s property:  height = width.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2C7503C6-2C2A-2FF9-3F72-8E8EAF8D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2941638"/>
            <a:ext cx="137160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E2F8D88-9EB1-6CF6-68D3-7C5A4E7D19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-106363"/>
            <a:ext cx="8596313" cy="1255713"/>
          </a:xfrm>
        </p:spPr>
        <p:txBody>
          <a:bodyPr lIns="99745" tIns="48997" rIns="99745" bIns="48997"/>
          <a:lstStyle/>
          <a:p>
            <a:r>
              <a:rPr lang="en-US" altLang="en-US" sz="3200"/>
              <a:t>LSP: Analysis of the </a:t>
            </a:r>
            <a:r>
              <a:rPr lang="en-US" altLang="en-US" sz="2800"/>
              <a:t>Problem</a:t>
            </a:r>
            <a:endParaRPr lang="en-US" altLang="en-US" sz="320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7133929-525B-3F61-9985-432B681832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7525" y="960438"/>
            <a:ext cx="8839200" cy="6019800"/>
          </a:xfrm>
        </p:spPr>
        <p:txBody>
          <a:bodyPr lIns="99745" tIns="48997" rIns="99745" bIns="48997"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Deriving a square from a rectangle implies: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 One of the state variables --- height or width is redundant.</a:t>
            </a:r>
            <a:r>
              <a:rPr lang="en-US" altLang="en-US"/>
              <a:t>  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200"/>
              <a:t>Mathematically, a square may be a rectangle:</a:t>
            </a:r>
          </a:p>
          <a:p>
            <a:pPr marL="742950" lvl="1" indent="-28575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But, behaviorally a Square is not a Rectangle!</a:t>
            </a:r>
          </a:p>
          <a:p>
            <a:pPr marL="742950" lvl="1" indent="-28575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The behavior of a Square object is not consistent with the behavior of a Rectangle object!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41DD1EA1-F8AC-48C4-6ECE-F861EDE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132138"/>
            <a:ext cx="1524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>
            <a:extLst>
              <a:ext uri="{FF2B5EF4-FFF2-40B4-BE49-F238E27FC236}">
                <a16:creationId xmlns:a16="http://schemas.microsoft.com/office/drawing/2014/main" id="{63F03662-5A32-4C3A-BC81-32E17C31F3D3}"/>
              </a:ext>
            </a:extLst>
          </p:cNvPr>
          <p:cNvGrpSpPr>
            <a:grpSpLocks/>
          </p:cNvGrpSpPr>
          <p:nvPr/>
        </p:nvGrpSpPr>
        <p:grpSpPr bwMode="auto">
          <a:xfrm>
            <a:off x="7707313" y="500063"/>
            <a:ext cx="1903412" cy="2211387"/>
            <a:chOff x="8240713" y="1160463"/>
            <a:chExt cx="1298575" cy="1598612"/>
          </a:xfrm>
        </p:grpSpPr>
        <p:pic>
          <p:nvPicPr>
            <p:cNvPr id="20493" name="Picture 1">
              <a:extLst>
                <a:ext uri="{FF2B5EF4-FFF2-40B4-BE49-F238E27FC236}">
                  <a16:creationId xmlns:a16="http://schemas.microsoft.com/office/drawing/2014/main" id="{7B67D97A-B19A-920F-C1F0-08388B19B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713" y="1160463"/>
              <a:ext cx="1298575" cy="159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39EB1E-9482-976E-A144-D73C0EA476B5}"/>
                </a:ext>
              </a:extLst>
            </p:cNvPr>
            <p:cNvSpPr/>
            <p:nvPr/>
          </p:nvSpPr>
          <p:spPr bwMode="auto">
            <a:xfrm>
              <a:off x="8469236" y="1798531"/>
              <a:ext cx="46571" cy="4590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5B7B352-3EC3-E2D4-92B9-5E25AABF7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95250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Using Inheritance Another Example…</a:t>
            </a:r>
            <a:endParaRPr lang="en-GB" altLang="en-US" sz="320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EC4E4A4-FCA5-29B0-4311-4E6982C8F7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12838"/>
            <a:ext cx="9239250" cy="43688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class </a:t>
            </a:r>
            <a:r>
              <a:rPr lang="en-GB" altLang="en-US" sz="2800" b="1">
                <a:solidFill>
                  <a:srgbClr val="000066"/>
                </a:solidFill>
              </a:rPr>
              <a:t>Bird</a:t>
            </a:r>
            <a:r>
              <a:rPr lang="en-GB" altLang="en-US" sz="2800" b="1"/>
              <a:t> {</a:t>
            </a:r>
            <a:r>
              <a:rPr lang="en-US" altLang="en-US" sz="2800" b="1"/>
              <a:t>          </a:t>
            </a:r>
            <a:r>
              <a:rPr lang="en-GB" altLang="en-US" sz="2400" b="1">
                <a:solidFill>
                  <a:srgbClr val="0000CC"/>
                </a:solidFill>
              </a:rPr>
              <a:t>// has beak, wings,...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  </a:t>
            </a:r>
            <a:r>
              <a:rPr lang="en-GB" altLang="en-US" sz="2800" b="1"/>
              <a:t>public void fly();</a:t>
            </a:r>
            <a:r>
              <a:rPr lang="en-US" altLang="en-US" sz="2800" b="1"/>
              <a:t>  </a:t>
            </a:r>
            <a:r>
              <a:rPr lang="en-GB" altLang="en-US" sz="2400" b="1">
                <a:solidFill>
                  <a:srgbClr val="0000CC"/>
                </a:solidFill>
              </a:rPr>
              <a:t>// Bird can fly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class </a:t>
            </a:r>
            <a:r>
              <a:rPr lang="en-GB" altLang="en-US" sz="2800" b="1">
                <a:solidFill>
                  <a:srgbClr val="000066"/>
                </a:solidFill>
              </a:rPr>
              <a:t>Parrot </a:t>
            </a:r>
            <a:r>
              <a:rPr lang="en-GB" altLang="en-US" sz="2800" b="1"/>
              <a:t>extends </a:t>
            </a:r>
            <a:r>
              <a:rPr lang="en-GB" altLang="en-US" sz="2800" b="1">
                <a:solidFill>
                  <a:srgbClr val="000066"/>
                </a:solidFill>
              </a:rPr>
              <a:t>Bird</a:t>
            </a:r>
            <a:r>
              <a:rPr lang="en-GB" altLang="en-US" sz="2800" b="1"/>
              <a:t> { </a:t>
            </a:r>
            <a:r>
              <a:rPr lang="en-US" altLang="en-US" sz="2800" b="1"/>
              <a:t> </a:t>
            </a:r>
            <a:r>
              <a:rPr lang="en-GB" altLang="en-US" sz="2400" b="1">
                <a:solidFill>
                  <a:srgbClr val="0000CC"/>
                </a:solidFill>
              </a:rPr>
              <a:t>// Parrot is a bird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  </a:t>
            </a:r>
            <a:r>
              <a:rPr lang="en-GB" altLang="en-US" sz="2800" b="1"/>
              <a:t>public  void </a:t>
            </a:r>
            <a:r>
              <a:rPr lang="en-US" altLang="en-US" sz="2800" b="1"/>
              <a:t>m</a:t>
            </a:r>
            <a:r>
              <a:rPr lang="en-GB" altLang="en-US" sz="2800" b="1"/>
              <a:t>imic(); </a:t>
            </a:r>
            <a:r>
              <a:rPr lang="en-US" altLang="en-US" sz="2800" b="1"/>
              <a:t> </a:t>
            </a:r>
            <a:r>
              <a:rPr lang="en-GB" altLang="en-US" sz="2400" b="1"/>
              <a:t>// </a:t>
            </a:r>
            <a:r>
              <a:rPr lang="en-GB" altLang="en-US" sz="2400" b="1">
                <a:solidFill>
                  <a:srgbClr val="0000CC"/>
                </a:solidFill>
              </a:rPr>
              <a:t>Can Repeat</a:t>
            </a: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en-GB" altLang="en-US" sz="2400" b="1">
                <a:solidFill>
                  <a:srgbClr val="0000CC"/>
                </a:solidFill>
              </a:rPr>
              <a:t>words</a:t>
            </a:r>
            <a:r>
              <a:rPr lang="en-US" altLang="en-US" sz="2400" b="1">
                <a:solidFill>
                  <a:srgbClr val="0000CC"/>
                </a:solidFill>
              </a:rPr>
              <a:t>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};</a:t>
            </a:r>
            <a:endParaRPr lang="en-US" altLang="en-US" sz="2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// ...</a:t>
            </a:r>
            <a:endParaRPr lang="en-GB" altLang="en-US" sz="28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>
                <a:solidFill>
                  <a:srgbClr val="000066"/>
                </a:solidFill>
              </a:rPr>
              <a:t>Parrot</a:t>
            </a:r>
            <a:r>
              <a:rPr lang="en-GB" altLang="en-US" sz="2800" b="1"/>
              <a:t> mypet;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mypet.</a:t>
            </a:r>
            <a:r>
              <a:rPr lang="en-US" altLang="en-US" sz="2800" b="1"/>
              <a:t>m</a:t>
            </a:r>
            <a:r>
              <a:rPr lang="en-GB" altLang="en-US" sz="2800" b="1"/>
              <a:t>i</a:t>
            </a:r>
            <a:r>
              <a:rPr lang="en-US" altLang="en-US" sz="2800" b="1"/>
              <a:t>mic</a:t>
            </a:r>
            <a:r>
              <a:rPr lang="en-GB" altLang="en-US" sz="2800" b="1"/>
              <a:t>(); </a:t>
            </a:r>
            <a:r>
              <a:rPr lang="en-US" altLang="en-US" sz="2800" b="1"/>
              <a:t>  </a:t>
            </a:r>
            <a:r>
              <a:rPr lang="en-GB" altLang="en-US" sz="2400" b="1">
                <a:solidFill>
                  <a:srgbClr val="0000CC"/>
                </a:solidFill>
              </a:rPr>
              <a:t>// my pet being a parrot can Mimic()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/>
              <a:t>mypet.fly(); </a:t>
            </a:r>
            <a:r>
              <a:rPr lang="en-US" altLang="en-US" sz="2800" b="1"/>
              <a:t>    </a:t>
            </a:r>
            <a:r>
              <a:rPr lang="en-GB" altLang="en-US" sz="2400" b="1">
                <a:solidFill>
                  <a:srgbClr val="0000CC"/>
                </a:solidFill>
              </a:rPr>
              <a:t>// my pet “is-a” bird, can fly</a:t>
            </a:r>
          </a:p>
        </p:txBody>
      </p:sp>
      <p:grpSp>
        <p:nvGrpSpPr>
          <p:cNvPr id="20485" name="Group 1">
            <a:extLst>
              <a:ext uri="{FF2B5EF4-FFF2-40B4-BE49-F238E27FC236}">
                <a16:creationId xmlns:a16="http://schemas.microsoft.com/office/drawing/2014/main" id="{3E94295A-D1D6-D01C-5A89-F1F9EF22AFC6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4003675"/>
            <a:ext cx="1676400" cy="2100263"/>
            <a:chOff x="5087415" y="4004548"/>
            <a:chExt cx="1676191" cy="2099174"/>
          </a:xfrm>
        </p:grpSpPr>
        <p:grpSp>
          <p:nvGrpSpPr>
            <p:cNvPr id="20488" name="Group 9">
              <a:extLst>
                <a:ext uri="{FF2B5EF4-FFF2-40B4-BE49-F238E27FC236}">
                  <a16:creationId xmlns:a16="http://schemas.microsoft.com/office/drawing/2014/main" id="{E56F358E-81D7-4321-07E6-384AEC709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415" y="4004548"/>
              <a:ext cx="1676191" cy="2099174"/>
              <a:chOff x="769" y="2612"/>
              <a:chExt cx="942" cy="1494"/>
            </a:xfrm>
          </p:grpSpPr>
          <p:sp>
            <p:nvSpPr>
              <p:cNvPr id="20490" name="Text Box 3">
                <a:extLst>
                  <a:ext uri="{FF2B5EF4-FFF2-40B4-BE49-F238E27FC236}">
                    <a16:creationId xmlns:a16="http://schemas.microsoft.com/office/drawing/2014/main" id="{F932179E-9CCC-3902-935C-739E6B0BD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" y="2612"/>
                <a:ext cx="728" cy="418"/>
              </a:xfrm>
              <a:prstGeom prst="rect">
                <a:avLst/>
              </a:prstGeom>
              <a:solidFill>
                <a:srgbClr val="FFFF00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ts val="1500"/>
                  </a:spcBef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3200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Bird</a:t>
                </a:r>
              </a:p>
            </p:txBody>
          </p:sp>
          <p:sp>
            <p:nvSpPr>
              <p:cNvPr id="20491" name="Text Box 4">
                <a:extLst>
                  <a:ext uri="{FF2B5EF4-FFF2-40B4-BE49-F238E27FC236}">
                    <a16:creationId xmlns:a16="http://schemas.microsoft.com/office/drawing/2014/main" id="{D92883B9-DAFD-DB12-BDD0-1C6D67FD2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" y="3688"/>
                <a:ext cx="942" cy="418"/>
              </a:xfrm>
              <a:prstGeom prst="rect">
                <a:avLst/>
              </a:prstGeom>
              <a:solidFill>
                <a:srgbClr val="FFFF00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ts val="1500"/>
                  </a:spcBef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sz="3200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Parrot</a:t>
                </a:r>
              </a:p>
            </p:txBody>
          </p:sp>
          <p:sp>
            <p:nvSpPr>
              <p:cNvPr id="20492" name="Line 5">
                <a:extLst>
                  <a:ext uri="{FF2B5EF4-FFF2-40B4-BE49-F238E27FC236}">
                    <a16:creationId xmlns:a16="http://schemas.microsoft.com/office/drawing/2014/main" id="{6A37EB78-0812-B228-FFD1-E3BBB5AEC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053"/>
                <a:ext cx="3" cy="6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4D28572-53E6-5D1D-38E7-7C205CCE116D}"/>
                </a:ext>
              </a:extLst>
            </p:cNvPr>
            <p:cNvSpPr/>
            <p:nvPr/>
          </p:nvSpPr>
          <p:spPr>
            <a:xfrm>
              <a:off x="5681066" y="4682060"/>
              <a:ext cx="371429" cy="30305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600">
                <a:solidFill>
                  <a:srgbClr val="003300"/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2980C1-4B68-8818-D4A4-554BAA09C985}"/>
              </a:ext>
            </a:extLst>
          </p:cNvPr>
          <p:cNvSpPr txBox="1"/>
          <p:nvPr/>
        </p:nvSpPr>
        <p:spPr>
          <a:xfrm>
            <a:off x="4371975" y="4664075"/>
            <a:ext cx="1066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dirty="0">
                <a:solidFill>
                  <a:srgbClr val="FF0000"/>
                </a:solidFill>
                <a:latin typeface="+mn-lt"/>
              </a:rPr>
              <a:t>OK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41682-36F5-9246-3858-2A018F2D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25" y="2967038"/>
            <a:ext cx="1143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62845AA4-E5D3-0117-D2AC-20F133731B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6913" y="-182563"/>
            <a:ext cx="8596312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200"/>
              <a:t>Penguins Fail to Fly!</a:t>
            </a:r>
            <a:endParaRPr lang="en-GB" altLang="en-US" sz="3200"/>
          </a:p>
        </p:txBody>
      </p:sp>
      <p:sp>
        <p:nvSpPr>
          <p:cNvPr id="77827" name="Rectangle 1027">
            <a:extLst>
              <a:ext uri="{FF2B5EF4-FFF2-40B4-BE49-F238E27FC236}">
                <a16:creationId xmlns:a16="http://schemas.microsoft.com/office/drawing/2014/main" id="{123292B6-9054-6BD7-6F1C-C37809A926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0688" y="960438"/>
            <a:ext cx="7980362" cy="3911600"/>
          </a:xfrm>
        </p:spPr>
        <p:txBody>
          <a:bodyPr lIns="100794" tIns="50397" rIns="100794" bIns="50397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b="1"/>
              <a:t>class Penguin extends Bird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   </a:t>
            </a:r>
            <a:r>
              <a:rPr lang="en-GB" altLang="en-US" sz="2400" b="1"/>
              <a:t>public void fly() { </a:t>
            </a:r>
            <a:endParaRPr lang="en-US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     </a:t>
            </a:r>
            <a:r>
              <a:rPr lang="en-GB" altLang="en-US" sz="2400" b="1"/>
              <a:t>error (“Penguins don’t fly!”); } </a:t>
            </a:r>
            <a:endParaRPr lang="en-US" altLang="en-US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b="1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400" b="1">
                <a:solidFill>
                  <a:srgbClr val="A50021"/>
                </a:solidFill>
              </a:rPr>
              <a:t>void PlayWithBird (Bird abird)</a:t>
            </a:r>
            <a:r>
              <a:rPr lang="en-US" altLang="en-US" sz="2400" b="1">
                <a:solidFill>
                  <a:srgbClr val="A50021"/>
                </a:solidFill>
              </a:rPr>
              <a:t> </a:t>
            </a:r>
            <a:r>
              <a:rPr lang="en-GB" altLang="en-US" sz="2400" b="1">
                <a:solidFill>
                  <a:srgbClr val="A50021"/>
                </a:solidFill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    </a:t>
            </a:r>
            <a:r>
              <a:rPr lang="en-GB" altLang="en-US" sz="2400" b="1">
                <a:solidFill>
                  <a:srgbClr val="A50021"/>
                </a:solidFill>
              </a:rPr>
              <a:t>abird.fly(); </a:t>
            </a:r>
            <a:r>
              <a:rPr lang="en-US" altLang="en-US" sz="2400" b="1">
                <a:solidFill>
                  <a:srgbClr val="A50021"/>
                </a:solidFill>
              </a:rPr>
              <a:t>   </a:t>
            </a:r>
            <a:r>
              <a:rPr lang="en-GB" altLang="en-US" sz="2000" b="1">
                <a:solidFill>
                  <a:srgbClr val="A50021"/>
                </a:solidFill>
              </a:rPr>
              <a:t>// OK if Parrot.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    </a:t>
            </a:r>
            <a:r>
              <a:rPr lang="en-GB" altLang="en-US" sz="2000" b="1">
                <a:solidFill>
                  <a:srgbClr val="A50021"/>
                </a:solidFill>
              </a:rPr>
              <a:t>// if bird happens to be Penguin...</a:t>
            </a:r>
            <a:r>
              <a:rPr lang="en-US" altLang="en-US" sz="2000" b="1">
                <a:solidFill>
                  <a:srgbClr val="A50021"/>
                </a:solidFill>
              </a:rPr>
              <a:t>OOOPS!!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A50021"/>
                </a:solidFill>
              </a:rPr>
              <a:t>}</a:t>
            </a:r>
            <a:endParaRPr lang="en-US" altLang="en-US" b="1">
              <a:solidFill>
                <a:srgbClr val="A5002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b="1">
              <a:solidFill>
                <a:srgbClr val="A50021"/>
              </a:solidFill>
            </a:endParaRPr>
          </a:p>
        </p:txBody>
      </p:sp>
      <p:pic>
        <p:nvPicPr>
          <p:cNvPr id="77828" name="Picture 1029">
            <a:extLst>
              <a:ext uri="{FF2B5EF4-FFF2-40B4-BE49-F238E27FC236}">
                <a16:creationId xmlns:a16="http://schemas.microsoft.com/office/drawing/2014/main" id="{790E65C5-5232-4FC7-EC4E-71278DCF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839788"/>
            <a:ext cx="2119313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1030">
            <a:extLst>
              <a:ext uri="{FF2B5EF4-FFF2-40B4-BE49-F238E27FC236}">
                <a16:creationId xmlns:a16="http://schemas.microsoft.com/office/drawing/2014/main" id="{CFD99F12-D88C-DD7A-37B9-7194F628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4999038"/>
            <a:ext cx="92392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Does not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model</a:t>
            </a: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: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“</a:t>
            </a:r>
            <a:r>
              <a:rPr lang="en-GB" altLang="en-US" sz="2400" i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Penguins can’t fly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endParaRPr lang="en-US" altLang="en-US" sz="2400" i="1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It models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“</a:t>
            </a:r>
            <a:r>
              <a:rPr lang="en-GB" altLang="en-US" sz="2400" i="1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Penguins may fly, but if they try it is error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</a:p>
          <a:p>
            <a:pPr eaLnBrk="1" hangingPunct="1">
              <a:spcBef>
                <a:spcPct val="50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Run-time error if attempt to fly </a:t>
            </a: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not desirable</a:t>
            </a:r>
            <a:endParaRPr lang="en-US" altLang="en-US" sz="2400" i="1">
              <a:solidFill>
                <a:schemeClr val="tx1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GB" altLang="en-US" sz="24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Check Substitutability - </a:t>
            </a:r>
            <a:r>
              <a:rPr lang="en-GB" altLang="en-US" sz="3200" i="1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Fails LSP</a:t>
            </a:r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90391D21-4D37-53E0-E0F8-F04906E7F157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960438"/>
            <a:ext cx="1828800" cy="2160587"/>
            <a:chOff x="5087415" y="4004548"/>
            <a:chExt cx="1829219" cy="2160997"/>
          </a:xfrm>
        </p:grpSpPr>
        <p:grpSp>
          <p:nvGrpSpPr>
            <p:cNvPr id="21514" name="Group 9">
              <a:extLst>
                <a:ext uri="{FF2B5EF4-FFF2-40B4-BE49-F238E27FC236}">
                  <a16:creationId xmlns:a16="http://schemas.microsoft.com/office/drawing/2014/main" id="{5C8FC617-994B-E6F5-FC2B-78FA1A888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415" y="4004548"/>
              <a:ext cx="1829219" cy="2160997"/>
              <a:chOff x="769" y="2612"/>
              <a:chExt cx="1028" cy="1538"/>
            </a:xfrm>
          </p:grpSpPr>
          <p:sp>
            <p:nvSpPr>
              <p:cNvPr id="21516" name="Text Box 3">
                <a:extLst>
                  <a:ext uri="{FF2B5EF4-FFF2-40B4-BE49-F238E27FC236}">
                    <a16:creationId xmlns:a16="http://schemas.microsoft.com/office/drawing/2014/main" id="{5F430828-2F83-143A-D389-98E3A8960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" y="2612"/>
                <a:ext cx="728" cy="462"/>
              </a:xfrm>
              <a:prstGeom prst="rect">
                <a:avLst/>
              </a:prstGeom>
              <a:solidFill>
                <a:srgbClr val="FFFF00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ts val="1500"/>
                  </a:spcBef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Bird</a:t>
                </a:r>
              </a:p>
            </p:txBody>
          </p:sp>
          <p:sp>
            <p:nvSpPr>
              <p:cNvPr id="21517" name="Text Box 4">
                <a:extLst>
                  <a:ext uri="{FF2B5EF4-FFF2-40B4-BE49-F238E27FC236}">
                    <a16:creationId xmlns:a16="http://schemas.microsoft.com/office/drawing/2014/main" id="{0287D28C-346C-19F2-1999-DF51554D2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" y="3688"/>
                <a:ext cx="1028" cy="462"/>
              </a:xfrm>
              <a:prstGeom prst="rect">
                <a:avLst/>
              </a:prstGeom>
              <a:solidFill>
                <a:srgbClr val="FFFF00"/>
              </a:solidFill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ts val="1500"/>
                  </a:spcBef>
                  <a:buClr>
                    <a:srgbClr val="000000"/>
                  </a:buClr>
                  <a:buSzPct val="100000"/>
                  <a:buFont typeface="Comic Sans MS" panose="030F0702030302020204" pitchFamily="66" charset="0"/>
                  <a:buNone/>
                </a:pPr>
                <a:r>
                  <a:rPr lang="en-GB" altLang="en-US" i="1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Penguin</a:t>
                </a:r>
              </a:p>
            </p:txBody>
          </p:sp>
          <p:sp>
            <p:nvSpPr>
              <p:cNvPr id="21518" name="Line 5">
                <a:extLst>
                  <a:ext uri="{FF2B5EF4-FFF2-40B4-BE49-F238E27FC236}">
                    <a16:creationId xmlns:a16="http://schemas.microsoft.com/office/drawing/2014/main" id="{A9ABE95A-52C8-21CA-480A-98B79AD16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7" y="3053"/>
                <a:ext cx="3" cy="64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C27ED59-5217-94D0-13D4-E42C3C8BB98D}"/>
                </a:ext>
              </a:extLst>
            </p:cNvPr>
            <p:cNvSpPr/>
            <p:nvPr/>
          </p:nvSpPr>
          <p:spPr>
            <a:xfrm>
              <a:off x="5681276" y="4682539"/>
              <a:ext cx="369972" cy="3032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hangingPunct="1">
                <a:defRPr/>
              </a:pPr>
              <a:endParaRPr lang="en-US" sz="1800">
                <a:solidFill>
                  <a:srgbClr val="003300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8C23F1C6-71FF-A3E2-5DF5-48C4181EF09E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1609725"/>
            <a:ext cx="762000" cy="569913"/>
            <a:chOff x="5497512" y="1609581"/>
            <a:chExt cx="762000" cy="570056"/>
          </a:xfrm>
        </p:grpSpPr>
        <p:cxnSp>
          <p:nvCxnSpPr>
            <p:cNvPr id="21512" name="Straight Connector 2">
              <a:extLst>
                <a:ext uri="{FF2B5EF4-FFF2-40B4-BE49-F238E27FC236}">
                  <a16:creationId xmlns:a16="http://schemas.microsoft.com/office/drawing/2014/main" id="{3366A95A-5A76-A98B-0EA9-4E8E1F9B98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7512" y="1637681"/>
              <a:ext cx="762000" cy="541956"/>
            </a:xfrm>
            <a:prstGeom prst="line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Straight Connector 13">
              <a:extLst>
                <a:ext uri="{FF2B5EF4-FFF2-40B4-BE49-F238E27FC236}">
                  <a16:creationId xmlns:a16="http://schemas.microsoft.com/office/drawing/2014/main" id="{1B636D38-CC7C-494F-FE75-970B484505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89512" y="1609581"/>
              <a:ext cx="418703" cy="529811"/>
            </a:xfrm>
            <a:prstGeom prst="line">
              <a:avLst/>
            </a:prstGeom>
            <a:noFill/>
            <a:ln w="476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B84C38B4-6615-6539-B595-AAFDFF27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3398838"/>
            <a:ext cx="9448800" cy="30480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i="1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FC79AF5-9D40-E599-FB3B-746213C6F6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0713" y="85725"/>
            <a:ext cx="8596312" cy="1255713"/>
          </a:xfrm>
        </p:spPr>
        <p:txBody>
          <a:bodyPr/>
          <a:lstStyle/>
          <a:p>
            <a:r>
              <a:rPr lang="en-US" altLang="en-US" sz="3200"/>
              <a:t>Analysis of Failure Examples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BD4622C-5104-7DC7-E901-90BC85C05D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7825" y="1341438"/>
            <a:ext cx="9677400" cy="5715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/>
              <a:t>LSP implies: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ts val="3000"/>
              </a:spcAft>
            </a:pPr>
            <a:r>
              <a:rPr lang="en-US" altLang="en-US" sz="2800">
                <a:solidFill>
                  <a:srgbClr val="0000CC"/>
                </a:solidFill>
              </a:rPr>
              <a:t> “is-a” relationship is based on behavior, not some intrinsic mental model.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</a:pPr>
            <a:r>
              <a:rPr lang="en-US" altLang="en-US" sz="3200"/>
              <a:t>The behavior of a rectangle:</a:t>
            </a:r>
          </a:p>
          <a:p>
            <a:pPr lvl="1">
              <a:lnSpc>
                <a:spcPct val="120000"/>
              </a:lnSpc>
              <a:spcAft>
                <a:spcPct val="150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Change its height and you leave its width unchanged…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Does not apply to squares and so square objects are not rectangle objects.</a:t>
            </a:r>
          </a:p>
          <a:p>
            <a:pPr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endParaRPr lang="en-US" altLang="en-US" sz="32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4211E-6056-C6CD-78C5-C4F521D8B7B6}"/>
              </a:ext>
            </a:extLst>
          </p:cNvPr>
          <p:cNvSpPr/>
          <p:nvPr/>
        </p:nvSpPr>
        <p:spPr bwMode="auto">
          <a:xfrm>
            <a:off x="239713" y="960438"/>
            <a:ext cx="8229600" cy="6032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09310BD-2002-2588-794C-640F47FCB2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080625" cy="960438"/>
          </a:xfrm>
        </p:spPr>
        <p:txBody>
          <a:bodyPr/>
          <a:lstStyle/>
          <a:p>
            <a:r>
              <a:rPr lang="en-US" altLang="en-US" sz="3200"/>
              <a:t>Simple Solution: Avoid Concrete Super Classes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0D50289-E65F-28FF-B6E7-2474C159C7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713" y="960438"/>
            <a:ext cx="9601200" cy="5715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All Super classes should be abstract. 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/>
              <a:t>Only leaf classes should be concrete.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en-US" sz="3200"/>
              <a:t>Still some would say Why? Let’s see another example…</a:t>
            </a:r>
          </a:p>
        </p:txBody>
      </p:sp>
      <p:sp>
        <p:nvSpPr>
          <p:cNvPr id="375813" name="Text Box 5">
            <a:extLst>
              <a:ext uri="{FF2B5EF4-FFF2-40B4-BE49-F238E27FC236}">
                <a16:creationId xmlns:a16="http://schemas.microsoft.com/office/drawing/2014/main" id="{9032CBE9-33C0-E7D1-E671-98C72A65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573713"/>
            <a:ext cx="8763000" cy="1025525"/>
          </a:xfrm>
          <a:prstGeom prst="rect">
            <a:avLst/>
          </a:prstGeom>
          <a:solidFill>
            <a:srgbClr val="99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000" i="1">
                <a:solidFill>
                  <a:srgbClr val="993300"/>
                </a:solidFill>
                <a:latin typeface="Comic Sans MS" panose="030F0702030302020204" pitchFamily="66" charset="0"/>
              </a:rPr>
              <a:t>Change required: The bank wants to cater to savings accounts.  How would you do that?</a:t>
            </a:r>
          </a:p>
        </p:txBody>
      </p:sp>
      <p:grpSp>
        <p:nvGrpSpPr>
          <p:cNvPr id="23558" name="Group 1">
            <a:extLst>
              <a:ext uri="{FF2B5EF4-FFF2-40B4-BE49-F238E27FC236}">
                <a16:creationId xmlns:a16="http://schemas.microsoft.com/office/drawing/2014/main" id="{389FC573-9618-ED8E-8439-F0E69B56835A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3703638"/>
            <a:ext cx="7221537" cy="1292225"/>
            <a:chOff x="1580970" y="3863975"/>
            <a:chExt cx="6021568" cy="906898"/>
          </a:xfrm>
        </p:grpSpPr>
        <p:sp>
          <p:nvSpPr>
            <p:cNvPr id="23559" name="AutoShape 6">
              <a:extLst>
                <a:ext uri="{FF2B5EF4-FFF2-40B4-BE49-F238E27FC236}">
                  <a16:creationId xmlns:a16="http://schemas.microsoft.com/office/drawing/2014/main" id="{9017795E-923F-4712-83FE-92C34381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970" y="3863975"/>
              <a:ext cx="2940050" cy="839788"/>
            </a:xfrm>
            <a:prstGeom prst="wedgeRoundRectCallout">
              <a:avLst>
                <a:gd name="adj1" fmla="val 83037"/>
                <a:gd name="adj2" fmla="val 15417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A class to provide accounts in a bank.</a:t>
              </a:r>
              <a:endParaRPr lang="sv-SE" altLang="en-US" sz="2400" i="1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0" name="Text Box 3">
              <a:extLst>
                <a:ext uri="{FF2B5EF4-FFF2-40B4-BE49-F238E27FC236}">
                  <a16:creationId xmlns:a16="http://schemas.microsoft.com/office/drawing/2014/main" id="{A9B3AAD6-EF20-B21E-F67B-9310F448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7513" y="4008438"/>
              <a:ext cx="2105025" cy="76243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4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CurrentAccount</a:t>
              </a:r>
            </a:p>
            <a:p>
              <a:pPr algn="ctr"/>
              <a:endParaRPr lang="en-US" altLang="zh-CN" sz="24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16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+withdrawAmt()</a:t>
              </a:r>
            </a:p>
          </p:txBody>
        </p:sp>
        <p:sp>
          <p:nvSpPr>
            <p:cNvPr id="23561" name="Line 4">
              <a:extLst>
                <a:ext uri="{FF2B5EF4-FFF2-40B4-BE49-F238E27FC236}">
                  <a16:creationId xmlns:a16="http://schemas.microsoft.com/office/drawing/2014/main" id="{10E9BF88-22DA-D628-A4FA-205A6B5A8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26" y="4450004"/>
              <a:ext cx="2119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58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9AF3A7-076F-833C-DB1C-2EB1EF6421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Naive Solution</a:t>
            </a:r>
          </a:p>
        </p:txBody>
      </p:sp>
      <p:grpSp>
        <p:nvGrpSpPr>
          <p:cNvPr id="25603" name="Group 1">
            <a:extLst>
              <a:ext uri="{FF2B5EF4-FFF2-40B4-BE49-F238E27FC236}">
                <a16:creationId xmlns:a16="http://schemas.microsoft.com/office/drawing/2014/main" id="{F146FC2C-0A0F-7E4C-2694-04B90240AA09}"/>
              </a:ext>
            </a:extLst>
          </p:cNvPr>
          <p:cNvGrpSpPr>
            <a:grpSpLocks/>
          </p:cNvGrpSpPr>
          <p:nvPr/>
        </p:nvGrpSpPr>
        <p:grpSpPr bwMode="auto">
          <a:xfrm>
            <a:off x="1535113" y="1417638"/>
            <a:ext cx="8020050" cy="5334000"/>
            <a:chOff x="2144713" y="2126165"/>
            <a:chExt cx="7420020" cy="3851388"/>
          </a:xfrm>
        </p:grpSpPr>
        <p:sp>
          <p:nvSpPr>
            <p:cNvPr id="25604" name="AutoShape 4">
              <a:extLst>
                <a:ext uri="{FF2B5EF4-FFF2-40B4-BE49-F238E27FC236}">
                  <a16:creationId xmlns:a16="http://schemas.microsoft.com/office/drawing/2014/main" id="{B72A967D-4B28-1786-021B-2B3BD96D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70" y="3814277"/>
              <a:ext cx="3471863" cy="1074738"/>
            </a:xfrm>
            <a:prstGeom prst="wedgeRoundRectCallout">
              <a:avLst>
                <a:gd name="adj1" fmla="val -66051"/>
                <a:gd name="adj2" fmla="val 77769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The subclass inherits the shared functionalities</a:t>
              </a:r>
              <a:endParaRPr lang="sv-SE" altLang="en-US" sz="2400" i="1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605" name="AutoShape 5">
              <a:extLst>
                <a:ext uri="{FF2B5EF4-FFF2-40B4-BE49-F238E27FC236}">
                  <a16:creationId xmlns:a16="http://schemas.microsoft.com/office/drawing/2014/main" id="{50BE5919-3B1D-9796-B19B-56AB25BDB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858" y="2126165"/>
              <a:ext cx="3276600" cy="587375"/>
            </a:xfrm>
            <a:prstGeom prst="wedgeRoundRectCallout">
              <a:avLst>
                <a:gd name="adj1" fmla="val -60523"/>
                <a:gd name="adj2" fmla="val 9791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Concrete superclass</a:t>
              </a:r>
              <a:endParaRPr lang="sv-SE" altLang="en-US" sz="2400" i="1">
                <a:solidFill>
                  <a:srgbClr val="0033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606" name="Text Box 3">
              <a:extLst>
                <a:ext uri="{FF2B5EF4-FFF2-40B4-BE49-F238E27FC236}">
                  <a16:creationId xmlns:a16="http://schemas.microsoft.com/office/drawing/2014/main" id="{E4305299-8D1B-EA1D-0332-245E0E647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713" y="2255838"/>
              <a:ext cx="3316287" cy="1394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32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CurrentAccount</a:t>
              </a:r>
            </a:p>
            <a:p>
              <a:pPr algn="ctr"/>
              <a:endParaRPr lang="en-US" altLang="zh-CN" sz="32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+withdrawAmt()</a:t>
              </a:r>
            </a:p>
          </p:txBody>
        </p:sp>
        <p:sp>
          <p:nvSpPr>
            <p:cNvPr id="25607" name="Line 4">
              <a:extLst>
                <a:ext uri="{FF2B5EF4-FFF2-40B4-BE49-F238E27FC236}">
                  <a16:creationId xmlns:a16="http://schemas.microsoft.com/office/drawing/2014/main" id="{B9D2B0F2-EB5B-EF0B-366C-D404D8D66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2882900"/>
              <a:ext cx="3338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08" name="Isosceles Triangle 13">
              <a:extLst>
                <a:ext uri="{FF2B5EF4-FFF2-40B4-BE49-F238E27FC236}">
                  <a16:creationId xmlns:a16="http://schemas.microsoft.com/office/drawing/2014/main" id="{27CAAC77-CFD4-16C3-D43B-F2EA361F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388" y="3631714"/>
              <a:ext cx="396875" cy="3651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3200" i="1">
                <a:solidFill>
                  <a:srgbClr val="FFFFFF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cxnSp>
          <p:nvCxnSpPr>
            <p:cNvPr id="25609" name="Straight Connector 15">
              <a:extLst>
                <a:ext uri="{FF2B5EF4-FFF2-40B4-BE49-F238E27FC236}">
                  <a16:creationId xmlns:a16="http://schemas.microsoft.com/office/drawing/2014/main" id="{8EA953CA-B0AF-6577-03C3-199A077E0996}"/>
                </a:ext>
              </a:extLst>
            </p:cNvPr>
            <p:cNvCxnSpPr>
              <a:cxnSpLocks noChangeShapeType="1"/>
              <a:stCxn id="25608" idx="3"/>
              <a:endCxn id="25610" idx="0"/>
            </p:cNvCxnSpPr>
            <p:nvPr/>
          </p:nvCxnSpPr>
          <p:spPr bwMode="auto">
            <a:xfrm flipH="1">
              <a:off x="3802856" y="3996839"/>
              <a:ext cx="3969" cy="5862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 Box 3">
              <a:extLst>
                <a:ext uri="{FF2B5EF4-FFF2-40B4-BE49-F238E27FC236}">
                  <a16:creationId xmlns:a16="http://schemas.microsoft.com/office/drawing/2014/main" id="{16163202-4018-22C3-0EA2-613D58EFF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713" y="4583113"/>
              <a:ext cx="3316287" cy="1394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32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SavingsAccount</a:t>
              </a:r>
            </a:p>
            <a:p>
              <a:pPr algn="ctr"/>
              <a:endParaRPr lang="en-US" altLang="zh-CN" sz="32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+addInterest()</a:t>
              </a:r>
            </a:p>
          </p:txBody>
        </p:sp>
        <p:sp>
          <p:nvSpPr>
            <p:cNvPr id="25611" name="Line 4">
              <a:extLst>
                <a:ext uri="{FF2B5EF4-FFF2-40B4-BE49-F238E27FC236}">
                  <a16:creationId xmlns:a16="http://schemas.microsoft.com/office/drawing/2014/main" id="{805FBF4F-7B79-E3BE-3864-BBCDF2D40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713" y="5210175"/>
              <a:ext cx="3338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B9D6F4F-5AA9-F71D-1AE4-51428859AD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-31750"/>
            <a:ext cx="8596312" cy="1255713"/>
          </a:xfrm>
        </p:spPr>
        <p:txBody>
          <a:bodyPr/>
          <a:lstStyle/>
          <a:p>
            <a:r>
              <a:rPr lang="en-US" altLang="en-US" sz="3200"/>
              <a:t>Handling Changes…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27D93B9-68FC-BE1D-51CC-6C49CC2FB5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25913" y="1441450"/>
            <a:ext cx="5768975" cy="311943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Now the bank decides:</a:t>
            </a:r>
          </a:p>
          <a:p>
            <a:pPr lvl="1">
              <a:lnSpc>
                <a:spcPct val="115000"/>
              </a:lnSpc>
              <a:spcBef>
                <a:spcPts val="1200"/>
              </a:spcBef>
            </a:pPr>
            <a:r>
              <a:rPr lang="en-US" altLang="en-US" sz="2800"/>
              <a:t>Allow a </a:t>
            </a:r>
            <a:r>
              <a:rPr lang="en-US" altLang="en-US" sz="2800" b="1"/>
              <a:t>CurrentAccount</a:t>
            </a:r>
            <a:r>
              <a:rPr lang="en-US" altLang="en-US" sz="2800"/>
              <a:t> to become overdrawn…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 </a:t>
            </a:r>
            <a:r>
              <a:rPr lang="en-US" altLang="en-US" sz="2800"/>
              <a:t>but not </a:t>
            </a:r>
            <a:r>
              <a:rPr lang="en-US" altLang="en-US" sz="2800" b="1"/>
              <a:t>SavingsAccount</a:t>
            </a:r>
            <a:r>
              <a:rPr lang="en-US" altLang="en-US"/>
              <a:t>.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lang="en-US" altLang="en-US" sz="200"/>
          </a:p>
          <a:p>
            <a:pPr lvl="2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CC3300"/>
                </a:solidFill>
              </a:rPr>
              <a:t>How to do this?</a:t>
            </a:r>
          </a:p>
        </p:txBody>
      </p: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1E8C230E-5489-65FC-B3B0-8A5672363535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265238"/>
            <a:ext cx="3276600" cy="4443412"/>
            <a:chOff x="2119" y="1421"/>
            <a:chExt cx="1335" cy="1956"/>
          </a:xfrm>
        </p:grpSpPr>
        <p:sp>
          <p:nvSpPr>
            <p:cNvPr id="27653" name="Text Box 3">
              <a:extLst>
                <a:ext uri="{FF2B5EF4-FFF2-40B4-BE49-F238E27FC236}">
                  <a16:creationId xmlns:a16="http://schemas.microsoft.com/office/drawing/2014/main" id="{3582FF10-28AB-A59A-64DD-0502AF4E0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1421"/>
              <a:ext cx="1326" cy="6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32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CurrentAccount</a:t>
              </a:r>
            </a:p>
            <a:p>
              <a:pPr algn="ctr"/>
              <a:endParaRPr lang="en-US" altLang="zh-CN" sz="32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+withdrawAmt()</a:t>
              </a:r>
            </a:p>
          </p:txBody>
        </p:sp>
        <p:sp>
          <p:nvSpPr>
            <p:cNvPr id="27654" name="Line 4">
              <a:extLst>
                <a:ext uri="{FF2B5EF4-FFF2-40B4-BE49-F238E27FC236}">
                  <a16:creationId xmlns:a16="http://schemas.microsoft.com/office/drawing/2014/main" id="{C8D27648-8238-A953-DCA0-A38A77EA5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783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55" name="Isosceles Triangle 13">
              <a:extLst>
                <a:ext uri="{FF2B5EF4-FFF2-40B4-BE49-F238E27FC236}">
                  <a16:creationId xmlns:a16="http://schemas.microsoft.com/office/drawing/2014/main" id="{099FDD58-1E4E-1987-B5EF-7ECE1C34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1991"/>
              <a:ext cx="159" cy="2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3200" i="1">
                <a:solidFill>
                  <a:srgbClr val="FFFFFF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cxnSp>
          <p:nvCxnSpPr>
            <p:cNvPr id="27656" name="Straight Connector 15">
              <a:extLst>
                <a:ext uri="{FF2B5EF4-FFF2-40B4-BE49-F238E27FC236}">
                  <a16:creationId xmlns:a16="http://schemas.microsoft.com/office/drawing/2014/main" id="{1DC9023E-3800-D128-8F0B-606C5E4CA757}"/>
                </a:ext>
              </a:extLst>
            </p:cNvPr>
            <p:cNvCxnSpPr>
              <a:cxnSpLocks noChangeShapeType="1"/>
              <a:stCxn id="27655" idx="3"/>
              <a:endCxn id="27657" idx="0"/>
            </p:cNvCxnSpPr>
            <p:nvPr/>
          </p:nvCxnSpPr>
          <p:spPr bwMode="auto">
            <a:xfrm flipH="1">
              <a:off x="2782" y="2202"/>
              <a:ext cx="1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7" name="Text Box 3">
              <a:extLst>
                <a:ext uri="{FF2B5EF4-FFF2-40B4-BE49-F238E27FC236}">
                  <a16:creationId xmlns:a16="http://schemas.microsoft.com/office/drawing/2014/main" id="{68A6B79F-1D4F-B83E-F2DF-35503ADDD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765"/>
              <a:ext cx="1326" cy="6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32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SavingsAccount</a:t>
              </a:r>
            </a:p>
            <a:p>
              <a:pPr algn="ctr"/>
              <a:endParaRPr lang="en-US" altLang="zh-CN" sz="32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20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+addInterest()</a:t>
              </a:r>
            </a:p>
          </p:txBody>
        </p:sp>
        <p:sp>
          <p:nvSpPr>
            <p:cNvPr id="27658" name="Line 4">
              <a:extLst>
                <a:ext uri="{FF2B5EF4-FFF2-40B4-BE49-F238E27FC236}">
                  <a16:creationId xmlns:a16="http://schemas.microsoft.com/office/drawing/2014/main" id="{DED42E18-3DA1-5CE7-0D80-E59889FA3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3127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EE84267-2F5F-7B27-B0BA-97F21A0308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0"/>
            <a:ext cx="8596312" cy="1255713"/>
          </a:xfrm>
        </p:spPr>
        <p:txBody>
          <a:bodyPr/>
          <a:lstStyle/>
          <a:p>
            <a:r>
              <a:rPr lang="en-US" altLang="en-US" sz="4000"/>
              <a:t>A Possibility…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E68C6D5-602D-40EE-09C6-7DD111FA0B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1341438"/>
            <a:ext cx="9291637" cy="3370262"/>
          </a:xfrm>
        </p:spPr>
        <p:txBody>
          <a:bodyPr/>
          <a:lstStyle/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public class CurrentAccount {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...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void withdraw (double amt) {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if (this instanceof SavingsAccount) {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     // check if becoming overdrawn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}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 else balance -= amt;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}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...</a:t>
            </a:r>
          </a:p>
          <a:p>
            <a:pPr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381957" name="Text Box 5">
            <a:extLst>
              <a:ext uri="{FF2B5EF4-FFF2-40B4-BE49-F238E27FC236}">
                <a16:creationId xmlns:a16="http://schemas.microsoft.com/office/drawing/2014/main" id="{8B365190-7F5F-EB6A-377F-69FC6106B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913438"/>
            <a:ext cx="8653462" cy="10255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000" i="1">
                <a:solidFill>
                  <a:srgbClr val="003300"/>
                </a:solidFill>
                <a:latin typeface="Comic Sans MS" panose="030F0702030302020204" pitchFamily="66" charset="0"/>
              </a:rPr>
              <a:t>What are some of the problems with this solution?</a:t>
            </a:r>
          </a:p>
        </p:txBody>
      </p:sp>
      <p:sp>
        <p:nvSpPr>
          <p:cNvPr id="97285" name="AutoShape 6">
            <a:extLst>
              <a:ext uri="{FF2B5EF4-FFF2-40B4-BE49-F238E27FC236}">
                <a16:creationId xmlns:a16="http://schemas.microsoft.com/office/drawing/2014/main" id="{1E8FCC0C-29E5-85D4-B8AE-056EF595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1417638"/>
            <a:ext cx="3352800" cy="1066800"/>
          </a:xfrm>
          <a:prstGeom prst="wedgeRoundRectCallout">
            <a:avLst>
              <a:gd name="adj1" fmla="val -121069"/>
              <a:gd name="adj2" fmla="val 11547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003300"/>
                </a:solidFill>
                <a:latin typeface="Comic Sans MS" panose="030F0702030302020204" pitchFamily="66" charset="0"/>
              </a:rPr>
              <a:t>Check the type of the account</a:t>
            </a:r>
            <a:endParaRPr lang="sv-SE" altLang="en-US" sz="2800" i="1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nimBg="1"/>
      <p:bldP spid="972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6D56C8-230B-A141-44CC-DFDA56448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90500"/>
            <a:ext cx="8596312" cy="1255713"/>
          </a:xfrm>
        </p:spPr>
        <p:txBody>
          <a:bodyPr/>
          <a:lstStyle/>
          <a:p>
            <a:r>
              <a:rPr lang="en-US" altLang="en-US" sz="3600"/>
              <a:t>LSP  Statement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34FCDC53-897B-6A5C-CFC2-FF26A38CF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713" y="981075"/>
            <a:ext cx="9601200" cy="1263650"/>
          </a:xfrm>
          <a:solidFill>
            <a:srgbClr val="FFFF99"/>
          </a:solidFill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A base class object should be substitutable with any of its derived class objects…</a:t>
            </a:r>
          </a:p>
        </p:txBody>
      </p:sp>
      <p:sp>
        <p:nvSpPr>
          <p:cNvPr id="401412" name="Text Box 4">
            <a:extLst>
              <a:ext uri="{FF2B5EF4-FFF2-40B4-BE49-F238E27FC236}">
                <a16:creationId xmlns:a16="http://schemas.microsoft.com/office/drawing/2014/main" id="{ADD16258-15F3-2440-5D8C-D633A460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6389688"/>
            <a:ext cx="9917112" cy="884237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Derived class objects should not violate the behavior expected of the base class!</a:t>
            </a:r>
          </a:p>
        </p:txBody>
      </p:sp>
      <p:sp>
        <p:nvSpPr>
          <p:cNvPr id="401413" name="Text Box 5">
            <a:extLst>
              <a:ext uri="{FF2B5EF4-FFF2-40B4-BE49-F238E27FC236}">
                <a16:creationId xmlns:a16="http://schemas.microsoft.com/office/drawing/2014/main" id="{BE7010E3-24B6-63A3-634B-BF055C22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094038"/>
            <a:ext cx="1497012" cy="601662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Logger</a:t>
            </a:r>
          </a:p>
        </p:txBody>
      </p:sp>
      <p:sp>
        <p:nvSpPr>
          <p:cNvPr id="401414" name="Text Box 6">
            <a:extLst>
              <a:ext uri="{FF2B5EF4-FFF2-40B4-BE49-F238E27FC236}">
                <a16:creationId xmlns:a16="http://schemas.microsoft.com/office/drawing/2014/main" id="{B36EF558-1CD4-E038-411A-83D75B71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698875"/>
            <a:ext cx="1497012" cy="341313"/>
          </a:xfrm>
          <a:prstGeom prst="rect">
            <a:avLst/>
          </a:prstGeom>
          <a:solidFill>
            <a:srgbClr val="FFFF99"/>
          </a:solidFill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00CC"/>
                </a:solidFill>
                <a:latin typeface="Comic Sans MS" panose="030F0702030302020204" pitchFamily="66" charset="0"/>
              </a:rPr>
              <a:t>createLog</a:t>
            </a:r>
          </a:p>
        </p:txBody>
      </p:sp>
      <p:sp>
        <p:nvSpPr>
          <p:cNvPr id="401415" name="Text Box 7">
            <a:extLst>
              <a:ext uri="{FF2B5EF4-FFF2-40B4-BE49-F238E27FC236}">
                <a16:creationId xmlns:a16="http://schemas.microsoft.com/office/drawing/2014/main" id="{83E065C8-95AF-B8FC-F948-D84DF8455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3246438"/>
            <a:ext cx="32004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Now you require to support creation of  Logs on remote machines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5892AA8A-05CC-9A27-1B83-F959FC4E86B1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3017838"/>
            <a:ext cx="2514600" cy="2360612"/>
            <a:chOff x="4375" y="1901"/>
            <a:chExt cx="1584" cy="1487"/>
          </a:xfrm>
        </p:grpSpPr>
        <p:sp>
          <p:nvSpPr>
            <p:cNvPr id="5136" name="Text Box 8">
              <a:extLst>
                <a:ext uri="{FF2B5EF4-FFF2-40B4-BE49-F238E27FC236}">
                  <a16:creationId xmlns:a16="http://schemas.microsoft.com/office/drawing/2014/main" id="{6EC2143B-4E29-4420-6926-D29474DDF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1901"/>
              <a:ext cx="1104" cy="37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Logger</a:t>
              </a:r>
            </a:p>
          </p:txBody>
        </p:sp>
        <p:sp>
          <p:nvSpPr>
            <p:cNvPr id="5137" name="Text Box 9">
              <a:extLst>
                <a:ext uri="{FF2B5EF4-FFF2-40B4-BE49-F238E27FC236}">
                  <a16:creationId xmlns:a16="http://schemas.microsoft.com/office/drawing/2014/main" id="{C5C7F082-2BB4-003A-E921-ACB155F43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" y="2237"/>
              <a:ext cx="1104" cy="23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createLog</a:t>
              </a:r>
            </a:p>
          </p:txBody>
        </p:sp>
        <p:sp>
          <p:nvSpPr>
            <p:cNvPr id="5138" name="Text Box 10">
              <a:extLst>
                <a:ext uri="{FF2B5EF4-FFF2-40B4-BE49-F238E27FC236}">
                  <a16:creationId xmlns:a16="http://schemas.microsoft.com/office/drawing/2014/main" id="{ABFA8740-2202-B63C-BA2E-24D7993FD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3053"/>
              <a:ext cx="1584" cy="33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 i="1">
                  <a:solidFill>
                    <a:srgbClr val="0000CC"/>
                  </a:solidFill>
                  <a:latin typeface="Comic Sans MS" panose="030F0702030302020204" pitchFamily="66" charset="0"/>
                </a:rPr>
                <a:t>NetworkLogger</a:t>
              </a:r>
            </a:p>
          </p:txBody>
        </p:sp>
        <p:grpSp>
          <p:nvGrpSpPr>
            <p:cNvPr id="5139" name="Group 44">
              <a:extLst>
                <a:ext uri="{FF2B5EF4-FFF2-40B4-BE49-F238E27FC236}">
                  <a16:creationId xmlns:a16="http://schemas.microsoft.com/office/drawing/2014/main" id="{E9189C06-D19A-0527-61EE-72B4C719CE8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5004" y="2489"/>
              <a:ext cx="151" cy="127"/>
              <a:chOff x="4128" y="2160"/>
              <a:chExt cx="96" cy="96"/>
            </a:xfrm>
          </p:grpSpPr>
          <p:sp>
            <p:nvSpPr>
              <p:cNvPr id="5141" name="Line 45">
                <a:extLst>
                  <a:ext uri="{FF2B5EF4-FFF2-40B4-BE49-F238E27FC236}">
                    <a16:creationId xmlns:a16="http://schemas.microsoft.com/office/drawing/2014/main" id="{A9FBAB44-6E80-0A32-6E45-B313BB3C0A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2" name="Line 46">
                <a:extLst>
                  <a:ext uri="{FF2B5EF4-FFF2-40B4-BE49-F238E27FC236}">
                    <a16:creationId xmlns:a16="http://schemas.microsoft.com/office/drawing/2014/main" id="{335F7BA0-C2C2-E1B5-E15C-9BA3D3BBE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43" name="Line 47">
                <a:extLst>
                  <a:ext uri="{FF2B5EF4-FFF2-40B4-BE49-F238E27FC236}">
                    <a16:creationId xmlns:a16="http://schemas.microsoft.com/office/drawing/2014/main" id="{BDF84C66-6604-275A-FA56-1847F00AD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140" name="Line 15">
              <a:extLst>
                <a:ext uri="{FF2B5EF4-FFF2-40B4-BE49-F238E27FC236}">
                  <a16:creationId xmlns:a16="http://schemas.microsoft.com/office/drawing/2014/main" id="{2A38E0CB-3753-61B8-7751-6AACB950B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621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1424" name="Text Box 16">
            <a:extLst>
              <a:ext uri="{FF2B5EF4-FFF2-40B4-BE49-F238E27FC236}">
                <a16:creationId xmlns:a16="http://schemas.microsoft.com/office/drawing/2014/main" id="{968AB054-2FC9-0FD1-8544-612A60E0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3" y="5583238"/>
            <a:ext cx="6507162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FF0000"/>
                </a:solidFill>
                <a:latin typeface="Comic Sans MS" panose="030F0702030302020204" pitchFamily="66" charset="0"/>
              </a:rPr>
              <a:t>Asks remote machine IP…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F9162-2AAC-63A7-FA2D-B3F923AEC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4643438"/>
            <a:ext cx="2114550" cy="1471612"/>
          </a:xfrm>
          <a:prstGeom prst="rect">
            <a:avLst/>
          </a:prstGeom>
          <a:solidFill>
            <a:srgbClr val="FFCC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i="1">
                <a:solidFill>
                  <a:srgbClr val="006600"/>
                </a:solidFill>
              </a:rPr>
              <a:t>Careless extensions can cause problems…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BF5E38-96CF-36FF-CCF2-731EDF670F74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2339975"/>
            <a:ext cx="809625" cy="1700213"/>
            <a:chOff x="5854698" y="2339977"/>
            <a:chExt cx="809627" cy="1700211"/>
          </a:xfrm>
        </p:grpSpPr>
        <p:sp>
          <p:nvSpPr>
            <p:cNvPr id="5133" name="Rectangle 11">
              <a:extLst>
                <a:ext uri="{FF2B5EF4-FFF2-40B4-BE49-F238E27FC236}">
                  <a16:creationId xmlns:a16="http://schemas.microsoft.com/office/drawing/2014/main" id="{6C949242-1243-7274-A691-3E39A2EF5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698" y="2339977"/>
              <a:ext cx="809627" cy="673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5134" name="Rectangle 12">
              <a:extLst>
                <a:ext uri="{FF2B5EF4-FFF2-40B4-BE49-F238E27FC236}">
                  <a16:creationId xmlns:a16="http://schemas.microsoft.com/office/drawing/2014/main" id="{5BF4FB05-3A30-202A-7E48-D50DDF0FB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0657" y="3367088"/>
              <a:ext cx="803668" cy="6731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D</a:t>
              </a:r>
            </a:p>
          </p:txBody>
        </p:sp>
        <p:cxnSp>
          <p:nvCxnSpPr>
            <p:cNvPr id="5135" name="Straight Connector 15">
              <a:extLst>
                <a:ext uri="{FF2B5EF4-FFF2-40B4-BE49-F238E27FC236}">
                  <a16:creationId xmlns:a16="http://schemas.microsoft.com/office/drawing/2014/main" id="{FFB0B465-1BAE-0F00-DA3F-FF0B2D6C01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44832" y="3013077"/>
              <a:ext cx="0" cy="3729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6DF207A-E292-C2BE-56C6-6B8C64BD9B44}"/>
              </a:ext>
            </a:extLst>
          </p:cNvPr>
          <p:cNvSpPr/>
          <p:nvPr/>
        </p:nvSpPr>
        <p:spPr bwMode="auto">
          <a:xfrm>
            <a:off x="6130925" y="2949575"/>
            <a:ext cx="228600" cy="26035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nimBg="1"/>
      <p:bldP spid="401412" grpId="0" animBg="1"/>
      <p:bldP spid="401413" grpId="0" animBg="1"/>
      <p:bldP spid="401414" grpId="0" animBg="1"/>
      <p:bldP spid="401415" grpId="0"/>
      <p:bldP spid="401424" grpId="0"/>
      <p:bldP spid="18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93919DB-5900-9F89-F0E6-9373EB1B36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82600" y="-82550"/>
            <a:ext cx="8596313" cy="1255713"/>
          </a:xfrm>
        </p:spPr>
        <p:txBody>
          <a:bodyPr/>
          <a:lstStyle/>
          <a:p>
            <a:r>
              <a:rPr lang="en-US" altLang="en-US" sz="3200"/>
              <a:t>A Problem with </a:t>
            </a:r>
            <a:r>
              <a:rPr lang="en-US" altLang="en-US" sz="3200">
                <a:solidFill>
                  <a:schemeClr val="tx1"/>
                </a:solidFill>
              </a:rPr>
              <a:t>the Solution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0F05A8-968E-04E1-E16F-8BDB98E96B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65200"/>
            <a:ext cx="9078913" cy="2698750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Public class CurrentAccount {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void withdraw (double amt) {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  if (this instanceof SavingsAccount) {</a:t>
            </a:r>
          </a:p>
          <a:p>
            <a:pPr>
              <a:lnSpc>
                <a:spcPct val="105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     If(becoming overdrawn){</a:t>
            </a:r>
          </a:p>
          <a:p>
            <a:pPr>
              <a:lnSpc>
                <a:spcPct val="10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				     error(“not allowed”); return;}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  }</a:t>
            </a:r>
          </a:p>
          <a:p>
            <a:pPr>
              <a:lnSpc>
                <a:spcPct val="10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       balance -= amt;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    }</a:t>
            </a:r>
            <a:br>
              <a:rPr lang="en-US" altLang="en-US" sz="3200" b="1">
                <a:solidFill>
                  <a:srgbClr val="0000CC"/>
                </a:solidFill>
              </a:rPr>
            </a:br>
            <a:r>
              <a:rPr lang="en-US" altLang="en-US" sz="3200" b="1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7275F7A8-C2E5-0BE5-B526-F21098DD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53063"/>
            <a:ext cx="9107487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b="0" i="1">
                <a:solidFill>
                  <a:srgbClr val="000000"/>
                </a:solidFill>
                <a:latin typeface="Comic Sans MS" panose="030F0702030302020204" pitchFamily="66" charset="0"/>
              </a:rPr>
              <a:t>   </a:t>
            </a:r>
            <a:r>
              <a:rPr lang="en-US" altLang="en-US" sz="3200" i="1">
                <a:solidFill>
                  <a:srgbClr val="FF0000"/>
                </a:solidFill>
                <a:latin typeface="Comic Sans MS" panose="030F0702030302020204" pitchFamily="66" charset="0"/>
              </a:rPr>
              <a:t>If there is a new subclass, changes to the base code will be necessary: </a:t>
            </a:r>
          </a:p>
          <a:p>
            <a:pPr algn="ctr"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…the super class is not closed. </a:t>
            </a:r>
          </a:p>
        </p:txBody>
      </p:sp>
      <p:sp>
        <p:nvSpPr>
          <p:cNvPr id="94213" name="AutoShape 6">
            <a:extLst>
              <a:ext uri="{FF2B5EF4-FFF2-40B4-BE49-F238E27FC236}">
                <a16:creationId xmlns:a16="http://schemas.microsoft.com/office/drawing/2014/main" id="{6CDA1488-48C0-52AF-5384-43D5CF50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731838"/>
            <a:ext cx="4735512" cy="1143000"/>
          </a:xfrm>
          <a:prstGeom prst="wedgeRoundRectCallout">
            <a:avLst>
              <a:gd name="adj1" fmla="val -76093"/>
              <a:gd name="adj2" fmla="val 7380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003300"/>
                </a:solidFill>
                <a:latin typeface="Comic Sans MS" panose="030F0702030302020204" pitchFamily="66" charset="0"/>
              </a:rPr>
              <a:t>The superclass needs to take care of subclasses!</a:t>
            </a:r>
            <a:endParaRPr lang="sv-SE" altLang="en-US" sz="2800" i="1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0419383-6488-0D97-1904-E2DD10587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-34925"/>
            <a:ext cx="8596313" cy="1255713"/>
          </a:xfrm>
        </p:spPr>
        <p:txBody>
          <a:bodyPr/>
          <a:lstStyle/>
          <a:p>
            <a:r>
              <a:rPr lang="en-US" altLang="en-US" sz="3200"/>
              <a:t>Example Problem…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8E9E615-258E-D94E-4EC0-5A4CAC0A79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3729038"/>
            <a:ext cx="9448800" cy="3022600"/>
          </a:xfrm>
          <a:solidFill>
            <a:srgbClr val="CCFF99"/>
          </a:solidFill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3300"/>
                </a:solidFill>
              </a:rPr>
              <a:t>  </a:t>
            </a:r>
            <a:r>
              <a:rPr lang="en-US" altLang="en-US" sz="3200" b="1">
                <a:solidFill>
                  <a:srgbClr val="003300"/>
                </a:solidFill>
              </a:rPr>
              <a:t>void issueChequeBook (CurrentAccount a) {</a:t>
            </a:r>
            <a:br>
              <a:rPr lang="en-US" altLang="en-US" sz="3200" b="1">
                <a:solidFill>
                  <a:srgbClr val="003300"/>
                </a:solidFill>
              </a:rPr>
            </a:br>
            <a:r>
              <a:rPr lang="en-US" altLang="en-US" sz="3200" b="1">
                <a:solidFill>
                  <a:srgbClr val="003300"/>
                </a:solidFill>
              </a:rPr>
              <a:t>  if (a instanceof SavingsAccount) </a:t>
            </a:r>
            <a:br>
              <a:rPr lang="en-US" altLang="en-US" sz="3200" b="1">
                <a:solidFill>
                  <a:srgbClr val="003300"/>
                </a:solidFill>
              </a:rPr>
            </a:br>
            <a:r>
              <a:rPr lang="en-US" altLang="en-US" sz="3200" b="1">
                <a:solidFill>
                  <a:srgbClr val="003300"/>
                </a:solidFill>
              </a:rPr>
              <a:t>    return;</a:t>
            </a:r>
            <a:br>
              <a:rPr lang="en-US" altLang="en-US" sz="3200" b="1">
                <a:solidFill>
                  <a:srgbClr val="003300"/>
                </a:solidFill>
              </a:rPr>
            </a:br>
            <a:r>
              <a:rPr lang="en-US" altLang="en-US" sz="3200" b="1">
                <a:solidFill>
                  <a:srgbClr val="003300"/>
                </a:solidFill>
              </a:rPr>
              <a:t>  dispatchChequeBook();</a:t>
            </a:r>
            <a:br>
              <a:rPr lang="en-US" altLang="en-US" sz="3200" b="1">
                <a:solidFill>
                  <a:srgbClr val="003300"/>
                </a:solidFill>
              </a:rPr>
            </a:br>
            <a:r>
              <a:rPr lang="en-US" altLang="en-US" sz="3200" b="1">
                <a:solidFill>
                  <a:srgbClr val="003300"/>
                </a:solidFill>
              </a:rPr>
              <a:t>}</a:t>
            </a:r>
            <a:endParaRPr lang="en-US" altLang="en-US" b="1">
              <a:solidFill>
                <a:srgbClr val="003300"/>
              </a:solidFill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17ED08A-CA06-A0A5-9CE5-6F147D90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9963"/>
            <a:ext cx="9917113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 i="1">
                <a:solidFill>
                  <a:srgbClr val="000000"/>
                </a:solidFill>
                <a:latin typeface="Comic Sans MS" panose="030F0702030302020204" pitchFamily="66" charset="0"/>
              </a:rPr>
              <a:t>   Consider adding a few new functionalities.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b="0" i="1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Example: </a:t>
            </a:r>
            <a:r>
              <a:rPr lang="en-US" altLang="en-US" sz="2800" i="1">
                <a:solidFill>
                  <a:srgbClr val="006600"/>
                </a:solidFill>
                <a:latin typeface="Comic Sans MS" panose="030F0702030302020204" pitchFamily="66" charset="0"/>
              </a:rPr>
              <a:t>Unlimited free cheque books in current account: </a:t>
            </a:r>
            <a:endParaRPr lang="en-US" altLang="en-US" sz="3200" i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37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3200" b="0" i="1">
                <a:solidFill>
                  <a:srgbClr val="000000"/>
                </a:solidFill>
                <a:latin typeface="Comic Sans MS" panose="030F0702030302020204" pitchFamily="66" charset="0"/>
              </a:rPr>
              <a:t>				-- but not on SavingsAccounts. </a:t>
            </a:r>
          </a:p>
        </p:txBody>
      </p:sp>
      <p:sp>
        <p:nvSpPr>
          <p:cNvPr id="99333" name="Text Box 6">
            <a:extLst>
              <a:ext uri="{FF2B5EF4-FFF2-40B4-BE49-F238E27FC236}">
                <a16:creationId xmlns:a16="http://schemas.microsoft.com/office/drawing/2014/main" id="{DE4C0B67-53FF-0013-47CC-85777E7C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6335713"/>
            <a:ext cx="6797675" cy="56832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000" i="1">
                <a:solidFill>
                  <a:srgbClr val="003300"/>
                </a:solidFill>
                <a:latin typeface="Comic Sans MS" panose="030F0702030302020204" pitchFamily="66" charset="0"/>
              </a:rPr>
              <a:t>What is causing the problems?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3FD7069-7337-9457-783B-F0597687C9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34938" y="11113"/>
            <a:ext cx="8596313" cy="960437"/>
          </a:xfrm>
        </p:spPr>
        <p:txBody>
          <a:bodyPr/>
          <a:lstStyle/>
          <a:p>
            <a:r>
              <a:rPr lang="en-US" altLang="en-US" sz="3200"/>
              <a:t>The Root of the Problem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C701C3A-7562-F98A-C106-C08038CFC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34938" y="4719638"/>
            <a:ext cx="9683751" cy="2065337"/>
          </a:xfrm>
        </p:spPr>
        <p:txBody>
          <a:bodyPr/>
          <a:lstStyle/>
          <a:p>
            <a:pPr>
              <a:lnSpc>
                <a:spcPct val="105000"/>
              </a:lnSpc>
              <a:spcAft>
                <a:spcPts val="14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</a:t>
            </a:r>
            <a:r>
              <a:rPr lang="en-US" altLang="en-US" sz="2800" b="1">
                <a:solidFill>
                  <a:srgbClr val="0000CC"/>
                </a:solidFill>
              </a:rPr>
              <a:t>void issueChequeBook(CurrentAccount a) {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  if (a instanceof SavingsAccount)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    return;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  printChequeBook();</a:t>
            </a:r>
            <a:br>
              <a:rPr lang="en-US" altLang="en-US" sz="2800" b="1">
                <a:solidFill>
                  <a:srgbClr val="0000CC"/>
                </a:solidFill>
              </a:rPr>
            </a:br>
            <a:r>
              <a:rPr lang="en-US" altLang="en-US" sz="2800" b="1">
                <a:solidFill>
                  <a:srgbClr val="0000CC"/>
                </a:solidFill>
              </a:rPr>
              <a:t>  }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015F9223-A473-A6CD-A280-65F38824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2438"/>
            <a:ext cx="6967538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422275" indent="-317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 i="1">
                <a:solidFill>
                  <a:srgbClr val="0000CC"/>
                </a:solidFill>
                <a:latin typeface="Comic Sans MS" panose="030F0702030302020204" pitchFamily="66" charset="0"/>
              </a:rPr>
              <a:t>S</a:t>
            </a:r>
            <a:r>
              <a:rPr lang="en-US" altLang="en-US" sz="3000" b="0" i="1">
                <a:solidFill>
                  <a:srgbClr val="000000"/>
                </a:solidFill>
                <a:latin typeface="Comic Sans MS" panose="030F0702030302020204" pitchFamily="66" charset="0"/>
              </a:rPr>
              <a:t>uperclass should only provide an  interface that is implemented by all subclasses</a:t>
            </a:r>
          </a:p>
          <a:p>
            <a:pPr>
              <a:spcAft>
                <a:spcPts val="14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000" i="1">
                <a:solidFill>
                  <a:srgbClr val="FF0000"/>
                </a:solidFill>
                <a:latin typeface="Comic Sans MS" panose="030F0702030302020204" pitchFamily="66" charset="0"/>
              </a:rPr>
              <a:t>Here it is also providing a default implementation…</a:t>
            </a:r>
          </a:p>
        </p:txBody>
      </p:sp>
      <p:sp>
        <p:nvSpPr>
          <p:cNvPr id="97285" name="AutoShape 6">
            <a:extLst>
              <a:ext uri="{FF2B5EF4-FFF2-40B4-BE49-F238E27FC236}">
                <a16:creationId xmlns:a16="http://schemas.microsoft.com/office/drawing/2014/main" id="{869EA1A4-A499-3778-14B9-C7A29AF6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808038"/>
            <a:ext cx="2890837" cy="685800"/>
          </a:xfrm>
          <a:prstGeom prst="wedgeRoundRectCallout">
            <a:avLst>
              <a:gd name="adj1" fmla="val 75644"/>
              <a:gd name="adj2" fmla="val 53935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i="1">
                <a:solidFill>
                  <a:srgbClr val="003300"/>
                </a:solidFill>
                <a:latin typeface="Comic Sans MS" panose="030F0702030302020204" pitchFamily="66" charset="0"/>
              </a:rPr>
              <a:t>LSP Violation</a:t>
            </a:r>
            <a:endParaRPr lang="sv-SE" altLang="en-US" sz="3000" i="1">
              <a:solidFill>
                <a:srgbClr val="0033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5846" name="Group 8">
            <a:extLst>
              <a:ext uri="{FF2B5EF4-FFF2-40B4-BE49-F238E27FC236}">
                <a16:creationId xmlns:a16="http://schemas.microsoft.com/office/drawing/2014/main" id="{C01EC570-C0F0-A9B9-A5FF-474A850E0E64}"/>
              </a:ext>
            </a:extLst>
          </p:cNvPr>
          <p:cNvGrpSpPr>
            <a:grpSpLocks/>
          </p:cNvGrpSpPr>
          <p:nvPr/>
        </p:nvGrpSpPr>
        <p:grpSpPr bwMode="auto">
          <a:xfrm>
            <a:off x="7199313" y="731838"/>
            <a:ext cx="2881312" cy="3983037"/>
            <a:chOff x="2119" y="1421"/>
            <a:chExt cx="1335" cy="1815"/>
          </a:xfrm>
        </p:grpSpPr>
        <p:sp>
          <p:nvSpPr>
            <p:cNvPr id="35847" name="Text Box 3">
              <a:extLst>
                <a:ext uri="{FF2B5EF4-FFF2-40B4-BE49-F238E27FC236}">
                  <a16:creationId xmlns:a16="http://schemas.microsoft.com/office/drawing/2014/main" id="{49B17D73-6E92-50F0-B2B3-CBC8DBD0E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1421"/>
              <a:ext cx="1326" cy="5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CurrentAccount</a:t>
              </a:r>
            </a:p>
            <a:p>
              <a:pPr algn="ctr"/>
              <a:endParaRPr lang="en-US" altLang="zh-CN" sz="28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1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+printChequeBook()</a:t>
              </a:r>
            </a:p>
          </p:txBody>
        </p:sp>
        <p:sp>
          <p:nvSpPr>
            <p:cNvPr id="35848" name="Line 4">
              <a:extLst>
                <a:ext uri="{FF2B5EF4-FFF2-40B4-BE49-F238E27FC236}">
                  <a16:creationId xmlns:a16="http://schemas.microsoft.com/office/drawing/2014/main" id="{38B94821-ED0F-818F-3829-862DCFC65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783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49" name="Isosceles Triangle 13">
              <a:extLst>
                <a:ext uri="{FF2B5EF4-FFF2-40B4-BE49-F238E27FC236}">
                  <a16:creationId xmlns:a16="http://schemas.microsoft.com/office/drawing/2014/main" id="{1E766023-714D-3A7E-C42A-614A75E6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2011"/>
              <a:ext cx="159" cy="2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2800" i="1">
                <a:solidFill>
                  <a:srgbClr val="FFFFFF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cxnSp>
          <p:nvCxnSpPr>
            <p:cNvPr id="35850" name="Straight Connector 15">
              <a:extLst>
                <a:ext uri="{FF2B5EF4-FFF2-40B4-BE49-F238E27FC236}">
                  <a16:creationId xmlns:a16="http://schemas.microsoft.com/office/drawing/2014/main" id="{60D9CEF8-319A-BE16-E4F3-79D39023D936}"/>
                </a:ext>
              </a:extLst>
            </p:cNvPr>
            <p:cNvCxnSpPr>
              <a:cxnSpLocks noChangeShapeType="1"/>
              <a:stCxn id="35849" idx="3"/>
            </p:cNvCxnSpPr>
            <p:nvPr/>
          </p:nvCxnSpPr>
          <p:spPr bwMode="auto">
            <a:xfrm flipH="1">
              <a:off x="2782" y="2222"/>
              <a:ext cx="2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1" name="Text Box 3">
              <a:extLst>
                <a:ext uri="{FF2B5EF4-FFF2-40B4-BE49-F238E27FC236}">
                  <a16:creationId xmlns:a16="http://schemas.microsoft.com/office/drawing/2014/main" id="{96484548-8938-719B-992C-2D1936447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671"/>
              <a:ext cx="1326" cy="56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SavingsAccount</a:t>
              </a:r>
            </a:p>
            <a:p>
              <a:pPr algn="ctr"/>
              <a:endParaRPr lang="en-US" altLang="zh-CN" sz="2800" i="1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endParaRPr>
            </a:p>
            <a:p>
              <a:r>
                <a:rPr lang="en-US" altLang="zh-CN" sz="1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+addInterest()</a:t>
              </a:r>
            </a:p>
          </p:txBody>
        </p:sp>
        <p:sp>
          <p:nvSpPr>
            <p:cNvPr id="35852" name="Line 4">
              <a:extLst>
                <a:ext uri="{FF2B5EF4-FFF2-40B4-BE49-F238E27FC236}">
                  <a16:creationId xmlns:a16="http://schemas.microsoft.com/office/drawing/2014/main" id="{B859628A-ADFD-06F1-7BD9-5E384A7E0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3053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802C2DF-126B-C424-8D4B-1BA89C1A11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0563" y="-125413"/>
            <a:ext cx="8596312" cy="1255713"/>
          </a:xfrm>
        </p:spPr>
        <p:txBody>
          <a:bodyPr/>
          <a:lstStyle/>
          <a:p>
            <a:r>
              <a:rPr lang="en-US" altLang="en-US" sz="3200"/>
              <a:t>General LSP Solution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CB1B75-171A-3DA8-0540-534A05A75C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189038"/>
            <a:ext cx="7848600" cy="565150"/>
          </a:xfrm>
          <a:solidFill>
            <a:srgbClr val="FFFF99"/>
          </a:solidFill>
          <a:ln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3200" b="1">
                <a:solidFill>
                  <a:srgbClr val="006600"/>
                </a:solidFill>
              </a:rPr>
              <a:t>All super classes should be abstract.</a:t>
            </a:r>
          </a:p>
        </p:txBody>
      </p:sp>
      <p:sp>
        <p:nvSpPr>
          <p:cNvPr id="37892" name="AutoShape 5">
            <a:extLst>
              <a:ext uri="{FF2B5EF4-FFF2-40B4-BE49-F238E27FC236}">
                <a16:creationId xmlns:a16="http://schemas.microsoft.com/office/drawing/2014/main" id="{6494A413-9F3C-9EBD-5D7C-5E3E1DF64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761038"/>
            <a:ext cx="4405312" cy="838200"/>
          </a:xfrm>
          <a:prstGeom prst="wedgeRoundRectCallout">
            <a:avLst>
              <a:gd name="adj1" fmla="val 45856"/>
              <a:gd name="adj2" fmla="val -10719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i="1">
                <a:solidFill>
                  <a:srgbClr val="003300"/>
                </a:solidFill>
                <a:latin typeface="Comic Sans MS" panose="030F0702030302020204" pitchFamily="66" charset="0"/>
              </a:rPr>
              <a:t>Overrides with code that checks if becoming overdrawn</a:t>
            </a:r>
          </a:p>
        </p:txBody>
      </p:sp>
      <p:grpSp>
        <p:nvGrpSpPr>
          <p:cNvPr id="37893" name="Group 7">
            <a:extLst>
              <a:ext uri="{FF2B5EF4-FFF2-40B4-BE49-F238E27FC236}">
                <a16:creationId xmlns:a16="http://schemas.microsoft.com/office/drawing/2014/main" id="{DA5C854D-DC0F-B3E2-2D7F-99EE8ED7439B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865438"/>
            <a:ext cx="7086600" cy="2479675"/>
            <a:chOff x="343" y="941"/>
            <a:chExt cx="4464" cy="1562"/>
          </a:xfrm>
        </p:grpSpPr>
        <p:sp>
          <p:nvSpPr>
            <p:cNvPr id="37908" name="Rectangle 3">
              <a:extLst>
                <a:ext uri="{FF2B5EF4-FFF2-40B4-BE49-F238E27FC236}">
                  <a16:creationId xmlns:a16="http://schemas.microsoft.com/office/drawing/2014/main" id="{D4EEC5A9-E608-6CB5-92E5-3F5317D3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41"/>
              <a:ext cx="1200" cy="54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4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Client</a:t>
              </a:r>
            </a:p>
          </p:txBody>
        </p:sp>
        <p:sp>
          <p:nvSpPr>
            <p:cNvPr id="37909" name="Rectangle 8">
              <a:extLst>
                <a:ext uri="{FF2B5EF4-FFF2-40B4-BE49-F238E27FC236}">
                  <a16:creationId xmlns:a16="http://schemas.microsoft.com/office/drawing/2014/main" id="{1A7DCB74-68F1-805F-54E6-FE20AAEA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59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Account</a:t>
              </a:r>
            </a:p>
          </p:txBody>
        </p:sp>
        <p:cxnSp>
          <p:nvCxnSpPr>
            <p:cNvPr id="37910" name="Straight Connector 10">
              <a:extLst>
                <a:ext uri="{FF2B5EF4-FFF2-40B4-BE49-F238E27FC236}">
                  <a16:creationId xmlns:a16="http://schemas.microsoft.com/office/drawing/2014/main" id="{87481304-A858-FF83-926D-AA3DF8B4B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43" y="1229"/>
              <a:ext cx="1200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1" name="Text Box 24">
              <a:extLst>
                <a:ext uri="{FF2B5EF4-FFF2-40B4-BE49-F238E27FC236}">
                  <a16:creationId xmlns:a16="http://schemas.microsoft.com/office/drawing/2014/main" id="{CD2E4AD3-0341-D080-8736-083E3148A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2167"/>
              <a:ext cx="100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Savings</a:t>
              </a:r>
            </a:p>
          </p:txBody>
        </p:sp>
        <p:sp>
          <p:nvSpPr>
            <p:cNvPr id="37912" name="Line 49">
              <a:extLst>
                <a:ext uri="{FF2B5EF4-FFF2-40B4-BE49-F238E27FC236}">
                  <a16:creationId xmlns:a16="http://schemas.microsoft.com/office/drawing/2014/main" id="{022967E2-3E78-9B54-AEC8-E4A5F15D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3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13" name="Text Box 24">
              <a:extLst>
                <a:ext uri="{FF2B5EF4-FFF2-40B4-BE49-F238E27FC236}">
                  <a16:creationId xmlns:a16="http://schemas.microsoft.com/office/drawing/2014/main" id="{E22400A9-0E7C-0686-FDB5-B1D6BC59D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167"/>
              <a:ext cx="100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Current</a:t>
              </a:r>
            </a:p>
          </p:txBody>
        </p:sp>
        <p:sp>
          <p:nvSpPr>
            <p:cNvPr id="37914" name="Line 49">
              <a:extLst>
                <a:ext uri="{FF2B5EF4-FFF2-40B4-BE49-F238E27FC236}">
                  <a16:creationId xmlns:a16="http://schemas.microsoft.com/office/drawing/2014/main" id="{558E2A03-A6DB-AE67-F785-D3B1CDB2E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13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7915" name="Group 44">
              <a:extLst>
                <a:ext uri="{FF2B5EF4-FFF2-40B4-BE49-F238E27FC236}">
                  <a16:creationId xmlns:a16="http://schemas.microsoft.com/office/drawing/2014/main" id="{39FBC804-10AA-6665-F06A-A22658DAC07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962" y="1493"/>
              <a:ext cx="120" cy="168"/>
              <a:chOff x="4128" y="2160"/>
              <a:chExt cx="96" cy="96"/>
            </a:xfrm>
          </p:grpSpPr>
          <p:sp>
            <p:nvSpPr>
              <p:cNvPr id="37921" name="Line 45">
                <a:extLst>
                  <a:ext uri="{FF2B5EF4-FFF2-40B4-BE49-F238E27FC236}">
                    <a16:creationId xmlns:a16="http://schemas.microsoft.com/office/drawing/2014/main" id="{EFB857F5-CD1E-0C4E-3ED9-96F841AE1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2" name="Line 46">
                <a:extLst>
                  <a:ext uri="{FF2B5EF4-FFF2-40B4-BE49-F238E27FC236}">
                    <a16:creationId xmlns:a16="http://schemas.microsoft.com/office/drawing/2014/main" id="{A839D2F2-DD26-2EEA-77B7-F63A77F8F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3" name="Line 47">
                <a:extLst>
                  <a:ext uri="{FF2B5EF4-FFF2-40B4-BE49-F238E27FC236}">
                    <a16:creationId xmlns:a16="http://schemas.microsoft.com/office/drawing/2014/main" id="{0D00DB10-AE08-896F-8470-D5707EC82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916" name="Group 44">
              <a:extLst>
                <a:ext uri="{FF2B5EF4-FFF2-40B4-BE49-F238E27FC236}">
                  <a16:creationId xmlns:a16="http://schemas.microsoft.com/office/drawing/2014/main" id="{3A4013D4-0A68-275D-90E7-28830771979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4165" y="1493"/>
              <a:ext cx="120" cy="168"/>
              <a:chOff x="4128" y="2160"/>
              <a:chExt cx="96" cy="96"/>
            </a:xfrm>
          </p:grpSpPr>
          <p:sp>
            <p:nvSpPr>
              <p:cNvPr id="37918" name="Line 45">
                <a:extLst>
                  <a:ext uri="{FF2B5EF4-FFF2-40B4-BE49-F238E27FC236}">
                    <a16:creationId xmlns:a16="http://schemas.microsoft.com/office/drawing/2014/main" id="{21A8976F-953F-2648-375A-9C977A700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19" name="Line 46">
                <a:extLst>
                  <a:ext uri="{FF2B5EF4-FFF2-40B4-BE49-F238E27FC236}">
                    <a16:creationId xmlns:a16="http://schemas.microsoft.com/office/drawing/2014/main" id="{0FE692E3-4519-5006-5954-C50C7E955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20" name="Line 47">
                <a:extLst>
                  <a:ext uri="{FF2B5EF4-FFF2-40B4-BE49-F238E27FC236}">
                    <a16:creationId xmlns:a16="http://schemas.microsoft.com/office/drawing/2014/main" id="{BAEAE1D2-BCEC-DA50-50F4-516091E4F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7917" name="Text Box 23">
              <a:extLst>
                <a:ext uri="{FF2B5EF4-FFF2-40B4-BE49-F238E27FC236}">
                  <a16:creationId xmlns:a16="http://schemas.microsoft.com/office/drawing/2014/main" id="{FE68AC81-59C6-0B0C-60B1-3B54D5FE5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1229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rgbClr val="003300"/>
                  </a:solidFill>
                  <a:latin typeface="Comic Sans MS" panose="030F0702030302020204" pitchFamily="66" charset="0"/>
                </a:rPr>
                <a:t>&lt;&lt;Uses&gt;&gt;</a:t>
              </a:r>
            </a:p>
          </p:txBody>
        </p:sp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142BA0BD-E80B-8D36-B358-D9C5A244ACD6}"/>
              </a:ext>
            </a:extLst>
          </p:cNvPr>
          <p:cNvGrpSpPr>
            <a:grpSpLocks/>
          </p:cNvGrpSpPr>
          <p:nvPr/>
        </p:nvGrpSpPr>
        <p:grpSpPr bwMode="auto">
          <a:xfrm>
            <a:off x="7250113" y="2027238"/>
            <a:ext cx="2667000" cy="2020887"/>
            <a:chOff x="2472" y="959"/>
            <a:chExt cx="2335" cy="1487"/>
          </a:xfrm>
        </p:grpSpPr>
        <p:sp>
          <p:nvSpPr>
            <p:cNvPr id="37895" name="Rectangle 8">
              <a:extLst>
                <a:ext uri="{FF2B5EF4-FFF2-40B4-BE49-F238E27FC236}">
                  <a16:creationId xmlns:a16="http://schemas.microsoft.com/office/drawing/2014/main" id="{1038B9C2-FD95-552E-34C5-2923667A5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959"/>
              <a:ext cx="1744" cy="558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8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&lt;&lt;abstract&gt;&gt;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Shape</a:t>
              </a:r>
            </a:p>
          </p:txBody>
        </p:sp>
        <p:sp>
          <p:nvSpPr>
            <p:cNvPr id="37896" name="Text Box 24">
              <a:extLst>
                <a:ext uri="{FF2B5EF4-FFF2-40B4-BE49-F238E27FC236}">
                  <a16:creationId xmlns:a16="http://schemas.microsoft.com/office/drawing/2014/main" id="{5AFFD4D8-12AD-472A-6552-6F4F0A7DD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167"/>
              <a:ext cx="1138" cy="2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Rectangle</a:t>
              </a:r>
            </a:p>
          </p:txBody>
        </p:sp>
        <p:sp>
          <p:nvSpPr>
            <p:cNvPr id="37897" name="Line 49">
              <a:extLst>
                <a:ext uri="{FF2B5EF4-FFF2-40B4-BE49-F238E27FC236}">
                  <a16:creationId xmlns:a16="http://schemas.microsoft.com/office/drawing/2014/main" id="{57838A5D-9A76-4C91-FEC9-33EF55CD9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613"/>
              <a:ext cx="3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98" name="Text Box 24">
              <a:extLst>
                <a:ext uri="{FF2B5EF4-FFF2-40B4-BE49-F238E27FC236}">
                  <a16:creationId xmlns:a16="http://schemas.microsoft.com/office/drawing/2014/main" id="{288ACE28-A3C2-7609-5A62-73C8E9B0D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167"/>
              <a:ext cx="1005" cy="2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i="1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Square</a:t>
              </a:r>
            </a:p>
          </p:txBody>
        </p:sp>
        <p:sp>
          <p:nvSpPr>
            <p:cNvPr id="37899" name="Line 49">
              <a:extLst>
                <a:ext uri="{FF2B5EF4-FFF2-40B4-BE49-F238E27FC236}">
                  <a16:creationId xmlns:a16="http://schemas.microsoft.com/office/drawing/2014/main" id="{763A12C1-E566-0C10-A795-4ED00605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1613"/>
              <a:ext cx="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7900" name="Group 44">
              <a:extLst>
                <a:ext uri="{FF2B5EF4-FFF2-40B4-BE49-F238E27FC236}">
                  <a16:creationId xmlns:a16="http://schemas.microsoft.com/office/drawing/2014/main" id="{34F74A94-94FF-2EA8-221E-258E6164C7C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2962" y="1493"/>
              <a:ext cx="120" cy="168"/>
              <a:chOff x="4128" y="2160"/>
              <a:chExt cx="96" cy="96"/>
            </a:xfrm>
          </p:grpSpPr>
          <p:sp>
            <p:nvSpPr>
              <p:cNvPr id="37905" name="Line 45">
                <a:extLst>
                  <a:ext uri="{FF2B5EF4-FFF2-40B4-BE49-F238E27FC236}">
                    <a16:creationId xmlns:a16="http://schemas.microsoft.com/office/drawing/2014/main" id="{5D1B9600-889C-2DDF-55AA-2933C23BC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6" name="Line 46">
                <a:extLst>
                  <a:ext uri="{FF2B5EF4-FFF2-40B4-BE49-F238E27FC236}">
                    <a16:creationId xmlns:a16="http://schemas.microsoft.com/office/drawing/2014/main" id="{9C76B975-7E58-787A-11C7-C304B49C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7" name="Line 47">
                <a:extLst>
                  <a:ext uri="{FF2B5EF4-FFF2-40B4-BE49-F238E27FC236}">
                    <a16:creationId xmlns:a16="http://schemas.microsoft.com/office/drawing/2014/main" id="{EE61BDA9-A837-112C-CB22-713A4EDCC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901" name="Group 44">
              <a:extLst>
                <a:ext uri="{FF2B5EF4-FFF2-40B4-BE49-F238E27FC236}">
                  <a16:creationId xmlns:a16="http://schemas.microsoft.com/office/drawing/2014/main" id="{67CA278C-E980-8E30-D484-7EBC2CCDC7D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 flipH="1" flipV="1">
              <a:off x="4165" y="1493"/>
              <a:ext cx="120" cy="168"/>
              <a:chOff x="4128" y="2160"/>
              <a:chExt cx="96" cy="96"/>
            </a:xfrm>
          </p:grpSpPr>
          <p:sp>
            <p:nvSpPr>
              <p:cNvPr id="37902" name="Line 45">
                <a:extLst>
                  <a:ext uri="{FF2B5EF4-FFF2-40B4-BE49-F238E27FC236}">
                    <a16:creationId xmlns:a16="http://schemas.microsoft.com/office/drawing/2014/main" id="{B2824DE6-4025-1EB0-B709-6936F50C7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3" name="Line 46">
                <a:extLst>
                  <a:ext uri="{FF2B5EF4-FFF2-40B4-BE49-F238E27FC236}">
                    <a16:creationId xmlns:a16="http://schemas.microsoft.com/office/drawing/2014/main" id="{865B4892-EC99-42AD-8984-68FD5747E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4" name="Line 47">
                <a:extLst>
                  <a:ext uri="{FF2B5EF4-FFF2-40B4-BE49-F238E27FC236}">
                    <a16:creationId xmlns:a16="http://schemas.microsoft.com/office/drawing/2014/main" id="{022075C3-6E7C-2F2C-A463-1C3B7DC93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2312631-624C-EB60-6B9E-AFFD04847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287338"/>
            <a:ext cx="9096375" cy="884237"/>
          </a:xfrm>
        </p:spPr>
        <p:txBody>
          <a:bodyPr/>
          <a:lstStyle/>
          <a:p>
            <a:pPr eaLnBrk="1" hangingPunct="1"/>
            <a:r>
              <a:rPr lang="en-US" altLang="en-US" sz="3200">
                <a:ea typeface="SimSun" panose="02010600030101010101" pitchFamily="2" charset="-122"/>
              </a:rPr>
              <a:t>When is LSP of No Concern?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3A4A50D5-0C08-2102-C1C6-12339902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694238"/>
            <a:ext cx="1597025" cy="561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Employee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+</a:t>
            </a:r>
            <a:r>
              <a:rPr lang="en-US" altLang="zh-CN" sz="1300" dirty="0" err="1">
                <a:solidFill>
                  <a:srgbClr val="0000CC"/>
                </a:solidFill>
                <a:latin typeface="+mj-lt"/>
                <a:ea typeface="SimSun" pitchFamily="2" charset="-122"/>
              </a:rPr>
              <a:t>printInfo</a:t>
            </a: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()</a:t>
            </a:r>
          </a:p>
        </p:txBody>
      </p:sp>
      <p:sp>
        <p:nvSpPr>
          <p:cNvPr id="20484" name="Line 5">
            <a:extLst>
              <a:ext uri="{FF2B5EF4-FFF2-40B4-BE49-F238E27FC236}">
                <a16:creationId xmlns:a16="http://schemas.microsoft.com/office/drawing/2014/main" id="{0BEB2850-6C5F-6F80-A60E-D11020857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029200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29776658-1EBA-C429-C367-57150C8E8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5702300"/>
            <a:ext cx="1595438" cy="561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Faculty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+</a:t>
            </a:r>
            <a:r>
              <a:rPr lang="en-US" altLang="zh-CN" sz="1300" dirty="0" err="1">
                <a:solidFill>
                  <a:srgbClr val="0000CC"/>
                </a:solidFill>
                <a:latin typeface="+mj-lt"/>
                <a:ea typeface="SimSun" pitchFamily="2" charset="-122"/>
              </a:rPr>
              <a:t>printInfo</a:t>
            </a: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()</a:t>
            </a:r>
          </a:p>
        </p:txBody>
      </p:sp>
      <p:sp>
        <p:nvSpPr>
          <p:cNvPr id="20486" name="Line 7">
            <a:extLst>
              <a:ext uri="{FF2B5EF4-FFF2-40B4-BE49-F238E27FC236}">
                <a16:creationId xmlns:a16="http://schemas.microsoft.com/office/drawing/2014/main" id="{95E781E4-B254-D408-F850-7CEEA6ACD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2200" y="6037263"/>
            <a:ext cx="159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87" name="Text Box 8">
            <a:extLst>
              <a:ext uri="{FF2B5EF4-FFF2-40B4-BE49-F238E27FC236}">
                <a16:creationId xmlns:a16="http://schemas.microsoft.com/office/drawing/2014/main" id="{EFAA2163-A7E5-84A9-C872-8A3529504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5702300"/>
            <a:ext cx="1597025" cy="561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Staff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+</a:t>
            </a:r>
            <a:r>
              <a:rPr lang="en-US" altLang="zh-CN" sz="1300" dirty="0" err="1">
                <a:solidFill>
                  <a:srgbClr val="0000CC"/>
                </a:solidFill>
                <a:latin typeface="+mj-lt"/>
                <a:ea typeface="SimSun" pitchFamily="2" charset="-122"/>
              </a:rPr>
              <a:t>printInfo</a:t>
            </a: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()</a:t>
            </a:r>
          </a:p>
        </p:txBody>
      </p:sp>
      <p:sp>
        <p:nvSpPr>
          <p:cNvPr id="20488" name="Line 9">
            <a:extLst>
              <a:ext uri="{FF2B5EF4-FFF2-40B4-BE49-F238E27FC236}">
                <a16:creationId xmlns:a16="http://schemas.microsoft.com/office/drawing/2014/main" id="{209DE997-926D-1D11-6268-C219FB566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6037263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89" name="Text Box 10">
            <a:extLst>
              <a:ext uri="{FF2B5EF4-FFF2-40B4-BE49-F238E27FC236}">
                <a16:creationId xmlns:a16="http://schemas.microsoft.com/office/drawing/2014/main" id="{FAD14474-B7DC-D8A2-3A13-12F83052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5702300"/>
            <a:ext cx="1597025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Secretary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+</a:t>
            </a:r>
            <a:r>
              <a:rPr lang="en-US" altLang="zh-CN" sz="1300" dirty="0" err="1">
                <a:solidFill>
                  <a:srgbClr val="0000CC"/>
                </a:solidFill>
                <a:latin typeface="+mj-lt"/>
                <a:ea typeface="SimSun" pitchFamily="2" charset="-122"/>
              </a:rPr>
              <a:t>printInfo</a:t>
            </a:r>
            <a:endParaRPr lang="en-US" altLang="zh-CN" sz="1300" dirty="0">
              <a:solidFill>
                <a:srgbClr val="0000CC"/>
              </a:solidFill>
              <a:latin typeface="+mj-lt"/>
              <a:ea typeface="SimSun" pitchFamily="2" charset="-122"/>
            </a:endParaRPr>
          </a:p>
        </p:txBody>
      </p:sp>
      <p:sp>
        <p:nvSpPr>
          <p:cNvPr id="20490" name="Line 11">
            <a:extLst>
              <a:ext uri="{FF2B5EF4-FFF2-40B4-BE49-F238E27FC236}">
                <a16:creationId xmlns:a16="http://schemas.microsoft.com/office/drawing/2014/main" id="{BC47D2B8-6C6F-9A07-076F-0A39241B2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9625" y="6037263"/>
            <a:ext cx="159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91" name="Text Box 12">
            <a:extLst>
              <a:ext uri="{FF2B5EF4-FFF2-40B4-BE49-F238E27FC236}">
                <a16:creationId xmlns:a16="http://schemas.microsoft.com/office/drawing/2014/main" id="{A591559F-457C-391B-AEF9-FAB91B80B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5702300"/>
            <a:ext cx="1595438" cy="5619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Engineer</a:t>
            </a:r>
          </a:p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+</a:t>
            </a:r>
            <a:r>
              <a:rPr lang="en-US" altLang="zh-CN" sz="1300" dirty="0" err="1">
                <a:solidFill>
                  <a:srgbClr val="0000CC"/>
                </a:solidFill>
                <a:latin typeface="+mj-lt"/>
                <a:ea typeface="SimSun" pitchFamily="2" charset="-122"/>
              </a:rPr>
              <a:t>printInfo</a:t>
            </a:r>
            <a:r>
              <a:rPr lang="en-US" altLang="zh-CN" sz="13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()</a:t>
            </a:r>
          </a:p>
        </p:txBody>
      </p:sp>
      <p:sp>
        <p:nvSpPr>
          <p:cNvPr id="20492" name="Line 13">
            <a:extLst>
              <a:ext uri="{FF2B5EF4-FFF2-40B4-BE49-F238E27FC236}">
                <a16:creationId xmlns:a16="http://schemas.microsoft.com/office/drawing/2014/main" id="{FB1C3C57-20EA-716C-6DAF-C24DE4DD9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6037263"/>
            <a:ext cx="1595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39949" name="Group 14">
            <a:extLst>
              <a:ext uri="{FF2B5EF4-FFF2-40B4-BE49-F238E27FC236}">
                <a16:creationId xmlns:a16="http://schemas.microsoft.com/office/drawing/2014/main" id="{2B73A343-5641-F854-D15D-9F8F3BCA449E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5029200"/>
            <a:ext cx="166687" cy="168275"/>
            <a:chOff x="3360" y="3408"/>
            <a:chExt cx="96" cy="96"/>
          </a:xfrm>
        </p:grpSpPr>
        <p:sp>
          <p:nvSpPr>
            <p:cNvPr id="20517" name="Line 15">
              <a:extLst>
                <a:ext uri="{FF2B5EF4-FFF2-40B4-BE49-F238E27FC236}">
                  <a16:creationId xmlns:a16="http://schemas.microsoft.com/office/drawing/2014/main" id="{04CAD026-0346-4E73-69FB-91674F6AB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8" name="Line 16">
              <a:extLst>
                <a:ext uri="{FF2B5EF4-FFF2-40B4-BE49-F238E27FC236}">
                  <a16:creationId xmlns:a16="http://schemas.microsoft.com/office/drawing/2014/main" id="{3A636E3F-F41D-B1A9-6EF1-C09FCB8CF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9" name="Line 17">
              <a:extLst>
                <a:ext uri="{FF2B5EF4-FFF2-40B4-BE49-F238E27FC236}">
                  <a16:creationId xmlns:a16="http://schemas.microsoft.com/office/drawing/2014/main" id="{658D8ADD-2BA9-5A05-F55A-861746304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</p:grpSp>
      <p:grpSp>
        <p:nvGrpSpPr>
          <p:cNvPr id="39950" name="Group 18">
            <a:extLst>
              <a:ext uri="{FF2B5EF4-FFF2-40B4-BE49-F238E27FC236}">
                <a16:creationId xmlns:a16="http://schemas.microsoft.com/office/drawing/2014/main" id="{1BBB2AFB-5290-4180-B3BF-44ECB3817D6D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5029200"/>
            <a:ext cx="168275" cy="168275"/>
            <a:chOff x="4128" y="2160"/>
            <a:chExt cx="96" cy="96"/>
          </a:xfrm>
        </p:grpSpPr>
        <p:sp>
          <p:nvSpPr>
            <p:cNvPr id="20514" name="Line 19">
              <a:extLst>
                <a:ext uri="{FF2B5EF4-FFF2-40B4-BE49-F238E27FC236}">
                  <a16:creationId xmlns:a16="http://schemas.microsoft.com/office/drawing/2014/main" id="{259E9996-A7A8-BEC0-3EE6-E3A72FAA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5" name="Line 20">
              <a:extLst>
                <a:ext uri="{FF2B5EF4-FFF2-40B4-BE49-F238E27FC236}">
                  <a16:creationId xmlns:a16="http://schemas.microsoft.com/office/drawing/2014/main" id="{97AE4C57-0C4C-88F1-9608-96E3DDFE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6" name="Line 21">
              <a:extLst>
                <a:ext uri="{FF2B5EF4-FFF2-40B4-BE49-F238E27FC236}">
                  <a16:creationId xmlns:a16="http://schemas.microsoft.com/office/drawing/2014/main" id="{4B3A922C-9C4D-4F8F-0280-6CE68CF94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20495" name="Line 22">
            <a:extLst>
              <a:ext uri="{FF2B5EF4-FFF2-40B4-BE49-F238E27FC236}">
                <a16:creationId xmlns:a16="http://schemas.microsoft.com/office/drawing/2014/main" id="{1CC079DF-B9E9-174E-ABFD-EA57F93F9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5113338"/>
            <a:ext cx="336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96" name="Line 23">
            <a:extLst>
              <a:ext uri="{FF2B5EF4-FFF2-40B4-BE49-F238E27FC236}">
                <a16:creationId xmlns:a16="http://schemas.microsoft.com/office/drawing/2014/main" id="{8578A64D-7087-3A1F-31CE-868F994E0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5113338"/>
            <a:ext cx="250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97" name="Line 24">
            <a:extLst>
              <a:ext uri="{FF2B5EF4-FFF2-40B4-BE49-F238E27FC236}">
                <a16:creationId xmlns:a16="http://schemas.microsoft.com/office/drawing/2014/main" id="{07FB91D7-8A18-F80D-0B8D-E50BBEB4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463" y="5113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498" name="Line 25">
            <a:extLst>
              <a:ext uri="{FF2B5EF4-FFF2-40B4-BE49-F238E27FC236}">
                <a16:creationId xmlns:a16="http://schemas.microsoft.com/office/drawing/2014/main" id="{BC9B0E49-EA0B-B12E-B0BA-CB5994866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5113338"/>
            <a:ext cx="0" cy="588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39955" name="Group 26">
            <a:extLst>
              <a:ext uri="{FF2B5EF4-FFF2-40B4-BE49-F238E27FC236}">
                <a16:creationId xmlns:a16="http://schemas.microsoft.com/office/drawing/2014/main" id="{31CF83DC-3777-E833-5703-E57FDA432316}"/>
              </a:ext>
            </a:extLst>
          </p:cNvPr>
          <p:cNvGrpSpPr>
            <a:grpSpLocks/>
          </p:cNvGrpSpPr>
          <p:nvPr/>
        </p:nvGrpSpPr>
        <p:grpSpPr bwMode="auto">
          <a:xfrm>
            <a:off x="3529013" y="4778375"/>
            <a:ext cx="166687" cy="168275"/>
            <a:chOff x="3360" y="3408"/>
            <a:chExt cx="96" cy="96"/>
          </a:xfrm>
        </p:grpSpPr>
        <p:sp>
          <p:nvSpPr>
            <p:cNvPr id="20511" name="Line 27">
              <a:extLst>
                <a:ext uri="{FF2B5EF4-FFF2-40B4-BE49-F238E27FC236}">
                  <a16:creationId xmlns:a16="http://schemas.microsoft.com/office/drawing/2014/main" id="{2622D514-71F3-5E74-52F2-E9951D2FC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2" name="Line 28">
              <a:extLst>
                <a:ext uri="{FF2B5EF4-FFF2-40B4-BE49-F238E27FC236}">
                  <a16:creationId xmlns:a16="http://schemas.microsoft.com/office/drawing/2014/main" id="{59A97BC6-A0F0-5AFB-8C0F-D1FFE4D7B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45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3" name="Line 29">
              <a:extLst>
                <a:ext uri="{FF2B5EF4-FFF2-40B4-BE49-F238E27FC236}">
                  <a16:creationId xmlns:a16="http://schemas.microsoft.com/office/drawing/2014/main" id="{42AD0416-E5FB-372C-2DBE-51B53A69D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20500" name="Line 30">
            <a:extLst>
              <a:ext uri="{FF2B5EF4-FFF2-40B4-BE49-F238E27FC236}">
                <a16:creationId xmlns:a16="http://schemas.microsoft.com/office/drawing/2014/main" id="{80833042-D01F-9D85-0DAF-BC3997931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4862513"/>
            <a:ext cx="1681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grpSp>
        <p:nvGrpSpPr>
          <p:cNvPr id="39957" name="Group 31">
            <a:extLst>
              <a:ext uri="{FF2B5EF4-FFF2-40B4-BE49-F238E27FC236}">
                <a16:creationId xmlns:a16="http://schemas.microsoft.com/office/drawing/2014/main" id="{F7F4D2E6-2A1B-40D3-5D1E-D20E7BFB432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778375"/>
            <a:ext cx="168275" cy="168275"/>
            <a:chOff x="4128" y="2160"/>
            <a:chExt cx="96" cy="96"/>
          </a:xfrm>
        </p:grpSpPr>
        <p:sp>
          <p:nvSpPr>
            <p:cNvPr id="20508" name="Line 32">
              <a:extLst>
                <a:ext uri="{FF2B5EF4-FFF2-40B4-BE49-F238E27FC236}">
                  <a16:creationId xmlns:a16="http://schemas.microsoft.com/office/drawing/2014/main" id="{6160A4CF-799F-7282-3DD7-FBC573337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160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09" name="Line 33">
              <a:extLst>
                <a:ext uri="{FF2B5EF4-FFF2-40B4-BE49-F238E27FC236}">
                  <a16:creationId xmlns:a16="http://schemas.microsoft.com/office/drawing/2014/main" id="{AED8DCF6-FE88-A2A7-A8CE-BF47314BD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96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  <p:sp>
          <p:nvSpPr>
            <p:cNvPr id="20510" name="Line 34">
              <a:extLst>
                <a:ext uri="{FF2B5EF4-FFF2-40B4-BE49-F238E27FC236}">
                  <a16:creationId xmlns:a16="http://schemas.microsoft.com/office/drawing/2014/main" id="{7EC8E2EF-CC06-66C3-55FA-A203DD380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16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>
                <a:solidFill>
                  <a:srgbClr val="0000CC"/>
                </a:solidFill>
                <a:latin typeface="+mj-lt"/>
              </a:endParaRPr>
            </a:p>
          </p:txBody>
        </p:sp>
      </p:grpSp>
      <p:sp>
        <p:nvSpPr>
          <p:cNvPr id="20502" name="Line 35">
            <a:extLst>
              <a:ext uri="{FF2B5EF4-FFF2-40B4-BE49-F238E27FC236}">
                <a16:creationId xmlns:a16="http://schemas.microsoft.com/office/drawing/2014/main" id="{C245E74B-25B7-26CE-B62E-55F50B193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0" y="4862513"/>
            <a:ext cx="1595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503" name="Line 36">
            <a:extLst>
              <a:ext uri="{FF2B5EF4-FFF2-40B4-BE49-F238E27FC236}">
                <a16:creationId xmlns:a16="http://schemas.microsoft.com/office/drawing/2014/main" id="{2FB509CB-9D5F-F37E-47D1-95008695B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4862513"/>
            <a:ext cx="0" cy="839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20504" name="Line 37">
            <a:extLst>
              <a:ext uri="{FF2B5EF4-FFF2-40B4-BE49-F238E27FC236}">
                <a16:creationId xmlns:a16="http://schemas.microsoft.com/office/drawing/2014/main" id="{081DFFBA-2572-42FE-272D-FCC451158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0" y="4862513"/>
            <a:ext cx="0" cy="839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100794" tIns="50397" rIns="100794" bIns="50397"/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9961" name="Rectangle 38">
            <a:extLst>
              <a:ext uri="{FF2B5EF4-FFF2-40B4-BE49-F238E27FC236}">
                <a16:creationId xmlns:a16="http://schemas.microsoft.com/office/drawing/2014/main" id="{AD531C81-FDDC-BB15-7F74-DFF7ACD89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227138"/>
            <a:ext cx="9296400" cy="42465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3200">
                <a:ea typeface="SimSun" panose="02010600030101010101" pitchFamily="2" charset="-122"/>
              </a:rPr>
              <a:t>Faculty, Staff, Secretary and Engineer all have the same set of attributes and operations,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>
                <a:ea typeface="SimSun" panose="02010600030101010101" pitchFamily="2" charset="-122"/>
              </a:rPr>
              <a:t> No new types of employees envisioned.</a:t>
            </a:r>
          </a:p>
        </p:txBody>
      </p:sp>
      <p:sp>
        <p:nvSpPr>
          <p:cNvPr id="20507" name="Text Box 40">
            <a:extLst>
              <a:ext uri="{FF2B5EF4-FFF2-40B4-BE49-F238E27FC236}">
                <a16:creationId xmlns:a16="http://schemas.microsoft.com/office/drawing/2014/main" id="{9F3C90D8-D627-6054-D949-9E178069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5124450"/>
            <a:ext cx="1890712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000" dirty="0">
                <a:solidFill>
                  <a:srgbClr val="0000CC"/>
                </a:solidFill>
                <a:latin typeface="+mj-lt"/>
                <a:ea typeface="SimSun" pitchFamily="2" charset="-122"/>
              </a:rPr>
              <a:t>generalization</a:t>
            </a:r>
            <a:endParaRPr lang="en-US" sz="200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5" grpId="0" animBg="1"/>
      <p:bldP spid="20487" grpId="0" animBg="1"/>
      <p:bldP spid="20489" grpId="0" animBg="1"/>
      <p:bldP spid="20491" grpId="0" animBg="1"/>
      <p:bldP spid="205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7F59DD-E5D8-4EB8-2B4F-3D589CCF6054}"/>
              </a:ext>
            </a:extLst>
          </p:cNvPr>
          <p:cNvSpPr/>
          <p:nvPr/>
        </p:nvSpPr>
        <p:spPr bwMode="auto">
          <a:xfrm>
            <a:off x="1003300" y="2584450"/>
            <a:ext cx="8596313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EA8089D-4743-1973-E240-F914CEE256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100" y="0"/>
            <a:ext cx="8596313" cy="1255713"/>
          </a:xfrm>
        </p:spPr>
        <p:txBody>
          <a:bodyPr lIns="99745" tIns="48997" rIns="99745" bIns="48997"/>
          <a:lstStyle/>
          <a:p>
            <a:r>
              <a:rPr lang="en-US" altLang="en-US" sz="3600"/>
              <a:t>		Summary	</a:t>
            </a:r>
            <a:endParaRPr lang="en-US" altLang="en-US" sz="20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C85451A-C4C7-53EE-D021-FAAA0C0554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1238250"/>
            <a:ext cx="9307513" cy="543560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The Liskov Substitution Principle (LSP) states: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6600"/>
                </a:solidFill>
              </a:rPr>
              <a:t>Every method call that operates on a base class reference should operate similarly when a derived class object is substituted for the base object.</a:t>
            </a:r>
            <a:r>
              <a:rPr lang="en-US" altLang="en-US" sz="2800" b="1"/>
              <a:t>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In doing this, it should not  need to know  which specific derived object it is dealing.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E0C465E-0B40-B297-3400-2769927A933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61975" y="1874838"/>
            <a:ext cx="8569325" cy="1793875"/>
          </a:xfrm>
          <a:solidFill>
            <a:srgbClr val="FFFFCC"/>
          </a:solidFill>
          <a:ln>
            <a:solidFill>
              <a:srgbClr val="660066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r>
              <a:rPr lang="en-US" altLang="en-US" sz="4000">
                <a:solidFill>
                  <a:srgbClr val="0000CC"/>
                </a:solidFill>
              </a:rPr>
              <a:t>The Single Responsibility Principle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85C2F45-D655-5089-E4FE-F3521039260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06513" y="3246438"/>
            <a:ext cx="7080250" cy="182245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 sz="3200"/>
              <a:t>based on an article of that title by Robert Martin</a:t>
            </a:r>
          </a:p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9348E054-8091-60B8-E220-3D9CB572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484438"/>
            <a:ext cx="7391400" cy="5334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9F49CC0-9DA5-6452-96B6-813F4B65A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813" y="198438"/>
            <a:ext cx="9251950" cy="960437"/>
          </a:xfrm>
        </p:spPr>
        <p:txBody>
          <a:bodyPr/>
          <a:lstStyle/>
          <a:p>
            <a:r>
              <a:rPr lang="en-US" altLang="en-US" sz="3600"/>
              <a:t>Single Responsibility Principle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1424644-6699-1CE3-5E62-331DEC784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813" y="1158875"/>
            <a:ext cx="9525000" cy="37877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CC"/>
                </a:solidFill>
              </a:rPr>
              <a:t>Each responsibility is a reason to change a class: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US" altLang="en-US" sz="2400" b="1">
                <a:solidFill>
                  <a:srgbClr val="660066"/>
                </a:solidFill>
              </a:rPr>
              <a:t>A Class should have only one reason to change.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/>
              <a:t>How to know whether a class has many responsibilities?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800"/>
              <a:t>The class’s responsibility is described using several “and”s…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SRP violation Reduces class cohesion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id="{B74922B5-2AC2-3B0C-8EDA-4B0512F9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341438"/>
            <a:ext cx="8458200" cy="6096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DEC2566-8091-6A89-B06B-C9F478D88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50838"/>
            <a:ext cx="8991600" cy="525462"/>
          </a:xfrm>
        </p:spPr>
        <p:txBody>
          <a:bodyPr/>
          <a:lstStyle/>
          <a:p>
            <a:r>
              <a:rPr lang="en-GB" altLang="en-US" sz="3600"/>
              <a:t>Single-Responsibility Principle (SRP)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492C8F89-319C-67BD-7C14-385B55339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65238"/>
            <a:ext cx="9536113" cy="58674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altLang="en-US" b="1">
                <a:solidFill>
                  <a:srgbClr val="003300"/>
                </a:solidFill>
              </a:rPr>
              <a:t>Also referred to as “modularity”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GB" altLang="en-US">
                <a:solidFill>
                  <a:srgbClr val="800080"/>
                </a:solidFill>
              </a:rPr>
              <a:t>If a class has two responsibilities: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GB" altLang="en-US">
                <a:solidFill>
                  <a:srgbClr val="800080"/>
                </a:solidFill>
              </a:rPr>
              <a:t>The code for these get coupled, and often need to change together.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altLang="en-US"/>
              <a:t>How to solve this problem?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GB" altLang="en-US" b="1">
                <a:solidFill>
                  <a:srgbClr val="0000CC"/>
                </a:solidFill>
              </a:rPr>
              <a:t>Solution hint: delegate!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32F81DC5-2468-16DE-7B7F-73CA84F475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100794" tIns="50397" rIns="100794" bIns="50397"/>
          <a:lstStyle/>
          <a:p>
            <a:endParaRPr lang="en-US" altLang="en-US" sz="4000"/>
          </a:p>
        </p:txBody>
      </p:sp>
      <p:pic>
        <p:nvPicPr>
          <p:cNvPr id="48131" name="Content Placeholder 3">
            <a:extLst>
              <a:ext uri="{FF2B5EF4-FFF2-40B4-BE49-F238E27FC236}">
                <a16:creationId xmlns:a16="http://schemas.microsoft.com/office/drawing/2014/main" id="{67BEAB48-CC01-A6C8-5E88-6FADB9050CE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1275"/>
            <a:ext cx="10080625" cy="76009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082C5F9-4B84-3C64-7102-C51823AA95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863"/>
            <a:ext cx="8596313" cy="1266825"/>
          </a:xfrm>
        </p:spPr>
        <p:txBody>
          <a:bodyPr lIns="99745" tIns="48997" rIns="99745" bIns="48997"/>
          <a:lstStyle/>
          <a:p>
            <a:r>
              <a:rPr lang="en-US" altLang="en-US" sz="3600"/>
              <a:t>LSP: Statement of Principle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7FF3671-52F6-232B-A2E0-4FEF07A19C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033463"/>
            <a:ext cx="10080625" cy="5562600"/>
          </a:xfrm>
        </p:spPr>
        <p:txBody>
          <a:bodyPr lIns="99745" tIns="48997" rIns="99745" bIns="48997"/>
          <a:lstStyle/>
          <a:p>
            <a:pPr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/>
              <a:t>Methods using references to a class: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ts val="2400"/>
              </a:spcAft>
            </a:pPr>
            <a:r>
              <a:rPr lang="en-US" altLang="en-US">
                <a:solidFill>
                  <a:srgbClr val="0000CC"/>
                </a:solidFill>
              </a:rPr>
              <a:t>Must be able to use objects of any class                             derived from it without knowing the specifics                        of the derived object.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/>
              <a:t>The base class provides a protocol that clients can use: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en-US" altLang="en-US">
                <a:solidFill>
                  <a:srgbClr val="0000CC"/>
                </a:solidFill>
              </a:rPr>
              <a:t>Without regard to the specific derived class responding to the client’s messages.</a:t>
            </a:r>
          </a:p>
          <a:p>
            <a:pPr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</a:pPr>
            <a:endParaRPr lang="en-US" altLang="en-US">
              <a:solidFill>
                <a:srgbClr val="0000CC"/>
              </a:solidFill>
            </a:endParaRPr>
          </a:p>
        </p:txBody>
      </p:sp>
      <p:grpSp>
        <p:nvGrpSpPr>
          <p:cNvPr id="6148" name="Group 9">
            <a:extLst>
              <a:ext uri="{FF2B5EF4-FFF2-40B4-BE49-F238E27FC236}">
                <a16:creationId xmlns:a16="http://schemas.microsoft.com/office/drawing/2014/main" id="{A5B6E64F-9000-B11B-7AF7-94169CFD3357}"/>
              </a:ext>
            </a:extLst>
          </p:cNvPr>
          <p:cNvGrpSpPr>
            <a:grpSpLocks/>
          </p:cNvGrpSpPr>
          <p:nvPr/>
        </p:nvGrpSpPr>
        <p:grpSpPr bwMode="auto">
          <a:xfrm>
            <a:off x="8642350" y="198438"/>
            <a:ext cx="1350963" cy="2438400"/>
            <a:chOff x="871" y="2669"/>
            <a:chExt cx="728" cy="1433"/>
          </a:xfrm>
        </p:grpSpPr>
        <p:sp>
          <p:nvSpPr>
            <p:cNvPr id="6158" name="Text Box 3">
              <a:extLst>
                <a:ext uri="{FF2B5EF4-FFF2-40B4-BE49-F238E27FC236}">
                  <a16:creationId xmlns:a16="http://schemas.microsoft.com/office/drawing/2014/main" id="{DD33387B-300D-D9EC-8739-50B75B31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2669"/>
              <a:ext cx="728" cy="425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6159" name="Text Box 4">
              <a:extLst>
                <a:ext uri="{FF2B5EF4-FFF2-40B4-BE49-F238E27FC236}">
                  <a16:creationId xmlns:a16="http://schemas.microsoft.com/office/drawing/2014/main" id="{BD355172-EEE9-D8FE-E5C1-CB779D7AE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677"/>
              <a:ext cx="728" cy="425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4400" i="1">
                  <a:solidFill>
                    <a:srgbClr val="00000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6160" name="Line 5">
              <a:extLst>
                <a:ext uri="{FF2B5EF4-FFF2-40B4-BE49-F238E27FC236}">
                  <a16:creationId xmlns:a16="http://schemas.microsoft.com/office/drawing/2014/main" id="{1A5A303A-038F-1820-6337-1B17846B0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3053"/>
              <a:ext cx="3" cy="6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3C22BFE2-BFB5-EA13-962E-B2E2BE977837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1736725"/>
            <a:ext cx="9039225" cy="3938588"/>
            <a:chOff x="156" y="811"/>
            <a:chExt cx="5694" cy="2481"/>
          </a:xfrm>
        </p:grpSpPr>
        <p:sp>
          <p:nvSpPr>
            <p:cNvPr id="6151" name="Rectangle 3">
              <a:extLst>
                <a:ext uri="{FF2B5EF4-FFF2-40B4-BE49-F238E27FC236}">
                  <a16:creationId xmlns:a16="http://schemas.microsoft.com/office/drawing/2014/main" id="{E0C3060C-2F1F-A23D-D264-3B93C3A7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811"/>
              <a:ext cx="5694" cy="8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 abstract class Credit { 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...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   abstract boolean validateCredit( Account a, int amt, CreditCard c); 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...</a:t>
              </a:r>
            </a:p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}</a:t>
              </a:r>
            </a:p>
          </p:txBody>
        </p:sp>
        <p:sp>
          <p:nvSpPr>
            <p:cNvPr id="6152" name="Text Box 4">
              <a:extLst>
                <a:ext uri="{FF2B5EF4-FFF2-40B4-BE49-F238E27FC236}">
                  <a16:creationId xmlns:a16="http://schemas.microsoft.com/office/drawing/2014/main" id="{BCE3C290-E41D-37D5-7956-C8F4D9FDE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076"/>
              <a:ext cx="1314" cy="121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IndianAccount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USAccount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UKAccount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EUAccount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JPAccount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OtherAccount</a:t>
              </a:r>
            </a:p>
          </p:txBody>
        </p:sp>
        <p:sp>
          <p:nvSpPr>
            <p:cNvPr id="40966" name="Line 5">
              <a:extLst>
                <a:ext uri="{FF2B5EF4-FFF2-40B4-BE49-F238E27FC236}">
                  <a16:creationId xmlns:a16="http://schemas.microsoft.com/office/drawing/2014/main" id="{B4C2B9F3-7C98-7C9C-71EF-76F83129A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7" y="1434"/>
              <a:ext cx="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154" name="Text Box 6">
              <a:extLst>
                <a:ext uri="{FF2B5EF4-FFF2-40B4-BE49-F238E27FC236}">
                  <a16:creationId xmlns:a16="http://schemas.microsoft.com/office/drawing/2014/main" id="{9B0FA157-6AE4-B842-BE0F-E7610DF01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2153"/>
              <a:ext cx="1344" cy="6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EduCredit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BizCredit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IndividualCredit</a:t>
              </a:r>
            </a:p>
          </p:txBody>
        </p:sp>
        <p:sp>
          <p:nvSpPr>
            <p:cNvPr id="40968" name="Line 7">
              <a:extLst>
                <a:ext uri="{FF2B5EF4-FFF2-40B4-BE49-F238E27FC236}">
                  <a16:creationId xmlns:a16="http://schemas.microsoft.com/office/drawing/2014/main" id="{764750FE-1112-95B3-4E91-4D44695C5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1051"/>
              <a:ext cx="0" cy="105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156" name="Text Box 8">
              <a:extLst>
                <a:ext uri="{FF2B5EF4-FFF2-40B4-BE49-F238E27FC236}">
                  <a16:creationId xmlns:a16="http://schemas.microsoft.com/office/drawing/2014/main" id="{D11FAE8C-328C-9414-37BA-EBE2A2E4B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2153"/>
              <a:ext cx="1002" cy="6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 type="none" w="sm" len="sm"/>
            </a:ln>
          </p:spPr>
          <p:txBody>
            <a:bodyPr wrap="none" lIns="91430" tIns="45715" rIns="91430" bIns="45715" anchor="b" anchorCtr="1">
              <a:spAutoFit/>
            </a:bodyPr>
            <a:lstStyle>
              <a:lvl1pPr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4143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VISACard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AmExpCard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 i="1">
                  <a:solidFill>
                    <a:schemeClr val="tx1"/>
                  </a:solidFill>
                  <a:latin typeface="Comic Sans MS" panose="030F0702030302020204" pitchFamily="66" charset="0"/>
                </a:rPr>
                <a:t>StoreCard</a:t>
              </a:r>
            </a:p>
          </p:txBody>
        </p:sp>
        <p:sp>
          <p:nvSpPr>
            <p:cNvPr id="40970" name="Line 9">
              <a:extLst>
                <a:ext uri="{FF2B5EF4-FFF2-40B4-BE49-F238E27FC236}">
                  <a16:creationId xmlns:a16="http://schemas.microsoft.com/office/drawing/2014/main" id="{40EFA918-7EF6-245B-8613-B3C9A7A34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7" y="1434"/>
              <a:ext cx="0" cy="6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prstDash val="sysDash"/>
              <a:miter lim="800000"/>
              <a:headEnd/>
              <a:tailEnd type="stealth" w="lg" len="med"/>
            </a:ln>
          </p:spPr>
          <p:txBody>
            <a:bodyPr wrap="none" lIns="100794" tIns="50397" rIns="100794" bIns="50397" anchor="b" anchorCtr="1"/>
            <a:lstStyle/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240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55BCB60-F407-A314-FE37-084B6B86AAE0}"/>
              </a:ext>
            </a:extLst>
          </p:cNvPr>
          <p:cNvSpPr/>
          <p:nvPr/>
        </p:nvSpPr>
        <p:spPr bwMode="auto">
          <a:xfrm>
            <a:off x="9124950" y="889000"/>
            <a:ext cx="280988" cy="220663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oneinhundred.com/upfiles/upimg6/Pocket-knife-with-utensils--4--5079976.jpg">
            <a:extLst>
              <a:ext uri="{FF2B5EF4-FFF2-40B4-BE49-F238E27FC236}">
                <a16:creationId xmlns:a16="http://schemas.microsoft.com/office/drawing/2014/main" id="{C3BDF72C-1595-A821-C0E8-0F31F56A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4241800"/>
            <a:ext cx="3151188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8" descr="http://www.the-ush.com/gallery/data/media/37/108OT_-_Old_Timer_Junior_Pocket_Knife.jpg">
            <a:extLst>
              <a:ext uri="{FF2B5EF4-FFF2-40B4-BE49-F238E27FC236}">
                <a16:creationId xmlns:a16="http://schemas.microsoft.com/office/drawing/2014/main" id="{0904B291-D0FE-2CB9-85BA-CCA29A316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671513"/>
            <a:ext cx="2814637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71DD66F-4516-C9FE-284C-FE344207836B}"/>
              </a:ext>
            </a:extLst>
          </p:cNvPr>
          <p:cNvSpPr/>
          <p:nvPr/>
        </p:nvSpPr>
        <p:spPr>
          <a:xfrm>
            <a:off x="5029200" y="3863975"/>
            <a:ext cx="923925" cy="33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pic>
        <p:nvPicPr>
          <p:cNvPr id="49157" name="Picture 6">
            <a:extLst>
              <a:ext uri="{FF2B5EF4-FFF2-40B4-BE49-F238E27FC236}">
                <a16:creationId xmlns:a16="http://schemas.microsoft.com/office/drawing/2014/main" id="{56E83244-B5AA-83C9-6F28-5D34E522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457450"/>
            <a:ext cx="4308475" cy="323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lus 7">
            <a:extLst>
              <a:ext uri="{FF2B5EF4-FFF2-40B4-BE49-F238E27FC236}">
                <a16:creationId xmlns:a16="http://schemas.microsoft.com/office/drawing/2014/main" id="{6B720D33-0FC3-CE2C-7B12-CD90272B2B53}"/>
              </a:ext>
            </a:extLst>
          </p:cNvPr>
          <p:cNvSpPr/>
          <p:nvPr/>
        </p:nvSpPr>
        <p:spPr>
          <a:xfrm>
            <a:off x="7788275" y="3635375"/>
            <a:ext cx="682625" cy="6810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9159" name="Rectangle 2">
            <a:extLst>
              <a:ext uri="{FF2B5EF4-FFF2-40B4-BE49-F238E27FC236}">
                <a16:creationId xmlns:a16="http://schemas.microsoft.com/office/drawing/2014/main" id="{B1881EA3-E0B6-BCB3-85D4-9EFBF4483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3" y="-30163"/>
            <a:ext cx="8596312" cy="1255713"/>
          </a:xfrm>
        </p:spPr>
        <p:txBody>
          <a:bodyPr/>
          <a:lstStyle/>
          <a:p>
            <a:r>
              <a:rPr lang="en-US" altLang="en-US" sz="4000"/>
              <a:t>SRP: Main Idea…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AD074-E8AE-489B-CE4E-8778A9BF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322638"/>
            <a:ext cx="30654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E7832D3B-A133-812B-B21B-41508B870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638" y="295275"/>
            <a:ext cx="8596312" cy="914400"/>
          </a:xfrm>
        </p:spPr>
        <p:txBody>
          <a:bodyPr/>
          <a:lstStyle/>
          <a:p>
            <a:r>
              <a:rPr lang="en-US" altLang="en-US" sz="3600"/>
              <a:t>Why SRP?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DE090AC-A4C7-6EE7-3E96-4B17AD681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1265238"/>
            <a:ext cx="9247187" cy="37544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/>
              <a:t>Single Responsibility = increased cohesion 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Violation leads to needless dependencies: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en-US">
                <a:solidFill>
                  <a:srgbClr val="0000CC"/>
                </a:solidFill>
              </a:rPr>
              <a:t>More reasons for changes.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>
                <a:solidFill>
                  <a:schemeClr val="tx1"/>
                </a:solidFill>
              </a:rPr>
              <a:t>Also becomes harder to reuse: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ct val="15000"/>
              </a:spcAft>
            </a:pPr>
            <a:r>
              <a:rPr lang="en-US" altLang="en-US">
                <a:solidFill>
                  <a:srgbClr val="0000CC"/>
                </a:solidFill>
              </a:rPr>
              <a:t>Rigidity, Immobility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910D1376-B83A-0AB1-ADDF-C03112A4BD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750888" y="250825"/>
            <a:ext cx="10831513" cy="1008063"/>
          </a:xfrm>
        </p:spPr>
        <p:txBody>
          <a:bodyPr lIns="1310326" tIns="50397" rIns="302383" bIns="50397"/>
          <a:lstStyle/>
          <a:p>
            <a:pPr eaLnBrk="1" hangingPunct="1"/>
            <a:r>
              <a:rPr lang="en-US" altLang="en-US" sz="3600">
                <a:ea typeface="Osaka" charset="-128"/>
              </a:rPr>
              <a:t>Single Responsibility: First Example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88377319-0909-0466-8281-F1CD0E5A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2173288"/>
            <a:ext cx="25209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3500">
              <a:solidFill>
                <a:schemeClr val="tx1"/>
              </a:solidFill>
              <a:latin typeface="Comic Sans MS" panose="030F0702030302020204" pitchFamily="66" charset="0"/>
              <a:ea typeface="Osaka" charset="-128"/>
            </a:endParaRPr>
          </a:p>
        </p:txBody>
      </p:sp>
      <p:grpSp>
        <p:nvGrpSpPr>
          <p:cNvPr id="51204" name="Group 10">
            <a:extLst>
              <a:ext uri="{FF2B5EF4-FFF2-40B4-BE49-F238E27FC236}">
                <a16:creationId xmlns:a16="http://schemas.microsoft.com/office/drawing/2014/main" id="{30DA407D-7A1D-5222-1BA1-206E2481E176}"/>
              </a:ext>
            </a:extLst>
          </p:cNvPr>
          <p:cNvGrpSpPr>
            <a:grpSpLocks/>
          </p:cNvGrpSpPr>
          <p:nvPr/>
        </p:nvGrpSpPr>
        <p:grpSpPr bwMode="auto">
          <a:xfrm>
            <a:off x="733425" y="1417638"/>
            <a:ext cx="4032250" cy="5040312"/>
            <a:chOff x="2286000" y="2286000"/>
            <a:chExt cx="3657600" cy="4572000"/>
          </a:xfrm>
        </p:grpSpPr>
        <p:sp>
          <p:nvSpPr>
            <p:cNvPr id="51210" name="Rectangle 5">
              <a:extLst>
                <a:ext uri="{FF2B5EF4-FFF2-40B4-BE49-F238E27FC236}">
                  <a16:creationId xmlns:a16="http://schemas.microsoft.com/office/drawing/2014/main" id="{D725ABFF-DBD5-228F-E894-B5FE5943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286000"/>
              <a:ext cx="3657600" cy="4572000"/>
            </a:xfrm>
            <a:prstGeom prst="rect">
              <a:avLst/>
            </a:prstGeom>
            <a:solidFill>
              <a:srgbClr val="C2A70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00794" tIns="50397" rIns="100794" bIns="50397"/>
            <a:lstStyle>
              <a:lvl1pPr marL="377825" indent="-377825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Student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name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address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grades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feePayable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calculateGPA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3500">
                  <a:solidFill>
                    <a:schemeClr val="tx1"/>
                  </a:solidFill>
                  <a:latin typeface="Comic Sans MS" panose="030F0702030302020204" pitchFamily="66" charset="0"/>
                  <a:ea typeface="Osaka" charset="-128"/>
                </a:rPr>
                <a:t>calculateFee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sz="3500">
                <a:solidFill>
                  <a:schemeClr val="tx1"/>
                </a:solidFill>
                <a:latin typeface="Comic Sans MS" panose="030F0702030302020204" pitchFamily="66" charset="0"/>
                <a:ea typeface="Osaka" charset="-128"/>
              </a:endParaRPr>
            </a:p>
            <a:p>
              <a:pPr eaLnBrk="1" hangingPunct="1">
                <a:spcBef>
                  <a:spcPct val="20000"/>
                </a:spcBef>
              </a:pPr>
              <a:endParaRPr lang="en-US" altLang="en-US" sz="3500">
                <a:solidFill>
                  <a:schemeClr val="tx1"/>
                </a:solidFill>
                <a:latin typeface="Comic Sans MS" panose="030F0702030302020204" pitchFamily="66" charset="0"/>
                <a:ea typeface="Osaka" charset="-128"/>
              </a:endParaRPr>
            </a:p>
          </p:txBody>
        </p:sp>
        <p:cxnSp>
          <p:nvCxnSpPr>
            <p:cNvPr id="51211" name="Straight Connector 7">
              <a:extLst>
                <a:ext uri="{FF2B5EF4-FFF2-40B4-BE49-F238E27FC236}">
                  <a16:creationId xmlns:a16="http://schemas.microsoft.com/office/drawing/2014/main" id="{36037A88-96BB-08AD-3D99-CB22C90D7C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0" y="2971800"/>
              <a:ext cx="3657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2" name="Straight Connector 9">
              <a:extLst>
                <a:ext uri="{FF2B5EF4-FFF2-40B4-BE49-F238E27FC236}">
                  <a16:creationId xmlns:a16="http://schemas.microsoft.com/office/drawing/2014/main" id="{24EC5A70-5A5C-3FEE-70D3-B2C30AC00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6000" y="5257800"/>
              <a:ext cx="3657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918" name="Rectangle 11">
            <a:extLst>
              <a:ext uri="{FF2B5EF4-FFF2-40B4-BE49-F238E27FC236}">
                <a16:creationId xmlns:a16="http://schemas.microsoft.com/office/drawing/2014/main" id="{36B8A6D0-0DE6-C4C3-5A8D-2B965BC7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4770438"/>
            <a:ext cx="3840162" cy="1687512"/>
          </a:xfrm>
          <a:prstGeom prst="rect">
            <a:avLst/>
          </a:prstGeom>
          <a:gradFill rotWithShape="1">
            <a:gsLst>
              <a:gs pos="0">
                <a:srgbClr val="E4FFE4"/>
              </a:gs>
              <a:gs pos="64999">
                <a:srgbClr val="BAFCBA"/>
              </a:gs>
              <a:gs pos="100000">
                <a:srgbClr val="9BFD9B"/>
              </a:gs>
            </a:gsLst>
            <a:lin ang="5400000" scaled="1"/>
          </a:gradFill>
          <a:ln w="9525">
            <a:solidFill>
              <a:srgbClr val="00B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Why might this class definition change?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A6040-E51C-F643-19FE-A2D0F2B7F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2173288"/>
            <a:ext cx="5545137" cy="588962"/>
          </a:xfrm>
          <a:prstGeom prst="rect">
            <a:avLst/>
          </a:prstGeom>
          <a:gradFill rotWithShape="1">
            <a:gsLst>
              <a:gs pos="0">
                <a:srgbClr val="E1E8FF"/>
              </a:gs>
              <a:gs pos="64999">
                <a:srgbClr val="B6C5FF"/>
              </a:gs>
              <a:gs pos="100000">
                <a:srgbClr val="95ADFF"/>
              </a:gs>
            </a:gsLst>
            <a:lin ang="5400000" scaled="1"/>
          </a:gradFill>
          <a:ln w="9525">
            <a:solidFill>
              <a:srgbClr val="2E62C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200">
                <a:solidFill>
                  <a:srgbClr val="000000"/>
                </a:solidFill>
                <a:latin typeface="Comic Sans MS" panose="030F0702030302020204" pitchFamily="66" charset="0"/>
                <a:ea typeface="Osaka" charset="-128"/>
              </a:rPr>
              <a:t>student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B4596-FECA-93F9-853C-7944F55E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2762250"/>
            <a:ext cx="5545137" cy="587375"/>
          </a:xfrm>
          <a:prstGeom prst="rect">
            <a:avLst/>
          </a:prstGeom>
          <a:gradFill rotWithShape="1">
            <a:gsLst>
              <a:gs pos="0">
                <a:srgbClr val="E1E8FF"/>
              </a:gs>
              <a:gs pos="64999">
                <a:srgbClr val="B6C5FF"/>
              </a:gs>
              <a:gs pos="100000">
                <a:srgbClr val="95ADFF"/>
              </a:gs>
            </a:gsLst>
            <a:lin ang="5400000" scaled="1"/>
          </a:gradFill>
          <a:ln w="9525">
            <a:solidFill>
              <a:srgbClr val="2E62C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200">
                <a:solidFill>
                  <a:srgbClr val="000000"/>
                </a:solidFill>
                <a:latin typeface="Comic Sans MS" panose="030F0702030302020204" pitchFamily="66" charset="0"/>
                <a:ea typeface="Osaka" charset="-128"/>
              </a:rPr>
              <a:t>student address</a:t>
            </a:r>
          </a:p>
        </p:txBody>
      </p:sp>
      <p:sp>
        <p:nvSpPr>
          <p:cNvPr id="11275" name="Rectangle 13">
            <a:extLst>
              <a:ext uri="{FF2B5EF4-FFF2-40B4-BE49-F238E27FC236}">
                <a16:creationId xmlns:a16="http://schemas.microsoft.com/office/drawing/2014/main" id="{DCF95775-9709-27C5-8B0F-69787C50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349625"/>
            <a:ext cx="5545137" cy="588963"/>
          </a:xfrm>
          <a:prstGeom prst="rect">
            <a:avLst/>
          </a:prstGeom>
          <a:gradFill rotWithShape="1">
            <a:gsLst>
              <a:gs pos="0">
                <a:srgbClr val="E1E8FF"/>
              </a:gs>
              <a:gs pos="64999">
                <a:srgbClr val="B6C5FF"/>
              </a:gs>
              <a:gs pos="100000">
                <a:srgbClr val="95ADFF"/>
              </a:gs>
            </a:gsLst>
            <a:lin ang="5400000" scaled="1"/>
          </a:gradFill>
          <a:ln w="9525">
            <a:solidFill>
              <a:srgbClr val="2E62C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200">
                <a:solidFill>
                  <a:srgbClr val="000000"/>
                </a:solidFill>
                <a:latin typeface="Comic Sans MS" panose="030F0702030302020204" pitchFamily="66" charset="0"/>
                <a:ea typeface="Osaka" charset="-128"/>
              </a:rPr>
              <a:t>grades</a:t>
            </a:r>
            <a:endParaRPr lang="en-US" altLang="en-US" sz="3100">
              <a:solidFill>
                <a:srgbClr val="000000"/>
              </a:solidFill>
              <a:latin typeface="Comic Sans MS" panose="030F0702030302020204" pitchFamily="66" charset="0"/>
              <a:ea typeface="Osaka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B0B84-6E02-EB52-73AD-6FD3C41F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263" y="3938588"/>
            <a:ext cx="5545137" cy="587375"/>
          </a:xfrm>
          <a:prstGeom prst="rect">
            <a:avLst/>
          </a:prstGeom>
          <a:gradFill rotWithShape="1">
            <a:gsLst>
              <a:gs pos="0">
                <a:srgbClr val="E1E8FF"/>
              </a:gs>
              <a:gs pos="64999">
                <a:srgbClr val="B6C5FF"/>
              </a:gs>
              <a:gs pos="100000">
                <a:srgbClr val="95ADFF"/>
              </a:gs>
            </a:gsLst>
            <a:lin ang="5400000" scaled="1"/>
          </a:gradFill>
          <a:ln w="9525">
            <a:solidFill>
              <a:srgbClr val="2E62CB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200">
                <a:solidFill>
                  <a:srgbClr val="000000"/>
                </a:solidFill>
                <a:latin typeface="Comic Sans MS" panose="030F0702030302020204" pitchFamily="66" charset="0"/>
                <a:ea typeface="Osaka" charset="-128"/>
              </a:rPr>
              <a:t>Semester fee payable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12" grpId="0" animBg="1"/>
      <p:bldP spid="13" grpId="0" animBg="1"/>
      <p:bldP spid="11275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849F05D-1416-83D3-B468-88F6375E69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369888" y="0"/>
            <a:ext cx="10080626" cy="1255713"/>
          </a:xfrm>
        </p:spPr>
        <p:txBody>
          <a:bodyPr lIns="1310326" tIns="50397" rIns="302383" bIns="50397"/>
          <a:lstStyle/>
          <a:p>
            <a:pPr eaLnBrk="1" hangingPunct="1"/>
            <a:r>
              <a:rPr lang="en-US" altLang="en-US" sz="3600">
                <a:ea typeface="Osaka" charset="-128"/>
              </a:rPr>
              <a:t>SRP: 2</a:t>
            </a:r>
            <a:r>
              <a:rPr lang="en-US" altLang="en-US" sz="3600" baseline="30000">
                <a:ea typeface="Osaka" charset="-128"/>
              </a:rPr>
              <a:t>nd</a:t>
            </a:r>
            <a:r>
              <a:rPr lang="en-US" altLang="en-US" sz="3600">
                <a:ea typeface="Osaka" charset="-128"/>
              </a:rPr>
              <a:t> Example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D4BFDB2-3ABA-C788-3FDE-661310C13DB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9713" y="1104900"/>
            <a:ext cx="8175625" cy="4672013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public interface Worker {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	  public void eat();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     public void work();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}</a:t>
            </a:r>
          </a:p>
          <a:p>
            <a:pPr marL="342900" indent="-342900" defTabSz="914400" eaLnBrk="1" hangingPunct="1">
              <a:buFontTx/>
              <a:buNone/>
            </a:pPr>
            <a:endParaRPr lang="en-US" altLang="en-US" sz="2800">
              <a:ea typeface="Osaka" charset="-128"/>
            </a:endParaRP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public class OfficeWorker implements Worker{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	public void work() {// ....work 8 hrs}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	public void eat() {// .... eat in lunch break}</a:t>
            </a:r>
          </a:p>
          <a:p>
            <a:pPr marL="342900" indent="-342900" defTabSz="914400" eaLnBrk="1" hangingPunct="1">
              <a:buFontTx/>
              <a:buNone/>
            </a:pPr>
            <a:r>
              <a:rPr lang="en-US" altLang="en-US" sz="2800">
                <a:ea typeface="Osaka" charset="-128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E0784-E745-3E09-715C-78010345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1189038"/>
            <a:ext cx="4006850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How to add a robot?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EE097-8FA0-A14D-4E82-CA01B472A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1944688"/>
            <a:ext cx="5776912" cy="4883150"/>
          </a:xfrm>
          <a:prstGeom prst="rect">
            <a:avLst/>
          </a:prstGeom>
          <a:gradFill rotWithShape="1">
            <a:gsLst>
              <a:gs pos="0">
                <a:srgbClr val="E4FFE4"/>
              </a:gs>
              <a:gs pos="64999">
                <a:srgbClr val="BAFCBA"/>
              </a:gs>
              <a:gs pos="100000">
                <a:srgbClr val="9BFD9B"/>
              </a:gs>
            </a:gsLst>
            <a:lin ang="5400000" scaled="1"/>
          </a:gradFill>
          <a:ln w="9525">
            <a:solidFill>
              <a:srgbClr val="00B00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lIns="100794" tIns="50397" rIns="100794" bIns="50397"/>
          <a:lstStyle>
            <a:lvl1pPr marL="377825"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public class RobotWorker implements Worker {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ea typeface="Osaka" charset="-128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   public void work() {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	  // Do work }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  <a:ea typeface="Osaka" charset="-128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   public void eat() {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	throw new  NotImplementedException();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1424A2-D13E-57BC-D8DA-4FBB3BF68D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0163"/>
            <a:ext cx="10080625" cy="990601"/>
          </a:xfrm>
        </p:spPr>
        <p:txBody>
          <a:bodyPr lIns="1310326" tIns="50397" rIns="302383" bIns="50397"/>
          <a:lstStyle/>
          <a:p>
            <a:pPr eaLnBrk="1" hangingPunct="1"/>
            <a:r>
              <a:rPr lang="en-US" altLang="en-US" sz="3600">
                <a:ea typeface="Osaka" charset="-128"/>
              </a:rPr>
              <a:t>SRP – Fix!</a:t>
            </a:r>
            <a:endParaRPr lang="en-US" altLang="en-US" sz="4000">
              <a:ea typeface="Osaka" charset="-128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0319FE-02C1-0922-7520-2E5B5CE14D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15913" y="808038"/>
            <a:ext cx="7467600" cy="4519612"/>
          </a:xfrm>
        </p:spPr>
        <p:txBody>
          <a:bodyPr lIns="100794" tIns="50397" rIns="100794" bIns="50397"/>
          <a:lstStyle/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public interface Worker {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	public void work();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}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public interface Eater{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	public void eat();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}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public class OfficeWorker implements Worker, Eater{ … }</a:t>
            </a:r>
          </a:p>
          <a:p>
            <a:pPr marL="342900" indent="-342900" defTabSz="914400" eaLnBrk="1" hangingPunct="1">
              <a:lnSpc>
                <a:spcPct val="105000"/>
              </a:lnSpc>
              <a:spcAft>
                <a:spcPts val="1400"/>
              </a:spcAft>
              <a:buFontTx/>
              <a:buNone/>
            </a:pPr>
            <a:r>
              <a:rPr lang="en-US" altLang="en-US" sz="3200">
                <a:solidFill>
                  <a:srgbClr val="0000CC"/>
                </a:solidFill>
                <a:ea typeface="Osaka" charset="-128"/>
              </a:rPr>
              <a:t>public class RobotWorker implements Worker{ …}</a:t>
            </a:r>
          </a:p>
        </p:txBody>
      </p:sp>
      <p:sp>
        <p:nvSpPr>
          <p:cNvPr id="55300" name="Rectangle 8">
            <a:extLst>
              <a:ext uri="{FF2B5EF4-FFF2-40B4-BE49-F238E27FC236}">
                <a16:creationId xmlns:a16="http://schemas.microsoft.com/office/drawing/2014/main" id="{EC7B511C-A413-0062-9133-1F14C46E2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1646238"/>
            <a:ext cx="4419600" cy="1219200"/>
          </a:xfrm>
          <a:prstGeom prst="rect">
            <a:avLst/>
          </a:prstGeom>
          <a:gradFill rotWithShape="1">
            <a:gsLst>
              <a:gs pos="0">
                <a:srgbClr val="93FF93"/>
              </a:gs>
              <a:gs pos="100000">
                <a:srgbClr val="00CA00"/>
              </a:gs>
            </a:gsLst>
            <a:lin ang="5400000"/>
          </a:gradFill>
          <a:ln w="9525">
            <a:solidFill>
              <a:srgbClr val="660066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lIns="100794" tIns="50397" rIns="100794" bIns="50397"/>
          <a:lstStyle>
            <a:lvl1pPr indent="-377825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>
                <a:solidFill>
                  <a:srgbClr val="0000CC"/>
                </a:solidFill>
                <a:latin typeface="Comic Sans MS" panose="030F0702030302020204" pitchFamily="66" charset="0"/>
                <a:ea typeface="Osaka" charset="-128"/>
              </a:rPr>
              <a:t>Now each interface has only one purpose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6" name="Rectangle 4">
            <a:extLst>
              <a:ext uri="{FF2B5EF4-FFF2-40B4-BE49-F238E27FC236}">
                <a16:creationId xmlns:a16="http://schemas.microsoft.com/office/drawing/2014/main" id="{793783C3-C140-66CA-5223-28854E65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727200"/>
            <a:ext cx="2667000" cy="1465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78851" name="Rectangle 5">
            <a:extLst>
              <a:ext uri="{FF2B5EF4-FFF2-40B4-BE49-F238E27FC236}">
                <a16:creationId xmlns:a16="http://schemas.microsoft.com/office/drawing/2014/main" id="{12736770-7393-B1F5-50A1-3519B883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1792288"/>
            <a:ext cx="2184400" cy="1174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78852" name="Rectangle 11">
            <a:extLst>
              <a:ext uri="{FF2B5EF4-FFF2-40B4-BE49-F238E27FC236}">
                <a16:creationId xmlns:a16="http://schemas.microsoft.com/office/drawing/2014/main" id="{8CE1B68E-05FA-918A-DB5C-706BEE49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1792288"/>
            <a:ext cx="1847850" cy="1260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78853" name="Rectangle 12">
            <a:extLst>
              <a:ext uri="{FF2B5EF4-FFF2-40B4-BE49-F238E27FC236}">
                <a16:creationId xmlns:a16="http://schemas.microsoft.com/office/drawing/2014/main" id="{A9FBA81E-5A6E-C4E6-F141-4E8BB635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808413"/>
            <a:ext cx="1762125" cy="8858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3200"/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0A8CF775-3D22-2AE4-B3F9-E906025C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36525"/>
            <a:ext cx="8594725" cy="808038"/>
          </a:xfrm>
        </p:spPr>
        <p:txBody>
          <a:bodyPr/>
          <a:lstStyle/>
          <a:p>
            <a:r>
              <a:rPr lang="en-US" altLang="en-US" sz="3200"/>
              <a:t>SRP: 3rd Example</a:t>
            </a:r>
          </a:p>
        </p:txBody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30F25DBF-A93F-1652-EB6A-FCB3A9613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028700"/>
            <a:ext cx="8596313" cy="1136650"/>
          </a:xfrm>
        </p:spPr>
        <p:txBody>
          <a:bodyPr/>
          <a:lstStyle/>
          <a:p>
            <a:r>
              <a:rPr lang="en-US" altLang="en-US" sz="3200"/>
              <a:t>Rectangle has 2 responsibilities</a:t>
            </a:r>
          </a:p>
        </p:txBody>
      </p:sp>
      <p:sp>
        <p:nvSpPr>
          <p:cNvPr id="1257478" name="Line 6">
            <a:extLst>
              <a:ext uri="{FF2B5EF4-FFF2-40B4-BE49-F238E27FC236}">
                <a16:creationId xmlns:a16="http://schemas.microsoft.com/office/drawing/2014/main" id="{04C1F994-B219-15DC-5F34-85102A900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2379663"/>
            <a:ext cx="758825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7479" name="Text Box 7">
            <a:extLst>
              <a:ext uri="{FF2B5EF4-FFF2-40B4-BE49-F238E27FC236}">
                <a16:creationId xmlns:a16="http://schemas.microsoft.com/office/drawing/2014/main" id="{E7EB5A15-781C-8EA4-2435-DD39530E1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27200"/>
            <a:ext cx="28194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Computation</a:t>
            </a: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Geometry</a:t>
            </a: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Algorithm </a:t>
            </a:r>
          </a:p>
          <a:p>
            <a:pPr eaLnBrk="1" hangingPunct="1"/>
            <a:endParaRPr lang="en-US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8858" name="Text Box 8">
            <a:extLst>
              <a:ext uri="{FF2B5EF4-FFF2-40B4-BE49-F238E27FC236}">
                <a16:creationId xmlns:a16="http://schemas.microsoft.com/office/drawing/2014/main" id="{DBE6D65B-8540-4B6D-17BC-79E71884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1795463"/>
            <a:ext cx="2081212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Graphics</a:t>
            </a:r>
          </a:p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Application</a:t>
            </a:r>
          </a:p>
        </p:txBody>
      </p:sp>
      <p:sp>
        <p:nvSpPr>
          <p:cNvPr id="78859" name="Line 9">
            <a:extLst>
              <a:ext uri="{FF2B5EF4-FFF2-40B4-BE49-F238E27FC236}">
                <a16:creationId xmlns:a16="http://schemas.microsoft.com/office/drawing/2014/main" id="{583D4162-F5C1-DCD1-5D34-CEFECBA33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2379663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0" name="Text Box 10">
            <a:extLst>
              <a:ext uri="{FF2B5EF4-FFF2-40B4-BE49-F238E27FC236}">
                <a16:creationId xmlns:a16="http://schemas.microsoft.com/office/drawing/2014/main" id="{3D16F9B1-05F9-9CFC-9AC2-672F5D85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1855788"/>
            <a:ext cx="17621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u="sng">
                <a:solidFill>
                  <a:schemeClr val="tx1"/>
                </a:solidFill>
                <a:latin typeface="Comic Sans MS" panose="030F0702030302020204" pitchFamily="66" charset="0"/>
              </a:rPr>
              <a:t>Rectangle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Draw()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Area()</a:t>
            </a:r>
          </a:p>
        </p:txBody>
      </p:sp>
      <p:sp>
        <p:nvSpPr>
          <p:cNvPr id="78861" name="Text Box 13">
            <a:extLst>
              <a:ext uri="{FF2B5EF4-FFF2-40B4-BE49-F238E27FC236}">
                <a16:creationId xmlns:a16="http://schemas.microsoft.com/office/drawing/2014/main" id="{42553D04-8A34-BBF2-98B6-F309C2BC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5" y="4090988"/>
            <a:ext cx="9080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GUI</a:t>
            </a:r>
          </a:p>
        </p:txBody>
      </p:sp>
      <p:sp>
        <p:nvSpPr>
          <p:cNvPr id="78862" name="Line 14">
            <a:extLst>
              <a:ext uri="{FF2B5EF4-FFF2-40B4-BE49-F238E27FC236}">
                <a16:creationId xmlns:a16="http://schemas.microsoft.com/office/drawing/2014/main" id="{09DB6F77-CADB-01A6-02DC-D45003DB2D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3052763"/>
            <a:ext cx="0" cy="75565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8367FBFE-962F-E2D7-EAEA-499A0AF4D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538" y="2967038"/>
            <a:ext cx="0" cy="1343025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864" name="Line 16">
            <a:extLst>
              <a:ext uri="{FF2B5EF4-FFF2-40B4-BE49-F238E27FC236}">
                <a16:creationId xmlns:a16="http://schemas.microsoft.com/office/drawing/2014/main" id="{580F2DC6-8A8A-A868-B58F-A82BFAA29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4688" y="4310063"/>
            <a:ext cx="2101850" cy="0"/>
          </a:xfrm>
          <a:prstGeom prst="line">
            <a:avLst/>
          </a:prstGeom>
          <a:noFill/>
          <a:ln w="28575">
            <a:solidFill>
              <a:srgbClr val="0000CC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7361" name="Line 18">
            <a:extLst>
              <a:ext uri="{FF2B5EF4-FFF2-40B4-BE49-F238E27FC236}">
                <a16:creationId xmlns:a16="http://schemas.microsoft.com/office/drawing/2014/main" id="{F2299AB8-C319-2936-A06B-BE90D14D5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2513" y="3595688"/>
            <a:ext cx="7572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7491" name="Text Box 19">
            <a:extLst>
              <a:ext uri="{FF2B5EF4-FFF2-40B4-BE49-F238E27FC236}">
                <a16:creationId xmlns:a16="http://schemas.microsoft.com/office/drawing/2014/main" id="{7D3F7267-411D-4831-828F-832F0F25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3" y="3627438"/>
            <a:ext cx="133508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defTabSz="503238" eaLnBrk="1" hangingPunct="1"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Dependency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6245D67A-9F5A-F3B6-23EF-B2FFCBD4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843463"/>
            <a:ext cx="995521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Changes to Rectangle may be needed from two unrelated sources. 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	1. Computational Geometry Application: 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Need area function to return result of type double. 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	2. Graphics Application (GA). 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Need draw() in Windows 10 in addition to  X Windows</a:t>
            </a: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. </a:t>
            </a:r>
          </a:p>
          <a:p>
            <a: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 change from either source will cause both the applications to recompile.</a:t>
            </a:r>
            <a:endParaRPr lang="en-US" altLang="en-US" sz="20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1F0FE37-4E72-B827-211D-AB35CD22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1862138"/>
            <a:ext cx="1762125" cy="1209675"/>
          </a:xfrm>
          <a:prstGeom prst="rect">
            <a:avLst/>
          </a:prstGeom>
          <a:solidFill>
            <a:srgbClr val="CCFF99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u="sng">
                <a:solidFill>
                  <a:schemeClr val="tx1"/>
                </a:solidFill>
                <a:latin typeface="Comic Sans MS" panose="030F0702030302020204" pitchFamily="66" charset="0"/>
              </a:rPr>
              <a:t>Rectangle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Draw()</a:t>
            </a:r>
          </a:p>
          <a:p>
            <a:pPr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Area()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6" grpId="0" animBg="1"/>
      <p:bldP spid="78851" grpId="0" animBg="1"/>
      <p:bldP spid="78852" grpId="0" animBg="1"/>
      <p:bldP spid="78853" grpId="0" animBg="1"/>
      <p:bldP spid="1257479" grpId="0"/>
      <p:bldP spid="78858" grpId="0"/>
      <p:bldP spid="78860" grpId="0"/>
      <p:bldP spid="78861" grpId="0"/>
      <p:bldP spid="21" grpId="0" animBg="1"/>
      <p:bldP spid="2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76D3C1B-DEFE-92CA-2A62-B8A8BA2DC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713" y="-6350"/>
            <a:ext cx="8596312" cy="1255713"/>
          </a:xfrm>
        </p:spPr>
        <p:txBody>
          <a:bodyPr/>
          <a:lstStyle/>
          <a:p>
            <a:r>
              <a:rPr lang="en-US" altLang="en-US" sz="3200"/>
              <a:t>SRP: Initial Solution</a:t>
            </a:r>
          </a:p>
        </p:txBody>
      </p:sp>
      <p:grpSp>
        <p:nvGrpSpPr>
          <p:cNvPr id="58371" name="Group 22">
            <a:extLst>
              <a:ext uri="{FF2B5EF4-FFF2-40B4-BE49-F238E27FC236}">
                <a16:creationId xmlns:a16="http://schemas.microsoft.com/office/drawing/2014/main" id="{1D104331-DE8C-439D-D1D1-16A1BA4E7666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417638"/>
            <a:ext cx="7848600" cy="2938462"/>
            <a:chOff x="741" y="1911"/>
            <a:chExt cx="5027" cy="1922"/>
          </a:xfrm>
        </p:grpSpPr>
        <p:sp>
          <p:nvSpPr>
            <p:cNvPr id="58373" name="Rectangle 10">
              <a:extLst>
                <a:ext uri="{FF2B5EF4-FFF2-40B4-BE49-F238E27FC236}">
                  <a16:creationId xmlns:a16="http://schemas.microsoft.com/office/drawing/2014/main" id="{FFF9AC51-2377-B7E9-3FC9-355EAF5A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930"/>
              <a:ext cx="1164" cy="794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/>
            </a:p>
          </p:txBody>
        </p:sp>
        <p:sp>
          <p:nvSpPr>
            <p:cNvPr id="58374" name="Rectangle 4">
              <a:extLst>
                <a:ext uri="{FF2B5EF4-FFF2-40B4-BE49-F238E27FC236}">
                  <a16:creationId xmlns:a16="http://schemas.microsoft.com/office/drawing/2014/main" id="{1F41BC13-3E66-C31E-BEBB-62A4E5D0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1941"/>
              <a:ext cx="1270" cy="82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/>
            </a:p>
          </p:txBody>
        </p:sp>
        <p:sp>
          <p:nvSpPr>
            <p:cNvPr id="58375" name="Rectangle 5">
              <a:extLst>
                <a:ext uri="{FF2B5EF4-FFF2-40B4-BE49-F238E27FC236}">
                  <a16:creationId xmlns:a16="http://schemas.microsoft.com/office/drawing/2014/main" id="{F1556B3D-DE50-6FE2-CF66-868C1E5C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1930"/>
              <a:ext cx="1376" cy="741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/>
            </a:p>
          </p:txBody>
        </p:sp>
        <p:sp>
          <p:nvSpPr>
            <p:cNvPr id="58376" name="Text Box 6">
              <a:extLst>
                <a:ext uri="{FF2B5EF4-FFF2-40B4-BE49-F238E27FC236}">
                  <a16:creationId xmlns:a16="http://schemas.microsoft.com/office/drawing/2014/main" id="{2C30B841-1C42-661E-56BF-E99AF7D44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008"/>
              <a:ext cx="925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Geometric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Rectangle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Area()</a:t>
              </a:r>
            </a:p>
          </p:txBody>
        </p:sp>
        <p:sp>
          <p:nvSpPr>
            <p:cNvPr id="58377" name="Text Box 7">
              <a:extLst>
                <a:ext uri="{FF2B5EF4-FFF2-40B4-BE49-F238E27FC236}">
                  <a16:creationId xmlns:a16="http://schemas.microsoft.com/office/drawing/2014/main" id="{0A94435E-A687-4237-FE04-A9F940D76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911"/>
              <a:ext cx="1162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Graphics</a:t>
              </a:r>
            </a:p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Application</a:t>
              </a:r>
            </a:p>
          </p:txBody>
        </p:sp>
        <p:sp>
          <p:nvSpPr>
            <p:cNvPr id="58378" name="Line 8">
              <a:extLst>
                <a:ext uri="{FF2B5EF4-FFF2-40B4-BE49-F238E27FC236}">
                  <a16:creationId xmlns:a16="http://schemas.microsoft.com/office/drawing/2014/main" id="{650E6125-F1BF-1988-02BD-1A59F6C43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2301"/>
              <a:ext cx="63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79" name="Text Box 9">
              <a:extLst>
                <a:ext uri="{FF2B5EF4-FFF2-40B4-BE49-F238E27FC236}">
                  <a16:creationId xmlns:a16="http://schemas.microsoft.com/office/drawing/2014/main" id="{525D37CB-203F-CBC9-B198-8732FFD6E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1965"/>
              <a:ext cx="88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Graphic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Rectangle</a:t>
              </a:r>
            </a:p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Draw()</a:t>
              </a:r>
            </a:p>
          </p:txBody>
        </p:sp>
        <p:sp>
          <p:nvSpPr>
            <p:cNvPr id="58380" name="Rectangle 11">
              <a:extLst>
                <a:ext uri="{FF2B5EF4-FFF2-40B4-BE49-F238E27FC236}">
                  <a16:creationId xmlns:a16="http://schemas.microsoft.com/office/drawing/2014/main" id="{0607F404-C20E-5D10-E531-9428E68C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201"/>
              <a:ext cx="1376" cy="60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/>
            </a:p>
          </p:txBody>
        </p:sp>
        <p:sp>
          <p:nvSpPr>
            <p:cNvPr id="58381" name="Text Box 12">
              <a:extLst>
                <a:ext uri="{FF2B5EF4-FFF2-40B4-BE49-F238E27FC236}">
                  <a16:creationId xmlns:a16="http://schemas.microsoft.com/office/drawing/2014/main" id="{449F4BBE-AE09-F112-134E-2496AB308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3343"/>
              <a:ext cx="51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GUI</a:t>
              </a:r>
            </a:p>
          </p:txBody>
        </p:sp>
        <p:sp>
          <p:nvSpPr>
            <p:cNvPr id="58382" name="Line 13">
              <a:extLst>
                <a:ext uri="{FF2B5EF4-FFF2-40B4-BE49-F238E27FC236}">
                  <a16:creationId xmlns:a16="http://schemas.microsoft.com/office/drawing/2014/main" id="{EFC3B71A-5B8B-6874-6924-19583EC1F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5" y="2724"/>
              <a:ext cx="0" cy="4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3" name="Line 14">
              <a:extLst>
                <a:ext uri="{FF2B5EF4-FFF2-40B4-BE49-F238E27FC236}">
                  <a16:creationId xmlns:a16="http://schemas.microsoft.com/office/drawing/2014/main" id="{D40B9986-4657-BE49-3C71-EC94FC72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2671"/>
              <a:ext cx="0" cy="8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4" name="Line 15">
              <a:extLst>
                <a:ext uri="{FF2B5EF4-FFF2-40B4-BE49-F238E27FC236}">
                  <a16:creationId xmlns:a16="http://schemas.microsoft.com/office/drawing/2014/main" id="{A529B2D5-3271-66B5-7C14-F66310DD3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" y="3517"/>
              <a:ext cx="116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5" name="Rectangle 16">
              <a:extLst>
                <a:ext uri="{FF2B5EF4-FFF2-40B4-BE49-F238E27FC236}">
                  <a16:creationId xmlns:a16="http://schemas.microsoft.com/office/drawing/2014/main" id="{EFD1F78E-C963-2F7B-EC1A-05655C627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201"/>
              <a:ext cx="1376" cy="60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400"/>
            </a:p>
          </p:txBody>
        </p:sp>
        <p:sp>
          <p:nvSpPr>
            <p:cNvPr id="58386" name="Text Box 17">
              <a:extLst>
                <a:ext uri="{FF2B5EF4-FFF2-40B4-BE49-F238E27FC236}">
                  <a16:creationId xmlns:a16="http://schemas.microsoft.com/office/drawing/2014/main" id="{FA5EA2AD-BB62-DBD6-86B5-18170ACBC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" y="3184"/>
              <a:ext cx="1048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Comp Geo</a:t>
              </a:r>
            </a:p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Algorithm</a:t>
              </a:r>
            </a:p>
          </p:txBody>
        </p:sp>
        <p:sp>
          <p:nvSpPr>
            <p:cNvPr id="58387" name="Line 18">
              <a:extLst>
                <a:ext uri="{FF2B5EF4-FFF2-40B4-BE49-F238E27FC236}">
                  <a16:creationId xmlns:a16="http://schemas.microsoft.com/office/drawing/2014/main" id="{556759F2-DF6F-FCEA-1427-ED957943A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2" y="2830"/>
              <a:ext cx="0" cy="37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8" name="Line 19">
              <a:extLst>
                <a:ext uri="{FF2B5EF4-FFF2-40B4-BE49-F238E27FC236}">
                  <a16:creationId xmlns:a16="http://schemas.microsoft.com/office/drawing/2014/main" id="{6C1B0611-5485-ADC2-91F7-42D6C7608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" y="2353"/>
              <a:ext cx="5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89" name="Line 20">
              <a:extLst>
                <a:ext uri="{FF2B5EF4-FFF2-40B4-BE49-F238E27FC236}">
                  <a16:creationId xmlns:a16="http://schemas.microsoft.com/office/drawing/2014/main" id="{E362A0C7-7CDE-AEC9-64C3-713473F6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1" y="3803"/>
              <a:ext cx="4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8517" name="Text Box 21">
              <a:extLst>
                <a:ext uri="{FF2B5EF4-FFF2-40B4-BE49-F238E27FC236}">
                  <a16:creationId xmlns:a16="http://schemas.microsoft.com/office/drawing/2014/main" id="{9478C751-7F26-D2CB-FBB7-6CCA10736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61"/>
              <a:ext cx="61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>
              <a:spAutoFit/>
            </a:bodyPr>
            <a:lstStyle/>
            <a:p>
              <a:pPr algn="ctr" defTabSz="503238" eaLnBrk="1" hangingPunct="1">
                <a:defRPr/>
              </a:pPr>
              <a:r>
                <a:rPr lang="en-US" sz="10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Dependency</a:t>
              </a:r>
            </a:p>
          </p:txBody>
        </p:sp>
      </p:grpSp>
      <p:sp>
        <p:nvSpPr>
          <p:cNvPr id="17412" name="Text Box 33">
            <a:extLst>
              <a:ext uri="{FF2B5EF4-FFF2-40B4-BE49-F238E27FC236}">
                <a16:creationId xmlns:a16="http://schemas.microsoft.com/office/drawing/2014/main" id="{06240E8F-E969-B3EC-DAF7-D191705D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794250"/>
            <a:ext cx="91440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CGA is no longer dependent on Graphic Rectangle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Any change caused by graphics application no longer requires CGA to    be recompiled.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zh-CN" sz="20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 However, any changes from the CGA side may cause GA to be recompiled.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CF7198D9-2252-15DE-5B1F-126C59A56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525" y="209550"/>
            <a:ext cx="8596313" cy="1255713"/>
          </a:xfrm>
        </p:spPr>
        <p:txBody>
          <a:bodyPr/>
          <a:lstStyle/>
          <a:p>
            <a:r>
              <a:rPr lang="en-US" altLang="en-US" sz="2800"/>
              <a:t>Now How to Break Dependency of Graphic Rectangle on Geometric Rectangle?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C74EABB5-9900-3D26-03F6-F88B031513FF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1646238"/>
            <a:ext cx="9140825" cy="4845050"/>
            <a:chOff x="153" y="1352"/>
            <a:chExt cx="5758" cy="3052"/>
          </a:xfrm>
        </p:grpSpPr>
        <p:grpSp>
          <p:nvGrpSpPr>
            <p:cNvPr id="59396" name="Group 22">
              <a:extLst>
                <a:ext uri="{FF2B5EF4-FFF2-40B4-BE49-F238E27FC236}">
                  <a16:creationId xmlns:a16="http://schemas.microsoft.com/office/drawing/2014/main" id="{779D1B0F-31CB-DA17-1597-25950E9C9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415"/>
              <a:ext cx="5758" cy="2989"/>
              <a:chOff x="741" y="1125"/>
              <a:chExt cx="5027" cy="2684"/>
            </a:xfrm>
          </p:grpSpPr>
          <p:sp>
            <p:nvSpPr>
              <p:cNvPr id="59404" name="Rectangle 10">
                <a:extLst>
                  <a:ext uri="{FF2B5EF4-FFF2-40B4-BE49-F238E27FC236}">
                    <a16:creationId xmlns:a16="http://schemas.microsoft.com/office/drawing/2014/main" id="{F57A1896-385F-D488-5374-992CFC811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1930"/>
                <a:ext cx="1164" cy="794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59405" name="Rectangle 4">
                <a:extLst>
                  <a:ext uri="{FF2B5EF4-FFF2-40B4-BE49-F238E27FC236}">
                    <a16:creationId xmlns:a16="http://schemas.microsoft.com/office/drawing/2014/main" id="{9B465445-C1F2-3B5E-2E66-372AAF625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2429"/>
                <a:ext cx="1270" cy="900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59406" name="Rectangle 5">
                <a:extLst>
                  <a:ext uri="{FF2B5EF4-FFF2-40B4-BE49-F238E27FC236}">
                    <a16:creationId xmlns:a16="http://schemas.microsoft.com/office/drawing/2014/main" id="{5121C022-6367-4198-1180-15BDA5ED1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1930"/>
                <a:ext cx="1376" cy="741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59407" name="Text Box 6">
                <a:extLst>
                  <a:ext uri="{FF2B5EF4-FFF2-40B4-BE49-F238E27FC236}">
                    <a16:creationId xmlns:a16="http://schemas.microsoft.com/office/drawing/2014/main" id="{CD23353A-F8C1-0FCE-EBF0-91EB40413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" y="2447"/>
                <a:ext cx="922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Geometric</a:t>
                </a:r>
              </a:p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Rectangle</a:t>
                </a:r>
              </a:p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Area()</a:t>
                </a:r>
              </a:p>
            </p:txBody>
          </p:sp>
          <p:sp>
            <p:nvSpPr>
              <p:cNvPr id="59408" name="Text Box 7">
                <a:extLst>
                  <a:ext uri="{FF2B5EF4-FFF2-40B4-BE49-F238E27FC236}">
                    <a16:creationId xmlns:a16="http://schemas.microsoft.com/office/drawing/2014/main" id="{02F01415-E7BA-4103-4ECE-4573D6A9C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2" y="1911"/>
                <a:ext cx="1132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Graphics</a:t>
                </a:r>
              </a:p>
              <a:p>
                <a:pPr eaLnBrk="1" hangingPunct="1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Application</a:t>
                </a:r>
              </a:p>
            </p:txBody>
          </p:sp>
          <p:sp>
            <p:nvSpPr>
              <p:cNvPr id="59409" name="Line 8">
                <a:extLst>
                  <a:ext uri="{FF2B5EF4-FFF2-40B4-BE49-F238E27FC236}">
                    <a16:creationId xmlns:a16="http://schemas.microsoft.com/office/drawing/2014/main" id="{98245759-ABD8-8229-6D36-4BF408497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2301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0" name="Text Box 9">
                <a:extLst>
                  <a:ext uri="{FF2B5EF4-FFF2-40B4-BE49-F238E27FC236}">
                    <a16:creationId xmlns:a16="http://schemas.microsoft.com/office/drawing/2014/main" id="{E20D19E4-9D25-53CD-BFCA-E6EE3A686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6" y="1948"/>
                <a:ext cx="886" cy="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Graphic</a:t>
                </a:r>
              </a:p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Rectangle</a:t>
                </a:r>
              </a:p>
              <a:p>
                <a:pPr eaLnBrk="1" hangingPunct="1"/>
                <a:r>
                  <a:rPr lang="en-US" altLang="en-US" sz="24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Draw()</a:t>
                </a:r>
              </a:p>
            </p:txBody>
          </p:sp>
          <p:sp>
            <p:nvSpPr>
              <p:cNvPr id="59411" name="Rectangle 11">
                <a:extLst>
                  <a:ext uri="{FF2B5EF4-FFF2-40B4-BE49-F238E27FC236}">
                    <a16:creationId xmlns:a16="http://schemas.microsoft.com/office/drawing/2014/main" id="{58EFB104-0BE6-C5AC-9F31-DC6A5087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3201"/>
                <a:ext cx="1376" cy="602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59412" name="Text Box 12">
                <a:extLst>
                  <a:ext uri="{FF2B5EF4-FFF2-40B4-BE49-F238E27FC236}">
                    <a16:creationId xmlns:a16="http://schemas.microsoft.com/office/drawing/2014/main" id="{365398CC-3E73-52E2-DD55-B55020BC6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9" y="3343"/>
                <a:ext cx="493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GUI</a:t>
                </a:r>
              </a:p>
            </p:txBody>
          </p:sp>
          <p:sp>
            <p:nvSpPr>
              <p:cNvPr id="59413" name="Line 13">
                <a:extLst>
                  <a:ext uri="{FF2B5EF4-FFF2-40B4-BE49-F238E27FC236}">
                    <a16:creationId xmlns:a16="http://schemas.microsoft.com/office/drawing/2014/main" id="{2330924E-79BC-611F-D3BA-434576E10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5" y="2724"/>
                <a:ext cx="0" cy="47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4" name="Line 14">
                <a:extLst>
                  <a:ext uri="{FF2B5EF4-FFF2-40B4-BE49-F238E27FC236}">
                    <a16:creationId xmlns:a16="http://schemas.microsoft.com/office/drawing/2014/main" id="{2548C9B3-3390-D260-B31D-AF92F134A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0" y="2671"/>
                <a:ext cx="0" cy="84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5" name="Line 15">
                <a:extLst>
                  <a:ext uri="{FF2B5EF4-FFF2-40B4-BE49-F238E27FC236}">
                    <a16:creationId xmlns:a16="http://schemas.microsoft.com/office/drawing/2014/main" id="{AD3BBD57-7C64-F784-CDC6-342C080E2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6" y="3517"/>
                <a:ext cx="1164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6" name="Rectangle 16">
                <a:extLst>
                  <a:ext uri="{FF2B5EF4-FFF2-40B4-BE49-F238E27FC236}">
                    <a16:creationId xmlns:a16="http://schemas.microsoft.com/office/drawing/2014/main" id="{28389904-154E-C193-2C0B-93563D23E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142"/>
                <a:ext cx="1376" cy="602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en-US" sz="2800"/>
              </a:p>
            </p:txBody>
          </p:sp>
          <p:sp>
            <p:nvSpPr>
              <p:cNvPr id="59417" name="Text Box 17">
                <a:extLst>
                  <a:ext uri="{FF2B5EF4-FFF2-40B4-BE49-F238E27FC236}">
                    <a16:creationId xmlns:a16="http://schemas.microsoft.com/office/drawing/2014/main" id="{5FDF06AA-7796-DC02-E84C-39CB2E23A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1" y="1125"/>
                <a:ext cx="1020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794" tIns="50397" rIns="100794" bIns="50397">
                <a:spAutoFit/>
              </a:bodyPr>
              <a:lstStyle>
                <a:lvl1pPr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 defTabSz="503238"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5032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Comp Geo</a:t>
                </a:r>
              </a:p>
              <a:p>
                <a:pPr eaLnBrk="1" hangingPunct="1"/>
                <a:r>
                  <a:rPr lang="en-US" altLang="en-US" sz="28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Algorithm</a:t>
                </a:r>
              </a:p>
            </p:txBody>
          </p:sp>
          <p:sp>
            <p:nvSpPr>
              <p:cNvPr id="59418" name="Line 18">
                <a:extLst>
                  <a:ext uri="{FF2B5EF4-FFF2-40B4-BE49-F238E27FC236}">
                    <a16:creationId xmlns:a16="http://schemas.microsoft.com/office/drawing/2014/main" id="{01141F29-B64E-6E6C-72A4-478F9E826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3" y="1485"/>
                <a:ext cx="1835" cy="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9" name="Line 19">
                <a:extLst>
                  <a:ext uri="{FF2B5EF4-FFF2-40B4-BE49-F238E27FC236}">
                    <a16:creationId xmlns:a16="http://schemas.microsoft.com/office/drawing/2014/main" id="{7ADA9955-FD7A-2FF5-2042-9F6E6E0E0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1635"/>
                <a:ext cx="1014" cy="306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20" name="Line 20">
                <a:extLst>
                  <a:ext uri="{FF2B5EF4-FFF2-40B4-BE49-F238E27FC236}">
                    <a16:creationId xmlns:a16="http://schemas.microsoft.com/office/drawing/2014/main" id="{57775020-EF13-E375-1C5B-867B52E0A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3" y="3803"/>
                <a:ext cx="77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2DF20B51-8E20-EB26-5D74-88E23B6E6E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3648"/>
                <a:ext cx="581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>
                <a:spAutoFit/>
              </a:bodyPr>
              <a:lstStyle/>
              <a:p>
                <a:pPr defTabSz="503238" eaLnBrk="1" hangingPunct="1">
                  <a:defRPr/>
                </a:pPr>
                <a:r>
                  <a:rPr lang="en-US" sz="1200" dirty="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Dependency</a:t>
                </a:r>
              </a:p>
            </p:txBody>
          </p:sp>
        </p:grpSp>
        <p:sp>
          <p:nvSpPr>
            <p:cNvPr id="59397" name="Rectangle 4">
              <a:extLst>
                <a:ext uri="{FF2B5EF4-FFF2-40B4-BE49-F238E27FC236}">
                  <a16:creationId xmlns:a16="http://schemas.microsoft.com/office/drawing/2014/main" id="{E1F8FEB9-B4C4-88F2-3DDD-BF35C1CE0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464"/>
              <a:ext cx="1454" cy="1002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800"/>
            </a:p>
          </p:txBody>
        </p:sp>
        <p:sp>
          <p:nvSpPr>
            <p:cNvPr id="59398" name="Text Box 6">
              <a:extLst>
                <a:ext uri="{FF2B5EF4-FFF2-40B4-BE49-F238E27FC236}">
                  <a16:creationId xmlns:a16="http://schemas.microsoft.com/office/drawing/2014/main" id="{2329260F-19F7-F47F-2FB7-E0EA844B2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1352"/>
              <a:ext cx="1536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794" tIns="50397" rIns="100794" bIns="50397">
              <a:spAutoFit/>
            </a:bodyPr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000099"/>
                  </a:solidFill>
                  <a:latin typeface="Comic Sans MS" panose="030F0702030302020204" pitchFamily="66" charset="0"/>
                </a:rPr>
                <a:t>&lt;&lt;Interface&gt;&gt;</a:t>
              </a:r>
              <a:r>
                <a:rPr lang="en-US" altLang="en-US"/>
                <a:t> </a:t>
              </a:r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Geometric</a:t>
              </a:r>
            </a:p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Rectangle</a:t>
              </a:r>
            </a:p>
            <a:p>
              <a:pPr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Area()</a:t>
              </a:r>
            </a:p>
          </p:txBody>
        </p:sp>
        <p:grpSp>
          <p:nvGrpSpPr>
            <p:cNvPr id="59399" name="Group 27">
              <a:extLst>
                <a:ext uri="{FF2B5EF4-FFF2-40B4-BE49-F238E27FC236}">
                  <a16:creationId xmlns:a16="http://schemas.microsoft.com/office/drawing/2014/main" id="{7A7DD643-A48E-3805-C5F3-4C77169D6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436"/>
              <a:ext cx="186" cy="149"/>
              <a:chOff x="8343644" y="4293136"/>
              <a:chExt cx="358468" cy="473614"/>
            </a:xfrm>
          </p:grpSpPr>
          <p:sp>
            <p:nvSpPr>
              <p:cNvPr id="59401" name="Line 45">
                <a:extLst>
                  <a:ext uri="{FF2B5EF4-FFF2-40B4-BE49-F238E27FC236}">
                    <a16:creationId xmlns:a16="http://schemas.microsoft.com/office/drawing/2014/main" id="{1E47B15F-CEEA-6698-4DC3-D7BF7F78A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394761" y="4421252"/>
                <a:ext cx="435467" cy="179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02" name="Line 46">
                <a:extLst>
                  <a:ext uri="{FF2B5EF4-FFF2-40B4-BE49-F238E27FC236}">
                    <a16:creationId xmlns:a16="http://schemas.microsoft.com/office/drawing/2014/main" id="{3042A219-C1F9-E627-7E56-6D02F276A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8215530" y="4421252"/>
                <a:ext cx="435467" cy="1792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03" name="Line 47">
                <a:extLst>
                  <a:ext uri="{FF2B5EF4-FFF2-40B4-BE49-F238E27FC236}">
                    <a16:creationId xmlns:a16="http://schemas.microsoft.com/office/drawing/2014/main" id="{E63B47CC-EAE6-FEEB-6836-961BCDB5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8500872" y="4565511"/>
                <a:ext cx="44011" cy="3584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cxnSp>
          <p:nvCxnSpPr>
            <p:cNvPr id="59400" name="Straight Connector 29">
              <a:extLst>
                <a:ext uri="{FF2B5EF4-FFF2-40B4-BE49-F238E27FC236}">
                  <a16:creationId xmlns:a16="http://schemas.microsoft.com/office/drawing/2014/main" id="{667EAF90-86B0-E3F6-8769-ED7FBA16F6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97" y="2570"/>
              <a:ext cx="5" cy="29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9395AC3-5286-949F-9062-BF38D3679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311150"/>
            <a:ext cx="8596312" cy="1255713"/>
          </a:xfrm>
        </p:spPr>
        <p:txBody>
          <a:bodyPr/>
          <a:lstStyle/>
          <a:p>
            <a:r>
              <a:rPr lang="en-US" altLang="en-US" sz="4000"/>
              <a:t>SRP: 4</a:t>
            </a:r>
            <a:r>
              <a:rPr lang="en-US" altLang="en-US" sz="4000" baseline="30000"/>
              <a:t>th</a:t>
            </a:r>
            <a:r>
              <a:rPr lang="en-US" altLang="en-US" sz="4000"/>
              <a:t> Example</a:t>
            </a:r>
          </a:p>
        </p:txBody>
      </p:sp>
      <p:grpSp>
        <p:nvGrpSpPr>
          <p:cNvPr id="60419" name="Group 8">
            <a:extLst>
              <a:ext uri="{FF2B5EF4-FFF2-40B4-BE49-F238E27FC236}">
                <a16:creationId xmlns:a16="http://schemas.microsoft.com/office/drawing/2014/main" id="{7CB4663A-2801-EEA2-EC38-8A61283F2F5F}"/>
              </a:ext>
            </a:extLst>
          </p:cNvPr>
          <p:cNvGrpSpPr>
            <a:grpSpLocks/>
          </p:cNvGrpSpPr>
          <p:nvPr/>
        </p:nvGrpSpPr>
        <p:grpSpPr bwMode="auto">
          <a:xfrm>
            <a:off x="1546225" y="2047875"/>
            <a:ext cx="3522663" cy="3910013"/>
            <a:chOff x="2408" y="1756"/>
            <a:chExt cx="1376" cy="2001"/>
          </a:xfrm>
        </p:grpSpPr>
        <p:sp>
          <p:nvSpPr>
            <p:cNvPr id="60424" name="Rectangle 3">
              <a:extLst>
                <a:ext uri="{FF2B5EF4-FFF2-40B4-BE49-F238E27FC236}">
                  <a16:creationId xmlns:a16="http://schemas.microsoft.com/office/drawing/2014/main" id="{6B3E8CDA-98B5-0EDA-18F1-B3C52508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1756"/>
              <a:ext cx="1376" cy="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4000">
                  <a:solidFill>
                    <a:schemeClr val="tx1"/>
                  </a:solidFill>
                  <a:latin typeface="Comic Sans MS" panose="030F0702030302020204" pitchFamily="66" charset="0"/>
                </a:rPr>
                <a:t>Shape</a:t>
              </a:r>
            </a:p>
          </p:txBody>
        </p:sp>
        <p:sp>
          <p:nvSpPr>
            <p:cNvPr id="60425" name="Rectangle 4">
              <a:extLst>
                <a:ext uri="{FF2B5EF4-FFF2-40B4-BE49-F238E27FC236}">
                  <a16:creationId xmlns:a16="http://schemas.microsoft.com/office/drawing/2014/main" id="{83D0101D-B533-B34D-F483-BF360B32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3080"/>
              <a:ext cx="1342" cy="6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600"/>
                </a:spcAft>
              </a:pPr>
              <a:r>
                <a:rPr lang="en-US" altLang="en-US" sz="2800">
                  <a:solidFill>
                    <a:schemeClr val="tx1"/>
                  </a:solidFill>
                  <a:latin typeface="Comic Sans MS" panose="030F0702030302020204" pitchFamily="66" charset="0"/>
                </a:rPr>
                <a:t>Line</a:t>
              </a:r>
            </a:p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draw()</a:t>
              </a:r>
            </a:p>
            <a:p>
              <a:pPr algn="ctr" eaLnBrk="1" hangingPunct="1"/>
              <a:r>
                <a:rPr lang="en-US" altLang="en-US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area()</a:t>
              </a:r>
            </a:p>
          </p:txBody>
        </p:sp>
        <p:sp>
          <p:nvSpPr>
            <p:cNvPr id="60426" name="AutoShape 5">
              <a:extLst>
                <a:ext uri="{FF2B5EF4-FFF2-40B4-BE49-F238E27FC236}">
                  <a16:creationId xmlns:a16="http://schemas.microsoft.com/office/drawing/2014/main" id="{FA86DB2F-698B-E368-69D3-763DC091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169"/>
              <a:ext cx="159" cy="159"/>
            </a:xfrm>
            <a:prstGeom prst="triangle">
              <a:avLst>
                <a:gd name="adj" fmla="val 50000"/>
              </a:avLst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400"/>
            </a:p>
          </p:txBody>
        </p:sp>
        <p:sp>
          <p:nvSpPr>
            <p:cNvPr id="60427" name="Line 6">
              <a:extLst>
                <a:ext uri="{FF2B5EF4-FFF2-40B4-BE49-F238E27FC236}">
                  <a16:creationId xmlns:a16="http://schemas.microsoft.com/office/drawing/2014/main" id="{BAB25343-C3EE-8EAC-D379-6163598E45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40000" flipH="1">
              <a:off x="3076" y="2328"/>
              <a:ext cx="20" cy="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8" name="Line 7">
              <a:extLst>
                <a:ext uri="{FF2B5EF4-FFF2-40B4-BE49-F238E27FC236}">
                  <a16:creationId xmlns:a16="http://schemas.microsoft.com/office/drawing/2014/main" id="{5F8BAF96-DD79-4427-FDDD-F57D6358EA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60000">
              <a:off x="2434" y="3322"/>
              <a:ext cx="1342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EDD4634-1B4F-DF18-61D8-E5EE5AD5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586288"/>
            <a:ext cx="3308350" cy="1304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Rectangle</a:t>
            </a:r>
          </a:p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draw()</a:t>
            </a:r>
          </a:p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area();</a:t>
            </a:r>
          </a:p>
        </p:txBody>
      </p:sp>
      <p:sp>
        <p:nvSpPr>
          <p:cNvPr id="60421" name="Line 7">
            <a:extLst>
              <a:ext uri="{FF2B5EF4-FFF2-40B4-BE49-F238E27FC236}">
                <a16:creationId xmlns:a16="http://schemas.microsoft.com/office/drawing/2014/main" id="{FB8E8F3E-8988-E0B9-5ADC-2BC9F375D315}"/>
              </a:ext>
            </a:extLst>
          </p:cNvPr>
          <p:cNvSpPr>
            <a:spLocks noChangeShapeType="1"/>
          </p:cNvSpPr>
          <p:nvPr/>
        </p:nvSpPr>
        <p:spPr bwMode="auto">
          <a:xfrm rot="120000" flipV="1">
            <a:off x="5432425" y="5021263"/>
            <a:ext cx="3308350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832CF963-5252-D5B3-1CE1-D3A7D26489DC}"/>
              </a:ext>
            </a:extLst>
          </p:cNvPr>
          <p:cNvSpPr>
            <a:spLocks noChangeShapeType="1"/>
          </p:cNvSpPr>
          <p:nvPr/>
        </p:nvSpPr>
        <p:spPr bwMode="auto">
          <a:xfrm rot="-60000">
            <a:off x="3287713" y="3700463"/>
            <a:ext cx="3668712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60423" name="Straight Connector 12">
            <a:extLst>
              <a:ext uri="{FF2B5EF4-FFF2-40B4-BE49-F238E27FC236}">
                <a16:creationId xmlns:a16="http://schemas.microsoft.com/office/drawing/2014/main" id="{D16A2484-8330-9563-925D-D4E6D14870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56425" y="3697288"/>
            <a:ext cx="0" cy="889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FC8572-174A-DF0B-0160-6A726AD02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55638"/>
            <a:ext cx="8596312" cy="1255712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en-US" sz="3200" b="0" dirty="0">
                <a:solidFill>
                  <a:srgbClr val="0000CC"/>
                </a:solidFill>
              </a:rPr>
              <a:t>Now assume we need to support cheap low resolution displays as well as high resolution gaming displays…</a:t>
            </a:r>
            <a:br>
              <a:rPr lang="en-US" altLang="en-US" sz="3200" b="0" dirty="0">
                <a:solidFill>
                  <a:srgbClr val="0000CC"/>
                </a:solidFill>
              </a:rPr>
            </a:br>
            <a:br>
              <a:rPr lang="en-US" altLang="en-US" sz="1050" b="0" dirty="0">
                <a:solidFill>
                  <a:srgbClr val="0000CC"/>
                </a:solidFill>
              </a:rPr>
            </a:br>
            <a:r>
              <a:rPr lang="en-US" altLang="en-US" sz="3200" dirty="0">
                <a:solidFill>
                  <a:srgbClr val="0000CC"/>
                </a:solidFill>
              </a:rPr>
              <a:t>Drawing Line: 2 APIs Needed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E455093-B4E2-754A-7CBB-819028CEE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2560638"/>
            <a:ext cx="9063038" cy="4751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00000"/>
                </a:solidFill>
              </a:rPr>
              <a:t>Low resolution:</a:t>
            </a:r>
            <a:r>
              <a:rPr lang="en-US" altLang="en-US">
                <a:solidFill>
                  <a:srgbClr val="C00000"/>
                </a:solidFill>
              </a:rPr>
              <a:t>	</a:t>
            </a:r>
            <a:r>
              <a:rPr lang="en-US" altLang="en-US" b="1">
                <a:solidFill>
                  <a:srgbClr val="C00000"/>
                </a:solidFill>
              </a:rPr>
              <a:t>dlineP1(x1, y1, x2, y2)</a:t>
            </a:r>
            <a:endParaRPr lang="en-US" altLang="en-US" sz="2000" b="1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00000"/>
                </a:solidFill>
              </a:rPr>
              <a:t>High resolution: dlineP2(x1, x2, y1, y2)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Similar for rectangle…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4000">
              <a:solidFill>
                <a:srgbClr val="0000CC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en-US" sz="320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4F5AD21A-EC83-F1FF-DDCA-88270515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4237038"/>
            <a:ext cx="4151312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9">
            <a:extLst>
              <a:ext uri="{FF2B5EF4-FFF2-40B4-BE49-F238E27FC236}">
                <a16:creationId xmlns:a16="http://schemas.microsoft.com/office/drawing/2014/main" id="{7EF23BF9-445A-A988-D45F-26AFA5342113}"/>
              </a:ext>
            </a:extLst>
          </p:cNvPr>
          <p:cNvGrpSpPr>
            <a:grpSpLocks/>
          </p:cNvGrpSpPr>
          <p:nvPr/>
        </p:nvGrpSpPr>
        <p:grpSpPr bwMode="auto">
          <a:xfrm>
            <a:off x="1154112" y="5140993"/>
            <a:ext cx="3200399" cy="1595688"/>
            <a:chOff x="1217" y="1229"/>
            <a:chExt cx="3757" cy="2104"/>
          </a:xfrm>
          <a:solidFill>
            <a:srgbClr val="006600"/>
          </a:solidFill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4E43267-BF4F-7C63-6A8D-A6CE9A03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29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6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Rectangle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A98B664-271E-F09C-9A0D-B79B26C3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600">
                  <a:solidFill>
                    <a:srgbClr val="FFFF00"/>
                  </a:solidFill>
                  <a:latin typeface="Comic Sans MS" panose="030F0702030302020204" pitchFamily="66" charset="0"/>
                </a:rPr>
                <a:t>DRectP1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4A56EAC-C0B0-5FD9-6D38-3604C3D5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600">
                  <a:solidFill>
                    <a:srgbClr val="FFFF00"/>
                  </a:solidFill>
                  <a:latin typeface="Comic Sans MS" panose="030F0702030302020204" pitchFamily="66" charset="0"/>
                </a:rPr>
                <a:t>DRectP2</a:t>
              </a:r>
            </a:p>
          </p:txBody>
        </p:sp>
        <p:cxnSp>
          <p:nvCxnSpPr>
            <p:cNvPr id="10" name="AutoShape 6">
              <a:extLst>
                <a:ext uri="{FF2B5EF4-FFF2-40B4-BE49-F238E27FC236}">
                  <a16:creationId xmlns:a16="http://schemas.microsoft.com/office/drawing/2014/main" id="{7280D0ED-1159-EAB2-E58B-ACC7D2FE7009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-5400000">
              <a:off x="1915" y="1854"/>
              <a:ext cx="834" cy="854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563DB48C-4929-23B5-0046-16B4398DF5B9}"/>
                </a:ext>
              </a:extLst>
            </p:cNvPr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5400000" flipH="1">
              <a:off x="3106" y="1517"/>
              <a:ext cx="834" cy="1527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7306DB8F-9F8D-F508-A398-A070A494E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80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105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097B7-0B77-78E6-CB81-997A996F56BE}"/>
              </a:ext>
            </a:extLst>
          </p:cNvPr>
          <p:cNvSpPr/>
          <p:nvPr/>
        </p:nvSpPr>
        <p:spPr bwMode="auto">
          <a:xfrm>
            <a:off x="393700" y="1228725"/>
            <a:ext cx="9296400" cy="2057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AEB7A57-A36F-5C7B-082C-7B39C48B61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393700"/>
            <a:ext cx="8596312" cy="525463"/>
          </a:xfrm>
        </p:spPr>
        <p:txBody>
          <a:bodyPr lIns="100794" tIns="50397" rIns="100794" bIns="50397"/>
          <a:lstStyle/>
          <a:p>
            <a:r>
              <a:rPr lang="en-US" altLang="en-US" sz="3600"/>
              <a:t>Liskov Substitution Principle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DACD70E-7677-FAF1-4524-0DEF9F79E2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263" y="1265238"/>
            <a:ext cx="9688512" cy="5791200"/>
          </a:xfrm>
        </p:spPr>
        <p:txBody>
          <a:bodyPr lIns="100794" tIns="50397" rIns="100794" bIns="503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3600"/>
              </a:spcAft>
            </a:pPr>
            <a:r>
              <a:rPr lang="en-US" altLang="en-US" sz="3400" b="1">
                <a:solidFill>
                  <a:srgbClr val="0000CC"/>
                </a:solidFill>
              </a:rPr>
              <a:t>“An instance of a derived class should be able to replace any instance of its super class.”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In effect, the base class establishes a basic behavior (functionality) that clients know of. </a:t>
            </a:r>
          </a:p>
          <a:p>
            <a:pPr lvl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FF0000"/>
                </a:solidFill>
              </a:rPr>
              <a:t>If a derived class violates the contract,  then a violation of LSP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0C8B2A4-02F1-6943-F817-2B2573E30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385763"/>
            <a:ext cx="8596312" cy="533400"/>
          </a:xfrm>
        </p:spPr>
        <p:txBody>
          <a:bodyPr/>
          <a:lstStyle/>
          <a:p>
            <a:r>
              <a:rPr lang="en-US" altLang="en-US" sz="3600"/>
              <a:t>Obvious Solution… </a:t>
            </a:r>
          </a:p>
        </p:txBody>
      </p:sp>
      <p:grpSp>
        <p:nvGrpSpPr>
          <p:cNvPr id="21507" name="Group 9">
            <a:extLst>
              <a:ext uri="{FF2B5EF4-FFF2-40B4-BE49-F238E27FC236}">
                <a16:creationId xmlns:a16="http://schemas.microsoft.com/office/drawing/2014/main" id="{EEB8DCC4-826F-FA73-DE55-673CD6017EBC}"/>
              </a:ext>
            </a:extLst>
          </p:cNvPr>
          <p:cNvGrpSpPr>
            <a:grpSpLocks/>
          </p:cNvGrpSpPr>
          <p:nvPr/>
        </p:nvGrpSpPr>
        <p:grpSpPr bwMode="auto">
          <a:xfrm>
            <a:off x="1878012" y="1448657"/>
            <a:ext cx="6324599" cy="1455478"/>
            <a:chOff x="1217" y="1229"/>
            <a:chExt cx="3757" cy="2104"/>
          </a:xfrm>
          <a:solidFill>
            <a:srgbClr val="006600"/>
          </a:solidFill>
        </p:grpSpPr>
        <p:sp>
          <p:nvSpPr>
            <p:cNvPr id="21516" name="Rectangle 3">
              <a:extLst>
                <a:ext uri="{FF2B5EF4-FFF2-40B4-BE49-F238E27FC236}">
                  <a16:creationId xmlns:a16="http://schemas.microsoft.com/office/drawing/2014/main" id="{8788F2C1-FD82-8044-60A3-734923DE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29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solidFill>
                    <a:srgbClr val="FFFF00"/>
                  </a:solidFill>
                  <a:latin typeface="Comic Sans MS" panose="030F0702030302020204" pitchFamily="66" charset="0"/>
                </a:rPr>
                <a:t>line</a:t>
              </a:r>
            </a:p>
          </p:txBody>
        </p:sp>
        <p:sp>
          <p:nvSpPr>
            <p:cNvPr id="21517" name="Rectangle 4">
              <a:extLst>
                <a:ext uri="{FF2B5EF4-FFF2-40B4-BE49-F238E27FC236}">
                  <a16:creationId xmlns:a16="http://schemas.microsoft.com/office/drawing/2014/main" id="{48BE2F19-09FF-3E04-63A1-286F66BC0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solidFill>
                    <a:srgbClr val="FFFF00"/>
                  </a:solidFill>
                  <a:latin typeface="Comic Sans MS" panose="030F0702030302020204" pitchFamily="66" charset="0"/>
                </a:rPr>
                <a:t>DlineP1</a:t>
              </a:r>
            </a:p>
          </p:txBody>
        </p:sp>
        <p:sp>
          <p:nvSpPr>
            <p:cNvPr id="21518" name="Rectangle 5">
              <a:extLst>
                <a:ext uri="{FF2B5EF4-FFF2-40B4-BE49-F238E27FC236}">
                  <a16:creationId xmlns:a16="http://schemas.microsoft.com/office/drawing/2014/main" id="{0284C83F-F649-04E0-D4D7-AD9CDA21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DlineP2</a:t>
              </a:r>
            </a:p>
          </p:txBody>
        </p:sp>
        <p:cxnSp>
          <p:nvCxnSpPr>
            <p:cNvPr id="21519" name="AutoShape 6">
              <a:extLst>
                <a:ext uri="{FF2B5EF4-FFF2-40B4-BE49-F238E27FC236}">
                  <a16:creationId xmlns:a16="http://schemas.microsoft.com/office/drawing/2014/main" id="{969EDD87-793E-3BD0-A7FB-25F1E886B944}"/>
                </a:ext>
              </a:extLst>
            </p:cNvPr>
            <p:cNvCxnSpPr>
              <a:cxnSpLocks noChangeShapeType="1"/>
              <a:stCxn id="21517" idx="0"/>
              <a:endCxn id="21516" idx="2"/>
            </p:cNvCxnSpPr>
            <p:nvPr/>
          </p:nvCxnSpPr>
          <p:spPr bwMode="auto">
            <a:xfrm rot="-5400000">
              <a:off x="1915" y="1854"/>
              <a:ext cx="834" cy="854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1520" name="AutoShape 7">
              <a:extLst>
                <a:ext uri="{FF2B5EF4-FFF2-40B4-BE49-F238E27FC236}">
                  <a16:creationId xmlns:a16="http://schemas.microsoft.com/office/drawing/2014/main" id="{3D5A9C65-7011-C2C8-22C7-3BB3B027FBF7}"/>
                </a:ext>
              </a:extLst>
            </p:cNvPr>
            <p:cNvCxnSpPr>
              <a:cxnSpLocks noChangeShapeType="1"/>
              <a:stCxn id="21518" idx="0"/>
              <a:endCxn id="21516" idx="2"/>
            </p:cNvCxnSpPr>
            <p:nvPr/>
          </p:nvCxnSpPr>
          <p:spPr bwMode="auto">
            <a:xfrm rot="5400000" flipH="1">
              <a:off x="3106" y="1517"/>
              <a:ext cx="834" cy="1527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1521" name="AutoShape 8">
              <a:extLst>
                <a:ext uri="{FF2B5EF4-FFF2-40B4-BE49-F238E27FC236}">
                  <a16:creationId xmlns:a16="http://schemas.microsoft.com/office/drawing/2014/main" id="{D5CC2B85-6993-47AE-7949-57D3D1152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80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grpSp>
        <p:nvGrpSpPr>
          <p:cNvPr id="21508" name="Group 9">
            <a:extLst>
              <a:ext uri="{FF2B5EF4-FFF2-40B4-BE49-F238E27FC236}">
                <a16:creationId xmlns:a16="http://schemas.microsoft.com/office/drawing/2014/main" id="{F4B4F472-C3BC-1649-5AD5-1DB325FF01A2}"/>
              </a:ext>
            </a:extLst>
          </p:cNvPr>
          <p:cNvGrpSpPr>
            <a:grpSpLocks/>
          </p:cNvGrpSpPr>
          <p:nvPr/>
        </p:nvGrpSpPr>
        <p:grpSpPr bwMode="auto">
          <a:xfrm>
            <a:off x="2373312" y="3693005"/>
            <a:ext cx="5333999" cy="1644695"/>
            <a:chOff x="1217" y="1229"/>
            <a:chExt cx="3757" cy="2104"/>
          </a:xfrm>
          <a:solidFill>
            <a:srgbClr val="006600"/>
          </a:solidFill>
        </p:grpSpPr>
        <p:sp>
          <p:nvSpPr>
            <p:cNvPr id="21510" name="Rectangle 3">
              <a:extLst>
                <a:ext uri="{FF2B5EF4-FFF2-40B4-BE49-F238E27FC236}">
                  <a16:creationId xmlns:a16="http://schemas.microsoft.com/office/drawing/2014/main" id="{E2D8C200-AC14-8151-7D0F-8C3A677C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29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Rectangle</a:t>
              </a:r>
            </a:p>
          </p:txBody>
        </p:sp>
        <p:sp>
          <p:nvSpPr>
            <p:cNvPr id="21511" name="Rectangle 4">
              <a:extLst>
                <a:ext uri="{FF2B5EF4-FFF2-40B4-BE49-F238E27FC236}">
                  <a16:creationId xmlns:a16="http://schemas.microsoft.com/office/drawing/2014/main" id="{B1466292-F642-4333-8B76-3B686DF1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solidFill>
                    <a:srgbClr val="FFFF00"/>
                  </a:solidFill>
                  <a:latin typeface="Comic Sans MS" panose="030F0702030302020204" pitchFamily="66" charset="0"/>
                </a:rPr>
                <a:t>DRectP1</a:t>
              </a:r>
            </a:p>
          </p:txBody>
        </p:sp>
        <p:sp>
          <p:nvSpPr>
            <p:cNvPr id="21512" name="Rectangle 5">
              <a:extLst>
                <a:ext uri="{FF2B5EF4-FFF2-40B4-BE49-F238E27FC236}">
                  <a16:creationId xmlns:a16="http://schemas.microsoft.com/office/drawing/2014/main" id="{B637B1CE-2CE8-C706-261F-B391C4AF9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400">
                  <a:solidFill>
                    <a:srgbClr val="FFFF00"/>
                  </a:solidFill>
                  <a:latin typeface="Comic Sans MS" panose="030F0702030302020204" pitchFamily="66" charset="0"/>
                </a:rPr>
                <a:t>DRectP2</a:t>
              </a:r>
            </a:p>
          </p:txBody>
        </p:sp>
        <p:cxnSp>
          <p:nvCxnSpPr>
            <p:cNvPr id="21513" name="AutoShape 6">
              <a:extLst>
                <a:ext uri="{FF2B5EF4-FFF2-40B4-BE49-F238E27FC236}">
                  <a16:creationId xmlns:a16="http://schemas.microsoft.com/office/drawing/2014/main" id="{429B1D03-A33B-8C39-A539-9E3B35438BB7}"/>
                </a:ext>
              </a:extLst>
            </p:cNvPr>
            <p:cNvCxnSpPr>
              <a:cxnSpLocks noChangeShapeType="1"/>
              <a:stCxn id="21511" idx="0"/>
              <a:endCxn id="21510" idx="2"/>
            </p:cNvCxnSpPr>
            <p:nvPr/>
          </p:nvCxnSpPr>
          <p:spPr bwMode="auto">
            <a:xfrm rot="-5400000">
              <a:off x="1915" y="1854"/>
              <a:ext cx="834" cy="854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1514" name="AutoShape 7">
              <a:extLst>
                <a:ext uri="{FF2B5EF4-FFF2-40B4-BE49-F238E27FC236}">
                  <a16:creationId xmlns:a16="http://schemas.microsoft.com/office/drawing/2014/main" id="{C40B4229-E2E3-9D07-441D-E5540D7199CF}"/>
                </a:ext>
              </a:extLst>
            </p:cNvPr>
            <p:cNvCxnSpPr>
              <a:cxnSpLocks noChangeShapeType="1"/>
              <a:stCxn id="21512" idx="0"/>
              <a:endCxn id="21510" idx="2"/>
            </p:cNvCxnSpPr>
            <p:nvPr/>
          </p:nvCxnSpPr>
          <p:spPr bwMode="auto">
            <a:xfrm rot="5400000" flipH="1">
              <a:off x="3106" y="1517"/>
              <a:ext cx="834" cy="1527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1515" name="AutoShape 8">
              <a:extLst>
                <a:ext uri="{FF2B5EF4-FFF2-40B4-BE49-F238E27FC236}">
                  <a16:creationId xmlns:a16="http://schemas.microsoft.com/office/drawing/2014/main" id="{937597E5-E34D-FB5C-C9E9-1152C96FF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80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1400">
                <a:solidFill>
                  <a:srgbClr val="FFFF00"/>
                </a:solidFill>
              </a:endParaRP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1B0D91FD-BAF7-A002-8727-4D4D3BD3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5989638"/>
            <a:ext cx="8596312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US" sz="3200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Now need to support different types of drawings: dotted, dashed, dot and dash, etc.…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33F4F73-0265-4C36-8D94-A491FAA43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198438"/>
            <a:ext cx="8596312" cy="533400"/>
          </a:xfrm>
        </p:spPr>
        <p:txBody>
          <a:bodyPr/>
          <a:lstStyle/>
          <a:p>
            <a:r>
              <a:rPr lang="en-US" altLang="en-US" sz="3600"/>
              <a:t>Obvious Solution… </a:t>
            </a:r>
          </a:p>
        </p:txBody>
      </p:sp>
      <p:grpSp>
        <p:nvGrpSpPr>
          <p:cNvPr id="143363" name="Group 9">
            <a:extLst>
              <a:ext uri="{FF2B5EF4-FFF2-40B4-BE49-F238E27FC236}">
                <a16:creationId xmlns:a16="http://schemas.microsoft.com/office/drawing/2014/main" id="{EA21CD5E-DA05-D103-1860-2F871CBFA735}"/>
              </a:ext>
            </a:extLst>
          </p:cNvPr>
          <p:cNvGrpSpPr>
            <a:grpSpLocks/>
          </p:cNvGrpSpPr>
          <p:nvPr/>
        </p:nvGrpSpPr>
        <p:grpSpPr bwMode="auto">
          <a:xfrm>
            <a:off x="1769789" y="960438"/>
            <a:ext cx="6318524" cy="5006713"/>
            <a:chOff x="1344" y="1229"/>
            <a:chExt cx="3424" cy="6583"/>
          </a:xfrm>
          <a:solidFill>
            <a:srgbClr val="006600"/>
          </a:solidFill>
        </p:grpSpPr>
        <p:sp>
          <p:nvSpPr>
            <p:cNvPr id="22559" name="Rectangle 3">
              <a:extLst>
                <a:ext uri="{FF2B5EF4-FFF2-40B4-BE49-F238E27FC236}">
                  <a16:creationId xmlns:a16="http://schemas.microsoft.com/office/drawing/2014/main" id="{C7447208-32EB-8F7D-0BDF-C975C61F5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29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solidFill>
                    <a:srgbClr val="FFFF00"/>
                  </a:solidFill>
                  <a:latin typeface="Comic Sans MS" panose="030F0702030302020204" pitchFamily="66" charset="0"/>
                </a:rPr>
                <a:t>line</a:t>
              </a:r>
            </a:p>
          </p:txBody>
        </p:sp>
        <p:sp>
          <p:nvSpPr>
            <p:cNvPr id="22560" name="Rectangle 4">
              <a:extLst>
                <a:ext uri="{FF2B5EF4-FFF2-40B4-BE49-F238E27FC236}">
                  <a16:creationId xmlns:a16="http://schemas.microsoft.com/office/drawing/2014/main" id="{8DCF3F0A-0315-C447-5E59-F0FA026B0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698"/>
              <a:ext cx="1211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solidFill>
                    <a:srgbClr val="FFFF00"/>
                  </a:solidFill>
                  <a:latin typeface="Comic Sans MS" panose="030F0702030302020204" pitchFamily="66" charset="0"/>
                </a:rPr>
                <a:t>lineDP1</a:t>
              </a:r>
            </a:p>
          </p:txBody>
        </p:sp>
        <p:sp>
          <p:nvSpPr>
            <p:cNvPr id="22561" name="Rectangle 5">
              <a:extLst>
                <a:ext uri="{FF2B5EF4-FFF2-40B4-BE49-F238E27FC236}">
                  <a16:creationId xmlns:a16="http://schemas.microsoft.com/office/drawing/2014/main" id="{E0054D3A-1941-05F0-EBD9-705F1150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698"/>
              <a:ext cx="1170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>
                  <a:solidFill>
                    <a:srgbClr val="FFFF00"/>
                  </a:solidFill>
                  <a:latin typeface="Comic Sans MS" panose="030F0702030302020204" pitchFamily="66" charset="0"/>
                </a:rPr>
                <a:t>lineDP2</a:t>
              </a:r>
            </a:p>
          </p:txBody>
        </p:sp>
        <p:cxnSp>
          <p:nvCxnSpPr>
            <p:cNvPr id="22562" name="AutoShape 6">
              <a:extLst>
                <a:ext uri="{FF2B5EF4-FFF2-40B4-BE49-F238E27FC236}">
                  <a16:creationId xmlns:a16="http://schemas.microsoft.com/office/drawing/2014/main" id="{D9148D60-A31E-1973-0428-E6FEEB89EB15}"/>
                </a:ext>
              </a:extLst>
            </p:cNvPr>
            <p:cNvCxnSpPr>
              <a:cxnSpLocks noChangeShapeType="1"/>
              <a:stCxn id="22560" idx="0"/>
              <a:endCxn id="22559" idx="2"/>
            </p:cNvCxnSpPr>
            <p:nvPr/>
          </p:nvCxnSpPr>
          <p:spPr bwMode="auto">
            <a:xfrm rot="5400000" flipH="1" flipV="1">
              <a:off x="1956" y="1895"/>
              <a:ext cx="834" cy="771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63" name="AutoShape 7">
              <a:extLst>
                <a:ext uri="{FF2B5EF4-FFF2-40B4-BE49-F238E27FC236}">
                  <a16:creationId xmlns:a16="http://schemas.microsoft.com/office/drawing/2014/main" id="{2D3DA356-D6EC-299D-4928-86BBACAC7129}"/>
                </a:ext>
              </a:extLst>
            </p:cNvPr>
            <p:cNvCxnSpPr>
              <a:cxnSpLocks noChangeShapeType="1"/>
              <a:stCxn id="22561" idx="0"/>
              <a:endCxn id="22559" idx="2"/>
            </p:cNvCxnSpPr>
            <p:nvPr/>
          </p:nvCxnSpPr>
          <p:spPr bwMode="auto">
            <a:xfrm rot="16200000" flipV="1">
              <a:off x="3054" y="1569"/>
              <a:ext cx="834" cy="1424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2564" name="AutoShape 8">
              <a:extLst>
                <a:ext uri="{FF2B5EF4-FFF2-40B4-BE49-F238E27FC236}">
                  <a16:creationId xmlns:a16="http://schemas.microsoft.com/office/drawing/2014/main" id="{093BD532-90D4-D57B-C10B-01113EB16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80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2000">
                <a:solidFill>
                  <a:srgbClr val="FFFF00"/>
                </a:solidFill>
              </a:endParaRPr>
            </a:p>
          </p:txBody>
        </p:sp>
        <p:sp>
          <p:nvSpPr>
            <p:cNvPr id="2" name="AutoShape 8">
              <a:extLst>
                <a:ext uri="{FF2B5EF4-FFF2-40B4-BE49-F238E27FC236}">
                  <a16:creationId xmlns:a16="http://schemas.microsoft.com/office/drawing/2014/main" id="{2CE11604-E4C7-CD43-B1AF-4B3B78B6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33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2000">
                <a:solidFill>
                  <a:srgbClr val="FFFF00"/>
                </a:solidFill>
              </a:endParaRPr>
            </a:p>
          </p:txBody>
        </p:sp>
        <p:sp>
          <p:nvSpPr>
            <p:cNvPr id="3" name="AutoShape 8">
              <a:extLst>
                <a:ext uri="{FF2B5EF4-FFF2-40B4-BE49-F238E27FC236}">
                  <a16:creationId xmlns:a16="http://schemas.microsoft.com/office/drawing/2014/main" id="{78F21864-1750-89E6-1CBD-5290C848C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34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2000">
                <a:solidFill>
                  <a:srgbClr val="FFFF00"/>
                </a:solidFill>
              </a:endParaRPr>
            </a:p>
          </p:txBody>
        </p: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F380392B-8254-1B73-FF59-48831CD1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7653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2000">
                <a:solidFill>
                  <a:srgbClr val="FFFF00"/>
                </a:solidFill>
              </a:endParaRPr>
            </a:p>
          </p:txBody>
        </p:sp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DFABB196-A9B3-C1D6-8241-2C9DC4B7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7650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2000">
                <a:solidFill>
                  <a:srgbClr val="FFFF00"/>
                </a:solidFill>
              </a:endParaRPr>
            </a:p>
          </p:txBody>
        </p:sp>
      </p:grpSp>
      <p:grpSp>
        <p:nvGrpSpPr>
          <p:cNvPr id="143364" name="Group 9">
            <a:extLst>
              <a:ext uri="{FF2B5EF4-FFF2-40B4-BE49-F238E27FC236}">
                <a16:creationId xmlns:a16="http://schemas.microsoft.com/office/drawing/2014/main" id="{A6EC5062-7636-B139-EE13-D5EF07EB4659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4237038"/>
            <a:ext cx="6019800" cy="1600200"/>
            <a:chOff x="1217" y="1229"/>
            <a:chExt cx="3757" cy="2104"/>
          </a:xfrm>
          <a:solidFill>
            <a:srgbClr val="006600"/>
          </a:solidFill>
        </p:grpSpPr>
        <p:sp>
          <p:nvSpPr>
            <p:cNvPr id="22553" name="Rectangle 3">
              <a:extLst>
                <a:ext uri="{FF2B5EF4-FFF2-40B4-BE49-F238E27FC236}">
                  <a16:creationId xmlns:a16="http://schemas.microsoft.com/office/drawing/2014/main" id="{338ED980-DE39-950F-F25F-D4CD9950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229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200">
                  <a:solidFill>
                    <a:srgbClr val="FFFF00"/>
                  </a:solidFill>
                  <a:latin typeface="Comic Sans MS" panose="030F0702030302020204" pitchFamily="66" charset="0"/>
                </a:rPr>
                <a:t>Rectangle</a:t>
              </a:r>
            </a:p>
          </p:txBody>
        </p:sp>
        <p:sp>
          <p:nvSpPr>
            <p:cNvPr id="22554" name="Rectangle 4">
              <a:extLst>
                <a:ext uri="{FF2B5EF4-FFF2-40B4-BE49-F238E27FC236}">
                  <a16:creationId xmlns:a16="http://schemas.microsoft.com/office/drawing/2014/main" id="{A89203F4-EEE5-A3A4-AE20-C25F65AD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200">
                  <a:solidFill>
                    <a:srgbClr val="FFFF00"/>
                  </a:solidFill>
                  <a:latin typeface="Comic Sans MS" panose="030F0702030302020204" pitchFamily="66" charset="0"/>
                </a:rPr>
                <a:t>RectDP1</a:t>
              </a:r>
            </a:p>
          </p:txBody>
        </p:sp>
        <p:sp>
          <p:nvSpPr>
            <p:cNvPr id="22555" name="Rectangle 5">
              <a:extLst>
                <a:ext uri="{FF2B5EF4-FFF2-40B4-BE49-F238E27FC236}">
                  <a16:creationId xmlns:a16="http://schemas.microsoft.com/office/drawing/2014/main" id="{C845D16C-F3C5-2BEB-6D3E-47E6F3B27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2698"/>
              <a:ext cx="1376" cy="63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503238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503238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3200">
                  <a:solidFill>
                    <a:srgbClr val="FFFF00"/>
                  </a:solidFill>
                  <a:latin typeface="Comic Sans MS" panose="030F0702030302020204" pitchFamily="66" charset="0"/>
                </a:rPr>
                <a:t>RectDP2</a:t>
              </a:r>
            </a:p>
          </p:txBody>
        </p:sp>
        <p:cxnSp>
          <p:nvCxnSpPr>
            <p:cNvPr id="22556" name="AutoShape 6">
              <a:extLst>
                <a:ext uri="{FF2B5EF4-FFF2-40B4-BE49-F238E27FC236}">
                  <a16:creationId xmlns:a16="http://schemas.microsoft.com/office/drawing/2014/main" id="{50BFE64C-258E-500C-4A81-9AF33ABA64FA}"/>
                </a:ext>
              </a:extLst>
            </p:cNvPr>
            <p:cNvCxnSpPr>
              <a:cxnSpLocks noChangeShapeType="1"/>
              <a:stCxn id="22554" idx="0"/>
              <a:endCxn id="22553" idx="2"/>
            </p:cNvCxnSpPr>
            <p:nvPr/>
          </p:nvCxnSpPr>
          <p:spPr bwMode="auto">
            <a:xfrm rot="-5400000">
              <a:off x="1915" y="1854"/>
              <a:ext cx="834" cy="854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2557" name="AutoShape 7">
              <a:extLst>
                <a:ext uri="{FF2B5EF4-FFF2-40B4-BE49-F238E27FC236}">
                  <a16:creationId xmlns:a16="http://schemas.microsoft.com/office/drawing/2014/main" id="{F222D6D9-7C94-C75E-F7A3-62D4EC289726}"/>
                </a:ext>
              </a:extLst>
            </p:cNvPr>
            <p:cNvCxnSpPr>
              <a:cxnSpLocks noChangeShapeType="1"/>
              <a:stCxn id="22555" idx="0"/>
              <a:endCxn id="22553" idx="2"/>
            </p:cNvCxnSpPr>
            <p:nvPr/>
          </p:nvCxnSpPr>
          <p:spPr bwMode="auto">
            <a:xfrm rot="5400000" flipH="1">
              <a:off x="3106" y="1517"/>
              <a:ext cx="834" cy="1527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22558" name="AutoShape 8">
              <a:extLst>
                <a:ext uri="{FF2B5EF4-FFF2-40B4-BE49-F238E27FC236}">
                  <a16:creationId xmlns:a16="http://schemas.microsoft.com/office/drawing/2014/main" id="{B87F83EC-F62B-BC73-EA54-E023E6F1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1805"/>
              <a:ext cx="159" cy="159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altLang="en-US" sz="1800">
                <a:solidFill>
                  <a:srgbClr val="FFFF00"/>
                </a:solidFill>
              </a:endParaRPr>
            </a:p>
          </p:txBody>
        </p:sp>
      </p:grpSp>
      <p:sp>
        <p:nvSpPr>
          <p:cNvPr id="143365" name="Rectangle 4">
            <a:extLst>
              <a:ext uri="{FF2B5EF4-FFF2-40B4-BE49-F238E27FC236}">
                <a16:creationId xmlns:a16="http://schemas.microsoft.com/office/drawing/2014/main" id="{59702000-07A4-9515-EA85-3480FAD9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3322638"/>
            <a:ext cx="17018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Dotted</a:t>
            </a:r>
          </a:p>
        </p:txBody>
      </p:sp>
      <p:sp>
        <p:nvSpPr>
          <p:cNvPr id="143366" name="Rectangle 4">
            <a:extLst>
              <a:ext uri="{FF2B5EF4-FFF2-40B4-BE49-F238E27FC236}">
                <a16:creationId xmlns:a16="http://schemas.microsoft.com/office/drawing/2014/main" id="{5F25A283-C0F9-DB67-6C1D-D9945B25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3322638"/>
            <a:ext cx="18669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Dashed</a:t>
            </a:r>
          </a:p>
        </p:txBody>
      </p:sp>
      <p:cxnSp>
        <p:nvCxnSpPr>
          <p:cNvPr id="143367" name="Shape 22">
            <a:extLst>
              <a:ext uri="{FF2B5EF4-FFF2-40B4-BE49-F238E27FC236}">
                <a16:creationId xmlns:a16="http://schemas.microsoft.com/office/drawing/2014/main" id="{F5C6606A-E304-A627-0097-FD3868B95397}"/>
              </a:ext>
            </a:extLst>
          </p:cNvPr>
          <p:cNvCxnSpPr>
            <a:cxnSpLocks noChangeShapeType="1"/>
            <a:stCxn id="143365" idx="0"/>
          </p:cNvCxnSpPr>
          <p:nvPr/>
        </p:nvCxnSpPr>
        <p:spPr bwMode="auto">
          <a:xfrm rot="5400000" flipH="1" flipV="1">
            <a:off x="1922463" y="2033588"/>
            <a:ext cx="381000" cy="219710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68" name="Straight Connector 24">
            <a:extLst>
              <a:ext uri="{FF2B5EF4-FFF2-40B4-BE49-F238E27FC236}">
                <a16:creationId xmlns:a16="http://schemas.microsoft.com/office/drawing/2014/main" id="{4DB18115-C511-5907-7C62-2145AA3A54D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20219" y="3131344"/>
            <a:ext cx="381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69" name="Straight Connector 25">
            <a:extLst>
              <a:ext uri="{FF2B5EF4-FFF2-40B4-BE49-F238E27FC236}">
                <a16:creationId xmlns:a16="http://schemas.microsoft.com/office/drawing/2014/main" id="{57FDD960-EA5C-3E35-54FE-5404707176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26407" y="2750344"/>
            <a:ext cx="381000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0" name="Rectangle 4">
            <a:extLst>
              <a:ext uri="{FF2B5EF4-FFF2-40B4-BE49-F238E27FC236}">
                <a16:creationId xmlns:a16="http://schemas.microsoft.com/office/drawing/2014/main" id="{F8B646BB-067B-84B3-0E68-264257F4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3322638"/>
            <a:ext cx="18542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Dotted</a:t>
            </a:r>
          </a:p>
        </p:txBody>
      </p:sp>
      <p:sp>
        <p:nvSpPr>
          <p:cNvPr id="143371" name="Rectangle 4">
            <a:extLst>
              <a:ext uri="{FF2B5EF4-FFF2-40B4-BE49-F238E27FC236}">
                <a16:creationId xmlns:a16="http://schemas.microsoft.com/office/drawing/2014/main" id="{3132F8B4-1FB3-7C44-67C7-64D7CE8D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322638"/>
            <a:ext cx="1682750" cy="495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Dashed</a:t>
            </a:r>
          </a:p>
        </p:txBody>
      </p:sp>
      <p:cxnSp>
        <p:nvCxnSpPr>
          <p:cNvPr id="143372" name="Shape 28">
            <a:extLst>
              <a:ext uri="{FF2B5EF4-FFF2-40B4-BE49-F238E27FC236}">
                <a16:creationId xmlns:a16="http://schemas.microsoft.com/office/drawing/2014/main" id="{8CF3FB26-A1BB-D447-BB28-50D848F4C0A7}"/>
              </a:ext>
            </a:extLst>
          </p:cNvPr>
          <p:cNvCxnSpPr>
            <a:cxnSpLocks noChangeShapeType="1"/>
            <a:stCxn id="143370" idx="0"/>
          </p:cNvCxnSpPr>
          <p:nvPr/>
        </p:nvCxnSpPr>
        <p:spPr bwMode="auto">
          <a:xfrm rot="5400000" flipH="1" flipV="1">
            <a:off x="7053263" y="1995488"/>
            <a:ext cx="381000" cy="227330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3" name="Straight Connector 29">
            <a:extLst>
              <a:ext uri="{FF2B5EF4-FFF2-40B4-BE49-F238E27FC236}">
                <a16:creationId xmlns:a16="http://schemas.microsoft.com/office/drawing/2014/main" id="{9054DE0F-62F8-DF78-CAC2-7381D594E36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203407" y="3131344"/>
            <a:ext cx="381000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4" name="Straight Connector 30">
            <a:extLst>
              <a:ext uri="{FF2B5EF4-FFF2-40B4-BE49-F238E27FC236}">
                <a16:creationId xmlns:a16="http://schemas.microsoft.com/office/drawing/2014/main" id="{48ABAABA-459C-A781-D7B4-59341A0C8D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95307" y="2750344"/>
            <a:ext cx="381000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5" name="Rectangle 4">
            <a:extLst>
              <a:ext uri="{FF2B5EF4-FFF2-40B4-BE49-F238E27FC236}">
                <a16:creationId xmlns:a16="http://schemas.microsoft.com/office/drawing/2014/main" id="{32A7D16B-E2CD-8CF4-80D1-DF97052F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6599238"/>
            <a:ext cx="17018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Dotted</a:t>
            </a:r>
          </a:p>
        </p:txBody>
      </p:sp>
      <p:sp>
        <p:nvSpPr>
          <p:cNvPr id="143376" name="Rectangle 4">
            <a:extLst>
              <a:ext uri="{FF2B5EF4-FFF2-40B4-BE49-F238E27FC236}">
                <a16:creationId xmlns:a16="http://schemas.microsoft.com/office/drawing/2014/main" id="{B9ECB21D-7C11-123A-569F-A6424785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6599238"/>
            <a:ext cx="19050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Dashed</a:t>
            </a:r>
          </a:p>
        </p:txBody>
      </p:sp>
      <p:cxnSp>
        <p:nvCxnSpPr>
          <p:cNvPr id="143377" name="Shape 37">
            <a:extLst>
              <a:ext uri="{FF2B5EF4-FFF2-40B4-BE49-F238E27FC236}">
                <a16:creationId xmlns:a16="http://schemas.microsoft.com/office/drawing/2014/main" id="{5837E546-970E-91E8-A9A4-E530265FA5A4}"/>
              </a:ext>
            </a:extLst>
          </p:cNvPr>
          <p:cNvCxnSpPr>
            <a:cxnSpLocks noChangeShapeType="1"/>
            <a:stCxn id="143375" idx="0"/>
          </p:cNvCxnSpPr>
          <p:nvPr/>
        </p:nvCxnSpPr>
        <p:spPr bwMode="auto">
          <a:xfrm rot="5400000" flipH="1" flipV="1">
            <a:off x="2238375" y="5310188"/>
            <a:ext cx="381000" cy="219710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8" name="Straight Connector 38">
            <a:extLst>
              <a:ext uri="{FF2B5EF4-FFF2-40B4-BE49-F238E27FC236}">
                <a16:creationId xmlns:a16="http://schemas.microsoft.com/office/drawing/2014/main" id="{EC7A29E2-CE51-E610-0541-CBD19950C64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336132" y="6407944"/>
            <a:ext cx="381000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9" name="Straight Connector 39">
            <a:extLst>
              <a:ext uri="{FF2B5EF4-FFF2-40B4-BE49-F238E27FC236}">
                <a16:creationId xmlns:a16="http://schemas.microsoft.com/office/drawing/2014/main" id="{4A576184-FFB2-976D-33DB-DCFCDB0E158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42319" y="6026944"/>
            <a:ext cx="381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80" name="Rectangle 4">
            <a:extLst>
              <a:ext uri="{FF2B5EF4-FFF2-40B4-BE49-F238E27FC236}">
                <a16:creationId xmlns:a16="http://schemas.microsoft.com/office/drawing/2014/main" id="{3B72D8E6-5380-761D-6CE7-03144CDB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6599238"/>
            <a:ext cx="1854200" cy="48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Dotted</a:t>
            </a:r>
          </a:p>
        </p:txBody>
      </p:sp>
      <p:sp>
        <p:nvSpPr>
          <p:cNvPr id="143381" name="Rectangle 4">
            <a:extLst>
              <a:ext uri="{FF2B5EF4-FFF2-40B4-BE49-F238E27FC236}">
                <a16:creationId xmlns:a16="http://schemas.microsoft.com/office/drawing/2014/main" id="{01502051-F47B-D3AE-906A-831746DD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6586538"/>
            <a:ext cx="1849438" cy="495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0794" tIns="50397" rIns="100794" bIns="50397" anchor="ctr"/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Dashed</a:t>
            </a:r>
          </a:p>
        </p:txBody>
      </p:sp>
      <p:cxnSp>
        <p:nvCxnSpPr>
          <p:cNvPr id="143382" name="Shape 42">
            <a:extLst>
              <a:ext uri="{FF2B5EF4-FFF2-40B4-BE49-F238E27FC236}">
                <a16:creationId xmlns:a16="http://schemas.microsoft.com/office/drawing/2014/main" id="{972E454A-8405-AC8C-89BC-5362BDBBE61B}"/>
              </a:ext>
            </a:extLst>
          </p:cNvPr>
          <p:cNvCxnSpPr>
            <a:cxnSpLocks noChangeShapeType="1"/>
            <a:stCxn id="143380" idx="0"/>
          </p:cNvCxnSpPr>
          <p:nvPr/>
        </p:nvCxnSpPr>
        <p:spPr bwMode="auto">
          <a:xfrm rot="5400000" flipH="1" flipV="1">
            <a:off x="7369175" y="5272088"/>
            <a:ext cx="381000" cy="227330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83" name="Straight Connector 43">
            <a:extLst>
              <a:ext uri="{FF2B5EF4-FFF2-40B4-BE49-F238E27FC236}">
                <a16:creationId xmlns:a16="http://schemas.microsoft.com/office/drawing/2014/main" id="{3C0EC579-9FDE-2C0D-8BC6-E2069CA1144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519319" y="6407944"/>
            <a:ext cx="381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84" name="Straight Connector 44">
            <a:extLst>
              <a:ext uri="{FF2B5EF4-FFF2-40B4-BE49-F238E27FC236}">
                <a16:creationId xmlns:a16="http://schemas.microsoft.com/office/drawing/2014/main" id="{DD1626F0-495B-46BA-1F6B-A9AB6EE907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11219" y="6026944"/>
            <a:ext cx="381000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70" grpId="0" animBg="1"/>
      <p:bldP spid="143371" grpId="0" animBg="1"/>
      <p:bldP spid="143375" grpId="0" animBg="1"/>
      <p:bldP spid="143376" grpId="0" animBg="1"/>
      <p:bldP spid="143380" grpId="0" animBg="1"/>
      <p:bldP spid="14338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D41E52C-6F20-878F-FEF2-B7700C4BD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313" y="0"/>
            <a:ext cx="8596312" cy="1255713"/>
          </a:xfrm>
        </p:spPr>
        <p:txBody>
          <a:bodyPr/>
          <a:lstStyle/>
          <a:p>
            <a:r>
              <a:rPr lang="en-US" altLang="en-US" sz="3600"/>
              <a:t>Obvious Solution: Analysis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A4A3CF-A6CB-8F6B-B2F2-A95227781D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7638"/>
            <a:ext cx="3962400" cy="5029200"/>
          </a:xfrm>
          <a:solidFill>
            <a:srgbClr val="CCFF66"/>
          </a:solidFill>
          <a:ln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>
                <a:solidFill>
                  <a:schemeClr val="accent2"/>
                </a:solidFill>
              </a:rPr>
              <a:t>Advantages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3600"/>
              </a:spcAft>
            </a:pPr>
            <a:r>
              <a:rPr lang="en-US" altLang="en-US" sz="3200"/>
              <a:t>Simple to implement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Simple to understand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E32F2113-2FE6-41D9-DB91-C5209E2F8D1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79900" y="1417638"/>
            <a:ext cx="5332413" cy="5029200"/>
          </a:xfrm>
          <a:solidFill>
            <a:srgbClr val="FFFFCC"/>
          </a:solidFill>
          <a:ln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600" b="1">
                <a:solidFill>
                  <a:schemeClr val="accent2"/>
                </a:solidFill>
              </a:rPr>
              <a:t>Disadvantages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When number of shapes and drawing features  increase:</a:t>
            </a:r>
          </a:p>
          <a:p>
            <a:pPr lvl="2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/>
              <a:t>Number of classes becomes LARGE (nXm)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/>
              <a:t>Cohesion is low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nimBg="1"/>
      <p:bldP spid="23556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26069AC-D9E4-6E1E-BF56-682E1036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1693863"/>
            <a:ext cx="2093912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Shape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8120E11-D8EB-99F3-F6E2-E9480BDF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648200"/>
            <a:ext cx="2093913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Triangle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DE7AB64C-E695-9C64-FE03-8912E00D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648200"/>
            <a:ext cx="2092325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Line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63F97D15-F7BB-4575-281A-3F0B9478F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3419475"/>
            <a:ext cx="419100" cy="336550"/>
          </a:xfrm>
          <a:prstGeom prst="triangle">
            <a:avLst>
              <a:gd name="adj" fmla="val 5000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5542" name="AutoShape 6">
            <a:extLst>
              <a:ext uri="{FF2B5EF4-FFF2-40B4-BE49-F238E27FC236}">
                <a16:creationId xmlns:a16="http://schemas.microsoft.com/office/drawing/2014/main" id="{2C4CA742-4119-625E-5A20-77C6762E0585}"/>
              </a:ext>
            </a:extLst>
          </p:cNvPr>
          <p:cNvCxnSpPr>
            <a:cxnSpLocks noChangeShapeType="1"/>
            <a:stCxn id="65540" idx="0"/>
            <a:endCxn id="65541" idx="3"/>
          </p:cNvCxnSpPr>
          <p:nvPr/>
        </p:nvCxnSpPr>
        <p:spPr bwMode="auto">
          <a:xfrm rot="5400000" flipH="1" flipV="1">
            <a:off x="1464469" y="3758406"/>
            <a:ext cx="892175" cy="8874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AutoShape 7">
            <a:extLst>
              <a:ext uri="{FF2B5EF4-FFF2-40B4-BE49-F238E27FC236}">
                <a16:creationId xmlns:a16="http://schemas.microsoft.com/office/drawing/2014/main" id="{2293E178-0A06-92F3-DCC9-A6D73FAC8222}"/>
              </a:ext>
            </a:extLst>
          </p:cNvPr>
          <p:cNvCxnSpPr>
            <a:cxnSpLocks noChangeShapeType="1"/>
            <a:stCxn id="65539" idx="0"/>
            <a:endCxn id="65541" idx="3"/>
          </p:cNvCxnSpPr>
          <p:nvPr/>
        </p:nvCxnSpPr>
        <p:spPr bwMode="auto">
          <a:xfrm rot="16200000" flipV="1">
            <a:off x="2640806" y="3469482"/>
            <a:ext cx="892175" cy="14652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4" name="AutoShape 8">
            <a:extLst>
              <a:ext uri="{FF2B5EF4-FFF2-40B4-BE49-F238E27FC236}">
                <a16:creationId xmlns:a16="http://schemas.microsoft.com/office/drawing/2014/main" id="{F5004D80-03D6-068D-A3C4-4147BE95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382838"/>
            <a:ext cx="504825" cy="50482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9D254706-106A-FC90-1BEE-77D1DD915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1770063"/>
            <a:ext cx="2093912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Drawer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756243CB-A8DC-99D6-5B4C-6A7DBA3A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4648200"/>
            <a:ext cx="2092325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Low Res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547" name="Rectangle 11">
            <a:extLst>
              <a:ext uri="{FF2B5EF4-FFF2-40B4-BE49-F238E27FC236}">
                <a16:creationId xmlns:a16="http://schemas.microsoft.com/office/drawing/2014/main" id="{39574FAC-4A63-7773-06E3-5FFB1F86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4648200"/>
            <a:ext cx="2093913" cy="17653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 anchor="ctr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 eaLnBrk="1" hangingPunct="1"/>
            <a:r>
              <a:rPr lang="en-US" altLang="en-US">
                <a:solidFill>
                  <a:srgbClr val="FFFF00"/>
                </a:solidFill>
                <a:latin typeface="Comic Sans MS" panose="030F0702030302020204" pitchFamily="66" charset="0"/>
              </a:rPr>
              <a:t>Hi Res</a:t>
            </a:r>
          </a:p>
          <a:p>
            <a:pPr algn="ctr" eaLnBrk="1" hangingPunct="1"/>
            <a:endParaRPr lang="en-US" altLang="en-US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5548" name="AutoShape 12">
            <a:extLst>
              <a:ext uri="{FF2B5EF4-FFF2-40B4-BE49-F238E27FC236}">
                <a16:creationId xmlns:a16="http://schemas.microsoft.com/office/drawing/2014/main" id="{291C3A58-C194-9236-44D6-D3126ACBD18A}"/>
              </a:ext>
            </a:extLst>
          </p:cNvPr>
          <p:cNvCxnSpPr>
            <a:cxnSpLocks noChangeShapeType="1"/>
            <a:stCxn id="65544" idx="3"/>
            <a:endCxn id="65545" idx="1"/>
          </p:cNvCxnSpPr>
          <p:nvPr/>
        </p:nvCxnSpPr>
        <p:spPr bwMode="auto">
          <a:xfrm>
            <a:off x="3944938" y="2635250"/>
            <a:ext cx="2466975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A00C01B9-0171-4482-83FA-6F0DD29DC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3551238"/>
            <a:ext cx="419100" cy="336550"/>
          </a:xfrm>
          <a:prstGeom prst="triangle">
            <a:avLst>
              <a:gd name="adj" fmla="val 50000"/>
            </a:avLst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65550" name="AutoShape 14">
            <a:extLst>
              <a:ext uri="{FF2B5EF4-FFF2-40B4-BE49-F238E27FC236}">
                <a16:creationId xmlns:a16="http://schemas.microsoft.com/office/drawing/2014/main" id="{AE5CDE25-6B7B-1707-56D5-C85D055DAD6C}"/>
              </a:ext>
            </a:extLst>
          </p:cNvPr>
          <p:cNvCxnSpPr>
            <a:cxnSpLocks noChangeShapeType="1"/>
            <a:stCxn id="65547" idx="0"/>
            <a:endCxn id="65549" idx="3"/>
          </p:cNvCxnSpPr>
          <p:nvPr/>
        </p:nvCxnSpPr>
        <p:spPr bwMode="auto">
          <a:xfrm rot="5400000" flipH="1" flipV="1">
            <a:off x="6522245" y="3710781"/>
            <a:ext cx="760412" cy="1114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5">
            <a:extLst>
              <a:ext uri="{FF2B5EF4-FFF2-40B4-BE49-F238E27FC236}">
                <a16:creationId xmlns:a16="http://schemas.microsoft.com/office/drawing/2014/main" id="{BB96D79F-4B26-A8A4-9E58-670F71B4A960}"/>
              </a:ext>
            </a:extLst>
          </p:cNvPr>
          <p:cNvCxnSpPr>
            <a:cxnSpLocks noChangeShapeType="1"/>
            <a:stCxn id="65549" idx="3"/>
            <a:endCxn id="65546" idx="0"/>
          </p:cNvCxnSpPr>
          <p:nvPr/>
        </p:nvCxnSpPr>
        <p:spPr bwMode="auto">
          <a:xfrm rot="16200000" flipH="1">
            <a:off x="7698582" y="3648869"/>
            <a:ext cx="760412" cy="1238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2" name="Text Box 16">
            <a:extLst>
              <a:ext uri="{FF2B5EF4-FFF2-40B4-BE49-F238E27FC236}">
                <a16:creationId xmlns:a16="http://schemas.microsoft.com/office/drawing/2014/main" id="{DB410F5B-FA6A-B793-E711-3520B202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988"/>
            <a:ext cx="974407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Pattern Solution to the 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Bridge</a:t>
            </a:r>
            <a:endParaRPr lang="en-US" altLang="en-US" sz="32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08689" name="Text Box 17">
            <a:extLst>
              <a:ext uri="{FF2B5EF4-FFF2-40B4-BE49-F238E27FC236}">
                <a16:creationId xmlns:a16="http://schemas.microsoft.com/office/drawing/2014/main" id="{4A2D8E20-6CF8-A72D-6704-CEBAB093F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930275"/>
            <a:ext cx="28432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defines the interface</a:t>
            </a:r>
          </a:p>
          <a:p>
            <a:pPr eaLnBrk="1" hangingPunct="1"/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shapes to draw</a:t>
            </a:r>
          </a:p>
        </p:txBody>
      </p:sp>
      <p:sp>
        <p:nvSpPr>
          <p:cNvPr id="1308690" name="Line 18">
            <a:extLst>
              <a:ext uri="{FF2B5EF4-FFF2-40B4-BE49-F238E27FC236}">
                <a16:creationId xmlns:a16="http://schemas.microsoft.com/office/drawing/2014/main" id="{77E37E83-4623-35C2-2D26-B33288FD9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0363" y="1417638"/>
            <a:ext cx="504825" cy="6731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8691" name="Text Box 19">
            <a:extLst>
              <a:ext uri="{FF2B5EF4-FFF2-40B4-BE49-F238E27FC236}">
                <a16:creationId xmlns:a16="http://schemas.microsoft.com/office/drawing/2014/main" id="{94A1B5B3-6314-C7E2-CE6F-CCC66C2A5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6643688"/>
            <a:ext cx="30622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503238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50323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“adapters” for specific</a:t>
            </a:r>
          </a:p>
          <a:p>
            <a:pPr eaLnBrk="1" hangingPunct="1"/>
            <a:r>
              <a:rPr lang="en-US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drawing interfaces</a:t>
            </a:r>
          </a:p>
        </p:txBody>
      </p:sp>
      <p:sp>
        <p:nvSpPr>
          <p:cNvPr id="1308692" name="Line 20">
            <a:extLst>
              <a:ext uri="{FF2B5EF4-FFF2-40B4-BE49-F238E27FC236}">
                <a16:creationId xmlns:a16="http://schemas.microsoft.com/office/drawing/2014/main" id="{1317AEA0-C840-0754-6A2E-474E29F373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8638" y="6215063"/>
            <a:ext cx="252412" cy="5048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8693" name="Line 21">
            <a:extLst>
              <a:ext uri="{FF2B5EF4-FFF2-40B4-BE49-F238E27FC236}">
                <a16:creationId xmlns:a16="http://schemas.microsoft.com/office/drawing/2014/main" id="{82B6CE3B-0FBA-7B83-46D0-86776C4634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0575" y="6299200"/>
            <a:ext cx="420688" cy="4206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89" grpId="0"/>
      <p:bldP spid="130869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F3DFCAA9-E38A-216A-FDD2-D20216E8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408238"/>
            <a:ext cx="8458200" cy="28829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6946213-E8DE-BAC4-AA03-3C716C958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0"/>
            <a:ext cx="8596312" cy="1255713"/>
          </a:xfrm>
        </p:spPr>
        <p:txBody>
          <a:bodyPr/>
          <a:lstStyle/>
          <a:p>
            <a:r>
              <a:rPr lang="en-US" altLang="en-US" sz="3600"/>
              <a:t>Bridge Pattern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D9B794C-968F-6724-DA88-98AB2CCB7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1462088"/>
            <a:ext cx="9372600" cy="4749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sz="4000" b="1">
                <a:solidFill>
                  <a:srgbClr val="0000CC"/>
                </a:solidFill>
              </a:rPr>
              <a:t>Problem:  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sz="3600"/>
              <a:t>Decouple an abstraction from its implementation, so that the two can vary independently…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en-US" altLang="en-US" sz="3200"/>
              <a:t>	</a:t>
            </a:r>
            <a:r>
              <a:rPr lang="en-US" altLang="en-US" sz="3200" b="1">
                <a:solidFill>
                  <a:srgbClr val="006600"/>
                </a:solidFill>
              </a:rPr>
              <a:t>Also known as: Handle/Body pattern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4800" b="1">
              <a:solidFill>
                <a:srgbClr val="006600"/>
              </a:solidFill>
            </a:endParaRPr>
          </a:p>
        </p:txBody>
      </p:sp>
      <p:sp>
        <p:nvSpPr>
          <p:cNvPr id="66565" name="TextBox 3">
            <a:extLst>
              <a:ext uri="{FF2B5EF4-FFF2-40B4-BE49-F238E27FC236}">
                <a16:creationId xmlns:a16="http://schemas.microsoft.com/office/drawing/2014/main" id="{3B93D4F2-4F65-69D2-4CED-0AC87E2719F7}"/>
              </a:ext>
            </a:extLst>
          </p:cNvPr>
          <p:cNvSpPr txBox="1">
            <a:spLocks noChangeArrowheads="1"/>
          </p:cNvSpPr>
          <p:nvPr/>
        </p:nvSpPr>
        <p:spPr bwMode="auto">
          <a:xfrm rot="-3243758">
            <a:off x="7640637" y="655638"/>
            <a:ext cx="3028951" cy="13843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>
                <a:solidFill>
                  <a:srgbClr val="0000CC"/>
                </a:solidFill>
                <a:latin typeface="Comic Sans MS" panose="030F0702030302020204" pitchFamily="66" charset="0"/>
              </a:rPr>
              <a:t>Shall discuss Details Little later…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433B49F-7F7C-363A-3DBF-A6A2FC68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0"/>
            <a:ext cx="8596313" cy="1255713"/>
          </a:xfrm>
        </p:spPr>
        <p:txBody>
          <a:bodyPr/>
          <a:lstStyle/>
          <a:p>
            <a:r>
              <a:rPr lang="en-US" altLang="en-US" sz="3600"/>
              <a:t>SRP: A Reflection on Causes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655FCC-2CD1-6A3D-54D7-481B55D36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3" y="1112838"/>
            <a:ext cx="9840912" cy="6019800"/>
          </a:xfrm>
        </p:spPr>
        <p:txBody>
          <a:bodyPr/>
          <a:lstStyle/>
          <a:p>
            <a:pPr marL="0">
              <a:lnSpc>
                <a:spcPct val="115000"/>
              </a:lnSpc>
              <a:spcBef>
                <a:spcPct val="20000"/>
              </a:spcBef>
              <a:spcAft>
                <a:spcPts val="1600"/>
              </a:spcAft>
            </a:pPr>
            <a:r>
              <a:rPr lang="en-US" altLang="en-US" sz="4000">
                <a:solidFill>
                  <a:srgbClr val="0000CC"/>
                </a:solidFill>
              </a:rPr>
              <a:t>Often  inheritance is used to extend a class along unrelated dimensions:</a:t>
            </a:r>
          </a:p>
          <a:p>
            <a:pPr marL="1143000" lvl="2" indent="-228600">
              <a:lnSpc>
                <a:spcPct val="115000"/>
              </a:lnSpc>
              <a:spcBef>
                <a:spcPct val="20000"/>
              </a:spcBef>
              <a:spcAft>
                <a:spcPts val="1600"/>
              </a:spcAft>
            </a:pPr>
            <a:r>
              <a:rPr lang="en-US" altLang="en-US" sz="3600"/>
              <a:t>Reduces method                             cohesion and                                        violates SRP …</a:t>
            </a:r>
          </a:p>
          <a:p>
            <a:pPr marL="0">
              <a:lnSpc>
                <a:spcPct val="115000"/>
              </a:lnSpc>
              <a:spcBef>
                <a:spcPct val="20000"/>
              </a:spcBef>
              <a:spcAft>
                <a:spcPts val="1600"/>
              </a:spcAft>
            </a:pPr>
            <a:endParaRPr lang="en-US" altLang="en-US" sz="6000"/>
          </a:p>
        </p:txBody>
      </p:sp>
      <p:sp>
        <p:nvSpPr>
          <p:cNvPr id="67588" name="Text Box 6">
            <a:extLst>
              <a:ext uri="{FF2B5EF4-FFF2-40B4-BE49-F238E27FC236}">
                <a16:creationId xmlns:a16="http://schemas.microsoft.com/office/drawing/2014/main" id="{781F9548-6EA8-2B97-5F32-A4924ADB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713038"/>
            <a:ext cx="1600200" cy="442912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339933"/>
                </a:solidFill>
                <a:latin typeface="Comic Sans MS" panose="030F0702030302020204" pitchFamily="66" charset="0"/>
              </a:rPr>
              <a:t>Student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1619E58D-6501-A89B-FAFD-32ED773F38F9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3170238"/>
            <a:ext cx="3429000" cy="1052512"/>
            <a:chOff x="4039" y="2189"/>
            <a:chExt cx="2160" cy="663"/>
          </a:xfrm>
        </p:grpSpPr>
        <p:sp>
          <p:nvSpPr>
            <p:cNvPr id="67625" name="Text Box 7">
              <a:extLst>
                <a:ext uri="{FF2B5EF4-FFF2-40B4-BE49-F238E27FC236}">
                  <a16:creationId xmlns:a16="http://schemas.microsoft.com/office/drawing/2014/main" id="{8E404DC5-359E-E503-9B59-AFDC1A6A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2573"/>
              <a:ext cx="480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UG</a:t>
              </a:r>
            </a:p>
          </p:txBody>
        </p:sp>
        <p:sp>
          <p:nvSpPr>
            <p:cNvPr id="67626" name="Text Box 8">
              <a:extLst>
                <a:ext uri="{FF2B5EF4-FFF2-40B4-BE49-F238E27FC236}">
                  <a16:creationId xmlns:a16="http://schemas.microsoft.com/office/drawing/2014/main" id="{49139D26-A607-0629-741B-3780C6632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2573"/>
              <a:ext cx="432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PG</a:t>
              </a:r>
            </a:p>
          </p:txBody>
        </p:sp>
        <p:sp>
          <p:nvSpPr>
            <p:cNvPr id="67627" name="Text Box 9">
              <a:extLst>
                <a:ext uri="{FF2B5EF4-FFF2-40B4-BE49-F238E27FC236}">
                  <a16:creationId xmlns:a16="http://schemas.microsoft.com/office/drawing/2014/main" id="{21B05926-466A-62E6-6E13-94CB6C2D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3" y="2573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PhD</a:t>
              </a:r>
            </a:p>
          </p:txBody>
        </p:sp>
        <p:sp>
          <p:nvSpPr>
            <p:cNvPr id="67628" name="Line 20">
              <a:extLst>
                <a:ext uri="{FF2B5EF4-FFF2-40B4-BE49-F238E27FC236}">
                  <a16:creationId xmlns:a16="http://schemas.microsoft.com/office/drawing/2014/main" id="{707F776E-0414-6810-362C-2F0CC203B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1" y="2189"/>
              <a:ext cx="336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29" name="Line 21">
              <a:extLst>
                <a:ext uri="{FF2B5EF4-FFF2-40B4-BE49-F238E27FC236}">
                  <a16:creationId xmlns:a16="http://schemas.microsoft.com/office/drawing/2014/main" id="{CD699E71-64A1-05A8-3D5A-9743A0AE1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9" y="2189"/>
              <a:ext cx="240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30" name="Line 22">
              <a:extLst>
                <a:ext uri="{FF2B5EF4-FFF2-40B4-BE49-F238E27FC236}">
                  <a16:creationId xmlns:a16="http://schemas.microsoft.com/office/drawing/2014/main" id="{701A9128-2BA7-FE25-8CA2-2FCC26B00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5" y="2189"/>
              <a:ext cx="720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60DED7DB-4782-8FFB-365E-7FA06733850D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4160838"/>
            <a:ext cx="4724400" cy="1371600"/>
            <a:chOff x="3415" y="2813"/>
            <a:chExt cx="2976" cy="864"/>
          </a:xfrm>
        </p:grpSpPr>
        <p:sp>
          <p:nvSpPr>
            <p:cNvPr id="67617" name="Text Box 10">
              <a:extLst>
                <a:ext uri="{FF2B5EF4-FFF2-40B4-BE49-F238E27FC236}">
                  <a16:creationId xmlns:a16="http://schemas.microsoft.com/office/drawing/2014/main" id="{3D957F92-B213-05AC-96B1-DCA4AF367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389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resi</a:t>
              </a:r>
            </a:p>
          </p:txBody>
        </p:sp>
        <p:sp>
          <p:nvSpPr>
            <p:cNvPr id="67618" name="Text Box 11">
              <a:extLst>
                <a:ext uri="{FF2B5EF4-FFF2-40B4-BE49-F238E27FC236}">
                  <a16:creationId xmlns:a16="http://schemas.microsoft.com/office/drawing/2014/main" id="{E62D0075-8AF0-ACA1-5CE1-EF1B3113D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3398"/>
              <a:ext cx="528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day</a:t>
              </a:r>
            </a:p>
          </p:txBody>
        </p:sp>
        <p:sp>
          <p:nvSpPr>
            <p:cNvPr id="67619" name="Text Box 12">
              <a:extLst>
                <a:ext uri="{FF2B5EF4-FFF2-40B4-BE49-F238E27FC236}">
                  <a16:creationId xmlns:a16="http://schemas.microsoft.com/office/drawing/2014/main" id="{4594156F-9BA5-004B-A068-28A4E9504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" y="3389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resi</a:t>
              </a:r>
            </a:p>
          </p:txBody>
        </p:sp>
        <p:sp>
          <p:nvSpPr>
            <p:cNvPr id="67620" name="Text Box 13">
              <a:extLst>
                <a:ext uri="{FF2B5EF4-FFF2-40B4-BE49-F238E27FC236}">
                  <a16:creationId xmlns:a16="http://schemas.microsoft.com/office/drawing/2014/main" id="{CB5350B3-60BB-CED1-4E34-BE1F896B3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" y="3389"/>
              <a:ext cx="528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day</a:t>
              </a:r>
            </a:p>
          </p:txBody>
        </p:sp>
        <p:sp>
          <p:nvSpPr>
            <p:cNvPr id="67621" name="Line 23">
              <a:extLst>
                <a:ext uri="{FF2B5EF4-FFF2-40B4-BE49-F238E27FC236}">
                  <a16:creationId xmlns:a16="http://schemas.microsoft.com/office/drawing/2014/main" id="{72958CCA-C2E0-2036-FF7D-A36586CAF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813"/>
              <a:ext cx="480" cy="57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22" name="Line 24">
              <a:extLst>
                <a:ext uri="{FF2B5EF4-FFF2-40B4-BE49-F238E27FC236}">
                  <a16:creationId xmlns:a16="http://schemas.microsoft.com/office/drawing/2014/main" id="{3FFF81B9-5572-89E0-0206-4621089C5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7" y="2813"/>
              <a:ext cx="384" cy="57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23" name="Line 25">
              <a:extLst>
                <a:ext uri="{FF2B5EF4-FFF2-40B4-BE49-F238E27FC236}">
                  <a16:creationId xmlns:a16="http://schemas.microsoft.com/office/drawing/2014/main" id="{2038FC1A-849A-D195-1EFF-A14119ECA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5" y="2813"/>
              <a:ext cx="480" cy="57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24" name="Line 26">
              <a:extLst>
                <a:ext uri="{FF2B5EF4-FFF2-40B4-BE49-F238E27FC236}">
                  <a16:creationId xmlns:a16="http://schemas.microsoft.com/office/drawing/2014/main" id="{85EE31E3-1B9C-02FE-F89C-E82450790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63" y="2813"/>
              <a:ext cx="384" cy="576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B87920EB-27F8-BE02-3B37-CD00408B2A24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5456238"/>
            <a:ext cx="6629400" cy="1143000"/>
            <a:chOff x="2263" y="3629"/>
            <a:chExt cx="4176" cy="720"/>
          </a:xfrm>
        </p:grpSpPr>
        <p:sp>
          <p:nvSpPr>
            <p:cNvPr id="67605" name="Text Box 14">
              <a:extLst>
                <a:ext uri="{FF2B5EF4-FFF2-40B4-BE49-F238E27FC236}">
                  <a16:creationId xmlns:a16="http://schemas.microsoft.com/office/drawing/2014/main" id="{A084A7B0-9D0B-D5C7-B372-1124E8BF9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4070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rust</a:t>
              </a:r>
            </a:p>
          </p:txBody>
        </p:sp>
        <p:sp>
          <p:nvSpPr>
            <p:cNvPr id="67606" name="Text Box 15">
              <a:extLst>
                <a:ext uri="{FF2B5EF4-FFF2-40B4-BE49-F238E27FC236}">
                  <a16:creationId xmlns:a16="http://schemas.microsoft.com/office/drawing/2014/main" id="{F16423DB-7E99-62C2-782C-731BB8D8B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4070"/>
              <a:ext cx="528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NR</a:t>
              </a:r>
            </a:p>
          </p:txBody>
        </p:sp>
        <p:sp>
          <p:nvSpPr>
            <p:cNvPr id="67607" name="Text Box 16">
              <a:extLst>
                <a:ext uri="{FF2B5EF4-FFF2-40B4-BE49-F238E27FC236}">
                  <a16:creationId xmlns:a16="http://schemas.microsoft.com/office/drawing/2014/main" id="{FCEADB25-C6B7-B05E-F5B6-1466F09A6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4061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rust</a:t>
              </a:r>
            </a:p>
          </p:txBody>
        </p:sp>
        <p:sp>
          <p:nvSpPr>
            <p:cNvPr id="67608" name="Text Box 17">
              <a:extLst>
                <a:ext uri="{FF2B5EF4-FFF2-40B4-BE49-F238E27FC236}">
                  <a16:creationId xmlns:a16="http://schemas.microsoft.com/office/drawing/2014/main" id="{E0E22AA1-14EF-0715-3A9D-FB34FC120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4061"/>
              <a:ext cx="528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NR</a:t>
              </a:r>
            </a:p>
          </p:txBody>
        </p:sp>
        <p:sp>
          <p:nvSpPr>
            <p:cNvPr id="67609" name="Text Box 18">
              <a:extLst>
                <a:ext uri="{FF2B5EF4-FFF2-40B4-BE49-F238E27FC236}">
                  <a16:creationId xmlns:a16="http://schemas.microsoft.com/office/drawing/2014/main" id="{11C94372-4417-ED02-7A5A-037FB6F95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4061"/>
              <a:ext cx="576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rust</a:t>
              </a:r>
            </a:p>
          </p:txBody>
        </p:sp>
        <p:sp>
          <p:nvSpPr>
            <p:cNvPr id="67610" name="Text Box 19">
              <a:extLst>
                <a:ext uri="{FF2B5EF4-FFF2-40B4-BE49-F238E27FC236}">
                  <a16:creationId xmlns:a16="http://schemas.microsoft.com/office/drawing/2014/main" id="{A83E4079-C8B4-28BF-97C6-81636E6E8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" y="4061"/>
              <a:ext cx="528" cy="2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339933"/>
                  </a:solidFill>
                  <a:latin typeface="Comic Sans MS" panose="030F0702030302020204" pitchFamily="66" charset="0"/>
                </a:rPr>
                <a:t>NR</a:t>
              </a:r>
            </a:p>
          </p:txBody>
        </p:sp>
        <p:sp>
          <p:nvSpPr>
            <p:cNvPr id="67611" name="Line 27">
              <a:extLst>
                <a:ext uri="{FF2B5EF4-FFF2-40B4-BE49-F238E27FC236}">
                  <a16:creationId xmlns:a16="http://schemas.microsoft.com/office/drawing/2014/main" id="{5B782645-4B3E-78E8-C1FE-69DC7F0EB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5" y="3677"/>
              <a:ext cx="480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DD1A8707-5F43-9F1D-DCF4-FAE2ABEA1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63" y="3677"/>
              <a:ext cx="192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3" name="Line 29">
              <a:extLst>
                <a:ext uri="{FF2B5EF4-FFF2-40B4-BE49-F238E27FC236}">
                  <a16:creationId xmlns:a16="http://schemas.microsoft.com/office/drawing/2014/main" id="{8C8FB44D-8BAE-0342-C442-C5B3DD759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7" y="3677"/>
              <a:ext cx="480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4" name="Line 30">
              <a:extLst>
                <a:ext uri="{FF2B5EF4-FFF2-40B4-BE49-F238E27FC236}">
                  <a16:creationId xmlns:a16="http://schemas.microsoft.com/office/drawing/2014/main" id="{B0301305-CD72-C67E-B22E-60D062748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55" y="3677"/>
              <a:ext cx="192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5" name="Line 31">
              <a:extLst>
                <a:ext uri="{FF2B5EF4-FFF2-40B4-BE49-F238E27FC236}">
                  <a16:creationId xmlns:a16="http://schemas.microsoft.com/office/drawing/2014/main" id="{CED69031-A837-785A-8311-1EDAD772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9" y="3677"/>
              <a:ext cx="960" cy="38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16" name="Line 32">
              <a:extLst>
                <a:ext uri="{FF2B5EF4-FFF2-40B4-BE49-F238E27FC236}">
                  <a16:creationId xmlns:a16="http://schemas.microsoft.com/office/drawing/2014/main" id="{BD91EA1C-DC10-C337-EBC4-858F040E2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7" y="3629"/>
              <a:ext cx="288" cy="432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F14908AE-2913-CBBC-4722-27793FEC8047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6827838"/>
            <a:ext cx="5715000" cy="152400"/>
            <a:chOff x="2215" y="4493"/>
            <a:chExt cx="3600" cy="96"/>
          </a:xfrm>
        </p:grpSpPr>
        <p:sp>
          <p:nvSpPr>
            <p:cNvPr id="67593" name="Oval 36">
              <a:extLst>
                <a:ext uri="{FF2B5EF4-FFF2-40B4-BE49-F238E27FC236}">
                  <a16:creationId xmlns:a16="http://schemas.microsoft.com/office/drawing/2014/main" id="{10B6C28B-B3E3-2D99-3D9F-7406A04F2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4" name="Oval 37">
              <a:extLst>
                <a:ext uri="{FF2B5EF4-FFF2-40B4-BE49-F238E27FC236}">
                  <a16:creationId xmlns:a16="http://schemas.microsoft.com/office/drawing/2014/main" id="{A70C3642-8446-304F-0830-EB001646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5" name="Oval 38">
              <a:extLst>
                <a:ext uri="{FF2B5EF4-FFF2-40B4-BE49-F238E27FC236}">
                  <a16:creationId xmlns:a16="http://schemas.microsoft.com/office/drawing/2014/main" id="{23AA0615-BE47-1F3A-F13A-A0EC3F51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6" name="Oval 39">
              <a:extLst>
                <a:ext uri="{FF2B5EF4-FFF2-40B4-BE49-F238E27FC236}">
                  <a16:creationId xmlns:a16="http://schemas.microsoft.com/office/drawing/2014/main" id="{52E168B9-4BDE-4680-3726-35179B319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7" name="Oval 40">
              <a:extLst>
                <a:ext uri="{FF2B5EF4-FFF2-40B4-BE49-F238E27FC236}">
                  <a16:creationId xmlns:a16="http://schemas.microsoft.com/office/drawing/2014/main" id="{C3C89001-98BB-05D8-5006-D770CA60B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8" name="Oval 41">
              <a:extLst>
                <a:ext uri="{FF2B5EF4-FFF2-40B4-BE49-F238E27FC236}">
                  <a16:creationId xmlns:a16="http://schemas.microsoft.com/office/drawing/2014/main" id="{54278182-9BBC-F1FC-DF8E-DFF08F3D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599" name="Oval 42">
              <a:extLst>
                <a:ext uri="{FF2B5EF4-FFF2-40B4-BE49-F238E27FC236}">
                  <a16:creationId xmlns:a16="http://schemas.microsoft.com/office/drawing/2014/main" id="{00E67279-F856-87C3-DE3E-A448449BA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600" name="Oval 43">
              <a:extLst>
                <a:ext uri="{FF2B5EF4-FFF2-40B4-BE49-F238E27FC236}">
                  <a16:creationId xmlns:a16="http://schemas.microsoft.com/office/drawing/2014/main" id="{97C7F821-483D-20E0-3253-5BF806B5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601" name="Oval 44">
              <a:extLst>
                <a:ext uri="{FF2B5EF4-FFF2-40B4-BE49-F238E27FC236}">
                  <a16:creationId xmlns:a16="http://schemas.microsoft.com/office/drawing/2014/main" id="{A872EE03-4550-4512-9DE9-914F72362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602" name="Oval 45">
              <a:extLst>
                <a:ext uri="{FF2B5EF4-FFF2-40B4-BE49-F238E27FC236}">
                  <a16:creationId xmlns:a16="http://schemas.microsoft.com/office/drawing/2014/main" id="{74541C34-7EF5-DFA8-2686-6057EF15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1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603" name="Oval 46">
              <a:extLst>
                <a:ext uri="{FF2B5EF4-FFF2-40B4-BE49-F238E27FC236}">
                  <a16:creationId xmlns:a16="http://schemas.microsoft.com/office/drawing/2014/main" id="{F09605B9-3C2F-15C2-9416-A8AE82746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67604" name="Oval 47">
              <a:extLst>
                <a:ext uri="{FF2B5EF4-FFF2-40B4-BE49-F238E27FC236}">
                  <a16:creationId xmlns:a16="http://schemas.microsoft.com/office/drawing/2014/main" id="{6A4EDC3C-4863-5565-C80F-DBC8C4E4B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" y="4493"/>
              <a:ext cx="144" cy="96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D23D93A-DA66-6E3C-B192-4D32F690C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122238"/>
            <a:ext cx="8596312" cy="1255712"/>
          </a:xfrm>
        </p:spPr>
        <p:txBody>
          <a:bodyPr/>
          <a:lstStyle/>
          <a:p>
            <a:r>
              <a:rPr lang="en-US" altLang="en-US" sz="3600"/>
              <a:t>SRP: A Reflection on Causes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6A59C284-603C-3C13-8765-65B011AA9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3" y="1249363"/>
            <a:ext cx="9993312" cy="57912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Let’s say need arises to have different types of bank Accounts: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First, based on account type:  </a:t>
            </a:r>
            <a:r>
              <a:rPr lang="en-US" altLang="en-US" sz="2800"/>
              <a:t>Cash Account, Credit Account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Second, based on customer type:  </a:t>
            </a:r>
            <a:r>
              <a:rPr lang="en-US" altLang="en-US" sz="2800"/>
              <a:t>Individual Account, Institutional Account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/>
              <a:t>These are two dimensions, 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2400"/>
              <a:t>E.g. Individual Cash Account, Individual Credit Account, etc.</a:t>
            </a:r>
          </a:p>
          <a:p>
            <a:pPr lvl="1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Often implemented as inheritance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066B75C7-9104-4E51-DE9E-2202FE58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31775"/>
            <a:ext cx="8731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51588" rIns="99207" bIns="51588" anchor="ctr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>
                <a:solidFill>
                  <a:srgbClr val="000000"/>
                </a:solidFill>
                <a:latin typeface="Comic Sans MS" panose="030F0702030302020204" pitchFamily="66" charset="0"/>
              </a:rPr>
              <a:t>Inheritance Diamond Problem</a:t>
            </a:r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BD75547A-617B-A308-5540-FF4F47F5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112838"/>
            <a:ext cx="8615362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61963" indent="-346075"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54088" algn="l"/>
                <a:tab pos="1449388" algn="l"/>
                <a:tab pos="1944688" algn="l"/>
                <a:tab pos="2439988" algn="l"/>
                <a:tab pos="2935288" algn="l"/>
                <a:tab pos="3430588" algn="l"/>
                <a:tab pos="3925888" algn="l"/>
                <a:tab pos="4421188" algn="l"/>
                <a:tab pos="4916488" algn="l"/>
                <a:tab pos="5411788" algn="l"/>
                <a:tab pos="5907088" algn="l"/>
                <a:tab pos="6402388" algn="l"/>
                <a:tab pos="6897688" algn="l"/>
                <a:tab pos="7392988" algn="l"/>
                <a:tab pos="7888288" algn="l"/>
                <a:tab pos="8383588" algn="l"/>
                <a:tab pos="8878888" algn="l"/>
                <a:tab pos="9374188" algn="l"/>
                <a:tab pos="9867900" algn="l"/>
                <a:tab pos="103632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8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altLang="en-US">
                <a:solidFill>
                  <a:srgbClr val="FF0000"/>
                </a:solidFill>
                <a:latin typeface="Comic Sans MS" panose="030F0702030302020204" pitchFamily="66" charset="0"/>
              </a:rPr>
              <a:t>Do not inherit unrelated dimensions! 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2F379E8-568C-A82C-B171-626DC9E0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2182813"/>
            <a:ext cx="1587500" cy="396875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4F6D48A7-B35E-2948-8816-6DB932C42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175000"/>
            <a:ext cx="1587500" cy="7731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A9E0E2A4-6F10-49EE-8005-7FE878A6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175000"/>
            <a:ext cx="1587500" cy="7731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39" name="Rectangle 6">
            <a:extLst>
              <a:ext uri="{FF2B5EF4-FFF2-40B4-BE49-F238E27FC236}">
                <a16:creationId xmlns:a16="http://schemas.microsoft.com/office/drawing/2014/main" id="{32E51032-A552-0AE4-C7A5-7ADEC1B4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175000"/>
            <a:ext cx="1587500" cy="7731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C8481367-9F4E-F439-2ED8-B54C81766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3175000"/>
            <a:ext cx="1730375" cy="7731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1" name="AutoShape 8">
            <a:extLst>
              <a:ext uri="{FF2B5EF4-FFF2-40B4-BE49-F238E27FC236}">
                <a16:creationId xmlns:a16="http://schemas.microsoft.com/office/drawing/2014/main" id="{FCD1C7C4-3050-9573-D781-143E8B6F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3948113"/>
            <a:ext cx="198437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2" name="AutoShape 9">
            <a:extLst>
              <a:ext uri="{FF2B5EF4-FFF2-40B4-BE49-F238E27FC236}">
                <a16:creationId xmlns:a16="http://schemas.microsoft.com/office/drawing/2014/main" id="{C273B316-BA21-1958-3268-F38DADDE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3948113"/>
            <a:ext cx="198438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3" name="AutoShape 10">
            <a:extLst>
              <a:ext uri="{FF2B5EF4-FFF2-40B4-BE49-F238E27FC236}">
                <a16:creationId xmlns:a16="http://schemas.microsoft.com/office/drawing/2014/main" id="{95907F8A-18FC-71DC-14CB-68B05CC83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3948113"/>
            <a:ext cx="198438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4" name="AutoShape 11">
            <a:extLst>
              <a:ext uri="{FF2B5EF4-FFF2-40B4-BE49-F238E27FC236}">
                <a16:creationId xmlns:a16="http://schemas.microsoft.com/office/drawing/2014/main" id="{FB35DF07-7703-12DF-0D54-AF496A4F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3948113"/>
            <a:ext cx="198438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5" name="AutoShape 12">
            <a:extLst>
              <a:ext uri="{FF2B5EF4-FFF2-40B4-BE49-F238E27FC236}">
                <a16:creationId xmlns:a16="http://schemas.microsoft.com/office/drawing/2014/main" id="{EDF015EC-8EDE-5484-AAB2-7C2C2A277C0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672138" y="2185987"/>
            <a:ext cx="196850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6" name="AutoShape 13">
            <a:extLst>
              <a:ext uri="{FF2B5EF4-FFF2-40B4-BE49-F238E27FC236}">
                <a16:creationId xmlns:a16="http://schemas.microsoft.com/office/drawing/2014/main" id="{207D9D13-D9FB-BDA3-7371-BAAE9BF7ED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57601" y="2185987"/>
            <a:ext cx="196850" cy="396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47" name="Line 14">
            <a:extLst>
              <a:ext uri="{FF2B5EF4-FFF2-40B4-BE49-F238E27FC236}">
                <a16:creationId xmlns:a16="http://schemas.microsoft.com/office/drawing/2014/main" id="{A128A1DF-ABBA-F820-AEAA-934DBCE08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2381250"/>
            <a:ext cx="2182813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48" name="Line 15">
            <a:extLst>
              <a:ext uri="{FF2B5EF4-FFF2-40B4-BE49-F238E27FC236}">
                <a16:creationId xmlns:a16="http://schemas.microsoft.com/office/drawing/2014/main" id="{1AA057EF-461E-C412-A4D3-C07FDF84A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5938" y="2376488"/>
            <a:ext cx="1587" cy="8016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49" name="Line 16">
            <a:extLst>
              <a:ext uri="{FF2B5EF4-FFF2-40B4-BE49-F238E27FC236}">
                <a16:creationId xmlns:a16="http://schemas.microsoft.com/office/drawing/2014/main" id="{EA3339FD-9B30-30B5-2361-7E26A258B6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8750" y="2376488"/>
            <a:ext cx="1588" cy="8016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0" name="Line 17">
            <a:extLst>
              <a:ext uri="{FF2B5EF4-FFF2-40B4-BE49-F238E27FC236}">
                <a16:creationId xmlns:a16="http://schemas.microsoft.com/office/drawing/2014/main" id="{2E2D3D1B-B3F4-207E-694A-9572CAEFC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4688" y="2376488"/>
            <a:ext cx="1587" cy="8016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1" name="Line 18">
            <a:extLst>
              <a:ext uri="{FF2B5EF4-FFF2-40B4-BE49-F238E27FC236}">
                <a16:creationId xmlns:a16="http://schemas.microsoft.com/office/drawing/2014/main" id="{AD6188D3-318C-8201-7DDF-47FB87C41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5888" y="2381250"/>
            <a:ext cx="218916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2" name="Line 19">
            <a:extLst>
              <a:ext uri="{FF2B5EF4-FFF2-40B4-BE49-F238E27FC236}">
                <a16:creationId xmlns:a16="http://schemas.microsoft.com/office/drawing/2014/main" id="{654B6354-C084-E3AF-EEA9-903CA32A74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063" y="2376488"/>
            <a:ext cx="1587" cy="8016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3" name="Line 20">
            <a:extLst>
              <a:ext uri="{FF2B5EF4-FFF2-40B4-BE49-F238E27FC236}">
                <a16:creationId xmlns:a16="http://schemas.microsoft.com/office/drawing/2014/main" id="{44227F8A-2D1D-6084-B2AC-087A8F1C9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063" y="4340225"/>
            <a:ext cx="1587" cy="8016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4" name="Rectangle 21">
            <a:extLst>
              <a:ext uri="{FF2B5EF4-FFF2-40B4-BE49-F238E27FC236}">
                <a16:creationId xmlns:a16="http://schemas.microsoft.com/office/drawing/2014/main" id="{72EA5C41-185B-3484-8962-CA1BA01BF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694363"/>
            <a:ext cx="2667000" cy="7731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55" name="Text Box 22">
            <a:extLst>
              <a:ext uri="{FF2B5EF4-FFF2-40B4-BE49-F238E27FC236}">
                <a16:creationId xmlns:a16="http://schemas.microsoft.com/office/drawing/2014/main" id="{B2BDF11F-7ACC-6D33-282B-D07F095F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192463"/>
            <a:ext cx="178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Cash Account</a:t>
            </a:r>
          </a:p>
        </p:txBody>
      </p:sp>
      <p:sp>
        <p:nvSpPr>
          <p:cNvPr id="69656" name="Line 23">
            <a:extLst>
              <a:ext uri="{FF2B5EF4-FFF2-40B4-BE49-F238E27FC236}">
                <a16:creationId xmlns:a16="http://schemas.microsoft.com/office/drawing/2014/main" id="{F7CD8A5E-921F-1A67-2DB7-CD2CC5EEE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5124450"/>
            <a:ext cx="1587" cy="6048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7" name="Line 24">
            <a:extLst>
              <a:ext uri="{FF2B5EF4-FFF2-40B4-BE49-F238E27FC236}">
                <a16:creationId xmlns:a16="http://schemas.microsoft.com/office/drawing/2014/main" id="{54C291A4-292F-0BE6-4646-941D26F33A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5963" y="4340225"/>
            <a:ext cx="1587" cy="4032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58" name="Text Box 25">
            <a:extLst>
              <a:ext uri="{FF2B5EF4-FFF2-40B4-BE49-F238E27FC236}">
                <a16:creationId xmlns:a16="http://schemas.microsoft.com/office/drawing/2014/main" id="{5BCB393E-F5B7-804E-7306-8700EAC5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3276600"/>
            <a:ext cx="2024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Credit </a:t>
            </a:r>
          </a:p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Account</a:t>
            </a:r>
          </a:p>
        </p:txBody>
      </p:sp>
      <p:sp>
        <p:nvSpPr>
          <p:cNvPr id="69659" name="Rectangle 26">
            <a:extLst>
              <a:ext uri="{FF2B5EF4-FFF2-40B4-BE49-F238E27FC236}">
                <a16:creationId xmlns:a16="http://schemas.microsoft.com/office/drawing/2014/main" id="{4DF03D4E-4ACB-223F-3CDD-AD30DC74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5732463"/>
            <a:ext cx="2376487" cy="7350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60" name="Line 27">
            <a:extLst>
              <a:ext uri="{FF2B5EF4-FFF2-40B4-BE49-F238E27FC236}">
                <a16:creationId xmlns:a16="http://schemas.microsoft.com/office/drawing/2014/main" id="{9C95924A-CE16-1D1E-9BA3-7AE69BDED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1563" y="4699000"/>
            <a:ext cx="1587" cy="998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1" name="Line 28">
            <a:extLst>
              <a:ext uri="{FF2B5EF4-FFF2-40B4-BE49-F238E27FC236}">
                <a16:creationId xmlns:a16="http://schemas.microsoft.com/office/drawing/2014/main" id="{2F7572DD-8553-0562-B4A0-866CD88E2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4702175"/>
            <a:ext cx="795337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2" name="Line 29">
            <a:extLst>
              <a:ext uri="{FF2B5EF4-FFF2-40B4-BE49-F238E27FC236}">
                <a16:creationId xmlns:a16="http://schemas.microsoft.com/office/drawing/2014/main" id="{C416FDE9-906F-9CCD-57EF-E9DB82EFB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4702175"/>
            <a:ext cx="2182812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cxnSp>
        <p:nvCxnSpPr>
          <p:cNvPr id="69663" name="AutoShape 30">
            <a:extLst>
              <a:ext uri="{FF2B5EF4-FFF2-40B4-BE49-F238E27FC236}">
                <a16:creationId xmlns:a16="http://schemas.microsoft.com/office/drawing/2014/main" id="{72004C4A-8AC7-B64D-6CC6-6DBC6B0941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4702175"/>
            <a:ext cx="2422525" cy="1588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64" name="Line 31">
            <a:extLst>
              <a:ext uri="{FF2B5EF4-FFF2-40B4-BE49-F238E27FC236}">
                <a16:creationId xmlns:a16="http://schemas.microsoft.com/office/drawing/2014/main" id="{B38D8D25-8A81-F07C-FB7E-DD1B773DA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6250" y="4344988"/>
            <a:ext cx="1588" cy="3571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5" name="Text Box 32">
            <a:extLst>
              <a:ext uri="{FF2B5EF4-FFF2-40B4-BE49-F238E27FC236}">
                <a16:creationId xmlns:a16="http://schemas.microsoft.com/office/drawing/2014/main" id="{DD86575E-D59B-D9BE-6924-411E5C27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3276600"/>
            <a:ext cx="2341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Individual Account</a:t>
            </a:r>
          </a:p>
        </p:txBody>
      </p:sp>
      <p:sp>
        <p:nvSpPr>
          <p:cNvPr id="69666" name="Line 33">
            <a:extLst>
              <a:ext uri="{FF2B5EF4-FFF2-40B4-BE49-F238E27FC236}">
                <a16:creationId xmlns:a16="http://schemas.microsoft.com/office/drawing/2014/main" id="{3DB063A3-CE2A-7F01-FBEC-61ECCC1F7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5535613"/>
            <a:ext cx="992188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7" name="Line 34">
            <a:extLst>
              <a:ext uri="{FF2B5EF4-FFF2-40B4-BE49-F238E27FC236}">
                <a16:creationId xmlns:a16="http://schemas.microsoft.com/office/drawing/2014/main" id="{3FD20643-7F4F-9E92-D8CF-A087FC4AB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3" y="4344988"/>
            <a:ext cx="1587" cy="11906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8" name="Line 35">
            <a:extLst>
              <a:ext uri="{FF2B5EF4-FFF2-40B4-BE49-F238E27FC236}">
                <a16:creationId xmlns:a16="http://schemas.microsoft.com/office/drawing/2014/main" id="{BEC89405-FD3F-9EE3-4856-84770F719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5535613"/>
            <a:ext cx="1189037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69" name="Line 36">
            <a:extLst>
              <a:ext uri="{FF2B5EF4-FFF2-40B4-BE49-F238E27FC236}">
                <a16:creationId xmlns:a16="http://schemas.microsoft.com/office/drawing/2014/main" id="{AEC32101-4229-91C9-A4EF-DD2E1FB16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125" y="5535613"/>
            <a:ext cx="1588" cy="1968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70" name="Text Box 37">
            <a:extLst>
              <a:ext uri="{FF2B5EF4-FFF2-40B4-BE49-F238E27FC236}">
                <a16:creationId xmlns:a16="http://schemas.microsoft.com/office/drawing/2014/main" id="{0C4730CC-B5C1-BAD5-BF07-F2EEDE891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751513"/>
            <a:ext cx="297656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Individual Cash Account</a:t>
            </a:r>
          </a:p>
        </p:txBody>
      </p:sp>
      <p:sp>
        <p:nvSpPr>
          <p:cNvPr id="69671" name="Line 38">
            <a:extLst>
              <a:ext uri="{FF2B5EF4-FFF2-40B4-BE49-F238E27FC236}">
                <a16:creationId xmlns:a16="http://schemas.microsoft.com/office/drawing/2014/main" id="{8981CD8F-AA06-F351-2339-9F523C15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5535613"/>
            <a:ext cx="1588" cy="1968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72" name="Line 39">
            <a:extLst>
              <a:ext uri="{FF2B5EF4-FFF2-40B4-BE49-F238E27FC236}">
                <a16:creationId xmlns:a16="http://schemas.microsoft.com/office/drawing/2014/main" id="{DA4DF494-2D40-AA73-28B4-63081DC0A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4703763"/>
            <a:ext cx="1587" cy="8064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73" name="Text Box 40">
            <a:extLst>
              <a:ext uri="{FF2B5EF4-FFF2-40B4-BE49-F238E27FC236}">
                <a16:creationId xmlns:a16="http://schemas.microsoft.com/office/drawing/2014/main" id="{B7764A60-EE34-0109-BC1A-1A87ED9B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5795963"/>
            <a:ext cx="2976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Individual Credit Account</a:t>
            </a:r>
          </a:p>
        </p:txBody>
      </p:sp>
      <p:sp>
        <p:nvSpPr>
          <p:cNvPr id="69674" name="Text Box 41">
            <a:extLst>
              <a:ext uri="{FF2B5EF4-FFF2-40B4-BE49-F238E27FC236}">
                <a16:creationId xmlns:a16="http://schemas.microsoft.com/office/drawing/2014/main" id="{2CB414FA-9BAB-B4F9-2B80-256ACD332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192463"/>
            <a:ext cx="25400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00CC"/>
                </a:solidFill>
                <a:latin typeface="Comic Sans MS" panose="030F0702030302020204" pitchFamily="66" charset="0"/>
              </a:rPr>
              <a:t>Institutional Account</a:t>
            </a:r>
          </a:p>
        </p:txBody>
      </p:sp>
      <p:sp>
        <p:nvSpPr>
          <p:cNvPr id="69675" name="Text Box 42">
            <a:extLst>
              <a:ext uri="{FF2B5EF4-FFF2-40B4-BE49-F238E27FC236}">
                <a16:creationId xmlns:a16="http://schemas.microsoft.com/office/drawing/2014/main" id="{E0ABEC5F-26AF-B90E-E4CB-CBEAE8D58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2117725"/>
            <a:ext cx="14684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200">
                <a:solidFill>
                  <a:srgbClr val="0000CC"/>
                </a:solidFill>
                <a:latin typeface="Comic Sans MS" panose="030F0702030302020204" pitchFamily="66" charset="0"/>
              </a:rPr>
              <a:t>Account</a:t>
            </a:r>
          </a:p>
        </p:txBody>
      </p:sp>
      <p:sp>
        <p:nvSpPr>
          <p:cNvPr id="69676" name="AutoShape 43">
            <a:extLst>
              <a:ext uri="{FF2B5EF4-FFF2-40B4-BE49-F238E27FC236}">
                <a16:creationId xmlns:a16="http://schemas.microsoft.com/office/drawing/2014/main" id="{0B7D09BD-FE39-BFEB-AA8C-130D61C10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43825" y="4745038"/>
            <a:ext cx="992187" cy="2579688"/>
          </a:xfrm>
          <a:prstGeom prst="flowChartPunchedCard">
            <a:avLst/>
          </a:prstGeom>
          <a:solidFill>
            <a:srgbClr val="FFFF99"/>
          </a:solidFill>
          <a:ln w="9360">
            <a:solidFill>
              <a:srgbClr val="FF00FF"/>
            </a:solidFill>
            <a:round/>
            <a:headEnd/>
            <a:tailEnd/>
          </a:ln>
        </p:spPr>
        <p:txBody>
          <a:bodyPr rot="10800000" vert="eaVert"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9677" name="Line 44">
            <a:extLst>
              <a:ext uri="{FF2B5EF4-FFF2-40B4-BE49-F238E27FC236}">
                <a16:creationId xmlns:a16="http://schemas.microsoft.com/office/drawing/2014/main" id="{2C52E0EE-525A-4F40-B2DE-25D959CEE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25" y="5732463"/>
            <a:ext cx="398463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78" name="Text Box 45">
            <a:extLst>
              <a:ext uri="{FF2B5EF4-FFF2-40B4-BE49-F238E27FC236}">
                <a16:creationId xmlns:a16="http://schemas.microsoft.com/office/drawing/2014/main" id="{FC413EB0-D50A-D8FC-C2F6-7717E608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5608638"/>
            <a:ext cx="2579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SzPct val="100000"/>
              <a:buFont typeface="Times New Roman" panose="02020603050405020304" pitchFamily="18" charset="0"/>
              <a:buNone/>
            </a:pPr>
            <a:r>
              <a:rPr lang="en-IN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Two more classes here…</a:t>
            </a:r>
          </a:p>
        </p:txBody>
      </p:sp>
      <p:sp>
        <p:nvSpPr>
          <p:cNvPr id="69679" name="Line 46">
            <a:extLst>
              <a:ext uri="{FF2B5EF4-FFF2-40B4-BE49-F238E27FC236}">
                <a16:creationId xmlns:a16="http://schemas.microsoft.com/office/drawing/2014/main" id="{2A4B9A43-B6DC-4344-A672-CE27A3F15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5535613"/>
            <a:ext cx="1588" cy="1968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  <p:sp>
        <p:nvSpPr>
          <p:cNvPr id="69680" name="Line 47">
            <a:extLst>
              <a:ext uri="{FF2B5EF4-FFF2-40B4-BE49-F238E27FC236}">
                <a16:creationId xmlns:a16="http://schemas.microsoft.com/office/drawing/2014/main" id="{75D4F839-2D5B-45B5-9425-B913BA749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0" y="5732463"/>
            <a:ext cx="396875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94" tIns="50397" rIns="100794" bIns="50397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7F8F15C-C3A1-C13E-153E-A96BF5A19E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22238"/>
            <a:ext cx="8596312" cy="808037"/>
          </a:xfrm>
        </p:spPr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Inheritance versus Delegation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658A06C-3824-BA74-3249-2BB93683A8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62025"/>
            <a:ext cx="10080625" cy="5943600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altLang="zh-TW">
                <a:ea typeface="PMingLiU" panose="02020500000000000000" pitchFamily="18" charset="-120"/>
              </a:rPr>
              <a:t>Two most common techniques for reuse</a:t>
            </a:r>
          </a:p>
          <a:p>
            <a:pPr lvl="1">
              <a:lnSpc>
                <a:spcPct val="114000"/>
              </a:lnSpc>
              <a:spcAft>
                <a:spcPct val="0"/>
              </a:spcAft>
            </a:pPr>
            <a:r>
              <a:rPr lang="en-US" altLang="zh-TW" b="1">
                <a:solidFill>
                  <a:srgbClr val="0000CC"/>
                </a:solidFill>
                <a:ea typeface="PMingLiU" panose="02020500000000000000" pitchFamily="18" charset="-120"/>
              </a:rPr>
              <a:t>Class inheritance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en-US" altLang="zh-TW" sz="3200" b="1">
                <a:solidFill>
                  <a:srgbClr val="006600"/>
                </a:solidFill>
                <a:ea typeface="PMingLiU" panose="02020500000000000000" pitchFamily="18" charset="-120"/>
              </a:rPr>
              <a:t>white-box reuse:</a:t>
            </a:r>
            <a:r>
              <a:rPr lang="en-US" altLang="zh-TW" sz="3200">
                <a:ea typeface="PMingLiU" panose="02020500000000000000" pitchFamily="18" charset="-120"/>
              </a:rPr>
              <a:t> Add incremental functionality</a:t>
            </a:r>
          </a:p>
          <a:p>
            <a:pPr lvl="1">
              <a:lnSpc>
                <a:spcPct val="114000"/>
              </a:lnSpc>
              <a:spcAft>
                <a:spcPct val="0"/>
              </a:spcAft>
            </a:pPr>
            <a:r>
              <a:rPr lang="en-US" altLang="zh-TW" b="1">
                <a:solidFill>
                  <a:srgbClr val="0000CC"/>
                </a:solidFill>
                <a:ea typeface="PMingLiU" panose="02020500000000000000" pitchFamily="18" charset="-120"/>
              </a:rPr>
              <a:t>Object Delegation</a:t>
            </a:r>
          </a:p>
          <a:p>
            <a:pPr lvl="2">
              <a:lnSpc>
                <a:spcPct val="114000"/>
              </a:lnSpc>
              <a:spcAft>
                <a:spcPts val="2400"/>
              </a:spcAft>
            </a:pPr>
            <a:r>
              <a:rPr lang="en-US" altLang="zh-TW" sz="3200" b="1">
                <a:solidFill>
                  <a:srgbClr val="006600"/>
                </a:solidFill>
                <a:ea typeface="PMingLiU" panose="02020500000000000000" pitchFamily="18" charset="-120"/>
              </a:rPr>
              <a:t>black-box reuse:</a:t>
            </a:r>
            <a:r>
              <a:rPr lang="en-US" altLang="zh-TW" sz="3200">
                <a:ea typeface="PMingLiU" panose="02020500000000000000" pitchFamily="18" charset="-120"/>
              </a:rPr>
              <a:t> </a:t>
            </a:r>
            <a:r>
              <a:rPr lang="en-US" altLang="zh-TW">
                <a:ea typeface="PMingLiU" panose="02020500000000000000" pitchFamily="18" charset="-120"/>
              </a:rPr>
              <a:t>N</a:t>
            </a:r>
            <a:r>
              <a:rPr lang="en-US" altLang="en-US"/>
              <a:t>ew functionality is obtained by invoking the functionality of some object </a:t>
            </a:r>
            <a:endParaRPr lang="en-US" altLang="zh-TW" sz="3200">
              <a:ea typeface="PMingLiU" panose="02020500000000000000" pitchFamily="18" charset="-120"/>
            </a:endParaRPr>
          </a:p>
          <a:p>
            <a:pPr>
              <a:lnSpc>
                <a:spcPct val="114000"/>
              </a:lnSpc>
              <a:spcAft>
                <a:spcPct val="0"/>
              </a:spcAft>
            </a:pPr>
            <a:r>
              <a:rPr lang="en-US" altLang="zh-TW" b="1">
                <a:ea typeface="PMingLiU" panose="02020500000000000000" pitchFamily="18" charset="-120"/>
              </a:rPr>
              <a:t>Class inheritance: </a:t>
            </a:r>
            <a:r>
              <a:rPr lang="en-US" altLang="zh-TW">
                <a:ea typeface="PMingLiU" panose="02020500000000000000" pitchFamily="18" charset="-120"/>
              </a:rPr>
              <a:t>advantages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en-US" altLang="zh-TW" sz="3200">
                <a:ea typeface="PMingLiU" panose="02020500000000000000" pitchFamily="18" charset="-120"/>
              </a:rPr>
              <a:t>Easier implementation</a:t>
            </a:r>
          </a:p>
          <a:p>
            <a:pPr lvl="2">
              <a:lnSpc>
                <a:spcPct val="114000"/>
              </a:lnSpc>
              <a:spcAft>
                <a:spcPts val="600"/>
              </a:spcAft>
            </a:pPr>
            <a:r>
              <a:rPr lang="en-US" altLang="zh-TW" sz="3200">
                <a:ea typeface="PMingLiU" panose="02020500000000000000" pitchFamily="18" charset="-120"/>
              </a:rPr>
              <a:t>Static: Easier understanding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FADCC-5C0C-2BA7-FE27-F3D90809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420813"/>
            <a:ext cx="9906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21B72-F51C-A40D-6C46-08FBA76B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3028950"/>
            <a:ext cx="274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5E591CD-F7D9-6C0B-B0BD-F86033DD7E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252413"/>
            <a:ext cx="9053512" cy="655637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sz="3600">
                <a:ea typeface="PMingLiU" panose="02020500000000000000" pitchFamily="18" charset="-120"/>
              </a:rPr>
              <a:t>Class inheritance:  disadvantages</a:t>
            </a:r>
            <a:endParaRPr lang="zh-TW" altLang="en-US" sz="3600">
              <a:ea typeface="PMingLiU" panose="02020500000000000000" pitchFamily="18" charset="-12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3377626-5CFE-9F72-2CC5-065E04753C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163" y="1036638"/>
            <a:ext cx="9677400" cy="5943600"/>
          </a:xfrm>
        </p:spPr>
        <p:txBody>
          <a:bodyPr/>
          <a:lstStyle/>
          <a:p>
            <a:pPr marL="790575" indent="-685800">
              <a:lnSpc>
                <a:spcPct val="125000"/>
              </a:lnSpc>
              <a:spcBef>
                <a:spcPts val="600"/>
              </a:spcBef>
              <a:spcAft>
                <a:spcPts val="1200"/>
              </a:spcAft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lang="en-US" altLang="zh-TW" b="1" dirty="0">
                <a:solidFill>
                  <a:srgbClr val="0000CC"/>
                </a:solidFill>
                <a:ea typeface="PMingLiU" panose="02020500000000000000" pitchFamily="18" charset="-120"/>
              </a:rPr>
              <a:t>Inherited features can’t be changed at run time.</a:t>
            </a:r>
          </a:p>
          <a:p>
            <a:pPr marL="790575" indent="-6858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Even when you’re only trying to reuse the base class features in a subclass…</a:t>
            </a:r>
          </a:p>
          <a:p>
            <a:pPr marL="1222375" lvl="1" indent="-685800">
              <a:lnSpc>
                <a:spcPct val="125000"/>
              </a:lnSpc>
              <a:spcBef>
                <a:spcPts val="600"/>
              </a:spcBef>
              <a:spcAft>
                <a:spcPts val="1800"/>
              </a:spcAft>
              <a:buSzPct val="90000"/>
              <a:defRPr/>
            </a:pPr>
            <a:r>
              <a:rPr lang="en-US" altLang="zh-TW" dirty="0">
                <a:solidFill>
                  <a:schemeClr val="tx1"/>
                </a:solidFill>
                <a:ea typeface="PMingLiU" panose="02020500000000000000" pitchFamily="18" charset="-120"/>
              </a:rPr>
              <a:t>Bugs can appear in base class features.</a:t>
            </a:r>
          </a:p>
          <a:p>
            <a:pPr marL="790575" indent="-6858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AutoNum type="arabicPeriod"/>
              <a:defRPr/>
            </a:pPr>
            <a:r>
              <a:rPr lang="en-US" altLang="zh-TW" dirty="0">
                <a:ea typeface="PMingLiU" panose="02020500000000000000" pitchFamily="18" charset="-120"/>
              </a:rPr>
              <a:t>Subclasses access Parent classes’ internal data:</a:t>
            </a:r>
          </a:p>
          <a:p>
            <a:pPr marL="1179513" lvl="1" indent="-6096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TW" b="1" dirty="0">
                <a:solidFill>
                  <a:srgbClr val="0000CC"/>
                </a:solidFill>
                <a:ea typeface="PMingLiU" panose="02020500000000000000" pitchFamily="18" charset="-120"/>
              </a:rPr>
              <a:t>breaks 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69102C-B1E8-73DE-FB0C-33BBF64C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3159125"/>
            <a:ext cx="17526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49BEC-BE3D-90E2-0D75-40ADA69CA8C8}"/>
              </a:ext>
            </a:extLst>
          </p:cNvPr>
          <p:cNvSpPr/>
          <p:nvPr/>
        </p:nvSpPr>
        <p:spPr bwMode="auto">
          <a:xfrm>
            <a:off x="315913" y="936625"/>
            <a:ext cx="9053512" cy="1763713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29FE594-3676-6F76-DE83-B8804C463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198438"/>
            <a:ext cx="8596313" cy="731837"/>
          </a:xfrm>
        </p:spPr>
        <p:txBody>
          <a:bodyPr/>
          <a:lstStyle/>
          <a:p>
            <a:r>
              <a:rPr lang="en-US" altLang="en-US" sz="3200"/>
              <a:t>LSP in Plain English…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E548FFB-3822-7B43-562F-E0ADB6F231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47738"/>
            <a:ext cx="9612313" cy="64135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420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Any subclass object should always be seamlessly usable in place of its parent class object.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altLang="en-US" sz="3200" b="1">
                <a:solidFill>
                  <a:srgbClr val="006600"/>
                </a:solidFill>
              </a:rPr>
              <a:t>Corollary</a:t>
            </a:r>
            <a:r>
              <a:rPr lang="en-GB" altLang="en-US" sz="3200"/>
              <a:t> - All derived classes must           honour contracts of their base classes: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IS A </a:t>
            </a:r>
            <a:r>
              <a:rPr lang="en-US" altLang="en-US" sz="2800" b="1">
                <a:solidFill>
                  <a:srgbClr val="0000CC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800" b="1">
                <a:solidFill>
                  <a:srgbClr val="0000CC"/>
                </a:solidFill>
              </a:rPr>
              <a:t> same public behavior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Pre-conditions can only get weaker (at most)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Post-conditions can only get stronger (at least)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BD060125-D5DE-A173-70B9-0515C8ED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6065838"/>
            <a:ext cx="83058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4000" i="1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E6E1E2A-9A55-5190-C76A-95325D955C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0"/>
            <a:ext cx="8596312" cy="1255713"/>
          </a:xfrm>
        </p:spPr>
        <p:txBody>
          <a:bodyPr/>
          <a:lstStyle/>
          <a:p>
            <a:r>
              <a:rPr lang="en-US" altLang="zh-TW" sz="3600">
                <a:ea typeface="PMingLiU" panose="02020500000000000000" pitchFamily="18" charset="-120"/>
              </a:rPr>
              <a:t>Delegation</a:t>
            </a:r>
            <a:endParaRPr lang="zh-TW" altLang="en-US" sz="3600">
              <a:ea typeface="PMingLiU" panose="02020500000000000000" pitchFamily="18" charset="-12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3B94BA1-65BD-5254-E7B6-62D8C43A9A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112838"/>
            <a:ext cx="9677400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TW" sz="3200">
                <a:ea typeface="PMingLiU" panose="02020500000000000000" pitchFamily="18" charset="-120"/>
              </a:rPr>
              <a:t>Delegation can take place d</a:t>
            </a:r>
            <a:r>
              <a:rPr lang="zh-TW" altLang="zh-TW" sz="3200">
                <a:ea typeface="PMingLiU" panose="02020500000000000000" pitchFamily="18" charset="-120"/>
              </a:rPr>
              <a:t>ynamic</a:t>
            </a:r>
            <a:r>
              <a:rPr lang="zh-TW" altLang="en-US" sz="3200">
                <a:ea typeface="PMingLiU" panose="02020500000000000000" pitchFamily="18" charset="-120"/>
              </a:rPr>
              <a:t>a</a:t>
            </a:r>
            <a:r>
              <a:rPr lang="en-US" altLang="zh-TW" sz="3200">
                <a:ea typeface="PMingLiU" panose="02020500000000000000" pitchFamily="18" charset="-120"/>
              </a:rPr>
              <a:t>lly</a:t>
            </a:r>
            <a:r>
              <a:rPr lang="zh-TW" altLang="zh-TW" sz="3200">
                <a:ea typeface="PMingLiU" panose="02020500000000000000" pitchFamily="18" charset="-120"/>
              </a:rPr>
              <a:t> at run time</a:t>
            </a:r>
            <a:r>
              <a:rPr lang="en-US" altLang="zh-TW" sz="3200">
                <a:ea typeface="PMingLiU" panose="02020500000000000000" pitchFamily="18" charset="-120"/>
              </a:rPr>
              <a:t>:</a:t>
            </a:r>
            <a:endParaRPr lang="zh-TW" altLang="zh-TW" sz="3200">
              <a:ea typeface="PMingLiU" panose="02020500000000000000" pitchFamily="18" charset="-12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zh-TW" altLang="en-US" sz="2800">
                <a:ea typeface="PMingLiU" panose="02020500000000000000" pitchFamily="18" charset="-120"/>
              </a:rPr>
              <a:t>D</a:t>
            </a:r>
            <a:r>
              <a:rPr lang="zh-TW" altLang="zh-TW" sz="2800">
                <a:ea typeface="PMingLiU" panose="02020500000000000000" pitchFamily="18" charset="-120"/>
              </a:rPr>
              <a:t>oes not break encapsulation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0"/>
              </a:spcAft>
            </a:pPr>
            <a:r>
              <a:rPr lang="zh-TW" altLang="en-US" sz="3200" b="1">
                <a:solidFill>
                  <a:srgbClr val="0000CC"/>
                </a:solidFill>
                <a:ea typeface="PMingLiU" panose="02020500000000000000" pitchFamily="18" charset="-120"/>
              </a:rPr>
              <a:t>A</a:t>
            </a:r>
            <a:r>
              <a:rPr lang="en-US" altLang="zh-TW" sz="3200" b="1">
                <a:solidFill>
                  <a:srgbClr val="0000CC"/>
                </a:solidFill>
                <a:ea typeface="PMingLiU" panose="02020500000000000000" pitchFamily="18" charset="-120"/>
              </a:rPr>
              <a:t> delegate</a:t>
            </a:r>
            <a:r>
              <a:rPr lang="zh-TW" altLang="zh-TW" sz="3200" b="1">
                <a:solidFill>
                  <a:srgbClr val="0000CC"/>
                </a:solidFill>
                <a:ea typeface="PMingLiU" panose="02020500000000000000" pitchFamily="18" charset="-120"/>
              </a:rPr>
              <a:t> object can be replaced at run time</a:t>
            </a:r>
            <a:r>
              <a:rPr lang="en-US" altLang="zh-TW" sz="3200" b="1">
                <a:solidFill>
                  <a:srgbClr val="0000CC"/>
                </a:solidFill>
                <a:ea typeface="PMingLiU" panose="02020500000000000000" pitchFamily="18" charset="-120"/>
              </a:rPr>
              <a:t>.</a:t>
            </a:r>
            <a:endParaRPr lang="zh-TW" altLang="zh-TW" sz="3200" b="1">
              <a:solidFill>
                <a:srgbClr val="0000CC"/>
              </a:solidFill>
              <a:ea typeface="PMingLiU" panose="02020500000000000000" pitchFamily="18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zh-TW" altLang="en-US" sz="3200">
                <a:ea typeface="PMingLiU" panose="02020500000000000000" pitchFamily="18" charset="-120"/>
              </a:rPr>
              <a:t>H</a:t>
            </a:r>
            <a:r>
              <a:rPr lang="zh-TW" altLang="zh-TW" sz="3200">
                <a:ea typeface="PMingLiU" panose="02020500000000000000" pitchFamily="18" charset="-120"/>
              </a:rPr>
              <a:t>elps </a:t>
            </a:r>
            <a:r>
              <a:rPr lang="en-US" altLang="zh-TW" sz="3200">
                <a:ea typeface="PMingLiU" panose="02020500000000000000" pitchFamily="18" charset="-120"/>
              </a:rPr>
              <a:t>to </a:t>
            </a:r>
            <a:r>
              <a:rPr lang="zh-TW" altLang="zh-TW" sz="3200">
                <a:ea typeface="PMingLiU" panose="02020500000000000000" pitchFamily="18" charset="-120"/>
              </a:rPr>
              <a:t>keep </a:t>
            </a:r>
            <a:r>
              <a:rPr lang="en-US" altLang="zh-TW" sz="3200">
                <a:ea typeface="PMingLiU" panose="02020500000000000000" pitchFamily="18" charset="-120"/>
              </a:rPr>
              <a:t>server </a:t>
            </a:r>
            <a:r>
              <a:rPr lang="zh-TW" altLang="zh-TW" sz="3200">
                <a:ea typeface="PMingLiU" panose="02020500000000000000" pitchFamily="18" charset="-120"/>
              </a:rPr>
              <a:t>class encapsulated and focused on one task</a:t>
            </a:r>
            <a:r>
              <a:rPr lang="zh-TW" altLang="en-US" sz="3200">
                <a:ea typeface="PMingLiU" panose="02020500000000000000" pitchFamily="18" charset="-12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TW" sz="2800" b="1">
                <a:solidFill>
                  <a:srgbClr val="0000CC"/>
                </a:solidFill>
                <a:ea typeface="PMingLiU" panose="02020500000000000000" pitchFamily="18" charset="-120"/>
              </a:rPr>
              <a:t>Favor object delegation over class inheritance.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zh-TW" altLang="zh-TW" sz="2800" b="1">
              <a:solidFill>
                <a:srgbClr val="0000CC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>
            <a:extLst>
              <a:ext uri="{FF2B5EF4-FFF2-40B4-BE49-F238E27FC236}">
                <a16:creationId xmlns:a16="http://schemas.microsoft.com/office/drawing/2014/main" id="{843F1AAA-E582-60CC-F2BC-AB9EB06AAA8C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2695575"/>
            <a:ext cx="5295900" cy="1301750"/>
            <a:chOff x="671513" y="3287713"/>
            <a:chExt cx="5376862" cy="1530350"/>
          </a:xfrm>
        </p:grpSpPr>
        <p:sp>
          <p:nvSpPr>
            <p:cNvPr id="74768" name="Rectangle 3">
              <a:extLst>
                <a:ext uri="{FF2B5EF4-FFF2-40B4-BE49-F238E27FC236}">
                  <a16:creationId xmlns:a16="http://schemas.microsoft.com/office/drawing/2014/main" id="{FDC3BFF2-9B11-7FE5-2F23-3ACB3F7C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513" y="3287713"/>
              <a:ext cx="2100262" cy="1512887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6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74769" name="Diamond 4">
              <a:extLst>
                <a:ext uri="{FF2B5EF4-FFF2-40B4-BE49-F238E27FC236}">
                  <a16:creationId xmlns:a16="http://schemas.microsoft.com/office/drawing/2014/main" id="{AFF19EA2-FC4E-B748-96C6-4E530B7B4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3937000"/>
              <a:ext cx="336550" cy="252413"/>
            </a:xfrm>
            <a:prstGeom prst="diamond">
              <a:avLst/>
            </a:prstGeom>
            <a:solidFill>
              <a:schemeClr val="tx1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1600" i="1">
                <a:solidFill>
                  <a:srgbClr val="FFFFFF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4770" name="Rectangle 8">
              <a:extLst>
                <a:ext uri="{FF2B5EF4-FFF2-40B4-BE49-F238E27FC236}">
                  <a16:creationId xmlns:a16="http://schemas.microsoft.com/office/drawing/2014/main" id="{FBC3CC70-FE2C-C14A-5096-CF2B3166E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113" y="3305175"/>
              <a:ext cx="2100262" cy="1512888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54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B</a:t>
              </a:r>
            </a:p>
          </p:txBody>
        </p:sp>
        <p:cxnSp>
          <p:nvCxnSpPr>
            <p:cNvPr id="74771" name="Straight Connector 10">
              <a:extLst>
                <a:ext uri="{FF2B5EF4-FFF2-40B4-BE49-F238E27FC236}">
                  <a16:creationId xmlns:a16="http://schemas.microsoft.com/office/drawing/2014/main" id="{8EF5DDC9-12DC-66D6-9318-5D9751B4F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82913" y="4084638"/>
              <a:ext cx="990600" cy="15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4755" name="Group 1">
            <a:extLst>
              <a:ext uri="{FF2B5EF4-FFF2-40B4-BE49-F238E27FC236}">
                <a16:creationId xmlns:a16="http://schemas.microsoft.com/office/drawing/2014/main" id="{45817884-7413-5283-14E5-2EBC9EFE7D46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2211388"/>
            <a:ext cx="1973263" cy="3473450"/>
            <a:chOff x="7308850" y="2603500"/>
            <a:chExt cx="2184400" cy="4200525"/>
          </a:xfrm>
        </p:grpSpPr>
        <p:sp>
          <p:nvSpPr>
            <p:cNvPr id="74764" name="Rectangle 11">
              <a:extLst>
                <a:ext uri="{FF2B5EF4-FFF2-40B4-BE49-F238E27FC236}">
                  <a16:creationId xmlns:a16="http://schemas.microsoft.com/office/drawing/2014/main" id="{842D6EFD-EEE3-8031-4DF8-D096D904D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2603500"/>
              <a:ext cx="2100263" cy="1512888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A</a:t>
              </a:r>
            </a:p>
          </p:txBody>
        </p:sp>
        <p:sp>
          <p:nvSpPr>
            <p:cNvPr id="74765" name="Rectangle 12">
              <a:extLst>
                <a:ext uri="{FF2B5EF4-FFF2-40B4-BE49-F238E27FC236}">
                  <a16:creationId xmlns:a16="http://schemas.microsoft.com/office/drawing/2014/main" id="{F135A0E0-FFF9-E32B-083E-65FCC42F2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988" y="5291138"/>
              <a:ext cx="2100262" cy="1512887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6000" i="1">
                  <a:solidFill>
                    <a:srgbClr val="FFFF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B</a:t>
              </a:r>
            </a:p>
          </p:txBody>
        </p:sp>
        <p:sp>
          <p:nvSpPr>
            <p:cNvPr id="74766" name="Isosceles Triangle 13">
              <a:extLst>
                <a:ext uri="{FF2B5EF4-FFF2-40B4-BE49-F238E27FC236}">
                  <a16:creationId xmlns:a16="http://schemas.microsoft.com/office/drawing/2014/main" id="{A068CC4F-F99A-11BE-D522-A8BB84AA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4513" y="4160838"/>
              <a:ext cx="252412" cy="33496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rgbClr val="5C0000"/>
              </a:solidFill>
              <a:miter lim="800000"/>
              <a:headEnd/>
              <a:tailEnd/>
            </a:ln>
          </p:spPr>
          <p:txBody>
            <a:bodyPr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en-US" altLang="en-US" sz="1400" i="1">
                <a:solidFill>
                  <a:srgbClr val="FFFFFF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cxnSp>
          <p:nvCxnSpPr>
            <p:cNvPr id="74767" name="Straight Connector 15">
              <a:extLst>
                <a:ext uri="{FF2B5EF4-FFF2-40B4-BE49-F238E27FC236}">
                  <a16:creationId xmlns:a16="http://schemas.microsoft.com/office/drawing/2014/main" id="{D85F1F9E-3450-606D-E776-246FFA94E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897813" y="4884738"/>
              <a:ext cx="838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756" name="TextBox 16">
            <a:extLst>
              <a:ext uri="{FF2B5EF4-FFF2-40B4-BE49-F238E27FC236}">
                <a16:creationId xmlns:a16="http://schemas.microsoft.com/office/drawing/2014/main" id="{4E63648B-3F5B-2E45-EA6E-8C8A0077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1282700"/>
            <a:ext cx="23653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inheritance</a:t>
            </a:r>
          </a:p>
        </p:txBody>
      </p:sp>
      <p:sp>
        <p:nvSpPr>
          <p:cNvPr id="50181" name="TextBox 17">
            <a:extLst>
              <a:ext uri="{FF2B5EF4-FFF2-40B4-BE49-F238E27FC236}">
                <a16:creationId xmlns:a16="http://schemas.microsoft.com/office/drawing/2014/main" id="{458C5C82-C444-64FE-F57A-DF98B74A2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4864100"/>
            <a:ext cx="22558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Delegation</a:t>
            </a:r>
          </a:p>
        </p:txBody>
      </p:sp>
      <p:sp>
        <p:nvSpPr>
          <p:cNvPr id="50182" name="TextBox 18">
            <a:extLst>
              <a:ext uri="{FF2B5EF4-FFF2-40B4-BE49-F238E27FC236}">
                <a16:creationId xmlns:a16="http://schemas.microsoft.com/office/drawing/2014/main" id="{DB3606F9-FF3D-654A-2077-500685E7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3" y="2882900"/>
            <a:ext cx="10287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5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has a</a:t>
            </a:r>
          </a:p>
        </p:txBody>
      </p:sp>
      <p:sp>
        <p:nvSpPr>
          <p:cNvPr id="74759" name="TextBox 19">
            <a:extLst>
              <a:ext uri="{FF2B5EF4-FFF2-40B4-BE49-F238E27FC236}">
                <a16:creationId xmlns:a16="http://schemas.microsoft.com/office/drawing/2014/main" id="{8C870070-9CB4-D169-E89D-5558410C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38575"/>
            <a:ext cx="1420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isa</a:t>
            </a:r>
          </a:p>
        </p:txBody>
      </p:sp>
      <p:sp>
        <p:nvSpPr>
          <p:cNvPr id="74760" name="TextBox 16">
            <a:extLst>
              <a:ext uri="{FF2B5EF4-FFF2-40B4-BE49-F238E27FC236}">
                <a16:creationId xmlns:a16="http://schemas.microsoft.com/office/drawing/2014/main" id="{3FD45224-03E8-FCA2-277D-F24F336D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93688"/>
            <a:ext cx="7985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Favour Delegation over inheritance</a:t>
            </a:r>
          </a:p>
        </p:txBody>
      </p:sp>
      <p:sp>
        <p:nvSpPr>
          <p:cNvPr id="50185" name="Rectangle 17">
            <a:extLst>
              <a:ext uri="{FF2B5EF4-FFF2-40B4-BE49-F238E27FC236}">
                <a16:creationId xmlns:a16="http://schemas.microsoft.com/office/drawing/2014/main" id="{673E007B-6C65-19FF-B6CA-4763D4A5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951038"/>
            <a:ext cx="6467475" cy="3443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000" i="1">
              <a:solidFill>
                <a:srgbClr val="FFFFFF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8EE20-23B9-8F20-3C02-BD00AED85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473700"/>
            <a:ext cx="27622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BLACK box reuse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61CA0B-F61C-50D6-6F99-EE71AB53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6067425"/>
            <a:ext cx="29273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WHITE box reuse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  <p:bldP spid="50185" grpId="0" animBg="1"/>
      <p:bldP spid="19" grpId="0"/>
      <p:bldP spid="19" grpId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5641D86B-DB76-8461-45DA-CF61020F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601913"/>
            <a:ext cx="2100262" cy="15128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8000" i="1">
                <a:solidFill>
                  <a:srgbClr val="FFFF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75779" name="Diamond 4">
            <a:extLst>
              <a:ext uri="{FF2B5EF4-FFF2-40B4-BE49-F238E27FC236}">
                <a16:creationId xmlns:a16="http://schemas.microsoft.com/office/drawing/2014/main" id="{85A98C85-0744-C319-70CE-8AE5073B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3251200"/>
            <a:ext cx="336550" cy="252413"/>
          </a:xfrm>
          <a:prstGeom prst="diamond">
            <a:avLst/>
          </a:prstGeom>
          <a:solidFill>
            <a:schemeClr val="tx1"/>
          </a:solidFill>
          <a:ln w="2540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000" i="1">
              <a:solidFill>
                <a:srgbClr val="FFFFFF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5780" name="Rectangle 8">
            <a:extLst>
              <a:ext uri="{FF2B5EF4-FFF2-40B4-BE49-F238E27FC236}">
                <a16:creationId xmlns:a16="http://schemas.microsoft.com/office/drawing/2014/main" id="{19B12B2F-B10D-A2B6-5610-123C4120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619375"/>
            <a:ext cx="2100262" cy="15128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6600" i="1">
                <a:solidFill>
                  <a:srgbClr val="FFFF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B</a:t>
            </a:r>
          </a:p>
        </p:txBody>
      </p:sp>
      <p:cxnSp>
        <p:nvCxnSpPr>
          <p:cNvPr id="75781" name="Straight Connector 10">
            <a:extLst>
              <a:ext uri="{FF2B5EF4-FFF2-40B4-BE49-F238E27FC236}">
                <a16:creationId xmlns:a16="http://schemas.microsoft.com/office/drawing/2014/main" id="{4E19698D-3543-9E23-48FD-A701A98D6B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49563" y="3398838"/>
            <a:ext cx="990600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2" name="Rectangle 11">
            <a:extLst>
              <a:ext uri="{FF2B5EF4-FFF2-40B4-BE49-F238E27FC236}">
                <a16:creationId xmlns:a16="http://schemas.microsoft.com/office/drawing/2014/main" id="{832C534F-5072-0814-025A-865F19EA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917700"/>
            <a:ext cx="2100263" cy="15128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8000" i="1">
                <a:solidFill>
                  <a:srgbClr val="FFFF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</a:t>
            </a:r>
          </a:p>
        </p:txBody>
      </p:sp>
      <p:sp>
        <p:nvSpPr>
          <p:cNvPr id="75783" name="Rectangle 12">
            <a:extLst>
              <a:ext uri="{FF2B5EF4-FFF2-40B4-BE49-F238E27FC236}">
                <a16:creationId xmlns:a16="http://schemas.microsoft.com/office/drawing/2014/main" id="{9568A2E1-FCDE-FDE7-599E-24F8DCE3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4605338"/>
            <a:ext cx="2100262" cy="151288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8000" i="1">
                <a:solidFill>
                  <a:srgbClr val="FFFF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B</a:t>
            </a:r>
          </a:p>
        </p:txBody>
      </p:sp>
      <p:sp>
        <p:nvSpPr>
          <p:cNvPr id="75784" name="Isosceles Triangle 13">
            <a:extLst>
              <a:ext uri="{FF2B5EF4-FFF2-40B4-BE49-F238E27FC236}">
                <a16:creationId xmlns:a16="http://schemas.microsoft.com/office/drawing/2014/main" id="{12FEEA56-F00C-8728-0362-13DA7842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3475038"/>
            <a:ext cx="252412" cy="3349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57150">
            <a:solidFill>
              <a:srgbClr val="5C0000"/>
            </a:solidFill>
            <a:miter lim="800000"/>
            <a:headEnd/>
            <a:tailEnd/>
          </a:ln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000" i="1">
              <a:solidFill>
                <a:srgbClr val="FFFFFF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cxnSp>
        <p:nvCxnSpPr>
          <p:cNvPr id="75785" name="Straight Connector 15">
            <a:extLst>
              <a:ext uri="{FF2B5EF4-FFF2-40B4-BE49-F238E27FC236}">
                <a16:creationId xmlns:a16="http://schemas.microsoft.com/office/drawing/2014/main" id="{56BE6192-94C1-0F82-4038-D86ABD66A3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83563" y="3779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6" name="TextBox 16">
            <a:extLst>
              <a:ext uri="{FF2B5EF4-FFF2-40B4-BE49-F238E27FC236}">
                <a16:creationId xmlns:a16="http://schemas.microsoft.com/office/drawing/2014/main" id="{8A88F923-A7E6-199D-E786-7D337141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1417638"/>
            <a:ext cx="23653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inheritance</a:t>
            </a:r>
          </a:p>
        </p:txBody>
      </p:sp>
      <p:sp>
        <p:nvSpPr>
          <p:cNvPr id="75787" name="TextBox 17">
            <a:extLst>
              <a:ext uri="{FF2B5EF4-FFF2-40B4-BE49-F238E27FC236}">
                <a16:creationId xmlns:a16="http://schemas.microsoft.com/office/drawing/2014/main" id="{057D4F5B-1BC9-F679-13F2-0877D7F17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1957388"/>
            <a:ext cx="2255837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Delegation</a:t>
            </a:r>
          </a:p>
        </p:txBody>
      </p:sp>
      <p:sp>
        <p:nvSpPr>
          <p:cNvPr id="75788" name="TextBox 18">
            <a:extLst>
              <a:ext uri="{FF2B5EF4-FFF2-40B4-BE49-F238E27FC236}">
                <a16:creationId xmlns:a16="http://schemas.microsoft.com/office/drawing/2014/main" id="{CA623899-9E1A-B6E4-F79F-46E597DD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3094038"/>
            <a:ext cx="8286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19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has a</a:t>
            </a:r>
          </a:p>
        </p:txBody>
      </p:sp>
      <p:sp>
        <p:nvSpPr>
          <p:cNvPr id="75789" name="TextBox 19">
            <a:extLst>
              <a:ext uri="{FF2B5EF4-FFF2-40B4-BE49-F238E27FC236}">
                <a16:creationId xmlns:a16="http://schemas.microsoft.com/office/drawing/2014/main" id="{5F24DCC0-BB19-9BDA-0495-C6B446449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50" y="3932238"/>
            <a:ext cx="687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9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isa</a:t>
            </a:r>
          </a:p>
        </p:txBody>
      </p:sp>
      <p:sp>
        <p:nvSpPr>
          <p:cNvPr id="75790" name="TextBox 16">
            <a:extLst>
              <a:ext uri="{FF2B5EF4-FFF2-40B4-BE49-F238E27FC236}">
                <a16:creationId xmlns:a16="http://schemas.microsoft.com/office/drawing/2014/main" id="{F30BF32E-7FCA-F01C-5FCB-09BDCACE9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220663"/>
            <a:ext cx="7743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Favor Delegation over inheritance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221A9-1482-BED1-E455-0B0BE0A6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6038850"/>
            <a:ext cx="36195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BLACK box reuse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7AAB5-F22C-4D44-CB6C-4AA2CD1D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6202363"/>
            <a:ext cx="3381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WHITE box reuse</a:t>
            </a:r>
          </a:p>
        </p:txBody>
      </p:sp>
      <p:sp>
        <p:nvSpPr>
          <p:cNvPr id="75793" name="Rectangle 20">
            <a:extLst>
              <a:ext uri="{FF2B5EF4-FFF2-40B4-BE49-F238E27FC236}">
                <a16:creationId xmlns:a16="http://schemas.microsoft.com/office/drawing/2014/main" id="{314D6FA4-B8AC-3380-3660-A6F0C915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884238"/>
            <a:ext cx="3611562" cy="5791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94" tIns="50397" rIns="100794" bIns="50397" anchor="ctr"/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endParaRPr lang="en-US" altLang="en-US" sz="2000" i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5794" name="TextBox 23">
            <a:extLst>
              <a:ext uri="{FF2B5EF4-FFF2-40B4-BE49-F238E27FC236}">
                <a16:creationId xmlns:a16="http://schemas.microsoft.com/office/drawing/2014/main" id="{0ED8F9F2-7C76-A487-2A48-7B7778F0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1763" y="4397375"/>
            <a:ext cx="63357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Caveat:  </a:t>
            </a:r>
            <a:r>
              <a:rPr lang="en-US" altLang="en-US" sz="3200" i="1">
                <a:solidFill>
                  <a:srgbClr val="0033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sometimes inheritance is the right thing: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i="1">
                <a:solidFill>
                  <a:srgbClr val="0033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it gives us polymorphism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1A46279-3DEE-4DCC-DA96-4E541F085CB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951038"/>
            <a:ext cx="8569325" cy="1905000"/>
          </a:xfrm>
          <a:solidFill>
            <a:srgbClr val="FFFFCC"/>
          </a:solidFill>
          <a:ln>
            <a:solidFill>
              <a:srgbClr val="FF6699"/>
            </a:solidFill>
            <a:round/>
            <a:headEnd/>
            <a:tailEnd/>
          </a:ln>
        </p:spPr>
        <p:txBody>
          <a:bodyPr lIns="99745" tIns="48997" rIns="99745" bIns="48997"/>
          <a:lstStyle/>
          <a:p>
            <a:pPr>
              <a:lnSpc>
                <a:spcPct val="100000"/>
              </a:lnSpc>
            </a:pPr>
            <a:r>
              <a:rPr lang="en-US" altLang="en-US">
                <a:solidFill>
                  <a:srgbClr val="0000CC"/>
                </a:solidFill>
              </a:rPr>
              <a:t>Dependency Inversion Principle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7E61B6D-2086-D973-C278-86D50C8BFAF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00188" y="3475038"/>
            <a:ext cx="7080250" cy="1822450"/>
          </a:xfrm>
        </p:spPr>
        <p:txBody>
          <a:bodyPr lIns="99745" tIns="48997" rIns="99745" bIns="48997"/>
          <a:lstStyle/>
          <a:p>
            <a:pPr marL="0" indent="0" algn="ctr" defTabSz="914400">
              <a:buFont typeface="Wingdings" panose="05000000000000000000" pitchFamily="2" charset="2"/>
              <a:buNone/>
            </a:pPr>
            <a:endParaRPr lang="en-US" altLang="en-US" sz="3200"/>
          </a:p>
          <a:p>
            <a:pPr marL="0" indent="0" algn="ctr" defTabSz="914400">
              <a:buFont typeface="Wingdings" panose="05000000000000000000" pitchFamily="2" charset="2"/>
              <a:buNone/>
            </a:pPr>
            <a:r>
              <a:rPr lang="en-US" altLang="en-US" sz="3200"/>
              <a:t>based on an article of that title by Robert Martin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>
            <a:extLst>
              <a:ext uri="{FF2B5EF4-FFF2-40B4-BE49-F238E27FC236}">
                <a16:creationId xmlns:a16="http://schemas.microsoft.com/office/drawing/2014/main" id="{4DC855C5-C69B-7A6C-4190-28353A2A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38488"/>
            <a:ext cx="9155113" cy="1835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7DF2239-0D8E-79D8-517D-31DBA07C1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-112713"/>
            <a:ext cx="8596313" cy="1255713"/>
          </a:xfrm>
        </p:spPr>
        <p:txBody>
          <a:bodyPr lIns="99745" tIns="48997" rIns="99745" bIns="48997"/>
          <a:lstStyle/>
          <a:p>
            <a:r>
              <a:rPr lang="en-US" altLang="en-US" sz="3600"/>
              <a:t>DIP: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18EC6-348E-DED4-97CB-E02B6D243286}"/>
              </a:ext>
            </a:extLst>
          </p:cNvPr>
          <p:cNvSpPr/>
          <p:nvPr/>
        </p:nvSpPr>
        <p:spPr bwMode="auto">
          <a:xfrm>
            <a:off x="406400" y="1139825"/>
            <a:ext cx="8926513" cy="528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1317347-74A8-3BA9-F090-4F5BA4789E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042988"/>
            <a:ext cx="10221912" cy="6115050"/>
          </a:xfrm>
        </p:spPr>
        <p:txBody>
          <a:bodyPr lIns="99745" tIns="48997" rIns="99745" bIns="48997"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“Depend on Abstractions-- not on concretions”.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sz="3200"/>
              <a:t>High level components should not depend upon low level components.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b="1">
                <a:solidFill>
                  <a:srgbClr val="0000CC"/>
                </a:solidFill>
              </a:rPr>
              <a:t>Abstractions should not depend upon details…  Details should depend upon  the abstractions…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b="1">
                <a:solidFill>
                  <a:srgbClr val="660066"/>
                </a:solidFill>
                <a:ea typeface="SimSun" panose="02010600030101010101" pitchFamily="2" charset="-122"/>
              </a:rPr>
              <a:t>Why?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b="1">
                <a:solidFill>
                  <a:srgbClr val="660066"/>
                </a:solidFill>
                <a:ea typeface="SimSun" panose="02010600030101010101" pitchFamily="2" charset="-122"/>
              </a:rPr>
              <a:t>High-level concepts are more                          stable than low-level implementations.</a:t>
            </a:r>
            <a:endParaRPr lang="en-US" altLang="en-US" sz="2800" b="1">
              <a:solidFill>
                <a:srgbClr val="660066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en-US" b="1">
              <a:solidFill>
                <a:srgbClr val="660066"/>
              </a:solidFill>
            </a:endParaRP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2C52DB2C-C116-3580-11FD-02FCE7162104}"/>
              </a:ext>
            </a:extLst>
          </p:cNvPr>
          <p:cNvGrpSpPr>
            <a:grpSpLocks/>
          </p:cNvGrpSpPr>
          <p:nvPr/>
        </p:nvGrpSpPr>
        <p:grpSpPr bwMode="auto">
          <a:xfrm>
            <a:off x="7173913" y="5227638"/>
            <a:ext cx="2514600" cy="1311275"/>
            <a:chOff x="598" y="2767"/>
            <a:chExt cx="1670" cy="1069"/>
          </a:xfrm>
        </p:grpSpPr>
        <p:sp>
          <p:nvSpPr>
            <p:cNvPr id="78861" name="Text Box 3">
              <a:extLst>
                <a:ext uri="{FF2B5EF4-FFF2-40B4-BE49-F238E27FC236}">
                  <a16:creationId xmlns:a16="http://schemas.microsoft.com/office/drawing/2014/main" id="{88B64DBD-385B-C3A1-C21A-8549FF744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767"/>
              <a:ext cx="1670" cy="439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High Level</a:t>
              </a:r>
            </a:p>
          </p:txBody>
        </p:sp>
        <p:sp>
          <p:nvSpPr>
            <p:cNvPr id="78862" name="Text Box 4">
              <a:extLst>
                <a:ext uri="{FF2B5EF4-FFF2-40B4-BE49-F238E27FC236}">
                  <a16:creationId xmlns:a16="http://schemas.microsoft.com/office/drawing/2014/main" id="{13B4A376-9F38-498F-3601-EEEAFFB5D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3397"/>
              <a:ext cx="1670" cy="439"/>
            </a:xfrm>
            <a:prstGeom prst="rect">
              <a:avLst/>
            </a:prstGeom>
            <a:solidFill>
              <a:srgbClr val="FFCC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Low Level</a:t>
              </a:r>
            </a:p>
          </p:txBody>
        </p:sp>
      </p:grpSp>
      <p:cxnSp>
        <p:nvCxnSpPr>
          <p:cNvPr id="9" name="Straight Arrow Connector 2">
            <a:extLst>
              <a:ext uri="{FF2B5EF4-FFF2-40B4-BE49-F238E27FC236}">
                <a16:creationId xmlns:a16="http://schemas.microsoft.com/office/drawing/2014/main" id="{86818C98-F776-565F-0593-C9EF645BA6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59713" y="5765800"/>
            <a:ext cx="0" cy="2317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19926425-78C2-D7CB-E977-91B626CD41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5513" y="5753100"/>
            <a:ext cx="0" cy="2444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B6D47D48-9818-6612-01CF-5EAE7394AD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55125" y="5765800"/>
            <a:ext cx="0" cy="231775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6">
            <a:extLst>
              <a:ext uri="{FF2B5EF4-FFF2-40B4-BE49-F238E27FC236}">
                <a16:creationId xmlns:a16="http://schemas.microsoft.com/office/drawing/2014/main" id="{1CA97320-BCE2-3670-1163-A3330412B038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4937125"/>
            <a:ext cx="2514600" cy="2120900"/>
            <a:chOff x="7859712" y="4922837"/>
            <a:chExt cx="1905000" cy="1828800"/>
          </a:xfrm>
        </p:grpSpPr>
        <p:cxnSp>
          <p:nvCxnSpPr>
            <p:cNvPr id="78859" name="Straight Connector 12">
              <a:extLst>
                <a:ext uri="{FF2B5EF4-FFF2-40B4-BE49-F238E27FC236}">
                  <a16:creationId xmlns:a16="http://schemas.microsoft.com/office/drawing/2014/main" id="{8911F029-F982-922E-0422-078919E62C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59712" y="4922837"/>
              <a:ext cx="1905000" cy="1828800"/>
            </a:xfrm>
            <a:prstGeom prst="line">
              <a:avLst/>
            </a:prstGeom>
            <a:noFill/>
            <a:ln w="38100" algn="ctr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0" name="Straight Connector 13">
              <a:extLst>
                <a:ext uri="{FF2B5EF4-FFF2-40B4-BE49-F238E27FC236}">
                  <a16:creationId xmlns:a16="http://schemas.microsoft.com/office/drawing/2014/main" id="{26614678-FF93-1BB2-3563-64FDCCDFD8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088312" y="5076825"/>
              <a:ext cx="1676400" cy="1446212"/>
            </a:xfrm>
            <a:prstGeom prst="line">
              <a:avLst/>
            </a:prstGeom>
            <a:noFill/>
            <a:ln w="38100" algn="ctr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9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9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654F5-A6B6-C3F3-B83A-CEF330405E50}"/>
              </a:ext>
            </a:extLst>
          </p:cNvPr>
          <p:cNvSpPr/>
          <p:nvPr/>
        </p:nvSpPr>
        <p:spPr bwMode="auto">
          <a:xfrm>
            <a:off x="468313" y="960438"/>
            <a:ext cx="91440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BDACA-AEAA-B050-D85A-C5FFA3BADD58}"/>
              </a:ext>
            </a:extLst>
          </p:cNvPr>
          <p:cNvSpPr/>
          <p:nvPr/>
        </p:nvSpPr>
        <p:spPr bwMode="auto">
          <a:xfrm>
            <a:off x="849313" y="5456238"/>
            <a:ext cx="8828087" cy="1676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DCB7597E-1826-03D0-1DBA-8F701B1A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23825"/>
            <a:ext cx="8596312" cy="1255713"/>
          </a:xfrm>
        </p:spPr>
        <p:txBody>
          <a:bodyPr/>
          <a:lstStyle/>
          <a:p>
            <a:r>
              <a:rPr lang="en-US" altLang="en-US" sz="4000"/>
              <a:t>DIP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141AF4D-DE65-AD47-4D03-9DD4F0D86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960438"/>
            <a:ext cx="96774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ts val="3600"/>
              </a:spcAft>
            </a:pPr>
            <a:r>
              <a:rPr lang="en-US" altLang="en-US" sz="3200">
                <a:solidFill>
                  <a:srgbClr val="0000CC"/>
                </a:solidFill>
              </a:rPr>
              <a:t>The goal is to limit dependence on the aspects of a design/implementation that may change.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en-US"/>
              <a:t>There are times when  dependency on concrete implementations is OK.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b="1">
                <a:solidFill>
                  <a:srgbClr val="006600"/>
                </a:solidFill>
              </a:rPr>
              <a:t>If the implementation is never going to change--- then no problem…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altLang="en-US" b="1">
                <a:solidFill>
                  <a:srgbClr val="FF0000"/>
                </a:solidFill>
              </a:rPr>
              <a:t>If going to change, then attempt to prevent dependencies on relatively lower level classes. 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F46DD53-9542-62DA-9F65-0AA7ABD1D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320675"/>
            <a:ext cx="8596312" cy="601663"/>
          </a:xfrm>
        </p:spPr>
        <p:txBody>
          <a:bodyPr/>
          <a:lstStyle/>
          <a:p>
            <a:r>
              <a:rPr lang="en-US" altLang="en-US" sz="3200"/>
              <a:t>DIP: An Explanation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3F5F6A84-DFD3-4B73-F71B-E77F31501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1613" y="960438"/>
            <a:ext cx="9677400" cy="601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/>
              <a:t>Whenever a certain functionality is implemented: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 sz="2800">
                <a:solidFill>
                  <a:srgbClr val="0000CC"/>
                </a:solidFill>
              </a:rPr>
              <a:t>It can be divided into  high                                                level and low level parts.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/>
              <a:t>The high level parts usually  represent  the concepts in the activity: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Whereas the low level parts implement the details of the high level activities.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Low level parts (code) more susceptible to change…</a:t>
            </a:r>
          </a:p>
        </p:txBody>
      </p:sp>
      <p:grpSp>
        <p:nvGrpSpPr>
          <p:cNvPr id="35844" name="Group 9">
            <a:extLst>
              <a:ext uri="{FF2B5EF4-FFF2-40B4-BE49-F238E27FC236}">
                <a16:creationId xmlns:a16="http://schemas.microsoft.com/office/drawing/2014/main" id="{BFE757F2-29CB-9C83-14A7-780518D11ECB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1763713"/>
            <a:ext cx="2971800" cy="1411287"/>
            <a:chOff x="598" y="2767"/>
            <a:chExt cx="1670" cy="1004"/>
          </a:xfrm>
        </p:grpSpPr>
        <p:sp>
          <p:nvSpPr>
            <p:cNvPr id="81928" name="Text Box 3">
              <a:extLst>
                <a:ext uri="{FF2B5EF4-FFF2-40B4-BE49-F238E27FC236}">
                  <a16:creationId xmlns:a16="http://schemas.microsoft.com/office/drawing/2014/main" id="{86B06F2A-236B-10D8-BB97-7432D3D6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2767"/>
              <a:ext cx="1670" cy="374"/>
            </a:xfrm>
            <a:prstGeom prst="rect">
              <a:avLst/>
            </a:prstGeom>
            <a:solidFill>
              <a:srgbClr val="FFFF00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High Level</a:t>
              </a:r>
            </a:p>
          </p:txBody>
        </p:sp>
        <p:sp>
          <p:nvSpPr>
            <p:cNvPr id="81929" name="Text Box 4">
              <a:extLst>
                <a:ext uri="{FF2B5EF4-FFF2-40B4-BE49-F238E27FC236}">
                  <a16:creationId xmlns:a16="http://schemas.microsoft.com/office/drawing/2014/main" id="{168ADFB2-B8A4-CABC-8EEA-5958563FE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" y="3397"/>
              <a:ext cx="1670" cy="374"/>
            </a:xfrm>
            <a:prstGeom prst="rect">
              <a:avLst/>
            </a:prstGeom>
            <a:solidFill>
              <a:srgbClr val="FFCCFF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ts val="1500"/>
                </a:spcBef>
                <a:buClr>
                  <a:srgbClr val="000000"/>
                </a:buClr>
                <a:buSzPct val="100000"/>
                <a:buFont typeface="Comic Sans MS" panose="030F0702030302020204" pitchFamily="66" charset="0"/>
                <a:buNone/>
              </a:pPr>
              <a:r>
                <a:rPr lang="en-GB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Low Level</a:t>
              </a:r>
            </a:p>
          </p:txBody>
        </p:sp>
      </p:grpSp>
      <p:cxnSp>
        <p:nvCxnSpPr>
          <p:cNvPr id="35845" name="Straight Arrow Connector 2">
            <a:extLst>
              <a:ext uri="{FF2B5EF4-FFF2-40B4-BE49-F238E27FC236}">
                <a16:creationId xmlns:a16="http://schemas.microsoft.com/office/drawing/2014/main" id="{1794DB65-151B-5E4A-105F-E3FA9962BE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1513" y="2289175"/>
            <a:ext cx="0" cy="388938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6" name="Straight Arrow Connector 11">
            <a:extLst>
              <a:ext uri="{FF2B5EF4-FFF2-40B4-BE49-F238E27FC236}">
                <a16:creationId xmlns:a16="http://schemas.microsoft.com/office/drawing/2014/main" id="{61A50709-7FDE-BB5D-54EC-9B95DDF90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31113" y="2289175"/>
            <a:ext cx="0" cy="388938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7" name="Straight Arrow Connector 12">
            <a:extLst>
              <a:ext uri="{FF2B5EF4-FFF2-40B4-BE49-F238E27FC236}">
                <a16:creationId xmlns:a16="http://schemas.microsoft.com/office/drawing/2014/main" id="{28A1A271-98DB-A7E9-0433-1653B130D1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40713" y="2289175"/>
            <a:ext cx="0" cy="388938"/>
          </a:xfrm>
          <a:prstGeom prst="straightConnector1">
            <a:avLst/>
          </a:prstGeom>
          <a:noFill/>
          <a:ln w="57150" algn="ctr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FA20A-2618-22B5-E5B5-54CC40098B9A}"/>
              </a:ext>
            </a:extLst>
          </p:cNvPr>
          <p:cNvSpPr txBox="1"/>
          <p:nvPr/>
        </p:nvSpPr>
        <p:spPr>
          <a:xfrm>
            <a:off x="5116513" y="274638"/>
            <a:ext cx="2743200" cy="534987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Log to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38F87-8B5F-1399-38B4-952F8F2355FC}"/>
              </a:ext>
            </a:extLst>
          </p:cNvPr>
          <p:cNvSpPr txBox="1"/>
          <p:nvPr/>
        </p:nvSpPr>
        <p:spPr>
          <a:xfrm>
            <a:off x="1077913" y="274638"/>
            <a:ext cx="2368550" cy="534987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CC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+mn-lt"/>
              </a:rPr>
              <a:t>Compute</a:t>
            </a:r>
          </a:p>
        </p:txBody>
      </p:sp>
      <p:cxnSp>
        <p:nvCxnSpPr>
          <p:cNvPr id="82948" name="Straight Connector 6">
            <a:extLst>
              <a:ext uri="{FF2B5EF4-FFF2-40B4-BE49-F238E27FC236}">
                <a16:creationId xmlns:a16="http://schemas.microsoft.com/office/drawing/2014/main" id="{D860B166-7E08-DC3C-50BF-9712B7EC6387}"/>
              </a:ext>
            </a:extLst>
          </p:cNvPr>
          <p:cNvCxnSpPr>
            <a:cxnSpLocks noChangeShapeType="1"/>
            <a:endCxn id="4" idx="1"/>
          </p:cNvCxnSpPr>
          <p:nvPr/>
        </p:nvCxnSpPr>
        <p:spPr bwMode="auto">
          <a:xfrm>
            <a:off x="3446463" y="542925"/>
            <a:ext cx="1670050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C6863B-5D63-D903-A8E8-3A420538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960438"/>
            <a:ext cx="99171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1028700" indent="-5715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Aft>
                <a:spcPct val="50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Any Problems?</a:t>
            </a:r>
          </a:p>
          <a:p>
            <a:pPr lvl="1">
              <a:lnSpc>
                <a:spcPct val="105000"/>
              </a:lnSpc>
              <a:spcAft>
                <a:spcPct val="5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3300"/>
                </a:solidFill>
                <a:latin typeface="Comic Sans MS" panose="030F0702030302020204" pitchFamily="66" charset="0"/>
              </a:rPr>
              <a:t>High level concept depends on low level details!</a:t>
            </a:r>
          </a:p>
          <a:p>
            <a:pPr lvl="1">
              <a:lnSpc>
                <a:spcPct val="105000"/>
              </a:lnSpc>
              <a:spcAft>
                <a:spcPct val="5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0000CC"/>
                </a:solidFill>
                <a:latin typeface="Comic Sans MS" panose="030F0702030302020204" pitchFamily="66" charset="0"/>
              </a:rPr>
              <a:t>What if we now require to write the log into database? --- Would require changes to Compute class…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too bad</a:t>
            </a:r>
            <a:r>
              <a:rPr lang="en-US" altLang="en-US" sz="3200" b="0">
                <a:solidFill>
                  <a:srgbClr val="FF0000"/>
                </a:solidFill>
                <a:latin typeface="Comic Sans MS" panose="030F0702030302020204" pitchFamily="66" charset="0"/>
              </a:rPr>
              <a:t>…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0F85D5D-93B2-EA82-EEB5-E53058ABF9ED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4418013"/>
            <a:ext cx="9067800" cy="2362200"/>
            <a:chOff x="439" y="3101"/>
            <a:chExt cx="5712" cy="14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1CF27F-9B1B-9800-DF04-2A3A38E27339}"/>
                </a:ext>
              </a:extLst>
            </p:cNvPr>
            <p:cNvSpPr txBox="1"/>
            <p:nvPr/>
          </p:nvSpPr>
          <p:spPr>
            <a:xfrm>
              <a:off x="2983" y="3101"/>
              <a:ext cx="2592" cy="27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 err="1">
                  <a:solidFill>
                    <a:schemeClr val="tx1"/>
                  </a:solidFill>
                  <a:latin typeface="+mn-lt"/>
                </a:rPr>
                <a:t>MessageLog</a:t>
              </a:r>
              <a:r>
                <a:rPr lang="en-US" sz="2800" dirty="0">
                  <a:solidFill>
                    <a:schemeClr val="tx1"/>
                  </a:solidFill>
                  <a:latin typeface="+mn-lt"/>
                </a:rPr>
                <a:t> Interface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608AE-4003-BC52-942C-3A90486153DF}"/>
                </a:ext>
              </a:extLst>
            </p:cNvPr>
            <p:cNvSpPr txBox="1"/>
            <p:nvPr/>
          </p:nvSpPr>
          <p:spPr>
            <a:xfrm>
              <a:off x="439" y="3101"/>
              <a:ext cx="1492" cy="33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Compute</a:t>
              </a:r>
            </a:p>
          </p:txBody>
        </p:sp>
        <p:cxnSp>
          <p:nvCxnSpPr>
            <p:cNvPr id="82957" name="Straight Connector 14">
              <a:extLst>
                <a:ext uri="{FF2B5EF4-FFF2-40B4-BE49-F238E27FC236}">
                  <a16:creationId xmlns:a16="http://schemas.microsoft.com/office/drawing/2014/main" id="{FFCD532D-B08C-E4CE-9FF7-95A3D50B1B97}"/>
                </a:ext>
              </a:extLst>
            </p:cNvPr>
            <p:cNvCxnSpPr>
              <a:cxnSpLocks noChangeShapeType="1"/>
              <a:stCxn id="14" idx="3"/>
              <a:endCxn id="13" idx="1"/>
            </p:cNvCxnSpPr>
            <p:nvPr/>
          </p:nvCxnSpPr>
          <p:spPr bwMode="auto">
            <a:xfrm flipV="1">
              <a:off x="1931" y="3240"/>
              <a:ext cx="1052" cy="29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7F573F-AEB9-39C2-34C8-6F0AA61E77AC}"/>
                </a:ext>
              </a:extLst>
            </p:cNvPr>
            <p:cNvSpPr txBox="1"/>
            <p:nvPr/>
          </p:nvSpPr>
          <p:spPr>
            <a:xfrm>
              <a:off x="2457" y="4311"/>
              <a:ext cx="1296" cy="27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chemeClr val="tx1"/>
                  </a:solidFill>
                  <a:latin typeface="+mn-lt"/>
                </a:rPr>
                <a:t>Log to 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DD792-DAF1-55F7-6CA3-EB5B30158021}"/>
                </a:ext>
              </a:extLst>
            </p:cNvPr>
            <p:cNvSpPr txBox="1"/>
            <p:nvPr/>
          </p:nvSpPr>
          <p:spPr>
            <a:xfrm>
              <a:off x="4231" y="4291"/>
              <a:ext cx="1920" cy="27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00CC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chemeClr val="tx1"/>
                  </a:solidFill>
                  <a:latin typeface="+mn-lt"/>
                </a:rPr>
                <a:t>Log to database</a:t>
              </a:r>
            </a:p>
          </p:txBody>
        </p:sp>
        <p:cxnSp>
          <p:nvCxnSpPr>
            <p:cNvPr id="82960" name="Straight Connector 25">
              <a:extLst>
                <a:ext uri="{FF2B5EF4-FFF2-40B4-BE49-F238E27FC236}">
                  <a16:creationId xmlns:a16="http://schemas.microsoft.com/office/drawing/2014/main" id="{A36B5240-9344-5DCE-8B89-DBB6D99C246E}"/>
                </a:ext>
              </a:extLst>
            </p:cNvPr>
            <p:cNvCxnSpPr>
              <a:cxnSpLocks noChangeShapeType="1"/>
              <a:stCxn id="23" idx="0"/>
            </p:cNvCxnSpPr>
            <p:nvPr/>
          </p:nvCxnSpPr>
          <p:spPr bwMode="auto">
            <a:xfrm flipV="1">
              <a:off x="3105" y="3410"/>
              <a:ext cx="982" cy="901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61" name="Straight Connector 26">
              <a:extLst>
                <a:ext uri="{FF2B5EF4-FFF2-40B4-BE49-F238E27FC236}">
                  <a16:creationId xmlns:a16="http://schemas.microsoft.com/office/drawing/2014/main" id="{466E6465-AF7E-5ED2-60E9-427D36BC3C48}"/>
                </a:ext>
              </a:extLst>
            </p:cNvPr>
            <p:cNvCxnSpPr>
              <a:cxnSpLocks noChangeShapeType="1"/>
              <a:stCxn id="24" idx="0"/>
            </p:cNvCxnSpPr>
            <p:nvPr/>
          </p:nvCxnSpPr>
          <p:spPr bwMode="auto">
            <a:xfrm flipH="1" flipV="1">
              <a:off x="4431" y="3410"/>
              <a:ext cx="760" cy="881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D5A958F1-9EE3-6322-C6C9-346FDC01E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5332413"/>
            <a:ext cx="4811713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How to know which is a high-level concept?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CC"/>
                </a:solidFill>
                <a:latin typeface="Comic Sans MS" panose="030F0702030302020204" pitchFamily="66" charset="0"/>
              </a:rPr>
              <a:t>Gives orders to lower level concepts…</a:t>
            </a:r>
          </a:p>
        </p:txBody>
      </p:sp>
      <p:sp>
        <p:nvSpPr>
          <p:cNvPr id="121872" name="Text Box 16">
            <a:extLst>
              <a:ext uri="{FF2B5EF4-FFF2-40B4-BE49-F238E27FC236}">
                <a16:creationId xmlns:a16="http://schemas.microsoft.com/office/drawing/2014/main" id="{439ADECD-49E4-48E2-2F6E-121D65C87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3656013"/>
            <a:ext cx="3886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000">
                <a:solidFill>
                  <a:srgbClr val="0000CC"/>
                </a:solidFill>
                <a:latin typeface="Comic Sans MS" panose="030F0702030302020204" pitchFamily="66" charset="0"/>
              </a:rPr>
              <a:t>Solution…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A9B41C2-00BF-6878-5C0A-C980BB51E457}"/>
              </a:ext>
            </a:extLst>
          </p:cNvPr>
          <p:cNvSpPr/>
          <p:nvPr/>
        </p:nvSpPr>
        <p:spPr>
          <a:xfrm rot="2586382">
            <a:off x="6350000" y="4889500"/>
            <a:ext cx="395288" cy="249238"/>
          </a:xfrm>
          <a:prstGeom prst="triangle">
            <a:avLst>
              <a:gd name="adj" fmla="val 46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>
              <a:solidFill>
                <a:srgbClr val="003300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B5B39AC-AC27-C370-9957-F8E17BBCC0FC}"/>
              </a:ext>
            </a:extLst>
          </p:cNvPr>
          <p:cNvSpPr/>
          <p:nvPr/>
        </p:nvSpPr>
        <p:spPr>
          <a:xfrm rot="20122414">
            <a:off x="7124700" y="4859338"/>
            <a:ext cx="327025" cy="309562"/>
          </a:xfrm>
          <a:prstGeom prst="triangle">
            <a:avLst>
              <a:gd name="adj" fmla="val 461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0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7316B97-0CFC-BE42-7A84-FE5E7F088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lIns="100794" tIns="50397" rIns="100794" bIns="50397"/>
          <a:lstStyle/>
          <a:p>
            <a:endParaRPr lang="en-US" altLang="en-US" sz="4000"/>
          </a:p>
        </p:txBody>
      </p:sp>
      <p:pic>
        <p:nvPicPr>
          <p:cNvPr id="83971" name="Content Placeholder 3">
            <a:extLst>
              <a:ext uri="{FF2B5EF4-FFF2-40B4-BE49-F238E27FC236}">
                <a16:creationId xmlns:a16="http://schemas.microsoft.com/office/drawing/2014/main" id="{EBB30EDC-9F10-B0EF-F5C1-A770E8462AA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080625" cy="75596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45F216-ADCC-2000-46AF-509161DEEE2D}"/>
              </a:ext>
            </a:extLst>
          </p:cNvPr>
          <p:cNvSpPr/>
          <p:nvPr/>
        </p:nvSpPr>
        <p:spPr bwMode="auto">
          <a:xfrm>
            <a:off x="5954713" y="884238"/>
            <a:ext cx="3048000" cy="27432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3CE7C-B622-9A25-846D-2B4794F39EA8}"/>
              </a:ext>
            </a:extLst>
          </p:cNvPr>
          <p:cNvSpPr txBox="1"/>
          <p:nvPr/>
        </p:nvSpPr>
        <p:spPr>
          <a:xfrm>
            <a:off x="1154113" y="895350"/>
            <a:ext cx="4800600" cy="88423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dirty="0">
                <a:solidFill>
                  <a:srgbClr val="0000CC"/>
                </a:solidFill>
                <a:latin typeface="+mn-lt"/>
              </a:rPr>
              <a:t>Solution: Use standard interfaces (sockets)</a:t>
            </a:r>
          </a:p>
        </p:txBody>
      </p:sp>
      <p:pic>
        <p:nvPicPr>
          <p:cNvPr id="83974" name="Picture 7" descr="http://www.bombayharbor.com/productImage/0909873001264489727/Steam_Electric_Iron.jpg">
            <a:extLst>
              <a:ext uri="{FF2B5EF4-FFF2-40B4-BE49-F238E27FC236}">
                <a16:creationId xmlns:a16="http://schemas.microsoft.com/office/drawing/2014/main" id="{732CB576-3C3E-0437-24F9-B61E8C3C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3589338"/>
            <a:ext cx="2743200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5" name="Picture 9" descr="http://www.ambitionbdltd.com/admin/uploadsdeb/9fe9d694e8f9712f8ca128769a18f38f.jpg">
            <a:extLst>
              <a:ext uri="{FF2B5EF4-FFF2-40B4-BE49-F238E27FC236}">
                <a16:creationId xmlns:a16="http://schemas.microsoft.com/office/drawing/2014/main" id="{1CD1B4BF-04D8-A2E9-267D-42A5F554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062163"/>
            <a:ext cx="18288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E79675F8-613A-A8F0-FF22-492C5BFB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4078288"/>
            <a:ext cx="1365250" cy="812800"/>
          </a:xfrm>
          <a:custGeom>
            <a:avLst/>
            <a:gdLst>
              <a:gd name="T0" fmla="*/ 0 w 1364342"/>
              <a:gd name="T1" fmla="*/ 812800 h 812800"/>
              <a:gd name="T2" fmla="*/ 45644 w 1364342"/>
              <a:gd name="T3" fmla="*/ 783772 h 812800"/>
              <a:gd name="T4" fmla="*/ 136947 w 1364342"/>
              <a:gd name="T5" fmla="*/ 754743 h 812800"/>
              <a:gd name="T6" fmla="*/ 182594 w 1364342"/>
              <a:gd name="T7" fmla="*/ 740229 h 812800"/>
              <a:gd name="T8" fmla="*/ 243460 w 1364342"/>
              <a:gd name="T9" fmla="*/ 711200 h 812800"/>
              <a:gd name="T10" fmla="*/ 304325 w 1364342"/>
              <a:gd name="T11" fmla="*/ 696686 h 812800"/>
              <a:gd name="T12" fmla="*/ 426057 w 1364342"/>
              <a:gd name="T13" fmla="*/ 667657 h 812800"/>
              <a:gd name="T14" fmla="*/ 486921 w 1364342"/>
              <a:gd name="T15" fmla="*/ 638629 h 812800"/>
              <a:gd name="T16" fmla="*/ 578223 w 1364342"/>
              <a:gd name="T17" fmla="*/ 609600 h 812800"/>
              <a:gd name="T18" fmla="*/ 669518 w 1364342"/>
              <a:gd name="T19" fmla="*/ 551543 h 812800"/>
              <a:gd name="T20" fmla="*/ 715167 w 1364342"/>
              <a:gd name="T21" fmla="*/ 522515 h 812800"/>
              <a:gd name="T22" fmla="*/ 776036 w 1364342"/>
              <a:gd name="T23" fmla="*/ 478972 h 812800"/>
              <a:gd name="T24" fmla="*/ 867329 w 1364342"/>
              <a:gd name="T25" fmla="*/ 420915 h 812800"/>
              <a:gd name="T26" fmla="*/ 912978 w 1364342"/>
              <a:gd name="T27" fmla="*/ 391886 h 812800"/>
              <a:gd name="T28" fmla="*/ 958624 w 1364342"/>
              <a:gd name="T29" fmla="*/ 362857 h 812800"/>
              <a:gd name="T30" fmla="*/ 1004274 w 1364342"/>
              <a:gd name="T31" fmla="*/ 333829 h 812800"/>
              <a:gd name="T32" fmla="*/ 1080358 w 1364342"/>
              <a:gd name="T33" fmla="*/ 275772 h 812800"/>
              <a:gd name="T34" fmla="*/ 1126010 w 1364342"/>
              <a:gd name="T35" fmla="*/ 232229 h 812800"/>
              <a:gd name="T36" fmla="*/ 1217308 w 1364342"/>
              <a:gd name="T37" fmla="*/ 188686 h 812800"/>
              <a:gd name="T38" fmla="*/ 1247742 w 1364342"/>
              <a:gd name="T39" fmla="*/ 145143 h 812800"/>
              <a:gd name="T40" fmla="*/ 1339037 w 1364342"/>
              <a:gd name="T41" fmla="*/ 101600 h 812800"/>
              <a:gd name="T42" fmla="*/ 1430333 w 1364342"/>
              <a:gd name="T43" fmla="*/ 0 h 8128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364342"/>
              <a:gd name="T67" fmla="*/ 0 h 812800"/>
              <a:gd name="T68" fmla="*/ 1364342 w 1364342"/>
              <a:gd name="T69" fmla="*/ 812800 h 8128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364342" h="812800">
                <a:moveTo>
                  <a:pt x="0" y="812800"/>
                </a:moveTo>
                <a:cubicBezTo>
                  <a:pt x="14514" y="803124"/>
                  <a:pt x="27602" y="790857"/>
                  <a:pt x="43542" y="783772"/>
                </a:cubicBezTo>
                <a:cubicBezTo>
                  <a:pt x="71504" y="771345"/>
                  <a:pt x="101599" y="764419"/>
                  <a:pt x="130628" y="754743"/>
                </a:cubicBezTo>
                <a:cubicBezTo>
                  <a:pt x="145142" y="749905"/>
                  <a:pt x="160487" y="747071"/>
                  <a:pt x="174171" y="740229"/>
                </a:cubicBezTo>
                <a:cubicBezTo>
                  <a:pt x="193523" y="730553"/>
                  <a:pt x="211969" y="718797"/>
                  <a:pt x="232228" y="711200"/>
                </a:cubicBezTo>
                <a:cubicBezTo>
                  <a:pt x="250906" y="704196"/>
                  <a:pt x="271105" y="702166"/>
                  <a:pt x="290285" y="696686"/>
                </a:cubicBezTo>
                <a:cubicBezTo>
                  <a:pt x="394429" y="666931"/>
                  <a:pt x="258847" y="697169"/>
                  <a:pt x="406400" y="667657"/>
                </a:cubicBezTo>
                <a:cubicBezTo>
                  <a:pt x="425752" y="657981"/>
                  <a:pt x="444368" y="646665"/>
                  <a:pt x="464457" y="638629"/>
                </a:cubicBezTo>
                <a:cubicBezTo>
                  <a:pt x="492867" y="627265"/>
                  <a:pt x="526082" y="626573"/>
                  <a:pt x="551542" y="609600"/>
                </a:cubicBezTo>
                <a:lnTo>
                  <a:pt x="638628" y="551543"/>
                </a:lnTo>
                <a:cubicBezTo>
                  <a:pt x="653142" y="541867"/>
                  <a:pt x="668216" y="532981"/>
                  <a:pt x="682171" y="522515"/>
                </a:cubicBezTo>
                <a:cubicBezTo>
                  <a:pt x="701523" y="508001"/>
                  <a:pt x="720410" y="492844"/>
                  <a:pt x="740228" y="478972"/>
                </a:cubicBezTo>
                <a:cubicBezTo>
                  <a:pt x="768809" y="458965"/>
                  <a:pt x="798285" y="440267"/>
                  <a:pt x="827314" y="420915"/>
                </a:cubicBezTo>
                <a:lnTo>
                  <a:pt x="870857" y="391886"/>
                </a:lnTo>
                <a:lnTo>
                  <a:pt x="914400" y="362857"/>
                </a:lnTo>
                <a:lnTo>
                  <a:pt x="957942" y="333829"/>
                </a:lnTo>
                <a:cubicBezTo>
                  <a:pt x="1022865" y="236446"/>
                  <a:pt x="946385" y="331858"/>
                  <a:pt x="1030514" y="275772"/>
                </a:cubicBezTo>
                <a:cubicBezTo>
                  <a:pt x="1047593" y="264386"/>
                  <a:pt x="1058288" y="245370"/>
                  <a:pt x="1074057" y="232229"/>
                </a:cubicBezTo>
                <a:cubicBezTo>
                  <a:pt x="1111573" y="200966"/>
                  <a:pt x="1117502" y="203233"/>
                  <a:pt x="1161142" y="188686"/>
                </a:cubicBezTo>
                <a:cubicBezTo>
                  <a:pt x="1170818" y="174172"/>
                  <a:pt x="1177836" y="157478"/>
                  <a:pt x="1190171" y="145143"/>
                </a:cubicBezTo>
                <a:cubicBezTo>
                  <a:pt x="1218306" y="117008"/>
                  <a:pt x="1241844" y="113405"/>
                  <a:pt x="1277257" y="101600"/>
                </a:cubicBezTo>
                <a:cubicBezTo>
                  <a:pt x="1341315" y="5514"/>
                  <a:pt x="1304110" y="30118"/>
                  <a:pt x="1364342" y="0"/>
                </a:cubicBezTo>
              </a:path>
            </a:pathLst>
          </a:cu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2A7BED2-DCA2-8D70-61D4-5C541176BFB8}"/>
              </a:ext>
            </a:extLst>
          </p:cNvPr>
          <p:cNvSpPr>
            <a:spLocks/>
          </p:cNvSpPr>
          <p:nvPr/>
        </p:nvSpPr>
        <p:spPr bwMode="auto">
          <a:xfrm>
            <a:off x="2973388" y="3746500"/>
            <a:ext cx="5824537" cy="1181100"/>
          </a:xfrm>
          <a:custGeom>
            <a:avLst/>
            <a:gdLst>
              <a:gd name="T0" fmla="*/ 5840259 w 5823752"/>
              <a:gd name="T1" fmla="*/ 125106 h 1180730"/>
              <a:gd name="T2" fmla="*/ 5813551 w 5823752"/>
              <a:gd name="T3" fmla="*/ 80424 h 1180730"/>
              <a:gd name="T4" fmla="*/ 5706716 w 5823752"/>
              <a:gd name="T5" fmla="*/ 44682 h 1180730"/>
              <a:gd name="T6" fmla="*/ 5599884 w 5823752"/>
              <a:gd name="T7" fmla="*/ 0 h 1180730"/>
              <a:gd name="T8" fmla="*/ 4495932 w 5823752"/>
              <a:gd name="T9" fmla="*/ 8940 h 1180730"/>
              <a:gd name="T10" fmla="*/ 4353486 w 5823752"/>
              <a:gd name="T11" fmla="*/ 26801 h 1180730"/>
              <a:gd name="T12" fmla="*/ 4291165 w 5823752"/>
              <a:gd name="T13" fmla="*/ 44682 h 1180730"/>
              <a:gd name="T14" fmla="*/ 4122011 w 5823752"/>
              <a:gd name="T15" fmla="*/ 71483 h 1180730"/>
              <a:gd name="T16" fmla="*/ 3863830 w 5823752"/>
              <a:gd name="T17" fmla="*/ 125106 h 1180730"/>
              <a:gd name="T18" fmla="*/ 3792608 w 5823752"/>
              <a:gd name="T19" fmla="*/ 169788 h 1180730"/>
              <a:gd name="T20" fmla="*/ 3748093 w 5823752"/>
              <a:gd name="T21" fmla="*/ 178729 h 1180730"/>
              <a:gd name="T22" fmla="*/ 3570037 w 5823752"/>
              <a:gd name="T23" fmla="*/ 214471 h 1180730"/>
              <a:gd name="T24" fmla="*/ 3481008 w 5823752"/>
              <a:gd name="T25" fmla="*/ 250212 h 1180730"/>
              <a:gd name="T26" fmla="*/ 3436494 w 5823752"/>
              <a:gd name="T27" fmla="*/ 259153 h 1180730"/>
              <a:gd name="T28" fmla="*/ 3409785 w 5823752"/>
              <a:gd name="T29" fmla="*/ 268092 h 1180730"/>
              <a:gd name="T30" fmla="*/ 3294049 w 5823752"/>
              <a:gd name="T31" fmla="*/ 303835 h 1180730"/>
              <a:gd name="T32" fmla="*/ 3258438 w 5823752"/>
              <a:gd name="T33" fmla="*/ 348517 h 1180730"/>
              <a:gd name="T34" fmla="*/ 3213923 w 5823752"/>
              <a:gd name="T35" fmla="*/ 375322 h 1180730"/>
              <a:gd name="T36" fmla="*/ 3142700 w 5823752"/>
              <a:gd name="T37" fmla="*/ 402133 h 1180730"/>
              <a:gd name="T38" fmla="*/ 3053673 w 5823752"/>
              <a:gd name="T39" fmla="*/ 437878 h 1180730"/>
              <a:gd name="T40" fmla="*/ 3018062 w 5823752"/>
              <a:gd name="T41" fmla="*/ 455750 h 1180730"/>
              <a:gd name="T42" fmla="*/ 2946838 w 5823752"/>
              <a:gd name="T43" fmla="*/ 464686 h 1180730"/>
              <a:gd name="T44" fmla="*/ 2911226 w 5823752"/>
              <a:gd name="T45" fmla="*/ 473622 h 1180730"/>
              <a:gd name="T46" fmla="*/ 2884518 w 5823752"/>
              <a:gd name="T47" fmla="*/ 491495 h 1180730"/>
              <a:gd name="T48" fmla="*/ 2279127 w 5823752"/>
              <a:gd name="T49" fmla="*/ 545113 h 1180730"/>
              <a:gd name="T50" fmla="*/ 2181195 w 5823752"/>
              <a:gd name="T51" fmla="*/ 571921 h 1180730"/>
              <a:gd name="T52" fmla="*/ 2118873 w 5823752"/>
              <a:gd name="T53" fmla="*/ 634477 h 1180730"/>
              <a:gd name="T54" fmla="*/ 2038749 w 5823752"/>
              <a:gd name="T55" fmla="*/ 643410 h 1180730"/>
              <a:gd name="T56" fmla="*/ 1967528 w 5823752"/>
              <a:gd name="T57" fmla="*/ 679157 h 1180730"/>
              <a:gd name="T58" fmla="*/ 1851788 w 5823752"/>
              <a:gd name="T59" fmla="*/ 697028 h 1180730"/>
              <a:gd name="T60" fmla="*/ 1825083 w 5823752"/>
              <a:gd name="T61" fmla="*/ 705966 h 1180730"/>
              <a:gd name="T62" fmla="*/ 1780568 w 5823752"/>
              <a:gd name="T63" fmla="*/ 741709 h 1180730"/>
              <a:gd name="T64" fmla="*/ 1744959 w 5823752"/>
              <a:gd name="T65" fmla="*/ 750647 h 1180730"/>
              <a:gd name="T66" fmla="*/ 1566901 w 5823752"/>
              <a:gd name="T67" fmla="*/ 804265 h 1180730"/>
              <a:gd name="T68" fmla="*/ 1477873 w 5823752"/>
              <a:gd name="T69" fmla="*/ 848946 h 1180730"/>
              <a:gd name="T70" fmla="*/ 1460065 w 5823752"/>
              <a:gd name="T71" fmla="*/ 875754 h 1180730"/>
              <a:gd name="T72" fmla="*/ 1379944 w 5823752"/>
              <a:gd name="T73" fmla="*/ 893628 h 1180730"/>
              <a:gd name="T74" fmla="*/ 1308714 w 5823752"/>
              <a:gd name="T75" fmla="*/ 920437 h 1180730"/>
              <a:gd name="T76" fmla="*/ 1228588 w 5823752"/>
              <a:gd name="T77" fmla="*/ 902563 h 1180730"/>
              <a:gd name="T78" fmla="*/ 1148468 w 5823752"/>
              <a:gd name="T79" fmla="*/ 920437 h 1180730"/>
              <a:gd name="T80" fmla="*/ 1041628 w 5823752"/>
              <a:gd name="T81" fmla="*/ 929373 h 1180730"/>
              <a:gd name="T82" fmla="*/ 961503 w 5823752"/>
              <a:gd name="T83" fmla="*/ 956181 h 1180730"/>
              <a:gd name="T84" fmla="*/ 881386 w 5823752"/>
              <a:gd name="T85" fmla="*/ 1000863 h 1180730"/>
              <a:gd name="T86" fmla="*/ 783447 w 5823752"/>
              <a:gd name="T87" fmla="*/ 1009798 h 1180730"/>
              <a:gd name="T88" fmla="*/ 721129 w 5823752"/>
              <a:gd name="T89" fmla="*/ 1018735 h 1180730"/>
              <a:gd name="T90" fmla="*/ 685513 w 5823752"/>
              <a:gd name="T91" fmla="*/ 1054480 h 1180730"/>
              <a:gd name="T92" fmla="*/ 658817 w 5823752"/>
              <a:gd name="T93" fmla="*/ 1090225 h 1180730"/>
              <a:gd name="T94" fmla="*/ 632100 w 5823752"/>
              <a:gd name="T95" fmla="*/ 1099161 h 1180730"/>
              <a:gd name="T96" fmla="*/ 471851 w 5823752"/>
              <a:gd name="T97" fmla="*/ 1108098 h 1180730"/>
              <a:gd name="T98" fmla="*/ 436245 w 5823752"/>
              <a:gd name="T99" fmla="*/ 1117034 h 1180730"/>
              <a:gd name="T100" fmla="*/ 293801 w 5823752"/>
              <a:gd name="T101" fmla="*/ 1134907 h 1180730"/>
              <a:gd name="T102" fmla="*/ 160260 w 5823752"/>
              <a:gd name="T103" fmla="*/ 1143842 h 1180730"/>
              <a:gd name="T104" fmla="*/ 106826 w 5823752"/>
              <a:gd name="T105" fmla="*/ 1152779 h 1180730"/>
              <a:gd name="T106" fmla="*/ 80130 w 5823752"/>
              <a:gd name="T107" fmla="*/ 1161716 h 1180730"/>
              <a:gd name="T108" fmla="*/ 35616 w 5823752"/>
              <a:gd name="T109" fmla="*/ 1170651 h 1180730"/>
              <a:gd name="T110" fmla="*/ 0 w 5823752"/>
              <a:gd name="T111" fmla="*/ 1188524 h 118073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23752" h="1180730">
                <a:moveTo>
                  <a:pt x="5823752" y="124287"/>
                </a:moveTo>
                <a:cubicBezTo>
                  <a:pt x="5814874" y="109491"/>
                  <a:pt x="5811915" y="88777"/>
                  <a:pt x="5797119" y="79899"/>
                </a:cubicBezTo>
                <a:cubicBezTo>
                  <a:pt x="5765022" y="60641"/>
                  <a:pt x="5725139" y="58785"/>
                  <a:pt x="5690587" y="44388"/>
                </a:cubicBezTo>
                <a:lnTo>
                  <a:pt x="5584055" y="0"/>
                </a:lnTo>
                <a:lnTo>
                  <a:pt x="4483224" y="8877"/>
                </a:lnTo>
                <a:cubicBezTo>
                  <a:pt x="4442196" y="9485"/>
                  <a:pt x="4384542" y="15793"/>
                  <a:pt x="4341181" y="26633"/>
                </a:cubicBezTo>
                <a:cubicBezTo>
                  <a:pt x="4304066" y="35912"/>
                  <a:pt x="4322201" y="37747"/>
                  <a:pt x="4279037" y="44388"/>
                </a:cubicBezTo>
                <a:cubicBezTo>
                  <a:pt x="4182025" y="59314"/>
                  <a:pt x="4210909" y="44953"/>
                  <a:pt x="4110362" y="71021"/>
                </a:cubicBezTo>
                <a:cubicBezTo>
                  <a:pt x="3888577" y="128520"/>
                  <a:pt x="4036622" y="108977"/>
                  <a:pt x="3852909" y="124287"/>
                </a:cubicBezTo>
                <a:cubicBezTo>
                  <a:pt x="3762340" y="154478"/>
                  <a:pt x="3926644" y="96298"/>
                  <a:pt x="3781888" y="168675"/>
                </a:cubicBezTo>
                <a:cubicBezTo>
                  <a:pt x="3768392" y="175423"/>
                  <a:pt x="3752008" y="173408"/>
                  <a:pt x="3737499" y="177553"/>
                </a:cubicBezTo>
                <a:cubicBezTo>
                  <a:pt x="3599481" y="216987"/>
                  <a:pt x="3717122" y="198775"/>
                  <a:pt x="3559946" y="213064"/>
                </a:cubicBezTo>
                <a:cubicBezTo>
                  <a:pt x="3448514" y="235349"/>
                  <a:pt x="3585817" y="202715"/>
                  <a:pt x="3471169" y="248574"/>
                </a:cubicBezTo>
                <a:cubicBezTo>
                  <a:pt x="3457159" y="254178"/>
                  <a:pt x="3441419" y="253792"/>
                  <a:pt x="3426781" y="257452"/>
                </a:cubicBezTo>
                <a:cubicBezTo>
                  <a:pt x="3417703" y="259722"/>
                  <a:pt x="3409092" y="263578"/>
                  <a:pt x="3400148" y="266330"/>
                </a:cubicBezTo>
                <a:cubicBezTo>
                  <a:pt x="3273043" y="305440"/>
                  <a:pt x="3349575" y="280229"/>
                  <a:pt x="3284738" y="301840"/>
                </a:cubicBezTo>
                <a:cubicBezTo>
                  <a:pt x="3272901" y="316636"/>
                  <a:pt x="3263390" y="333640"/>
                  <a:pt x="3249228" y="346229"/>
                </a:cubicBezTo>
                <a:cubicBezTo>
                  <a:pt x="3236331" y="357693"/>
                  <a:pt x="3219923" y="364482"/>
                  <a:pt x="3204839" y="372862"/>
                </a:cubicBezTo>
                <a:cubicBezTo>
                  <a:pt x="3166856" y="393963"/>
                  <a:pt x="3174386" y="389353"/>
                  <a:pt x="3133818" y="399495"/>
                </a:cubicBezTo>
                <a:cubicBezTo>
                  <a:pt x="3080039" y="435347"/>
                  <a:pt x="3136062" y="401907"/>
                  <a:pt x="3045041" y="435006"/>
                </a:cubicBezTo>
                <a:cubicBezTo>
                  <a:pt x="3032604" y="439529"/>
                  <a:pt x="3022370" y="449551"/>
                  <a:pt x="3009531" y="452761"/>
                </a:cubicBezTo>
                <a:cubicBezTo>
                  <a:pt x="2986385" y="458547"/>
                  <a:pt x="2962043" y="457717"/>
                  <a:pt x="2938509" y="461639"/>
                </a:cubicBezTo>
                <a:cubicBezTo>
                  <a:pt x="2926474" y="463645"/>
                  <a:pt x="2914835" y="467557"/>
                  <a:pt x="2902998" y="470516"/>
                </a:cubicBezTo>
                <a:cubicBezTo>
                  <a:pt x="2894120" y="476435"/>
                  <a:pt x="2886840" y="486245"/>
                  <a:pt x="2876365" y="488272"/>
                </a:cubicBezTo>
                <a:cubicBezTo>
                  <a:pt x="2639684" y="534081"/>
                  <a:pt x="2528414" y="528751"/>
                  <a:pt x="2272684" y="541538"/>
                </a:cubicBezTo>
                <a:cubicBezTo>
                  <a:pt x="2238827" y="546374"/>
                  <a:pt x="2203080" y="544796"/>
                  <a:pt x="2175030" y="568171"/>
                </a:cubicBezTo>
                <a:cubicBezTo>
                  <a:pt x="2134802" y="601694"/>
                  <a:pt x="2186846" y="603900"/>
                  <a:pt x="2112886" y="630314"/>
                </a:cubicBezTo>
                <a:cubicBezTo>
                  <a:pt x="2087650" y="639327"/>
                  <a:pt x="2059620" y="636233"/>
                  <a:pt x="2032987" y="639192"/>
                </a:cubicBezTo>
                <a:cubicBezTo>
                  <a:pt x="1924451" y="666327"/>
                  <a:pt x="2078385" y="622962"/>
                  <a:pt x="1961965" y="674703"/>
                </a:cubicBezTo>
                <a:cubicBezTo>
                  <a:pt x="1946054" y="681774"/>
                  <a:pt x="1850532" y="691961"/>
                  <a:pt x="1846556" y="692458"/>
                </a:cubicBezTo>
                <a:cubicBezTo>
                  <a:pt x="1837678" y="695417"/>
                  <a:pt x="1827947" y="696521"/>
                  <a:pt x="1819923" y="701336"/>
                </a:cubicBezTo>
                <a:cubicBezTo>
                  <a:pt x="1772196" y="729972"/>
                  <a:pt x="1837719" y="710195"/>
                  <a:pt x="1775534" y="736846"/>
                </a:cubicBezTo>
                <a:cubicBezTo>
                  <a:pt x="1764320" y="741652"/>
                  <a:pt x="1751412" y="741344"/>
                  <a:pt x="1740024" y="745724"/>
                </a:cubicBezTo>
                <a:cubicBezTo>
                  <a:pt x="1597404" y="800579"/>
                  <a:pt x="1725679" y="769316"/>
                  <a:pt x="1562470" y="798990"/>
                </a:cubicBezTo>
                <a:cubicBezTo>
                  <a:pt x="1494345" y="867115"/>
                  <a:pt x="1592967" y="777116"/>
                  <a:pt x="1473694" y="843378"/>
                </a:cubicBezTo>
                <a:cubicBezTo>
                  <a:pt x="1464367" y="848560"/>
                  <a:pt x="1464816" y="864092"/>
                  <a:pt x="1455938" y="870011"/>
                </a:cubicBezTo>
                <a:cubicBezTo>
                  <a:pt x="1450327" y="873752"/>
                  <a:pt x="1377311" y="887376"/>
                  <a:pt x="1376039" y="887767"/>
                </a:cubicBezTo>
                <a:cubicBezTo>
                  <a:pt x="1351874" y="895203"/>
                  <a:pt x="1328692" y="905522"/>
                  <a:pt x="1305018" y="914400"/>
                </a:cubicBezTo>
                <a:cubicBezTo>
                  <a:pt x="1278385" y="908481"/>
                  <a:pt x="1252402" y="896644"/>
                  <a:pt x="1225119" y="896644"/>
                </a:cubicBezTo>
                <a:cubicBezTo>
                  <a:pt x="1197836" y="896644"/>
                  <a:pt x="1172229" y="910542"/>
                  <a:pt x="1145220" y="914400"/>
                </a:cubicBezTo>
                <a:cubicBezTo>
                  <a:pt x="1109944" y="919439"/>
                  <a:pt x="1074199" y="920318"/>
                  <a:pt x="1038688" y="923277"/>
                </a:cubicBezTo>
                <a:cubicBezTo>
                  <a:pt x="1012055" y="932155"/>
                  <a:pt x="984443" y="938508"/>
                  <a:pt x="958789" y="949910"/>
                </a:cubicBezTo>
                <a:cubicBezTo>
                  <a:pt x="930948" y="962284"/>
                  <a:pt x="908072" y="985544"/>
                  <a:pt x="878890" y="994299"/>
                </a:cubicBezTo>
                <a:cubicBezTo>
                  <a:pt x="847583" y="1003691"/>
                  <a:pt x="813721" y="999567"/>
                  <a:pt x="781235" y="1003176"/>
                </a:cubicBezTo>
                <a:cubicBezTo>
                  <a:pt x="760438" y="1005487"/>
                  <a:pt x="739806" y="1009095"/>
                  <a:pt x="719092" y="1012054"/>
                </a:cubicBezTo>
                <a:cubicBezTo>
                  <a:pt x="707255" y="1023891"/>
                  <a:pt x="694604" y="1034967"/>
                  <a:pt x="683581" y="1047565"/>
                </a:cubicBezTo>
                <a:cubicBezTo>
                  <a:pt x="673838" y="1058700"/>
                  <a:pt x="668315" y="1073603"/>
                  <a:pt x="656948" y="1083075"/>
                </a:cubicBezTo>
                <a:cubicBezTo>
                  <a:pt x="649759" y="1089066"/>
                  <a:pt x="639631" y="1091066"/>
                  <a:pt x="630315" y="1091953"/>
                </a:cubicBezTo>
                <a:cubicBezTo>
                  <a:pt x="577207" y="1097011"/>
                  <a:pt x="523783" y="1097872"/>
                  <a:pt x="470517" y="1100831"/>
                </a:cubicBezTo>
                <a:cubicBezTo>
                  <a:pt x="458680" y="1103790"/>
                  <a:pt x="446970" y="1107315"/>
                  <a:pt x="435006" y="1109708"/>
                </a:cubicBezTo>
                <a:cubicBezTo>
                  <a:pt x="386109" y="1119487"/>
                  <a:pt x="343967" y="1123384"/>
                  <a:pt x="292964" y="1127464"/>
                </a:cubicBezTo>
                <a:cubicBezTo>
                  <a:pt x="248618" y="1131012"/>
                  <a:pt x="204187" y="1133382"/>
                  <a:pt x="159798" y="1136341"/>
                </a:cubicBezTo>
                <a:cubicBezTo>
                  <a:pt x="142043" y="1139300"/>
                  <a:pt x="124104" y="1141314"/>
                  <a:pt x="106532" y="1145219"/>
                </a:cubicBezTo>
                <a:cubicBezTo>
                  <a:pt x="97397" y="1147249"/>
                  <a:pt x="88978" y="1151827"/>
                  <a:pt x="79899" y="1154097"/>
                </a:cubicBezTo>
                <a:cubicBezTo>
                  <a:pt x="65261" y="1157757"/>
                  <a:pt x="50307" y="1160015"/>
                  <a:pt x="35511" y="1162974"/>
                </a:cubicBezTo>
                <a:lnTo>
                  <a:pt x="0" y="1180730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DE4EB-3AD4-AA72-6A19-A663501065BC}"/>
              </a:ext>
            </a:extLst>
          </p:cNvPr>
          <p:cNvSpPr/>
          <p:nvPr/>
        </p:nvSpPr>
        <p:spPr bwMode="auto">
          <a:xfrm>
            <a:off x="773113" y="5456238"/>
            <a:ext cx="9091612" cy="16002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081552D-929A-34BE-4421-9491828D8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98425"/>
            <a:ext cx="9251950" cy="1112838"/>
          </a:xfrm>
        </p:spPr>
        <p:txBody>
          <a:bodyPr/>
          <a:lstStyle/>
          <a:p>
            <a:r>
              <a:rPr lang="en-US" altLang="en-US" sz="3600"/>
              <a:t>Dependency Inversion Principle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A663933-5E95-9A2C-CA69-C57C72E64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738" y="1111250"/>
            <a:ext cx="9918700" cy="657066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en-US">
                <a:solidFill>
                  <a:srgbClr val="0000CC"/>
                </a:solidFill>
              </a:rPr>
              <a:t>Higher level modules should not depend on the concrete lower level modules.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Should depend on abstractions </a:t>
            </a:r>
          </a:p>
          <a:p>
            <a:pPr lvl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</a:pPr>
            <a:r>
              <a:rPr lang="en-US" altLang="en-US"/>
              <a:t>Interfaces or Abstract classes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6600"/>
                </a:solidFill>
              </a:rPr>
              <a:t>Complex systems should be structured into layers.  </a:t>
            </a:r>
          </a:p>
          <a:p>
            <a:pPr lvl="1">
              <a:lnSpc>
                <a:spcPct val="105000"/>
              </a:lnSpc>
              <a:spcBef>
                <a:spcPts val="600"/>
              </a:spcBef>
            </a:pPr>
            <a:r>
              <a:rPr lang="en-US" altLang="en-US" b="1">
                <a:solidFill>
                  <a:srgbClr val="0000CC"/>
                </a:solidFill>
              </a:rPr>
              <a:t>But if that is not done carefully -- the top levels implicitly depend on the lower levels… </a:t>
            </a:r>
            <a:r>
              <a:rPr lang="en-US" altLang="en-US" b="1">
                <a:solidFill>
                  <a:srgbClr val="C00000"/>
                </a:solidFill>
              </a:rPr>
              <a:t>Warranting unnecessary changes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A0D403-2B15-323A-47C7-6F3CFE82E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-11113"/>
            <a:ext cx="9340850" cy="1255713"/>
          </a:xfrm>
        </p:spPr>
        <p:txBody>
          <a:bodyPr/>
          <a:lstStyle/>
          <a:p>
            <a:r>
              <a:rPr lang="en-IN" altLang="en-US" sz="3600"/>
              <a:t>Liskov’s Pre- and Post-conditions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1D83-44AC-67C7-E906-13BCF6EB2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3" y="1039813"/>
            <a:ext cx="9726612" cy="54784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Preconditons should not get strengthened in a derived class: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chemeClr val="tx1"/>
                </a:solidFill>
              </a:rPr>
              <a:t>Precondition is the constraints that the input parameter to a method call should satisfy for the method to run correctly.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 sz="2400">
                <a:solidFill>
                  <a:srgbClr val="0000CC"/>
                </a:solidFill>
              </a:rPr>
              <a:t>The parameters which work with the supertype, at least that much  must work  with the subtype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Postconditions  should not get weakened in a derived class</a:t>
            </a:r>
            <a:r>
              <a:rPr lang="en-US" altLang="en-US" sz="280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chemeClr val="tx1"/>
                </a:solidFill>
              </a:rPr>
              <a:t>Post-condition is the constraint that the output result of a method should satisfy in a successful run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solidFill>
                  <a:srgbClr val="0000CC"/>
                </a:solidFill>
              </a:rPr>
              <a:t> What is guaranteed by the supertype should also be guaranteed by the subtype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IN" alt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CFAE3-BDE2-9717-DDCE-13772061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417638"/>
            <a:ext cx="70294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 i="1">
                <a:solidFill>
                  <a:srgbClr val="FF0000"/>
                </a:solidFill>
                <a:latin typeface="Comic Sans MS" panose="030F0702030302020204" pitchFamily="66" charset="0"/>
              </a:rPr>
              <a:t>A method should  at least work with parameters with which it was already working…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008C9-A0AF-F241-6E51-0B984D36E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89475"/>
            <a:ext cx="769620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IN" altLang="en-US" sz="2000" i="1">
                <a:solidFill>
                  <a:srgbClr val="FF0000"/>
                </a:solidFill>
                <a:latin typeface="Comic Sans MS" panose="030F0702030302020204" pitchFamily="66" charset="0"/>
              </a:rPr>
              <a:t>A method should  at most return values which it was already returning…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>
            <a:extLst>
              <a:ext uri="{FF2B5EF4-FFF2-40B4-BE49-F238E27FC236}">
                <a16:creationId xmlns:a16="http://schemas.microsoft.com/office/drawing/2014/main" id="{AFD02857-FC8F-CC70-C183-12C49AD6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12838"/>
            <a:ext cx="2522537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3F7DE5-DAB0-5B33-27C0-60EB35069052}"/>
              </a:ext>
            </a:extLst>
          </p:cNvPr>
          <p:cNvSpPr/>
          <p:nvPr/>
        </p:nvSpPr>
        <p:spPr bwMode="auto">
          <a:xfrm>
            <a:off x="849313" y="6072188"/>
            <a:ext cx="8229600" cy="98425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D66DC256-21D3-47B0-19BB-9B85A3D462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6100" y="-9525"/>
            <a:ext cx="9042400" cy="1255713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DIP: Another Example ...</a:t>
            </a:r>
            <a:endParaRPr lang="en-GB" altLang="en-US" sz="3600"/>
          </a:p>
        </p:txBody>
      </p:sp>
      <p:sp>
        <p:nvSpPr>
          <p:cNvPr id="403459" name="Rectangle 4">
            <a:extLst>
              <a:ext uri="{FF2B5EF4-FFF2-40B4-BE49-F238E27FC236}">
                <a16:creationId xmlns:a16="http://schemas.microsoft.com/office/drawing/2014/main" id="{B4A7D22A-3878-DF81-2DE1-5EF8456ED5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6050" y="2563813"/>
            <a:ext cx="9993313" cy="2166937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For cost saving, you want to fit your Car with a  CNG Engine: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Too bad if alterations needed to the car…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Should only change the engine…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How to achieve?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>
                <a:solidFill>
                  <a:srgbClr val="0000CC"/>
                </a:solidFill>
              </a:rPr>
              <a:t>Car should be able to interface to any standard engine …</a:t>
            </a:r>
            <a:endParaRPr lang="en-GB" altLang="en-US" b="1">
              <a:solidFill>
                <a:srgbClr val="0000CC"/>
              </a:solidFill>
            </a:endParaRPr>
          </a:p>
        </p:txBody>
      </p:sp>
      <p:grpSp>
        <p:nvGrpSpPr>
          <p:cNvPr id="86021" name="Group 4">
            <a:extLst>
              <a:ext uri="{FF2B5EF4-FFF2-40B4-BE49-F238E27FC236}">
                <a16:creationId xmlns:a16="http://schemas.microsoft.com/office/drawing/2014/main" id="{E28027FE-4EF5-B0E5-C168-9B5D884DB991}"/>
              </a:ext>
            </a:extLst>
          </p:cNvPr>
          <p:cNvGrpSpPr>
            <a:grpSpLocks/>
          </p:cNvGrpSpPr>
          <p:nvPr/>
        </p:nvGrpSpPr>
        <p:grpSpPr bwMode="auto">
          <a:xfrm>
            <a:off x="2487613" y="1223963"/>
            <a:ext cx="5753100" cy="1106487"/>
            <a:chOff x="3820886" y="1967357"/>
            <a:chExt cx="4869543" cy="811548"/>
          </a:xfrm>
        </p:grpSpPr>
        <p:sp>
          <p:nvSpPr>
            <p:cNvPr id="86023" name="Rectangle 5">
              <a:extLst>
                <a:ext uri="{FF2B5EF4-FFF2-40B4-BE49-F238E27FC236}">
                  <a16:creationId xmlns:a16="http://schemas.microsoft.com/office/drawing/2014/main" id="{05D7AC84-9289-7152-A4D5-1B53F5160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886" y="1967358"/>
              <a:ext cx="1756229" cy="7556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4400">
                  <a:solidFill>
                    <a:srgbClr val="0000FF"/>
                  </a:solidFill>
                  <a:latin typeface="Comic Sans MS" panose="030F0702030302020204" pitchFamily="66" charset="0"/>
                </a:rPr>
                <a:t>Car</a:t>
              </a:r>
            </a:p>
          </p:txBody>
        </p:sp>
        <p:sp>
          <p:nvSpPr>
            <p:cNvPr id="86024" name="Rectangle 9">
              <a:extLst>
                <a:ext uri="{FF2B5EF4-FFF2-40B4-BE49-F238E27FC236}">
                  <a16:creationId xmlns:a16="http://schemas.microsoft.com/office/drawing/2014/main" id="{E52DF66C-13D2-AEBD-8134-29D976DE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967357"/>
              <a:ext cx="1756229" cy="8115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0000FF"/>
                  </a:solidFill>
                  <a:latin typeface="Comic Sans MS" panose="030F0702030302020204" pitchFamily="66" charset="0"/>
                </a:rPr>
                <a:t>Petrol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3200">
                  <a:solidFill>
                    <a:srgbClr val="0000FF"/>
                  </a:solidFill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86025" name="Line 12">
              <a:extLst>
                <a:ext uri="{FF2B5EF4-FFF2-40B4-BE49-F238E27FC236}">
                  <a16:creationId xmlns:a16="http://schemas.microsoft.com/office/drawing/2014/main" id="{2BD1CAC2-D19F-15B3-17BE-0AC6F9A03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6257" y="2271251"/>
              <a:ext cx="9579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026" name="AutoShape 24">
              <a:extLst>
                <a:ext uri="{FF2B5EF4-FFF2-40B4-BE49-F238E27FC236}">
                  <a16:creationId xmlns:a16="http://schemas.microsoft.com/office/drawing/2014/main" id="{7649C269-ED0F-8A47-830D-6D08176B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115" y="2182761"/>
              <a:ext cx="399143" cy="176981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8FFBC69-5D89-7F00-52C6-5D3FEB7BD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4513" y="274638"/>
            <a:ext cx="9239250" cy="504825"/>
          </a:xfrm>
        </p:spPr>
        <p:txBody>
          <a:bodyPr lIns="100794" tIns="50397" rIns="100794" bIns="50397"/>
          <a:lstStyle/>
          <a:p>
            <a:pPr eaLnBrk="1" hangingPunct="1"/>
            <a:r>
              <a:rPr lang="en-GB" altLang="en-US" sz="3600"/>
              <a:t>With DIP …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9FD3531-D9EC-E89E-5EC2-89C1DA08A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13" y="4560888"/>
            <a:ext cx="9917112" cy="2362200"/>
          </a:xfrm>
        </p:spPr>
        <p:txBody>
          <a:bodyPr lIns="100794" tIns="50397" rIns="100794" bIns="50397"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/>
              <a:t>A higher level class must not depend on some lower level concrete class!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/>
              <a:t>It must depend only on an interface ...</a:t>
            </a:r>
          </a:p>
        </p:txBody>
      </p:sp>
      <p:grpSp>
        <p:nvGrpSpPr>
          <p:cNvPr id="87044" name="Group 13">
            <a:extLst>
              <a:ext uri="{FF2B5EF4-FFF2-40B4-BE49-F238E27FC236}">
                <a16:creationId xmlns:a16="http://schemas.microsoft.com/office/drawing/2014/main" id="{287AA63F-E1F3-2B46-B045-8F2B369B70AD}"/>
              </a:ext>
            </a:extLst>
          </p:cNvPr>
          <p:cNvGrpSpPr>
            <a:grpSpLocks/>
          </p:cNvGrpSpPr>
          <p:nvPr/>
        </p:nvGrpSpPr>
        <p:grpSpPr bwMode="auto">
          <a:xfrm>
            <a:off x="2076450" y="1112838"/>
            <a:ext cx="6469063" cy="2974975"/>
            <a:chOff x="3248027" y="1189038"/>
            <a:chExt cx="5605461" cy="2899944"/>
          </a:xfrm>
        </p:grpSpPr>
        <p:sp>
          <p:nvSpPr>
            <p:cNvPr id="87045" name="Rectangle 5">
              <a:extLst>
                <a:ext uri="{FF2B5EF4-FFF2-40B4-BE49-F238E27FC236}">
                  <a16:creationId xmlns:a16="http://schemas.microsoft.com/office/drawing/2014/main" id="{BCD525CB-9872-5D86-FAE3-8D3D5FF10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027" y="1189038"/>
              <a:ext cx="957262" cy="7969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>
                  <a:solidFill>
                    <a:srgbClr val="0000FF"/>
                  </a:solidFill>
                  <a:latin typeface="Comic Sans MS" panose="030F0702030302020204" pitchFamily="66" charset="0"/>
                </a:rPr>
                <a:t>Car</a:t>
              </a:r>
            </a:p>
          </p:txBody>
        </p:sp>
        <p:sp>
          <p:nvSpPr>
            <p:cNvPr id="87046" name="Rectangle 8">
              <a:extLst>
                <a:ext uri="{FF2B5EF4-FFF2-40B4-BE49-F238E27FC236}">
                  <a16:creationId xmlns:a16="http://schemas.microsoft.com/office/drawing/2014/main" id="{E0B3FEDD-DA05-388F-BFE5-5A2890ED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075" y="1189038"/>
              <a:ext cx="1676400" cy="79692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Comic Sans MS" panose="030F0702030302020204" pitchFamily="66" charset="0"/>
                </a:rPr>
                <a:t>&lt;interface&gt;&gt; 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400">
                  <a:solidFill>
                    <a:srgbClr val="0000FF"/>
                  </a:solidFill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87047" name="Rectangle 9">
              <a:extLst>
                <a:ext uri="{FF2B5EF4-FFF2-40B4-BE49-F238E27FC236}">
                  <a16:creationId xmlns:a16="http://schemas.microsoft.com/office/drawing/2014/main" id="{A3669809-7DF2-FA54-A5E6-2CDE6935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713" y="3246439"/>
              <a:ext cx="1755775" cy="8425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Petrol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87048" name="Line 12">
              <a:extLst>
                <a:ext uri="{FF2B5EF4-FFF2-40B4-BE49-F238E27FC236}">
                  <a16:creationId xmlns:a16="http://schemas.microsoft.com/office/drawing/2014/main" id="{51650A04-9E3E-9D8D-E52F-5B9949F33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338" y="1631950"/>
              <a:ext cx="95726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49" name="AutoShape 24">
              <a:extLst>
                <a:ext uri="{FF2B5EF4-FFF2-40B4-BE49-F238E27FC236}">
                  <a16:creationId xmlns:a16="http://schemas.microsoft.com/office/drawing/2014/main" id="{7EB92F63-A856-737F-0785-D03E0680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1543050"/>
              <a:ext cx="400050" cy="176213"/>
            </a:xfrm>
            <a:prstGeom prst="diamond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050" name="AutoShape 28">
              <a:extLst>
                <a:ext uri="{FF2B5EF4-FFF2-40B4-BE49-F238E27FC236}">
                  <a16:creationId xmlns:a16="http://schemas.microsoft.com/office/drawing/2014/main" id="{DB4F1BBD-2B0D-4F88-B15A-0CC6820CEE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41180">
              <a:off x="6248400" y="1951038"/>
              <a:ext cx="360363" cy="284162"/>
            </a:xfrm>
            <a:prstGeom prst="flowChartExtra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051" name="Line 30">
              <a:extLst>
                <a:ext uri="{FF2B5EF4-FFF2-40B4-BE49-F238E27FC236}">
                  <a16:creationId xmlns:a16="http://schemas.microsoft.com/office/drawing/2014/main" id="{79839466-3745-ECD2-FD8D-50E39B1092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360000" flipH="1">
              <a:off x="5116513" y="2255838"/>
              <a:ext cx="1208087" cy="914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052" name="Rectangle 9">
              <a:extLst>
                <a:ext uri="{FF2B5EF4-FFF2-40B4-BE49-F238E27FC236}">
                  <a16:creationId xmlns:a16="http://schemas.microsoft.com/office/drawing/2014/main" id="{7E3E00D9-EB2D-00A7-3321-846C36FB4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7713" y="3246438"/>
              <a:ext cx="1755775" cy="8425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CNG</a:t>
              </a:r>
            </a:p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0000FF"/>
                  </a:solidFill>
                  <a:latin typeface="Comic Sans MS" panose="030F0702030302020204" pitchFamily="66" charset="0"/>
                </a:rPr>
                <a:t>Engine</a:t>
              </a:r>
            </a:p>
          </p:txBody>
        </p:sp>
        <p:sp>
          <p:nvSpPr>
            <p:cNvPr id="87053" name="AutoShape 28">
              <a:extLst>
                <a:ext uri="{FF2B5EF4-FFF2-40B4-BE49-F238E27FC236}">
                  <a16:creationId xmlns:a16="http://schemas.microsoft.com/office/drawing/2014/main" id="{5393B64B-EF1A-81F4-DA4B-92A2C41E36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72642">
              <a:off x="6640513" y="1951038"/>
              <a:ext cx="360362" cy="284162"/>
            </a:xfrm>
            <a:prstGeom prst="flowChartExtra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40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7054" name="Line 30">
              <a:extLst>
                <a:ext uri="{FF2B5EF4-FFF2-40B4-BE49-F238E27FC236}">
                  <a16:creationId xmlns:a16="http://schemas.microsoft.com/office/drawing/2014/main" id="{A8E25097-AF36-0F39-BF37-7F78552A43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40000">
              <a:off x="6946900" y="2189163"/>
              <a:ext cx="914400" cy="1066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3F1C868-FE61-E7AC-0080-84C0CD8DB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1988" y="0"/>
            <a:ext cx="9220200" cy="1258888"/>
          </a:xfrm>
        </p:spPr>
        <p:txBody>
          <a:bodyPr/>
          <a:lstStyle/>
          <a:p>
            <a:pPr algn="r">
              <a:spcAft>
                <a:spcPts val="12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200"/>
              <a:t>	 Removing Dependency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0E30F1F-F454-CE2A-0A4C-BB468390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1017588"/>
            <a:ext cx="4267200" cy="61102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defTabSz="914400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800" b="0" dirty="0">
                <a:solidFill>
                  <a:schemeClr val="tx1"/>
                </a:solidFill>
                <a:latin typeface="Comic Sans MS" pitchFamily="66" charset="0"/>
              </a:rPr>
              <a:t>Client should not change due to changes to the implementation of  the Server.</a:t>
            </a:r>
            <a:endParaRPr lang="en-GB" sz="2800" b="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  <a:p>
            <a:pPr defTabSz="914400" eaLnBrk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800" b="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Server is open for extension through creation of new Server implementations…</a:t>
            </a:r>
            <a:endParaRPr lang="en-GB" sz="2800" b="0" dirty="0">
              <a:solidFill>
                <a:schemeClr val="tx1"/>
              </a:solidFill>
              <a:latin typeface="Comic Sans MS" pitchFamily="66" charset="0"/>
            </a:endParaRPr>
          </a:p>
          <a:p>
            <a:pPr defTabSz="914400" eaLnBrk="1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en-GB" sz="2800" b="0" dirty="0">
                <a:solidFill>
                  <a:schemeClr val="tx1"/>
                </a:solidFill>
                <a:latin typeface="Comic Sans MS" pitchFamily="66" charset="0"/>
              </a:rPr>
              <a:t>Without </a:t>
            </a:r>
            <a:r>
              <a:rPr lang="en-GB" sz="2800" b="0" dirty="0" err="1">
                <a:solidFill>
                  <a:schemeClr val="tx1"/>
                </a:solidFill>
                <a:latin typeface="Comic Sans MS" pitchFamily="66" charset="0"/>
              </a:rPr>
              <a:t>AbsServer</a:t>
            </a:r>
            <a:r>
              <a:rPr lang="en-GB" sz="2800" b="0" dirty="0">
                <a:solidFill>
                  <a:schemeClr val="tx1"/>
                </a:solidFill>
                <a:latin typeface="Comic Sans MS" pitchFamily="66" charset="0"/>
              </a:rPr>
              <a:t> the Client is open to changes in Server.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393CF248-468F-8700-8A59-935DA7A1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627188"/>
            <a:ext cx="2197100" cy="1981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069" name="Line 6">
            <a:extLst>
              <a:ext uri="{FF2B5EF4-FFF2-40B4-BE49-F238E27FC236}">
                <a16:creationId xmlns:a16="http://schemas.microsoft.com/office/drawing/2014/main" id="{D9F63B61-25C5-2D5F-AEBC-CCE36A270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3" y="2581275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70" name="Line 7">
            <a:extLst>
              <a:ext uri="{FF2B5EF4-FFF2-40B4-BE49-F238E27FC236}">
                <a16:creationId xmlns:a16="http://schemas.microsoft.com/office/drawing/2014/main" id="{D0AAB236-EE2B-EEE3-546E-FE591926D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13" y="3095625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71" name="WordArt 8">
            <a:extLst>
              <a:ext uri="{FF2B5EF4-FFF2-40B4-BE49-F238E27FC236}">
                <a16:creationId xmlns:a16="http://schemas.microsoft.com/office/drawing/2014/main" id="{B7AB5E63-C24E-0345-DFDA-780A563B4AA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82638" y="1892300"/>
            <a:ext cx="811212" cy="247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88072" name="WordArt 9">
            <a:extLst>
              <a:ext uri="{FF2B5EF4-FFF2-40B4-BE49-F238E27FC236}">
                <a16:creationId xmlns:a16="http://schemas.microsoft.com/office/drawing/2014/main" id="{E9A2D2C0-7AE1-A503-1CB4-C668787C38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1788" y="2727325"/>
            <a:ext cx="1747837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- myServer :  Server</a:t>
            </a:r>
          </a:p>
        </p:txBody>
      </p:sp>
      <p:sp>
        <p:nvSpPr>
          <p:cNvPr id="88073" name="WordArt 10">
            <a:extLst>
              <a:ext uri="{FF2B5EF4-FFF2-40B4-BE49-F238E27FC236}">
                <a16:creationId xmlns:a16="http://schemas.microsoft.com/office/drawing/2014/main" id="{516406A7-B28D-36D3-42B7-EC33D3FDA7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650" y="3168650"/>
            <a:ext cx="1465263" cy="293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+doSomthing()</a:t>
            </a:r>
          </a:p>
        </p:txBody>
      </p:sp>
      <p:sp>
        <p:nvSpPr>
          <p:cNvPr id="88074" name="Rectangle 11">
            <a:extLst>
              <a:ext uri="{FF2B5EF4-FFF2-40B4-BE49-F238E27FC236}">
                <a16:creationId xmlns:a16="http://schemas.microsoft.com/office/drawing/2014/main" id="{4D919296-D184-FE05-FA88-1475B2FF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" y="5003800"/>
            <a:ext cx="2198688" cy="14684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075" name="Line 13">
            <a:extLst>
              <a:ext uri="{FF2B5EF4-FFF2-40B4-BE49-F238E27FC236}">
                <a16:creationId xmlns:a16="http://schemas.microsoft.com/office/drawing/2014/main" id="{46BA18D7-5421-3BD6-F740-720FE4788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" y="5884863"/>
            <a:ext cx="2198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76" name="Line 14">
            <a:extLst>
              <a:ext uri="{FF2B5EF4-FFF2-40B4-BE49-F238E27FC236}">
                <a16:creationId xmlns:a16="http://schemas.microsoft.com/office/drawing/2014/main" id="{4EB92A18-4821-A114-54FC-D0CF7D7A1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638" y="3608388"/>
            <a:ext cx="0" cy="13954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077" name="WordArt 15">
            <a:extLst>
              <a:ext uri="{FF2B5EF4-FFF2-40B4-BE49-F238E27FC236}">
                <a16:creationId xmlns:a16="http://schemas.microsoft.com/office/drawing/2014/main" id="{AC764D54-98C2-266A-05D4-CEABD6C23D1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95350" y="5343525"/>
            <a:ext cx="846138" cy="320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Server</a:t>
            </a:r>
          </a:p>
        </p:txBody>
      </p:sp>
      <p:sp>
        <p:nvSpPr>
          <p:cNvPr id="88078" name="WordArt 16">
            <a:extLst>
              <a:ext uri="{FF2B5EF4-FFF2-40B4-BE49-F238E27FC236}">
                <a16:creationId xmlns:a16="http://schemas.microsoft.com/office/drawing/2014/main" id="{09BEE3F8-E507-683E-BD98-1E1CC29C306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9925" y="6030913"/>
            <a:ext cx="1352550" cy="293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+ serve() : Result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F16DBB86-057A-B8F3-7AB0-1195A269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1112838"/>
            <a:ext cx="2197100" cy="1982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CB02FF78-D29B-8605-6991-5461E70A2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214563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C4B6594-EF84-C4E2-624B-99F4AF305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2727325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273A7FD3-3718-3507-866A-8664CF70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3829050"/>
            <a:ext cx="2197100" cy="1468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F2EBC991-0481-B879-9F75-94A1865A7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4710113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WordArt 23">
            <a:extLst>
              <a:ext uri="{FF2B5EF4-FFF2-40B4-BE49-F238E27FC236}">
                <a16:creationId xmlns:a16="http://schemas.microsoft.com/office/drawing/2014/main" id="{713D37C3-7247-28DD-652B-6DE7CF74FBA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1588" y="1479550"/>
            <a:ext cx="809625" cy="247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23" name="WordArt 24">
            <a:extLst>
              <a:ext uri="{FF2B5EF4-FFF2-40B4-BE49-F238E27FC236}">
                <a16:creationId xmlns:a16="http://schemas.microsoft.com/office/drawing/2014/main" id="{2E3DB669-001D-D521-0291-C95D0B4AE5C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60738" y="2314575"/>
            <a:ext cx="1746250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- myServer :  AbsServer</a:t>
            </a:r>
          </a:p>
        </p:txBody>
      </p:sp>
      <p:sp>
        <p:nvSpPr>
          <p:cNvPr id="24" name="WordArt 25">
            <a:extLst>
              <a:ext uri="{FF2B5EF4-FFF2-40B4-BE49-F238E27FC236}">
                <a16:creationId xmlns:a16="http://schemas.microsoft.com/office/drawing/2014/main" id="{8624F89C-3BB6-A027-07B4-EA827E2FD1A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29013" y="2755900"/>
            <a:ext cx="1466850" cy="293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+doSomthing()</a:t>
            </a:r>
          </a:p>
        </p:txBody>
      </p:sp>
      <p:sp>
        <p:nvSpPr>
          <p:cNvPr id="25" name="WordArt 26">
            <a:extLst>
              <a:ext uri="{FF2B5EF4-FFF2-40B4-BE49-F238E27FC236}">
                <a16:creationId xmlns:a16="http://schemas.microsoft.com/office/drawing/2014/main" id="{7BB9FAEA-06E3-A2AD-D4EF-D932BFEA717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98875" y="4278313"/>
            <a:ext cx="957263" cy="284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AbsServer</a:t>
            </a:r>
          </a:p>
        </p:txBody>
      </p:sp>
      <p:sp>
        <p:nvSpPr>
          <p:cNvPr id="26" name="WordArt 27">
            <a:extLst>
              <a:ext uri="{FF2B5EF4-FFF2-40B4-BE49-F238E27FC236}">
                <a16:creationId xmlns:a16="http://schemas.microsoft.com/office/drawing/2014/main" id="{27644652-9DD6-9267-D548-F98C7418C2B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73450" y="4930775"/>
            <a:ext cx="1352550" cy="293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+ serve() : Result</a:t>
            </a:r>
          </a:p>
        </p:txBody>
      </p:sp>
      <p:sp>
        <p:nvSpPr>
          <p:cNvPr id="27" name="WordArt 28">
            <a:extLst>
              <a:ext uri="{FF2B5EF4-FFF2-40B4-BE49-F238E27FC236}">
                <a16:creationId xmlns:a16="http://schemas.microsoft.com/office/drawing/2014/main" id="{ACC0E0C1-2CD6-2693-B869-6A07537B4E2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70300" y="3946525"/>
            <a:ext cx="874713" cy="211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&lt;&lt;interface&gt;&gt;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98615D3-E383-6D4F-A3E0-0898AF11A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288" y="3095625"/>
            <a:ext cx="0" cy="7334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FB9D9A95-A270-AF0E-CB43-7C4B8BFD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5811838"/>
            <a:ext cx="2197100" cy="1320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600E0150-581C-68A5-25E5-A4AEABB12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5313" y="6545263"/>
            <a:ext cx="219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WordArt 32">
            <a:extLst>
              <a:ext uri="{FF2B5EF4-FFF2-40B4-BE49-F238E27FC236}">
                <a16:creationId xmlns:a16="http://schemas.microsoft.com/office/drawing/2014/main" id="{AFA8E663-2946-FE61-A665-3BE531877E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1588" y="6035675"/>
            <a:ext cx="844550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Server</a:t>
            </a:r>
          </a:p>
        </p:txBody>
      </p:sp>
      <p:sp>
        <p:nvSpPr>
          <p:cNvPr id="32" name="WordArt 33">
            <a:extLst>
              <a:ext uri="{FF2B5EF4-FFF2-40B4-BE49-F238E27FC236}">
                <a16:creationId xmlns:a16="http://schemas.microsoft.com/office/drawing/2014/main" id="{9B489BE3-B125-8262-B297-EE195AE1D66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86163" y="6721475"/>
            <a:ext cx="1352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12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Comic Sans MS" panose="030F0702030302020204" pitchFamily="66" charset="0"/>
              </a:rPr>
              <a:t>+ serve() : Result</a:t>
            </a: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B0AFC0C-F743-86CE-15D0-C6F80E7462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5288" y="5297488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52" name="Text Box 4">
            <a:extLst>
              <a:ext uri="{FF2B5EF4-FFF2-40B4-BE49-F238E27FC236}">
                <a16:creationId xmlns:a16="http://schemas.microsoft.com/office/drawing/2014/main" id="{C6B6437D-7CFA-C583-9F79-8D46A3861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23850"/>
            <a:ext cx="81565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94000"/>
              </a:lnSpc>
              <a:spcBef>
                <a:spcPts val="275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>
                <a:solidFill>
                  <a:srgbClr val="0000FF"/>
                </a:solidFill>
                <a:latin typeface="Comic Sans MS" panose="030F0702030302020204" pitchFamily="66" charset="0"/>
              </a:rPr>
              <a:t>Dependency vanishes when                                  changed from concrete to abstract ...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8F23DD-87AD-9B7D-C74E-9D78F8039C7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1589087" y="3170238"/>
            <a:ext cx="5715000" cy="2209800"/>
          </a:xfrm>
          <a:prstGeom prst="lin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7C3A45-BBFA-4478-C7E2-527A7C7CF2E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1589087" y="3398838"/>
            <a:ext cx="5638800" cy="1676400"/>
          </a:xfrm>
          <a:prstGeom prst="lin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9" name="AutoShape 9">
            <a:extLst>
              <a:ext uri="{FF2B5EF4-FFF2-40B4-BE49-F238E27FC236}">
                <a16:creationId xmlns:a16="http://schemas.microsoft.com/office/drawing/2014/main" id="{B3228DD5-B642-C9BA-1754-6971FE4B5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5230813"/>
            <a:ext cx="228600" cy="331787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5656B019-5DC7-F734-A6F7-8AB70A1FDCCB}"/>
              </a:ext>
            </a:extLst>
          </p:cNvPr>
          <p:cNvSpPr/>
          <p:nvPr/>
        </p:nvSpPr>
        <p:spPr bwMode="auto">
          <a:xfrm rot="7712936" flipH="1">
            <a:off x="4479926" y="3627437"/>
            <a:ext cx="1187450" cy="263525"/>
          </a:xfrm>
          <a:prstGeom prst="halfFram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7" grpId="0" animBg="1"/>
      <p:bldP spid="20" grpId="0" animBg="1"/>
      <p:bldP spid="29" grpId="0" animBg="1"/>
      <p:bldP spid="1331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7F53018-BBCF-2813-FB05-7D48B64AE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427038"/>
            <a:ext cx="8991600" cy="884237"/>
          </a:xfrm>
        </p:spPr>
        <p:txBody>
          <a:bodyPr/>
          <a:lstStyle/>
          <a:p>
            <a:r>
              <a:rPr lang="en-US" altLang="en-US" sz="3600"/>
              <a:t>Summary of Requirement of DIP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10DF6B97-BCD2-63E3-6A75-8AFEC2375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113" y="2484438"/>
            <a:ext cx="8915400" cy="2209800"/>
          </a:xfrm>
          <a:solidFill>
            <a:srgbClr val="FFFF00"/>
          </a:solidFill>
          <a:ln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altLang="ko-KR" b="1">
                <a:solidFill>
                  <a:srgbClr val="006600"/>
                </a:solidFill>
                <a:ea typeface="Malgun Gothic" panose="020B0503020000020004" pitchFamily="34" charset="-127"/>
              </a:rPr>
              <a:t>No concrete class should directly refer to a class that is likely to change.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</a:pPr>
            <a:endParaRPr lang="en-US" altLang="ko-KR" b="1">
              <a:solidFill>
                <a:srgbClr val="006600"/>
              </a:solidFill>
              <a:ea typeface="Malgun Gothic" panose="020B0503020000020004" pitchFamily="34" charset="-127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400"/>
              </a:spcAft>
            </a:pPr>
            <a:endParaRPr lang="en-US" altLang="en-US" sz="4000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B25EC-4856-A155-C5A1-615FCB66CD53}"/>
              </a:ext>
            </a:extLst>
          </p:cNvPr>
          <p:cNvSpPr/>
          <p:nvPr/>
        </p:nvSpPr>
        <p:spPr bwMode="auto">
          <a:xfrm>
            <a:off x="452438" y="4008438"/>
            <a:ext cx="8016875" cy="1981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>
              <a:latin typeface="+mj-lt"/>
            </a:endParaRPr>
          </a:p>
        </p:txBody>
      </p:sp>
      <p:sp>
        <p:nvSpPr>
          <p:cNvPr id="91139" name="제목 3">
            <a:extLst>
              <a:ext uri="{FF2B5EF4-FFF2-40B4-BE49-F238E27FC236}">
                <a16:creationId xmlns:a16="http://schemas.microsoft.com/office/drawing/2014/main" id="{5922D743-28E8-EC22-D68E-A46FA68C3F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2113" y="350838"/>
            <a:ext cx="8596312" cy="719137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ko-KR" sz="3600">
                <a:ea typeface="Malgun Gothic" panose="020B0503020000020004" pitchFamily="34" charset="-127"/>
              </a:rPr>
              <a:t>Depend On Abstractions</a:t>
            </a:r>
          </a:p>
        </p:txBody>
      </p:sp>
      <p:sp>
        <p:nvSpPr>
          <p:cNvPr id="165892" name="Content Placeholder 2">
            <a:extLst>
              <a:ext uri="{FF2B5EF4-FFF2-40B4-BE49-F238E27FC236}">
                <a16:creationId xmlns:a16="http://schemas.microsoft.com/office/drawing/2014/main" id="{96ED99DE-40A7-82DB-C24D-C2BA7A3E124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2438" y="1309688"/>
            <a:ext cx="9318625" cy="6249987"/>
          </a:xfrm>
        </p:spPr>
        <p:txBody>
          <a:bodyPr lIns="100794" tIns="50397" rIns="100794" bIns="50397"/>
          <a:lstStyle/>
          <a:p>
            <a:pPr marL="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>
                <a:ea typeface="Malgun Gothic" panose="020B0503020000020004" pitchFamily="34" charset="-127"/>
              </a:rPr>
              <a:t>High-level modules should not depend on low-level modules. </a:t>
            </a:r>
          </a:p>
          <a:p>
            <a:pPr marL="0" lvl="1" eaLnBrk="1" hangingPunct="1">
              <a:lnSpc>
                <a:spcPct val="120000"/>
              </a:lnSpc>
              <a:spcAft>
                <a:spcPts val="3600"/>
              </a:spcAft>
            </a:pPr>
            <a:r>
              <a:rPr lang="en-US" altLang="ko-KR">
                <a:ea typeface="Malgun Gothic" panose="020B0503020000020004" pitchFamily="34" charset="-127"/>
              </a:rPr>
              <a:t>Should depend on abstractions.</a:t>
            </a:r>
          </a:p>
          <a:p>
            <a:pPr marL="0"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>
                <a:solidFill>
                  <a:srgbClr val="0000CC"/>
                </a:solidFill>
                <a:ea typeface="Malgun Gothic" panose="020B0503020000020004" pitchFamily="34" charset="-127"/>
              </a:rPr>
              <a:t>Abstractions should not depend on details. </a:t>
            </a:r>
          </a:p>
          <a:p>
            <a:pPr marL="0" lvl="1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ko-KR" b="1">
                <a:solidFill>
                  <a:srgbClr val="0000CC"/>
                </a:solidFill>
                <a:ea typeface="Malgun Gothic" panose="020B0503020000020004" pitchFamily="34" charset="-127"/>
              </a:rPr>
              <a:t>Details should depend on abstractions.</a:t>
            </a:r>
          </a:p>
          <a:p>
            <a:pPr marL="0" eaLnBrk="1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C421F23-3763-1632-B702-3181C9EA8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122238"/>
            <a:ext cx="9420225" cy="871537"/>
          </a:xfrm>
        </p:spPr>
        <p:txBody>
          <a:bodyPr lIns="100794" tIns="50397" rIns="100794" bIns="50397"/>
          <a:lstStyle/>
          <a:p>
            <a:r>
              <a:rPr lang="en-US" altLang="en-US" sz="3200"/>
              <a:t>Is DIP Related to  OCP?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5772A73-F18A-6CA4-AAEA-EFB313A2F5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200" y="1000125"/>
            <a:ext cx="9840913" cy="6415088"/>
          </a:xfrm>
        </p:spPr>
        <p:txBody>
          <a:bodyPr lIns="100794" tIns="50397" rIns="100794" bIns="50397"/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3000" b="1" dirty="0">
                <a:solidFill>
                  <a:srgbClr val="0000CC"/>
                </a:solidFill>
              </a:rPr>
              <a:t>For both: Depend on abstraction not implementation…</a:t>
            </a:r>
          </a:p>
          <a:p>
            <a:pPr lvl="1">
              <a:lnSpc>
                <a:spcPct val="110000"/>
              </a:lnSpc>
              <a:spcAft>
                <a:spcPts val="2400"/>
              </a:spcAft>
              <a:defRPr/>
            </a:pPr>
            <a:r>
              <a:rPr lang="en-US" dirty="0"/>
              <a:t>Or equivalently </a:t>
            </a:r>
            <a:r>
              <a:rPr lang="en-US" sz="3000" b="1" dirty="0">
                <a:solidFill>
                  <a:srgbClr val="990000"/>
                </a:solidFill>
              </a:rPr>
              <a:t>“design to interfaces”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b="1" dirty="0">
                <a:solidFill>
                  <a:srgbClr val="0000CC"/>
                </a:solidFill>
              </a:rPr>
              <a:t>OCP:</a:t>
            </a:r>
          </a:p>
          <a:p>
            <a:pPr marL="736600" lvl="1" indent="-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2800" dirty="0"/>
              <a:t>Use abstractions as an organizing principle. </a:t>
            </a:r>
          </a:p>
          <a:p>
            <a:pPr marL="736600" lvl="1" indent="-228600">
              <a:lnSpc>
                <a:spcPct val="110000"/>
              </a:lnSpc>
              <a:spcAft>
                <a:spcPts val="2400"/>
              </a:spcAft>
              <a:defRPr/>
            </a:pPr>
            <a:r>
              <a:rPr lang="en-US" sz="2800" dirty="0"/>
              <a:t>Extensibility is then achieved by different realizations of the abstraction…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b="1" dirty="0">
                <a:solidFill>
                  <a:srgbClr val="0000CC"/>
                </a:solidFill>
              </a:rPr>
              <a:t>DIP:</a:t>
            </a:r>
          </a:p>
          <a:p>
            <a:pPr marL="736600" lvl="1" indent="-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2800" b="1" dirty="0">
                <a:solidFill>
                  <a:srgbClr val="006600"/>
                </a:solidFill>
              </a:rPr>
              <a:t>Larger context: Partition solution to layers…</a:t>
            </a:r>
          </a:p>
          <a:p>
            <a:pPr marL="736600" lvl="1" indent="-228600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sz="2800" b="1" dirty="0">
                <a:solidFill>
                  <a:srgbClr val="006600"/>
                </a:solidFill>
              </a:rPr>
              <a:t>Rely on abstractions and not the concrete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E910479-7B75-6D1E-334B-792BFF5ED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0"/>
            <a:ext cx="8596312" cy="1255713"/>
          </a:xfrm>
        </p:spPr>
        <p:txBody>
          <a:bodyPr/>
          <a:lstStyle/>
          <a:p>
            <a:r>
              <a:rPr lang="en-US" altLang="en-US" sz="3600"/>
              <a:t>DIP Implications…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F4B3F9FF-08CC-215D-A49A-568119702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222375"/>
            <a:ext cx="9677400" cy="69596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</a:pPr>
            <a:r>
              <a:rPr lang="en-US" altLang="en-US"/>
              <a:t>Layering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</a:pPr>
            <a:r>
              <a:rPr lang="en-US" altLang="en-US" b="1">
                <a:solidFill>
                  <a:srgbClr val="0000CC"/>
                </a:solidFill>
              </a:rPr>
              <a:t>Interface based programming</a:t>
            </a:r>
            <a:r>
              <a:rPr lang="en-US" altLang="en-US" b="1"/>
              <a:t> 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Separated Interface: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</a:pPr>
            <a:r>
              <a:rPr lang="en-US" altLang="en-US" sz="3600"/>
              <a:t> Put interface in separate package than implementation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</a:pPr>
            <a:r>
              <a:rPr lang="en-US" altLang="en-US" b="1">
                <a:solidFill>
                  <a:srgbClr val="0000CC"/>
                </a:solidFill>
              </a:rPr>
              <a:t>Dependency Injection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</a:pPr>
            <a:endParaRPr lang="en-US" altLang="en-US"/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1600"/>
              </a:spcAft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D4A9459-95EC-FCE3-26F1-92F7AF52E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82563"/>
            <a:ext cx="8596312" cy="1255713"/>
          </a:xfrm>
        </p:spPr>
        <p:txBody>
          <a:bodyPr/>
          <a:lstStyle/>
          <a:p>
            <a:r>
              <a:rPr lang="en-US" altLang="en-US" sz="3600"/>
              <a:t>Plain old dependency creation</a:t>
            </a:r>
          </a:p>
        </p:txBody>
      </p:sp>
      <p:sp>
        <p:nvSpPr>
          <p:cNvPr id="158723" name="Rectangle 4">
            <a:extLst>
              <a:ext uri="{FF2B5EF4-FFF2-40B4-BE49-F238E27FC236}">
                <a16:creationId xmlns:a16="http://schemas.microsoft.com/office/drawing/2014/main" id="{EC6A61F1-B431-B452-F38C-828C1C9C83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884238"/>
            <a:ext cx="4808538" cy="6675437"/>
          </a:xfrm>
          <a:solidFill>
            <a:srgbClr val="FFFFCC"/>
          </a:solidFill>
          <a:ln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Example:</a:t>
            </a:r>
          </a:p>
          <a:p>
            <a:endParaRPr lang="en-US" altLang="en-US" sz="2400" b="1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public class Foo {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2400" b="1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private IBar bar;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private IBaz baz;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2400" b="1"/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public Foo() {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	 bar = new SomeBar();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	 baz = new SomeBaz();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	}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 b="1"/>
              <a:t>}</a:t>
            </a:r>
          </a:p>
          <a:p>
            <a:pPr lvl="1"/>
            <a:endParaRPr lang="en-US" altLang="en-US" sz="2000" b="1"/>
          </a:p>
          <a:p>
            <a:pPr lvl="1"/>
            <a:endParaRPr lang="en-US" altLang="en-US" sz="2000" b="1"/>
          </a:p>
          <a:p>
            <a:pPr lvl="1">
              <a:buFontTx/>
              <a:buNone/>
            </a:pPr>
            <a:endParaRPr lang="en-US" altLang="en-US" sz="2000" b="1"/>
          </a:p>
        </p:txBody>
      </p:sp>
      <p:sp>
        <p:nvSpPr>
          <p:cNvPr id="158724" name="Rectangle 5">
            <a:extLst>
              <a:ext uri="{FF2B5EF4-FFF2-40B4-BE49-F238E27FC236}">
                <a16:creationId xmlns:a16="http://schemas.microsoft.com/office/drawing/2014/main" id="{25775055-50C6-BC0F-19E4-7ED0E3668A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54513" y="884238"/>
            <a:ext cx="5726112" cy="6675437"/>
          </a:xfrm>
          <a:solidFill>
            <a:srgbClr val="FFFFCC"/>
          </a:solidFill>
          <a:ln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FF0000"/>
                </a:solidFill>
              </a:rPr>
              <a:t>Cons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>
                <a:solidFill>
                  <a:srgbClr val="FF3300"/>
                </a:solidFill>
              </a:rPr>
              <a:t>Class needs changes when any of it’s dependencies  change.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>
                <a:solidFill>
                  <a:srgbClr val="FF3300"/>
                </a:solidFill>
              </a:rPr>
              <a:t>Hard to change behavior without changing code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>
                <a:solidFill>
                  <a:srgbClr val="FF3300"/>
                </a:solidFill>
              </a:rPr>
              <a:t>Hard to test as you must also test it with all that it depends. Cannot use mocks.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3300"/>
                </a:solidFill>
              </a:rPr>
              <a:t>Pros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 sz="2800">
                <a:solidFill>
                  <a:srgbClr val="003300"/>
                </a:solidFill>
              </a:rPr>
              <a:t>Easy to understand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8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87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nimBg="1"/>
      <p:bldP spid="158724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F8A6CAD-4FBA-7D4B-4A16-363B58D58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-182563"/>
            <a:ext cx="8596312" cy="1255713"/>
          </a:xfrm>
        </p:spPr>
        <p:txBody>
          <a:bodyPr/>
          <a:lstStyle/>
          <a:p>
            <a:r>
              <a:rPr lang="en-US" altLang="en-US" sz="3200"/>
              <a:t>First Solution: Service Locator</a:t>
            </a:r>
          </a:p>
        </p:txBody>
      </p:sp>
      <p:sp>
        <p:nvSpPr>
          <p:cNvPr id="96259" name="Rectangle 4">
            <a:extLst>
              <a:ext uri="{FF2B5EF4-FFF2-40B4-BE49-F238E27FC236}">
                <a16:creationId xmlns:a16="http://schemas.microsoft.com/office/drawing/2014/main" id="{ABF35ECA-2541-AA25-BFAB-F04A93A34A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731838"/>
            <a:ext cx="4876800" cy="5943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200" b="1"/>
              <a:t>Example: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public class Foo 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private IBar bar;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private IServiceLocator locator;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public Foo(IServiceLocator locator_) 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 locator = locator_;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 bar = locator.Get();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		 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2400" b="1"/>
          </a:p>
        </p:txBody>
      </p:sp>
      <p:sp>
        <p:nvSpPr>
          <p:cNvPr id="159748" name="Rectangle 5">
            <a:extLst>
              <a:ext uri="{FF2B5EF4-FFF2-40B4-BE49-F238E27FC236}">
                <a16:creationId xmlns:a16="http://schemas.microsoft.com/office/drawing/2014/main" id="{C31F8CB3-EED1-01CC-AF1B-CC12E128A3D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35513" y="884238"/>
            <a:ext cx="5345112" cy="4751387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b="1">
                <a:solidFill>
                  <a:srgbClr val="FF3300"/>
                </a:solidFill>
              </a:rPr>
              <a:t>Cons</a:t>
            </a:r>
          </a:p>
          <a:p>
            <a:pPr lvl="1"/>
            <a:r>
              <a:rPr lang="en-US" altLang="en-US">
                <a:solidFill>
                  <a:srgbClr val="FF3300"/>
                </a:solidFill>
              </a:rPr>
              <a:t>The class depends upon the service locator</a:t>
            </a:r>
          </a:p>
          <a:p>
            <a:pPr lvl="1">
              <a:spcAft>
                <a:spcPts val="2400"/>
              </a:spcAft>
            </a:pPr>
            <a:r>
              <a:rPr lang="en-US" altLang="en-US">
                <a:solidFill>
                  <a:srgbClr val="FF3300"/>
                </a:solidFill>
              </a:rPr>
              <a:t>You must still get the locator to the class – either statically (yuk) or via… some sort of injection like mechanism</a:t>
            </a:r>
            <a:endParaRPr lang="en-US" altLang="en-US" sz="3200">
              <a:solidFill>
                <a:srgbClr val="FF3300"/>
              </a:solidFill>
            </a:endParaRPr>
          </a:p>
          <a:p>
            <a:pPr>
              <a:spcAft>
                <a:spcPct val="0"/>
              </a:spcAft>
            </a:pPr>
            <a:r>
              <a:rPr lang="en-US" altLang="en-US" b="1">
                <a:solidFill>
                  <a:srgbClr val="006600"/>
                </a:solidFill>
              </a:rPr>
              <a:t>Pros</a:t>
            </a:r>
          </a:p>
          <a:p>
            <a:pPr lvl="1"/>
            <a:r>
              <a:rPr lang="en-US" altLang="en-US">
                <a:solidFill>
                  <a:srgbClr val="006600"/>
                </a:solidFill>
              </a:rPr>
              <a:t>Easy to understand</a:t>
            </a:r>
          </a:p>
          <a:p>
            <a:pPr lvl="1"/>
            <a:r>
              <a:rPr lang="en-US" altLang="en-US">
                <a:solidFill>
                  <a:srgbClr val="006600"/>
                </a:solidFill>
              </a:rPr>
              <a:t>Testable</a:t>
            </a:r>
          </a:p>
          <a:p>
            <a:pPr lvl="1"/>
            <a:r>
              <a:rPr lang="en-US" altLang="en-US">
                <a:solidFill>
                  <a:srgbClr val="006600"/>
                </a:solidFill>
              </a:rPr>
              <a:t>Flexible</a:t>
            </a:r>
          </a:p>
          <a:p>
            <a:pPr lvl="1"/>
            <a:r>
              <a:rPr lang="en-US" altLang="en-US">
                <a:solidFill>
                  <a:srgbClr val="006600"/>
                </a:solidFill>
              </a:rPr>
              <a:t>Extensible</a:t>
            </a:r>
          </a:p>
          <a:p>
            <a:pPr lvl="1"/>
            <a:r>
              <a:rPr lang="en-US" altLang="en-US">
                <a:solidFill>
                  <a:srgbClr val="006600"/>
                </a:solidFill>
              </a:rPr>
              <a:t>Enforces separation of interface from implementation</a:t>
            </a:r>
          </a:p>
          <a:p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8B6CB95-0C03-84A0-B26E-464EB034E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913" y="-334963"/>
            <a:ext cx="9067800" cy="1255713"/>
          </a:xfrm>
        </p:spPr>
        <p:txBody>
          <a:bodyPr/>
          <a:lstStyle/>
          <a:p>
            <a:r>
              <a:rPr lang="en-US" altLang="en-US" sz="3200"/>
              <a:t>Dependency Injection: Inversion of Control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BAFD3A3-FC4B-AE4D-9D9A-F9C12664FE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579438"/>
            <a:ext cx="4721225" cy="5943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CC"/>
                </a:solidFill>
              </a:rPr>
              <a:t>Example: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public class Foo {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private IBar bar;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private IBaz baz;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public Foo(IBar bar_, IBaz baz_) {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	 bar = bar_;		 	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    baz = baz_;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}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Font typeface="Wingdings 3" panose="05040102010807070707" pitchFamily="18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52F05194-452F-BE1E-FF15-77D4F7F0C7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25913" y="731838"/>
            <a:ext cx="5954712" cy="617220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en-US" sz="3200" b="1">
                <a:solidFill>
                  <a:srgbClr val="FF3300"/>
                </a:solidFill>
              </a:rPr>
              <a:t>Cons</a:t>
            </a:r>
          </a:p>
          <a:p>
            <a:pPr lvl="1"/>
            <a:r>
              <a:rPr lang="en-US" altLang="en-US" sz="2800">
                <a:solidFill>
                  <a:srgbClr val="FF3300"/>
                </a:solidFill>
              </a:rPr>
              <a:t>You must create dependencies to pass along</a:t>
            </a:r>
          </a:p>
          <a:p>
            <a:pPr lvl="1">
              <a:buFontTx/>
              <a:buNone/>
            </a:pPr>
            <a:endParaRPr lang="en-US" altLang="en-US"/>
          </a:p>
          <a:p>
            <a:pPr>
              <a:spcAft>
                <a:spcPct val="0"/>
              </a:spcAft>
            </a:pPr>
            <a:r>
              <a:rPr lang="en-US" altLang="en-US" sz="3200" b="1">
                <a:solidFill>
                  <a:srgbClr val="006600"/>
                </a:solidFill>
              </a:rPr>
              <a:t>Pros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Easy to understand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Testable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Flexible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Extensible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Enforces separation of interface from implementation</a:t>
            </a:r>
          </a:p>
          <a:p>
            <a:pPr lvl="1"/>
            <a:r>
              <a:rPr lang="en-US" altLang="en-US" sz="2800">
                <a:solidFill>
                  <a:srgbClr val="006600"/>
                </a:solidFill>
              </a:rPr>
              <a:t>Code is simple and clear</a:t>
            </a:r>
          </a:p>
          <a:p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91F6F7B-CB46-A043-5095-A36ED7639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IN" altLang="en-US" sz="3600"/>
              <a:t>Pre conditions can only Get Weaker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46BC-13B9-FB08-BB1F-DAA0AE668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255713"/>
            <a:ext cx="9536112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/>
              <a:t>Example:</a:t>
            </a:r>
            <a:endParaRPr lang="en-US" altLang="en-US" b="1">
              <a:solidFill>
                <a:srgbClr val="0000CC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drive(car v); //super type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accent2"/>
                </a:solidFill>
              </a:rPr>
              <a:t>Now consider subtype overrides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drive(Maruti m); //sub type  </a:t>
            </a:r>
            <a:endParaRPr lang="en-US" altLang="en-US" sz="3600" b="1">
              <a:solidFill>
                <a:srgbClr val="00660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void  drive(vehicle v); //sub type</a:t>
            </a:r>
            <a:endParaRPr lang="en-IN" altLang="en-US" sz="3600" b="1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78C8A-212F-07AC-BF12-42BEBBDD5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100" y="4552950"/>
            <a:ext cx="54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6000" i="1">
                <a:solidFill>
                  <a:srgbClr val="006600"/>
                </a:solidFill>
                <a:sym typeface="Wingdings" panose="05000000000000000000" pitchFamily="2" charset="2"/>
              </a:rPr>
              <a:t></a:t>
            </a:r>
            <a:endParaRPr lang="en-IN" altLang="en-US" sz="6000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8C8B6-AE6B-B88E-60E8-7E5616AF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3551238"/>
            <a:ext cx="77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 i="1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IN" altLang="en-US" sz="72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Content Placeholder 1">
            <a:extLst>
              <a:ext uri="{FF2B5EF4-FFF2-40B4-BE49-F238E27FC236}">
                <a16:creationId xmlns:a16="http://schemas.microsoft.com/office/drawing/2014/main" id="{90D64FB1-429E-7A33-B9DF-82C14B3A0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525" y="1149350"/>
            <a:ext cx="9840913" cy="5791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>
                <a:solidFill>
                  <a:srgbClr val="0000CC"/>
                </a:solidFill>
              </a:rPr>
              <a:t>The ability to supply (inject) an external dependency into a software component as per requirement. </a:t>
            </a: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/>
              <a:t>Types of Dependency Injection: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Constructor (Most popular)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Setter </a:t>
            </a:r>
          </a:p>
          <a:p>
            <a:pPr lvl="1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600" b="1">
                <a:solidFill>
                  <a:srgbClr val="0000CC"/>
                </a:solidFill>
              </a:rPr>
              <a:t>Method</a:t>
            </a:r>
          </a:p>
        </p:txBody>
      </p:sp>
      <p:sp>
        <p:nvSpPr>
          <p:cNvPr id="98307" name="Title 2">
            <a:extLst>
              <a:ext uri="{FF2B5EF4-FFF2-40B4-BE49-F238E27FC236}">
                <a16:creationId xmlns:a16="http://schemas.microsoft.com/office/drawing/2014/main" id="{04A64FB1-50D5-1879-B8A9-BCF168C19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46038"/>
            <a:ext cx="8596312" cy="1255712"/>
          </a:xfrm>
        </p:spPr>
        <p:txBody>
          <a:bodyPr/>
          <a:lstStyle/>
          <a:p>
            <a:r>
              <a:rPr lang="en-US" altLang="en-US" sz="3200"/>
              <a:t>What is Dependency Injection?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F8F2C5-0172-A2E0-711E-A3BC4D7BBE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6913" y="-25400"/>
            <a:ext cx="8567737" cy="587375"/>
          </a:xfrm>
        </p:spPr>
        <p:txBody>
          <a:bodyPr/>
          <a:lstStyle/>
          <a:p>
            <a:pPr algn="l"/>
            <a:r>
              <a:rPr lang="da-DK" altLang="en-US" sz="2200"/>
              <a:t>Dependency Injection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BAF5FF2-15C9-2398-6570-8124AA1F13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3513" y="427038"/>
            <a:ext cx="10058400" cy="7132637"/>
          </a:xfrm>
        </p:spPr>
        <p:txBody>
          <a:bodyPr/>
          <a:lstStyle/>
          <a:p>
            <a:pPr marL="727959" indent="-727959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da-DK" sz="1600" b="1" dirty="0"/>
              <a:t>Description:</a:t>
            </a:r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90000"/>
              <a:buFont typeface="+mj-lt"/>
              <a:buAutoNum type="alphaLcParenR"/>
              <a:defRPr/>
            </a:pPr>
            <a:r>
              <a:rPr lang="en-US" sz="1600" b="1" dirty="0">
                <a:solidFill>
                  <a:srgbClr val="0000CC"/>
                </a:solidFill>
              </a:rPr>
              <a:t>Allows injection of objects into a class, rather than relying on class to create the object </a:t>
            </a:r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90000"/>
              <a:buFont typeface="+mj-lt"/>
              <a:buAutoNum type="alphaLcParenR"/>
              <a:defRPr/>
            </a:pPr>
            <a:r>
              <a:rPr lang="en-US" sz="1600" b="1" dirty="0">
                <a:solidFill>
                  <a:srgbClr val="0000CC"/>
                </a:solidFill>
              </a:rPr>
              <a:t>Responsibility for object creation and object linking is removed from the objects</a:t>
            </a:r>
            <a:endParaRPr lang="da-DK" sz="1600" dirty="0">
              <a:solidFill>
                <a:srgbClr val="0000CC"/>
              </a:solidFill>
            </a:endParaRPr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90000"/>
              <a:buFont typeface="+mj-lt"/>
              <a:buAutoNum type="alphaLcParenR"/>
              <a:defRPr/>
            </a:pPr>
            <a:r>
              <a:rPr lang="en-US" sz="1600" b="1" dirty="0">
                <a:solidFill>
                  <a:srgbClr val="0000CC"/>
                </a:solidFill>
              </a:rPr>
              <a:t>Seeks to establish a level of abstraction via a public interface, and to remove dependency on components.</a:t>
            </a:r>
            <a:endParaRPr lang="da-DK" sz="1600" dirty="0">
              <a:solidFill>
                <a:srgbClr val="0000CC"/>
              </a:solidFill>
            </a:endParaRPr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dirty="0"/>
              <a:t>Martin Fowler described </a:t>
            </a:r>
            <a:r>
              <a:rPr lang="en-US" sz="2000" dirty="0"/>
              <a:t>three main styles of dependency injection. </a:t>
            </a:r>
            <a:endParaRPr lang="en-US" sz="2000" b="1" dirty="0"/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</a:rPr>
              <a:t>Constructor Injection: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/>
              <a:t>A constructor is used to decide how to inject ‘A’ implementation into the ‘B’ class. For this to work, B class needs to declare a constructor that includes everything it needs injected.</a:t>
            </a:r>
            <a:endParaRPr lang="en-US" sz="2000" b="1" dirty="0"/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</a:rPr>
              <a:t>Setter Injection: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/>
              <a:t>define setter method that will accept the injection</a:t>
            </a:r>
            <a:endParaRPr lang="en-US" sz="2000" b="1" dirty="0"/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000" b="1" dirty="0">
                <a:solidFill>
                  <a:srgbClr val="000099"/>
                </a:solidFill>
              </a:rPr>
              <a:t>Interface Injection: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GB" sz="2000" dirty="0"/>
              <a:t>by defining an interface that performs the injection</a:t>
            </a:r>
          </a:p>
          <a:p>
            <a:pPr marL="727959" indent="-727959" algn="l">
              <a:spcBef>
                <a:spcPts val="600"/>
              </a:spcBef>
              <a:spcAft>
                <a:spcPts val="600"/>
              </a:spcAft>
              <a:defRPr/>
            </a:pPr>
            <a:endParaRPr lang="da-DK" sz="2000" dirty="0"/>
          </a:p>
        </p:txBody>
      </p:sp>
      <p:graphicFrame>
        <p:nvGraphicFramePr>
          <p:cNvPr id="2097" name="Group 49">
            <a:extLst>
              <a:ext uri="{FF2B5EF4-FFF2-40B4-BE49-F238E27FC236}">
                <a16:creationId xmlns:a16="http://schemas.microsoft.com/office/drawing/2014/main" id="{6B294D96-9560-F34E-2531-80B0E9BE95C4}"/>
              </a:ext>
            </a:extLst>
          </p:cNvPr>
          <p:cNvGraphicFramePr>
            <a:graphicFrameLocks noGrp="1"/>
          </p:cNvGraphicFramePr>
          <p:nvPr/>
        </p:nvGraphicFramePr>
        <p:xfrm>
          <a:off x="0" y="4614863"/>
          <a:ext cx="10080625" cy="3024187"/>
        </p:xfrm>
        <a:graphic>
          <a:graphicData uri="http://schemas.openxmlformats.org/drawingml/2006/table">
            <a:tbl>
              <a:tblPr/>
              <a:tblGrid>
                <a:gridCol w="336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Constructor Injection</a:t>
                      </a:r>
                    </a:p>
                  </a:txBody>
                  <a:tcPr marL="100806" marR="10080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Setter Injection</a:t>
                      </a:r>
                    </a:p>
                  </a:txBody>
                  <a:tcPr marL="100806" marR="10080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Interface Injection</a:t>
                      </a:r>
                      <a:endParaRPr kumimoji="0" lang="da-DK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</a:txBody>
                  <a:tcPr marL="100806" marR="10080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 class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MovieLister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         public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MovieLister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finder) { 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this.finder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finder;           }</a:t>
                      </a:r>
                      <a:endParaRPr kumimoji="0" lang="da-DK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806" marR="100806" marT="50400" marB="50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 class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MovieLister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private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public void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finder)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this.finder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finder;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}</a:t>
                      </a:r>
                      <a:endParaRPr kumimoji="0" 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806" marR="10080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public interface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InjectFinder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void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injectFinder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finder);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}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MovieLister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implements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InjectFinder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public void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injectFinder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MovieFinder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finder)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this.finder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= finder;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}</a:t>
                      </a:r>
                      <a:endParaRPr kumimoji="0" lang="en-US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0806" marR="100806" marT="50400" marB="50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>
            <a:extLst>
              <a:ext uri="{FF2B5EF4-FFF2-40B4-BE49-F238E27FC236}">
                <a16:creationId xmlns:a16="http://schemas.microsoft.com/office/drawing/2014/main" id="{765D5ACF-9EFD-9E03-6259-7B630D601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Constructor Injection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600" dirty="0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EAB562B0-9C21-7924-4583-73AD2550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14488"/>
            <a:ext cx="94107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2"/>
              </a:buBlip>
              <a:defRPr/>
            </a:pPr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“Always” initialized</a:t>
            </a:r>
          </a:p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2"/>
              </a:buBlip>
              <a:defRPr/>
            </a:pPr>
            <a:r>
              <a:rPr 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Better dependency visibility</a:t>
            </a:r>
          </a:p>
          <a:p>
            <a:pPr marL="377979" indent="-377979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2"/>
              </a:buBlip>
              <a:defRPr/>
            </a:pPr>
            <a:endParaRPr lang="en-US" sz="4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0356" name="Object 2">
            <a:extLst>
              <a:ext uri="{FF2B5EF4-FFF2-40B4-BE49-F238E27FC236}">
                <a16:creationId xmlns:a16="http://schemas.microsoft.com/office/drawing/2014/main" id="{8F47CE92-3F82-571D-CD4A-DD662A1ED37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597275" y="3541713"/>
          <a:ext cx="47275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895238" imgH="1952898" progId="Paint.Picture">
                  <p:embed/>
                </p:oleObj>
              </mc:Choice>
              <mc:Fallback>
                <p:oleObj name="Bitmap Image" r:id="rId3" imgW="3895238" imgH="195289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541713"/>
                        <a:ext cx="472757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>
            <a:extLst>
              <a:ext uri="{FF2B5EF4-FFF2-40B4-BE49-F238E27FC236}">
                <a16:creationId xmlns:a16="http://schemas.microsoft.com/office/drawing/2014/main" id="{1951BAF0-572D-34C7-3742-82AE83B5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411163"/>
            <a:ext cx="8596312" cy="125571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Setter Injection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3600" dirty="0"/>
          </a:p>
        </p:txBody>
      </p:sp>
      <p:graphicFrame>
        <p:nvGraphicFramePr>
          <p:cNvPr id="101379" name="Object 2">
            <a:extLst>
              <a:ext uri="{FF2B5EF4-FFF2-40B4-BE49-F238E27FC236}">
                <a16:creationId xmlns:a16="http://schemas.microsoft.com/office/drawing/2014/main" id="{EBEABC1A-2E4F-1D07-5DFE-FA58709DE7C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78363" y="3475038"/>
          <a:ext cx="49418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66667" imgH="1561905" progId="Paint.Picture">
                  <p:embed/>
                </p:oleObj>
              </mc:Choice>
              <mc:Fallback>
                <p:oleObj name="Bitmap Image" r:id="rId2" imgW="3266667" imgH="15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3475038"/>
                        <a:ext cx="49418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>
            <a:extLst>
              <a:ext uri="{FF2B5EF4-FFF2-40B4-BE49-F238E27FC236}">
                <a16:creationId xmlns:a16="http://schemas.microsoft.com/office/drawing/2014/main" id="{DF25AFF3-6B8C-3E76-0EE1-63C64B729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088" y="1341438"/>
            <a:ext cx="935196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 component is passive</a:t>
            </a:r>
          </a:p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Injects the dependency anytime</a:t>
            </a:r>
          </a:p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  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8FB96130-14BF-8E4C-2C6E-1C195DC77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US" altLang="en-US" sz="3600"/>
              <a:t>Interface Injection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07A6D15B-21ED-A794-C81F-18C63AFB3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112838"/>
            <a:ext cx="924718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818954" lvl="1" indent="-314982">
              <a:lnSpc>
                <a:spcPct val="130000"/>
              </a:lnSpc>
              <a:spcBef>
                <a:spcPct val="300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imes New Roman" panose="02020603050405020304" pitchFamily="18" charset="0"/>
              <a:buBlip>
                <a:blip r:embed="rId2"/>
              </a:buBlip>
              <a:defRPr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Variation on setter injection</a:t>
            </a:r>
          </a:p>
        </p:txBody>
      </p:sp>
      <p:pic>
        <p:nvPicPr>
          <p:cNvPr id="102404" name="Picture 11">
            <a:extLst>
              <a:ext uri="{FF2B5EF4-FFF2-40B4-BE49-F238E27FC236}">
                <a16:creationId xmlns:a16="http://schemas.microsoft.com/office/drawing/2014/main" id="{EF160B20-DDFC-76F2-45F8-7F1BD0CE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409825"/>
            <a:ext cx="33528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07BE078D-B264-2350-B24A-44F81A7E7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-169863"/>
            <a:ext cx="8596312" cy="1255713"/>
          </a:xfrm>
        </p:spPr>
        <p:txBody>
          <a:bodyPr/>
          <a:lstStyle/>
          <a:p>
            <a:r>
              <a:rPr lang="en-US" altLang="en-US" sz="2800"/>
              <a:t>Setter Injection: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6BF52-5B8C-9388-3E36-BF16D1EE06B3}"/>
              </a:ext>
            </a:extLst>
          </p:cNvPr>
          <p:cNvSpPr txBox="1"/>
          <p:nvPr/>
        </p:nvSpPr>
        <p:spPr>
          <a:xfrm>
            <a:off x="271463" y="884238"/>
            <a:ext cx="9601200" cy="6216650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public class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TextEditor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  	private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SpellChecker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spellChecker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;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public void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setSpellChecker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SpellChecker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spellChecker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)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		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this.spellChecker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 = </a:t>
            </a:r>
            <a:r>
              <a:rPr lang="en-US" sz="2400" dirty="0" err="1">
                <a:solidFill>
                  <a:srgbClr val="0000CC"/>
                </a:solidFill>
                <a:latin typeface="+mn-lt"/>
              </a:rPr>
              <a:t>spellChecker</a:t>
            </a:r>
            <a:r>
              <a:rPr lang="en-US" sz="240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+mn-lt"/>
              </a:rPr>
              <a:t>	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	public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SpellChecker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getSpellChecker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()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  		  return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spellChecker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 	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 	public void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()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  		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spellChecker.checkSpelling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	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8D258-8D16-E89D-52D9-03C5344D3C68}"/>
              </a:ext>
            </a:extLst>
          </p:cNvPr>
          <p:cNvSpPr txBox="1"/>
          <p:nvPr/>
        </p:nvSpPr>
        <p:spPr>
          <a:xfrm>
            <a:off x="239713" y="1112838"/>
            <a:ext cx="9525000" cy="601186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class 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AppPoolWatcher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INofificationAction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 action = null;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3200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		public void Notify(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INofificationAction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 					 	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concreteAction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, string message){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        		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this.action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 = 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concreteAction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        		</a:t>
            </a:r>
            <a:r>
              <a:rPr lang="en-US" sz="3200" b="0" dirty="0" err="1">
                <a:solidFill>
                  <a:schemeClr val="tx1"/>
                </a:solidFill>
                <a:latin typeface="+mn-lt"/>
              </a:rPr>
              <a:t>action.ActOnNotification</a:t>
            </a:r>
            <a:r>
              <a:rPr lang="en-US" sz="3200" b="0" dirty="0">
                <a:solidFill>
                  <a:schemeClr val="tx1"/>
                </a:solidFill>
                <a:latin typeface="+mn-lt"/>
              </a:rPr>
              <a:t>(message);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    	}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200" b="0" dirty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104451" name="Title 1">
            <a:extLst>
              <a:ext uri="{FF2B5EF4-FFF2-40B4-BE49-F238E27FC236}">
                <a16:creationId xmlns:a16="http://schemas.microsoft.com/office/drawing/2014/main" id="{1EB87F6C-B84E-CDF3-768C-37BC0D596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-66675"/>
            <a:ext cx="8596312" cy="1255713"/>
          </a:xfrm>
        </p:spPr>
        <p:txBody>
          <a:bodyPr/>
          <a:lstStyle/>
          <a:p>
            <a:r>
              <a:rPr lang="en-US" altLang="en-US" sz="3200"/>
              <a:t>Setter Variant: Method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4680-988C-3B37-CFC6-18EB432393E8}"/>
              </a:ext>
            </a:extLst>
          </p:cNvPr>
          <p:cNvSpPr txBox="1"/>
          <p:nvPr/>
        </p:nvSpPr>
        <p:spPr>
          <a:xfrm>
            <a:off x="2373313" y="6218238"/>
            <a:ext cx="7086600" cy="979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Inject the dependency into only the method that uses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E73AD-2F31-FBE3-2C85-ED77C22C6B6C}"/>
              </a:ext>
            </a:extLst>
          </p:cNvPr>
          <p:cNvSpPr txBox="1"/>
          <p:nvPr/>
        </p:nvSpPr>
        <p:spPr>
          <a:xfrm rot="19741944">
            <a:off x="8694738" y="1744663"/>
            <a:ext cx="1447800" cy="6461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>
                <a:solidFill>
                  <a:srgbClr val="0000CC"/>
                </a:solidFill>
                <a:latin typeface="+mn-lt"/>
              </a:rPr>
              <a:t>Skip</a:t>
            </a:r>
            <a:endParaRPr lang="en-US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>
            <a:extLst>
              <a:ext uri="{FF2B5EF4-FFF2-40B4-BE49-F238E27FC236}">
                <a16:creationId xmlns:a16="http://schemas.microsoft.com/office/drawing/2014/main" id="{3BF0517C-1A45-5ABD-1118-EC8261E5F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450" y="884238"/>
            <a:ext cx="9736138" cy="5791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Pros: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/>
              <a:t>Loosely Coupled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Increases Testability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en-US"/>
              <a:t>Inversion of Control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Cons: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en-US"/>
              <a:t>Increases code complexity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Fresh Developers find it difficult to understand at First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Complicates understanding the control flow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/>
          </a:p>
        </p:txBody>
      </p:sp>
      <p:sp>
        <p:nvSpPr>
          <p:cNvPr id="105475" name="Title 2">
            <a:extLst>
              <a:ext uri="{FF2B5EF4-FFF2-40B4-BE49-F238E27FC236}">
                <a16:creationId xmlns:a16="http://schemas.microsoft.com/office/drawing/2014/main" id="{005FB1DF-FF73-D037-6C6B-E9B50E2CA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575" y="-106363"/>
            <a:ext cx="10080625" cy="1255713"/>
          </a:xfrm>
        </p:spPr>
        <p:txBody>
          <a:bodyPr/>
          <a:lstStyle/>
          <a:p>
            <a:r>
              <a:rPr lang="en-US" altLang="en-US" sz="3200"/>
              <a:t>Dependency Injection Pros &amp;  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922EEFE-00A9-DC34-A8B2-248B7008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69863"/>
            <a:ext cx="8596312" cy="960437"/>
          </a:xfrm>
        </p:spPr>
        <p:txBody>
          <a:bodyPr/>
          <a:lstStyle/>
          <a:p>
            <a:r>
              <a:rPr lang="en-US" altLang="en-US" sz="3600"/>
              <a:t>Spring Framework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24CCD7B-7C59-867C-3C99-6060D15AE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1112838"/>
            <a:ext cx="9753600" cy="5791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en-US" sz="3100">
                <a:solidFill>
                  <a:srgbClr val="0000CC"/>
                </a:solidFill>
              </a:rPr>
              <a:t>The Spring Framework is an application framework and </a:t>
            </a:r>
            <a:r>
              <a:rPr lang="en-US" altLang="en-US" sz="3100" b="1">
                <a:solidFill>
                  <a:srgbClr val="0000CC"/>
                </a:solidFill>
              </a:rPr>
              <a:t>inversion of control container for the Java platform</a:t>
            </a:r>
            <a:r>
              <a:rPr lang="en-US" altLang="en-US" sz="3100">
                <a:solidFill>
                  <a:srgbClr val="0000CC"/>
                </a:solidFill>
              </a:rPr>
              <a:t>. The framework's core features can be used by any Java application, but there are extensions for building web applications on top of the Java EE platform…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en-US" sz="3200">
                <a:solidFill>
                  <a:srgbClr val="0000CC"/>
                </a:solidFill>
              </a:rPr>
              <a:t>Central to the Spring Framework is its inversion of control (IoC) container (dependency injection)</a:t>
            </a:r>
            <a:endParaRPr lang="en-US" altLang="en-US" sz="310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US" altLang="en-US" sz="3100"/>
              <a:t>											</a:t>
            </a:r>
            <a:r>
              <a:rPr lang="en-US" altLang="en-US" sz="4400"/>
              <a:t>		Wiki</a:t>
            </a:r>
            <a:endParaRPr lang="en-US" altLang="en-US" sz="31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8AD4D-2F88-2F96-98DE-BF8269B36C7A}"/>
              </a:ext>
            </a:extLst>
          </p:cNvPr>
          <p:cNvSpPr txBox="1"/>
          <p:nvPr/>
        </p:nvSpPr>
        <p:spPr>
          <a:xfrm rot="19741944">
            <a:off x="8548688" y="157163"/>
            <a:ext cx="1447800" cy="6461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N">
                <a:solidFill>
                  <a:srgbClr val="0000CC"/>
                </a:solidFill>
                <a:latin typeface="+mn-lt"/>
              </a:rPr>
              <a:t>Skip</a:t>
            </a:r>
            <a:endParaRPr lang="en-US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1B86891-E469-87E5-E48E-886428F6F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1255713"/>
          </a:xfrm>
        </p:spPr>
        <p:txBody>
          <a:bodyPr/>
          <a:lstStyle/>
          <a:p>
            <a:r>
              <a:rPr lang="en-US" altLang="en-US" sz="4000"/>
              <a:t>Spring for Java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27E32FEC-2497-780F-7299-A2207610AD1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38" y="1341438"/>
            <a:ext cx="9513887" cy="5867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7E18B8-701B-6C4A-23F6-2628A2C83CAC}"/>
              </a:ext>
            </a:extLst>
          </p:cNvPr>
          <p:cNvSpPr/>
          <p:nvPr/>
        </p:nvSpPr>
        <p:spPr>
          <a:xfrm rot="19484556">
            <a:off x="6551022" y="5295956"/>
            <a:ext cx="3645421" cy="75713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Digression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BC74666-7405-4819-564F-78AF4DEC1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0"/>
            <a:ext cx="8596312" cy="1255713"/>
          </a:xfrm>
        </p:spPr>
        <p:txBody>
          <a:bodyPr/>
          <a:lstStyle/>
          <a:p>
            <a:r>
              <a:rPr lang="en-IN" altLang="en-US" sz="3600"/>
              <a:t>Post conditions can only Get Stronger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2C41-E4B7-1C0D-8B6D-C6B2DCAE0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255713"/>
            <a:ext cx="9536112" cy="5334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b="1"/>
              <a:t>Example:</a:t>
            </a:r>
            <a:endParaRPr lang="en-US" altLang="en-US" b="1">
              <a:solidFill>
                <a:srgbClr val="0000CC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Car create(); //super type</a:t>
            </a: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chemeClr val="accent2"/>
                </a:solidFill>
              </a:rPr>
              <a:t>Now consider subtype overrides</a:t>
            </a:r>
            <a:endParaRPr lang="en-US" altLang="en-US" sz="3600" b="1">
              <a:solidFill>
                <a:srgbClr val="7030A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Vehicle create(); //sub type  </a:t>
            </a:r>
            <a:endParaRPr lang="en-US" altLang="en-US" sz="3600" b="1">
              <a:solidFill>
                <a:srgbClr val="006600"/>
              </a:solidFill>
            </a:endParaRPr>
          </a:p>
          <a:p>
            <a:pPr marL="968375" lvl="2" indent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7030A0"/>
                </a:solidFill>
              </a:rPr>
              <a:t>Maruti create(); //sub type</a:t>
            </a:r>
            <a:endParaRPr lang="en-IN" altLang="en-US" sz="3600" b="1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855BF-A63B-207A-D941-4F8B91C0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4618038"/>
            <a:ext cx="546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6000" i="1">
                <a:solidFill>
                  <a:srgbClr val="006600"/>
                </a:solidFill>
                <a:sym typeface="Wingdings" panose="05000000000000000000" pitchFamily="2" charset="2"/>
              </a:rPr>
              <a:t></a:t>
            </a:r>
            <a:endParaRPr lang="en-IN" altLang="en-US" sz="6000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98932-022F-9FD3-A713-A645A076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3627438"/>
            <a:ext cx="771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 i="1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IN" altLang="en-US" sz="72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3">
            <a:extLst>
              <a:ext uri="{FF2B5EF4-FFF2-40B4-BE49-F238E27FC236}">
                <a16:creationId xmlns:a16="http://schemas.microsoft.com/office/drawing/2014/main" id="{701C00E3-2326-567E-30AE-1833548F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189038"/>
            <a:ext cx="9067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4D5FCA1-26DB-9965-ABD2-FA4261941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22238"/>
            <a:ext cx="8596312" cy="655637"/>
          </a:xfrm>
        </p:spPr>
        <p:txBody>
          <a:bodyPr/>
          <a:lstStyle/>
          <a:p>
            <a:r>
              <a:rPr lang="en-US" altLang="en-US" sz="3600"/>
              <a:t>Why DIP?...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507CD96-24F9-1BC5-48F4-D81A15821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3" y="960438"/>
            <a:ext cx="10080625" cy="68278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CC"/>
                </a:solidFill>
              </a:rPr>
              <a:t>Reduces dependency: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600"/>
              <a:t>Abstract interfaces don't change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altLang="en-US" sz="3600"/>
              <a:t>If Concrete classes implement interfaces</a:t>
            </a:r>
          </a:p>
          <a:p>
            <a:pPr marL="1143000" lvl="2" indent="-228600">
              <a:lnSpc>
                <a:spcPct val="110000"/>
              </a:lnSpc>
              <a:spcBef>
                <a:spcPts val="600"/>
              </a:spcBef>
              <a:spcAft>
                <a:spcPts val="3000"/>
              </a:spcAft>
            </a:pPr>
            <a:r>
              <a:rPr lang="en-GB" altLang="en-US" sz="3200"/>
              <a:t>Concrete classes  can be easily replaced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lang="en-GB" altLang="en-US" b="1">
                <a:solidFill>
                  <a:srgbClr val="0000CC"/>
                </a:solidFill>
              </a:rPr>
              <a:t>Increases isolation: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GB" altLang="en-US" sz="3600"/>
              <a:t>Decreases rigidity (Increases mobility)</a:t>
            </a:r>
            <a:endParaRPr lang="en-US" altLang="en-US" sz="360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Increases testability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 sz="3600"/>
              <a:t>Increases maintainability</a:t>
            </a:r>
            <a:endParaRPr lang="en-GB" altLang="en-US" sz="360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</a:pPr>
            <a:endParaRPr lang="en-US" altLang="en-US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>
            <a:extLst>
              <a:ext uri="{FF2B5EF4-FFF2-40B4-BE49-F238E27FC236}">
                <a16:creationId xmlns:a16="http://schemas.microsoft.com/office/drawing/2014/main" id="{039641BC-3A29-E5BE-672F-01E956A3D56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" y="731838"/>
            <a:ext cx="10044113" cy="6781800"/>
          </a:xfrm>
          <a:solidFill>
            <a:schemeClr val="accent2"/>
          </a:solidFill>
        </p:spPr>
      </p:pic>
      <p:sp>
        <p:nvSpPr>
          <p:cNvPr id="110595" name="Rectangle 2">
            <a:extLst>
              <a:ext uri="{FF2B5EF4-FFF2-40B4-BE49-F238E27FC236}">
                <a16:creationId xmlns:a16="http://schemas.microsoft.com/office/drawing/2014/main" id="{800C02A9-65A0-0E74-6E09-6BD570E33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700" y="-34925"/>
            <a:ext cx="10080625" cy="827088"/>
          </a:xfrm>
        </p:spPr>
        <p:txBody>
          <a:bodyPr/>
          <a:lstStyle/>
          <a:p>
            <a:r>
              <a:rPr lang="en-US" altLang="en-US" sz="3600"/>
              <a:t>Recall Procedural Design…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8BED091F-FA05-00E0-507C-75F4CDF53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913" y="0"/>
            <a:ext cx="8596312" cy="808038"/>
          </a:xfrm>
        </p:spPr>
        <p:txBody>
          <a:bodyPr/>
          <a:lstStyle/>
          <a:p>
            <a:r>
              <a:rPr lang="en-US" altLang="en-US" sz="3600"/>
              <a:t>DIP Compliant Design 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741F703A-B3BE-4EB8-6B09-FD423FE493F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731838"/>
            <a:ext cx="9917113" cy="6705600"/>
          </a:xfrm>
          <a:solidFill>
            <a:srgbClr val="0000CC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">
            <a:extLst>
              <a:ext uri="{FF2B5EF4-FFF2-40B4-BE49-F238E27FC236}">
                <a16:creationId xmlns:a16="http://schemas.microsoft.com/office/drawing/2014/main" id="{445B9100-2EDF-DD1A-5CF2-3A798AFF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98438"/>
            <a:ext cx="96599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207" tIns="49604" rIns="99207" bIns="49604"/>
          <a:lstStyle>
            <a:lvl1pPr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92125" algn="l"/>
                <a:tab pos="987425" algn="l"/>
                <a:tab pos="1482725" algn="l"/>
                <a:tab pos="1978025" algn="l"/>
                <a:tab pos="2473325" algn="l"/>
                <a:tab pos="2968625" algn="l"/>
                <a:tab pos="3463925" algn="l"/>
                <a:tab pos="3959225" algn="l"/>
                <a:tab pos="4454525" algn="l"/>
                <a:tab pos="4949825" algn="l"/>
                <a:tab pos="5445125" algn="l"/>
                <a:tab pos="5940425" algn="l"/>
                <a:tab pos="6435725" algn="l"/>
                <a:tab pos="6931025" algn="l"/>
                <a:tab pos="7426325" algn="l"/>
                <a:tab pos="7921625" algn="l"/>
                <a:tab pos="8416925" algn="l"/>
                <a:tab pos="8912225" algn="l"/>
                <a:tab pos="9405938" algn="l"/>
                <a:tab pos="9901238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Procedural vs. OO Design</a:t>
            </a: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6BC486C-954F-A9A4-BE57-D7F23906267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12813"/>
            <a:ext cx="9456738" cy="2936875"/>
            <a:chOff x="192" y="575"/>
            <a:chExt cx="5957" cy="1850"/>
          </a:xfrm>
        </p:grpSpPr>
        <p:sp>
          <p:nvSpPr>
            <p:cNvPr id="112668" name="Rectangle 2">
              <a:extLst>
                <a:ext uri="{FF2B5EF4-FFF2-40B4-BE49-F238E27FC236}">
                  <a16:creationId xmlns:a16="http://schemas.microsoft.com/office/drawing/2014/main" id="{1DA8C7C4-ED75-BFF6-A318-15C3466EC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575"/>
              <a:ext cx="875" cy="3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</a:rPr>
                <a:t>main</a:t>
              </a:r>
            </a:p>
          </p:txBody>
        </p:sp>
        <p:sp>
          <p:nvSpPr>
            <p:cNvPr id="112669" name="Rectangle 3">
              <a:extLst>
                <a:ext uri="{FF2B5EF4-FFF2-40B4-BE49-F238E27FC236}">
                  <a16:creationId xmlns:a16="http://schemas.microsoft.com/office/drawing/2014/main" id="{CE38CD5B-41C6-2867-7115-187CBC5AB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325"/>
              <a:ext cx="875" cy="3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</a:rPr>
                <a:t>mid 3</a:t>
              </a:r>
            </a:p>
          </p:txBody>
        </p:sp>
        <p:sp>
          <p:nvSpPr>
            <p:cNvPr id="112670" name="Rectangle 4">
              <a:extLst>
                <a:ext uri="{FF2B5EF4-FFF2-40B4-BE49-F238E27FC236}">
                  <a16:creationId xmlns:a16="http://schemas.microsoft.com/office/drawing/2014/main" id="{2F3E2190-EAB0-07CB-9C24-5D5419416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325"/>
              <a:ext cx="875" cy="3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</a:rPr>
                <a:t>mid 2</a:t>
              </a:r>
            </a:p>
          </p:txBody>
        </p:sp>
        <p:sp>
          <p:nvSpPr>
            <p:cNvPr id="112671" name="Rectangle 5">
              <a:extLst>
                <a:ext uri="{FF2B5EF4-FFF2-40B4-BE49-F238E27FC236}">
                  <a16:creationId xmlns:a16="http://schemas.microsoft.com/office/drawing/2014/main" id="{B602E42E-83B1-E3A0-3D12-B6589308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325"/>
              <a:ext cx="876" cy="34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600">
                  <a:solidFill>
                    <a:srgbClr val="000000"/>
                  </a:solidFill>
                  <a:latin typeface="Comic Sans MS" panose="030F0702030302020204" pitchFamily="66" charset="0"/>
                </a:rPr>
                <a:t>mid 1</a:t>
              </a:r>
            </a:p>
          </p:txBody>
        </p:sp>
        <p:sp>
          <p:nvSpPr>
            <p:cNvPr id="112672" name="Line 6">
              <a:extLst>
                <a:ext uri="{FF2B5EF4-FFF2-40B4-BE49-F238E27FC236}">
                  <a16:creationId xmlns:a16="http://schemas.microsoft.com/office/drawing/2014/main" id="{F225F0DC-0DA7-C761-78BB-41D4EB482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1075"/>
              <a:ext cx="27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73" name="Line 7">
              <a:extLst>
                <a:ext uri="{FF2B5EF4-FFF2-40B4-BE49-F238E27FC236}">
                  <a16:creationId xmlns:a16="http://schemas.microsoft.com/office/drawing/2014/main" id="{D9B29935-9778-1523-8BFA-F6BC8ED92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950"/>
              <a:ext cx="2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74" name="Line 8">
              <a:extLst>
                <a:ext uri="{FF2B5EF4-FFF2-40B4-BE49-F238E27FC236}">
                  <a16:creationId xmlns:a16="http://schemas.microsoft.com/office/drawing/2014/main" id="{D1E0BA24-B17B-FD72-D993-01718212B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1075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75" name="Line 9">
              <a:extLst>
                <a:ext uri="{FF2B5EF4-FFF2-40B4-BE49-F238E27FC236}">
                  <a16:creationId xmlns:a16="http://schemas.microsoft.com/office/drawing/2014/main" id="{B1CEBB4F-C3CD-D153-D2F4-67F59499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1075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76" name="Rectangle 10">
              <a:extLst>
                <a:ext uri="{FF2B5EF4-FFF2-40B4-BE49-F238E27FC236}">
                  <a16:creationId xmlns:a16="http://schemas.microsoft.com/office/drawing/2014/main" id="{1076E100-EA25-315E-FF33-35179154C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050"/>
              <a:ext cx="749" cy="3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000" tIns="45000" rIns="90000" bIns="45000" anchor="ctr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200">
                  <a:solidFill>
                    <a:srgbClr val="000000"/>
                  </a:solidFill>
                  <a:latin typeface="Comic Sans MS" panose="030F0702030302020204" pitchFamily="66" charset="0"/>
                </a:rPr>
                <a:t>Detail</a:t>
              </a:r>
            </a:p>
          </p:txBody>
        </p:sp>
        <p:sp>
          <p:nvSpPr>
            <p:cNvPr id="112677" name="Rectangle 11">
              <a:extLst>
                <a:ext uri="{FF2B5EF4-FFF2-40B4-BE49-F238E27FC236}">
                  <a16:creationId xmlns:a16="http://schemas.microsoft.com/office/drawing/2014/main" id="{209CCA1A-7FF5-75CB-8554-A8CE2066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2050"/>
              <a:ext cx="750" cy="3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200">
                <a:latin typeface="Comic Sans MS" panose="030F0702030302020204" pitchFamily="66" charset="0"/>
              </a:endParaRPr>
            </a:p>
          </p:txBody>
        </p:sp>
        <p:sp>
          <p:nvSpPr>
            <p:cNvPr id="112678" name="Rectangle 12">
              <a:extLst>
                <a:ext uri="{FF2B5EF4-FFF2-40B4-BE49-F238E27FC236}">
                  <a16:creationId xmlns:a16="http://schemas.microsoft.com/office/drawing/2014/main" id="{DB895C58-0AF5-3EBC-F57F-E8922A67C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2025"/>
              <a:ext cx="750" cy="3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200">
                <a:latin typeface="Comic Sans MS" panose="030F0702030302020204" pitchFamily="66" charset="0"/>
              </a:endParaRPr>
            </a:p>
          </p:txBody>
        </p:sp>
        <p:sp>
          <p:nvSpPr>
            <p:cNvPr id="112679" name="Rectangle 13">
              <a:extLst>
                <a:ext uri="{FF2B5EF4-FFF2-40B4-BE49-F238E27FC236}">
                  <a16:creationId xmlns:a16="http://schemas.microsoft.com/office/drawing/2014/main" id="{61D19009-C594-0DA8-EAB0-BFC59C1BB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" y="2025"/>
              <a:ext cx="749" cy="3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2200">
                <a:latin typeface="Comic Sans MS" panose="030F0702030302020204" pitchFamily="66" charset="0"/>
              </a:endParaRPr>
            </a:p>
          </p:txBody>
        </p:sp>
        <p:sp>
          <p:nvSpPr>
            <p:cNvPr id="112680" name="Line 14">
              <a:extLst>
                <a:ext uri="{FF2B5EF4-FFF2-40B4-BE49-F238E27FC236}">
                  <a16:creationId xmlns:a16="http://schemas.microsoft.com/office/drawing/2014/main" id="{3AC7C7A4-88E2-6E79-7310-29CD03525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1800"/>
              <a:ext cx="10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1" name="Line 15">
              <a:extLst>
                <a:ext uri="{FF2B5EF4-FFF2-40B4-BE49-F238E27FC236}">
                  <a16:creationId xmlns:a16="http://schemas.microsoft.com/office/drawing/2014/main" id="{FE265E0B-3226-CBB6-7D7F-F31257B5D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1674"/>
              <a:ext cx="1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2" name="Text Box 16">
              <a:extLst>
                <a:ext uri="{FF2B5EF4-FFF2-40B4-BE49-F238E27FC236}">
                  <a16:creationId xmlns:a16="http://schemas.microsoft.com/office/drawing/2014/main" id="{D1D9123C-DE43-FD24-1A11-CEAED7CB2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5" y="2102"/>
              <a:ext cx="65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200">
                  <a:solidFill>
                    <a:srgbClr val="000000"/>
                  </a:solidFill>
                  <a:latin typeface="Comic Sans MS" panose="030F0702030302020204" pitchFamily="66" charset="0"/>
                </a:rPr>
                <a:t>Detail</a:t>
              </a:r>
            </a:p>
          </p:txBody>
        </p:sp>
        <p:sp>
          <p:nvSpPr>
            <p:cNvPr id="112683" name="Text Box 17">
              <a:extLst>
                <a:ext uri="{FF2B5EF4-FFF2-40B4-BE49-F238E27FC236}">
                  <a16:creationId xmlns:a16="http://schemas.microsoft.com/office/drawing/2014/main" id="{C81513F7-97CD-C5AA-8955-7248ADD11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077"/>
              <a:ext cx="6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200">
                  <a:solidFill>
                    <a:srgbClr val="000000"/>
                  </a:solidFill>
                  <a:latin typeface="Comic Sans MS" panose="030F0702030302020204" pitchFamily="66" charset="0"/>
                </a:rPr>
                <a:t>Detail</a:t>
              </a:r>
            </a:p>
          </p:txBody>
        </p:sp>
        <p:sp>
          <p:nvSpPr>
            <p:cNvPr id="112684" name="Text Box 18">
              <a:extLst>
                <a:ext uri="{FF2B5EF4-FFF2-40B4-BE49-F238E27FC236}">
                  <a16:creationId xmlns:a16="http://schemas.microsoft.com/office/drawing/2014/main" id="{D6AAAF0F-C67C-CFF7-240E-EA89E6DC4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" y="2077"/>
              <a:ext cx="70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IN" altLang="en-US" sz="2200">
                  <a:solidFill>
                    <a:srgbClr val="000000"/>
                  </a:solidFill>
                  <a:latin typeface="Comic Sans MS" panose="030F0702030302020204" pitchFamily="66" charset="0"/>
                </a:rPr>
                <a:t>Detail</a:t>
              </a:r>
            </a:p>
          </p:txBody>
        </p:sp>
        <p:sp>
          <p:nvSpPr>
            <p:cNvPr id="112685" name="Line 19">
              <a:extLst>
                <a:ext uri="{FF2B5EF4-FFF2-40B4-BE49-F238E27FC236}">
                  <a16:creationId xmlns:a16="http://schemas.microsoft.com/office/drawing/2014/main" id="{64864690-609E-ECB0-7BA1-82B6FE183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1800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6" name="Line 20">
              <a:extLst>
                <a:ext uri="{FF2B5EF4-FFF2-40B4-BE49-F238E27FC236}">
                  <a16:creationId xmlns:a16="http://schemas.microsoft.com/office/drawing/2014/main" id="{91E66846-1409-9E84-4F49-3202BF3ED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1800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7" name="Line 21">
              <a:extLst>
                <a:ext uri="{FF2B5EF4-FFF2-40B4-BE49-F238E27FC236}">
                  <a16:creationId xmlns:a16="http://schemas.microsoft.com/office/drawing/2014/main" id="{81F4F806-510F-3CB2-6C8B-A32B3B0CE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1800"/>
              <a:ext cx="10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8" name="Line 22">
              <a:extLst>
                <a:ext uri="{FF2B5EF4-FFF2-40B4-BE49-F238E27FC236}">
                  <a16:creationId xmlns:a16="http://schemas.microsoft.com/office/drawing/2014/main" id="{E835C104-7DCA-EF17-D578-755D4B95A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5" y="1674"/>
              <a:ext cx="1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89" name="Line 23">
              <a:extLst>
                <a:ext uri="{FF2B5EF4-FFF2-40B4-BE49-F238E27FC236}">
                  <a16:creationId xmlns:a16="http://schemas.microsoft.com/office/drawing/2014/main" id="{28FEFF8D-7790-E592-4D31-1EBD61DC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1674"/>
              <a:ext cx="2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0" name="Line 24">
              <a:extLst>
                <a:ext uri="{FF2B5EF4-FFF2-40B4-BE49-F238E27FC236}">
                  <a16:creationId xmlns:a16="http://schemas.microsoft.com/office/drawing/2014/main" id="{8F87C895-141D-5F07-4B6B-B2256655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5" y="1800"/>
              <a:ext cx="10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1" name="Line 25">
              <a:extLst>
                <a:ext uri="{FF2B5EF4-FFF2-40B4-BE49-F238E27FC236}">
                  <a16:creationId xmlns:a16="http://schemas.microsoft.com/office/drawing/2014/main" id="{1D1E45E1-0E67-142B-4DEE-EB1B8D58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1800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2" name="Line 26">
              <a:extLst>
                <a:ext uri="{FF2B5EF4-FFF2-40B4-BE49-F238E27FC236}">
                  <a16:creationId xmlns:a16="http://schemas.microsoft.com/office/drawing/2014/main" id="{8A13346F-B8B8-6A25-CCC8-6DA7B1A3A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800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3" name="Line 27">
              <a:extLst>
                <a:ext uri="{FF2B5EF4-FFF2-40B4-BE49-F238E27FC236}">
                  <a16:creationId xmlns:a16="http://schemas.microsoft.com/office/drawing/2014/main" id="{98D12328-F1D0-32D1-A7C1-7792A6B87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5" y="1800"/>
              <a:ext cx="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4" name="Line 28">
              <a:extLst>
                <a:ext uri="{FF2B5EF4-FFF2-40B4-BE49-F238E27FC236}">
                  <a16:creationId xmlns:a16="http://schemas.microsoft.com/office/drawing/2014/main" id="{CFFC4786-9665-3A39-77FA-40EA52694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" y="1800"/>
              <a:ext cx="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695" name="Text Box 29">
              <a:extLst>
                <a:ext uri="{FF2B5EF4-FFF2-40B4-BE49-F238E27FC236}">
                  <a16:creationId xmlns:a16="http://schemas.microsoft.com/office/drawing/2014/main" id="{CEC07567-20D2-B1DF-9446-C734ED01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93"/>
              <a:ext cx="138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92125" algn="l"/>
                  <a:tab pos="987425" algn="l"/>
                  <a:tab pos="1482725" algn="l"/>
                  <a:tab pos="1978025" algn="l"/>
                  <a:tab pos="2473325" algn="l"/>
                  <a:tab pos="2968625" algn="l"/>
                  <a:tab pos="3463925" algn="l"/>
                  <a:tab pos="3959225" algn="l"/>
                  <a:tab pos="4454525" algn="l"/>
                  <a:tab pos="4949825" algn="l"/>
                  <a:tab pos="5445125" algn="l"/>
                  <a:tab pos="5940425" algn="l"/>
                  <a:tab pos="6435725" algn="l"/>
                  <a:tab pos="6931025" algn="l"/>
                  <a:tab pos="7426325" algn="l"/>
                  <a:tab pos="7921625" algn="l"/>
                  <a:tab pos="8416925" algn="l"/>
                  <a:tab pos="8912225" algn="l"/>
                  <a:tab pos="9405938" algn="l"/>
                  <a:tab pos="9901238" algn="l"/>
                </a:tabLs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Procedural </a:t>
              </a:r>
            </a:p>
            <a:p>
              <a:pPr>
                <a:lnSpc>
                  <a:spcPct val="80000"/>
                </a:lnSpc>
                <a:buSzPct val="100000"/>
                <a:buFont typeface="Times New Roman" panose="02020603050405020304" pitchFamily="18" charset="0"/>
                <a:buNone/>
              </a:pPr>
              <a:r>
                <a:rPr lang="en-US" altLang="en-US" sz="2800">
                  <a:solidFill>
                    <a:srgbClr val="CC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4D6E1-A9C1-D7F2-D718-3615E9614F8E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4084638"/>
            <a:ext cx="9048750" cy="3017837"/>
            <a:chOff x="477838" y="4084638"/>
            <a:chExt cx="9048750" cy="3017837"/>
          </a:xfrm>
        </p:grpSpPr>
        <p:grpSp>
          <p:nvGrpSpPr>
            <p:cNvPr id="112645" name="Group 52">
              <a:extLst>
                <a:ext uri="{FF2B5EF4-FFF2-40B4-BE49-F238E27FC236}">
                  <a16:creationId xmlns:a16="http://schemas.microsoft.com/office/drawing/2014/main" id="{ABE325B1-FC3C-49CE-1EAC-3A91DD1BE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838" y="4084638"/>
              <a:ext cx="9048750" cy="3017837"/>
              <a:chOff x="301" y="2573"/>
              <a:chExt cx="5700" cy="1901"/>
            </a:xfrm>
          </p:grpSpPr>
          <p:sp>
            <p:nvSpPr>
              <p:cNvPr id="8222" name="Rectangle 30">
                <a:extLst>
                  <a:ext uri="{FF2B5EF4-FFF2-40B4-BE49-F238E27FC236}">
                    <a16:creationId xmlns:a16="http://schemas.microsoft.com/office/drawing/2014/main" id="{9A88E59E-43C8-5F30-DC54-AE0C1AF8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2573"/>
                <a:ext cx="1000" cy="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8223" name="Rectangle 31">
                <a:extLst>
                  <a:ext uri="{FF2B5EF4-FFF2-40B4-BE49-F238E27FC236}">
                    <a16:creationId xmlns:a16="http://schemas.microsoft.com/office/drawing/2014/main" id="{AB92D4D6-47B0-AB70-E07E-110C69204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325"/>
                <a:ext cx="1000" cy="3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8224" name="Rectangle 32">
                <a:extLst>
                  <a:ext uri="{FF2B5EF4-FFF2-40B4-BE49-F238E27FC236}">
                    <a16:creationId xmlns:a16="http://schemas.microsoft.com/office/drawing/2014/main" id="{5EE972D3-6824-97D8-0C6E-D0C4C6497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0" y="3350"/>
                <a:ext cx="1000" cy="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n-US" sz="1400" dirty="0">
                  <a:latin typeface="Comic Sans MS" pitchFamily="66" charset="0"/>
                </a:endParaRPr>
              </a:p>
            </p:txBody>
          </p:sp>
          <p:sp>
            <p:nvSpPr>
              <p:cNvPr id="8225" name="Rectangle 33">
                <a:extLst>
                  <a:ext uri="{FF2B5EF4-FFF2-40B4-BE49-F238E27FC236}">
                    <a16:creationId xmlns:a16="http://schemas.microsoft.com/office/drawing/2014/main" id="{D522DE7B-A73A-F80F-F055-3D293AAD2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" y="3325"/>
                <a:ext cx="999" cy="3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Abstract/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 Interface</a:t>
                </a:r>
              </a:p>
            </p:txBody>
          </p:sp>
          <p:sp>
            <p:nvSpPr>
              <p:cNvPr id="112653" name="Text Box 34">
                <a:extLst>
                  <a:ext uri="{FF2B5EF4-FFF2-40B4-BE49-F238E27FC236}">
                    <a16:creationId xmlns:a16="http://schemas.microsoft.com/office/drawing/2014/main" id="{331ACED6-1C22-817D-78EE-1B9F89318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2600"/>
                <a:ext cx="950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IN" altLang="en-US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High Level      Policy</a:t>
                </a:r>
              </a:p>
            </p:txBody>
          </p:sp>
          <p:sp>
            <p:nvSpPr>
              <p:cNvPr id="112654" name="Text Box 35">
                <a:extLst>
                  <a:ext uri="{FF2B5EF4-FFF2-40B4-BE49-F238E27FC236}">
                    <a16:creationId xmlns:a16="http://schemas.microsoft.com/office/drawing/2014/main" id="{8D566E34-E8D1-EC7F-8853-2FE7EAE69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" y="3317"/>
                <a:ext cx="1002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IN" altLang="en-US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Abstract/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IN" altLang="en-US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 Interface</a:t>
                </a:r>
              </a:p>
            </p:txBody>
          </p:sp>
          <p:sp>
            <p:nvSpPr>
              <p:cNvPr id="112655" name="Text Box 36">
                <a:extLst>
                  <a:ext uri="{FF2B5EF4-FFF2-40B4-BE49-F238E27FC236}">
                    <a16:creationId xmlns:a16="http://schemas.microsoft.com/office/drawing/2014/main" id="{404E417C-FE50-2D55-BA42-9D2170EC3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" y="3325"/>
                <a:ext cx="925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IN" altLang="en-US" sz="200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Abstract/ Interface</a:t>
                </a:r>
              </a:p>
            </p:txBody>
          </p:sp>
          <p:sp>
            <p:nvSpPr>
              <p:cNvPr id="112656" name="Line 37">
                <a:extLst>
                  <a:ext uri="{FF2B5EF4-FFF2-40B4-BE49-F238E27FC236}">
                    <a16:creationId xmlns:a16="http://schemas.microsoft.com/office/drawing/2014/main" id="{ABE7A3D2-540E-BCE6-909B-4956542A7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5" y="3100"/>
                <a:ext cx="262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57" name="Line 38">
                <a:extLst>
                  <a:ext uri="{FF2B5EF4-FFF2-40B4-BE49-F238E27FC236}">
                    <a16:creationId xmlns:a16="http://schemas.microsoft.com/office/drawing/2014/main" id="{3CE2631A-235B-CC28-B528-F53BAF0A9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5" y="3100"/>
                <a:ext cx="1" cy="2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58" name="Line 39">
                <a:extLst>
                  <a:ext uri="{FF2B5EF4-FFF2-40B4-BE49-F238E27FC236}">
                    <a16:creationId xmlns:a16="http://schemas.microsoft.com/office/drawing/2014/main" id="{BA35CD63-69BC-81DB-FA94-17CF3303A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5" y="3100"/>
                <a:ext cx="1" cy="2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59" name="Line 40">
                <a:extLst>
                  <a:ext uri="{FF2B5EF4-FFF2-40B4-BE49-F238E27FC236}">
                    <a16:creationId xmlns:a16="http://schemas.microsoft.com/office/drawing/2014/main" id="{02AF5045-131D-B8E1-B127-3472A3612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0" y="3100"/>
                <a:ext cx="1" cy="25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60" name="Line 41">
                <a:extLst>
                  <a:ext uri="{FF2B5EF4-FFF2-40B4-BE49-F238E27FC236}">
                    <a16:creationId xmlns:a16="http://schemas.microsoft.com/office/drawing/2014/main" id="{785C4A08-C977-598D-399B-E884DB79C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4" y="2928"/>
                <a:ext cx="1" cy="1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34" name="Rectangle 42">
                <a:extLst>
                  <a:ext uri="{FF2B5EF4-FFF2-40B4-BE49-F238E27FC236}">
                    <a16:creationId xmlns:a16="http://schemas.microsoft.com/office/drawing/2014/main" id="{9E2D5F94-B213-EF7C-1332-517B3AF8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5" y="4074"/>
                <a:ext cx="1250" cy="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Detailed 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Implementation</a:t>
                </a:r>
              </a:p>
            </p:txBody>
          </p:sp>
          <p:sp>
            <p:nvSpPr>
              <p:cNvPr id="8235" name="Rectangle 43">
                <a:extLst>
                  <a:ext uri="{FF2B5EF4-FFF2-40B4-BE49-F238E27FC236}">
                    <a16:creationId xmlns:a16="http://schemas.microsoft.com/office/drawing/2014/main" id="{06A48A16-9C6C-8629-EB26-062223633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4100"/>
                <a:ext cx="1250" cy="3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Detailed 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Implementation</a:t>
                </a:r>
              </a:p>
            </p:txBody>
          </p:sp>
          <p:sp>
            <p:nvSpPr>
              <p:cNvPr id="8236" name="Rectangle 44">
                <a:extLst>
                  <a:ext uri="{FF2B5EF4-FFF2-40B4-BE49-F238E27FC236}">
                    <a16:creationId xmlns:a16="http://schemas.microsoft.com/office/drawing/2014/main" id="{BCC825B6-18C5-504B-B54F-8A2664E6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4074"/>
                <a:ext cx="1251" cy="3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Detailed </a:t>
                </a:r>
              </a:p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>
                    <a:tab pos="0" algn="l"/>
                    <a:tab pos="493472" algn="l"/>
                    <a:tab pos="988695" algn="l"/>
                    <a:tab pos="1483916" algn="l"/>
                    <a:tab pos="1979139" algn="l"/>
                    <a:tab pos="2474360" algn="l"/>
                    <a:tab pos="2969583" algn="l"/>
                    <a:tab pos="3464804" algn="l"/>
                    <a:tab pos="3960027" algn="l"/>
                    <a:tab pos="4455249" algn="l"/>
                    <a:tab pos="4950471" algn="l"/>
                    <a:tab pos="5445693" algn="l"/>
                    <a:tab pos="5940915" algn="l"/>
                    <a:tab pos="6436137" algn="l"/>
                    <a:tab pos="6931359" algn="l"/>
                    <a:tab pos="7426581" algn="l"/>
                    <a:tab pos="7921804" algn="l"/>
                    <a:tab pos="8417025" algn="l"/>
                    <a:tab pos="8912248" algn="l"/>
                    <a:tab pos="9407469" algn="l"/>
                    <a:tab pos="9902692" algn="l"/>
                  </a:tabLst>
                  <a:defRPr/>
                </a:pPr>
                <a:r>
                  <a:rPr lang="en-IN" sz="2000" dirty="0">
                    <a:solidFill>
                      <a:srgbClr val="000000"/>
                    </a:solidFill>
                    <a:latin typeface="Comic Sans MS" pitchFamily="66" charset="0"/>
                    <a:ea typeface="DejaVu Sans" charset="0"/>
                    <a:cs typeface="DejaVu Sans" charset="0"/>
                  </a:rPr>
                  <a:t>Implementation</a:t>
                </a:r>
              </a:p>
            </p:txBody>
          </p:sp>
          <p:sp>
            <p:nvSpPr>
              <p:cNvPr id="112664" name="Line 45">
                <a:extLst>
                  <a:ext uri="{FF2B5EF4-FFF2-40B4-BE49-F238E27FC236}">
                    <a16:creationId xmlns:a16="http://schemas.microsoft.com/office/drawing/2014/main" id="{61156D6F-C1D8-798A-C60E-C1583FE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0" y="3698"/>
                <a:ext cx="1" cy="37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65" name="Line 46">
                <a:extLst>
                  <a:ext uri="{FF2B5EF4-FFF2-40B4-BE49-F238E27FC236}">
                    <a16:creationId xmlns:a16="http://schemas.microsoft.com/office/drawing/2014/main" id="{F50192D3-3B21-8A59-1861-A5B1EA990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0" y="3724"/>
                <a:ext cx="2" cy="37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66" name="Line 47">
                <a:extLst>
                  <a:ext uri="{FF2B5EF4-FFF2-40B4-BE49-F238E27FC236}">
                    <a16:creationId xmlns:a16="http://schemas.microsoft.com/office/drawing/2014/main" id="{F299C314-3E09-B5D5-C039-B2AF45DFF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25" y="3698"/>
                <a:ext cx="1" cy="377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2667" name="Text Box 48">
                <a:extLst>
                  <a:ext uri="{FF2B5EF4-FFF2-40B4-BE49-F238E27FC236}">
                    <a16:creationId xmlns:a16="http://schemas.microsoft.com/office/drawing/2014/main" id="{889B6120-00AF-F059-BE66-EE9F9486D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" y="3569"/>
                <a:ext cx="1592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92125" algn="l"/>
                    <a:tab pos="987425" algn="l"/>
                    <a:tab pos="1482725" algn="l"/>
                    <a:tab pos="1978025" algn="l"/>
                    <a:tab pos="2473325" algn="l"/>
                    <a:tab pos="2968625" algn="l"/>
                    <a:tab pos="3463925" algn="l"/>
                    <a:tab pos="3959225" algn="l"/>
                    <a:tab pos="4454525" algn="l"/>
                    <a:tab pos="4949825" algn="l"/>
                    <a:tab pos="5445125" algn="l"/>
                    <a:tab pos="5940425" algn="l"/>
                    <a:tab pos="6435725" algn="l"/>
                    <a:tab pos="6931025" algn="l"/>
                    <a:tab pos="7426325" algn="l"/>
                    <a:tab pos="7921625" algn="l"/>
                    <a:tab pos="8416925" algn="l"/>
                    <a:tab pos="8912225" algn="l"/>
                    <a:tab pos="9405938" algn="l"/>
                    <a:tab pos="9901238" algn="l"/>
                  </a:tabLst>
                  <a:defRPr sz="3600" b="1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Object-Oriented </a:t>
                </a:r>
              </a:p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en-US" sz="2400">
                    <a:solidFill>
                      <a:srgbClr val="000066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Design</a:t>
                </a:r>
              </a:p>
            </p:txBody>
          </p:sp>
        </p:grp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042A88B-CE92-D514-D918-75A8CC8F9450}"/>
                </a:ext>
              </a:extLst>
            </p:cNvPr>
            <p:cNvSpPr/>
            <p:nvPr/>
          </p:nvSpPr>
          <p:spPr bwMode="auto">
            <a:xfrm>
              <a:off x="8270875" y="5873750"/>
              <a:ext cx="339725" cy="2143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20E19343-9709-2E74-4C31-72A27585E3F7}"/>
                </a:ext>
              </a:extLst>
            </p:cNvPr>
            <p:cNvSpPr/>
            <p:nvPr/>
          </p:nvSpPr>
          <p:spPr bwMode="auto">
            <a:xfrm>
              <a:off x="3883025" y="5870575"/>
              <a:ext cx="339725" cy="2143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A13B919-01D5-677A-BAAF-7EFA46FED904}"/>
                </a:ext>
              </a:extLst>
            </p:cNvPr>
            <p:cNvSpPr/>
            <p:nvPr/>
          </p:nvSpPr>
          <p:spPr bwMode="auto">
            <a:xfrm>
              <a:off x="6021388" y="5886450"/>
              <a:ext cx="339725" cy="214313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en-IN">
                <a:latin typeface="+mj-l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33FE6EC-1136-4DEE-720B-1CD304E8C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9888" y="-258763"/>
            <a:ext cx="8597901" cy="125888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600"/>
              <a:t>DIP and Procedural Design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B5559DE5-4DF2-0C13-6DD6-3F4120BB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3398838"/>
            <a:ext cx="4343400" cy="32400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3200" b="0">
                <a:solidFill>
                  <a:srgbClr val="0000CC"/>
                </a:solidFill>
                <a:latin typeface="Comic Sans MS" panose="030F0702030302020204" pitchFamily="66" charset="0"/>
              </a:rPr>
              <a:t>The Framework class depends on interfaces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altLang="en-US" sz="3200" b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GB" altLang="en-US" sz="3200" b="0">
                <a:solidFill>
                  <a:srgbClr val="0000CC"/>
                </a:solidFill>
                <a:latin typeface="Comic Sans MS" panose="030F0702030302020204" pitchFamily="66" charset="0"/>
              </a:rPr>
              <a:t>Can  change data input /output without disturbing  Framework classes</a:t>
            </a:r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7B509E09-2605-9C2B-2FF3-B0805D6B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884238"/>
            <a:ext cx="5340350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Text Box 5">
            <a:extLst>
              <a:ext uri="{FF2B5EF4-FFF2-40B4-BE49-F238E27FC236}">
                <a16:creationId xmlns:a16="http://schemas.microsoft.com/office/drawing/2014/main" id="{C16714B7-6B6F-09A0-2A8F-03F3CEB3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703263"/>
            <a:ext cx="670560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3200">
                <a:solidFill>
                  <a:srgbClr val="0000FF"/>
                </a:solidFill>
                <a:latin typeface="Comic Sans MS" panose="030F0702030302020204" pitchFamily="66" charset="0"/>
              </a:rPr>
              <a:t>Procedural:</a:t>
            </a:r>
            <a:r>
              <a:rPr lang="en-GB" altLang="en-US" sz="3200" b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GB" altLang="en-US" sz="3200" b="0">
                <a:solidFill>
                  <a:srgbClr val="0000FF"/>
                </a:solidFill>
                <a:latin typeface="Comic Sans MS" panose="030F0702030302020204" pitchFamily="66" charset="0"/>
              </a:rPr>
              <a:t>Call many concrete routines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en-GB" altLang="en-US" sz="3200" b="0">
                <a:solidFill>
                  <a:srgbClr val="0000FF"/>
                </a:solidFill>
                <a:latin typeface="Comic Sans MS" panose="030F0702030302020204" pitchFamily="66" charset="0"/>
              </a:rPr>
              <a:t>Dependence on concrete </a:t>
            </a:r>
            <a:r>
              <a:rPr lang="en-GB" altLang="en-US" sz="2800" b="0">
                <a:solidFill>
                  <a:srgbClr val="0000FF"/>
                </a:solidFill>
                <a:latin typeface="Comic Sans MS" panose="030F0702030302020204" pitchFamily="66" charset="0"/>
              </a:rPr>
              <a:t>modules</a:t>
            </a:r>
            <a:endParaRPr lang="en-GB" altLang="en-US" sz="3200" b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nimBg="1"/>
      <p:bldP spid="13619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CF47A34-6F6A-92E5-750A-E40816F59FFE}"/>
              </a:ext>
            </a:extLst>
          </p:cNvPr>
          <p:cNvGraphicFramePr/>
          <p:nvPr/>
        </p:nvGraphicFramePr>
        <p:xfrm>
          <a:off x="504031" y="1259946"/>
          <a:ext cx="9156568" cy="615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6739" name="Title 1">
            <a:extLst>
              <a:ext uri="{FF2B5EF4-FFF2-40B4-BE49-F238E27FC236}">
                <a16:creationId xmlns:a16="http://schemas.microsoft.com/office/drawing/2014/main" id="{F986C9AB-14CD-BD47-B5F4-24B87E845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2113" y="0"/>
            <a:ext cx="9448800" cy="1255713"/>
          </a:xfrm>
        </p:spPr>
        <p:txBody>
          <a:bodyPr/>
          <a:lstStyle/>
          <a:p>
            <a:r>
              <a:rPr lang="en-US" altLang="en-US" sz="3200"/>
              <a:t>Deficient Design: Dependencies Exist at Different Levels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964744-3F48-BB89-C12C-BC50619B9092}"/>
              </a:ext>
            </a:extLst>
          </p:cNvPr>
          <p:cNvSpPr txBox="1">
            <a:spLocks/>
          </p:cNvSpPr>
          <p:nvPr/>
        </p:nvSpPr>
        <p:spPr bwMode="auto">
          <a:xfrm>
            <a:off x="0" y="3151188"/>
            <a:ext cx="3276600" cy="1255712"/>
          </a:xfrm>
          <a:prstGeom prst="rect">
            <a:avLst/>
          </a:prstGeom>
          <a:solidFill>
            <a:srgbClr val="FFFF99"/>
          </a:solidFill>
          <a:ln>
            <a:solidFill>
              <a:srgbClr val="FF3300"/>
            </a:solidFill>
          </a:ln>
        </p:spPr>
        <p:txBody>
          <a:bodyPr lIns="0" tIns="0" rIns="0" bIns="0" anchor="ctr"/>
          <a:lstStyle>
            <a:lvl1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2pPr>
            <a:lvl3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3pPr>
            <a:lvl4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4pPr>
            <a:lvl5pPr algn="ctr" defTabSz="457200" rtl="0" eaLnBrk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 b="1">
                <a:solidFill>
                  <a:srgbClr val="000000"/>
                </a:solidFill>
                <a:latin typeface="Comic Sans MS" pitchFamily="66" charset="0"/>
              </a:defRPr>
            </a:lvl5pPr>
            <a:lvl6pPr marL="4572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6pPr>
            <a:lvl7pPr marL="9144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7pPr>
            <a:lvl8pPr marL="13716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8pPr>
            <a:lvl9pPr marL="1828800" algn="ctr" defTabSz="457200" rtl="0" fontAlgn="base" hangingPunct="0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sz="4400">
                <a:solidFill>
                  <a:srgbClr val="000000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3600" kern="0" dirty="0"/>
              <a:t>Needs Improvements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DF317F-38BE-834E-D836-25795961A3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960438"/>
            <a:ext cx="8763000" cy="6599237"/>
          </a:xfrm>
          <a:prstGeom prst="line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94832C-84D8-1FD1-EA21-894AA4B2B9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3113" y="884238"/>
            <a:ext cx="8686800" cy="5943600"/>
          </a:xfrm>
          <a:prstGeom prst="line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299DFC5D-6730-80B7-3D37-375B68AE18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30163"/>
            <a:ext cx="9156700" cy="1577976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en-US" sz="3600"/>
              <a:t>A Naïve Layered Architecture</a:t>
            </a:r>
          </a:p>
        </p:txBody>
      </p:sp>
      <p:sp>
        <p:nvSpPr>
          <p:cNvPr id="117763" name="Text Box 6">
            <a:extLst>
              <a:ext uri="{FF2B5EF4-FFF2-40B4-BE49-F238E27FC236}">
                <a16:creationId xmlns:a16="http://schemas.microsoft.com/office/drawing/2014/main" id="{A56C2432-675A-BD1F-0DD6-0229B692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027238"/>
            <a:ext cx="2322512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32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Policy Layer</a:t>
            </a:r>
          </a:p>
        </p:txBody>
      </p:sp>
      <p:sp>
        <p:nvSpPr>
          <p:cNvPr id="117764" name="Text Box 10">
            <a:extLst>
              <a:ext uri="{FF2B5EF4-FFF2-40B4-BE49-F238E27FC236}">
                <a16:creationId xmlns:a16="http://schemas.microsoft.com/office/drawing/2014/main" id="{FDA3D2FC-1B63-A463-BFBE-6B72081C3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122738"/>
            <a:ext cx="2322512" cy="96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Mechanism Layer</a:t>
            </a:r>
          </a:p>
        </p:txBody>
      </p:sp>
      <p:sp>
        <p:nvSpPr>
          <p:cNvPr id="117765" name="Line 18">
            <a:extLst>
              <a:ext uri="{FF2B5EF4-FFF2-40B4-BE49-F238E27FC236}">
                <a16:creationId xmlns:a16="http://schemas.microsoft.com/office/drawing/2014/main" id="{8463913F-2056-13A3-331C-7700D0104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5175" y="4540250"/>
            <a:ext cx="1633538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6" name="Line 19">
            <a:extLst>
              <a:ext uri="{FF2B5EF4-FFF2-40B4-BE49-F238E27FC236}">
                <a16:creationId xmlns:a16="http://schemas.microsoft.com/office/drawing/2014/main" id="{E2CD15ED-1211-96DB-3AB9-B560A7FD9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713" y="4540250"/>
            <a:ext cx="0" cy="1535113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7" name="Line 32">
            <a:extLst>
              <a:ext uri="{FF2B5EF4-FFF2-40B4-BE49-F238E27FC236}">
                <a16:creationId xmlns:a16="http://schemas.microsoft.com/office/drawing/2014/main" id="{4AAA7D11-3624-86BA-FA55-070CBA27B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4625" y="2555875"/>
            <a:ext cx="1517650" cy="30163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8" name="Line 33">
            <a:extLst>
              <a:ext uri="{FF2B5EF4-FFF2-40B4-BE49-F238E27FC236}">
                <a16:creationId xmlns:a16="http://schemas.microsoft.com/office/drawing/2014/main" id="{BD8185FC-A071-4D91-79BF-16968003D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275" y="2636838"/>
            <a:ext cx="0" cy="148590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769" name="Text Box 34">
            <a:extLst>
              <a:ext uri="{FF2B5EF4-FFF2-40B4-BE49-F238E27FC236}">
                <a16:creationId xmlns:a16="http://schemas.microsoft.com/office/drawing/2014/main" id="{10761DA4-3153-8695-50CA-55A39165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6075363"/>
            <a:ext cx="2322513" cy="965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Utility Layer</a:t>
            </a:r>
          </a:p>
        </p:txBody>
      </p:sp>
      <p:sp>
        <p:nvSpPr>
          <p:cNvPr id="117770" name="Text Box 36">
            <a:extLst>
              <a:ext uri="{FF2B5EF4-FFF2-40B4-BE49-F238E27FC236}">
                <a16:creationId xmlns:a16="http://schemas.microsoft.com/office/drawing/2014/main" id="{3A61C7A3-64EF-BC1F-07B4-FC1114C4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711825"/>
            <a:ext cx="4956175" cy="1196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The upper-level layer is dependent upon lower-level layers. 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17771" name="Text Box 37">
            <a:extLst>
              <a:ext uri="{FF2B5EF4-FFF2-40B4-BE49-F238E27FC236}">
                <a16:creationId xmlns:a16="http://schemas.microsoft.com/office/drawing/2014/main" id="{683E33CA-61EC-117D-7649-193FF177A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024188"/>
            <a:ext cx="4621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High-level modules make calls to low-level modules. </a:t>
            </a:r>
            <a:endParaRPr lang="en-US" altLang="en-US" sz="24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AD1A6F-74C6-5864-9684-7A818E0150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0713" y="960438"/>
            <a:ext cx="8763000" cy="6599237"/>
          </a:xfrm>
          <a:prstGeom prst="line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84B52B-095C-10A9-E5BC-1533DE9FEC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73113" y="884238"/>
            <a:ext cx="8686800" cy="5943600"/>
          </a:xfrm>
          <a:prstGeom prst="line">
            <a:avLst/>
          </a:prstGeom>
          <a:noFill/>
          <a:ln w="57150" algn="ctr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C1E0A94-2587-F365-59CD-4727EEBE75E6}"/>
              </a:ext>
            </a:extLst>
          </p:cNvPr>
          <p:cNvSpPr/>
          <p:nvPr/>
        </p:nvSpPr>
        <p:spPr bwMode="auto">
          <a:xfrm>
            <a:off x="392113" y="1722438"/>
            <a:ext cx="4572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49373-A816-7866-D0A9-5471C7EFB763}"/>
              </a:ext>
            </a:extLst>
          </p:cNvPr>
          <p:cNvSpPr/>
          <p:nvPr/>
        </p:nvSpPr>
        <p:spPr bwMode="auto">
          <a:xfrm>
            <a:off x="3516313" y="3817938"/>
            <a:ext cx="4572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41597-23EA-C2FD-7A3D-3EDA9B80443C}"/>
              </a:ext>
            </a:extLst>
          </p:cNvPr>
          <p:cNvSpPr/>
          <p:nvPr/>
        </p:nvSpPr>
        <p:spPr bwMode="auto">
          <a:xfrm>
            <a:off x="6764338" y="5770563"/>
            <a:ext cx="457200" cy="304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I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B9429-D673-E529-1C03-68AB68B8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493838"/>
            <a:ext cx="38592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1" name="Rectangle 2">
            <a:extLst>
              <a:ext uri="{FF2B5EF4-FFF2-40B4-BE49-F238E27FC236}">
                <a16:creationId xmlns:a16="http://schemas.microsoft.com/office/drawing/2014/main" id="{C62FC159-86EB-4FE0-8289-5DD18F4C96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-36513"/>
            <a:ext cx="8596312" cy="1255713"/>
          </a:xfrm>
        </p:spPr>
        <p:txBody>
          <a:bodyPr lIns="99745" tIns="48997" rIns="99745" bIns="48997"/>
          <a:lstStyle/>
          <a:p>
            <a:r>
              <a:rPr lang="en-US" altLang="en-US" sz="3600"/>
              <a:t>Need to Use Abstract Layers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6983177-3095-2527-B360-C4F1D6411C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65088" y="960438"/>
            <a:ext cx="9753601" cy="5943600"/>
          </a:xfrm>
        </p:spPr>
        <p:txBody>
          <a:bodyPr lIns="99745" tIns="48997" rIns="99745" bIns="48997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en-US"/>
              <a:t>Each layer should be separated by an abstract interface.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en-US">
                <a:solidFill>
                  <a:srgbClr val="0000CC"/>
                </a:solidFill>
              </a:rPr>
              <a:t>Policy should depend: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b="1">
                <a:solidFill>
                  <a:srgbClr val="0000CC"/>
                </a:solidFill>
              </a:rPr>
              <a:t>Not on the mechanism class, but on its abstract interface.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Mechanism should depend:</a:t>
            </a:r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en-US" altLang="en-US" sz="2800"/>
              <a:t>Only on  the interface defined by utility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Utility should depend: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/>
              <a:t>Only on its published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5C98673-4C4B-55F9-EE0E-AD1DF6DB6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17463"/>
            <a:ext cx="8596312" cy="1255712"/>
          </a:xfrm>
        </p:spPr>
        <p:txBody>
          <a:bodyPr/>
          <a:lstStyle/>
          <a:p>
            <a:r>
              <a:rPr lang="en-US" altLang="en-US" sz="3600"/>
              <a:t>Using Abstract Layers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3869942-F776-A5D1-5061-58146DE22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236663"/>
            <a:ext cx="9656762" cy="5791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/>
              <a:t>Policy is unaffected by any changes to mechanism and utility: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600"/>
              <a:t>Mechanism is unaffected by changes to utility.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en-US" sz="3600">
                <a:solidFill>
                  <a:srgbClr val="0000CC"/>
                </a:solidFill>
              </a:rPr>
              <a:t>The three components                                                                become reusable and robust.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en-US" sz="4000">
              <a:solidFill>
                <a:srgbClr val="0000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43CF3-4A6F-0707-297B-AA6A4C6FA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3551238"/>
            <a:ext cx="3859212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5DDDEC58-F7F5-69FF-B4F0-F91229C43A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0"/>
            <a:ext cx="8597900" cy="808038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3600"/>
              <a:t>The Square-Rectangle Problem</a:t>
            </a: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5213B720-4DDE-7253-A99A-A4B837395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3" y="1055688"/>
            <a:ext cx="526891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94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Clients (users) of Rectangle expect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that setting height leaves width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unchanged (and vice versa)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 b="0" i="1">
              <a:solidFill>
                <a:schemeClr val="tx1"/>
              </a:solidFill>
              <a:latin typeface="Comic Sans MS" panose="030F0702030302020204" pitchFamily="66" charset="0"/>
              <a:ea typeface="HG Mincho Light J"/>
              <a:cs typeface="HG Mincho Light J"/>
            </a:endParaRP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106000"/>
              <a:buFont typeface="Arial" panose="020B0604020202020204" pitchFamily="34" charset="0"/>
              <a:buChar char="•"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Square does not fulfill this.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106000"/>
              <a:buFont typeface="Times New Roman" panose="02020603050405020304" pitchFamily="18" charset="0"/>
              <a:buNone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  			                          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106000"/>
              <a:buFont typeface="Arial" panose="020B0604020202020204" pitchFamily="34" charset="0"/>
              <a:buChar char="•"/>
            </a:pPr>
            <a:r>
              <a:rPr lang="en-GB" altLang="en-US" sz="2400" b="0" i="1">
                <a:solidFill>
                  <a:schemeClr val="tx1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Client algorithms can get confused</a:t>
            </a: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en-GB" altLang="en-US" sz="2400" b="0" i="1">
              <a:solidFill>
                <a:schemeClr val="tx1"/>
              </a:solidFill>
              <a:latin typeface="Comic Sans MS" panose="030F0702030302020204" pitchFamily="66" charset="0"/>
              <a:ea typeface="HG Mincho Light J"/>
              <a:cs typeface="HG Mincho Light J"/>
            </a:endParaRPr>
          </a:p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i="1">
                <a:solidFill>
                  <a:srgbClr val="0000CC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Hack:	A client attempts to identify subclasses and use if/switch (RTTI) to take specific actions…</a:t>
            </a:r>
          </a:p>
        </p:txBody>
      </p:sp>
      <p:sp>
        <p:nvSpPr>
          <p:cNvPr id="1315845" name="Text Box 4">
            <a:extLst>
              <a:ext uri="{FF2B5EF4-FFF2-40B4-BE49-F238E27FC236}">
                <a16:creationId xmlns:a16="http://schemas.microsoft.com/office/drawing/2014/main" id="{D024C72A-7E77-48D8-663D-8B0097CF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270500"/>
            <a:ext cx="29225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>
              <a:lnSpc>
                <a:spcPct val="94000"/>
              </a:lnSpc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i="1">
                <a:solidFill>
                  <a:srgbClr val="FF0000"/>
                </a:solidFill>
                <a:latin typeface="Comic Sans MS" panose="030F0702030302020204" pitchFamily="66" charset="0"/>
                <a:ea typeface="HG Mincho Light J"/>
                <a:cs typeface="HG Mincho Light J"/>
              </a:rPr>
              <a:t>This creates further problems!</a:t>
            </a:r>
          </a:p>
        </p:txBody>
      </p:sp>
      <p:sp>
        <p:nvSpPr>
          <p:cNvPr id="1315846" name="Line 5">
            <a:extLst>
              <a:ext uri="{FF2B5EF4-FFF2-40B4-BE49-F238E27FC236}">
                <a16:creationId xmlns:a16="http://schemas.microsoft.com/office/drawing/2014/main" id="{093EDB0A-69B1-D4AA-6C3A-15EA2890A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8950" y="4848225"/>
            <a:ext cx="46038" cy="577850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Rectangle 1">
            <a:extLst>
              <a:ext uri="{FF2B5EF4-FFF2-40B4-BE49-F238E27FC236}">
                <a16:creationId xmlns:a16="http://schemas.microsoft.com/office/drawing/2014/main" id="{299D07FA-E514-7265-D834-70F48FFC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884238"/>
            <a:ext cx="3327400" cy="3810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hangingPunct="1"/>
            <a:r>
              <a:rPr lang="en-US" altLang="en-US" sz="28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Rectangle</a:t>
            </a: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42733113-EEF1-425C-D757-56ED6123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65238"/>
            <a:ext cx="3327400" cy="6096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buFontTx/>
              <a:buChar char="-"/>
            </a:pPr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height : double</a:t>
            </a:r>
          </a:p>
          <a:p>
            <a:pPr defTabSz="914400" eaLnBrk="1" hangingPunct="1">
              <a:buFontTx/>
              <a:buChar char="-"/>
            </a:pPr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width : double</a:t>
            </a:r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id="{850474AA-9B6D-08AC-6D0E-A85A7285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874838"/>
            <a:ext cx="3327400" cy="6858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 setHeight (: double)</a:t>
            </a:r>
          </a:p>
          <a:p>
            <a:pPr defTabSz="914400" eaLnBrk="1" hangingPunct="1"/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 setWidth (: double)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4D9230D-D943-ED9D-4C12-C6CF3233BC16}"/>
              </a:ext>
            </a:extLst>
          </p:cNvPr>
          <p:cNvSpPr/>
          <p:nvPr/>
        </p:nvSpPr>
        <p:spPr>
          <a:xfrm>
            <a:off x="2125663" y="2560638"/>
            <a:ext cx="369887" cy="3048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defRPr/>
            </a:pPr>
            <a:endParaRPr lang="en-US" sz="1800">
              <a:solidFill>
                <a:srgbClr val="003300"/>
              </a:solidFill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B2B8E8-EA8A-9FD9-FDD4-0E7AC909C124}"/>
              </a:ext>
            </a:extLst>
          </p:cNvPr>
          <p:cNvCxnSpPr>
            <a:stCxn id="5" idx="3"/>
          </p:cNvCxnSpPr>
          <p:nvPr/>
        </p:nvCxnSpPr>
        <p:spPr>
          <a:xfrm rot="5400000">
            <a:off x="2156619" y="3028157"/>
            <a:ext cx="304800" cy="4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3" name="Rectangle 8">
            <a:extLst>
              <a:ext uri="{FF2B5EF4-FFF2-40B4-BE49-F238E27FC236}">
                <a16:creationId xmlns:a16="http://schemas.microsoft.com/office/drawing/2014/main" id="{26F5686A-6FF4-3FF7-5EBB-85A668DC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170238"/>
            <a:ext cx="3327400" cy="3810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hangingPunct="1"/>
            <a:r>
              <a:rPr lang="en-US" altLang="en-US" sz="28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Square</a:t>
            </a:r>
          </a:p>
        </p:txBody>
      </p:sp>
      <p:sp>
        <p:nvSpPr>
          <p:cNvPr id="13324" name="Rectangle 10">
            <a:extLst>
              <a:ext uri="{FF2B5EF4-FFF2-40B4-BE49-F238E27FC236}">
                <a16:creationId xmlns:a16="http://schemas.microsoft.com/office/drawing/2014/main" id="{60C31968-1656-99B3-0DE5-D7139905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551238"/>
            <a:ext cx="3327400" cy="685800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 setHeight (: double)</a:t>
            </a:r>
          </a:p>
          <a:p>
            <a:pPr defTabSz="914400" eaLnBrk="1" hangingPunct="1"/>
            <a:r>
              <a:rPr lang="en-US" altLang="en-US" sz="2200" i="1">
                <a:solidFill>
                  <a:srgbClr val="00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 setWidth (: double)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AB2E8-06C5-4C94-E26D-CBBBCE99285E}"/>
              </a:ext>
            </a:extLst>
          </p:cNvPr>
          <p:cNvCxnSpPr/>
          <p:nvPr/>
        </p:nvCxnSpPr>
        <p:spPr>
          <a:xfrm rot="5400000">
            <a:off x="2045494" y="4502944"/>
            <a:ext cx="5334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6" name="Round Single Corner Rectangle 15">
            <a:extLst>
              <a:ext uri="{FF2B5EF4-FFF2-40B4-BE49-F238E27FC236}">
                <a16:creationId xmlns:a16="http://schemas.microsoft.com/office/drawing/2014/main" id="{D8EE17DB-E679-F3C4-31EA-9CE1C67E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770438"/>
            <a:ext cx="4724400" cy="2667000"/>
          </a:xfrm>
          <a:custGeom>
            <a:avLst/>
            <a:gdLst>
              <a:gd name="T0" fmla="*/ 14360644 w 4648200"/>
              <a:gd name="T1" fmla="*/ 0 h 2438400"/>
              <a:gd name="T2" fmla="*/ 0 w 4648200"/>
              <a:gd name="T3" fmla="*/ 2147483646 h 2438400"/>
              <a:gd name="T4" fmla="*/ 14360644 w 4648200"/>
              <a:gd name="T5" fmla="*/ 2147483646 h 2438400"/>
              <a:gd name="T6" fmla="*/ 28721235 w 4648200"/>
              <a:gd name="T7" fmla="*/ 2147483646 h 24384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4648200"/>
              <a:gd name="T13" fmla="*/ 0 h 2438400"/>
              <a:gd name="T14" fmla="*/ 4529164 w 4648200"/>
              <a:gd name="T15" fmla="*/ 2438400 h 243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8200" h="2438400">
                <a:moveTo>
                  <a:pt x="0" y="0"/>
                </a:moveTo>
                <a:lnTo>
                  <a:pt x="4241792" y="0"/>
                </a:lnTo>
                <a:lnTo>
                  <a:pt x="4241791" y="0"/>
                </a:lnTo>
                <a:cubicBezTo>
                  <a:pt x="4466244" y="0"/>
                  <a:pt x="4648200" y="181955"/>
                  <a:pt x="4648200" y="406408"/>
                </a:cubicBezTo>
                <a:cubicBezTo>
                  <a:pt x="4648200" y="406408"/>
                  <a:pt x="4648199" y="406408"/>
                  <a:pt x="4648199" y="406408"/>
                </a:cubicBezTo>
                <a:lnTo>
                  <a:pt x="46482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Class Square extends Rectangle{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 setHeight (double h) {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super.setHeight(h); 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super.setWidth(h); 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void setWidth(double w) {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setHeight(w);</a:t>
            </a:r>
          </a:p>
          <a:p>
            <a:pPr defTabSz="914400" eaLnBrk="1" hangingPunct="1"/>
            <a:r>
              <a:rPr lang="en-US" altLang="en-US" sz="2000" i="1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D605A-93E1-42A3-E538-6144F8C0D20E}"/>
              </a:ext>
            </a:extLst>
          </p:cNvPr>
          <p:cNvCxnSpPr/>
          <p:nvPr/>
        </p:nvCxnSpPr>
        <p:spPr>
          <a:xfrm>
            <a:off x="4430713" y="5184775"/>
            <a:ext cx="304800" cy="119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7FA08A-C93F-6052-0DAE-62533ED736E2}"/>
              </a:ext>
            </a:extLst>
          </p:cNvPr>
          <p:cNvCxnSpPr/>
          <p:nvPr/>
        </p:nvCxnSpPr>
        <p:spPr>
          <a:xfrm rot="5400000">
            <a:off x="4225925" y="4994275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4" name="Text Box 8">
            <a:extLst>
              <a:ext uri="{FF2B5EF4-FFF2-40B4-BE49-F238E27FC236}">
                <a16:creationId xmlns:a16="http://schemas.microsoft.com/office/drawing/2014/main" id="{9E29AEFE-45A6-E4F6-BB1A-A98CF642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884238"/>
            <a:ext cx="8429625" cy="1727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i="1">
                <a:solidFill>
                  <a:srgbClr val="0000CC"/>
                </a:solidFill>
                <a:latin typeface="Comic Sans MS" panose="030F0702030302020204" pitchFamily="66" charset="0"/>
              </a:rPr>
              <a:t>You thought square is a special type of Rectangle, so it is natural to derive a square from a rectangle…</a:t>
            </a:r>
          </a:p>
        </p:txBody>
      </p:sp>
      <p:sp>
        <p:nvSpPr>
          <p:cNvPr id="80915" name="Text Box 19">
            <a:extLst>
              <a:ext uri="{FF2B5EF4-FFF2-40B4-BE49-F238E27FC236}">
                <a16:creationId xmlns:a16="http://schemas.microsoft.com/office/drawing/2014/main" id="{60656372-C9A8-670E-8926-1389AA8D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6523038"/>
            <a:ext cx="464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4400" i="1">
                <a:solidFill>
                  <a:schemeClr val="accent2"/>
                </a:solidFill>
                <a:latin typeface="Comic Sans MS" panose="030F0702030302020204" pitchFamily="66" charset="0"/>
              </a:rPr>
              <a:t>Any problem?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1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1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1315845" grpId="0"/>
      <p:bldP spid="70664" grpId="0" animBg="1"/>
      <p:bldP spid="70664" grpId="1" animBg="1"/>
      <p:bldP spid="8091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E8CB2FC-A32A-9FF1-7073-DD2028DDE7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713" y="76200"/>
            <a:ext cx="9601200" cy="884238"/>
          </a:xfrm>
        </p:spPr>
        <p:txBody>
          <a:bodyPr lIns="100794" tIns="50397" rIns="100794" bIns="50397"/>
          <a:lstStyle/>
          <a:p>
            <a:pPr eaLnBrk="1" hangingPunct="1"/>
            <a:r>
              <a:rPr lang="en-US" altLang="zh-CN" sz="3600">
                <a:ea typeface="SimSun" panose="02010600030101010101" pitchFamily="2" charset="-122"/>
              </a:rPr>
              <a:t>Dependency Inversion Principle</a:t>
            </a:r>
            <a:endParaRPr lang="en-US" altLang="en-US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72E270-9475-DE2B-2B1A-3FE2C8AB3A5B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1438275"/>
            <a:ext cx="9645650" cy="4505325"/>
            <a:chOff x="195189" y="1437533"/>
            <a:chExt cx="9645286" cy="4506555"/>
          </a:xfrm>
        </p:grpSpPr>
        <p:sp>
          <p:nvSpPr>
            <p:cNvPr id="122886" name="Rectangle 17">
              <a:extLst>
                <a:ext uri="{FF2B5EF4-FFF2-40B4-BE49-F238E27FC236}">
                  <a16:creationId xmlns:a16="http://schemas.microsoft.com/office/drawing/2014/main" id="{2885526E-E835-EEF6-BE09-EA2ECC10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89" y="1819875"/>
              <a:ext cx="2533775" cy="345194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40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887" name="Text Box 3">
              <a:extLst>
                <a:ext uri="{FF2B5EF4-FFF2-40B4-BE49-F238E27FC236}">
                  <a16:creationId xmlns:a16="http://schemas.microsoft.com/office/drawing/2014/main" id="{1F7C9D52-5DC4-7078-19F8-663227C71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89" y="1437533"/>
              <a:ext cx="876509" cy="37871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Policy</a:t>
              </a:r>
            </a:p>
          </p:txBody>
        </p:sp>
        <p:sp>
          <p:nvSpPr>
            <p:cNvPr id="122888" name="Text Box 14">
              <a:extLst>
                <a:ext uri="{FF2B5EF4-FFF2-40B4-BE49-F238E27FC236}">
                  <a16:creationId xmlns:a16="http://schemas.microsoft.com/office/drawing/2014/main" id="{A95DC1AE-3EFA-646C-9581-64D5D2624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320" y="2204028"/>
              <a:ext cx="1071699" cy="7193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Policy Layer</a:t>
              </a:r>
            </a:p>
          </p:txBody>
        </p:sp>
        <p:sp>
          <p:nvSpPr>
            <p:cNvPr id="122889" name="Text Box 15">
              <a:extLst>
                <a:ext uri="{FF2B5EF4-FFF2-40B4-BE49-F238E27FC236}">
                  <a16:creationId xmlns:a16="http://schemas.microsoft.com/office/drawing/2014/main" id="{B600695D-CA10-2C15-3072-3FD4FE86C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84" y="3354676"/>
              <a:ext cx="2045802" cy="10256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&lt;&lt;interface&gt;&gt;</a:t>
              </a:r>
            </a:p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Policy</a:t>
              </a:r>
            </a:p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Service</a:t>
              </a:r>
            </a:p>
          </p:txBody>
        </p:sp>
        <p:sp>
          <p:nvSpPr>
            <p:cNvPr id="122890" name="Line 16">
              <a:extLst>
                <a:ext uri="{FF2B5EF4-FFF2-40B4-BE49-F238E27FC236}">
                  <a16:creationId xmlns:a16="http://schemas.microsoft.com/office/drawing/2014/main" id="{FA91173D-8165-09E8-E40C-EDC4A9A1B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9293" y="2970523"/>
              <a:ext cx="0" cy="384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891" name="Rectangle 28">
              <a:extLst>
                <a:ext uri="{FF2B5EF4-FFF2-40B4-BE49-F238E27FC236}">
                  <a16:creationId xmlns:a16="http://schemas.microsoft.com/office/drawing/2014/main" id="{9B733251-6CFC-8A6E-69AD-B5FD6FF2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63" y="2970523"/>
              <a:ext cx="2629528" cy="297356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40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892" name="Text Box 29">
              <a:extLst>
                <a:ext uri="{FF2B5EF4-FFF2-40B4-BE49-F238E27FC236}">
                  <a16:creationId xmlns:a16="http://schemas.microsoft.com/office/drawing/2014/main" id="{2ACB26AD-5677-510D-E369-E6EE8950A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63" y="2588182"/>
              <a:ext cx="1362641" cy="36965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Mechanism</a:t>
              </a:r>
            </a:p>
          </p:txBody>
        </p:sp>
        <p:sp>
          <p:nvSpPr>
            <p:cNvPr id="122893" name="Text Box 30">
              <a:extLst>
                <a:ext uri="{FF2B5EF4-FFF2-40B4-BE49-F238E27FC236}">
                  <a16:creationId xmlns:a16="http://schemas.microsoft.com/office/drawing/2014/main" id="{936F1D45-EE52-330B-110F-3170ED9FF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010" y="3162600"/>
              <a:ext cx="1559671" cy="7211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Mechanism Layer</a:t>
              </a:r>
            </a:p>
          </p:txBody>
        </p:sp>
        <p:sp>
          <p:nvSpPr>
            <p:cNvPr id="122894" name="Text Box 31">
              <a:extLst>
                <a:ext uri="{FF2B5EF4-FFF2-40B4-BE49-F238E27FC236}">
                  <a16:creationId xmlns:a16="http://schemas.microsoft.com/office/drawing/2014/main" id="{9B8CECC0-046F-1EF8-C5EE-949D50120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257" y="4505325"/>
              <a:ext cx="2045802" cy="10256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&lt;&lt;interface&gt;&gt;</a:t>
              </a:r>
            </a:p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Mechanism</a:t>
              </a:r>
            </a:p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Service</a:t>
              </a:r>
            </a:p>
          </p:txBody>
        </p:sp>
        <p:sp>
          <p:nvSpPr>
            <p:cNvPr id="122895" name="Line 32">
              <a:extLst>
                <a:ext uri="{FF2B5EF4-FFF2-40B4-BE49-F238E27FC236}">
                  <a16:creationId xmlns:a16="http://schemas.microsoft.com/office/drawing/2014/main" id="{CC44A417-D2F8-2D32-63E0-D7AC12F0E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767" y="3929094"/>
              <a:ext cx="0" cy="576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896" name="Rectangle 33">
              <a:extLst>
                <a:ext uri="{FF2B5EF4-FFF2-40B4-BE49-F238E27FC236}">
                  <a16:creationId xmlns:a16="http://schemas.microsoft.com/office/drawing/2014/main" id="{8AD1CB82-8B82-1817-6428-FC186263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889" y="4313248"/>
              <a:ext cx="2338586" cy="16308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94" tIns="50397" rIns="100794" bIns="50397" anchor="ctr"/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400">
                <a:solidFill>
                  <a:srgbClr val="0000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897" name="Text Box 34">
              <a:extLst>
                <a:ext uri="{FF2B5EF4-FFF2-40B4-BE49-F238E27FC236}">
                  <a16:creationId xmlns:a16="http://schemas.microsoft.com/office/drawing/2014/main" id="{851046B2-C76B-C65E-5979-5DDD2242D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89" y="3929094"/>
              <a:ext cx="1044077" cy="37871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Utility</a:t>
              </a:r>
            </a:p>
          </p:txBody>
        </p:sp>
        <p:sp>
          <p:nvSpPr>
            <p:cNvPr id="122898" name="Text Box 35">
              <a:extLst>
                <a:ext uri="{FF2B5EF4-FFF2-40B4-BE49-F238E27FC236}">
                  <a16:creationId xmlns:a16="http://schemas.microsoft.com/office/drawing/2014/main" id="{A2E97744-13D1-BC58-E4F3-0BB8EFD74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9862" y="4697401"/>
              <a:ext cx="1071699" cy="7211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794" tIns="50397" rIns="100794" bIns="50397">
              <a:spAutoFit/>
            </a:bodyPr>
            <a:lstStyle>
              <a:lvl1pPr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1pPr>
              <a:lvl2pPr marL="742950" indent="-28575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2pPr>
              <a:lvl3pPr marL="11430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3pPr>
              <a:lvl4pPr marL="16002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4pPr>
              <a:lvl5pPr marL="2057400" indent="-228600" defTabSz="1008063"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5pPr>
              <a:lvl6pPr marL="25146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6pPr>
              <a:lvl7pPr marL="29718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7pPr>
              <a:lvl8pPr marL="34290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8pPr>
              <a:lvl9pPr marL="3886200" indent="-228600" defTabSz="1008063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Utility</a:t>
              </a:r>
            </a:p>
            <a:p>
              <a:pPr algn="ctr"/>
              <a:r>
                <a:rPr lang="en-US" altLang="zh-CN" sz="2000">
                  <a:solidFill>
                    <a:srgbClr val="0000CC"/>
                  </a:solidFill>
                  <a:latin typeface="Comic Sans MS" panose="030F0702030302020204" pitchFamily="66" charset="0"/>
                  <a:ea typeface="SimSun" panose="02010600030101010101" pitchFamily="2" charset="-122"/>
                </a:rPr>
                <a:t>Layer</a:t>
              </a:r>
            </a:p>
          </p:txBody>
        </p:sp>
        <p:grpSp>
          <p:nvGrpSpPr>
            <p:cNvPr id="122899" name="Group 38">
              <a:extLst>
                <a:ext uri="{FF2B5EF4-FFF2-40B4-BE49-F238E27FC236}">
                  <a16:creationId xmlns:a16="http://schemas.microsoft.com/office/drawing/2014/main" id="{86761DD8-A3E2-F325-DAAD-CFC9B5800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4060" y="4983704"/>
              <a:ext cx="195189" cy="192077"/>
              <a:chOff x="4128" y="2160"/>
              <a:chExt cx="96" cy="96"/>
            </a:xfrm>
          </p:grpSpPr>
          <p:sp>
            <p:nvSpPr>
              <p:cNvPr id="122906" name="Line 39">
                <a:extLst>
                  <a:ext uri="{FF2B5EF4-FFF2-40B4-BE49-F238E27FC236}">
                    <a16:creationId xmlns:a16="http://schemas.microsoft.com/office/drawing/2014/main" id="{E22F001A-4D8B-914C-EA63-EA16C8925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907" name="Line 40">
                <a:extLst>
                  <a:ext uri="{FF2B5EF4-FFF2-40B4-BE49-F238E27FC236}">
                    <a16:creationId xmlns:a16="http://schemas.microsoft.com/office/drawing/2014/main" id="{7348FB14-478E-A77A-D690-DCDC3ADA4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908" name="Line 41">
                <a:extLst>
                  <a:ext uri="{FF2B5EF4-FFF2-40B4-BE49-F238E27FC236}">
                    <a16:creationId xmlns:a16="http://schemas.microsoft.com/office/drawing/2014/main" id="{FB3AC2BA-ACDF-B4C8-A1F6-035058A4B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2900" name="Group 43">
              <a:extLst>
                <a:ext uri="{FF2B5EF4-FFF2-40B4-BE49-F238E27FC236}">
                  <a16:creationId xmlns:a16="http://schemas.microsoft.com/office/drawing/2014/main" id="{C7D4B231-846F-A984-21C6-934E8D5B4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586" y="3450715"/>
              <a:ext cx="195189" cy="192077"/>
              <a:chOff x="4128" y="2160"/>
              <a:chExt cx="96" cy="96"/>
            </a:xfrm>
          </p:grpSpPr>
          <p:sp>
            <p:nvSpPr>
              <p:cNvPr id="122903" name="Line 44">
                <a:extLst>
                  <a:ext uri="{FF2B5EF4-FFF2-40B4-BE49-F238E27FC236}">
                    <a16:creationId xmlns:a16="http://schemas.microsoft.com/office/drawing/2014/main" id="{453863EB-2861-B47E-CD63-2F1B849F2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16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904" name="Line 45">
                <a:extLst>
                  <a:ext uri="{FF2B5EF4-FFF2-40B4-BE49-F238E27FC236}">
                    <a16:creationId xmlns:a16="http://schemas.microsoft.com/office/drawing/2014/main" id="{D77B940C-0599-0FD3-86E1-7B548FAB2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20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2905" name="Line 46">
                <a:extLst>
                  <a:ext uri="{FF2B5EF4-FFF2-40B4-BE49-F238E27FC236}">
                    <a16:creationId xmlns:a16="http://schemas.microsoft.com/office/drawing/2014/main" id="{BD487B31-13A3-7443-1D85-1D22ECFBB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16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22901" name="Line 48">
              <a:extLst>
                <a:ext uri="{FF2B5EF4-FFF2-40B4-BE49-F238E27FC236}">
                  <a16:creationId xmlns:a16="http://schemas.microsoft.com/office/drawing/2014/main" id="{BCF77736-BBDD-C6B8-4E2D-97C4261C1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3775" y="3546753"/>
              <a:ext cx="1460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902" name="Line 49">
              <a:extLst>
                <a:ext uri="{FF2B5EF4-FFF2-40B4-BE49-F238E27FC236}">
                  <a16:creationId xmlns:a16="http://schemas.microsoft.com/office/drawing/2014/main" id="{B4A56213-489F-656F-98AF-4C72070AA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39249" y="5079743"/>
              <a:ext cx="1850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2884" name="Text Box 53">
            <a:extLst>
              <a:ext uri="{FF2B5EF4-FFF2-40B4-BE49-F238E27FC236}">
                <a16:creationId xmlns:a16="http://schemas.microsoft.com/office/drawing/2014/main" id="{705F7359-97ED-6D77-E86E-B0F5D707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975" y="855663"/>
            <a:ext cx="7164388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Lower-level layers should depend upon upper-level layers. </a:t>
            </a:r>
            <a:endParaRPr lang="en-US" altLang="en-US" sz="280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6630" name="Text Box 54">
            <a:extLst>
              <a:ext uri="{FF2B5EF4-FFF2-40B4-BE49-F238E27FC236}">
                <a16:creationId xmlns:a16="http://schemas.microsoft.com/office/drawing/2014/main" id="{FBE85477-161A-44B1-1870-F461725DF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284913"/>
            <a:ext cx="9917113" cy="841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Ownership Inversion: </a:t>
            </a:r>
            <a:r>
              <a:rPr lang="en-US" altLang="zh-CN" sz="2400" b="0">
                <a:solidFill>
                  <a:srgbClr val="0000CC"/>
                </a:solidFill>
                <a:latin typeface="Comic Sans MS" panose="030F0702030302020204" pitchFamily="66" charset="0"/>
                <a:ea typeface="SimSun" panose="02010600030101010101" pitchFamily="2" charset="-122"/>
              </a:rPr>
              <a:t>The client (upper-level layer) owns the interface, not the lower-level layers</a:t>
            </a:r>
            <a:endParaRPr lang="en-US" altLang="en-US" sz="2400" b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D489CF-5D23-61ED-9118-2B8582840871}"/>
              </a:ext>
            </a:extLst>
          </p:cNvPr>
          <p:cNvSpPr txBox="1">
            <a:spLocks noChangeArrowheads="1"/>
          </p:cNvSpPr>
          <p:nvPr/>
        </p:nvSpPr>
        <p:spPr>
          <a:xfrm>
            <a:off x="503238" y="-63500"/>
            <a:ext cx="9074150" cy="1262063"/>
          </a:xfrm>
          <a:prstGeom prst="rect">
            <a:avLst/>
          </a:prstGeom>
        </p:spPr>
        <p:txBody>
          <a:bodyPr lIns="99735" tIns="48992" rIns="99735" bIns="48992" anchor="ctr">
            <a:normAutofit/>
          </a:bodyPr>
          <a:lstStyle/>
          <a:p>
            <a:pPr algn="ctr" fontAlgn="auto">
              <a:lnSpc>
                <a:spcPct val="80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rPr>
              <a:t>Layering Using DIP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94AF3-DCCA-686A-AF17-40878BA030FE}"/>
              </a:ext>
            </a:extLst>
          </p:cNvPr>
          <p:cNvSpPr/>
          <p:nvPr/>
        </p:nvSpPr>
        <p:spPr>
          <a:xfrm>
            <a:off x="252413" y="1344613"/>
            <a:ext cx="2266950" cy="10080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Policy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99ADF-5BB4-4CB1-1908-1620AA1D065D}"/>
              </a:ext>
            </a:extLst>
          </p:cNvPr>
          <p:cNvSpPr/>
          <p:nvPr/>
        </p:nvSpPr>
        <p:spPr>
          <a:xfrm>
            <a:off x="2184400" y="4032250"/>
            <a:ext cx="3527425" cy="10080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Mechanism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3C14C-780F-6BDC-B775-1A116FAAE390}"/>
              </a:ext>
            </a:extLst>
          </p:cNvPr>
          <p:cNvSpPr/>
          <p:nvPr/>
        </p:nvSpPr>
        <p:spPr>
          <a:xfrm>
            <a:off x="6824663" y="6383338"/>
            <a:ext cx="2268537" cy="10080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800" dirty="0">
                <a:solidFill>
                  <a:schemeClr val="tx1"/>
                </a:solidFill>
              </a:rPr>
              <a:t>Utility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B1AE28-8B23-707A-836B-A1701A1E2E37}"/>
              </a:ext>
            </a:extLst>
          </p:cNvPr>
          <p:cNvCxnSpPr>
            <a:stCxn id="5" idx="3"/>
          </p:cNvCxnSpPr>
          <p:nvPr/>
        </p:nvCxnSpPr>
        <p:spPr>
          <a:xfrm>
            <a:off x="2519363" y="1847850"/>
            <a:ext cx="757237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32115-61F9-4047-17B8-4955796AC209}"/>
              </a:ext>
            </a:extLst>
          </p:cNvPr>
          <p:cNvCxnSpPr/>
          <p:nvPr/>
        </p:nvCxnSpPr>
        <p:spPr>
          <a:xfrm>
            <a:off x="5734050" y="4533900"/>
            <a:ext cx="1174750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936" name="Group 23">
            <a:extLst>
              <a:ext uri="{FF2B5EF4-FFF2-40B4-BE49-F238E27FC236}">
                <a16:creationId xmlns:a16="http://schemas.microsoft.com/office/drawing/2014/main" id="{90260C7C-0A1D-8ACC-5C68-2C63741E40DA}"/>
              </a:ext>
            </a:extLst>
          </p:cNvPr>
          <p:cNvGrpSpPr>
            <a:grpSpLocks/>
          </p:cNvGrpSpPr>
          <p:nvPr/>
        </p:nvGrpSpPr>
        <p:grpSpPr bwMode="auto">
          <a:xfrm>
            <a:off x="3738563" y="1906588"/>
            <a:ext cx="419100" cy="2125662"/>
            <a:chOff x="3390900" y="1728186"/>
            <a:chExt cx="381000" cy="1928768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D79E0F9-F004-B885-C288-555B3B0A19DD}"/>
                </a:ext>
              </a:extLst>
            </p:cNvPr>
            <p:cNvSpPr/>
            <p:nvPr/>
          </p:nvSpPr>
          <p:spPr>
            <a:xfrm>
              <a:off x="3390900" y="2183370"/>
              <a:ext cx="381000" cy="38172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A80B26-03A1-36E4-C167-370FB098FF62}"/>
                </a:ext>
              </a:extLst>
            </p:cNvPr>
            <p:cNvCxnSpPr>
              <a:stCxn id="13" idx="3"/>
              <a:endCxn id="7" idx="0"/>
            </p:cNvCxnSpPr>
            <p:nvPr/>
          </p:nvCxnSpPr>
          <p:spPr>
            <a:xfrm>
              <a:off x="3581400" y="2565090"/>
              <a:ext cx="0" cy="1091864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E738CB-DE57-675E-CF10-DDF0C05A8EC0}"/>
                </a:ext>
              </a:extLst>
            </p:cNvPr>
            <p:cNvCxnSpPr>
              <a:stCxn id="13" idx="0"/>
            </p:cNvCxnSpPr>
            <p:nvPr/>
          </p:nvCxnSpPr>
          <p:spPr>
            <a:xfrm rot="5400000" flipH="1" flipV="1">
              <a:off x="3353088" y="1955055"/>
              <a:ext cx="456624" cy="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937" name="Group 32">
            <a:extLst>
              <a:ext uri="{FF2B5EF4-FFF2-40B4-BE49-F238E27FC236}">
                <a16:creationId xmlns:a16="http://schemas.microsoft.com/office/drawing/2014/main" id="{6C1C3549-2A00-7F1D-B195-F398048B9EE3}"/>
              </a:ext>
            </a:extLst>
          </p:cNvPr>
          <p:cNvGrpSpPr>
            <a:grpSpLocks/>
          </p:cNvGrpSpPr>
          <p:nvPr/>
        </p:nvGrpSpPr>
        <p:grpSpPr bwMode="auto">
          <a:xfrm>
            <a:off x="7750175" y="5040313"/>
            <a:ext cx="419100" cy="1343025"/>
            <a:chOff x="7029450" y="4571999"/>
            <a:chExt cx="381000" cy="12185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F24F60-9B1F-0DB2-C9DA-6E2277D6CD6F}"/>
                </a:ext>
              </a:extLst>
            </p:cNvPr>
            <p:cNvCxnSpPr>
              <a:stCxn id="26" idx="3"/>
              <a:endCxn id="9" idx="0"/>
            </p:cNvCxnSpPr>
            <p:nvPr/>
          </p:nvCxnSpPr>
          <p:spPr>
            <a:xfrm flipH="1">
              <a:off x="7219950" y="4985385"/>
              <a:ext cx="0" cy="80516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07A52A-EE15-B246-C0B8-6A7596AB5F57}"/>
                </a:ext>
              </a:extLst>
            </p:cNvPr>
            <p:cNvCxnSpPr/>
            <p:nvPr/>
          </p:nvCxnSpPr>
          <p:spPr>
            <a:xfrm rot="5400000" flipH="1" flipV="1">
              <a:off x="6991652" y="4798855"/>
              <a:ext cx="456598" cy="2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A127C6D-ECFC-6287-B35C-CC4C7D0FE0DF}"/>
                </a:ext>
              </a:extLst>
            </p:cNvPr>
            <p:cNvSpPr/>
            <p:nvPr/>
          </p:nvSpPr>
          <p:spPr>
            <a:xfrm>
              <a:off x="7029450" y="4603687"/>
              <a:ext cx="381000" cy="381698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n-US" sz="4400" dirty="0"/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5621B8C7-7069-7FA7-ECF8-627A4B55B6ED}"/>
              </a:ext>
            </a:extLst>
          </p:cNvPr>
          <p:cNvGrpSpPr>
            <a:grpSpLocks/>
          </p:cNvGrpSpPr>
          <p:nvPr/>
        </p:nvGrpSpPr>
        <p:grpSpPr bwMode="auto">
          <a:xfrm>
            <a:off x="3276203" y="1343942"/>
            <a:ext cx="4452276" cy="1007957"/>
            <a:chOff x="2971800" y="1219200"/>
            <a:chExt cx="4038600" cy="914400"/>
          </a:xfrm>
          <a:solidFill>
            <a:srgbClr val="FFCCFF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22B757-BC18-F6CA-7A5B-B93288E782A9}"/>
                </a:ext>
              </a:extLst>
            </p:cNvPr>
            <p:cNvSpPr/>
            <p:nvPr/>
          </p:nvSpPr>
          <p:spPr>
            <a:xfrm>
              <a:off x="2971800" y="1219200"/>
              <a:ext cx="40386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Mechanism Interface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0EB18B-9CB5-430B-0C0D-E396ACE2DF03}"/>
                </a:ext>
              </a:extLst>
            </p:cNvPr>
            <p:cNvCxnSpPr/>
            <p:nvPr/>
          </p:nvCxnSpPr>
          <p:spPr>
            <a:xfrm rot="5400000" flipH="1" flipV="1">
              <a:off x="2971800" y="1219200"/>
              <a:ext cx="228600" cy="2286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>
            <a:extLst>
              <a:ext uri="{FF2B5EF4-FFF2-40B4-BE49-F238E27FC236}">
                <a16:creationId xmlns:a16="http://schemas.microsoft.com/office/drawing/2014/main" id="{FA4D13E9-F2CE-50B0-5ABE-8A244542E45B}"/>
              </a:ext>
            </a:extLst>
          </p:cNvPr>
          <p:cNvGrpSpPr>
            <a:grpSpLocks/>
          </p:cNvGrpSpPr>
          <p:nvPr/>
        </p:nvGrpSpPr>
        <p:grpSpPr bwMode="auto">
          <a:xfrm>
            <a:off x="6888427" y="4031827"/>
            <a:ext cx="2856177" cy="1007957"/>
            <a:chOff x="6248400" y="3657600"/>
            <a:chExt cx="2590800" cy="914400"/>
          </a:xfrm>
          <a:solidFill>
            <a:srgbClr val="FFCCFF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5C122E-6303-0A70-56D6-B4FCAAE84909}"/>
                </a:ext>
              </a:extLst>
            </p:cNvPr>
            <p:cNvSpPr/>
            <p:nvPr/>
          </p:nvSpPr>
          <p:spPr>
            <a:xfrm>
              <a:off x="6248400" y="3657600"/>
              <a:ext cx="2590800" cy="914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2800" dirty="0">
                  <a:solidFill>
                    <a:schemeClr val="tx1"/>
                  </a:solidFill>
                </a:rPr>
                <a:t>Utility Interface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9125BD3-F1DA-6967-86BE-6D26E43AC8B8}"/>
                </a:ext>
              </a:extLst>
            </p:cNvPr>
            <p:cNvCxnSpPr/>
            <p:nvPr/>
          </p:nvCxnSpPr>
          <p:spPr>
            <a:xfrm rot="5400000" flipH="1" flipV="1">
              <a:off x="6267450" y="3657600"/>
              <a:ext cx="228600" cy="2286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940" name="Rectangle 19">
            <a:extLst>
              <a:ext uri="{FF2B5EF4-FFF2-40B4-BE49-F238E27FC236}">
                <a16:creationId xmlns:a16="http://schemas.microsoft.com/office/drawing/2014/main" id="{0DB9B492-5063-9ED3-96F2-FC9CB5CD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1112838"/>
            <a:ext cx="8534400" cy="1676400"/>
          </a:xfrm>
          <a:prstGeom prst="rect">
            <a:avLst/>
          </a:prstGeom>
          <a:noFill/>
          <a:ln w="76200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41" name="Rectangle 20">
            <a:extLst>
              <a:ext uri="{FF2B5EF4-FFF2-40B4-BE49-F238E27FC236}">
                <a16:creationId xmlns:a16="http://schemas.microsoft.com/office/drawing/2014/main" id="{AF913827-0128-5BD7-37F4-57AED70E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779838"/>
            <a:ext cx="8153400" cy="1524000"/>
          </a:xfrm>
          <a:prstGeom prst="rect">
            <a:avLst/>
          </a:prstGeom>
          <a:noFill/>
          <a:ln w="76200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42" name="Rectangle 21">
            <a:extLst>
              <a:ext uri="{FF2B5EF4-FFF2-40B4-BE49-F238E27FC236}">
                <a16:creationId xmlns:a16="http://schemas.microsoft.com/office/drawing/2014/main" id="{6C824521-2D78-B20C-A8E4-CC780D20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322638"/>
            <a:ext cx="990600" cy="457200"/>
          </a:xfrm>
          <a:prstGeom prst="rect">
            <a:avLst/>
          </a:prstGeom>
          <a:noFill/>
          <a:ln w="38100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4943" name="Rectangle 22">
            <a:extLst>
              <a:ext uri="{FF2B5EF4-FFF2-40B4-BE49-F238E27FC236}">
                <a16:creationId xmlns:a16="http://schemas.microsoft.com/office/drawing/2014/main" id="{16AFA467-E781-B179-03A0-E4E9C903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655638"/>
            <a:ext cx="990600" cy="457200"/>
          </a:xfrm>
          <a:prstGeom prst="rect">
            <a:avLst/>
          </a:prstGeom>
          <a:noFill/>
          <a:ln w="38100">
            <a:solidFill>
              <a:srgbClr val="0000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/>
      <a:lstStyle>
        <a:defPPr>
          <a:defRPr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22907</TotalTime>
  <Words>4556</Words>
  <Application>Microsoft Office PowerPoint</Application>
  <PresentationFormat>Custom</PresentationFormat>
  <Paragraphs>898</Paragraphs>
  <Slides>91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Default Design</vt:lpstr>
      <vt:lpstr>Liskov Substitution Principle (LSP)</vt:lpstr>
      <vt:lpstr>LSP  Statement</vt:lpstr>
      <vt:lpstr>LSP: Statement of Principle</vt:lpstr>
      <vt:lpstr>Liskov Substitution Principle</vt:lpstr>
      <vt:lpstr>LSP in Plain English…</vt:lpstr>
      <vt:lpstr>Liskov’s Pre- and Post-conditions</vt:lpstr>
      <vt:lpstr>Pre conditions can only Get Weaker</vt:lpstr>
      <vt:lpstr>Post conditions can only Get Stronger</vt:lpstr>
      <vt:lpstr>The Square-Rectangle Problem</vt:lpstr>
      <vt:lpstr>LSP  Implication</vt:lpstr>
      <vt:lpstr>Where is the Problem?</vt:lpstr>
      <vt:lpstr>LSP: Analysis of the Problem</vt:lpstr>
      <vt:lpstr>Using Inheritance Another Example…</vt:lpstr>
      <vt:lpstr>Penguins Fail to Fly!</vt:lpstr>
      <vt:lpstr>Analysis of Failure Examples</vt:lpstr>
      <vt:lpstr>Simple Solution: Avoid Concrete Super Classes</vt:lpstr>
      <vt:lpstr>Naive Solution</vt:lpstr>
      <vt:lpstr>Handling Changes…</vt:lpstr>
      <vt:lpstr>A Possibility…</vt:lpstr>
      <vt:lpstr>A Problem with the Solution</vt:lpstr>
      <vt:lpstr>Example Problem…</vt:lpstr>
      <vt:lpstr>The Root of the Problem</vt:lpstr>
      <vt:lpstr>General LSP Solution</vt:lpstr>
      <vt:lpstr>When is LSP of No Concern?</vt:lpstr>
      <vt:lpstr>  Summary </vt:lpstr>
      <vt:lpstr>The Single Responsibility Principle</vt:lpstr>
      <vt:lpstr>Single Responsibility Principle</vt:lpstr>
      <vt:lpstr>Single-Responsibility Principle (SRP)</vt:lpstr>
      <vt:lpstr>PowerPoint Presentation</vt:lpstr>
      <vt:lpstr>SRP: Main Idea…</vt:lpstr>
      <vt:lpstr>Why SRP?</vt:lpstr>
      <vt:lpstr>Single Responsibility: First Example</vt:lpstr>
      <vt:lpstr>SRP: 2nd Example</vt:lpstr>
      <vt:lpstr>SRP – Fix!</vt:lpstr>
      <vt:lpstr>SRP: 3rd Example</vt:lpstr>
      <vt:lpstr>SRP: Initial Solution</vt:lpstr>
      <vt:lpstr>Now How to Break Dependency of Graphic Rectangle on Geometric Rectangle?</vt:lpstr>
      <vt:lpstr>SRP: 4th Example</vt:lpstr>
      <vt:lpstr>Now assume we need to support cheap low resolution displays as well as high resolution gaming displays…  Drawing Line: 2 APIs Needed</vt:lpstr>
      <vt:lpstr>Obvious Solution… </vt:lpstr>
      <vt:lpstr>Obvious Solution… </vt:lpstr>
      <vt:lpstr>Obvious Solution: Analysis</vt:lpstr>
      <vt:lpstr>PowerPoint Presentation</vt:lpstr>
      <vt:lpstr>Bridge Pattern</vt:lpstr>
      <vt:lpstr>SRP: A Reflection on Causes</vt:lpstr>
      <vt:lpstr>SRP: A Reflection on Causes</vt:lpstr>
      <vt:lpstr>PowerPoint Presentation</vt:lpstr>
      <vt:lpstr>Inheritance versus Delegation</vt:lpstr>
      <vt:lpstr>Class inheritance:  disadvantages</vt:lpstr>
      <vt:lpstr>Delegation</vt:lpstr>
      <vt:lpstr>PowerPoint Presentation</vt:lpstr>
      <vt:lpstr>PowerPoint Presentation</vt:lpstr>
      <vt:lpstr>Dependency Inversion Principle</vt:lpstr>
      <vt:lpstr>DIP: Statement</vt:lpstr>
      <vt:lpstr>DIP</vt:lpstr>
      <vt:lpstr>DIP: An Explanation</vt:lpstr>
      <vt:lpstr>PowerPoint Presentation</vt:lpstr>
      <vt:lpstr>PowerPoint Presentation</vt:lpstr>
      <vt:lpstr>Dependency Inversion Principle</vt:lpstr>
      <vt:lpstr>DIP: Another Example ...</vt:lpstr>
      <vt:lpstr>With DIP …</vt:lpstr>
      <vt:lpstr>  Removing Dependency</vt:lpstr>
      <vt:lpstr>Summary of Requirement of DIP</vt:lpstr>
      <vt:lpstr>Depend On Abstractions</vt:lpstr>
      <vt:lpstr>Is DIP Related to  OCP?</vt:lpstr>
      <vt:lpstr>DIP Implications…</vt:lpstr>
      <vt:lpstr>Plain old dependency creation</vt:lpstr>
      <vt:lpstr>First Solution: Service Locator</vt:lpstr>
      <vt:lpstr>Dependency Injection: Inversion of Control</vt:lpstr>
      <vt:lpstr>What is Dependency Injection? </vt:lpstr>
      <vt:lpstr>Dependency Injection</vt:lpstr>
      <vt:lpstr>Constructor Injection </vt:lpstr>
      <vt:lpstr>Setter Injection </vt:lpstr>
      <vt:lpstr>Interface Injection</vt:lpstr>
      <vt:lpstr>Setter Injection: Example</vt:lpstr>
      <vt:lpstr>Setter Variant: Method Injection</vt:lpstr>
      <vt:lpstr>Dependency Injection Pros &amp;  Cons</vt:lpstr>
      <vt:lpstr>Spring Framework</vt:lpstr>
      <vt:lpstr>Spring for Java</vt:lpstr>
      <vt:lpstr>PowerPoint Presentation</vt:lpstr>
      <vt:lpstr>Why DIP?...</vt:lpstr>
      <vt:lpstr>Recall Procedural Design…</vt:lpstr>
      <vt:lpstr>DIP Compliant Design </vt:lpstr>
      <vt:lpstr>PowerPoint Presentation</vt:lpstr>
      <vt:lpstr>DIP and Procedural Design</vt:lpstr>
      <vt:lpstr>Deficient Design: Dependencies Exist at Different Levels</vt:lpstr>
      <vt:lpstr>A Naïve Layered Architecture</vt:lpstr>
      <vt:lpstr>Need to Use Abstract Layers</vt:lpstr>
      <vt:lpstr>Using Abstract Layers</vt:lpstr>
      <vt:lpstr>Dependency Inversion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   to Internetworking</dc:title>
  <dc:creator>R.Mall</dc:creator>
  <cp:lastModifiedBy>Prof. R Mall</cp:lastModifiedBy>
  <cp:revision>868</cp:revision>
  <dcterms:modified xsi:type="dcterms:W3CDTF">2023-11-16T04:21:10Z</dcterms:modified>
</cp:coreProperties>
</file>