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sldIdLst>
    <p:sldId id="3654" r:id="rId2"/>
    <p:sldId id="435" r:id="rId3"/>
    <p:sldId id="1109" r:id="rId4"/>
    <p:sldId id="1110" r:id="rId5"/>
    <p:sldId id="1111" r:id="rId6"/>
    <p:sldId id="1112" r:id="rId7"/>
    <p:sldId id="1113" r:id="rId8"/>
    <p:sldId id="1114" r:id="rId9"/>
    <p:sldId id="434" r:id="rId10"/>
    <p:sldId id="1116" r:id="rId11"/>
    <p:sldId id="1117" r:id="rId12"/>
    <p:sldId id="1158" r:id="rId13"/>
    <p:sldId id="1159" r:id="rId14"/>
    <p:sldId id="1160" r:id="rId15"/>
    <p:sldId id="1119" r:id="rId16"/>
    <p:sldId id="1120" r:id="rId17"/>
    <p:sldId id="1121" r:id="rId18"/>
    <p:sldId id="1125" r:id="rId19"/>
    <p:sldId id="1123" r:id="rId20"/>
    <p:sldId id="1124" r:id="rId21"/>
    <p:sldId id="3655" r:id="rId22"/>
    <p:sldId id="1127" r:id="rId23"/>
    <p:sldId id="1128" r:id="rId24"/>
    <p:sldId id="1132" r:id="rId25"/>
    <p:sldId id="1133" r:id="rId26"/>
    <p:sldId id="1134" r:id="rId27"/>
    <p:sldId id="1135" r:id="rId28"/>
    <p:sldId id="1136" r:id="rId29"/>
    <p:sldId id="1137" r:id="rId30"/>
    <p:sldId id="1138" r:id="rId31"/>
    <p:sldId id="1139" r:id="rId32"/>
    <p:sldId id="1173" r:id="rId33"/>
    <p:sldId id="1141" r:id="rId34"/>
    <p:sldId id="1143" r:id="rId35"/>
    <p:sldId id="1144" r:id="rId36"/>
    <p:sldId id="1163" r:id="rId37"/>
    <p:sldId id="1145" r:id="rId38"/>
    <p:sldId id="934" r:id="rId39"/>
    <p:sldId id="361" r:id="rId40"/>
    <p:sldId id="2740" r:id="rId41"/>
    <p:sldId id="1339" r:id="rId42"/>
    <p:sldId id="3352" r:id="rId43"/>
    <p:sldId id="2734" r:id="rId44"/>
    <p:sldId id="722" r:id="rId45"/>
    <p:sldId id="1312" r:id="rId46"/>
    <p:sldId id="2741" r:id="rId47"/>
    <p:sldId id="723" r:id="rId48"/>
    <p:sldId id="724" r:id="rId49"/>
    <p:sldId id="861" r:id="rId50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CC"/>
    <a:srgbClr val="00CC99"/>
    <a:srgbClr val="969696"/>
    <a:srgbClr val="FF3300"/>
    <a:srgbClr val="006600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1" autoAdjust="0"/>
  </p:normalViewPr>
  <p:slideViewPr>
    <p:cSldViewPr>
      <p:cViewPr varScale="1">
        <p:scale>
          <a:sx n="60" d="100"/>
          <a:sy n="60" d="100"/>
        </p:scale>
        <p:origin x="128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0B17695-6E5D-BC1C-1EB4-62A68F57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C48C9700-3F96-0C59-A986-04146384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587EE590-0856-D965-68A9-6E07E8C7E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285FE83D-0DDD-CF28-F63F-4848D3A2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9054B3B1-1869-25DD-B7E4-04757941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13C9BC1C-5224-BA2D-97C3-9A66C849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B8D5D55D-C140-CCFE-A2BD-ECC6565D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9477A0A-9C45-7873-F414-0B943D08644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1C4E238F-207A-94E8-7ACD-E86EBD6069FD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A83A126C-D866-FAF2-2E2C-16BE177597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E62F623-789E-4192-A2FF-92FCCED4ED84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FFD4F50-FB5C-BD3F-BB0B-D5AF6782A693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581C1E2-CD7B-4125-D06F-B3FCE2C01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4604CA0-A62A-0DD1-2980-AAB3BA68A4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EE5F7B5-FD71-4734-A19A-B02BF2306EC9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7D1F8A6-BC89-3F72-A359-307264FC0B1C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9003B1A-BBE0-9D23-FFAB-29C0786AA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06CF7AB-0489-60E5-96BE-ED4A21394E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2DF9134-9626-4814-A245-5D93C5AE5C1D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EAF6D97-D6E0-BC1A-B48C-3EB2E404D5F1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94E5071-CA67-F3FA-9CBA-BB210DAD0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F262CC22-1E13-6A19-BFE4-C9910A904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AC4D394D-BE52-350D-F570-D07B24C2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903EDFF7-A31B-376C-6D15-844BD5A8A4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9E962124-DB4A-45B3-9FB7-C8CB5D4F8F7A}" type="slidenum"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pPr>
                <a:lnSpc>
                  <a:spcPct val="80000"/>
                </a:lnSpc>
                <a:spcBef>
                  <a:spcPct val="0"/>
                </a:spcBef>
              </a:pPr>
              <a:t>19</a:t>
            </a:fld>
            <a:endParaRPr lang="en-US" altLang="en-US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AD86E98-B8EC-A780-2F08-EFE436A3F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4175DBC2-F3F1-2C1A-006B-C12B3141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0303803A-B8A0-D70B-3BAF-E5CCB95105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AA24FEA5-5ABC-47F2-A249-61BD61334242}" type="slidenum">
              <a:rPr lang="en-US" altLang="en-US" sz="360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20</a:t>
            </a:fld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A0A551B-214B-5F4C-9370-42A6E5DD91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E81BCFB-55CC-463A-A06E-A5D830EA9448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D23F325-0AC4-95DE-DD12-C84031BC546E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82EDA77-C9D0-B695-3AFB-B7A4F399D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ED442DCE-5F75-5315-D663-08DA49953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81220707-F8D7-D699-4D4C-1CD95C05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>
              <a:spcBef>
                <a:spcPct val="0"/>
              </a:spcBef>
            </a:pPr>
            <a:endParaRPr lang="en-US" altLang="ko-KR" sz="1300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51955121-25D4-F429-D697-F958B7B96CDC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AFF6C0-318F-4D92-B633-AAFDA38C1B41}" type="slidenum">
              <a:rPr lang="ko-KR" altLang="en-US"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3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868688B8-C7E9-8E90-EEB2-BB8C25286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4228087C-9587-45F6-6679-42F5BFC9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>
              <a:spcBef>
                <a:spcPct val="0"/>
              </a:spcBef>
            </a:pPr>
            <a:endParaRPr lang="en-US" altLang="ko-KR" sz="1300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B166407B-A028-8B21-AFC4-A4E03686CBC2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0778DE-50E8-40C1-B780-DF2A07C4325C}" type="slidenum">
              <a:rPr lang="ko-KR" altLang="en-US"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3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707C43D1-9B09-5C41-1D33-F0CBB2E86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7203D06E-F23C-EE1E-9222-A228CFEC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>
              <a:spcBef>
                <a:spcPct val="0"/>
              </a:spcBef>
            </a:pPr>
            <a:endParaRPr lang="en-US" altLang="ko-KR" sz="1300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8759EA86-F1D0-1A3F-A2BE-3B6E4A216B88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6331966-586F-4545-A729-2C4B8768A153}" type="slidenum">
              <a:rPr lang="ko-KR" altLang="en-US"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3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5D829EC-C814-E04E-B799-C722400B8B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A49CAD1-8B0A-48A2-93D0-AD7F1866A716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2822146-763F-B103-DE60-7086E21F22A6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ACDC14-A137-33E2-DF7B-602790857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B3C3177-F43F-08B3-D750-D0D5B0C426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8D59FCF-A412-45AB-8C80-162B9A0E68AA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36006FB-F2C6-2027-E6A5-9DC0D1C4ADB5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BC52E8E-62A1-2161-FA42-354B16D00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A27BFA2-5E2A-596E-0C2D-BA23DE29CB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3A4F360-B24A-41D5-9D64-49EECD26F912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4E7AE8A-E48B-75BB-FCC0-D26C5ED09F9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DE94291-E2D1-50DB-D972-0D9B5F484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F48F7D75-22AA-A08F-B1CE-904837E2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ACB8D0E-DEA8-FEA8-D88A-C5A76F01754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8D1E16E-FD01-4154-4A1A-D8E8C19EA2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4C74CA5-2EE1-7470-F05A-3DA356897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5784CB9-39AD-FB2B-AE38-C7511F057EFB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65194B5-2F77-5743-7EEA-B67A4939E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8013"/>
            <a:ext cx="5141913" cy="3913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14400"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4D7E0C-F557-961C-2925-DEF8DCADF7F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758A36-DF96-6EAE-165D-6C2107E0E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8013"/>
            <a:ext cx="5141913" cy="3913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14400"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44233E0-654C-0037-837D-19185AB09C69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65DA22-94E8-0DC2-CA28-B5613810C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8013"/>
            <a:ext cx="5141913" cy="3913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14400"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A76FB0D-B772-2063-E963-E451E29D90AC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28806A-4D29-59EE-C753-FD1510443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8013"/>
            <a:ext cx="5141913" cy="3913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14400"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B4692E7-E81D-9E61-369D-6812143CCE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14FC4C9-7B11-4D78-BB2C-3EB6A98BA3A5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FEB058-AF46-A39B-7426-1C36C82A6617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C53645-6D7F-A033-44D7-196B8CFC8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3A2F18F-998C-EBB8-F080-D656B23984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7BF11A-CCA0-4DCA-A99D-21F65A5528B3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4FDE082-12A1-C929-E0A6-9AEC06F007C0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ABD7AA-BA9C-20E8-24B2-F4A2EF336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C0EDA8B-0C57-63DF-C485-4DB939A439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82713" y="931863"/>
            <a:ext cx="4244975" cy="3182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3CA04BE-4C1B-3A63-93A1-7706998104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9975" y="4424363"/>
            <a:ext cx="4875213" cy="3533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08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0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97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67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61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1924050"/>
            <a:ext cx="422116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39775" y="4375150"/>
            <a:ext cx="422116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7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4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7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4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4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86FB52E-A1C0-690A-1471-1ECE7D14B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E01B208-93B5-109A-F781-40BEB487C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9242F87-51B1-527A-83EB-470C8477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2B62F0F-7F87-45CE-970D-E16AA1CE8411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tw/imgres?imgurl=www.cis.nctu.edu.tw/~gis87564/Pics/Pic_Travling/Sabah01.jpg&amp;imgrefurl=http://www.cis.nctu.edu.tw/~gis87564/Htmls/Travaling/sabah/Sabah_Scenery.htm&amp;h=482&amp;w=723&amp;sz=54&amp;tbnid=vjxR7B9f-4QJ:&amp;tbnh=92&amp;tbnw=138&amp;start=48&amp;prev=/images?q=%E6%B8%85%E7%9C%9F%E5%AF%BA&amp;start=40&amp;hl=zh-TW&amp;lr=&amp;ie=UTF-8&amp;sa=N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images.google.com.tw/imgres?imgurl=www.islam.org.hk/Mosques/Hongkong/Jamia%20Masjid.jpg&amp;imgrefurl=http://www.islam.org.hk/Mosques/Hongkong/Jamia_Masjid.asp&amp;h=940&amp;w=640&amp;sz=796&amp;tbnid=tWKlG8zah60J:&amp;tbnh=146&amp;tbnw=100&amp;start=3&amp;prev=/images?q=%E6%B8%85%E7%9C%9F%E5%AF%BA&amp;hl=zh-TW&amp;lr=&amp;ie=UTF-8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mages.google.com.tw/imgres?imgurl=www.law.cycu.edu.tw/yinchin/teacher/IMAGES/P1010127_%E5%9C%9F%E8%80%B3%E5%85%B6%E6%B8%85%E7%9C%9F%E5%AF%BA.JPG&amp;imgrefurl=http://www.law.cycu.edu.tw/yinchin/teacher/%E5%BF%83%E6%83%85%E5%88%86%E4%BA%AB.htm&amp;h=1200&amp;w=1600&amp;sz=1028&amp;tbnid=L5Yyn2k1FQEJ:&amp;tbnh=112&amp;tbnw=149&amp;start=43&amp;prev=/images?q=%E6%B8%85%E7%9C%9F%E5%AF%BA&amp;start=40&amp;hl=zh-TW&amp;lr=&amp;ie=UTF-8&amp;sa=N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hyperlink" Target="http://images.google.com.tw/imgres?imgurl=icl.pku.edu.cn/yujs/photos/Malaysia/Dscf0003.jpg&amp;imgrefurl=http://icl.pku.edu.cn/yujs/photography.htm&amp;h=480&amp;w=640&amp;sz=74&amp;tbnid=GyvDTvpMHFYJ:&amp;tbnh=101&amp;tbnw=134&amp;start=5&amp;prev=/images?q=%E6%B8%85%E7%9C%9F%E5%AF%BA&amp;hl=zh-TW&amp;lr=&amp;ie=UTF-8" TargetMode="External"/><Relationship Id="rId9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1B8CCA-B4C1-0A62-728A-895C16FE6F6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25513" y="1262063"/>
            <a:ext cx="8569325" cy="1905000"/>
          </a:xfrm>
          <a:solidFill>
            <a:srgbClr val="FFFFCC"/>
          </a:solidFill>
          <a:ln>
            <a:solidFill>
              <a:srgbClr val="FF6699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00CC"/>
                </a:solidFill>
              </a:rPr>
              <a:t>Dependency Inversion Principle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55E864E-E519-7202-8FAE-B455A94E697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82713" y="2636838"/>
            <a:ext cx="7080250" cy="182245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 sz="3200"/>
              <a:t>based on an article of that title by Robert Martin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63CA7B7-DA38-F3AE-0F11-37F041EE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770438"/>
            <a:ext cx="5181600" cy="175260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kern="0" dirty="0" err="1">
                <a:solidFill>
                  <a:srgbClr val="0000FF"/>
                </a:solidFill>
              </a:rPr>
              <a:t>Lect</a:t>
            </a:r>
            <a:r>
              <a:rPr lang="en-GB" altLang="en-US" sz="3600" kern="0" dirty="0">
                <a:solidFill>
                  <a:srgbClr val="0000FF"/>
                </a:solidFill>
              </a:rPr>
              <a:t> 17</a:t>
            </a:r>
          </a:p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kern="0" dirty="0">
                <a:solidFill>
                  <a:srgbClr val="0000FF"/>
                </a:solidFill>
              </a:rPr>
              <a:t>12-09-2023</a:t>
            </a:r>
            <a:br>
              <a:rPr lang="en-GB" altLang="en-US" sz="3600" kern="0" dirty="0">
                <a:solidFill>
                  <a:srgbClr val="006600"/>
                </a:solidFill>
              </a:rPr>
            </a:br>
            <a:endParaRPr lang="en-GB" altLang="en-US" sz="105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>
            <a:extLst>
              <a:ext uri="{FF2B5EF4-FFF2-40B4-BE49-F238E27FC236}">
                <a16:creationId xmlns:a16="http://schemas.microsoft.com/office/drawing/2014/main" id="{DABF962D-2697-3061-6C0C-0F10E352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4633913"/>
            <a:ext cx="8421688" cy="1819275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B2CD296-F2C7-31AB-EA88-909D30D1C5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187325"/>
            <a:ext cx="9036050" cy="871538"/>
          </a:xfrm>
        </p:spPr>
        <p:txBody>
          <a:bodyPr lIns="100794" tIns="50397" rIns="100794" bIns="50397"/>
          <a:lstStyle/>
          <a:p>
            <a:r>
              <a:rPr lang="en-US" altLang="en-US" sz="3600"/>
              <a:t>Interface Segregation Principle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A0C4FF02-D9D1-C4EE-4C8B-E2FC1B47BD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22363"/>
            <a:ext cx="9840913" cy="6991350"/>
          </a:xfrm>
        </p:spPr>
        <p:txBody>
          <a:bodyPr lIns="100794" tIns="50397" rIns="100794" bIns="50397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“The dependency of one class on another should depend on the smallest possible interface.”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4800"/>
              </a:spcAft>
            </a:pPr>
            <a:r>
              <a:rPr lang="en-US" altLang="en-US">
                <a:solidFill>
                  <a:srgbClr val="0000CC"/>
                </a:solidFill>
              </a:rPr>
              <a:t>Or, In simple words…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“Many client specific interfaces are better than one general purpose interface.”</a:t>
            </a:r>
            <a:endParaRPr lang="en-US" altLang="en-US"/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45EA7746-B3B3-06A3-DE3C-BBE685ABB565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2332038"/>
            <a:ext cx="3733800" cy="990600"/>
            <a:chOff x="5954712" y="2255837"/>
            <a:chExt cx="3733801" cy="990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C9BC11-CF1A-EC8C-D119-6CCA57D07E74}"/>
                </a:ext>
              </a:extLst>
            </p:cNvPr>
            <p:cNvSpPr/>
            <p:nvPr/>
          </p:nvSpPr>
          <p:spPr bwMode="auto">
            <a:xfrm>
              <a:off x="8697913" y="2408237"/>
              <a:ext cx="990600" cy="457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20501" name="Straight Connector 6">
              <a:extLst>
                <a:ext uri="{FF2B5EF4-FFF2-40B4-BE49-F238E27FC236}">
                  <a16:creationId xmlns:a16="http://schemas.microsoft.com/office/drawing/2014/main" id="{8750C8A4-5C2A-1BB1-C3A4-544E73BD5669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8012113" y="2636838"/>
              <a:ext cx="6858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77CFA8-19EB-4A76-3722-48511D18A839}"/>
                </a:ext>
              </a:extLst>
            </p:cNvPr>
            <p:cNvSpPr/>
            <p:nvPr/>
          </p:nvSpPr>
          <p:spPr bwMode="auto">
            <a:xfrm>
              <a:off x="7554912" y="2332037"/>
              <a:ext cx="609600" cy="60960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8E9863-0EC8-ADE8-9033-25C6FB8637D6}"/>
                </a:ext>
              </a:extLst>
            </p:cNvPr>
            <p:cNvSpPr/>
            <p:nvPr/>
          </p:nvSpPr>
          <p:spPr bwMode="auto">
            <a:xfrm>
              <a:off x="5954712" y="2255837"/>
              <a:ext cx="7620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359464-DD35-2F34-0256-E2795A64CCE5}"/>
                </a:ext>
              </a:extLst>
            </p:cNvPr>
            <p:cNvSpPr/>
            <p:nvPr/>
          </p:nvSpPr>
          <p:spPr bwMode="auto">
            <a:xfrm>
              <a:off x="5954712" y="2636837"/>
              <a:ext cx="7620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478E5B-D9FD-00CD-1BEA-93B39CEF153E}"/>
                </a:ext>
              </a:extLst>
            </p:cNvPr>
            <p:cNvSpPr/>
            <p:nvPr/>
          </p:nvSpPr>
          <p:spPr bwMode="auto">
            <a:xfrm>
              <a:off x="6792912" y="2941637"/>
              <a:ext cx="7620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0506" name="Straight Arrow Connector 19">
              <a:extLst>
                <a:ext uri="{FF2B5EF4-FFF2-40B4-BE49-F238E27FC236}">
                  <a16:creationId xmlns:a16="http://schemas.microsoft.com/office/drawing/2014/main" id="{2683F26B-D6E1-26AA-F82B-D45C42874FD8}"/>
                </a:ext>
              </a:extLst>
            </p:cNvPr>
            <p:cNvCxnSpPr>
              <a:cxnSpLocks noChangeShapeType="1"/>
              <a:stCxn id="16" idx="3"/>
              <a:endCxn id="8" idx="2"/>
            </p:cNvCxnSpPr>
            <p:nvPr/>
          </p:nvCxnSpPr>
          <p:spPr bwMode="auto">
            <a:xfrm>
              <a:off x="6716712" y="2408237"/>
              <a:ext cx="838201" cy="228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Straight Arrow Connector 20">
              <a:extLst>
                <a:ext uri="{FF2B5EF4-FFF2-40B4-BE49-F238E27FC236}">
                  <a16:creationId xmlns:a16="http://schemas.microsoft.com/office/drawing/2014/main" id="{1787D4B2-1DFB-CF0C-4C9B-C3D8B04AD5F5}"/>
                </a:ext>
              </a:extLst>
            </p:cNvPr>
            <p:cNvCxnSpPr>
              <a:cxnSpLocks noChangeShapeType="1"/>
              <a:stCxn id="17" idx="3"/>
            </p:cNvCxnSpPr>
            <p:nvPr/>
          </p:nvCxnSpPr>
          <p:spPr bwMode="auto">
            <a:xfrm flipV="1">
              <a:off x="6716712" y="2713037"/>
              <a:ext cx="8382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Arrow Connector 23">
              <a:extLst>
                <a:ext uri="{FF2B5EF4-FFF2-40B4-BE49-F238E27FC236}">
                  <a16:creationId xmlns:a16="http://schemas.microsoft.com/office/drawing/2014/main" id="{83018424-D408-5101-7B45-3DDF93E21421}"/>
                </a:ext>
              </a:extLst>
            </p:cNvPr>
            <p:cNvCxnSpPr>
              <a:cxnSpLocks noChangeShapeType="1"/>
              <a:stCxn id="18" idx="0"/>
            </p:cNvCxnSpPr>
            <p:nvPr/>
          </p:nvCxnSpPr>
          <p:spPr bwMode="auto">
            <a:xfrm rot="5400000" flipH="1" flipV="1">
              <a:off x="7288212" y="2674937"/>
              <a:ext cx="152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58BE0BBD-F0A3-C0D5-6E7F-69911D914FB0}"/>
              </a:ext>
            </a:extLst>
          </p:cNvPr>
          <p:cNvGrpSpPr>
            <a:grpSpLocks/>
          </p:cNvGrpSpPr>
          <p:nvPr/>
        </p:nvGrpSpPr>
        <p:grpSpPr bwMode="auto">
          <a:xfrm>
            <a:off x="5573713" y="3398838"/>
            <a:ext cx="3962400" cy="1066800"/>
            <a:chOff x="5573712" y="3322636"/>
            <a:chExt cx="3962401" cy="1066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531D3C-1274-529E-FBC5-4517AFA45DB2}"/>
                </a:ext>
              </a:extLst>
            </p:cNvPr>
            <p:cNvSpPr/>
            <p:nvPr/>
          </p:nvSpPr>
          <p:spPr bwMode="auto">
            <a:xfrm>
              <a:off x="8545513" y="3475036"/>
              <a:ext cx="990600" cy="457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20488" name="Straight Connector 9">
              <a:extLst>
                <a:ext uri="{FF2B5EF4-FFF2-40B4-BE49-F238E27FC236}">
                  <a16:creationId xmlns:a16="http://schemas.microsoft.com/office/drawing/2014/main" id="{06F5D9A1-6F61-399D-A613-760559B067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9306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5C14F6-7A92-DF34-FFC9-A21B42716068}"/>
                </a:ext>
              </a:extLst>
            </p:cNvPr>
            <p:cNvSpPr/>
            <p:nvPr/>
          </p:nvSpPr>
          <p:spPr bwMode="auto">
            <a:xfrm>
              <a:off x="7707313" y="3779836"/>
              <a:ext cx="228600" cy="22860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20490" name="Straight Connector 11">
              <a:extLst>
                <a:ext uri="{FF2B5EF4-FFF2-40B4-BE49-F238E27FC236}">
                  <a16:creationId xmlns:a16="http://schemas.microsoft.com/office/drawing/2014/main" id="{7625304F-5432-A905-DE65-C65204248076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7478713" y="3702050"/>
              <a:ext cx="1066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2A911-10C9-2169-1499-65C96CFDF687}"/>
                </a:ext>
              </a:extLst>
            </p:cNvPr>
            <p:cNvSpPr/>
            <p:nvPr/>
          </p:nvSpPr>
          <p:spPr bwMode="auto">
            <a:xfrm>
              <a:off x="7326312" y="3551236"/>
              <a:ext cx="228600" cy="22860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20492" name="Straight Connector 13">
              <a:extLst>
                <a:ext uri="{FF2B5EF4-FFF2-40B4-BE49-F238E27FC236}">
                  <a16:creationId xmlns:a16="http://schemas.microsoft.com/office/drawing/2014/main" id="{8756F4CD-EC3E-76EE-DEB2-327349A518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4734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940CD4-6C1E-4A87-ACBF-504B7E06E81E}"/>
                </a:ext>
              </a:extLst>
            </p:cNvPr>
            <p:cNvSpPr/>
            <p:nvPr/>
          </p:nvSpPr>
          <p:spPr bwMode="auto">
            <a:xfrm>
              <a:off x="7707313" y="3322636"/>
              <a:ext cx="228600" cy="22860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03AFE9-67B5-2764-13BF-F7A237200560}"/>
                </a:ext>
              </a:extLst>
            </p:cNvPr>
            <p:cNvSpPr/>
            <p:nvPr/>
          </p:nvSpPr>
          <p:spPr bwMode="auto">
            <a:xfrm>
              <a:off x="5573712" y="3322636"/>
              <a:ext cx="7620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20495" name="Straight Arrow Connector 27">
              <a:extLst>
                <a:ext uri="{FF2B5EF4-FFF2-40B4-BE49-F238E27FC236}">
                  <a16:creationId xmlns:a16="http://schemas.microsoft.com/office/drawing/2014/main" id="{C95A9E76-6020-D578-A6CD-D4BE153ED88C}"/>
                </a:ext>
              </a:extLst>
            </p:cNvPr>
            <p:cNvCxnSpPr>
              <a:cxnSpLocks noChangeShapeType="1"/>
              <a:stCxn id="27" idx="3"/>
              <a:endCxn id="15" idx="3"/>
            </p:cNvCxnSpPr>
            <p:nvPr/>
          </p:nvCxnSpPr>
          <p:spPr bwMode="auto">
            <a:xfrm>
              <a:off x="6335712" y="3475036"/>
              <a:ext cx="1405079" cy="427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0908A-1AA8-1F52-AB34-1D16C9BCC133}"/>
                </a:ext>
              </a:extLst>
            </p:cNvPr>
            <p:cNvSpPr/>
            <p:nvPr/>
          </p:nvSpPr>
          <p:spPr bwMode="auto">
            <a:xfrm>
              <a:off x="5726112" y="3779836"/>
              <a:ext cx="7620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cxnSp>
          <p:nvCxnSpPr>
            <p:cNvPr id="20497" name="Straight Arrow Connector 30">
              <a:extLst>
                <a:ext uri="{FF2B5EF4-FFF2-40B4-BE49-F238E27FC236}">
                  <a16:creationId xmlns:a16="http://schemas.microsoft.com/office/drawing/2014/main" id="{859856A7-1249-FEFC-B4E7-EF58802BF61F}"/>
                </a:ext>
              </a:extLst>
            </p:cNvPr>
            <p:cNvCxnSpPr>
              <a:cxnSpLocks noChangeShapeType="1"/>
              <a:stCxn id="30" idx="3"/>
              <a:endCxn id="13" idx="3"/>
            </p:cNvCxnSpPr>
            <p:nvPr/>
          </p:nvCxnSpPr>
          <p:spPr bwMode="auto">
            <a:xfrm flipV="1">
              <a:off x="6488112" y="3746360"/>
              <a:ext cx="871679" cy="185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E64FAF-279D-A66D-17F1-9A8FAC5320F3}"/>
                </a:ext>
              </a:extLst>
            </p:cNvPr>
            <p:cNvSpPr/>
            <p:nvPr/>
          </p:nvSpPr>
          <p:spPr bwMode="auto">
            <a:xfrm>
              <a:off x="6716712" y="4084637"/>
              <a:ext cx="7620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0499" name="Straight Arrow Connector 33">
              <a:extLst>
                <a:ext uri="{FF2B5EF4-FFF2-40B4-BE49-F238E27FC236}">
                  <a16:creationId xmlns:a16="http://schemas.microsoft.com/office/drawing/2014/main" id="{19FA4765-D000-6CB0-DFA6-CF2233C41069}"/>
                </a:ext>
              </a:extLst>
            </p:cNvPr>
            <p:cNvCxnSpPr>
              <a:cxnSpLocks noChangeShapeType="1"/>
              <a:stCxn id="33" idx="0"/>
              <a:endCxn id="11" idx="2"/>
            </p:cNvCxnSpPr>
            <p:nvPr/>
          </p:nvCxnSpPr>
          <p:spPr bwMode="auto">
            <a:xfrm rot="5400000" flipH="1" flipV="1">
              <a:off x="7307263" y="3684588"/>
              <a:ext cx="190499" cy="609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4BAD52B-36EA-9270-FFF6-9C48D7FD0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122238"/>
            <a:ext cx="8596312" cy="1255712"/>
          </a:xfrm>
        </p:spPr>
        <p:txBody>
          <a:bodyPr/>
          <a:lstStyle/>
          <a:p>
            <a:r>
              <a:rPr lang="en-US" altLang="en-US" sz="3600"/>
              <a:t>ISP: Background 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697E052-4B9B-6B7B-2AA7-8BBC103BF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258888"/>
            <a:ext cx="9601200" cy="482758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Rather than implementing new interfaces: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A programmer often changes an interface of a class to extend its capability.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3600"/>
              <a:t>Objects progressively sport fat interfaces…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600"/>
              <a:t>However, clients use just those methods that they require…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155C6-24E7-980D-C985-9A827D71974E}"/>
              </a:ext>
            </a:extLst>
          </p:cNvPr>
          <p:cNvSpPr txBox="1"/>
          <p:nvPr/>
        </p:nvSpPr>
        <p:spPr>
          <a:xfrm>
            <a:off x="3222625" y="4541838"/>
            <a:ext cx="6858000" cy="5238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 sz="2800" dirty="0">
                <a:solidFill>
                  <a:srgbClr val="0000CC"/>
                </a:solidFill>
                <a:latin typeface="+mn-lt"/>
              </a:rPr>
              <a:t>Interfaces become fatter and fatter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1D0E0C-C5F1-3923-F139-0D0D2AF61AA5}"/>
              </a:ext>
            </a:extLst>
          </p:cNvPr>
          <p:cNvSpPr/>
          <p:nvPr/>
        </p:nvSpPr>
        <p:spPr bwMode="auto">
          <a:xfrm>
            <a:off x="673100" y="6361113"/>
            <a:ext cx="8294688" cy="647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7D4EF6B-1AAE-AE8E-2F5A-C8412AC44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55563"/>
            <a:ext cx="8597900" cy="125888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600"/>
              <a:t>ISP Overview ... 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26E5C79-7592-81D1-B257-7661E336C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225" y="987425"/>
            <a:ext cx="9917113" cy="5945188"/>
          </a:xfrm>
        </p:spPr>
        <p:txBody>
          <a:bodyPr/>
          <a:lstStyle/>
          <a:p>
            <a:pPr marL="431800" indent="-3238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General purpose servers:</a:t>
            </a:r>
          </a:p>
          <a:p>
            <a:pPr marL="863600" lvl="1" indent="-287338">
              <a:lnSpc>
                <a:spcPct val="110000"/>
              </a:lnSpc>
              <a:spcBef>
                <a:spcPts val="600"/>
              </a:spcBef>
              <a:spcAft>
                <a:spcPts val="9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Methods fall into different groups</a:t>
            </a:r>
          </a:p>
          <a:p>
            <a:pPr marL="863600" lvl="1" indent="-287338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Not all clients use all methods</a:t>
            </a:r>
          </a:p>
          <a:p>
            <a:pPr marL="431800" indent="-3238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Can lead to unwanted dependencies</a:t>
            </a:r>
          </a:p>
          <a:p>
            <a:pPr marL="863600" lvl="1" indent="-287338">
              <a:lnSpc>
                <a:spcPct val="110000"/>
              </a:lnSpc>
              <a:spcBef>
                <a:spcPts val="600"/>
              </a:spcBef>
              <a:spcAft>
                <a:spcPts val="9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Clients using one aspect of a class also depend indirectly on the dependencies of the other aspects</a:t>
            </a:r>
          </a:p>
          <a:p>
            <a:pPr marL="431800" indent="-3238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ISP helps to solve the problem:</a:t>
            </a:r>
          </a:p>
          <a:p>
            <a:pPr marL="863600" lvl="1" indent="-287338">
              <a:lnSpc>
                <a:spcPct val="110000"/>
              </a:lnSpc>
              <a:spcBef>
                <a:spcPts val="600"/>
              </a:spcBef>
              <a:spcAft>
                <a:spcPts val="9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Use several client-specific interfaces!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48CF7-9EB1-430B-35DE-682D9999EAA6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896938"/>
            <a:ext cx="3200400" cy="685800"/>
            <a:chOff x="5954712" y="2255837"/>
            <a:chExt cx="3733801" cy="990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12393E-E44A-800E-1011-0AF8EF928F1A}"/>
                </a:ext>
              </a:extLst>
            </p:cNvPr>
            <p:cNvSpPr/>
            <p:nvPr/>
          </p:nvSpPr>
          <p:spPr bwMode="auto">
            <a:xfrm>
              <a:off x="8697649" y="2407179"/>
              <a:ext cx="990864" cy="45861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2549" name="Straight Connector 6">
              <a:extLst>
                <a:ext uri="{FF2B5EF4-FFF2-40B4-BE49-F238E27FC236}">
                  <a16:creationId xmlns:a16="http://schemas.microsoft.com/office/drawing/2014/main" id="{E146BA2E-E261-FBE6-1915-FE622866038D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8012113" y="2636838"/>
              <a:ext cx="6858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3791CF-D38B-75AD-B840-BCA594CF3361}"/>
                </a:ext>
              </a:extLst>
            </p:cNvPr>
            <p:cNvSpPr/>
            <p:nvPr/>
          </p:nvSpPr>
          <p:spPr bwMode="auto">
            <a:xfrm>
              <a:off x="7554912" y="2331507"/>
              <a:ext cx="609336" cy="60995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ACF8BD-D64C-49B1-BC82-847A81975B40}"/>
                </a:ext>
              </a:extLst>
            </p:cNvPr>
            <p:cNvSpPr/>
            <p:nvPr/>
          </p:nvSpPr>
          <p:spPr bwMode="auto">
            <a:xfrm>
              <a:off x="5954712" y="2255837"/>
              <a:ext cx="761207" cy="3049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D6BE29-07DC-1DB7-66E0-6E33FCF8696C}"/>
                </a:ext>
              </a:extLst>
            </p:cNvPr>
            <p:cNvSpPr/>
            <p:nvPr/>
          </p:nvSpPr>
          <p:spPr bwMode="auto">
            <a:xfrm>
              <a:off x="5954712" y="2636484"/>
              <a:ext cx="761207" cy="3049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8A61C-97BF-70B6-F6EE-DCD05C1E3B10}"/>
                </a:ext>
              </a:extLst>
            </p:cNvPr>
            <p:cNvSpPr/>
            <p:nvPr/>
          </p:nvSpPr>
          <p:spPr bwMode="auto">
            <a:xfrm>
              <a:off x="6793707" y="2941460"/>
              <a:ext cx="761206" cy="3049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2554" name="Straight Arrow Connector 21">
              <a:extLst>
                <a:ext uri="{FF2B5EF4-FFF2-40B4-BE49-F238E27FC236}">
                  <a16:creationId xmlns:a16="http://schemas.microsoft.com/office/drawing/2014/main" id="{30B35D2E-847A-84A5-8422-FDE82825C422}"/>
                </a:ext>
              </a:extLst>
            </p:cNvPr>
            <p:cNvCxnSpPr>
              <a:cxnSpLocks noChangeShapeType="1"/>
              <a:stCxn id="8" idx="3"/>
              <a:endCxn id="7" idx="2"/>
            </p:cNvCxnSpPr>
            <p:nvPr/>
          </p:nvCxnSpPr>
          <p:spPr bwMode="auto">
            <a:xfrm>
              <a:off x="6716712" y="2408237"/>
              <a:ext cx="838201" cy="228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Straight Arrow Connector 22">
              <a:extLst>
                <a:ext uri="{FF2B5EF4-FFF2-40B4-BE49-F238E27FC236}">
                  <a16:creationId xmlns:a16="http://schemas.microsoft.com/office/drawing/2014/main" id="{185205B6-D078-F06D-0ECB-65052737ED52}"/>
                </a:ext>
              </a:extLst>
            </p:cNvPr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6716712" y="2713037"/>
              <a:ext cx="8382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Straight Arrow Connector 23">
              <a:extLst>
                <a:ext uri="{FF2B5EF4-FFF2-40B4-BE49-F238E27FC236}">
                  <a16:creationId xmlns:a16="http://schemas.microsoft.com/office/drawing/2014/main" id="{19A68DED-A8E6-8087-519A-93826B131B44}"/>
                </a:ext>
              </a:extLst>
            </p:cNvPr>
            <p:cNvCxnSpPr>
              <a:cxnSpLocks noChangeShapeType="1"/>
              <a:stCxn id="10" idx="0"/>
            </p:cNvCxnSpPr>
            <p:nvPr/>
          </p:nvCxnSpPr>
          <p:spPr bwMode="auto">
            <a:xfrm rot="5400000" flipH="1" flipV="1">
              <a:off x="7288212" y="2674937"/>
              <a:ext cx="152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B3089EA7-C544-8487-E46C-F9B4AA48F708}"/>
              </a:ext>
            </a:extLst>
          </p:cNvPr>
          <p:cNvGrpSpPr>
            <a:grpSpLocks/>
          </p:cNvGrpSpPr>
          <p:nvPr/>
        </p:nvGrpSpPr>
        <p:grpSpPr bwMode="auto">
          <a:xfrm>
            <a:off x="7427913" y="2389188"/>
            <a:ext cx="2503487" cy="768350"/>
            <a:chOff x="5573712" y="3322636"/>
            <a:chExt cx="3962401" cy="10668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192C6C-91BA-99D6-C79A-EB9BE114F4DB}"/>
                </a:ext>
              </a:extLst>
            </p:cNvPr>
            <p:cNvSpPr/>
            <p:nvPr/>
          </p:nvSpPr>
          <p:spPr bwMode="auto">
            <a:xfrm>
              <a:off x="8546141" y="3474721"/>
              <a:ext cx="989972" cy="4584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2536" name="Straight Connector 9">
              <a:extLst>
                <a:ext uri="{FF2B5EF4-FFF2-40B4-BE49-F238E27FC236}">
                  <a16:creationId xmlns:a16="http://schemas.microsoft.com/office/drawing/2014/main" id="{549B5A79-573E-2BF1-1B58-86FDD537D5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9306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DF2795-FD55-BC7C-4B65-6195C7033DC7}"/>
                </a:ext>
              </a:extLst>
            </p:cNvPr>
            <p:cNvSpPr/>
            <p:nvPr/>
          </p:nvSpPr>
          <p:spPr bwMode="auto">
            <a:xfrm>
              <a:off x="7706926" y="3778891"/>
              <a:ext cx="228649" cy="22923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2538" name="Straight Connector 11">
              <a:extLst>
                <a:ext uri="{FF2B5EF4-FFF2-40B4-BE49-F238E27FC236}">
                  <a16:creationId xmlns:a16="http://schemas.microsoft.com/office/drawing/2014/main" id="{C2AFDDBA-F557-8F33-295B-C988BCF83C9C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>
              <a:off x="7478713" y="3702050"/>
              <a:ext cx="1066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75C3C9-77B7-9AD7-082E-2DE355FD38B3}"/>
                </a:ext>
              </a:extLst>
            </p:cNvPr>
            <p:cNvSpPr/>
            <p:nvPr/>
          </p:nvSpPr>
          <p:spPr bwMode="auto">
            <a:xfrm>
              <a:off x="7325007" y="3551866"/>
              <a:ext cx="231161" cy="22702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2540" name="Straight Connector 13">
              <a:extLst>
                <a:ext uri="{FF2B5EF4-FFF2-40B4-BE49-F238E27FC236}">
                  <a16:creationId xmlns:a16="http://schemas.microsoft.com/office/drawing/2014/main" id="{A060DAA9-4FD7-9444-9950-CD09A74ED3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4734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FC5072-05B6-1D16-7F2C-70F2A9795C5C}"/>
                </a:ext>
              </a:extLst>
            </p:cNvPr>
            <p:cNvSpPr/>
            <p:nvPr/>
          </p:nvSpPr>
          <p:spPr bwMode="auto">
            <a:xfrm>
              <a:off x="7706926" y="3322636"/>
              <a:ext cx="228649" cy="22923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A47E5D-5C70-3E11-7FF4-35F0BAC7077A}"/>
                </a:ext>
              </a:extLst>
            </p:cNvPr>
            <p:cNvSpPr/>
            <p:nvPr/>
          </p:nvSpPr>
          <p:spPr bwMode="auto">
            <a:xfrm>
              <a:off x="5573712" y="3322636"/>
              <a:ext cx="761323" cy="30417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22543" name="Straight Arrow Connector 33">
              <a:extLst>
                <a:ext uri="{FF2B5EF4-FFF2-40B4-BE49-F238E27FC236}">
                  <a16:creationId xmlns:a16="http://schemas.microsoft.com/office/drawing/2014/main" id="{C3356894-E61C-B41D-D725-DB4DD9A14F03}"/>
                </a:ext>
              </a:extLst>
            </p:cNvPr>
            <p:cNvCxnSpPr>
              <a:cxnSpLocks noChangeShapeType="1"/>
              <a:stCxn id="23" idx="3"/>
              <a:endCxn id="22" idx="3"/>
            </p:cNvCxnSpPr>
            <p:nvPr/>
          </p:nvCxnSpPr>
          <p:spPr bwMode="auto">
            <a:xfrm>
              <a:off x="6335712" y="3475036"/>
              <a:ext cx="1405079" cy="427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95315A-E30C-EEB8-C6BF-89DA6F5487D7}"/>
                </a:ext>
              </a:extLst>
            </p:cNvPr>
            <p:cNvSpPr/>
            <p:nvPr/>
          </p:nvSpPr>
          <p:spPr bwMode="auto">
            <a:xfrm>
              <a:off x="5724469" y="3778891"/>
              <a:ext cx="763836" cy="3063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cxnSp>
          <p:nvCxnSpPr>
            <p:cNvPr id="22545" name="Straight Arrow Connector 35">
              <a:extLst>
                <a:ext uri="{FF2B5EF4-FFF2-40B4-BE49-F238E27FC236}">
                  <a16:creationId xmlns:a16="http://schemas.microsoft.com/office/drawing/2014/main" id="{5AAEEE97-B4E1-0670-C05D-3F9787BC134D}"/>
                </a:ext>
              </a:extLst>
            </p:cNvPr>
            <p:cNvCxnSpPr>
              <a:cxnSpLocks noChangeShapeType="1"/>
              <a:stCxn id="25" idx="3"/>
              <a:endCxn id="20" idx="3"/>
            </p:cNvCxnSpPr>
            <p:nvPr/>
          </p:nvCxnSpPr>
          <p:spPr bwMode="auto">
            <a:xfrm flipV="1">
              <a:off x="6488112" y="3746360"/>
              <a:ext cx="871679" cy="185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814C98-6217-DA5E-C275-0145CC0DD01B}"/>
                </a:ext>
              </a:extLst>
            </p:cNvPr>
            <p:cNvSpPr/>
            <p:nvPr/>
          </p:nvSpPr>
          <p:spPr bwMode="auto">
            <a:xfrm>
              <a:off x="6716953" y="4085266"/>
              <a:ext cx="761325" cy="30417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2547" name="Straight Arrow Connector 37">
              <a:extLst>
                <a:ext uri="{FF2B5EF4-FFF2-40B4-BE49-F238E27FC236}">
                  <a16:creationId xmlns:a16="http://schemas.microsoft.com/office/drawing/2014/main" id="{36E71DF3-2198-8D2D-4DF5-FC4EF7AB525D}"/>
                </a:ext>
              </a:extLst>
            </p:cNvPr>
            <p:cNvCxnSpPr>
              <a:cxnSpLocks noChangeShapeType="1"/>
              <a:stCxn id="27" idx="0"/>
              <a:endCxn id="18" idx="2"/>
            </p:cNvCxnSpPr>
            <p:nvPr/>
          </p:nvCxnSpPr>
          <p:spPr bwMode="auto">
            <a:xfrm rot="5400000" flipH="1" flipV="1">
              <a:off x="7307263" y="3684588"/>
              <a:ext cx="190499" cy="609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4BC3A-C558-613A-6701-863CBF1C0134}"/>
              </a:ext>
            </a:extLst>
          </p:cNvPr>
          <p:cNvSpPr/>
          <p:nvPr/>
        </p:nvSpPr>
        <p:spPr bwMode="auto">
          <a:xfrm>
            <a:off x="544513" y="4992688"/>
            <a:ext cx="9223375" cy="165735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07021A8-4772-FBCA-FB57-F7CFA4346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293688"/>
            <a:ext cx="8596312" cy="808037"/>
          </a:xfrm>
        </p:spPr>
        <p:txBody>
          <a:bodyPr/>
          <a:lstStyle/>
          <a:p>
            <a:r>
              <a:rPr lang="en-US" altLang="en-US" sz="3600"/>
              <a:t>Case for ISP 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7DDEB3E-969A-FF36-1D94-32D86D9D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2838"/>
            <a:ext cx="9894888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400"/>
              </a:spcBef>
              <a:spcAft>
                <a:spcPts val="3600"/>
              </a:spcAft>
            </a:pPr>
            <a:r>
              <a:rPr lang="en-US" altLang="en-US"/>
              <a:t>It is much better to have separate interfaces for multiple components:</a:t>
            </a:r>
          </a:p>
          <a:p>
            <a:pPr lvl="1">
              <a:lnSpc>
                <a:spcPct val="135000"/>
              </a:lnSpc>
              <a:spcBef>
                <a:spcPts val="2400"/>
              </a:spcBef>
              <a:spcAft>
                <a:spcPts val="6000"/>
              </a:spcAft>
            </a:pPr>
            <a:r>
              <a:rPr lang="en-US" altLang="en-US" sz="3600"/>
              <a:t>One appropriate for each client.</a:t>
            </a:r>
          </a:p>
          <a:p>
            <a:pPr lvl="1">
              <a:lnSpc>
                <a:spcPct val="11400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0000CC"/>
                </a:solidFill>
              </a:rPr>
              <a:t>Otherwise, when we change an interface we affect even those clients that do not use the features we change.</a:t>
            </a:r>
          </a:p>
          <a:p>
            <a:pPr>
              <a:lnSpc>
                <a:spcPct val="135000"/>
              </a:lnSpc>
              <a:spcBef>
                <a:spcPts val="2400"/>
              </a:spcBef>
              <a:spcAft>
                <a:spcPts val="3000"/>
              </a:spcAft>
            </a:pPr>
            <a:endParaRPr lang="en-US" altLang="en-US" sz="4000">
              <a:solidFill>
                <a:srgbClr val="0000CC"/>
              </a:solidFill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B38D7646-D46A-F11A-754C-14C6B9656F82}"/>
              </a:ext>
            </a:extLst>
          </p:cNvPr>
          <p:cNvGrpSpPr>
            <a:grpSpLocks/>
          </p:cNvGrpSpPr>
          <p:nvPr/>
        </p:nvGrpSpPr>
        <p:grpSpPr bwMode="auto">
          <a:xfrm>
            <a:off x="6567488" y="2590800"/>
            <a:ext cx="3200400" cy="685800"/>
            <a:chOff x="5954712" y="2255837"/>
            <a:chExt cx="3733801" cy="990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1FE552-94C6-7030-C842-9C1C5AEE37A0}"/>
                </a:ext>
              </a:extLst>
            </p:cNvPr>
            <p:cNvSpPr/>
            <p:nvPr/>
          </p:nvSpPr>
          <p:spPr bwMode="auto">
            <a:xfrm>
              <a:off x="8697648" y="2407179"/>
              <a:ext cx="990865" cy="45861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4597" name="Straight Connector 6">
              <a:extLst>
                <a:ext uri="{FF2B5EF4-FFF2-40B4-BE49-F238E27FC236}">
                  <a16:creationId xmlns:a16="http://schemas.microsoft.com/office/drawing/2014/main" id="{393B6951-DAF4-13E5-DC63-8705465AD115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>
              <a:off x="8012113" y="2636838"/>
              <a:ext cx="6858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56379E-04C8-43F2-DDD3-12873AF73605}"/>
                </a:ext>
              </a:extLst>
            </p:cNvPr>
            <p:cNvSpPr/>
            <p:nvPr/>
          </p:nvSpPr>
          <p:spPr bwMode="auto">
            <a:xfrm>
              <a:off x="7554912" y="2331509"/>
              <a:ext cx="609335" cy="609953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6E56E3-F71B-0C40-7E72-102A795B135D}"/>
                </a:ext>
              </a:extLst>
            </p:cNvPr>
            <p:cNvSpPr/>
            <p:nvPr/>
          </p:nvSpPr>
          <p:spPr bwMode="auto">
            <a:xfrm>
              <a:off x="5954712" y="2255837"/>
              <a:ext cx="761206" cy="3049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41D1BB-332A-6132-A254-8C82E1138DE0}"/>
                </a:ext>
              </a:extLst>
            </p:cNvPr>
            <p:cNvSpPr/>
            <p:nvPr/>
          </p:nvSpPr>
          <p:spPr bwMode="auto">
            <a:xfrm>
              <a:off x="5954712" y="2636484"/>
              <a:ext cx="761206" cy="3049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DF47C8-6A37-6536-E065-3CA130117EE4}"/>
                </a:ext>
              </a:extLst>
            </p:cNvPr>
            <p:cNvSpPr/>
            <p:nvPr/>
          </p:nvSpPr>
          <p:spPr bwMode="auto">
            <a:xfrm>
              <a:off x="6793705" y="2941461"/>
              <a:ext cx="761207" cy="3049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4602" name="Straight Arrow Connector 21">
              <a:extLst>
                <a:ext uri="{FF2B5EF4-FFF2-40B4-BE49-F238E27FC236}">
                  <a16:creationId xmlns:a16="http://schemas.microsoft.com/office/drawing/2014/main" id="{08414646-3049-8FBC-4295-169792A28007}"/>
                </a:ext>
              </a:extLst>
            </p:cNvPr>
            <p:cNvCxnSpPr>
              <a:cxnSpLocks noChangeShapeType="1"/>
              <a:stCxn id="19" idx="3"/>
              <a:endCxn id="18" idx="2"/>
            </p:cNvCxnSpPr>
            <p:nvPr/>
          </p:nvCxnSpPr>
          <p:spPr bwMode="auto">
            <a:xfrm>
              <a:off x="6716712" y="2408237"/>
              <a:ext cx="838201" cy="228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Straight Arrow Connector 22">
              <a:extLst>
                <a:ext uri="{FF2B5EF4-FFF2-40B4-BE49-F238E27FC236}">
                  <a16:creationId xmlns:a16="http://schemas.microsoft.com/office/drawing/2014/main" id="{6673388F-46C1-8B4E-CB57-28E7A8AE575B}"/>
                </a:ext>
              </a:extLst>
            </p:cNvPr>
            <p:cNvCxnSpPr>
              <a:cxnSpLocks noChangeShapeType="1"/>
              <a:stCxn id="20" idx="3"/>
            </p:cNvCxnSpPr>
            <p:nvPr/>
          </p:nvCxnSpPr>
          <p:spPr bwMode="auto">
            <a:xfrm flipV="1">
              <a:off x="6716712" y="2713037"/>
              <a:ext cx="8382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Straight Arrow Connector 23">
              <a:extLst>
                <a:ext uri="{FF2B5EF4-FFF2-40B4-BE49-F238E27FC236}">
                  <a16:creationId xmlns:a16="http://schemas.microsoft.com/office/drawing/2014/main" id="{32E5D7D4-754D-1BD5-D6DC-49F6E4678474}"/>
                </a:ext>
              </a:extLst>
            </p:cNvPr>
            <p:cNvCxnSpPr>
              <a:cxnSpLocks noChangeShapeType="1"/>
              <a:stCxn id="21" idx="0"/>
            </p:cNvCxnSpPr>
            <p:nvPr/>
          </p:nvCxnSpPr>
          <p:spPr bwMode="auto">
            <a:xfrm rot="5400000" flipH="1" flipV="1">
              <a:off x="7288212" y="2674937"/>
              <a:ext cx="152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09E222CC-F9B9-873C-CFC1-51EBAACDC221}"/>
              </a:ext>
            </a:extLst>
          </p:cNvPr>
          <p:cNvGrpSpPr>
            <a:grpSpLocks/>
          </p:cNvGrpSpPr>
          <p:nvPr/>
        </p:nvGrpSpPr>
        <p:grpSpPr bwMode="auto">
          <a:xfrm>
            <a:off x="6499225" y="4084638"/>
            <a:ext cx="3395663" cy="738187"/>
            <a:chOff x="5573712" y="3322636"/>
            <a:chExt cx="3962401" cy="10668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923231-A666-BAD2-785D-9D9C82BAF786}"/>
                </a:ext>
              </a:extLst>
            </p:cNvPr>
            <p:cNvSpPr/>
            <p:nvPr/>
          </p:nvSpPr>
          <p:spPr bwMode="auto">
            <a:xfrm>
              <a:off x="8545049" y="3474053"/>
              <a:ext cx="991064" cy="458839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4584" name="Straight Connector 9">
              <a:extLst>
                <a:ext uri="{FF2B5EF4-FFF2-40B4-BE49-F238E27FC236}">
                  <a16:creationId xmlns:a16="http://schemas.microsoft.com/office/drawing/2014/main" id="{799D8955-B2C1-F2EF-5617-AA35F6A2C3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9306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01447F-7E7A-E9FB-C5FD-0CC7DB7DFA2F}"/>
                </a:ext>
              </a:extLst>
            </p:cNvPr>
            <p:cNvSpPr/>
            <p:nvPr/>
          </p:nvSpPr>
          <p:spPr bwMode="auto">
            <a:xfrm>
              <a:off x="7707740" y="3779181"/>
              <a:ext cx="227853" cy="22942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4586" name="Straight Connector 11">
              <a:extLst>
                <a:ext uri="{FF2B5EF4-FFF2-40B4-BE49-F238E27FC236}">
                  <a16:creationId xmlns:a16="http://schemas.microsoft.com/office/drawing/2014/main" id="{F639D385-FC5D-3AE4-8D57-248D5BDCEB11}"/>
                </a:ext>
              </a:extLst>
            </p:cNvPr>
            <p:cNvCxnSpPr>
              <a:cxnSpLocks noChangeShapeType="1"/>
              <a:stCxn id="26" idx="1"/>
            </p:cNvCxnSpPr>
            <p:nvPr/>
          </p:nvCxnSpPr>
          <p:spPr bwMode="auto">
            <a:xfrm rot="10800000">
              <a:off x="7478713" y="3702050"/>
              <a:ext cx="1066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DDCAB-61ED-353D-84D2-E9009660F4A8}"/>
                </a:ext>
              </a:extLst>
            </p:cNvPr>
            <p:cNvSpPr/>
            <p:nvPr/>
          </p:nvSpPr>
          <p:spPr bwMode="auto">
            <a:xfrm>
              <a:off x="7326134" y="3552056"/>
              <a:ext cx="229704" cy="22712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4588" name="Straight Connector 13">
              <a:extLst>
                <a:ext uri="{FF2B5EF4-FFF2-40B4-BE49-F238E27FC236}">
                  <a16:creationId xmlns:a16="http://schemas.microsoft.com/office/drawing/2014/main" id="{8FC7B51F-DCEE-607D-F7D4-182E4190CC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4734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3525AD-ECD7-FE68-8F9A-2BE640FBE9A2}"/>
                </a:ext>
              </a:extLst>
            </p:cNvPr>
            <p:cNvSpPr/>
            <p:nvPr/>
          </p:nvSpPr>
          <p:spPr bwMode="auto">
            <a:xfrm>
              <a:off x="7707740" y="3322636"/>
              <a:ext cx="227853" cy="22942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F0ED86-77AE-A3D4-7682-4D162C9D87FD}"/>
                </a:ext>
              </a:extLst>
            </p:cNvPr>
            <p:cNvSpPr/>
            <p:nvPr/>
          </p:nvSpPr>
          <p:spPr bwMode="auto">
            <a:xfrm>
              <a:off x="5573712" y="3322636"/>
              <a:ext cx="761359" cy="3051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24591" name="Straight Arrow Connector 33">
              <a:extLst>
                <a:ext uri="{FF2B5EF4-FFF2-40B4-BE49-F238E27FC236}">
                  <a16:creationId xmlns:a16="http://schemas.microsoft.com/office/drawing/2014/main" id="{A467DD9B-8106-82C7-2BF0-96B88DAB71A6}"/>
                </a:ext>
              </a:extLst>
            </p:cNvPr>
            <p:cNvCxnSpPr>
              <a:cxnSpLocks noChangeShapeType="1"/>
              <a:stCxn id="33" idx="3"/>
              <a:endCxn id="32" idx="3"/>
            </p:cNvCxnSpPr>
            <p:nvPr/>
          </p:nvCxnSpPr>
          <p:spPr bwMode="auto">
            <a:xfrm>
              <a:off x="6335712" y="3475036"/>
              <a:ext cx="1405079" cy="427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56AE9E-269A-9C4E-B874-89C7A86B57B9}"/>
                </a:ext>
              </a:extLst>
            </p:cNvPr>
            <p:cNvSpPr/>
            <p:nvPr/>
          </p:nvSpPr>
          <p:spPr bwMode="auto">
            <a:xfrm>
              <a:off x="5725613" y="3779181"/>
              <a:ext cx="763211" cy="30512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cxnSp>
          <p:nvCxnSpPr>
            <p:cNvPr id="24593" name="Straight Arrow Connector 35">
              <a:extLst>
                <a:ext uri="{FF2B5EF4-FFF2-40B4-BE49-F238E27FC236}">
                  <a16:creationId xmlns:a16="http://schemas.microsoft.com/office/drawing/2014/main" id="{B081E546-F7F6-CCAD-3CF2-3153FD2439F8}"/>
                </a:ext>
              </a:extLst>
            </p:cNvPr>
            <p:cNvCxnSpPr>
              <a:cxnSpLocks noChangeShapeType="1"/>
              <a:stCxn id="35" idx="3"/>
              <a:endCxn id="30" idx="3"/>
            </p:cNvCxnSpPr>
            <p:nvPr/>
          </p:nvCxnSpPr>
          <p:spPr bwMode="auto">
            <a:xfrm flipV="1">
              <a:off x="6488112" y="3746360"/>
              <a:ext cx="871679" cy="185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9118AD-FCC9-02FD-1F86-748527AB1DED}"/>
                </a:ext>
              </a:extLst>
            </p:cNvPr>
            <p:cNvSpPr/>
            <p:nvPr/>
          </p:nvSpPr>
          <p:spPr bwMode="auto">
            <a:xfrm>
              <a:off x="6716677" y="4084309"/>
              <a:ext cx="761358" cy="3051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4595" name="Straight Arrow Connector 37">
              <a:extLst>
                <a:ext uri="{FF2B5EF4-FFF2-40B4-BE49-F238E27FC236}">
                  <a16:creationId xmlns:a16="http://schemas.microsoft.com/office/drawing/2014/main" id="{8062D6A6-5C63-0029-ECAF-BBC0ABE85EFA}"/>
                </a:ext>
              </a:extLst>
            </p:cNvPr>
            <p:cNvCxnSpPr>
              <a:cxnSpLocks noChangeShapeType="1"/>
              <a:stCxn id="37" idx="0"/>
              <a:endCxn id="28" idx="2"/>
            </p:cNvCxnSpPr>
            <p:nvPr/>
          </p:nvCxnSpPr>
          <p:spPr bwMode="auto">
            <a:xfrm rot="5400000" flipH="1" flipV="1">
              <a:off x="7307263" y="3684588"/>
              <a:ext cx="190499" cy="609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4B36EBA-B258-8302-85A1-17EF2E4C2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55588"/>
            <a:ext cx="8596313" cy="1255712"/>
          </a:xfrm>
        </p:spPr>
        <p:txBody>
          <a:bodyPr lIns="99745" tIns="48997" rIns="99745" bIns="48997"/>
          <a:lstStyle/>
          <a:p>
            <a:r>
              <a:rPr lang="en-US" altLang="en-US" sz="3600"/>
              <a:t>Intent of ISP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F2BE2E85-0EB6-F567-0711-4A8AA827C1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452563"/>
            <a:ext cx="9677400" cy="4611687"/>
          </a:xfrm>
        </p:spPr>
        <p:txBody>
          <a:bodyPr lIns="99745" tIns="48997" rIns="99745" bIns="48997"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>
                <a:solidFill>
                  <a:srgbClr val="0000CC"/>
                </a:solidFill>
              </a:rPr>
              <a:t>We should try to have interfaces immutable as far as possible.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However, when interfaces change: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 I</a:t>
            </a:r>
            <a:r>
              <a:rPr lang="en-US" altLang="en-US" sz="3400"/>
              <a:t>t is important to keep the impact of changing an interface localized…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BFFF09D5-CAE0-1331-A2C1-374406B6B2B7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5434013"/>
            <a:ext cx="3910012" cy="1241425"/>
            <a:chOff x="5573712" y="3322636"/>
            <a:chExt cx="3962401" cy="10668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CBFC79-28E2-8069-2FB3-A5029E2875A9}"/>
                </a:ext>
              </a:extLst>
            </p:cNvPr>
            <p:cNvSpPr/>
            <p:nvPr/>
          </p:nvSpPr>
          <p:spPr bwMode="auto">
            <a:xfrm>
              <a:off x="8545110" y="3474061"/>
              <a:ext cx="991003" cy="45837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5616" name="Straight Connector 9">
              <a:extLst>
                <a:ext uri="{FF2B5EF4-FFF2-40B4-BE49-F238E27FC236}">
                  <a16:creationId xmlns:a16="http://schemas.microsoft.com/office/drawing/2014/main" id="{D629CDAF-760F-38AE-7ADF-2E851D231D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9306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0FCF3E-F197-895F-0BE5-EE7A98B60505}"/>
                </a:ext>
              </a:extLst>
            </p:cNvPr>
            <p:cNvSpPr/>
            <p:nvPr/>
          </p:nvSpPr>
          <p:spPr bwMode="auto">
            <a:xfrm>
              <a:off x="7706942" y="3779641"/>
              <a:ext cx="228445" cy="22918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5618" name="Straight Connector 11">
              <a:extLst>
                <a:ext uri="{FF2B5EF4-FFF2-40B4-BE49-F238E27FC236}">
                  <a16:creationId xmlns:a16="http://schemas.microsoft.com/office/drawing/2014/main" id="{9B4650C1-F618-F6E5-C9C7-BFCCB9DF4B01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7478713" y="3702050"/>
              <a:ext cx="1066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B65E95-4D28-E66D-6A7B-5D3C4C32BCAD}"/>
                </a:ext>
              </a:extLst>
            </p:cNvPr>
            <p:cNvSpPr/>
            <p:nvPr/>
          </p:nvSpPr>
          <p:spPr bwMode="auto">
            <a:xfrm>
              <a:off x="7325662" y="3551821"/>
              <a:ext cx="230055" cy="22782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5620" name="Straight Connector 13">
              <a:extLst>
                <a:ext uri="{FF2B5EF4-FFF2-40B4-BE49-F238E27FC236}">
                  <a16:creationId xmlns:a16="http://schemas.microsoft.com/office/drawing/2014/main" id="{CDB701CB-8B05-6DDD-2109-237EE53F5A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4734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5BB597-ACDE-45B7-8873-78A95407C00E}"/>
                </a:ext>
              </a:extLst>
            </p:cNvPr>
            <p:cNvSpPr/>
            <p:nvPr/>
          </p:nvSpPr>
          <p:spPr bwMode="auto">
            <a:xfrm>
              <a:off x="7706942" y="3322636"/>
              <a:ext cx="228445" cy="22918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E817B6-3CE2-9163-1376-28707CC785B1}"/>
                </a:ext>
              </a:extLst>
            </p:cNvPr>
            <p:cNvSpPr/>
            <p:nvPr/>
          </p:nvSpPr>
          <p:spPr bwMode="auto">
            <a:xfrm>
              <a:off x="5573712" y="3322636"/>
              <a:ext cx="760948" cy="3055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25623" name="Straight Arrow Connector 33">
              <a:extLst>
                <a:ext uri="{FF2B5EF4-FFF2-40B4-BE49-F238E27FC236}">
                  <a16:creationId xmlns:a16="http://schemas.microsoft.com/office/drawing/2014/main" id="{58F947AF-C86A-D732-BCF1-12F664C3F719}"/>
                </a:ext>
              </a:extLst>
            </p:cNvPr>
            <p:cNvCxnSpPr>
              <a:cxnSpLocks noChangeShapeType="1"/>
              <a:stCxn id="12" idx="3"/>
              <a:endCxn id="11" idx="3"/>
            </p:cNvCxnSpPr>
            <p:nvPr/>
          </p:nvCxnSpPr>
          <p:spPr bwMode="auto">
            <a:xfrm>
              <a:off x="6335712" y="3475036"/>
              <a:ext cx="1405079" cy="427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C8E3F-4D68-803E-9316-B2E844582735}"/>
                </a:ext>
              </a:extLst>
            </p:cNvPr>
            <p:cNvSpPr/>
            <p:nvPr/>
          </p:nvSpPr>
          <p:spPr bwMode="auto">
            <a:xfrm>
              <a:off x="5724936" y="3779641"/>
              <a:ext cx="764165" cy="30421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cxnSp>
          <p:nvCxnSpPr>
            <p:cNvPr id="25625" name="Straight Arrow Connector 35">
              <a:extLst>
                <a:ext uri="{FF2B5EF4-FFF2-40B4-BE49-F238E27FC236}">
                  <a16:creationId xmlns:a16="http://schemas.microsoft.com/office/drawing/2014/main" id="{1CEE3E57-84F0-9723-0AD6-9CEA9C59B5C5}"/>
                </a:ext>
              </a:extLst>
            </p:cNvPr>
            <p:cNvCxnSpPr>
              <a:cxnSpLocks noChangeShapeType="1"/>
              <a:stCxn id="14" idx="3"/>
              <a:endCxn id="9" idx="3"/>
            </p:cNvCxnSpPr>
            <p:nvPr/>
          </p:nvCxnSpPr>
          <p:spPr bwMode="auto">
            <a:xfrm flipV="1">
              <a:off x="6488112" y="3746360"/>
              <a:ext cx="871679" cy="185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273205-C605-679F-19DE-0583AFA6E99A}"/>
                </a:ext>
              </a:extLst>
            </p:cNvPr>
            <p:cNvSpPr/>
            <p:nvPr/>
          </p:nvSpPr>
          <p:spPr bwMode="auto">
            <a:xfrm>
              <a:off x="6715939" y="4083857"/>
              <a:ext cx="762557" cy="3055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5627" name="Straight Arrow Connector 37">
              <a:extLst>
                <a:ext uri="{FF2B5EF4-FFF2-40B4-BE49-F238E27FC236}">
                  <a16:creationId xmlns:a16="http://schemas.microsoft.com/office/drawing/2014/main" id="{187A327A-E179-7479-6E19-0F7723235AC6}"/>
                </a:ext>
              </a:extLst>
            </p:cNvPr>
            <p:cNvCxnSpPr>
              <a:cxnSpLocks noChangeShapeType="1"/>
              <a:stCxn id="16" idx="0"/>
              <a:endCxn id="7" idx="2"/>
            </p:cNvCxnSpPr>
            <p:nvPr/>
          </p:nvCxnSpPr>
          <p:spPr bwMode="auto">
            <a:xfrm rot="5400000" flipH="1" flipV="1">
              <a:off x="7307263" y="3684588"/>
              <a:ext cx="190499" cy="609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3983AABC-1B43-CA5C-A688-9D888E7D1FE8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5456238"/>
            <a:ext cx="3684587" cy="1152525"/>
            <a:chOff x="5954712" y="2255837"/>
            <a:chExt cx="3733801" cy="990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3224F6-3500-E801-E1C5-588243BE2BCF}"/>
                </a:ext>
              </a:extLst>
            </p:cNvPr>
            <p:cNvSpPr/>
            <p:nvPr/>
          </p:nvSpPr>
          <p:spPr bwMode="auto">
            <a:xfrm>
              <a:off x="8697551" y="2407292"/>
              <a:ext cx="990962" cy="4584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25607" name="Straight Connector 6">
              <a:extLst>
                <a:ext uri="{FF2B5EF4-FFF2-40B4-BE49-F238E27FC236}">
                  <a16:creationId xmlns:a16="http://schemas.microsoft.com/office/drawing/2014/main" id="{C62BC10C-51ED-6C6F-4D7C-F26E8487F321}"/>
                </a:ext>
              </a:extLst>
            </p:cNvPr>
            <p:cNvCxnSpPr>
              <a:cxnSpLocks noChangeShapeType="1"/>
              <a:stCxn id="19" idx="1"/>
            </p:cNvCxnSpPr>
            <p:nvPr/>
          </p:nvCxnSpPr>
          <p:spPr bwMode="auto">
            <a:xfrm rot="10800000">
              <a:off x="8012113" y="2636838"/>
              <a:ext cx="6858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E506EE-0989-0A96-D632-23FEDB3772D2}"/>
                </a:ext>
              </a:extLst>
            </p:cNvPr>
            <p:cNvSpPr/>
            <p:nvPr/>
          </p:nvSpPr>
          <p:spPr bwMode="auto">
            <a:xfrm>
              <a:off x="7555372" y="2332247"/>
              <a:ext cx="608090" cy="609914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B47071-B635-F4A8-1074-56BF03E48447}"/>
                </a:ext>
              </a:extLst>
            </p:cNvPr>
            <p:cNvSpPr/>
            <p:nvPr/>
          </p:nvSpPr>
          <p:spPr bwMode="auto">
            <a:xfrm>
              <a:off x="5954712" y="2255837"/>
              <a:ext cx="760916" cy="3042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E716CC-437D-CC47-1C39-2C052DE69801}"/>
                </a:ext>
              </a:extLst>
            </p:cNvPr>
            <p:cNvSpPr/>
            <p:nvPr/>
          </p:nvSpPr>
          <p:spPr bwMode="auto">
            <a:xfrm>
              <a:off x="5954712" y="2636522"/>
              <a:ext cx="760916" cy="3056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BA477D-0AE4-9E19-38B5-586333B3D008}"/>
                </a:ext>
              </a:extLst>
            </p:cNvPr>
            <p:cNvSpPr/>
            <p:nvPr/>
          </p:nvSpPr>
          <p:spPr bwMode="auto">
            <a:xfrm>
              <a:off x="6794455" y="2942161"/>
              <a:ext cx="760916" cy="3042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25612" name="Straight Arrow Connector 21">
              <a:extLst>
                <a:ext uri="{FF2B5EF4-FFF2-40B4-BE49-F238E27FC236}">
                  <a16:creationId xmlns:a16="http://schemas.microsoft.com/office/drawing/2014/main" id="{EC093996-F71F-5F06-2971-1FE10F78FD02}"/>
                </a:ext>
              </a:extLst>
            </p:cNvPr>
            <p:cNvCxnSpPr>
              <a:cxnSpLocks noChangeShapeType="1"/>
              <a:stCxn id="22" idx="3"/>
              <a:endCxn id="21" idx="2"/>
            </p:cNvCxnSpPr>
            <p:nvPr/>
          </p:nvCxnSpPr>
          <p:spPr bwMode="auto">
            <a:xfrm>
              <a:off x="6716712" y="2408237"/>
              <a:ext cx="838201" cy="228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Straight Arrow Connector 22">
              <a:extLst>
                <a:ext uri="{FF2B5EF4-FFF2-40B4-BE49-F238E27FC236}">
                  <a16:creationId xmlns:a16="http://schemas.microsoft.com/office/drawing/2014/main" id="{F516D301-E0B6-1BF5-369C-848D517900B0}"/>
                </a:ext>
              </a:extLst>
            </p:cNvPr>
            <p:cNvCxnSpPr>
              <a:cxnSpLocks noChangeShapeType="1"/>
              <a:stCxn id="23" idx="3"/>
            </p:cNvCxnSpPr>
            <p:nvPr/>
          </p:nvCxnSpPr>
          <p:spPr bwMode="auto">
            <a:xfrm flipV="1">
              <a:off x="6716712" y="2713037"/>
              <a:ext cx="8382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Straight Arrow Connector 23">
              <a:extLst>
                <a:ext uri="{FF2B5EF4-FFF2-40B4-BE49-F238E27FC236}">
                  <a16:creationId xmlns:a16="http://schemas.microsoft.com/office/drawing/2014/main" id="{6F2A8D7C-B06E-1E65-B844-F7541F421845}"/>
                </a:ext>
              </a:extLst>
            </p:cNvPr>
            <p:cNvCxnSpPr>
              <a:cxnSpLocks noChangeShapeType="1"/>
              <a:stCxn id="24" idx="0"/>
            </p:cNvCxnSpPr>
            <p:nvPr/>
          </p:nvCxnSpPr>
          <p:spPr bwMode="auto">
            <a:xfrm rot="5400000" flipH="1" flipV="1">
              <a:off x="7288212" y="2674937"/>
              <a:ext cx="152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E68007-CE83-C813-5B23-F77007A1CC00}"/>
              </a:ext>
            </a:extLst>
          </p:cNvPr>
          <p:cNvSpPr/>
          <p:nvPr/>
        </p:nvSpPr>
        <p:spPr bwMode="auto">
          <a:xfrm>
            <a:off x="849313" y="4192588"/>
            <a:ext cx="8915400" cy="28638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7CEED42-E086-42C1-5489-D02CE2D412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274638"/>
            <a:ext cx="8596313" cy="808037"/>
          </a:xfrm>
        </p:spPr>
        <p:txBody>
          <a:bodyPr lIns="99745" tIns="48997" rIns="99745" bIns="48997"/>
          <a:lstStyle/>
          <a:p>
            <a:r>
              <a:rPr lang="en-US" altLang="en-US" sz="3600"/>
              <a:t>ISP: Statement of Principle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6AA1E25-AB89-60BB-7CBA-52A34CB1E7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149350"/>
            <a:ext cx="9601200" cy="6064250"/>
          </a:xfrm>
        </p:spPr>
        <p:txBody>
          <a:bodyPr lIns="99745" tIns="48997" rIns="99745" bIns="48997"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>
                <a:solidFill>
                  <a:srgbClr val="0000CC"/>
                </a:solidFill>
              </a:rPr>
              <a:t>Clients should not be forced to retain interfaces they do not use.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Create interfaces to satisfy the exact needs of clients.  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6600"/>
                </a:solidFill>
              </a:rPr>
              <a:t>A common pitfall of programmers’ is that when a component has several different clients --- they are tempted to provide a large interface that satisfies the needs of all clients.</a:t>
            </a:r>
            <a:br>
              <a:rPr lang="en-US" altLang="en-US" b="1">
                <a:solidFill>
                  <a:srgbClr val="006600"/>
                </a:solidFill>
              </a:rPr>
            </a:br>
            <a:endParaRPr lang="en-US" altLang="en-US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BE9A6B9-C08B-361D-C1A7-0FA39497E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42875"/>
            <a:ext cx="8596312" cy="1255713"/>
          </a:xfrm>
        </p:spPr>
        <p:txBody>
          <a:bodyPr/>
          <a:lstStyle/>
          <a:p>
            <a:r>
              <a:rPr lang="en-US" altLang="en-US" sz="3200"/>
              <a:t>Fat Interface</a:t>
            </a:r>
          </a:p>
        </p:txBody>
      </p:sp>
      <p:grpSp>
        <p:nvGrpSpPr>
          <p:cNvPr id="29699" name="Group 40">
            <a:extLst>
              <a:ext uri="{FF2B5EF4-FFF2-40B4-BE49-F238E27FC236}">
                <a16:creationId xmlns:a16="http://schemas.microsoft.com/office/drawing/2014/main" id="{AC72E170-3E62-914C-307E-0B111FC19621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811338"/>
            <a:ext cx="9383712" cy="4572000"/>
            <a:chOff x="1600200" y="1143000"/>
            <a:chExt cx="6858000" cy="3886200"/>
          </a:xfrm>
        </p:grpSpPr>
        <p:grpSp>
          <p:nvGrpSpPr>
            <p:cNvPr id="29703" name="Group 15">
              <a:extLst>
                <a:ext uri="{FF2B5EF4-FFF2-40B4-BE49-F238E27FC236}">
                  <a16:creationId xmlns:a16="http://schemas.microsoft.com/office/drawing/2014/main" id="{5960C3E7-1F8E-99F5-091C-42FA0CF80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1143000"/>
              <a:ext cx="1981200" cy="3886200"/>
              <a:chOff x="1600200" y="1143000"/>
              <a:chExt cx="1981200" cy="3886200"/>
            </a:xfrm>
          </p:grpSpPr>
          <p:sp>
            <p:nvSpPr>
              <p:cNvPr id="29710" name="Rectangle 3">
                <a:extLst>
                  <a:ext uri="{FF2B5EF4-FFF2-40B4-BE49-F238E27FC236}">
                    <a16:creationId xmlns:a16="http://schemas.microsoft.com/office/drawing/2014/main" id="{3E5EC440-A8B4-2DB9-B3CB-0F18BF289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200" y="1143000"/>
                <a:ext cx="1981200" cy="990600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Client A</a:t>
                </a:r>
              </a:p>
            </p:txBody>
          </p:sp>
          <p:sp>
            <p:nvSpPr>
              <p:cNvPr id="29711" name="Rectangle 4">
                <a:extLst>
                  <a:ext uri="{FF2B5EF4-FFF2-40B4-BE49-F238E27FC236}">
                    <a16:creationId xmlns:a16="http://schemas.microsoft.com/office/drawing/2014/main" id="{F5BC8C5B-D976-F69D-3C4D-6BFC2FB21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200" y="2590800"/>
                <a:ext cx="1981200" cy="990600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Client B</a:t>
                </a:r>
              </a:p>
              <a:p>
                <a:pPr algn="ctr" defTabSz="914400" eaLnBrk="1" hangingPunct="1"/>
                <a:endParaRPr lang="en-US" altLang="en-US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9712" name="Rectangle 5">
                <a:extLst>
                  <a:ext uri="{FF2B5EF4-FFF2-40B4-BE49-F238E27FC236}">
                    <a16:creationId xmlns:a16="http://schemas.microsoft.com/office/drawing/2014/main" id="{AFA97924-9553-7A9C-2E9A-00970FF1C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200" y="4038600"/>
                <a:ext cx="1981200" cy="990600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Client C</a:t>
                </a:r>
              </a:p>
            </p:txBody>
          </p:sp>
        </p:grpSp>
        <p:grpSp>
          <p:nvGrpSpPr>
            <p:cNvPr id="29704" name="Group 12">
              <a:extLst>
                <a:ext uri="{FF2B5EF4-FFF2-40B4-BE49-F238E27FC236}">
                  <a16:creationId xmlns:a16="http://schemas.microsoft.com/office/drawing/2014/main" id="{F5A1ADDB-67B4-5695-A759-B15ABC66A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1447800"/>
              <a:ext cx="2743200" cy="3352800"/>
              <a:chOff x="5334000" y="1143000"/>
              <a:chExt cx="2743200" cy="3352800"/>
            </a:xfrm>
          </p:grpSpPr>
          <p:sp>
            <p:nvSpPr>
              <p:cNvPr id="29708" name="Rectangle 6">
                <a:extLst>
                  <a:ext uri="{FF2B5EF4-FFF2-40B4-BE49-F238E27FC236}">
                    <a16:creationId xmlns:a16="http://schemas.microsoft.com/office/drawing/2014/main" id="{F97A4616-5CBF-07FD-566C-D39F53F1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1676400"/>
                <a:ext cx="2743200" cy="28194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&lt;&lt;Client A Methods&gt;&gt;</a:t>
                </a:r>
              </a:p>
              <a:p>
                <a:pPr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+…</a:t>
                </a:r>
              </a:p>
              <a:p>
                <a:pPr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&lt;&lt;Client B Methods&gt;&gt;</a:t>
                </a:r>
              </a:p>
              <a:p>
                <a:pPr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+…</a:t>
                </a:r>
              </a:p>
              <a:p>
                <a:pPr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&lt;&lt;Client C Methods&gt;&gt;</a:t>
                </a:r>
              </a:p>
              <a:p>
                <a:pPr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+…</a:t>
                </a:r>
              </a:p>
              <a:p>
                <a:pPr algn="ctr" defTabSz="914400" eaLnBrk="1" hangingPunct="1"/>
                <a:endPara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9709" name="Rectangle 11">
                <a:extLst>
                  <a:ext uri="{FF2B5EF4-FFF2-40B4-BE49-F238E27FC236}">
                    <a16:creationId xmlns:a16="http://schemas.microsoft.com/office/drawing/2014/main" id="{63FAF4B3-C202-052B-E4B6-7860F2DB8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1143000"/>
                <a:ext cx="2743200" cy="5334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4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Service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3E6069-51C7-A2B9-AD15-11DDF9E6A44F}"/>
                </a:ext>
              </a:extLst>
            </p:cNvPr>
            <p:cNvCxnSpPr>
              <a:stCxn id="29711" idx="3"/>
            </p:cNvCxnSpPr>
            <p:nvPr/>
          </p:nvCxnSpPr>
          <p:spPr>
            <a:xfrm>
              <a:off x="3581838" y="3086100"/>
              <a:ext cx="2133626" cy="37783"/>
            </a:xfrm>
            <a:prstGeom prst="straightConnector1">
              <a:avLst/>
            </a:prstGeom>
            <a:ln>
              <a:prstDash val="dash"/>
              <a:tailEnd type="arrow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A4572685-F2AC-98E0-C064-7CB0ECF12638}"/>
                </a:ext>
              </a:extLst>
            </p:cNvPr>
            <p:cNvCxnSpPr/>
            <p:nvPr/>
          </p:nvCxnSpPr>
          <p:spPr>
            <a:xfrm rot="16200000" flipH="1">
              <a:off x="2648171" y="2571887"/>
              <a:ext cx="2553018" cy="685684"/>
            </a:xfrm>
            <a:prstGeom prst="bentConnector3">
              <a:avLst>
                <a:gd name="adj1" fmla="val -1173"/>
              </a:avLst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B3D1A875-90C2-0C60-542A-B56C93A75EB1}"/>
                </a:ext>
              </a:extLst>
            </p:cNvPr>
            <p:cNvCxnSpPr>
              <a:stCxn id="29712" idx="3"/>
            </p:cNvCxnSpPr>
            <p:nvPr/>
          </p:nvCxnSpPr>
          <p:spPr>
            <a:xfrm flipV="1">
              <a:off x="3581838" y="4191238"/>
              <a:ext cx="685684" cy="342741"/>
            </a:xfrm>
            <a:prstGeom prst="bentConnector3">
              <a:avLst>
                <a:gd name="adj1" fmla="val 101429"/>
              </a:avLst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2EB634-10CE-F467-94C9-A6F2C84D17CD}"/>
              </a:ext>
            </a:extLst>
          </p:cNvPr>
          <p:cNvSpPr txBox="1"/>
          <p:nvPr/>
        </p:nvSpPr>
        <p:spPr>
          <a:xfrm>
            <a:off x="555625" y="901700"/>
            <a:ext cx="8991600" cy="785813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Is it also violating any other principle that we have already discussed?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C059D-8192-79BC-0A9B-A887EF77DB10}"/>
              </a:ext>
            </a:extLst>
          </p:cNvPr>
          <p:cNvSpPr txBox="1"/>
          <p:nvPr/>
        </p:nvSpPr>
        <p:spPr>
          <a:xfrm>
            <a:off x="925513" y="6827838"/>
            <a:ext cx="8991600" cy="441325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One should not certainly use this design…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BE207B-36D2-37F2-6E87-07D1857E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393950"/>
            <a:ext cx="15827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115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IN" altLang="en-US" sz="1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BD1C6FF-3499-401E-F9F6-63EF06F83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513" y="152400"/>
            <a:ext cx="9688512" cy="1255713"/>
          </a:xfrm>
        </p:spPr>
        <p:txBody>
          <a:bodyPr/>
          <a:lstStyle/>
          <a:p>
            <a:r>
              <a:rPr lang="en-US" altLang="en-US" sz="3200"/>
              <a:t>OCP Compliant, but not exactly a good design…</a:t>
            </a:r>
          </a:p>
        </p:txBody>
      </p:sp>
      <p:grpSp>
        <p:nvGrpSpPr>
          <p:cNvPr id="30723" name="Group 15">
            <a:extLst>
              <a:ext uri="{FF2B5EF4-FFF2-40B4-BE49-F238E27FC236}">
                <a16:creationId xmlns:a16="http://schemas.microsoft.com/office/drawing/2014/main" id="{42D6D866-2CF3-CC7B-CCFC-730A2F2E25B0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417638"/>
            <a:ext cx="2057400" cy="5181600"/>
            <a:chOff x="1600200" y="1143000"/>
            <a:chExt cx="1981200" cy="3886200"/>
          </a:xfrm>
        </p:grpSpPr>
        <p:sp>
          <p:nvSpPr>
            <p:cNvPr id="30734" name="Rectangle 3">
              <a:extLst>
                <a:ext uri="{FF2B5EF4-FFF2-40B4-BE49-F238E27FC236}">
                  <a16:creationId xmlns:a16="http://schemas.microsoft.com/office/drawing/2014/main" id="{860B7C18-38B7-9A38-230C-DA6CA7347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143000"/>
              <a:ext cx="1981200" cy="990600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>
                  <a:solidFill>
                    <a:srgbClr val="000000"/>
                  </a:solidFill>
                  <a:latin typeface="Comic Sans MS" panose="030F0702030302020204" pitchFamily="66" charset="0"/>
                </a:rPr>
                <a:t>Client A</a:t>
              </a:r>
            </a:p>
          </p:txBody>
        </p:sp>
        <p:sp>
          <p:nvSpPr>
            <p:cNvPr id="30735" name="Rectangle 4">
              <a:extLst>
                <a:ext uri="{FF2B5EF4-FFF2-40B4-BE49-F238E27FC236}">
                  <a16:creationId xmlns:a16="http://schemas.microsoft.com/office/drawing/2014/main" id="{4F51F8D7-6906-82CE-7586-EB4B069A2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590800"/>
              <a:ext cx="1981200" cy="990600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>
                  <a:solidFill>
                    <a:srgbClr val="000000"/>
                  </a:solidFill>
                  <a:latin typeface="Comic Sans MS" panose="030F0702030302020204" pitchFamily="66" charset="0"/>
                </a:rPr>
                <a:t>Client B</a:t>
              </a:r>
            </a:p>
            <a:p>
              <a:pPr algn="ctr" defTabSz="914400" eaLnBrk="1" hangingPunct="1"/>
              <a:endParaRPr lang="en-US" altLang="en-US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736" name="Rectangle 5">
              <a:extLst>
                <a:ext uri="{FF2B5EF4-FFF2-40B4-BE49-F238E27FC236}">
                  <a16:creationId xmlns:a16="http://schemas.microsoft.com/office/drawing/2014/main" id="{22A0841E-60C2-8DC5-D15F-D9FDBF1B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038600"/>
              <a:ext cx="1981200" cy="990600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>
                  <a:solidFill>
                    <a:srgbClr val="000000"/>
                  </a:solidFill>
                  <a:latin typeface="Comic Sans MS" panose="030F0702030302020204" pitchFamily="66" charset="0"/>
                </a:rPr>
                <a:t>Client C</a:t>
              </a:r>
            </a:p>
          </p:txBody>
        </p:sp>
      </p:grpSp>
      <p:grpSp>
        <p:nvGrpSpPr>
          <p:cNvPr id="30724" name="Group 12">
            <a:extLst>
              <a:ext uri="{FF2B5EF4-FFF2-40B4-BE49-F238E27FC236}">
                <a16:creationId xmlns:a16="http://schemas.microsoft.com/office/drawing/2014/main" id="{309C4921-A09A-CFB4-9DFE-1BB99D7345D7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773238"/>
            <a:ext cx="3752850" cy="4470400"/>
            <a:chOff x="5334000" y="1143000"/>
            <a:chExt cx="2743200" cy="3352800"/>
          </a:xfrm>
        </p:grpSpPr>
        <p:sp>
          <p:nvSpPr>
            <p:cNvPr id="30732" name="Rectangle 6">
              <a:extLst>
                <a:ext uri="{FF2B5EF4-FFF2-40B4-BE49-F238E27FC236}">
                  <a16:creationId xmlns:a16="http://schemas.microsoft.com/office/drawing/2014/main" id="{0F63D636-EA62-DAE9-B22E-484CA25F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676400"/>
              <a:ext cx="2743200" cy="2819400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&lt;&lt;Client A Methods&gt;&gt;</a:t>
              </a:r>
            </a:p>
            <a:p>
              <a:pPr defTabSz="914400" eaLnBrk="1" hangingPunct="1"/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+…</a:t>
              </a:r>
            </a:p>
            <a:p>
              <a:pPr defTabSz="914400" eaLnBrk="1" hangingPunct="1"/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&lt;&lt;Client B Methods&gt;&gt;</a:t>
              </a:r>
            </a:p>
            <a:p>
              <a:pPr defTabSz="914400" eaLnBrk="1" hangingPunct="1"/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+…</a:t>
              </a:r>
            </a:p>
            <a:p>
              <a:pPr defTabSz="914400" eaLnBrk="1" hangingPunct="1"/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&lt;&lt;Client C Methods&gt;&gt;</a:t>
              </a:r>
            </a:p>
            <a:p>
              <a:pPr defTabSz="914400" eaLnBrk="1" hangingPunct="1"/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+…</a:t>
              </a:r>
            </a:p>
            <a:p>
              <a:pPr algn="ctr" defTabSz="914400" eaLnBrk="1" hangingPunct="1"/>
              <a:endParaRPr lang="en-US" altLang="en-US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733" name="Rectangle 11">
              <a:extLst>
                <a:ext uri="{FF2B5EF4-FFF2-40B4-BE49-F238E27FC236}">
                  <a16:creationId xmlns:a16="http://schemas.microsoft.com/office/drawing/2014/main" id="{E261C227-25B2-0C87-8EC8-F5C0760A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143000"/>
              <a:ext cx="2743200" cy="533400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r>
                <a:rPr lang="en-US" altLang="en-US" sz="4000">
                  <a:solidFill>
                    <a:srgbClr val="000000"/>
                  </a:solidFill>
                  <a:latin typeface="Comic Sans MS" panose="030F0702030302020204" pitchFamily="66" charset="0"/>
                </a:rPr>
                <a:t>Service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1129E-C7D4-B977-D99A-D7E91F1453E5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176463" y="4008438"/>
            <a:ext cx="1187450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739366C-3811-7222-F54D-0D9A94A197D4}"/>
              </a:ext>
            </a:extLst>
          </p:cNvPr>
          <p:cNvCxnSpPr>
            <a:stCxn id="30734" idx="3"/>
          </p:cNvCxnSpPr>
          <p:nvPr/>
        </p:nvCxnSpPr>
        <p:spPr bwMode="auto">
          <a:xfrm>
            <a:off x="2220913" y="2078038"/>
            <a:ext cx="685800" cy="3860800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0F875F6-DC36-35BD-63E2-07A87BEA8AE3}"/>
              </a:ext>
            </a:extLst>
          </p:cNvPr>
          <p:cNvCxnSpPr>
            <a:stCxn id="30736" idx="3"/>
          </p:cNvCxnSpPr>
          <p:nvPr/>
        </p:nvCxnSpPr>
        <p:spPr bwMode="auto">
          <a:xfrm>
            <a:off x="2220913" y="5938838"/>
            <a:ext cx="685800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4AF147-89A2-4B4D-874B-C5984DE1E8FE}"/>
              </a:ext>
            </a:extLst>
          </p:cNvPr>
          <p:cNvSpPr txBox="1"/>
          <p:nvPr/>
        </p:nvSpPr>
        <p:spPr>
          <a:xfrm>
            <a:off x="3363913" y="3667125"/>
            <a:ext cx="1866900" cy="682625"/>
          </a:xfrm>
          <a:prstGeom prst="rect">
            <a:avLst/>
          </a:prstGeom>
          <a:solidFill>
            <a:srgbClr val="FFFF99"/>
          </a:solidFill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Service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7E65FE-C549-36A5-0B8D-BA4D0CA4CA80}"/>
              </a:ext>
            </a:extLst>
          </p:cNvPr>
          <p:cNvCxnSpPr/>
          <p:nvPr/>
        </p:nvCxnSpPr>
        <p:spPr bwMode="auto">
          <a:xfrm flipV="1">
            <a:off x="5600700" y="4008438"/>
            <a:ext cx="7000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30" name="Isosceles Triangle 53">
            <a:extLst>
              <a:ext uri="{FF2B5EF4-FFF2-40B4-BE49-F238E27FC236}">
                <a16:creationId xmlns:a16="http://schemas.microsoft.com/office/drawing/2014/main" id="{38640876-6C9E-5552-77B5-9710D7B6724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318125" y="3733800"/>
            <a:ext cx="365125" cy="5492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hangingPunct="1"/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2182B-3A0E-48FD-00EB-CF7746B1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152650"/>
            <a:ext cx="15827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115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IN" altLang="en-US" sz="1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1D4D479-A739-FD33-61A8-69699FEBE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333375"/>
            <a:ext cx="9069388" cy="676275"/>
          </a:xfrm>
        </p:spPr>
        <p:txBody>
          <a:bodyPr/>
          <a:lstStyle/>
          <a:p>
            <a:r>
              <a:rPr lang="en-US" altLang="en-US" sz="3600"/>
              <a:t>Segregated Interfaces</a:t>
            </a:r>
          </a:p>
        </p:txBody>
      </p:sp>
      <p:grpSp>
        <p:nvGrpSpPr>
          <p:cNvPr id="31747" name="Group 55">
            <a:extLst>
              <a:ext uri="{FF2B5EF4-FFF2-40B4-BE49-F238E27FC236}">
                <a16:creationId xmlns:a16="http://schemas.microsoft.com/office/drawing/2014/main" id="{C8D39D34-0531-D039-B8A3-77B7D9A192AF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1341438"/>
            <a:ext cx="9753600" cy="5562600"/>
            <a:chOff x="152400" y="914400"/>
            <a:chExt cx="8839200" cy="5179422"/>
          </a:xfrm>
        </p:grpSpPr>
        <p:grpSp>
          <p:nvGrpSpPr>
            <p:cNvPr id="31749" name="Group 12">
              <a:extLst>
                <a:ext uri="{FF2B5EF4-FFF2-40B4-BE49-F238E27FC236}">
                  <a16:creationId xmlns:a16="http://schemas.microsoft.com/office/drawing/2014/main" id="{E16E3C11-1C83-CFDE-8D6F-0B404D947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057400"/>
              <a:ext cx="2590800" cy="3352800"/>
              <a:chOff x="5334000" y="1143000"/>
              <a:chExt cx="2743200" cy="3352800"/>
            </a:xfrm>
          </p:grpSpPr>
          <p:sp>
            <p:nvSpPr>
              <p:cNvPr id="31774" name="Rectangle 9">
                <a:extLst>
                  <a:ext uri="{FF2B5EF4-FFF2-40B4-BE49-F238E27FC236}">
                    <a16:creationId xmlns:a16="http://schemas.microsoft.com/office/drawing/2014/main" id="{E744C1A2-362D-D0C1-C157-185FBF9FD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1676400"/>
                <a:ext cx="2743200" cy="2819400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hangingPunct="1"/>
                <a:r>
                  <a:rPr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&lt;&lt;Client A Methods&gt;&gt;</a:t>
                </a:r>
              </a:p>
              <a:p>
                <a:pPr defTabSz="914400" eaLnBrk="1" hangingPunct="1"/>
                <a:r>
                  <a:rPr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+…</a:t>
                </a:r>
              </a:p>
              <a:p>
                <a:pPr defTabSz="914400" eaLnBrk="1" hangingPunct="1"/>
                <a:r>
                  <a:rPr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&lt;&lt;Client B Methods&gt;&gt;</a:t>
                </a:r>
              </a:p>
              <a:p>
                <a:pPr defTabSz="914400" eaLnBrk="1" hangingPunct="1"/>
                <a:r>
                  <a:rPr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+…</a:t>
                </a:r>
              </a:p>
              <a:p>
                <a:pPr defTabSz="914400" eaLnBrk="1" hangingPunct="1"/>
                <a:r>
                  <a:rPr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&lt;&lt;Client C Methods&gt;&gt;</a:t>
                </a:r>
              </a:p>
              <a:p>
                <a:pPr defTabSz="914400" eaLnBrk="1" hangingPunct="1"/>
                <a:r>
                  <a:rPr lang="en-US" altLang="en-US" sz="1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+…</a:t>
                </a:r>
              </a:p>
              <a:p>
                <a:pPr algn="ctr" defTabSz="914400" eaLnBrk="1" hangingPunct="1"/>
                <a:endPara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775" name="Rectangle 10">
                <a:extLst>
                  <a:ext uri="{FF2B5EF4-FFF2-40B4-BE49-F238E27FC236}">
                    <a16:creationId xmlns:a16="http://schemas.microsoft.com/office/drawing/2014/main" id="{BAB24004-F5C9-BBAA-E26C-37A4AB80E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1143000"/>
                <a:ext cx="2743200" cy="533400"/>
              </a:xfrm>
              <a:prstGeom prst="rect">
                <a:avLst/>
              </a:prstGeom>
              <a:solidFill>
                <a:schemeClr val="accent1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28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Service</a:t>
                </a:r>
              </a:p>
            </p:txBody>
          </p:sp>
        </p:grpSp>
        <p:grpSp>
          <p:nvGrpSpPr>
            <p:cNvPr id="31750" name="Group 38">
              <a:extLst>
                <a:ext uri="{FF2B5EF4-FFF2-40B4-BE49-F238E27FC236}">
                  <a16:creationId xmlns:a16="http://schemas.microsoft.com/office/drawing/2014/main" id="{27B01377-5CD3-10D9-791F-D2291FC11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914400"/>
              <a:ext cx="5129348" cy="5179422"/>
              <a:chOff x="304800" y="1066800"/>
              <a:chExt cx="5129348" cy="5179422"/>
            </a:xfrm>
          </p:grpSpPr>
          <p:sp>
            <p:nvSpPr>
              <p:cNvPr id="31758" name="Rectangle 3">
                <a:extLst>
                  <a:ext uri="{FF2B5EF4-FFF2-40B4-BE49-F238E27FC236}">
                    <a16:creationId xmlns:a16="http://schemas.microsoft.com/office/drawing/2014/main" id="{0B65F811-C281-796E-F6F7-3FA0C6F4B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715589"/>
                <a:ext cx="1981200" cy="6858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Client A</a:t>
                </a:r>
              </a:p>
            </p:txBody>
          </p:sp>
          <p:sp>
            <p:nvSpPr>
              <p:cNvPr id="31759" name="Rectangle 12">
                <a:extLst>
                  <a:ext uri="{FF2B5EF4-FFF2-40B4-BE49-F238E27FC236}">
                    <a16:creationId xmlns:a16="http://schemas.microsoft.com/office/drawing/2014/main" id="{B0847900-18B5-5188-8F3D-D6BE678E5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3542216"/>
                <a:ext cx="1905000" cy="6858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endPara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  <a:p>
                <a:pPr algn="ctr"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Client B</a:t>
                </a:r>
              </a:p>
              <a:p>
                <a:pPr algn="ctr" defTabSz="914400" eaLnBrk="1" hangingPunct="1"/>
                <a:endPara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760" name="Rectangle 13">
                <a:extLst>
                  <a:ext uri="{FF2B5EF4-FFF2-40B4-BE49-F238E27FC236}">
                    <a16:creationId xmlns:a16="http://schemas.microsoft.com/office/drawing/2014/main" id="{95559D8E-BA4F-65A3-C871-8C4EAC5C5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5438504"/>
                <a:ext cx="1981200" cy="6858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914400" eaLnBrk="1" hangingPunct="1"/>
                <a:r>
                  <a:rPr lang="en-US" altLang="en-US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Client C</a:t>
                </a:r>
              </a:p>
            </p:txBody>
          </p:sp>
          <p:grpSp>
            <p:nvGrpSpPr>
              <p:cNvPr id="31761" name="Group 30">
                <a:extLst>
                  <a:ext uri="{FF2B5EF4-FFF2-40B4-BE49-F238E27FC236}">
                    <a16:creationId xmlns:a16="http://schemas.microsoft.com/office/drawing/2014/main" id="{D9093BF5-3928-7A2F-6FBB-6DC0E4749C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7000" y="1066800"/>
                <a:ext cx="2767148" cy="5179422"/>
                <a:chOff x="2667000" y="1066800"/>
                <a:chExt cx="2767148" cy="5179422"/>
              </a:xfrm>
            </p:grpSpPr>
            <p:grpSp>
              <p:nvGrpSpPr>
                <p:cNvPr id="31765" name="Group 12">
                  <a:extLst>
                    <a:ext uri="{FF2B5EF4-FFF2-40B4-BE49-F238E27FC236}">
                      <a16:creationId xmlns:a16="http://schemas.microsoft.com/office/drawing/2014/main" id="{36C77643-FF8C-FE55-C1B7-20696FD635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67000" y="1066800"/>
                  <a:ext cx="2743200" cy="1447800"/>
                  <a:chOff x="5334000" y="1143000"/>
                  <a:chExt cx="2743200" cy="1447800"/>
                </a:xfrm>
              </p:grpSpPr>
              <p:sp>
                <p:nvSpPr>
                  <p:cNvPr id="31772" name="Rectangle 15">
                    <a:extLst>
                      <a:ext uri="{FF2B5EF4-FFF2-40B4-BE49-F238E27FC236}">
                        <a16:creationId xmlns:a16="http://schemas.microsoft.com/office/drawing/2014/main" id="{8FB70A1A-4BDE-E159-5A85-D46C6235E9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1676400"/>
                    <a:ext cx="2743200" cy="914400"/>
                  </a:xfrm>
                  <a:prstGeom prst="rect">
                    <a:avLst/>
                  </a:prstGeom>
                  <a:solidFill>
                    <a:srgbClr val="CCFFCC"/>
                  </a:solidFill>
                  <a:ln w="2540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&lt;&lt;Client A Methods&gt;&gt;</a:t>
                    </a:r>
                  </a:p>
                  <a:p>
                    <a:pPr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+…</a:t>
                    </a:r>
                  </a:p>
                  <a:p>
                    <a:pPr algn="ctr" defTabSz="914400" eaLnBrk="1" hangingPunct="1"/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31773" name="Rectangle 16">
                    <a:extLst>
                      <a:ext uri="{FF2B5EF4-FFF2-40B4-BE49-F238E27FC236}">
                        <a16:creationId xmlns:a16="http://schemas.microsoft.com/office/drawing/2014/main" id="{9014A0ED-4F3C-E2DB-5A6C-DD61480BC6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1143000"/>
                    <a:ext cx="2743200" cy="533400"/>
                  </a:xfrm>
                  <a:prstGeom prst="rect">
                    <a:avLst/>
                  </a:prstGeom>
                  <a:solidFill>
                    <a:srgbClr val="CCFFCC"/>
                  </a:solidFill>
                  <a:ln w="2540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&lt;&lt;interface&gt;&gt;</a:t>
                    </a:r>
                  </a:p>
                  <a:p>
                    <a:pPr algn="ctr"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Service A</a:t>
                    </a:r>
                  </a:p>
                </p:txBody>
              </p:sp>
            </p:grpSp>
            <p:grpSp>
              <p:nvGrpSpPr>
                <p:cNvPr id="31766" name="Group 12">
                  <a:extLst>
                    <a:ext uri="{FF2B5EF4-FFF2-40B4-BE49-F238E27FC236}">
                      <a16:creationId xmlns:a16="http://schemas.microsoft.com/office/drawing/2014/main" id="{A4C1C5D6-2F22-67B5-8CC9-B2E35FF5A7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67000" y="2895600"/>
                  <a:ext cx="2743200" cy="1447800"/>
                  <a:chOff x="5334000" y="1143000"/>
                  <a:chExt cx="2743200" cy="1447800"/>
                </a:xfrm>
              </p:grpSpPr>
              <p:sp>
                <p:nvSpPr>
                  <p:cNvPr id="31770" name="Rectangle 24">
                    <a:extLst>
                      <a:ext uri="{FF2B5EF4-FFF2-40B4-BE49-F238E27FC236}">
                        <a16:creationId xmlns:a16="http://schemas.microsoft.com/office/drawing/2014/main" id="{0BC26E96-980C-C53F-B9A5-EEEBB24D39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1676400"/>
                    <a:ext cx="2743200" cy="914400"/>
                  </a:xfrm>
                  <a:prstGeom prst="rect">
                    <a:avLst/>
                  </a:prstGeom>
                  <a:solidFill>
                    <a:srgbClr val="CCFFCC"/>
                  </a:solidFill>
                  <a:ln w="2540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&lt;&lt;Client B Methods&gt;&gt;</a:t>
                    </a:r>
                  </a:p>
                  <a:p>
                    <a:pPr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+…</a:t>
                    </a:r>
                  </a:p>
                  <a:p>
                    <a:pPr algn="ctr" defTabSz="914400" eaLnBrk="1" hangingPunct="1"/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31771" name="Rectangle 25">
                    <a:extLst>
                      <a:ext uri="{FF2B5EF4-FFF2-40B4-BE49-F238E27FC236}">
                        <a16:creationId xmlns:a16="http://schemas.microsoft.com/office/drawing/2014/main" id="{4D6A9DD8-2AE1-678F-E55B-E0839118E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1143000"/>
                    <a:ext cx="2743200" cy="533400"/>
                  </a:xfrm>
                  <a:prstGeom prst="rect">
                    <a:avLst/>
                  </a:prstGeom>
                  <a:solidFill>
                    <a:srgbClr val="CCFFCC"/>
                  </a:solidFill>
                  <a:ln w="2540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&lt;&lt;interface&gt;&gt;</a:t>
                    </a:r>
                  </a:p>
                  <a:p>
                    <a:pPr algn="ctr"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Service B</a:t>
                    </a:r>
                  </a:p>
                </p:txBody>
              </p:sp>
            </p:grpSp>
            <p:grpSp>
              <p:nvGrpSpPr>
                <p:cNvPr id="31767" name="Group 12">
                  <a:extLst>
                    <a:ext uri="{FF2B5EF4-FFF2-40B4-BE49-F238E27FC236}">
                      <a16:creationId xmlns:a16="http://schemas.microsoft.com/office/drawing/2014/main" id="{95841F73-046F-717C-F5A1-4EDB66BCB3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0948" y="4798422"/>
                  <a:ext cx="2743200" cy="1447800"/>
                  <a:chOff x="5334000" y="1143000"/>
                  <a:chExt cx="2743200" cy="1447800"/>
                </a:xfrm>
              </p:grpSpPr>
              <p:sp>
                <p:nvSpPr>
                  <p:cNvPr id="31768" name="Rectangle 27">
                    <a:extLst>
                      <a:ext uri="{FF2B5EF4-FFF2-40B4-BE49-F238E27FC236}">
                        <a16:creationId xmlns:a16="http://schemas.microsoft.com/office/drawing/2014/main" id="{939F1409-3F98-9C66-4241-004713F3B4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1676400"/>
                    <a:ext cx="2743200" cy="914400"/>
                  </a:xfrm>
                  <a:prstGeom prst="rect">
                    <a:avLst/>
                  </a:prstGeom>
                  <a:solidFill>
                    <a:srgbClr val="CCFFCC"/>
                  </a:solidFill>
                  <a:ln w="2540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&lt;&lt;Client C Methods&gt;&gt;</a:t>
                    </a:r>
                  </a:p>
                  <a:p>
                    <a:pPr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+…</a:t>
                    </a:r>
                  </a:p>
                  <a:p>
                    <a:pPr algn="ctr" defTabSz="914400" eaLnBrk="1" hangingPunct="1"/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31769" name="Rectangle 28">
                    <a:extLst>
                      <a:ext uri="{FF2B5EF4-FFF2-40B4-BE49-F238E27FC236}">
                        <a16:creationId xmlns:a16="http://schemas.microsoft.com/office/drawing/2014/main" id="{9DA3F7C6-A11B-1A04-2937-F48606A599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1143000"/>
                    <a:ext cx="2743200" cy="533400"/>
                  </a:xfrm>
                  <a:prstGeom prst="rect">
                    <a:avLst/>
                  </a:prstGeom>
                  <a:solidFill>
                    <a:srgbClr val="CCFFCC"/>
                  </a:solidFill>
                  <a:ln w="25400" algn="ctr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&lt;&lt;interface&gt;&gt;</a:t>
                    </a:r>
                  </a:p>
                  <a:p>
                    <a:pPr algn="ctr" defTabSz="914400" eaLnBrk="1" hangingPunct="1"/>
                    <a:r>
                      <a:rPr lang="en-US" altLang="en-US" sz="1800">
                        <a:solidFill>
                          <a:srgbClr val="000000"/>
                        </a:solidFill>
                        <a:latin typeface="Comic Sans MS" panose="030F0702030302020204" pitchFamily="66" charset="0"/>
                      </a:rPr>
                      <a:t>Service C</a:t>
                    </a:r>
                  </a:p>
                </p:txBody>
              </p:sp>
            </p:grp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7D4E7F-0ACE-3F8D-AF49-200D972C4F17}"/>
                  </a:ext>
                </a:extLst>
              </p:cNvPr>
              <p:cNvCxnSpPr>
                <a:stCxn id="31758" idx="3"/>
                <a:endCxn id="31772" idx="1"/>
              </p:cNvCxnSpPr>
              <p:nvPr/>
            </p:nvCxnSpPr>
            <p:spPr>
              <a:xfrm flipV="1">
                <a:off x="2285851" y="2057158"/>
                <a:ext cx="381249" cy="1478"/>
              </a:xfrm>
              <a:prstGeom prst="straightConnector1">
                <a:avLst/>
              </a:prstGeom>
              <a:ln>
                <a:prstDash val="sysDash"/>
                <a:tailEnd type="arrow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0913776-7A7E-DC05-83C0-19B9C5F10405}"/>
                  </a:ext>
                </a:extLst>
              </p:cNvPr>
              <p:cNvCxnSpPr>
                <a:stCxn id="31759" idx="3"/>
                <a:endCxn id="31770" idx="1"/>
              </p:cNvCxnSpPr>
              <p:nvPr/>
            </p:nvCxnSpPr>
            <p:spPr>
              <a:xfrm>
                <a:off x="2209602" y="3885623"/>
                <a:ext cx="457498" cy="0"/>
              </a:xfrm>
              <a:prstGeom prst="straightConnector1">
                <a:avLst/>
              </a:prstGeom>
              <a:ln>
                <a:prstDash val="sysDash"/>
                <a:tailEnd type="arrow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0CE518D-03F6-DB88-07FC-77113531CBDC}"/>
                  </a:ext>
                </a:extLst>
              </p:cNvPr>
              <p:cNvCxnSpPr>
                <a:stCxn id="31760" idx="3"/>
                <a:endCxn id="31768" idx="1"/>
              </p:cNvCxnSpPr>
              <p:nvPr/>
            </p:nvCxnSpPr>
            <p:spPr>
              <a:xfrm>
                <a:off x="2285851" y="5782084"/>
                <a:ext cx="404267" cy="7390"/>
              </a:xfrm>
              <a:prstGeom prst="straightConnector1">
                <a:avLst/>
              </a:prstGeom>
              <a:ln>
                <a:prstDash val="sysDash"/>
                <a:tailEnd type="arrow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3E59A0-0A2F-4A77-B083-46CE3851D598}"/>
                </a:ext>
              </a:extLst>
            </p:cNvPr>
            <p:cNvCxnSpPr/>
            <p:nvPr/>
          </p:nvCxnSpPr>
          <p:spPr>
            <a:xfrm rot="5400000">
              <a:off x="3848501" y="3542563"/>
              <a:ext cx="4190543" cy="143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4162A1-55DE-97C7-BFD9-735F729038E2}"/>
                </a:ext>
              </a:extLst>
            </p:cNvPr>
            <p:cNvCxnSpPr/>
            <p:nvPr/>
          </p:nvCxnSpPr>
          <p:spPr>
            <a:xfrm rot="10800000">
              <a:off x="5563244" y="1448010"/>
              <a:ext cx="379809" cy="147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9C70D1-E32C-2E18-93B6-59F4413F35D1}"/>
                </a:ext>
              </a:extLst>
            </p:cNvPr>
            <p:cNvCxnSpPr/>
            <p:nvPr/>
          </p:nvCxnSpPr>
          <p:spPr>
            <a:xfrm rot="10800000">
              <a:off x="5486995" y="5638553"/>
              <a:ext cx="433040" cy="29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1C43DB-3846-A8C6-2270-35C2079576DB}"/>
                </a:ext>
              </a:extLst>
            </p:cNvPr>
            <p:cNvCxnSpPr/>
            <p:nvPr/>
          </p:nvCxnSpPr>
          <p:spPr>
            <a:xfrm>
              <a:off x="5258246" y="3428725"/>
              <a:ext cx="1142305" cy="147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755" name="Isosceles Triangle 52">
              <a:extLst>
                <a:ext uri="{FF2B5EF4-FFF2-40B4-BE49-F238E27FC236}">
                  <a16:creationId xmlns:a16="http://schemas.microsoft.com/office/drawing/2014/main" id="{05230CAD-AAC7-4162-FB91-4C650827D5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37048" y="1216152"/>
              <a:ext cx="339852" cy="4983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56" name="Isosceles Triangle 53">
              <a:extLst>
                <a:ext uri="{FF2B5EF4-FFF2-40B4-BE49-F238E27FC236}">
                  <a16:creationId xmlns:a16="http://schemas.microsoft.com/office/drawing/2014/main" id="{60581FC3-1497-BF1D-E8B2-AEFB2E93F3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37048" y="3197352"/>
              <a:ext cx="339852" cy="4983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57" name="Isosceles Triangle 54">
              <a:extLst>
                <a:ext uri="{FF2B5EF4-FFF2-40B4-BE49-F238E27FC236}">
                  <a16:creationId xmlns:a16="http://schemas.microsoft.com/office/drawing/2014/main" id="{093EF7BE-6A35-1E14-0F94-7EAF82B0F1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37048" y="5407152"/>
              <a:ext cx="339852" cy="4983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8F5D17-8C30-2393-0AAE-C62F796E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782763"/>
            <a:ext cx="126047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166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IN" altLang="en-US" sz="16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1B49B-A953-58FD-6B83-FF66D84F1EE6}"/>
              </a:ext>
            </a:extLst>
          </p:cNvPr>
          <p:cNvSpPr/>
          <p:nvPr/>
        </p:nvSpPr>
        <p:spPr bwMode="auto">
          <a:xfrm>
            <a:off x="366713" y="5380038"/>
            <a:ext cx="8712200" cy="1438275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6D12E565-391D-8C7C-219D-9FBCD1DB2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447675"/>
            <a:ext cx="8990013" cy="479425"/>
          </a:xfrm>
        </p:spPr>
        <p:txBody>
          <a:bodyPr/>
          <a:lstStyle/>
          <a:p>
            <a:r>
              <a:rPr lang="en-US" altLang="en-US" sz="3200"/>
              <a:t>Interface segregation principle</a:t>
            </a:r>
          </a:p>
        </p:txBody>
      </p:sp>
      <p:sp>
        <p:nvSpPr>
          <p:cNvPr id="198659" name="Content Placeholder 2">
            <a:extLst>
              <a:ext uri="{FF2B5EF4-FFF2-40B4-BE49-F238E27FC236}">
                <a16:creationId xmlns:a16="http://schemas.microsoft.com/office/drawing/2014/main" id="{85E278A6-3C18-F79B-4DD1-AD4139FB5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3" y="1112838"/>
            <a:ext cx="9677400" cy="682783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Suggested alternative to </a:t>
            </a:r>
            <a:r>
              <a:rPr lang="ja-JP" altLang="en-US">
                <a:ea typeface="MS PGothic" panose="020B0600070205080204" pitchFamily="34" charset="-128"/>
              </a:rPr>
              <a:t>“</a:t>
            </a:r>
            <a:r>
              <a:rPr lang="en-US" altLang="ja-JP">
                <a:ea typeface="MS PGothic" panose="020B0600070205080204" pitchFamily="34" charset="-128"/>
              </a:rPr>
              <a:t>fat</a:t>
            </a:r>
            <a:r>
              <a:rPr lang="ja-JP" altLang="en-US">
                <a:ea typeface="MS PGothic" panose="020B0600070205080204" pitchFamily="34" charset="-128"/>
              </a:rPr>
              <a:t>”</a:t>
            </a:r>
            <a:r>
              <a:rPr lang="en-US" altLang="ja-JP">
                <a:ea typeface="MS PGothic" panose="020B0600070205080204" pitchFamily="34" charset="-128"/>
              </a:rPr>
              <a:t> interfaces: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ja-JP" sz="3000">
                <a:ea typeface="MS PGothic" panose="020B0600070205080204" pitchFamily="34" charset="-128"/>
              </a:rPr>
              <a:t>Define multiple </a:t>
            </a:r>
            <a:r>
              <a:rPr lang="ja-JP" altLang="en-US" sz="3000">
                <a:ea typeface="MS PGothic" panose="020B0600070205080204" pitchFamily="34" charset="-128"/>
              </a:rPr>
              <a:t>“</a:t>
            </a:r>
            <a:r>
              <a:rPr lang="en-US" altLang="ja-JP" sz="3000">
                <a:ea typeface="MS PGothic" panose="020B0600070205080204" pitchFamily="34" charset="-128"/>
              </a:rPr>
              <a:t>skinny</a:t>
            </a:r>
            <a:r>
              <a:rPr lang="ja-JP" altLang="en-US" sz="3000">
                <a:ea typeface="MS PGothic" panose="020B0600070205080204" pitchFamily="34" charset="-128"/>
              </a:rPr>
              <a:t>”</a:t>
            </a:r>
            <a:r>
              <a:rPr lang="en-US" altLang="ja-JP" sz="3000">
                <a:ea typeface="MS PGothic" panose="020B0600070205080204" pitchFamily="34" charset="-128"/>
              </a:rPr>
              <a:t>                                             interfaces each with a small group of methods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ja-JP" sz="3000">
                <a:ea typeface="MS PGothic" panose="020B0600070205080204" pitchFamily="34" charset="-128"/>
              </a:rPr>
              <a:t>Each appropriate to different classes of clients.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Interfaces should be cohesive: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That is, focused on one thing.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Clients should not be forced to implement portions of an interface they don</a:t>
            </a:r>
            <a:r>
              <a:rPr lang="ja-JP" altLang="en-US" sz="3200" b="1">
                <a:solidFill>
                  <a:srgbClr val="0000CC"/>
                </a:solidFill>
                <a:ea typeface="MS PGothic" panose="020B0600070205080204" pitchFamily="34" charset="-128"/>
              </a:rPr>
              <a:t>’</a:t>
            </a:r>
            <a:r>
              <a:rPr lang="en-US" altLang="ja-JP" sz="3200" b="1">
                <a:solidFill>
                  <a:srgbClr val="0000CC"/>
                </a:solidFill>
                <a:ea typeface="MS PGothic" panose="020B0600070205080204" pitchFamily="34" charset="-128"/>
              </a:rPr>
              <a:t>t use.</a:t>
            </a:r>
            <a:endParaRPr lang="en-US" altLang="en-US" sz="3200" b="1">
              <a:solidFill>
                <a:srgbClr val="0000CC"/>
              </a:solidFill>
            </a:endParaRP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F38751F9-4DBD-0307-A7DC-B96224B816E7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1646238"/>
            <a:ext cx="3395662" cy="738187"/>
            <a:chOff x="5573712" y="3322636"/>
            <a:chExt cx="3962401" cy="1066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310A61-7BBC-8EBD-E40F-F114A6B568E7}"/>
                </a:ext>
              </a:extLst>
            </p:cNvPr>
            <p:cNvSpPr/>
            <p:nvPr/>
          </p:nvSpPr>
          <p:spPr bwMode="auto">
            <a:xfrm>
              <a:off x="8545050" y="3474053"/>
              <a:ext cx="991063" cy="458839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32775" name="Straight Connector 9">
              <a:extLst>
                <a:ext uri="{FF2B5EF4-FFF2-40B4-BE49-F238E27FC236}">
                  <a16:creationId xmlns:a16="http://schemas.microsoft.com/office/drawing/2014/main" id="{98B5BD47-396A-401B-4E46-16A83B8AA9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9306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7860F-26EC-C4AB-7A8C-728F18B4F5DE}"/>
                </a:ext>
              </a:extLst>
            </p:cNvPr>
            <p:cNvSpPr/>
            <p:nvPr/>
          </p:nvSpPr>
          <p:spPr bwMode="auto">
            <a:xfrm>
              <a:off x="7707740" y="3779181"/>
              <a:ext cx="227851" cy="22942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32777" name="Straight Connector 11">
              <a:extLst>
                <a:ext uri="{FF2B5EF4-FFF2-40B4-BE49-F238E27FC236}">
                  <a16:creationId xmlns:a16="http://schemas.microsoft.com/office/drawing/2014/main" id="{DECDB339-A782-788B-E898-972B35659A5F}"/>
                </a:ext>
              </a:extLst>
            </p:cNvPr>
            <p:cNvCxnSpPr>
              <a:cxnSpLocks noChangeShapeType="1"/>
              <a:stCxn id="6" idx="1"/>
            </p:cNvCxnSpPr>
            <p:nvPr/>
          </p:nvCxnSpPr>
          <p:spPr bwMode="auto">
            <a:xfrm rot="10800000">
              <a:off x="7478713" y="3702050"/>
              <a:ext cx="1066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36B63-AEB2-A58F-0F6D-B7B1E59833CA}"/>
                </a:ext>
              </a:extLst>
            </p:cNvPr>
            <p:cNvSpPr/>
            <p:nvPr/>
          </p:nvSpPr>
          <p:spPr bwMode="auto">
            <a:xfrm>
              <a:off x="7326135" y="3552056"/>
              <a:ext cx="229704" cy="22712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cxnSp>
          <p:nvCxnSpPr>
            <p:cNvPr id="32779" name="Straight Connector 13">
              <a:extLst>
                <a:ext uri="{FF2B5EF4-FFF2-40B4-BE49-F238E27FC236}">
                  <a16:creationId xmlns:a16="http://schemas.microsoft.com/office/drawing/2014/main" id="{5BB96E74-D863-D1E8-C500-9D52871C70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859713" y="3473450"/>
              <a:ext cx="685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194806-3869-56AD-55AB-EFC422FE2039}"/>
                </a:ext>
              </a:extLst>
            </p:cNvPr>
            <p:cNvSpPr/>
            <p:nvPr/>
          </p:nvSpPr>
          <p:spPr bwMode="auto">
            <a:xfrm>
              <a:off x="7707740" y="3322636"/>
              <a:ext cx="227851" cy="22942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6C9C8-58DD-B1C9-9209-BA65F08E10E1}"/>
                </a:ext>
              </a:extLst>
            </p:cNvPr>
            <p:cNvSpPr/>
            <p:nvPr/>
          </p:nvSpPr>
          <p:spPr bwMode="auto">
            <a:xfrm>
              <a:off x="5573712" y="3322636"/>
              <a:ext cx="761358" cy="3051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32782" name="Straight Arrow Connector 33">
              <a:extLst>
                <a:ext uri="{FF2B5EF4-FFF2-40B4-BE49-F238E27FC236}">
                  <a16:creationId xmlns:a16="http://schemas.microsoft.com/office/drawing/2014/main" id="{280BBC26-5501-0573-8FAB-A16841844ED9}"/>
                </a:ext>
              </a:extLst>
            </p:cNvPr>
            <p:cNvCxnSpPr>
              <a:cxnSpLocks noChangeShapeType="1"/>
              <a:stCxn id="13" idx="3"/>
              <a:endCxn id="12" idx="3"/>
            </p:cNvCxnSpPr>
            <p:nvPr/>
          </p:nvCxnSpPr>
          <p:spPr bwMode="auto">
            <a:xfrm>
              <a:off x="6335712" y="3475036"/>
              <a:ext cx="1405079" cy="427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A9E1A-8490-4C0A-651A-4B753860379E}"/>
                </a:ext>
              </a:extLst>
            </p:cNvPr>
            <p:cNvSpPr/>
            <p:nvPr/>
          </p:nvSpPr>
          <p:spPr bwMode="auto">
            <a:xfrm>
              <a:off x="5725613" y="3779181"/>
              <a:ext cx="763212" cy="30512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C2</a:t>
              </a:r>
            </a:p>
          </p:txBody>
        </p:sp>
        <p:cxnSp>
          <p:nvCxnSpPr>
            <p:cNvPr id="32784" name="Straight Arrow Connector 35">
              <a:extLst>
                <a:ext uri="{FF2B5EF4-FFF2-40B4-BE49-F238E27FC236}">
                  <a16:creationId xmlns:a16="http://schemas.microsoft.com/office/drawing/2014/main" id="{ADD57703-2C35-6767-89A2-EBBD7065E0F0}"/>
                </a:ext>
              </a:extLst>
            </p:cNvPr>
            <p:cNvCxnSpPr>
              <a:cxnSpLocks noChangeShapeType="1"/>
              <a:stCxn id="15" idx="3"/>
              <a:endCxn id="10" idx="3"/>
            </p:cNvCxnSpPr>
            <p:nvPr/>
          </p:nvCxnSpPr>
          <p:spPr bwMode="auto">
            <a:xfrm flipV="1">
              <a:off x="6488112" y="3746360"/>
              <a:ext cx="871679" cy="185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E98738-8048-8D51-6A0B-6E8E44999BC9}"/>
                </a:ext>
              </a:extLst>
            </p:cNvPr>
            <p:cNvSpPr/>
            <p:nvPr/>
          </p:nvSpPr>
          <p:spPr bwMode="auto">
            <a:xfrm>
              <a:off x="6716676" y="4084309"/>
              <a:ext cx="761360" cy="3051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rgbClr val="FFFF00"/>
                  </a:solidFill>
                  <a:latin typeface="+mj-lt"/>
                </a:rPr>
                <a:t>C3</a:t>
              </a:r>
            </a:p>
          </p:txBody>
        </p:sp>
        <p:cxnSp>
          <p:nvCxnSpPr>
            <p:cNvPr id="32786" name="Straight Arrow Connector 37">
              <a:extLst>
                <a:ext uri="{FF2B5EF4-FFF2-40B4-BE49-F238E27FC236}">
                  <a16:creationId xmlns:a16="http://schemas.microsoft.com/office/drawing/2014/main" id="{524297C0-1E4B-C37F-BC5F-3DC72AFD83D7}"/>
                </a:ext>
              </a:extLst>
            </p:cNvPr>
            <p:cNvCxnSpPr>
              <a:cxnSpLocks noChangeShapeType="1"/>
              <a:stCxn id="17" idx="0"/>
              <a:endCxn id="8" idx="2"/>
            </p:cNvCxnSpPr>
            <p:nvPr/>
          </p:nvCxnSpPr>
          <p:spPr bwMode="auto">
            <a:xfrm rot="5400000" flipH="1" flipV="1">
              <a:off x="7307263" y="3684588"/>
              <a:ext cx="190499" cy="6096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>
            <a:extLst>
              <a:ext uri="{FF2B5EF4-FFF2-40B4-BE49-F238E27FC236}">
                <a16:creationId xmlns:a16="http://schemas.microsoft.com/office/drawing/2014/main" id="{C91915E2-BB0A-DA7D-7EF6-E6A1CAE09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38488"/>
            <a:ext cx="9155113" cy="1835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6E0A8E7-4BC2-FB60-58C1-AB48896740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5488" y="-76200"/>
            <a:ext cx="8596312" cy="1255713"/>
          </a:xfrm>
        </p:spPr>
        <p:txBody>
          <a:bodyPr lIns="99745" tIns="48997" rIns="99745" bIns="48997"/>
          <a:lstStyle/>
          <a:p>
            <a:r>
              <a:rPr lang="en-US" altLang="en-US" sz="3600"/>
              <a:t>DIP: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A1372C-B7CC-2A41-DEFA-B45D4D549D01}"/>
              </a:ext>
            </a:extLst>
          </p:cNvPr>
          <p:cNvSpPr/>
          <p:nvPr/>
        </p:nvSpPr>
        <p:spPr bwMode="auto">
          <a:xfrm>
            <a:off x="406400" y="1139825"/>
            <a:ext cx="8926513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3EA1B04-A623-C0D6-4840-1DE9EA5E5C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042988"/>
            <a:ext cx="10221912" cy="6115050"/>
          </a:xfrm>
        </p:spPr>
        <p:txBody>
          <a:bodyPr lIns="99745" tIns="48997" rIns="99745" bIns="48997"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“Depend on Abstractions-- not on concretions”.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/>
              <a:t>High level components should not depend upon low level components.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Abstractions should not depend upon details…  Details should depend upon  the abstractions…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>
                <a:solidFill>
                  <a:srgbClr val="660066"/>
                </a:solidFill>
                <a:ea typeface="SimSun" panose="02010600030101010101" pitchFamily="2" charset="-122"/>
              </a:rPr>
              <a:t>Why?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660066"/>
                </a:solidFill>
                <a:ea typeface="SimSun" panose="02010600030101010101" pitchFamily="2" charset="-122"/>
              </a:rPr>
              <a:t>High-level concepts are more                          stable than low-level implementations.</a:t>
            </a:r>
            <a:endParaRPr lang="en-US" altLang="en-US" sz="2800" b="1">
              <a:solidFill>
                <a:srgbClr val="660066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b="1">
              <a:solidFill>
                <a:srgbClr val="660066"/>
              </a:solidFill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02B52D76-9F09-CDAE-996D-D6EF4758D5F0}"/>
              </a:ext>
            </a:extLst>
          </p:cNvPr>
          <p:cNvGrpSpPr>
            <a:grpSpLocks/>
          </p:cNvGrpSpPr>
          <p:nvPr/>
        </p:nvGrpSpPr>
        <p:grpSpPr bwMode="auto">
          <a:xfrm>
            <a:off x="7173913" y="5227638"/>
            <a:ext cx="2514600" cy="1311275"/>
            <a:chOff x="598" y="2767"/>
            <a:chExt cx="1670" cy="1069"/>
          </a:xfrm>
        </p:grpSpPr>
        <p:sp>
          <p:nvSpPr>
            <p:cNvPr id="5133" name="Text Box 3">
              <a:extLst>
                <a:ext uri="{FF2B5EF4-FFF2-40B4-BE49-F238E27FC236}">
                  <a16:creationId xmlns:a16="http://schemas.microsoft.com/office/drawing/2014/main" id="{BC1BEC4F-3F41-2ED8-4756-CEB08AE94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2767"/>
              <a:ext cx="1670" cy="439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High Level</a:t>
              </a:r>
            </a:p>
          </p:txBody>
        </p:sp>
        <p:sp>
          <p:nvSpPr>
            <p:cNvPr id="5134" name="Text Box 4">
              <a:extLst>
                <a:ext uri="{FF2B5EF4-FFF2-40B4-BE49-F238E27FC236}">
                  <a16:creationId xmlns:a16="http://schemas.microsoft.com/office/drawing/2014/main" id="{09821420-858A-6C72-1B3D-388ABA95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3397"/>
              <a:ext cx="1670" cy="439"/>
            </a:xfrm>
            <a:prstGeom prst="rect">
              <a:avLst/>
            </a:prstGeom>
            <a:solidFill>
              <a:srgbClr val="FFCC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Low Level</a:t>
              </a:r>
            </a:p>
          </p:txBody>
        </p:sp>
      </p:grpSp>
      <p:cxnSp>
        <p:nvCxnSpPr>
          <p:cNvPr id="9" name="Straight Arrow Connector 2">
            <a:extLst>
              <a:ext uri="{FF2B5EF4-FFF2-40B4-BE49-F238E27FC236}">
                <a16:creationId xmlns:a16="http://schemas.microsoft.com/office/drawing/2014/main" id="{AFD8EF32-CF1D-6BB7-88F9-0061AE4E7F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9713" y="5765800"/>
            <a:ext cx="0" cy="231775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BC806D3-F3F7-17BA-F522-6C72BF4E70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5513" y="5753100"/>
            <a:ext cx="0" cy="244475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C776DF76-F458-04BD-13B8-842A92653E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55125" y="5765800"/>
            <a:ext cx="0" cy="231775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6">
            <a:extLst>
              <a:ext uri="{FF2B5EF4-FFF2-40B4-BE49-F238E27FC236}">
                <a16:creationId xmlns:a16="http://schemas.microsoft.com/office/drawing/2014/main" id="{02CDEA79-0885-F2F8-5382-ED78D00408DF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4937125"/>
            <a:ext cx="2514600" cy="2120900"/>
            <a:chOff x="7859712" y="4922837"/>
            <a:chExt cx="1905000" cy="1828800"/>
          </a:xfrm>
        </p:grpSpPr>
        <p:cxnSp>
          <p:nvCxnSpPr>
            <p:cNvPr id="5131" name="Straight Connector 12">
              <a:extLst>
                <a:ext uri="{FF2B5EF4-FFF2-40B4-BE49-F238E27FC236}">
                  <a16:creationId xmlns:a16="http://schemas.microsoft.com/office/drawing/2014/main" id="{E65BB510-9ECC-6C17-FD31-6E0A212CFC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59712" y="4922837"/>
              <a:ext cx="1905000" cy="1828800"/>
            </a:xfrm>
            <a:prstGeom prst="line">
              <a:avLst/>
            </a:prstGeom>
            <a:noFill/>
            <a:ln w="38100" algn="ctr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2" name="Straight Connector 13">
              <a:extLst>
                <a:ext uri="{FF2B5EF4-FFF2-40B4-BE49-F238E27FC236}">
                  <a16:creationId xmlns:a16="http://schemas.microsoft.com/office/drawing/2014/main" id="{27DB9139-8FE1-0C3E-FD7B-E88AE58654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88312" y="5076825"/>
              <a:ext cx="1676400" cy="1446212"/>
            </a:xfrm>
            <a:prstGeom prst="line">
              <a:avLst/>
            </a:prstGeom>
            <a:noFill/>
            <a:ln w="38100" algn="ctr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674F4-70F6-6099-4D43-976ED14299AC}"/>
              </a:ext>
            </a:extLst>
          </p:cNvPr>
          <p:cNvSpPr/>
          <p:nvPr/>
        </p:nvSpPr>
        <p:spPr bwMode="auto">
          <a:xfrm>
            <a:off x="392113" y="2560638"/>
            <a:ext cx="8839200" cy="2362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72747A1F-66B8-1D71-DAF9-F953DAA53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160338"/>
            <a:ext cx="8596313" cy="1257300"/>
          </a:xfrm>
        </p:spPr>
        <p:txBody>
          <a:bodyPr/>
          <a:lstStyle/>
          <a:p>
            <a:r>
              <a:rPr lang="en-US" altLang="en-US" sz="3200"/>
              <a:t>ISP Violation Smells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CFDA-9FC6-686C-8AA6-A2794CB2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3" y="1208088"/>
            <a:ext cx="9448800" cy="5486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Unimplemented interface methods: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3200" dirty="0"/>
          </a:p>
          <a:p>
            <a:pPr marL="431800" lvl="1" indent="0">
              <a:buFont typeface="Wingdings" pitchFamily="2" charset="2"/>
              <a:buNone/>
              <a:defRPr/>
            </a:pPr>
            <a:r>
              <a:rPr lang="en-US" dirty="0"/>
              <a:t>public </a:t>
            </a:r>
            <a:r>
              <a:rPr lang="en-US" dirty="0" err="1"/>
              <a:t>resetPassword</a:t>
            </a:r>
            <a:r>
              <a:rPr lang="en-US" dirty="0"/>
              <a:t>( string username) </a:t>
            </a:r>
          </a:p>
          <a:p>
            <a:pPr marL="872775" lvl="2" indent="0">
              <a:buFont typeface="Symbol" pitchFamily="18" charset="2"/>
              <a:buNone/>
              <a:defRPr/>
            </a:pPr>
            <a:r>
              <a:rPr lang="en-US" dirty="0"/>
              <a:t>{ </a:t>
            </a:r>
          </a:p>
          <a:p>
            <a:pPr marL="1817722" lvl="4" indent="0">
              <a:buFont typeface="Symbol" pitchFamily="18" charset="2"/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throw new </a:t>
            </a:r>
            <a:r>
              <a:rPr lang="en-US" sz="2800" b="1" dirty="0" err="1">
                <a:solidFill>
                  <a:srgbClr val="FF0000"/>
                </a:solidFill>
              </a:rPr>
              <a:t>NotImplementedException</a:t>
            </a:r>
            <a:r>
              <a:rPr lang="en-US" sz="2800" b="1" dirty="0">
                <a:solidFill>
                  <a:srgbClr val="FF0000"/>
                </a:solidFill>
              </a:rPr>
              <a:t>(); </a:t>
            </a:r>
          </a:p>
          <a:p>
            <a:pPr marL="872775" lvl="2" indent="0">
              <a:buFont typeface="Symbol" pitchFamily="18" charset="2"/>
              <a:buNone/>
              <a:defRPr/>
            </a:pPr>
            <a:r>
              <a:rPr lang="en-US" dirty="0"/>
              <a:t>} </a:t>
            </a:r>
          </a:p>
          <a:p>
            <a:pPr marL="440975" lvl="1" indent="0">
              <a:buFont typeface="Symbol" panose="05050102010706020507" pitchFamily="18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dirty="0"/>
              <a:t>Observe  LSP violation!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1D0D6DD-C765-619A-237A-4D86466368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263" y="315913"/>
            <a:ext cx="9601200" cy="1255712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en-US" sz="3200"/>
              <a:t>Interface Separation: Example 1 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64AE18C7-04C9-19F4-A8B3-E64A4CF3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050925"/>
            <a:ext cx="1247775" cy="960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Admin</a:t>
            </a:r>
          </a:p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2830052C-72F2-BA85-CD33-8E1B8A8A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4321175"/>
            <a:ext cx="1247775" cy="96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Game</a:t>
            </a:r>
          </a:p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2A427D55-F23B-7608-2D77-24C011405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873375"/>
            <a:ext cx="1162050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Observer</a:t>
            </a:r>
          </a:p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DEC58D36-52E1-1DAD-D864-A91B7896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1900238"/>
            <a:ext cx="889000" cy="2241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Game</a:t>
            </a:r>
          </a:p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Server</a:t>
            </a: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12CBD88A-25FB-2A33-A5D6-95F5403BA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8738" y="3817938"/>
            <a:ext cx="1069975" cy="958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AB52CED8-FD13-2083-319F-3CC28FF5F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3287713"/>
            <a:ext cx="98107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C16F815D-FE96-1E87-3827-B185C88F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1477963"/>
            <a:ext cx="981075" cy="1065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97" name="Text Box 29">
            <a:extLst>
              <a:ext uri="{FF2B5EF4-FFF2-40B4-BE49-F238E27FC236}">
                <a16:creationId xmlns:a16="http://schemas.microsoft.com/office/drawing/2014/main" id="{E7CCFB0E-FBC2-0ECE-999E-4B6255FE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64288"/>
            <a:ext cx="9964738" cy="9969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Need to provide special interface to expert gamers…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Suggest a better design…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F76F0C-4C37-2213-EF0B-09769245913E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1050925"/>
            <a:ext cx="4903787" cy="4835525"/>
            <a:chOff x="5060430" y="884238"/>
            <a:chExt cx="4904308" cy="4835205"/>
          </a:xfrm>
        </p:grpSpPr>
        <p:grpSp>
          <p:nvGrpSpPr>
            <p:cNvPr id="36876" name="Group 24">
              <a:extLst>
                <a:ext uri="{FF2B5EF4-FFF2-40B4-BE49-F238E27FC236}">
                  <a16:creationId xmlns:a16="http://schemas.microsoft.com/office/drawing/2014/main" id="{9E66B8CB-1D52-6F1F-9FFB-26A7793AD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0430" y="884238"/>
              <a:ext cx="4904308" cy="4835205"/>
              <a:chOff x="3061" y="1162"/>
              <a:chExt cx="2495" cy="1769"/>
            </a:xfrm>
          </p:grpSpPr>
          <p:sp>
            <p:nvSpPr>
              <p:cNvPr id="36884" name="Rectangle 11">
                <a:extLst>
                  <a:ext uri="{FF2B5EF4-FFF2-40B4-BE49-F238E27FC236}">
                    <a16:creationId xmlns:a16="http://schemas.microsoft.com/office/drawing/2014/main" id="{E5CE4E4E-B0FD-5ED9-17DD-0B85303F4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162"/>
                <a:ext cx="635" cy="23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Admin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6885" name="Rectangle 13">
                <a:extLst>
                  <a:ext uri="{FF2B5EF4-FFF2-40B4-BE49-F238E27FC236}">
                    <a16:creationId xmlns:a16="http://schemas.microsoft.com/office/drawing/2014/main" id="{34A7F3FA-FF9D-D09E-20E3-22730BA1D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590" cy="36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Observer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6886" name="Rectangle 14">
                <a:extLst>
                  <a:ext uri="{FF2B5EF4-FFF2-40B4-BE49-F238E27FC236}">
                    <a16:creationId xmlns:a16="http://schemas.microsoft.com/office/drawing/2014/main" id="{72F010A0-C8F8-9E05-6FCA-3A88E56F8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525"/>
                <a:ext cx="453" cy="95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Game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Server</a:t>
                </a:r>
              </a:p>
            </p:txBody>
          </p:sp>
          <p:sp>
            <p:nvSpPr>
              <p:cNvPr id="36887" name="Line 15">
                <a:extLst>
                  <a:ext uri="{FF2B5EF4-FFF2-40B4-BE49-F238E27FC236}">
                    <a16:creationId xmlns:a16="http://schemas.microsoft.com/office/drawing/2014/main" id="{17484494-65BD-944D-AA13-D74CE768E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0" y="2481"/>
                <a:ext cx="486" cy="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8" name="Line 17">
                <a:extLst>
                  <a:ext uri="{FF2B5EF4-FFF2-40B4-BE49-F238E27FC236}">
                    <a16:creationId xmlns:a16="http://schemas.microsoft.com/office/drawing/2014/main" id="{1D3A3B8D-48AB-3392-F049-C766AEFFE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499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9" name="Rectangle 18">
                <a:extLst>
                  <a:ext uri="{FF2B5EF4-FFF2-40B4-BE49-F238E27FC236}">
                    <a16:creationId xmlns:a16="http://schemas.microsoft.com/office/drawing/2014/main" id="{A250D2F7-5188-9168-503D-9348761A5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98"/>
                <a:ext cx="635" cy="317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Admin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6890" name="Rectangle 20">
                <a:extLst>
                  <a:ext uri="{FF2B5EF4-FFF2-40B4-BE49-F238E27FC236}">
                    <a16:creationId xmlns:a16="http://schemas.microsoft.com/office/drawing/2014/main" id="{0806B658-5DE5-F941-EB01-8D8324B0B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5" y="2296"/>
                <a:ext cx="681" cy="363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Observer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6891" name="Line 21">
                <a:extLst>
                  <a:ext uri="{FF2B5EF4-FFF2-40B4-BE49-F238E27FC236}">
                    <a16:creationId xmlns:a16="http://schemas.microsoft.com/office/drawing/2014/main" id="{DC43A3BC-B01A-00C9-E8C3-B9CAACAB9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30" y="1480"/>
                <a:ext cx="273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92" name="Line 23">
                <a:extLst>
                  <a:ext uri="{FF2B5EF4-FFF2-40B4-BE49-F238E27FC236}">
                    <a16:creationId xmlns:a16="http://schemas.microsoft.com/office/drawing/2014/main" id="{CD0ACB3A-6BBB-1C0E-1283-7625B860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8" y="2333"/>
                <a:ext cx="211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6877" name="Rectangle 5">
              <a:extLst>
                <a:ext uri="{FF2B5EF4-FFF2-40B4-BE49-F238E27FC236}">
                  <a16:creationId xmlns:a16="http://schemas.microsoft.com/office/drawing/2014/main" id="{8DE3CF2D-DBB2-4DEA-7593-AF9BD782A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860" y="2382986"/>
              <a:ext cx="1200601" cy="80771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Game 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Interface</a:t>
              </a:r>
            </a:p>
          </p:txBody>
        </p:sp>
        <p:sp>
          <p:nvSpPr>
            <p:cNvPr id="36878" name="Rectangle 5">
              <a:extLst>
                <a:ext uri="{FF2B5EF4-FFF2-40B4-BE49-F238E27FC236}">
                  <a16:creationId xmlns:a16="http://schemas.microsoft.com/office/drawing/2014/main" id="{9370FB01-983D-BEA4-09B1-DE8258B4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200" y="3119530"/>
              <a:ext cx="1095375" cy="741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Game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Client</a:t>
              </a:r>
            </a:p>
          </p:txBody>
        </p:sp>
        <p:sp>
          <p:nvSpPr>
            <p:cNvPr id="36879" name="Line 16">
              <a:extLst>
                <a:ext uri="{FF2B5EF4-FFF2-40B4-BE49-F238E27FC236}">
                  <a16:creationId xmlns:a16="http://schemas.microsoft.com/office/drawing/2014/main" id="{348CEE17-0335-759C-9F91-ACCA29829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621" y="2601913"/>
              <a:ext cx="865292" cy="752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Isosceles Triangle 53">
              <a:extLst>
                <a:ext uri="{FF2B5EF4-FFF2-40B4-BE49-F238E27FC236}">
                  <a16:creationId xmlns:a16="http://schemas.microsoft.com/office/drawing/2014/main" id="{592B2505-E50D-0924-9763-2255CB717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81100">
              <a:off x="8437563" y="1722438"/>
              <a:ext cx="331787" cy="2603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1" name="Isosceles Triangle 53">
              <a:extLst>
                <a:ext uri="{FF2B5EF4-FFF2-40B4-BE49-F238E27FC236}">
                  <a16:creationId xmlns:a16="http://schemas.microsoft.com/office/drawing/2014/main" id="{D1CD234E-9F06-0755-E3E5-B9407BB4A3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75418">
              <a:off x="8378092" y="4369839"/>
              <a:ext cx="350837" cy="2984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2" name="Line 23">
              <a:extLst>
                <a:ext uri="{FF2B5EF4-FFF2-40B4-BE49-F238E27FC236}">
                  <a16:creationId xmlns:a16="http://schemas.microsoft.com/office/drawing/2014/main" id="{CE98D1FE-A6AB-191C-1F71-740951C64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3113" y="2760663"/>
              <a:ext cx="762000" cy="561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Isosceles Triangle 53">
              <a:extLst>
                <a:ext uri="{FF2B5EF4-FFF2-40B4-BE49-F238E27FC236}">
                  <a16:creationId xmlns:a16="http://schemas.microsoft.com/office/drawing/2014/main" id="{2F3CA217-E9BE-F8C2-4B8F-74C8B3B09D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313094">
              <a:off x="8262144" y="2666207"/>
              <a:ext cx="393700" cy="2587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B534F81-54DB-195E-F5F1-BD656A92B0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263" y="315913"/>
            <a:ext cx="9601200" cy="1255712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en-US" sz="3200"/>
              <a:t>Interface Separation: Example 1 </a:t>
            </a:r>
          </a:p>
        </p:txBody>
      </p:sp>
      <p:sp>
        <p:nvSpPr>
          <p:cNvPr id="416797" name="Text Box 29">
            <a:extLst>
              <a:ext uri="{FF2B5EF4-FFF2-40B4-BE49-F238E27FC236}">
                <a16:creationId xmlns:a16="http://schemas.microsoft.com/office/drawing/2014/main" id="{08EC8F08-B4C8-998D-0F64-3E5D56E8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64288"/>
            <a:ext cx="9964738" cy="9969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Need to provide special interface to expert gamers…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Suggest a better design…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E88AE-A378-9995-2D0D-6F2FC6AFA316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884238"/>
            <a:ext cx="5229225" cy="4960937"/>
            <a:chOff x="4735513" y="884238"/>
            <a:chExt cx="5229225" cy="4960937"/>
          </a:xfrm>
        </p:grpSpPr>
        <p:grpSp>
          <p:nvGrpSpPr>
            <p:cNvPr id="37911" name="Group 24">
              <a:extLst>
                <a:ext uri="{FF2B5EF4-FFF2-40B4-BE49-F238E27FC236}">
                  <a16:creationId xmlns:a16="http://schemas.microsoft.com/office/drawing/2014/main" id="{43DCAD42-D55D-5A35-24B1-FAE96E305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4113" y="884238"/>
              <a:ext cx="5000625" cy="4960937"/>
              <a:chOff x="3012" y="1162"/>
              <a:chExt cx="2544" cy="1815"/>
            </a:xfrm>
          </p:grpSpPr>
          <p:sp>
            <p:nvSpPr>
              <p:cNvPr id="37922" name="Rectangle 11">
                <a:extLst>
                  <a:ext uri="{FF2B5EF4-FFF2-40B4-BE49-F238E27FC236}">
                    <a16:creationId xmlns:a16="http://schemas.microsoft.com/office/drawing/2014/main" id="{3D5C6391-119F-01CF-9F88-5993C5315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162"/>
                <a:ext cx="635" cy="23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Admin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7923" name="Rectangle 12">
                <a:extLst>
                  <a:ext uri="{FF2B5EF4-FFF2-40B4-BE49-F238E27FC236}">
                    <a16:creationId xmlns:a16="http://schemas.microsoft.com/office/drawing/2014/main" id="{9B05C025-B399-8C7D-7C3A-3A447F24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1998"/>
                <a:ext cx="687" cy="3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Expert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Game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7924" name="Rectangle 13">
                <a:extLst>
                  <a:ext uri="{FF2B5EF4-FFF2-40B4-BE49-F238E27FC236}">
                    <a16:creationId xmlns:a16="http://schemas.microsoft.com/office/drawing/2014/main" id="{B585C7E7-A95E-50D5-9DA4-28495991D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590" cy="36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Observer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7925" name="Rectangle 14">
                <a:extLst>
                  <a:ext uri="{FF2B5EF4-FFF2-40B4-BE49-F238E27FC236}">
                    <a16:creationId xmlns:a16="http://schemas.microsoft.com/office/drawing/2014/main" id="{00BE0875-8B34-D6EF-C6D5-BDD949D1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525"/>
                <a:ext cx="453" cy="95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Game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Server</a:t>
                </a:r>
              </a:p>
            </p:txBody>
          </p:sp>
          <p:sp>
            <p:nvSpPr>
              <p:cNvPr id="37926" name="Line 15">
                <a:extLst>
                  <a:ext uri="{FF2B5EF4-FFF2-40B4-BE49-F238E27FC236}">
                    <a16:creationId xmlns:a16="http://schemas.microsoft.com/office/drawing/2014/main" id="{98D2D88B-AB22-9A36-063B-8D758652C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0" y="2750"/>
                <a:ext cx="4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27" name="Line 16">
                <a:extLst>
                  <a:ext uri="{FF2B5EF4-FFF2-40B4-BE49-F238E27FC236}">
                    <a16:creationId xmlns:a16="http://schemas.microsoft.com/office/drawing/2014/main" id="{22D44179-84C2-AE14-D055-5D5AC93D0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28" name="Line 17">
                <a:extLst>
                  <a:ext uri="{FF2B5EF4-FFF2-40B4-BE49-F238E27FC236}">
                    <a16:creationId xmlns:a16="http://schemas.microsoft.com/office/drawing/2014/main" id="{EC7A09F1-8913-625F-E946-EA14D9F54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499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29" name="Rectangle 18">
                <a:extLst>
                  <a:ext uri="{FF2B5EF4-FFF2-40B4-BE49-F238E27FC236}">
                    <a16:creationId xmlns:a16="http://schemas.microsoft.com/office/drawing/2014/main" id="{AAA6E6DF-2C0E-8351-EAAB-9CEDF8958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98"/>
                <a:ext cx="635" cy="317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Admin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7930" name="Rectangle 19">
                <a:extLst>
                  <a:ext uri="{FF2B5EF4-FFF2-40B4-BE49-F238E27FC236}">
                    <a16:creationId xmlns:a16="http://schemas.microsoft.com/office/drawing/2014/main" id="{06DE3F62-8F2A-0468-B607-11023E659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979"/>
                <a:ext cx="635" cy="408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Expert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Game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7931" name="Rectangle 20">
                <a:extLst>
                  <a:ext uri="{FF2B5EF4-FFF2-40B4-BE49-F238E27FC236}">
                    <a16:creationId xmlns:a16="http://schemas.microsoft.com/office/drawing/2014/main" id="{22F79DCC-323E-2759-5EC9-95123B87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2614"/>
                <a:ext cx="681" cy="363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Observer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7932" name="Line 21">
                <a:extLst>
                  <a:ext uri="{FF2B5EF4-FFF2-40B4-BE49-F238E27FC236}">
                    <a16:creationId xmlns:a16="http://schemas.microsoft.com/office/drawing/2014/main" id="{13D2E623-DD6E-94F9-23E4-952BE78DF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30" y="1480"/>
                <a:ext cx="273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33" name="Line 22">
                <a:extLst>
                  <a:ext uri="{FF2B5EF4-FFF2-40B4-BE49-F238E27FC236}">
                    <a16:creationId xmlns:a16="http://schemas.microsoft.com/office/drawing/2014/main" id="{D3363F08-D7FB-545D-0709-A1C0DB416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0" y="2167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34" name="Line 23">
                <a:extLst>
                  <a:ext uri="{FF2B5EF4-FFF2-40B4-BE49-F238E27FC236}">
                    <a16:creationId xmlns:a16="http://schemas.microsoft.com/office/drawing/2014/main" id="{23E39A92-C0E2-C9E9-043F-E5C31F0C0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5" y="2387"/>
                <a:ext cx="318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7912" name="Rectangle 5">
              <a:extLst>
                <a:ext uri="{FF2B5EF4-FFF2-40B4-BE49-F238E27FC236}">
                  <a16:creationId xmlns:a16="http://schemas.microsoft.com/office/drawing/2014/main" id="{657C5D4D-3BEE-C58B-113F-0CDF6A87B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3" y="2408238"/>
              <a:ext cx="1752600" cy="2936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 Game Interface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9AE7F7C-C0B5-2141-5704-A6973B71BC41}"/>
                </a:ext>
              </a:extLst>
            </p:cNvPr>
            <p:cNvSpPr/>
            <p:nvPr/>
          </p:nvSpPr>
          <p:spPr bwMode="auto">
            <a:xfrm>
              <a:off x="7781925" y="2701925"/>
              <a:ext cx="209550" cy="13811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dirty="0"/>
            </a:p>
          </p:txBody>
        </p:sp>
        <p:sp>
          <p:nvSpPr>
            <p:cNvPr id="37914" name="Rectangle 5">
              <a:extLst>
                <a:ext uri="{FF2B5EF4-FFF2-40B4-BE49-F238E27FC236}">
                  <a16:creationId xmlns:a16="http://schemas.microsoft.com/office/drawing/2014/main" id="{2ECE5866-D49A-A63D-0BE2-80D8C9C3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513" y="2179638"/>
              <a:ext cx="1095375" cy="741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Game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Client</a:t>
              </a:r>
            </a:p>
          </p:txBody>
        </p:sp>
        <p:cxnSp>
          <p:nvCxnSpPr>
            <p:cNvPr id="37915" name="Straight Connector 3">
              <a:extLst>
                <a:ext uri="{FF2B5EF4-FFF2-40B4-BE49-F238E27FC236}">
                  <a16:creationId xmlns:a16="http://schemas.microsoft.com/office/drawing/2014/main" id="{DCC4084D-D952-3AD8-DECF-F63485976CF2}"/>
                </a:ext>
              </a:extLst>
            </p:cNvPr>
            <p:cNvCxnSpPr>
              <a:cxnSpLocks noChangeShapeType="1"/>
              <a:stCxn id="30" idx="3"/>
            </p:cNvCxnSpPr>
            <p:nvPr/>
          </p:nvCxnSpPr>
          <p:spPr bwMode="auto">
            <a:xfrm flipH="1">
              <a:off x="7878763" y="2840038"/>
              <a:ext cx="7937" cy="3111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6" name="Line 16">
              <a:extLst>
                <a:ext uri="{FF2B5EF4-FFF2-40B4-BE49-F238E27FC236}">
                  <a16:creationId xmlns:a16="http://schemas.microsoft.com/office/drawing/2014/main" id="{5A99F4D4-8D32-AF9C-D9C0-8BA91A6EA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0888" y="2555875"/>
              <a:ext cx="1343025" cy="46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7" name="Isosceles Triangle 53">
              <a:extLst>
                <a:ext uri="{FF2B5EF4-FFF2-40B4-BE49-F238E27FC236}">
                  <a16:creationId xmlns:a16="http://schemas.microsoft.com/office/drawing/2014/main" id="{1F19E9BD-612D-391E-9370-D9F4D23775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81100">
              <a:off x="8437563" y="1722438"/>
              <a:ext cx="331787" cy="2603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18" name="Isosceles Triangle 53">
              <a:extLst>
                <a:ext uri="{FF2B5EF4-FFF2-40B4-BE49-F238E27FC236}">
                  <a16:creationId xmlns:a16="http://schemas.microsoft.com/office/drawing/2014/main" id="{7B17CAF7-D238-CA39-09A3-43741EAFAB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00109">
              <a:off x="8293894" y="5123657"/>
              <a:ext cx="350837" cy="2984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19" name="Isosceles Triangle 53">
              <a:extLst>
                <a:ext uri="{FF2B5EF4-FFF2-40B4-BE49-F238E27FC236}">
                  <a16:creationId xmlns:a16="http://schemas.microsoft.com/office/drawing/2014/main" id="{E7FDC347-D25C-AAE8-F733-42F6F4199C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507413" y="3513138"/>
              <a:ext cx="304800" cy="2286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20" name="Line 23">
              <a:extLst>
                <a:ext uri="{FF2B5EF4-FFF2-40B4-BE49-F238E27FC236}">
                  <a16:creationId xmlns:a16="http://schemas.microsoft.com/office/drawing/2014/main" id="{C2861621-F4D6-695A-A962-FC0365933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3113" y="2760663"/>
              <a:ext cx="762000" cy="561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21" name="Isosceles Triangle 53">
              <a:extLst>
                <a:ext uri="{FF2B5EF4-FFF2-40B4-BE49-F238E27FC236}">
                  <a16:creationId xmlns:a16="http://schemas.microsoft.com/office/drawing/2014/main" id="{6D9B237C-034F-FA4F-A4E4-2EEA644861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313094">
              <a:off x="8262144" y="2666207"/>
              <a:ext cx="393700" cy="2587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6B3AF8-B1B7-B30F-F52F-DC2D6D713D96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1255713"/>
            <a:ext cx="4287838" cy="4297362"/>
            <a:chOff x="5060430" y="884238"/>
            <a:chExt cx="4904308" cy="4835205"/>
          </a:xfrm>
        </p:grpSpPr>
        <p:grpSp>
          <p:nvGrpSpPr>
            <p:cNvPr id="37894" name="Group 24">
              <a:extLst>
                <a:ext uri="{FF2B5EF4-FFF2-40B4-BE49-F238E27FC236}">
                  <a16:creationId xmlns:a16="http://schemas.microsoft.com/office/drawing/2014/main" id="{B7AD3D50-9E36-AA05-BFDA-AA4BA75B6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0430" y="884238"/>
              <a:ext cx="4904308" cy="4835205"/>
              <a:chOff x="3061" y="1162"/>
              <a:chExt cx="2495" cy="1769"/>
            </a:xfrm>
          </p:grpSpPr>
          <p:sp>
            <p:nvSpPr>
              <p:cNvPr id="37902" name="Rectangle 11">
                <a:extLst>
                  <a:ext uri="{FF2B5EF4-FFF2-40B4-BE49-F238E27FC236}">
                    <a16:creationId xmlns:a16="http://schemas.microsoft.com/office/drawing/2014/main" id="{A814AEE1-D940-EB66-D8B2-4B1E813B4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162"/>
                <a:ext cx="635" cy="23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Admin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7903" name="Rectangle 13">
                <a:extLst>
                  <a:ext uri="{FF2B5EF4-FFF2-40B4-BE49-F238E27FC236}">
                    <a16:creationId xmlns:a16="http://schemas.microsoft.com/office/drawing/2014/main" id="{9F09D33B-2A07-6DBE-96A8-769028BA4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590" cy="36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Observer</a:t>
                </a:r>
              </a:p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Client</a:t>
                </a:r>
              </a:p>
            </p:txBody>
          </p:sp>
          <p:sp>
            <p:nvSpPr>
              <p:cNvPr id="37904" name="Rectangle 14">
                <a:extLst>
                  <a:ext uri="{FF2B5EF4-FFF2-40B4-BE49-F238E27FC236}">
                    <a16:creationId xmlns:a16="http://schemas.microsoft.com/office/drawing/2014/main" id="{83456588-64CE-81B1-2E68-AF341555B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525"/>
                <a:ext cx="453" cy="95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Game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Server</a:t>
                </a:r>
              </a:p>
            </p:txBody>
          </p:sp>
          <p:sp>
            <p:nvSpPr>
              <p:cNvPr id="37905" name="Line 15">
                <a:extLst>
                  <a:ext uri="{FF2B5EF4-FFF2-40B4-BE49-F238E27FC236}">
                    <a16:creationId xmlns:a16="http://schemas.microsoft.com/office/drawing/2014/main" id="{51DC17CE-2F84-2859-EFCB-00CCB5633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0" y="2481"/>
                <a:ext cx="486" cy="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6" name="Line 17">
                <a:extLst>
                  <a:ext uri="{FF2B5EF4-FFF2-40B4-BE49-F238E27FC236}">
                    <a16:creationId xmlns:a16="http://schemas.microsoft.com/office/drawing/2014/main" id="{ACFCE154-BD02-5366-B73B-3DFED94E5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499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7" name="Rectangle 18">
                <a:extLst>
                  <a:ext uri="{FF2B5EF4-FFF2-40B4-BE49-F238E27FC236}">
                    <a16:creationId xmlns:a16="http://schemas.microsoft.com/office/drawing/2014/main" id="{4B5F8847-70D0-5955-0131-D432883B3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98"/>
                <a:ext cx="635" cy="317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Admin</a:t>
                </a:r>
              </a:p>
              <a:p>
                <a:pPr algn="ctr" eaLnBrk="1" hangingPunct="1"/>
                <a:r>
                  <a:rPr lang="en-US" altLang="en-US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7908" name="Rectangle 20">
                <a:extLst>
                  <a:ext uri="{FF2B5EF4-FFF2-40B4-BE49-F238E27FC236}">
                    <a16:creationId xmlns:a16="http://schemas.microsoft.com/office/drawing/2014/main" id="{F49712D7-5FC8-5442-C66D-B3E6317F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5" y="2296"/>
                <a:ext cx="681" cy="363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Observer</a:t>
                </a:r>
              </a:p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Interface</a:t>
                </a:r>
              </a:p>
            </p:txBody>
          </p:sp>
          <p:sp>
            <p:nvSpPr>
              <p:cNvPr id="37909" name="Line 21">
                <a:extLst>
                  <a:ext uri="{FF2B5EF4-FFF2-40B4-BE49-F238E27FC236}">
                    <a16:creationId xmlns:a16="http://schemas.microsoft.com/office/drawing/2014/main" id="{3A27BEC8-1394-51AD-C03B-C35807FB7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30" y="1480"/>
                <a:ext cx="273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10" name="Line 23">
                <a:extLst>
                  <a:ext uri="{FF2B5EF4-FFF2-40B4-BE49-F238E27FC236}">
                    <a16:creationId xmlns:a16="http://schemas.microsoft.com/office/drawing/2014/main" id="{48E713E5-6C0A-6A76-5982-767D7AAF6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8" y="2333"/>
                <a:ext cx="211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C6845430-657F-4E16-A4CC-76934AF72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860" y="2382986"/>
              <a:ext cx="1200601" cy="80771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 Game </a:t>
              </a:r>
            </a:p>
            <a:p>
              <a:pPr algn="ctr" eaLnBrk="1" hangingPunct="1"/>
              <a:r>
                <a:rPr lang="en-US" alt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Interface</a:t>
              </a:r>
            </a:p>
          </p:txBody>
        </p:sp>
        <p:sp>
          <p:nvSpPr>
            <p:cNvPr id="37896" name="Rectangle 5">
              <a:extLst>
                <a:ext uri="{FF2B5EF4-FFF2-40B4-BE49-F238E27FC236}">
                  <a16:creationId xmlns:a16="http://schemas.microsoft.com/office/drawing/2014/main" id="{F217D353-DC1B-C291-EE77-925780E3C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200" y="3119530"/>
              <a:ext cx="1095375" cy="741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Game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Client</a:t>
              </a:r>
            </a:p>
          </p:txBody>
        </p:sp>
        <p:sp>
          <p:nvSpPr>
            <p:cNvPr id="37897" name="Line 16">
              <a:extLst>
                <a:ext uri="{FF2B5EF4-FFF2-40B4-BE49-F238E27FC236}">
                  <a16:creationId xmlns:a16="http://schemas.microsoft.com/office/drawing/2014/main" id="{EB873A40-4229-7C2F-2EF3-1CD6657E3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621" y="2601913"/>
              <a:ext cx="865292" cy="752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8" name="Isosceles Triangle 53">
              <a:extLst>
                <a:ext uri="{FF2B5EF4-FFF2-40B4-BE49-F238E27FC236}">
                  <a16:creationId xmlns:a16="http://schemas.microsoft.com/office/drawing/2014/main" id="{9AD9A964-FBA5-FBFA-9037-AE744189D9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81100">
              <a:off x="8437563" y="1722438"/>
              <a:ext cx="331787" cy="2603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899" name="Isosceles Triangle 53">
              <a:extLst>
                <a:ext uri="{FF2B5EF4-FFF2-40B4-BE49-F238E27FC236}">
                  <a16:creationId xmlns:a16="http://schemas.microsoft.com/office/drawing/2014/main" id="{EBF176B9-E461-FAD9-2895-63E8EE0F1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75418">
              <a:off x="8378092" y="4369839"/>
              <a:ext cx="350837" cy="2984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00" name="Line 23">
              <a:extLst>
                <a:ext uri="{FF2B5EF4-FFF2-40B4-BE49-F238E27FC236}">
                  <a16:creationId xmlns:a16="http://schemas.microsoft.com/office/drawing/2014/main" id="{92CA0A7E-60F1-484D-215C-70C4EB7CA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3113" y="2760663"/>
              <a:ext cx="762000" cy="561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1" name="Isosceles Triangle 53">
              <a:extLst>
                <a:ext uri="{FF2B5EF4-FFF2-40B4-BE49-F238E27FC236}">
                  <a16:creationId xmlns:a16="http://schemas.microsoft.com/office/drawing/2014/main" id="{06E54BEE-B11B-4D71-3405-C7DE6B78E6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313094">
              <a:off x="8262144" y="2666207"/>
              <a:ext cx="393700" cy="2587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3AC953B-49AD-8463-2355-4E720F55F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282575"/>
            <a:ext cx="8569325" cy="647700"/>
          </a:xfrm>
        </p:spPr>
        <p:txBody>
          <a:bodyPr/>
          <a:lstStyle/>
          <a:p>
            <a:r>
              <a:rPr lang="en-US" altLang="en-US" sz="3200"/>
              <a:t>Example Use of  ISP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E1C6A9F-51AE-14C3-1B98-E0E242086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900" y="963613"/>
            <a:ext cx="9828213" cy="354488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100"/>
              <a:t>Java has two interfaces for mouse events: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en-US" sz="2700"/>
              <a:t>One for common mouse events (MouseListener) and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en-US" sz="2700"/>
              <a:t>One for motion events (MouseMotionListener).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en-US" sz="3100" b="1">
                <a:solidFill>
                  <a:srgbClr val="0000CC"/>
                </a:solidFill>
              </a:rPr>
              <a:t>Grouping all events into one interface would have violated ISP.</a:t>
            </a:r>
          </a:p>
        </p:txBody>
      </p:sp>
      <p:sp>
        <p:nvSpPr>
          <p:cNvPr id="162820" name="TextBox 3">
            <a:extLst>
              <a:ext uri="{FF2B5EF4-FFF2-40B4-BE49-F238E27FC236}">
                <a16:creationId xmlns:a16="http://schemas.microsoft.com/office/drawing/2014/main" id="{0C8760F8-1CB3-4964-CF95-D00588347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4267200"/>
            <a:ext cx="5638800" cy="3170238"/>
          </a:xfrm>
          <a:prstGeom prst="rect">
            <a:avLst/>
          </a:prstGeom>
          <a:solidFill>
            <a:srgbClr val="FFFF99"/>
          </a:solidFill>
          <a:ln>
            <a:solidFill>
              <a:srgbClr val="FF3300"/>
            </a:solidFill>
          </a:ln>
        </p:spPr>
        <p:txBody>
          <a:bodyPr lIns="100794" tIns="50397" rIns="100794" bIns="50397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interface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MouseListener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{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  void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mouseClicked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e);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  void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mousePressed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e);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  void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mouseReleased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e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  void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mouseEntered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e);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  void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mouseExited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e);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162821" name="TextBox 4">
            <a:extLst>
              <a:ext uri="{FF2B5EF4-FFF2-40B4-BE49-F238E27FC236}">
                <a16:creationId xmlns:a16="http://schemas.microsoft.com/office/drawing/2014/main" id="{67AA94A3-2C30-5FE3-01C8-295255E9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4278313"/>
            <a:ext cx="4343400" cy="2317750"/>
          </a:xfrm>
          <a:prstGeom prst="rect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txBody>
          <a:bodyPr lIns="100794" tIns="50397" rIns="100794" bIns="50397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interface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MouseMotionListener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{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00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mouseDragged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1600" dirty="0">
                <a:solidFill>
                  <a:srgbClr val="0000CC"/>
                </a:solidFill>
                <a:latin typeface="+mn-lt"/>
              </a:rPr>
              <a:t> e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 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void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mouseMoved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000CC"/>
                </a:solidFill>
                <a:latin typeface="+mn-lt"/>
              </a:rPr>
              <a:t>MouseEvent</a:t>
            </a:r>
            <a:r>
              <a:rPr lang="en-US" sz="1600" dirty="0">
                <a:solidFill>
                  <a:srgbClr val="0000CC"/>
                </a:solidFill>
                <a:latin typeface="+mn-lt"/>
              </a:rPr>
              <a:t> e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);</a:t>
            </a:r>
            <a:br>
              <a:rPr lang="en-US" sz="2400" dirty="0">
                <a:solidFill>
                  <a:srgbClr val="0000CC"/>
                </a:solidFill>
                <a:latin typeface="+mn-lt"/>
              </a:rPr>
            </a:br>
            <a:r>
              <a:rPr lang="en-US" sz="2400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/>
      <p:bldP spid="1628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C250FBE-9619-AE1D-7F36-2B0867325B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198438"/>
            <a:ext cx="8596312" cy="1112837"/>
          </a:xfrm>
        </p:spPr>
        <p:txBody>
          <a:bodyPr lIns="99745" tIns="48997" rIns="99745" bIns="48997"/>
          <a:lstStyle/>
          <a:p>
            <a:r>
              <a:rPr lang="en-US" altLang="en-US" sz="3600"/>
              <a:t> Example 2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CAAE48F-A1AC-91A4-9297-6162747896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189038"/>
            <a:ext cx="9448800" cy="5867400"/>
          </a:xfrm>
        </p:spPr>
        <p:txBody>
          <a:bodyPr lIns="99745" tIns="48997" rIns="99745" bIns="48997"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In a secure building: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Many types of  electronically secured doors are required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Need to extend the base door class  to provide support for: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Timed doors, Key code doors, and Remote control doors.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3">
            <a:extLst>
              <a:ext uri="{FF2B5EF4-FFF2-40B4-BE49-F238E27FC236}">
                <a16:creationId xmlns:a16="http://schemas.microsoft.com/office/drawing/2014/main" id="{A5574829-B279-D9F9-5B94-B704E452F1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298113" cy="6862763"/>
          </a:xfrm>
        </p:spPr>
        <p:txBody>
          <a:bodyPr lIns="100794" tIns="50397" rIns="100794" bIns="50397" anchor="t"/>
          <a:lstStyle/>
          <a:p>
            <a:pPr algn="l" eaLnBrk="1" hangingPunct="1">
              <a:lnSpc>
                <a:spcPct val="105000"/>
              </a:lnSpc>
            </a:pPr>
            <a:r>
              <a:rPr lang="en-US" altLang="ko-KR" sz="5400">
                <a:ea typeface="Malgun Gothic" panose="020B0503020000020004" pitchFamily="34" charset="-127"/>
              </a:rPr>
              <a:t>            </a:t>
            </a:r>
            <a:r>
              <a:rPr lang="en-US" altLang="ko-KR" sz="3600">
                <a:ea typeface="Malgun Gothic" panose="020B0503020000020004" pitchFamily="34" charset="-127"/>
              </a:rPr>
              <a:t>Door</a:t>
            </a:r>
            <a:br>
              <a:rPr lang="en-US" altLang="ko-KR" sz="5400">
                <a:ea typeface="Malgun Gothic" panose="020B0503020000020004" pitchFamily="34" charset="-127"/>
              </a:rPr>
            </a:br>
            <a:br>
              <a:rPr lang="en-US" altLang="ko-KR" sz="4000">
                <a:ea typeface="Malgun Gothic" panose="020B0503020000020004" pitchFamily="34" charset="-127"/>
              </a:rPr>
            </a:br>
            <a:br>
              <a:rPr lang="en-US" altLang="ko-KR" sz="4000">
                <a:ea typeface="Malgun Gothic" panose="020B0503020000020004" pitchFamily="34" charset="-127"/>
              </a:rPr>
            </a:br>
            <a:br>
              <a:rPr lang="en-US" altLang="ko-KR" sz="4000">
                <a:ea typeface="Malgun Gothic" panose="020B0503020000020004" pitchFamily="34" charset="-127"/>
              </a:rPr>
            </a:br>
            <a:br>
              <a:rPr lang="en-US" altLang="ko-KR" sz="4000">
                <a:ea typeface="Malgun Gothic" panose="020B0503020000020004" pitchFamily="34" charset="-127"/>
              </a:rPr>
            </a:br>
            <a:br>
              <a:rPr lang="en-US" altLang="ko-KR" sz="4000">
                <a:ea typeface="Malgun Gothic" panose="020B0503020000020004" pitchFamily="34" charset="-127"/>
              </a:rPr>
            </a:br>
            <a:r>
              <a:rPr lang="en-US" altLang="ko-KR" sz="3200">
                <a:solidFill>
                  <a:srgbClr val="FF3300"/>
                </a:solidFill>
                <a:ea typeface="Malgun Gothic" panose="020B0503020000020004" pitchFamily="34" charset="-127"/>
              </a:rPr>
              <a:t>OK… Made Door an interface keeping future requirements  in mind...</a:t>
            </a:r>
            <a:br>
              <a:rPr lang="en-US" altLang="ko-KR" sz="4000">
                <a:solidFill>
                  <a:srgbClr val="FF3300"/>
                </a:solidFill>
                <a:ea typeface="Malgun Gothic" panose="020B0503020000020004" pitchFamily="34" charset="-127"/>
              </a:rPr>
            </a:br>
            <a:br>
              <a:rPr lang="en-US" altLang="ko-KR" sz="4000">
                <a:ea typeface="Malgun Gothic" panose="020B0503020000020004" pitchFamily="34" charset="-127"/>
              </a:rPr>
            </a:br>
            <a:endParaRPr lang="en-US" altLang="ko-KR" sz="3600">
              <a:solidFill>
                <a:srgbClr val="0000CC"/>
              </a:solidFill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5BF42-3478-5414-6950-D5A381F2A0DD}"/>
              </a:ext>
            </a:extLst>
          </p:cNvPr>
          <p:cNvSpPr txBox="1"/>
          <p:nvPr/>
        </p:nvSpPr>
        <p:spPr>
          <a:xfrm>
            <a:off x="423863" y="5332413"/>
            <a:ext cx="9112250" cy="1568450"/>
          </a:xfrm>
          <a:prstGeom prst="rect">
            <a:avLst/>
          </a:prstGeom>
          <a:solidFill>
            <a:srgbClr val="CCFFCC"/>
          </a:solidFill>
          <a:ln>
            <a:solidFill>
              <a:srgbClr val="FF3300"/>
            </a:solidFill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ko-KR" sz="3200" dirty="0">
                <a:solidFill>
                  <a:srgbClr val="0000CC"/>
                </a:solidFill>
                <a:latin typeface="+mn-lt"/>
                <a:ea typeface="Malgun Gothic" pitchFamily="34" charset="-127"/>
              </a:rPr>
              <a:t>And, we need a timed door…</a:t>
            </a:r>
            <a:br>
              <a:rPr lang="en-US" altLang="ko-KR" sz="3200" dirty="0">
                <a:solidFill>
                  <a:srgbClr val="0000CC"/>
                </a:solidFill>
                <a:latin typeface="+mn-lt"/>
                <a:ea typeface="Malgun Gothic" pitchFamily="34" charset="-127"/>
              </a:rPr>
            </a:br>
            <a:r>
              <a:rPr lang="en-US" altLang="ko-KR" sz="3200" dirty="0">
                <a:solidFill>
                  <a:srgbClr val="0000CC"/>
                </a:solidFill>
                <a:latin typeface="+mn-lt"/>
                <a:ea typeface="Malgun Gothic" pitchFamily="34" charset="-127"/>
              </a:rPr>
              <a:t>A timed door closes by itself if it has been left open too long…</a:t>
            </a:r>
            <a:endParaRPr lang="en-US" sz="3200" dirty="0">
              <a:latin typeface="+mn-lt"/>
            </a:endParaRPr>
          </a:p>
        </p:txBody>
      </p:sp>
      <p:grpSp>
        <p:nvGrpSpPr>
          <p:cNvPr id="41988" name="Group 1">
            <a:extLst>
              <a:ext uri="{FF2B5EF4-FFF2-40B4-BE49-F238E27FC236}">
                <a16:creationId xmlns:a16="http://schemas.microsoft.com/office/drawing/2014/main" id="{59EB1AC4-F7FC-CC53-914D-5DD0CF1CD91D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1112838"/>
            <a:ext cx="5029200" cy="3022600"/>
            <a:chOff x="2906712" y="1265237"/>
            <a:chExt cx="3041374" cy="2133487"/>
          </a:xfrm>
        </p:grpSpPr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46F0D7D9-CBDC-CC8B-4E78-E1ADB92E1239}"/>
                </a:ext>
              </a:extLst>
            </p:cNvPr>
            <p:cNvGrpSpPr/>
            <p:nvPr/>
          </p:nvGrpSpPr>
          <p:grpSpPr bwMode="auto">
            <a:xfrm>
              <a:off x="2906712" y="1265237"/>
              <a:ext cx="3041374" cy="1900052"/>
              <a:chOff x="1143000" y="609600"/>
              <a:chExt cx="2438400" cy="2209800"/>
            </a:xfrm>
            <a:solidFill>
              <a:srgbClr val="FFFF99">
                <a:alpha val="32000"/>
              </a:srgb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7BFEF2-F8AF-360D-C7F8-369A6F2EA080}"/>
                  </a:ext>
                </a:extLst>
              </p:cNvPr>
              <p:cNvSpPr/>
              <p:nvPr/>
            </p:nvSpPr>
            <p:spPr>
              <a:xfrm>
                <a:off x="1143000" y="609600"/>
                <a:ext cx="2438400" cy="22098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32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CE16FB-4BCA-C294-43BF-9B00FE8161AA}"/>
                  </a:ext>
                </a:extLst>
              </p:cNvPr>
              <p:cNvCxnSpPr/>
              <p:nvPr/>
            </p:nvCxnSpPr>
            <p:spPr>
              <a:xfrm rot="10800000" flipH="1">
                <a:off x="1143000" y="13716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E7D199-59AD-295C-EA20-8E818FE8B23F}"/>
                  </a:ext>
                </a:extLst>
              </p:cNvPr>
              <p:cNvCxnSpPr/>
              <p:nvPr/>
            </p:nvCxnSpPr>
            <p:spPr>
              <a:xfrm>
                <a:off x="1143000" y="16002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1990" name="TextBox 16">
              <a:extLst>
                <a:ext uri="{FF2B5EF4-FFF2-40B4-BE49-F238E27FC236}">
                  <a16:creationId xmlns:a16="http://schemas.microsoft.com/office/drawing/2014/main" id="{A3BF4931-64F6-1A31-8DF2-8E6633C03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2" y="1265237"/>
              <a:ext cx="3041374" cy="787107"/>
            </a:xfrm>
            <a:prstGeom prst="rect">
              <a:avLst/>
            </a:prstGeom>
            <a:solidFill>
              <a:srgbClr val="FFFF99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3300"/>
                  </a:solidFill>
                  <a:latin typeface="Comic Sans MS" panose="030F0702030302020204" pitchFamily="66" charset="0"/>
                </a:rPr>
                <a:t>&lt;&lt;Interface&gt;&gt;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>
                  <a:solidFill>
                    <a:srgbClr val="003300"/>
                  </a:solidFill>
                  <a:latin typeface="Comic Sans MS" panose="030F0702030302020204" pitchFamily="66" charset="0"/>
                </a:rPr>
                <a:t>Door </a:t>
              </a:r>
              <a:endParaRPr lang="en-IN" altLang="en-US" sz="3200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991" name="TextBox 17">
              <a:extLst>
                <a:ext uri="{FF2B5EF4-FFF2-40B4-BE49-F238E27FC236}">
                  <a16:creationId xmlns:a16="http://schemas.microsoft.com/office/drawing/2014/main" id="{69133E79-0212-7A0A-0B5C-593894AB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2" y="2116985"/>
              <a:ext cx="3041374" cy="1281739"/>
            </a:xfrm>
            <a:prstGeom prst="rect">
              <a:avLst/>
            </a:prstGeom>
            <a:solidFill>
              <a:srgbClr val="FFFF99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3300"/>
                  </a:solidFill>
                  <a:latin typeface="Comic Sans MS" panose="030F0702030302020204" pitchFamily="66" charset="0"/>
                </a:rPr>
                <a:t>+lock()</a:t>
              </a:r>
            </a:p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3300"/>
                  </a:solidFill>
                  <a:latin typeface="Comic Sans MS" panose="030F0702030302020204" pitchFamily="66" charset="0"/>
                </a:rPr>
                <a:t>+Unlock</a:t>
              </a:r>
            </a:p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3300"/>
                  </a:solidFill>
                  <a:latin typeface="Comic Sans MS" panose="030F0702030302020204" pitchFamily="66" charset="0"/>
                </a:rPr>
                <a:t>+isOpen()</a:t>
              </a:r>
            </a:p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3300"/>
                  </a:solidFill>
                  <a:latin typeface="Comic Sans MS" panose="030F0702030302020204" pitchFamily="66" charset="0"/>
                </a:rPr>
                <a:t> </a:t>
              </a:r>
              <a:endParaRPr lang="en-IN" altLang="en-US" sz="2800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3">
            <a:extLst>
              <a:ext uri="{FF2B5EF4-FFF2-40B4-BE49-F238E27FC236}">
                <a16:creationId xmlns:a16="http://schemas.microsoft.com/office/drawing/2014/main" id="{A32FDA9E-714F-C1E4-A920-9C685058A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579438"/>
            <a:ext cx="9072562" cy="6862762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ko-KR" sz="3600">
                <a:ea typeface="Malgun Gothic" panose="020B0503020000020004" pitchFamily="34" charset="-127"/>
              </a:rPr>
              <a:t>Need to use Timer  Class</a:t>
            </a:r>
          </a:p>
        </p:txBody>
      </p:sp>
      <p:grpSp>
        <p:nvGrpSpPr>
          <p:cNvPr id="44035" name="Group 18">
            <a:extLst>
              <a:ext uri="{FF2B5EF4-FFF2-40B4-BE49-F238E27FC236}">
                <a16:creationId xmlns:a16="http://schemas.microsoft.com/office/drawing/2014/main" id="{71377384-A04F-54EE-DBEA-46DC82FDECAC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2179638"/>
            <a:ext cx="8763000" cy="2971800"/>
            <a:chOff x="1001712" y="2498291"/>
            <a:chExt cx="7434469" cy="1662545"/>
          </a:xfrm>
        </p:grpSpPr>
        <p:grpSp>
          <p:nvGrpSpPr>
            <p:cNvPr id="3" name="Group 12">
              <a:extLst>
                <a:ext uri="{FF2B5EF4-FFF2-40B4-BE49-F238E27FC236}">
                  <a16:creationId xmlns:a16="http://schemas.microsoft.com/office/drawing/2014/main" id="{C4166C34-8776-6F9E-815F-9025034F91A4}"/>
                </a:ext>
              </a:extLst>
            </p:cNvPr>
            <p:cNvGrpSpPr/>
            <p:nvPr/>
          </p:nvGrpSpPr>
          <p:grpSpPr bwMode="auto">
            <a:xfrm>
              <a:off x="1001712" y="2814967"/>
              <a:ext cx="2703443" cy="1108364"/>
              <a:chOff x="1143000" y="990600"/>
              <a:chExt cx="2438400" cy="1066800"/>
            </a:xfrm>
            <a:solidFill>
              <a:srgbClr val="FFFF99">
                <a:alpha val="39000"/>
              </a:srgbClr>
            </a:solidFill>
          </p:grpSpPr>
          <p:grpSp>
            <p:nvGrpSpPr>
              <p:cNvPr id="4" name="Group 9">
                <a:extLst>
                  <a:ext uri="{FF2B5EF4-FFF2-40B4-BE49-F238E27FC236}">
                    <a16:creationId xmlns:a16="http://schemas.microsoft.com/office/drawing/2014/main" id="{2B032C73-87CE-720B-B279-E56BB82DB99E}"/>
                  </a:ext>
                </a:extLst>
              </p:cNvPr>
              <p:cNvGrpSpPr/>
              <p:nvPr/>
            </p:nvGrpSpPr>
            <p:grpSpPr>
              <a:xfrm>
                <a:off x="1143000" y="990600"/>
                <a:ext cx="2438400" cy="1066800"/>
                <a:chOff x="1143000" y="990600"/>
                <a:chExt cx="2438400" cy="1066800"/>
              </a:xfrm>
              <a:grpFill/>
            </p:grpSpPr>
            <p:sp>
              <p:nvSpPr>
                <p:cNvPr id="8" name="Rectangle 1">
                  <a:extLst>
                    <a:ext uri="{FF2B5EF4-FFF2-40B4-BE49-F238E27FC236}">
                      <a16:creationId xmlns:a16="http://schemas.microsoft.com/office/drawing/2014/main" id="{2E61D769-0100-4267-E5E2-186C4AF2EBA2}"/>
                    </a:ext>
                  </a:extLst>
                </p:cNvPr>
                <p:cNvSpPr/>
                <p:nvPr/>
              </p:nvSpPr>
              <p:spPr>
                <a:xfrm>
                  <a:off x="1143000" y="990600"/>
                  <a:ext cx="2438400" cy="1066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IN">
                    <a:solidFill>
                      <a:srgbClr val="003300"/>
                    </a:solidFill>
                  </a:endParaRPr>
                </a:p>
              </p:txBody>
            </p:sp>
            <p:cxnSp>
              <p:nvCxnSpPr>
                <p:cNvPr id="9" name="Straight Connector 3">
                  <a:extLst>
                    <a:ext uri="{FF2B5EF4-FFF2-40B4-BE49-F238E27FC236}">
                      <a16:creationId xmlns:a16="http://schemas.microsoft.com/office/drawing/2014/main" id="{D0605B2A-A3DD-7F66-CA4C-FBF74819B595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143000" y="13716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Straight Connector 5">
                  <a:extLst>
                    <a:ext uri="{FF2B5EF4-FFF2-40B4-BE49-F238E27FC236}">
                      <a16:creationId xmlns:a16="http://schemas.microsoft.com/office/drawing/2014/main" id="{E968548B-B664-104D-A62E-45E6D50A94F3}"/>
                    </a:ext>
                  </a:extLst>
                </p:cNvPr>
                <p:cNvCxnSpPr/>
                <p:nvPr/>
              </p:nvCxnSpPr>
              <p:spPr>
                <a:xfrm>
                  <a:off x="1143000" y="16002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540FFF-2CA8-22CB-DEA4-88F254C8E380}"/>
                  </a:ext>
                </a:extLst>
              </p:cNvPr>
              <p:cNvSpPr txBox="1"/>
              <p:nvPr/>
            </p:nvSpPr>
            <p:spPr>
              <a:xfrm>
                <a:off x="1143000" y="990600"/>
                <a:ext cx="2438400" cy="31487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3200" dirty="0">
                    <a:solidFill>
                      <a:srgbClr val="003300"/>
                    </a:solidFill>
                    <a:latin typeface="Comic Sans MS" pitchFamily="66" charset="0"/>
                  </a:rPr>
                  <a:t>Timer </a:t>
                </a:r>
                <a:endParaRPr lang="en-IN" sz="32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1C86-5150-0B4D-0EBA-C8F1E627BFF1}"/>
                  </a:ext>
                </a:extLst>
              </p:cNvPr>
              <p:cNvSpPr txBox="1"/>
              <p:nvPr/>
            </p:nvSpPr>
            <p:spPr>
              <a:xfrm>
                <a:off x="1143000" y="1600200"/>
                <a:ext cx="2438400" cy="31487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3200" dirty="0">
                    <a:solidFill>
                      <a:srgbClr val="003300"/>
                    </a:solidFill>
                    <a:latin typeface="Comic Sans MS" pitchFamily="66" charset="0"/>
                  </a:rPr>
                  <a:t>+register() </a:t>
                </a:r>
                <a:endParaRPr lang="en-IN" sz="32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F7A6D581-CE90-357B-4D09-DC2FEB8FB9DF}"/>
                </a:ext>
              </a:extLst>
            </p:cNvPr>
            <p:cNvGrpSpPr/>
            <p:nvPr/>
          </p:nvGrpSpPr>
          <p:grpSpPr bwMode="auto">
            <a:xfrm>
              <a:off x="5732738" y="2498291"/>
              <a:ext cx="2703443" cy="1662545"/>
              <a:chOff x="1143000" y="990600"/>
              <a:chExt cx="2438400" cy="1066800"/>
            </a:xfrm>
            <a:solidFill>
              <a:srgbClr val="FFFF99">
                <a:alpha val="32000"/>
              </a:srgbClr>
            </a:solidFill>
          </p:grpSpPr>
          <p:grpSp>
            <p:nvGrpSpPr>
              <p:cNvPr id="11" name="Group 11">
                <a:extLst>
                  <a:ext uri="{FF2B5EF4-FFF2-40B4-BE49-F238E27FC236}">
                    <a16:creationId xmlns:a16="http://schemas.microsoft.com/office/drawing/2014/main" id="{622EF79B-BC5A-06AF-EA05-BF71C3F211C8}"/>
                  </a:ext>
                </a:extLst>
              </p:cNvPr>
              <p:cNvGrpSpPr/>
              <p:nvPr/>
            </p:nvGrpSpPr>
            <p:grpSpPr>
              <a:xfrm>
                <a:off x="1143000" y="990600"/>
                <a:ext cx="2438400" cy="1066800"/>
                <a:chOff x="1143000" y="990600"/>
                <a:chExt cx="2438400" cy="1066800"/>
              </a:xfrm>
              <a:grpFill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84C080C-60EA-CEFC-94FA-6F11C1FEFDFA}"/>
                    </a:ext>
                  </a:extLst>
                </p:cNvPr>
                <p:cNvSpPr/>
                <p:nvPr/>
              </p:nvSpPr>
              <p:spPr>
                <a:xfrm>
                  <a:off x="1143000" y="990600"/>
                  <a:ext cx="2438400" cy="1066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IN">
                    <a:solidFill>
                      <a:srgbClr val="003300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F59E5A-D485-5A5A-ABC4-C7AE7B548C51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143000" y="13716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Straight Connector 19">
                  <a:extLst>
                    <a:ext uri="{FF2B5EF4-FFF2-40B4-BE49-F238E27FC236}">
                      <a16:creationId xmlns:a16="http://schemas.microsoft.com/office/drawing/2014/main" id="{9B45A26E-13FF-77B2-3279-2633D19B0021}"/>
                    </a:ext>
                  </a:extLst>
                </p:cNvPr>
                <p:cNvCxnSpPr/>
                <p:nvPr/>
              </p:nvCxnSpPr>
              <p:spPr>
                <a:xfrm>
                  <a:off x="1143000" y="16002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4D44CF-94B9-2A6B-5A1F-7BF2CD9DDF02}"/>
                  </a:ext>
                </a:extLst>
              </p:cNvPr>
              <p:cNvSpPr txBox="1"/>
              <p:nvPr/>
            </p:nvSpPr>
            <p:spPr>
              <a:xfrm>
                <a:off x="1143000" y="1003700"/>
                <a:ext cx="2438400" cy="342500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800" dirty="0">
                    <a:solidFill>
                      <a:srgbClr val="003300"/>
                    </a:solidFill>
                    <a:latin typeface="Comic Sans MS" pitchFamily="66" charset="0"/>
                  </a:rPr>
                  <a:t>&lt;&lt;Interface&gt;&gt;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800" dirty="0">
                    <a:solidFill>
                      <a:srgbClr val="003300"/>
                    </a:solidFill>
                    <a:latin typeface="Comic Sans MS" pitchFamily="66" charset="0"/>
                  </a:rPr>
                  <a:t>Timer Client</a:t>
                </a:r>
                <a:endParaRPr lang="en-IN" sz="28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85C9A-5B97-319C-3FAA-EDBFCB755F70}"/>
                  </a:ext>
                </a:extLst>
              </p:cNvPr>
              <p:cNvSpPr txBox="1"/>
              <p:nvPr/>
            </p:nvSpPr>
            <p:spPr>
              <a:xfrm>
                <a:off x="1143000" y="1676400"/>
                <a:ext cx="2438400" cy="20991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3200" dirty="0">
                    <a:solidFill>
                      <a:srgbClr val="003300"/>
                    </a:solidFill>
                    <a:latin typeface="Comic Sans MS" pitchFamily="66" charset="0"/>
                  </a:rPr>
                  <a:t>+timeout() </a:t>
                </a:r>
                <a:endParaRPr lang="en-IN" sz="32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57C97A-961B-0A87-0AB8-F7AD67F0DD5E}"/>
                </a:ext>
              </a:extLst>
            </p:cNvPr>
            <p:cNvCxnSpPr/>
            <p:nvPr/>
          </p:nvCxnSpPr>
          <p:spPr bwMode="auto">
            <a:xfrm>
              <a:off x="3704788" y="3447682"/>
              <a:ext cx="2028317" cy="1776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제목 3">
            <a:extLst>
              <a:ext uri="{FF2B5EF4-FFF2-40B4-BE49-F238E27FC236}">
                <a16:creationId xmlns:a16="http://schemas.microsoft.com/office/drawing/2014/main" id="{F175AFAC-7EC9-124C-8DD8-B5C0574862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131888" y="696913"/>
            <a:ext cx="9072563" cy="6862762"/>
          </a:xfrm>
        </p:spPr>
        <p:txBody>
          <a:bodyPr lIns="100794" tIns="50397" rIns="100794" bIns="50397" anchor="t"/>
          <a:lstStyle/>
          <a:p>
            <a:pPr eaLnBrk="1" hangingPunct="1">
              <a:spcBef>
                <a:spcPts val="1200"/>
              </a:spcBef>
            </a:pP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br>
              <a:rPr lang="en-US" altLang="ko-KR">
                <a:ea typeface="Malgun Gothic" panose="020B0503020000020004" pitchFamily="34" charset="-127"/>
              </a:rPr>
            </a:br>
            <a:r>
              <a:rPr lang="en-US" altLang="ko-KR" sz="3200">
                <a:solidFill>
                  <a:srgbClr val="006600"/>
                </a:solidFill>
                <a:ea typeface="Malgun Gothic" panose="020B0503020000020004" pitchFamily="34" charset="-127"/>
              </a:rPr>
              <a:t>What are the problems?</a:t>
            </a:r>
            <a:endParaRPr lang="en-US" altLang="ko-KR" sz="3600">
              <a:solidFill>
                <a:srgbClr val="006600"/>
              </a:solidFill>
              <a:ea typeface="Malgun Gothic" panose="020B0503020000020004" pitchFamily="34" charset="-127"/>
            </a:endParaRP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C70112AD-A65E-3F12-A37E-276A7F25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3414713"/>
            <a:ext cx="4916487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The interface Door has been polluted with a method that many clients do not need,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</a:rPr>
              <a:t>Results in low cohesion…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480F3A-80D2-3647-A2BA-E4667D6A38FF}"/>
              </a:ext>
            </a:extLst>
          </p:cNvPr>
          <p:cNvSpPr txBox="1"/>
          <p:nvPr/>
        </p:nvSpPr>
        <p:spPr>
          <a:xfrm>
            <a:off x="1079500" y="227013"/>
            <a:ext cx="6858000" cy="49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ko-KR" sz="3200" dirty="0">
                <a:solidFill>
                  <a:schemeClr val="tx1"/>
                </a:solidFill>
                <a:latin typeface="+mn-lt"/>
                <a:ea typeface="Malgun Gothic" pitchFamily="34" charset="-127"/>
              </a:rPr>
              <a:t>First Cut Solution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6085" name="Group 43">
            <a:extLst>
              <a:ext uri="{FF2B5EF4-FFF2-40B4-BE49-F238E27FC236}">
                <a16:creationId xmlns:a16="http://schemas.microsoft.com/office/drawing/2014/main" id="{D56D4B9B-61A6-487F-4E6D-BA783E598FEA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579438"/>
            <a:ext cx="7772400" cy="6096000"/>
            <a:chOff x="2068513" y="731838"/>
            <a:chExt cx="7772400" cy="6096000"/>
          </a:xfrm>
        </p:grpSpPr>
        <p:grpSp>
          <p:nvGrpSpPr>
            <p:cNvPr id="3" name="Group 12">
              <a:extLst>
                <a:ext uri="{FF2B5EF4-FFF2-40B4-BE49-F238E27FC236}">
                  <a16:creationId xmlns:a16="http://schemas.microsoft.com/office/drawing/2014/main" id="{F00CEF52-5621-9F8A-8036-6F9EF5A6A2CB}"/>
                </a:ext>
              </a:extLst>
            </p:cNvPr>
            <p:cNvGrpSpPr/>
            <p:nvPr/>
          </p:nvGrpSpPr>
          <p:grpSpPr bwMode="auto">
            <a:xfrm>
              <a:off x="2068513" y="1127682"/>
              <a:ext cx="2703443" cy="1113003"/>
              <a:chOff x="1143000" y="990600"/>
              <a:chExt cx="2438400" cy="1071265"/>
            </a:xfrm>
            <a:solidFill>
              <a:srgbClr val="FFFF99">
                <a:alpha val="39000"/>
              </a:srgbClr>
            </a:solidFill>
          </p:grpSpPr>
          <p:grpSp>
            <p:nvGrpSpPr>
              <p:cNvPr id="4" name="Group 9">
                <a:extLst>
                  <a:ext uri="{FF2B5EF4-FFF2-40B4-BE49-F238E27FC236}">
                    <a16:creationId xmlns:a16="http://schemas.microsoft.com/office/drawing/2014/main" id="{2FF84890-C44E-70AE-C040-23D76C7B84D9}"/>
                  </a:ext>
                </a:extLst>
              </p:cNvPr>
              <p:cNvGrpSpPr/>
              <p:nvPr/>
            </p:nvGrpSpPr>
            <p:grpSpPr>
              <a:xfrm>
                <a:off x="1143000" y="990600"/>
                <a:ext cx="2438400" cy="1066800"/>
                <a:chOff x="1143000" y="990600"/>
                <a:chExt cx="2438400" cy="1066800"/>
              </a:xfrm>
              <a:grpFill/>
            </p:grpSpPr>
            <p:sp>
              <p:nvSpPr>
                <p:cNvPr id="38" name="Rectangle 1">
                  <a:extLst>
                    <a:ext uri="{FF2B5EF4-FFF2-40B4-BE49-F238E27FC236}">
                      <a16:creationId xmlns:a16="http://schemas.microsoft.com/office/drawing/2014/main" id="{D5A9113A-468D-ED17-2874-586C6D76274C}"/>
                    </a:ext>
                  </a:extLst>
                </p:cNvPr>
                <p:cNvSpPr/>
                <p:nvPr/>
              </p:nvSpPr>
              <p:spPr>
                <a:xfrm>
                  <a:off x="1143000" y="990600"/>
                  <a:ext cx="2438400" cy="1066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IN" sz="2800">
                    <a:solidFill>
                      <a:srgbClr val="003300"/>
                    </a:solidFill>
                  </a:endParaRPr>
                </a:p>
              </p:txBody>
            </p:sp>
            <p:cxnSp>
              <p:nvCxnSpPr>
                <p:cNvPr id="39" name="Straight Connector 3">
                  <a:extLst>
                    <a:ext uri="{FF2B5EF4-FFF2-40B4-BE49-F238E27FC236}">
                      <a16:creationId xmlns:a16="http://schemas.microsoft.com/office/drawing/2014/main" id="{FB1A9D51-8E57-0830-1BE5-442FF7F8C3F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143000" y="13716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Straight Connector 5">
                  <a:extLst>
                    <a:ext uri="{FF2B5EF4-FFF2-40B4-BE49-F238E27FC236}">
                      <a16:creationId xmlns:a16="http://schemas.microsoft.com/office/drawing/2014/main" id="{736902DA-3951-9CAE-AB85-6EE419CFA0FE}"/>
                    </a:ext>
                  </a:extLst>
                </p:cNvPr>
                <p:cNvCxnSpPr/>
                <p:nvPr/>
              </p:nvCxnSpPr>
              <p:spPr>
                <a:xfrm>
                  <a:off x="1143000" y="16002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C2C756-767E-563C-6B14-95DFC451B911}"/>
                  </a:ext>
                </a:extLst>
              </p:cNvPr>
              <p:cNvSpPr txBox="1"/>
              <p:nvPr/>
            </p:nvSpPr>
            <p:spPr>
              <a:xfrm>
                <a:off x="1143000" y="990600"/>
                <a:ext cx="2438400" cy="46166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>
                    <a:solidFill>
                      <a:srgbClr val="003300"/>
                    </a:solidFill>
                    <a:latin typeface="Comic Sans MS" pitchFamily="66" charset="0"/>
                  </a:rPr>
                  <a:t>Timer </a:t>
                </a:r>
                <a:endParaRPr lang="en-IN" sz="24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F5FAFD-1173-40A4-9BB8-E6BE6739E1A4}"/>
                  </a:ext>
                </a:extLst>
              </p:cNvPr>
              <p:cNvSpPr txBox="1"/>
              <p:nvPr/>
            </p:nvSpPr>
            <p:spPr>
              <a:xfrm>
                <a:off x="1143000" y="1600200"/>
                <a:ext cx="2438400" cy="46166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>
                    <a:solidFill>
                      <a:srgbClr val="003300"/>
                    </a:solidFill>
                    <a:latin typeface="Comic Sans MS" pitchFamily="66" charset="0"/>
                  </a:rPr>
                  <a:t>+register() </a:t>
                </a:r>
                <a:endParaRPr lang="en-IN" sz="24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6ABE6F9A-6095-AFEA-C529-2A030BAC604B}"/>
                </a:ext>
              </a:extLst>
            </p:cNvPr>
            <p:cNvGrpSpPr/>
            <p:nvPr/>
          </p:nvGrpSpPr>
          <p:grpSpPr bwMode="auto">
            <a:xfrm>
              <a:off x="6799539" y="731838"/>
              <a:ext cx="2703443" cy="1741714"/>
              <a:chOff x="1143000" y="939800"/>
              <a:chExt cx="2438400" cy="1117600"/>
            </a:xfrm>
            <a:solidFill>
              <a:srgbClr val="FFFF99">
                <a:alpha val="32000"/>
              </a:srgbClr>
            </a:solidFill>
          </p:grpSpPr>
          <p:grpSp>
            <p:nvGrpSpPr>
              <p:cNvPr id="6" name="Group 9">
                <a:extLst>
                  <a:ext uri="{FF2B5EF4-FFF2-40B4-BE49-F238E27FC236}">
                    <a16:creationId xmlns:a16="http://schemas.microsoft.com/office/drawing/2014/main" id="{34F77B73-A928-04D8-D632-7365C83D3CF8}"/>
                  </a:ext>
                </a:extLst>
              </p:cNvPr>
              <p:cNvGrpSpPr/>
              <p:nvPr/>
            </p:nvGrpSpPr>
            <p:grpSpPr>
              <a:xfrm>
                <a:off x="1143000" y="990600"/>
                <a:ext cx="2438400" cy="1066800"/>
                <a:chOff x="1143000" y="990600"/>
                <a:chExt cx="2438400" cy="1066800"/>
              </a:xfrm>
              <a:grpFill/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347401-13C0-BC7D-BF31-540C3DA68DF4}"/>
                    </a:ext>
                  </a:extLst>
                </p:cNvPr>
                <p:cNvSpPr/>
                <p:nvPr/>
              </p:nvSpPr>
              <p:spPr>
                <a:xfrm>
                  <a:off x="1143000" y="990600"/>
                  <a:ext cx="2438400" cy="1066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IN" sz="2800">
                    <a:solidFill>
                      <a:srgbClr val="003300"/>
                    </a:solidFill>
                  </a:endParaRP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9183CD4-44CB-D074-BD81-4513C4328B54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143000" y="13716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" name="Straight Connector 19">
                  <a:extLst>
                    <a:ext uri="{FF2B5EF4-FFF2-40B4-BE49-F238E27FC236}">
                      <a16:creationId xmlns:a16="http://schemas.microsoft.com/office/drawing/2014/main" id="{6A3624EF-585D-5C00-9842-0E2DA92B0B95}"/>
                    </a:ext>
                  </a:extLst>
                </p:cNvPr>
                <p:cNvCxnSpPr/>
                <p:nvPr/>
              </p:nvCxnSpPr>
              <p:spPr>
                <a:xfrm>
                  <a:off x="1143000" y="16002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CAFE08-C840-DB04-79C7-8CA97AA61DEE}"/>
                  </a:ext>
                </a:extLst>
              </p:cNvPr>
              <p:cNvSpPr txBox="1"/>
              <p:nvPr/>
            </p:nvSpPr>
            <p:spPr>
              <a:xfrm>
                <a:off x="1143000" y="939800"/>
                <a:ext cx="2438400" cy="454227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>
                    <a:solidFill>
                      <a:srgbClr val="003300"/>
                    </a:solidFill>
                    <a:latin typeface="Comic Sans MS" pitchFamily="66" charset="0"/>
                  </a:rPr>
                  <a:t>&lt;&lt;Interface&gt;&gt;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>
                    <a:solidFill>
                      <a:srgbClr val="003300"/>
                    </a:solidFill>
                    <a:latin typeface="Comic Sans MS" pitchFamily="66" charset="0"/>
                  </a:rPr>
                  <a:t>Timer Client</a:t>
                </a:r>
                <a:endParaRPr lang="en-IN" sz="20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FC1118-F610-503B-E656-34807A820E66}"/>
                  </a:ext>
                </a:extLst>
              </p:cNvPr>
              <p:cNvSpPr txBox="1"/>
              <p:nvPr/>
            </p:nvSpPr>
            <p:spPr>
              <a:xfrm>
                <a:off x="1143000" y="1676400"/>
                <a:ext cx="2438400" cy="307777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>
                    <a:solidFill>
                      <a:srgbClr val="003300"/>
                    </a:solidFill>
                    <a:latin typeface="Comic Sans MS" pitchFamily="66" charset="0"/>
                  </a:rPr>
                  <a:t>+timeout() </a:t>
                </a:r>
                <a:endParaRPr lang="en-IN" sz="24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7CC0764-8CAA-EF55-0FC1-A2F2DBAD43C3}"/>
                </a:ext>
              </a:extLst>
            </p:cNvPr>
            <p:cNvGrpSpPr/>
            <p:nvPr/>
          </p:nvGrpSpPr>
          <p:grpSpPr bwMode="auto">
            <a:xfrm>
              <a:off x="6799539" y="2948565"/>
              <a:ext cx="3041374" cy="1900052"/>
              <a:chOff x="1143000" y="609600"/>
              <a:chExt cx="2438400" cy="2209800"/>
            </a:xfrm>
            <a:solidFill>
              <a:srgbClr val="FFFF99">
                <a:alpha val="32000"/>
              </a:srgbClr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BA6C1D-5E11-092F-46E7-59A2B3A5EF09}"/>
                  </a:ext>
                </a:extLst>
              </p:cNvPr>
              <p:cNvSpPr/>
              <p:nvPr/>
            </p:nvSpPr>
            <p:spPr>
              <a:xfrm>
                <a:off x="1143000" y="609600"/>
                <a:ext cx="2438400" cy="22098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24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DC96496-F5D6-B172-96EC-3A02F3D35756}"/>
                  </a:ext>
                </a:extLst>
              </p:cNvPr>
              <p:cNvCxnSpPr/>
              <p:nvPr/>
            </p:nvCxnSpPr>
            <p:spPr>
              <a:xfrm rot="10800000" flipH="1">
                <a:off x="1143000" y="13716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B03450-B6AD-8D1B-0F63-1125FC2D6F8E}"/>
                  </a:ext>
                </a:extLst>
              </p:cNvPr>
              <p:cNvCxnSpPr/>
              <p:nvPr/>
            </p:nvCxnSpPr>
            <p:spPr>
              <a:xfrm>
                <a:off x="1143000" y="16002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6089" name="TextBox 23">
              <a:extLst>
                <a:ext uri="{FF2B5EF4-FFF2-40B4-BE49-F238E27FC236}">
                  <a16:creationId xmlns:a16="http://schemas.microsoft.com/office/drawing/2014/main" id="{4B0CFA46-0661-F3FB-B806-526B6548D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9263" y="2947988"/>
              <a:ext cx="3041650" cy="736600"/>
            </a:xfrm>
            <a:prstGeom prst="rect">
              <a:avLst/>
            </a:prstGeom>
            <a:solidFill>
              <a:srgbClr val="FFFF99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</a:rPr>
                <a:t>&lt;&lt;Interface&gt;&gt;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</a:rPr>
                <a:t>Door </a:t>
              </a:r>
              <a:endParaRPr lang="en-IN" altLang="en-US" sz="2000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6090" name="TextBox 24">
              <a:extLst>
                <a:ext uri="{FF2B5EF4-FFF2-40B4-BE49-F238E27FC236}">
                  <a16:creationId xmlns:a16="http://schemas.microsoft.com/office/drawing/2014/main" id="{B16DCDB6-BDA8-E05D-76F1-6EED7D984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9263" y="3800475"/>
              <a:ext cx="3041650" cy="1374775"/>
            </a:xfrm>
            <a:prstGeom prst="rect">
              <a:avLst/>
            </a:prstGeom>
            <a:solidFill>
              <a:srgbClr val="FFFF99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</a:rPr>
                <a:t>+lock()</a:t>
              </a:r>
            </a:p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</a:rPr>
                <a:t>+Unlock</a:t>
              </a:r>
            </a:p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</a:rPr>
                <a:t>+isOpen()</a:t>
              </a:r>
            </a:p>
            <a:p>
              <a:pPr lvl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</a:rPr>
                <a:t> </a:t>
              </a:r>
              <a:endParaRPr lang="en-IN" altLang="en-US" sz="2000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" name="Group 27">
              <a:extLst>
                <a:ext uri="{FF2B5EF4-FFF2-40B4-BE49-F238E27FC236}">
                  <a16:creationId xmlns:a16="http://schemas.microsoft.com/office/drawing/2014/main" id="{E7119412-B993-B59C-1686-E956B0BBA98A}"/>
                </a:ext>
              </a:extLst>
            </p:cNvPr>
            <p:cNvGrpSpPr/>
            <p:nvPr/>
          </p:nvGrpSpPr>
          <p:grpSpPr bwMode="auto">
            <a:xfrm>
              <a:off x="6799539" y="5640306"/>
              <a:ext cx="2703443" cy="1187532"/>
              <a:chOff x="1143000" y="914400"/>
              <a:chExt cx="2438400" cy="1143000"/>
            </a:xfrm>
            <a:solidFill>
              <a:srgbClr val="FFFF99">
                <a:alpha val="32000"/>
              </a:srgbClr>
            </a:solidFill>
          </p:grpSpPr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93BB7168-425A-8A21-05AA-653E13EF9C4D}"/>
                  </a:ext>
                </a:extLst>
              </p:cNvPr>
              <p:cNvGrpSpPr/>
              <p:nvPr/>
            </p:nvGrpSpPr>
            <p:grpSpPr>
              <a:xfrm>
                <a:off x="1143000" y="990600"/>
                <a:ext cx="2438400" cy="1066800"/>
                <a:chOff x="1143000" y="990600"/>
                <a:chExt cx="2438400" cy="1066800"/>
              </a:xfrm>
              <a:grpFill/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4AF8F05-6858-7D92-0B10-164ACC17C665}"/>
                    </a:ext>
                  </a:extLst>
                </p:cNvPr>
                <p:cNvSpPr/>
                <p:nvPr/>
              </p:nvSpPr>
              <p:spPr>
                <a:xfrm>
                  <a:off x="1143000" y="990600"/>
                  <a:ext cx="2438400" cy="1066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n-IN" sz="2800">
                    <a:solidFill>
                      <a:srgbClr val="003300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A530A89-AB05-8D47-0B7F-B8A9D6F4F13B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143000" y="13716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75F23A4-69D2-2F0B-A26F-52A8C81E9E54}"/>
                    </a:ext>
                  </a:extLst>
                </p:cNvPr>
                <p:cNvCxnSpPr/>
                <p:nvPr/>
              </p:nvCxnSpPr>
              <p:spPr>
                <a:xfrm>
                  <a:off x="1143000" y="1600200"/>
                  <a:ext cx="2438400" cy="1588"/>
                </a:xfrm>
                <a:prstGeom prst="lin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7FA55-A091-600C-CA8E-7DBBAC9ECD02}"/>
                  </a:ext>
                </a:extLst>
              </p:cNvPr>
              <p:cNvSpPr txBox="1"/>
              <p:nvPr/>
            </p:nvSpPr>
            <p:spPr>
              <a:xfrm>
                <a:off x="1143000" y="914400"/>
                <a:ext cx="2438400" cy="46166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 err="1">
                    <a:solidFill>
                      <a:srgbClr val="003300"/>
                    </a:solidFill>
                    <a:latin typeface="Comic Sans MS" pitchFamily="66" charset="0"/>
                  </a:rPr>
                  <a:t>TimedDoor</a:t>
                </a:r>
                <a:r>
                  <a:rPr lang="en-US" sz="2400" dirty="0">
                    <a:solidFill>
                      <a:srgbClr val="003300"/>
                    </a:solidFill>
                    <a:latin typeface="Comic Sans MS" pitchFamily="66" charset="0"/>
                  </a:rPr>
                  <a:t> </a:t>
                </a:r>
                <a:endParaRPr lang="en-IN" sz="2400" dirty="0">
                  <a:solidFill>
                    <a:srgbClr val="0033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6092" name="Group 46">
              <a:extLst>
                <a:ext uri="{FF2B5EF4-FFF2-40B4-BE49-F238E27FC236}">
                  <a16:creationId xmlns:a16="http://schemas.microsoft.com/office/drawing/2014/main" id="{BB6928C6-D708-FFDF-4332-2EF5AFCD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1950" y="4848225"/>
              <a:ext cx="422275" cy="871538"/>
              <a:chOff x="2514600" y="2819400"/>
              <a:chExt cx="381000" cy="991394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2CFDE16-0F96-0EC2-E80B-844D366A6D14}"/>
                  </a:ext>
                </a:extLst>
              </p:cNvPr>
              <p:cNvSpPr/>
              <p:nvPr/>
            </p:nvSpPr>
            <p:spPr>
              <a:xfrm>
                <a:off x="2514600" y="2819400"/>
                <a:ext cx="381000" cy="381028"/>
              </a:xfrm>
              <a:prstGeom prst="triangl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28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5EFFFC6-9401-FD99-C37E-0B17829BBD86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 rot="5400000">
                <a:off x="2399917" y="3504179"/>
                <a:ext cx="610366" cy="2865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93" name="Group 47">
              <a:extLst>
                <a:ext uri="{FF2B5EF4-FFF2-40B4-BE49-F238E27FC236}">
                  <a16:creationId xmlns:a16="http://schemas.microsoft.com/office/drawing/2014/main" id="{231C0009-1203-5636-50CF-25FADFF68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6088" y="2473325"/>
              <a:ext cx="338137" cy="474663"/>
              <a:chOff x="2514600" y="2819400"/>
              <a:chExt cx="381000" cy="991395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AC16F552-14FA-4E76-23D9-17C11657F956}"/>
                  </a:ext>
                </a:extLst>
              </p:cNvPr>
              <p:cNvSpPr/>
              <p:nvPr/>
            </p:nvSpPr>
            <p:spPr>
              <a:xfrm>
                <a:off x="2514600" y="2819400"/>
                <a:ext cx="381000" cy="381306"/>
              </a:xfrm>
              <a:prstGeom prst="triangl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28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E28702D-EB90-6482-062F-491FC7D6CA87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rot="5400000">
                <a:off x="2400950" y="3505751"/>
                <a:ext cx="610089" cy="0"/>
              </a:xfrm>
              <a:prstGeom prst="line">
                <a:avLst/>
              </a:prstGeom>
              <a:ln w="3810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F21849-D29E-8B56-E0E6-337CB81EFFC9}"/>
                </a:ext>
              </a:extLst>
            </p:cNvPr>
            <p:cNvCxnSpPr/>
            <p:nvPr/>
          </p:nvCxnSpPr>
          <p:spPr bwMode="auto">
            <a:xfrm>
              <a:off x="4772025" y="1760538"/>
              <a:ext cx="2027238" cy="1587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3EEC9C-7112-F084-0C6D-8EBFB4712099}"/>
                </a:ext>
              </a:extLst>
            </p:cNvPr>
            <p:cNvCxnSpPr>
              <a:stCxn id="20" idx="1"/>
            </p:cNvCxnSpPr>
            <p:nvPr/>
          </p:nvCxnSpPr>
          <p:spPr bwMode="auto">
            <a:xfrm flipH="1" flipV="1">
              <a:off x="3486150" y="2257425"/>
              <a:ext cx="3313113" cy="4016375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  <p:bldP spid="1372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54B552A-66FD-4E76-571F-010743DDFB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-96838"/>
            <a:ext cx="8596313" cy="1255713"/>
          </a:xfrm>
        </p:spPr>
        <p:txBody>
          <a:bodyPr lIns="99735" tIns="48992" rIns="99735" bIns="48992"/>
          <a:lstStyle/>
          <a:p>
            <a:r>
              <a:rPr lang="en-US" altLang="en-US" sz="3200"/>
              <a:t>Fat Interface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06152-54F0-2811-02C2-8D10BE803490}"/>
              </a:ext>
            </a:extLst>
          </p:cNvPr>
          <p:cNvSpPr/>
          <p:nvPr/>
        </p:nvSpPr>
        <p:spPr>
          <a:xfrm>
            <a:off x="315913" y="6370638"/>
            <a:ext cx="2417762" cy="76835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Key code door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3E363-0B39-7152-AB00-606D753F1918}"/>
              </a:ext>
            </a:extLst>
          </p:cNvPr>
          <p:cNvSpPr/>
          <p:nvPr/>
        </p:nvSpPr>
        <p:spPr bwMode="auto">
          <a:xfrm>
            <a:off x="3535363" y="6370638"/>
            <a:ext cx="2495550" cy="81756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timed door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1773C-B9B3-0B6E-4FF9-0FCD5BF88DE0}"/>
              </a:ext>
            </a:extLst>
          </p:cNvPr>
          <p:cNvSpPr/>
          <p:nvPr/>
        </p:nvSpPr>
        <p:spPr bwMode="auto">
          <a:xfrm>
            <a:off x="6564313" y="6294438"/>
            <a:ext cx="3516312" cy="9906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Remote control 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89EC0-C256-692E-704E-1455C6EF5EB6}"/>
              </a:ext>
            </a:extLst>
          </p:cNvPr>
          <p:cNvSpPr/>
          <p:nvPr/>
        </p:nvSpPr>
        <p:spPr bwMode="auto">
          <a:xfrm>
            <a:off x="3590925" y="3932238"/>
            <a:ext cx="2439988" cy="85566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</a:endParaRP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Door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</a:rPr>
              <a:t>&lt;&lt;interface&gt;&gt;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87A86E3-DAE5-EFBE-DA22-BD41F87631DD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4770438"/>
            <a:ext cx="6804025" cy="1697037"/>
            <a:chOff x="1371600" y="4327556"/>
            <a:chExt cx="6172200" cy="1539845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F8C8D6-BF66-0876-2D72-917D45B57E47}"/>
                </a:ext>
              </a:extLst>
            </p:cNvPr>
            <p:cNvSpPr/>
            <p:nvPr/>
          </p:nvSpPr>
          <p:spPr>
            <a:xfrm>
              <a:off x="4152402" y="4327556"/>
              <a:ext cx="381623" cy="381720"/>
            </a:xfrm>
            <a:prstGeom prst="triangle">
              <a:avLst>
                <a:gd name="adj" fmla="val 5339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85A5E7-0E55-C5FE-44F3-D71C525C2EDA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 flipH="1">
              <a:off x="4338173" y="4709276"/>
              <a:ext cx="17281" cy="107025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374D32-CFFC-686A-0192-91A4155B7A5E}"/>
                </a:ext>
              </a:extLst>
            </p:cNvPr>
            <p:cNvCxnSpPr/>
            <p:nvPr/>
          </p:nvCxnSpPr>
          <p:spPr>
            <a:xfrm>
              <a:off x="1371600" y="5181745"/>
              <a:ext cx="6172200" cy="14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4D7383-0088-5878-1DC5-71971BAB2201}"/>
                </a:ext>
              </a:extLst>
            </p:cNvPr>
            <p:cNvCxnSpPr/>
            <p:nvPr/>
          </p:nvCxnSpPr>
          <p:spPr>
            <a:xfrm rot="5400000">
              <a:off x="7200252" y="5523853"/>
              <a:ext cx="685656" cy="14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1460D0-B317-B304-AC7C-0A2BC5750560}"/>
                </a:ext>
              </a:extLst>
            </p:cNvPr>
            <p:cNvCxnSpPr/>
            <p:nvPr/>
          </p:nvCxnSpPr>
          <p:spPr>
            <a:xfrm rot="5400000">
              <a:off x="1029492" y="5523853"/>
              <a:ext cx="685656" cy="14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6" name="Group 4">
            <a:extLst>
              <a:ext uri="{FF2B5EF4-FFF2-40B4-BE49-F238E27FC236}">
                <a16:creationId xmlns:a16="http://schemas.microsoft.com/office/drawing/2014/main" id="{DEA51636-F546-18B2-A299-3729D75B0A49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2324100"/>
            <a:ext cx="458788" cy="1608138"/>
            <a:chOff x="4580732" y="2981326"/>
            <a:chExt cx="420687" cy="1177925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972C3BB-C42E-0F35-C77C-B18D79A53FA5}"/>
                </a:ext>
              </a:extLst>
            </p:cNvPr>
            <p:cNvSpPr/>
            <p:nvPr/>
          </p:nvSpPr>
          <p:spPr bwMode="auto">
            <a:xfrm>
              <a:off x="4580732" y="2981326"/>
              <a:ext cx="420687" cy="419774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AEE1F4-1D62-AD5D-60B6-1549A1933DC7}"/>
                </a:ext>
              </a:extLst>
            </p:cNvPr>
            <p:cNvCxnSpPr>
              <a:stCxn id="27" idx="3"/>
            </p:cNvCxnSpPr>
            <p:nvPr/>
          </p:nvCxnSpPr>
          <p:spPr bwMode="auto">
            <a:xfrm rot="5400000">
              <a:off x="4412581" y="3778574"/>
              <a:ext cx="756988" cy="436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E261F46-8578-1F4F-D188-FC1854416B84}"/>
              </a:ext>
            </a:extLst>
          </p:cNvPr>
          <p:cNvSpPr/>
          <p:nvPr/>
        </p:nvSpPr>
        <p:spPr bwMode="auto">
          <a:xfrm>
            <a:off x="3863975" y="1071563"/>
            <a:ext cx="2100263" cy="13430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Timer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Client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dirty="0">
                <a:solidFill>
                  <a:schemeClr val="tx1"/>
                </a:solidFill>
              </a:rPr>
              <a:t>&lt;&lt;interface&gt;&gt;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9277E6-16D3-EDC5-9EB2-C892324B3086}"/>
              </a:ext>
            </a:extLst>
          </p:cNvPr>
          <p:cNvSpPr/>
          <p:nvPr/>
        </p:nvSpPr>
        <p:spPr bwMode="auto">
          <a:xfrm>
            <a:off x="168275" y="1112838"/>
            <a:ext cx="1679575" cy="134461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086" name="TextBox 40">
            <a:extLst>
              <a:ext uri="{FF2B5EF4-FFF2-40B4-BE49-F238E27FC236}">
                <a16:creationId xmlns:a16="http://schemas.microsoft.com/office/drawing/2014/main" id="{C964AD8E-D612-6537-F1F8-4299FAD3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779838"/>
            <a:ext cx="88582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+mj-lt"/>
              </a:rPr>
              <a:t>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764D6A-9B9E-3DEE-418D-AA64D9AD9357}"/>
              </a:ext>
            </a:extLst>
          </p:cNvPr>
          <p:cNvCxnSpPr/>
          <p:nvPr/>
        </p:nvCxnSpPr>
        <p:spPr bwMode="auto">
          <a:xfrm flipH="1" flipV="1">
            <a:off x="1001713" y="2484438"/>
            <a:ext cx="3505200" cy="3886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47">
            <a:extLst>
              <a:ext uri="{FF2B5EF4-FFF2-40B4-BE49-F238E27FC236}">
                <a16:creationId xmlns:a16="http://schemas.microsoft.com/office/drawing/2014/main" id="{4B16C77A-9E40-843B-5D71-E41DB236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1874838"/>
            <a:ext cx="15779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 err="1">
                <a:solidFill>
                  <a:srgbClr val="0000CC"/>
                </a:solidFill>
                <a:latin typeface="+mj-lt"/>
              </a:rPr>
              <a:t>timeOut</a:t>
            </a:r>
            <a:endParaRPr lang="en-US" sz="2800" dirty="0">
              <a:solidFill>
                <a:srgbClr val="0000CC"/>
              </a:solidFill>
              <a:latin typeface="+mj-lt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46ECC5-CADF-EE54-F6CB-E7D1D15D8713}"/>
              </a:ext>
            </a:extLst>
          </p:cNvPr>
          <p:cNvCxnSpPr/>
          <p:nvPr/>
        </p:nvCxnSpPr>
        <p:spPr bwMode="auto">
          <a:xfrm>
            <a:off x="1839913" y="1798638"/>
            <a:ext cx="2024062" cy="111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F044B2D-2FA7-393C-27D0-DD7B74D639F6}"/>
              </a:ext>
            </a:extLst>
          </p:cNvPr>
          <p:cNvSpPr/>
          <p:nvPr/>
        </p:nvSpPr>
        <p:spPr bwMode="auto">
          <a:xfrm>
            <a:off x="4583113" y="4770438"/>
            <a:ext cx="420687" cy="420687"/>
          </a:xfrm>
          <a:prstGeom prst="triangle">
            <a:avLst>
              <a:gd name="adj" fmla="val 533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F3EE49-D604-5947-43EF-1F652E8BDF64}"/>
              </a:ext>
            </a:extLst>
          </p:cNvPr>
          <p:cNvCxnSpPr>
            <a:stCxn id="25" idx="3"/>
          </p:cNvCxnSpPr>
          <p:nvPr/>
        </p:nvCxnSpPr>
        <p:spPr bwMode="auto">
          <a:xfrm flipH="1">
            <a:off x="4787900" y="5191125"/>
            <a:ext cx="19050" cy="117951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0">
            <a:extLst>
              <a:ext uri="{FF2B5EF4-FFF2-40B4-BE49-F238E27FC236}">
                <a16:creationId xmlns:a16="http://schemas.microsoft.com/office/drawing/2014/main" id="{F00AC992-40B8-F3D1-8879-672FA9EA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4589463"/>
            <a:ext cx="17049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+mj-lt"/>
              </a:rPr>
              <a:t>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D94E299-F917-B9B8-348C-0D2377D08A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6350"/>
            <a:ext cx="8596312" cy="11033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Problems</a:t>
            </a:r>
          </a:p>
        </p:txBody>
      </p:sp>
      <p:sp>
        <p:nvSpPr>
          <p:cNvPr id="241667" name="Content Placeholder 2">
            <a:extLst>
              <a:ext uri="{FF2B5EF4-FFF2-40B4-BE49-F238E27FC236}">
                <a16:creationId xmlns:a16="http://schemas.microsoft.com/office/drawing/2014/main" id="{1E6C5850-1398-3CDE-AD6C-786B7DF7C02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15913" y="960438"/>
            <a:ext cx="9688512" cy="5943600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>
                <a:ea typeface="Malgun Gothic" panose="020B0503020000020004" pitchFamily="34" charset="-127"/>
              </a:rPr>
              <a:t>Not all varieties of Door need timing.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ko-KR" sz="2800" b="1">
                <a:solidFill>
                  <a:srgbClr val="FF0000"/>
                </a:solidFill>
                <a:ea typeface="Malgun Gothic" panose="020B0503020000020004" pitchFamily="34" charset="-127"/>
              </a:rPr>
              <a:t>Violation of LSP.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>
                <a:solidFill>
                  <a:srgbClr val="0000CC"/>
                </a:solidFill>
                <a:ea typeface="Malgun Gothic" panose="020B0503020000020004" pitchFamily="34" charset="-127"/>
              </a:rPr>
              <a:t>The interface of </a:t>
            </a:r>
            <a:r>
              <a:rPr lang="en-US" altLang="ko-KR" i="1">
                <a:solidFill>
                  <a:srgbClr val="0000CC"/>
                </a:solidFill>
                <a:ea typeface="Malgun Gothic" panose="020B0503020000020004" pitchFamily="34" charset="-127"/>
              </a:rPr>
              <a:t>Door</a:t>
            </a:r>
            <a:r>
              <a:rPr lang="en-US" altLang="ko-KR">
                <a:solidFill>
                  <a:srgbClr val="0000CC"/>
                </a:solidFill>
                <a:ea typeface="Malgun Gothic" panose="020B0503020000020004" pitchFamily="34" charset="-127"/>
              </a:rPr>
              <a:t> has been unnecessarily saddled with a method that many clients do not require.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ko-KR" b="1">
                <a:solidFill>
                  <a:srgbClr val="006600"/>
                </a:solidFill>
                <a:ea typeface="Malgun Gothic" panose="020B0503020000020004" pitchFamily="34" charset="-127"/>
              </a:rPr>
              <a:t>Fat Interface.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b="1">
                <a:ea typeface="Malgun Gothic" panose="020B0503020000020004" pitchFamily="34" charset="-127"/>
              </a:rPr>
              <a:t>ISP violation: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>
                <a:ea typeface="Malgun Gothic" panose="020B0503020000020004" pitchFamily="34" charset="-127"/>
              </a:rPr>
              <a:t> Clients should not be forced to retain methods that they do not use.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B296F2E-058D-AD01-221C-1F5071BA0D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-92075"/>
            <a:ext cx="8596312" cy="1255713"/>
          </a:xfrm>
        </p:spPr>
        <p:txBody>
          <a:bodyPr lIns="99745" tIns="48997" rIns="99745" bIns="48997"/>
          <a:lstStyle/>
          <a:p>
            <a:pPr>
              <a:lnSpc>
                <a:spcPct val="90000"/>
              </a:lnSpc>
            </a:pPr>
            <a:r>
              <a:rPr lang="en-AU" altLang="en-US" sz="3200"/>
              <a:t>Button and Lamp -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2EFB947-0726-F166-80D9-168867AD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984250"/>
            <a:ext cx="97536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5" tIns="48997" rIns="99745" bIns="489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Use Case Name: </a:t>
            </a:r>
            <a:r>
              <a:rPr lang="en-AU" altLang="en-US" sz="2800" b="0">
                <a:solidFill>
                  <a:schemeClr val="tx1"/>
                </a:solidFill>
                <a:latin typeface="Comic Sans MS" panose="030F0702030302020204" pitchFamily="66" charset="0"/>
              </a:rPr>
              <a:t>Turn lamp on and off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Actors: </a:t>
            </a:r>
            <a:r>
              <a:rPr lang="en-AU" altLang="en-US" sz="2800" b="0">
                <a:solidFill>
                  <a:schemeClr val="tx1"/>
                </a:solidFill>
                <a:latin typeface="Comic Sans MS" panose="030F0702030302020204" pitchFamily="66" charset="0"/>
              </a:rPr>
              <a:t>	ButtonPusher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Description: </a:t>
            </a:r>
            <a:r>
              <a:rPr lang="en-AU" altLang="en-US" sz="2800" b="0">
                <a:solidFill>
                  <a:schemeClr val="tx1"/>
                </a:solidFill>
                <a:latin typeface="Comic Sans MS" panose="030F0702030302020204" pitchFamily="66" charset="0"/>
              </a:rPr>
              <a:t>When the button is pushed, the lamp goes on if it was off, and goes off if it was</a:t>
            </a:r>
            <a:r>
              <a:rPr lang="en-AU" altLang="en-US" sz="1800" b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AU" altLang="en-US" sz="2800" b="0">
                <a:solidFill>
                  <a:schemeClr val="tx1"/>
                </a:solidFill>
                <a:latin typeface="Comic Sans MS" panose="030F0702030302020204" pitchFamily="66" charset="0"/>
              </a:rPr>
              <a:t>already 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6B2977-CA8C-B422-E4C7-2B9B04ADF8D7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3551238"/>
            <a:ext cx="6835775" cy="3743325"/>
            <a:chOff x="1284288" y="3551237"/>
            <a:chExt cx="6835775" cy="3743325"/>
          </a:xfrm>
        </p:grpSpPr>
        <p:grpSp>
          <p:nvGrpSpPr>
            <p:cNvPr id="7173" name="Group 2">
              <a:extLst>
                <a:ext uri="{FF2B5EF4-FFF2-40B4-BE49-F238E27FC236}">
                  <a16:creationId xmlns:a16="http://schemas.microsoft.com/office/drawing/2014/main" id="{1E614FD1-ED89-6175-5BA4-EBF76A4B5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013" y="3551237"/>
              <a:ext cx="6496050" cy="3743325"/>
              <a:chOff x="1624013" y="3808413"/>
              <a:chExt cx="6496050" cy="3743325"/>
            </a:xfrm>
          </p:grpSpPr>
          <p:sp>
            <p:nvSpPr>
              <p:cNvPr id="7178" name="Rectangle 4">
                <a:extLst>
                  <a:ext uri="{FF2B5EF4-FFF2-40B4-BE49-F238E27FC236}">
                    <a16:creationId xmlns:a16="http://schemas.microsoft.com/office/drawing/2014/main" id="{2EDAD049-DFF9-A010-FA0D-1848642BB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1088" y="3849688"/>
                <a:ext cx="1958975" cy="127476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45" tIns="48997" rIns="99745" bIns="489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AU" altLang="en-US" sz="3200" u="sng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:Lamp</a:t>
                </a:r>
              </a:p>
            </p:txBody>
          </p:sp>
          <p:sp>
            <p:nvSpPr>
              <p:cNvPr id="7179" name="Rectangle 5">
                <a:extLst>
                  <a:ext uri="{FF2B5EF4-FFF2-40B4-BE49-F238E27FC236}">
                    <a16:creationId xmlns:a16="http://schemas.microsoft.com/office/drawing/2014/main" id="{7F9EA666-189F-E8A7-93AF-2D7DCD486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013" y="3808413"/>
                <a:ext cx="1960562" cy="127317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45" tIns="48997" rIns="99745" bIns="489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AU" altLang="en-US" sz="3200" u="sng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:Button</a:t>
                </a:r>
              </a:p>
            </p:txBody>
          </p:sp>
          <p:sp>
            <p:nvSpPr>
              <p:cNvPr id="7180" name="Line 7">
                <a:extLst>
                  <a:ext uri="{FF2B5EF4-FFF2-40B4-BE49-F238E27FC236}">
                    <a16:creationId xmlns:a16="http://schemas.microsoft.com/office/drawing/2014/main" id="{79CEA7C6-8C57-CA75-6F49-55BA5C7F6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913" y="5227638"/>
                <a:ext cx="0" cy="1762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1" name="Line 8">
                <a:extLst>
                  <a:ext uri="{FF2B5EF4-FFF2-40B4-BE49-F238E27FC236}">
                    <a16:creationId xmlns:a16="http://schemas.microsoft.com/office/drawing/2014/main" id="{57F3B84A-7FC9-AD07-4BD8-1C06A0BD7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7863" y="5216525"/>
                <a:ext cx="0" cy="1790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2" name="Line 9">
                <a:extLst>
                  <a:ext uri="{FF2B5EF4-FFF2-40B4-BE49-F238E27FC236}">
                    <a16:creationId xmlns:a16="http://schemas.microsoft.com/office/drawing/2014/main" id="{6FEB9A91-D22E-D8AA-1A8A-2EB80033C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0000" flipV="1">
                <a:off x="2601913" y="5608638"/>
                <a:ext cx="4419600" cy="11430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3" name="Rectangle 10">
                <a:extLst>
                  <a:ext uri="{FF2B5EF4-FFF2-40B4-BE49-F238E27FC236}">
                    <a16:creationId xmlns:a16="http://schemas.microsoft.com/office/drawing/2014/main" id="{343EB7D7-A495-F09B-6D10-1C190F333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3068" y="5315658"/>
                <a:ext cx="2553044" cy="37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9745" tIns="48997" rIns="99745" bIns="48997">
                <a:spAutoFit/>
              </a:bodyPr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AU" altLang="en-US" sz="1800">
                    <a:solidFill>
                      <a:srgbClr val="0000CC"/>
                    </a:solidFill>
                    <a:latin typeface="Comic Sans MS" panose="030F0702030302020204" pitchFamily="66" charset="0"/>
                  </a:rPr>
                  <a:t>[state=OFF]TurnOn()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C67EB1-192B-13E6-C0F6-4FC4BE4C7C0D}"/>
                  </a:ext>
                </a:extLst>
              </p:cNvPr>
              <p:cNvSpPr/>
              <p:nvPr/>
            </p:nvSpPr>
            <p:spPr bwMode="auto">
              <a:xfrm>
                <a:off x="2525713" y="5303838"/>
                <a:ext cx="114300" cy="21336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F09879-1947-5103-013C-4702C7E67B6A}"/>
                  </a:ext>
                </a:extLst>
              </p:cNvPr>
              <p:cNvSpPr/>
              <p:nvPr/>
            </p:nvSpPr>
            <p:spPr bwMode="auto">
              <a:xfrm>
                <a:off x="6945313" y="5684838"/>
                <a:ext cx="114300" cy="18669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174" name="Line 9">
              <a:extLst>
                <a:ext uri="{FF2B5EF4-FFF2-40B4-BE49-F238E27FC236}">
                  <a16:creationId xmlns:a16="http://schemas.microsoft.com/office/drawing/2014/main" id="{197F6D95-B754-4ABC-DDC5-310053BE68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0000" flipV="1">
              <a:off x="1284288" y="5140324"/>
              <a:ext cx="1298575" cy="2222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5" name="Rectangle 10">
              <a:extLst>
                <a:ext uri="{FF2B5EF4-FFF2-40B4-BE49-F238E27FC236}">
                  <a16:creationId xmlns:a16="http://schemas.microsoft.com/office/drawing/2014/main" id="{BC7E1AF1-750D-E052-87C8-E9C98F66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350" y="5108574"/>
              <a:ext cx="8588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en-US" sz="1800">
                  <a:solidFill>
                    <a:srgbClr val="0000CC"/>
                  </a:solidFill>
                  <a:latin typeface="Comic Sans MS" panose="030F0702030302020204" pitchFamily="66" charset="0"/>
                </a:rPr>
                <a:t>Push()</a:t>
              </a:r>
            </a:p>
          </p:txBody>
        </p:sp>
        <p:sp>
          <p:nvSpPr>
            <p:cNvPr id="7176" name="Line 9">
              <a:extLst>
                <a:ext uri="{FF2B5EF4-FFF2-40B4-BE49-F238E27FC236}">
                  <a16:creationId xmlns:a16="http://schemas.microsoft.com/office/drawing/2014/main" id="{80C9CB03-4401-D2EB-BF76-D648B9AB70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0000" flipV="1">
              <a:off x="2621293" y="5752867"/>
              <a:ext cx="4419600" cy="1143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7" name="Rectangle 10">
              <a:extLst>
                <a:ext uri="{FF2B5EF4-FFF2-40B4-BE49-F238E27FC236}">
                  <a16:creationId xmlns:a16="http://schemas.microsoft.com/office/drawing/2014/main" id="{7B843FD5-432E-62E9-AE05-A57C165D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2" y="5804837"/>
              <a:ext cx="2575486" cy="37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en-US" sz="1800">
                  <a:solidFill>
                    <a:srgbClr val="0000CC"/>
                  </a:solidFill>
                  <a:latin typeface="Comic Sans MS" panose="030F0702030302020204" pitchFamily="66" charset="0"/>
                </a:rPr>
                <a:t>[state=ON]TurnOff()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70ABD21-63AA-406E-7E20-D3A8E1736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38113"/>
            <a:ext cx="8596312" cy="1255712"/>
          </a:xfrm>
        </p:spPr>
        <p:txBody>
          <a:bodyPr/>
          <a:lstStyle/>
          <a:p>
            <a:r>
              <a:rPr lang="en-US" altLang="en-US" sz="3200"/>
              <a:t>Door Example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9449FE0E-B399-3B83-222F-2C0A3B04A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7638"/>
            <a:ext cx="9144000" cy="6248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What problems would be faced?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3600"/>
              </a:spcAft>
            </a:pPr>
            <a:r>
              <a:rPr lang="en-US" altLang="en-US">
                <a:solidFill>
                  <a:srgbClr val="0000CC"/>
                </a:solidFill>
              </a:rPr>
              <a:t>Any change in one behavior will cause recompilation of all derived classes.</a:t>
            </a:r>
            <a:r>
              <a:rPr lang="en-US" altLang="en-US"/>
              <a:t>  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b="1"/>
              <a:t>Example: </a:t>
            </a:r>
            <a:r>
              <a:rPr lang="en-US" altLang="en-US"/>
              <a:t>Suppose we change timer interface.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Every client will have to be recompiled.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E256257-3CAC-5A83-AE83-8901BEAF46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427038"/>
            <a:ext cx="8596312" cy="525462"/>
          </a:xfrm>
        </p:spPr>
        <p:txBody>
          <a:bodyPr lIns="99745" tIns="48997" rIns="99745" bIns="48997"/>
          <a:lstStyle/>
          <a:p>
            <a:r>
              <a:rPr lang="en-US" altLang="en-US" sz="3600"/>
              <a:t>Segregating Interfaces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01A02F05-1D0B-ACE9-7C47-96F5DE48DD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265238"/>
            <a:ext cx="9677400" cy="6400800"/>
          </a:xfrm>
        </p:spPr>
        <p:txBody>
          <a:bodyPr lIns="99745" tIns="48997" rIns="99745" bIns="48997"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The fat door interface can be slimmed down by implementing multiple interfaces: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The door base class would only provide behavior common to all doors.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Each of the specialized activity is segregated into its own base class:</a:t>
            </a: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/>
              <a:t> </a:t>
            </a:r>
            <a:r>
              <a:rPr lang="en-US" altLang="en-US" sz="3200" b="1">
                <a:solidFill>
                  <a:srgbClr val="0000CC"/>
                </a:solidFill>
              </a:rPr>
              <a:t>key code base and remote control base.</a:t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10A2092-973B-2561-78B6-68D86079075D}"/>
              </a:ext>
            </a:extLst>
          </p:cNvPr>
          <p:cNvGrpSpPr/>
          <p:nvPr/>
        </p:nvGrpSpPr>
        <p:grpSpPr bwMode="auto">
          <a:xfrm>
            <a:off x="4024" y="1470532"/>
            <a:ext cx="2531717" cy="1280590"/>
            <a:chOff x="1143000" y="990600"/>
            <a:chExt cx="2438400" cy="1083575"/>
          </a:xfrm>
          <a:solidFill>
            <a:srgbClr val="FFFF99">
              <a:alpha val="39000"/>
            </a:srgbClr>
          </a:solidFill>
        </p:grpSpPr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3A12DBFE-2906-EAB2-EF4B-6E625DCC867D}"/>
                </a:ext>
              </a:extLst>
            </p:cNvPr>
            <p:cNvGrpSpPr/>
            <p:nvPr/>
          </p:nvGrpSpPr>
          <p:grpSpPr>
            <a:xfrm>
              <a:off x="1143000" y="990600"/>
              <a:ext cx="2438400" cy="1066800"/>
              <a:chOff x="1143000" y="990600"/>
              <a:chExt cx="2438400" cy="1066800"/>
            </a:xfrm>
            <a:grpFill/>
          </p:grpSpPr>
          <p:sp>
            <p:nvSpPr>
              <p:cNvPr id="34" name="Rectangle 1">
                <a:extLst>
                  <a:ext uri="{FF2B5EF4-FFF2-40B4-BE49-F238E27FC236}">
                    <a16:creationId xmlns:a16="http://schemas.microsoft.com/office/drawing/2014/main" id="{E435D473-2F73-C55D-D125-C0E7C1A46EAA}"/>
                  </a:ext>
                </a:extLst>
              </p:cNvPr>
              <p:cNvSpPr/>
              <p:nvPr/>
            </p:nvSpPr>
            <p:spPr>
              <a:xfrm>
                <a:off x="1143000" y="990600"/>
                <a:ext cx="2438400" cy="10668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32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35" name="Straight Connector 3">
                <a:extLst>
                  <a:ext uri="{FF2B5EF4-FFF2-40B4-BE49-F238E27FC236}">
                    <a16:creationId xmlns:a16="http://schemas.microsoft.com/office/drawing/2014/main" id="{EA8E109E-E042-3BB4-F705-0D790E74BF4B}"/>
                  </a:ext>
                </a:extLst>
              </p:cNvPr>
              <p:cNvCxnSpPr/>
              <p:nvPr/>
            </p:nvCxnSpPr>
            <p:spPr>
              <a:xfrm rot="10800000" flipH="1">
                <a:off x="1143000" y="13716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Straight Connector 5">
                <a:extLst>
                  <a:ext uri="{FF2B5EF4-FFF2-40B4-BE49-F238E27FC236}">
                    <a16:creationId xmlns:a16="http://schemas.microsoft.com/office/drawing/2014/main" id="{FFCEEE29-F649-CB66-30F9-F15192B3DCB9}"/>
                  </a:ext>
                </a:extLst>
              </p:cNvPr>
              <p:cNvCxnSpPr/>
              <p:nvPr/>
            </p:nvCxnSpPr>
            <p:spPr>
              <a:xfrm>
                <a:off x="1143000" y="16002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500982-A0B5-3AC4-7769-2C4496D9F360}"/>
                </a:ext>
              </a:extLst>
            </p:cNvPr>
            <p:cNvSpPr txBox="1"/>
            <p:nvPr/>
          </p:nvSpPr>
          <p:spPr>
            <a:xfrm>
              <a:off x="1143000" y="990600"/>
              <a:ext cx="2438400" cy="47397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rgbClr val="003300"/>
                  </a:solidFill>
                  <a:latin typeface="Comic Sans MS" pitchFamily="66" charset="0"/>
                </a:rPr>
                <a:t>Timer </a:t>
              </a:r>
              <a:endParaRPr lang="en-IN" sz="2800" dirty="0">
                <a:solidFill>
                  <a:srgbClr val="003300"/>
                </a:solidFill>
                <a:latin typeface="Comic Sans MS" pitchFamily="66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D8FE6B-ADE5-03B5-AAA3-5E71090B0127}"/>
                </a:ext>
              </a:extLst>
            </p:cNvPr>
            <p:cNvSpPr txBox="1"/>
            <p:nvPr/>
          </p:nvSpPr>
          <p:spPr>
            <a:xfrm>
              <a:off x="1143000" y="1600200"/>
              <a:ext cx="2438400" cy="47397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rgbClr val="003300"/>
                  </a:solidFill>
                  <a:latin typeface="Comic Sans MS" pitchFamily="66" charset="0"/>
                </a:rPr>
                <a:t>+register() </a:t>
              </a:r>
              <a:endParaRPr lang="en-IN" sz="2800" dirty="0">
                <a:solidFill>
                  <a:srgbClr val="0033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2C4C35C0-B191-570C-6E2B-35323A733D4C}"/>
              </a:ext>
            </a:extLst>
          </p:cNvPr>
          <p:cNvGrpSpPr/>
          <p:nvPr/>
        </p:nvGrpSpPr>
        <p:grpSpPr bwMode="auto">
          <a:xfrm>
            <a:off x="3890224" y="1172659"/>
            <a:ext cx="2743199" cy="1981200"/>
            <a:chOff x="1143000" y="939800"/>
            <a:chExt cx="2438400" cy="1117600"/>
          </a:xfrm>
          <a:solidFill>
            <a:srgbClr val="FFFF99">
              <a:alpha val="32000"/>
            </a:srgbClr>
          </a:solidFill>
        </p:grpSpPr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233B893E-A226-6599-5C89-D66B0F61A594}"/>
                </a:ext>
              </a:extLst>
            </p:cNvPr>
            <p:cNvGrpSpPr/>
            <p:nvPr/>
          </p:nvGrpSpPr>
          <p:grpSpPr>
            <a:xfrm>
              <a:off x="1143000" y="990600"/>
              <a:ext cx="2438400" cy="1066800"/>
              <a:chOff x="1143000" y="990600"/>
              <a:chExt cx="2438400" cy="1066800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236ABB9-C975-3044-4AC6-F7105B7BC0AE}"/>
                  </a:ext>
                </a:extLst>
              </p:cNvPr>
              <p:cNvSpPr/>
              <p:nvPr/>
            </p:nvSpPr>
            <p:spPr>
              <a:xfrm>
                <a:off x="1143000" y="990600"/>
                <a:ext cx="2438400" cy="10668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32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A7718D9-917F-E276-CAE4-5A18B0A80285}"/>
                  </a:ext>
                </a:extLst>
              </p:cNvPr>
              <p:cNvCxnSpPr/>
              <p:nvPr/>
            </p:nvCxnSpPr>
            <p:spPr>
              <a:xfrm rot="10800000" flipH="1">
                <a:off x="1143000" y="13716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Connector 19">
                <a:extLst>
                  <a:ext uri="{FF2B5EF4-FFF2-40B4-BE49-F238E27FC236}">
                    <a16:creationId xmlns:a16="http://schemas.microsoft.com/office/drawing/2014/main" id="{776321BD-C3F2-4322-A54C-ED8D9BE576E2}"/>
                  </a:ext>
                </a:extLst>
              </p:cNvPr>
              <p:cNvCxnSpPr/>
              <p:nvPr/>
            </p:nvCxnSpPr>
            <p:spPr>
              <a:xfrm>
                <a:off x="1143000" y="16002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E8DDD8-B13E-CC19-2869-6EAD1680A389}"/>
                </a:ext>
              </a:extLst>
            </p:cNvPr>
            <p:cNvSpPr txBox="1"/>
            <p:nvPr/>
          </p:nvSpPr>
          <p:spPr>
            <a:xfrm>
              <a:off x="1143000" y="939800"/>
              <a:ext cx="2438400" cy="50185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003300"/>
                  </a:solidFill>
                  <a:latin typeface="Comic Sans MS" pitchFamily="66" charset="0"/>
                </a:rPr>
                <a:t>&lt;&lt;Interface&gt;&gt;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dirty="0">
                  <a:solidFill>
                    <a:srgbClr val="003300"/>
                  </a:solidFill>
                  <a:latin typeface="Comic Sans MS" pitchFamily="66" charset="0"/>
                </a:rPr>
                <a:t>Timer Client</a:t>
              </a:r>
              <a:endParaRPr lang="en-IN" sz="2400" dirty="0">
                <a:solidFill>
                  <a:srgbClr val="0033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07466-946C-3F40-F486-8E970352EAE9}"/>
                </a:ext>
              </a:extLst>
            </p:cNvPr>
            <p:cNvSpPr txBox="1"/>
            <p:nvPr/>
          </p:nvSpPr>
          <p:spPr>
            <a:xfrm>
              <a:off x="1143000" y="1676400"/>
              <a:ext cx="2438400" cy="315984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rgbClr val="003300"/>
                  </a:solidFill>
                  <a:latin typeface="Comic Sans MS" pitchFamily="66" charset="0"/>
                </a:rPr>
                <a:t>+timeout() </a:t>
              </a:r>
              <a:endParaRPr lang="en-IN" sz="2800" dirty="0">
                <a:solidFill>
                  <a:srgbClr val="0033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20A03871-B809-3675-3CA5-C496969D9726}"/>
              </a:ext>
            </a:extLst>
          </p:cNvPr>
          <p:cNvGrpSpPr/>
          <p:nvPr/>
        </p:nvGrpSpPr>
        <p:grpSpPr bwMode="auto">
          <a:xfrm>
            <a:off x="7243024" y="1325715"/>
            <a:ext cx="2601913" cy="2161309"/>
            <a:chOff x="1143000" y="609600"/>
            <a:chExt cx="2438400" cy="2209800"/>
          </a:xfrm>
          <a:solidFill>
            <a:srgbClr val="FFFF99">
              <a:alpha val="32000"/>
            </a:srgb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60B5EE-7A7F-0CB1-C7E5-856B7C1BE534}"/>
                </a:ext>
              </a:extLst>
            </p:cNvPr>
            <p:cNvSpPr/>
            <p:nvPr/>
          </p:nvSpPr>
          <p:spPr>
            <a:xfrm>
              <a:off x="1143000" y="609600"/>
              <a:ext cx="2438400" cy="22098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2800">
                <a:solidFill>
                  <a:srgbClr val="0033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750C28-964A-7C01-E10B-E8E2F040ECFF}"/>
                </a:ext>
              </a:extLst>
            </p:cNvPr>
            <p:cNvCxnSpPr/>
            <p:nvPr/>
          </p:nvCxnSpPr>
          <p:spPr>
            <a:xfrm rot="10800000" flipH="1">
              <a:off x="1143000" y="1371600"/>
              <a:ext cx="2438400" cy="158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6B5A0B-60D3-44B8-CFAF-40401688F645}"/>
                </a:ext>
              </a:extLst>
            </p:cNvPr>
            <p:cNvCxnSpPr/>
            <p:nvPr/>
          </p:nvCxnSpPr>
          <p:spPr>
            <a:xfrm>
              <a:off x="1143000" y="1600200"/>
              <a:ext cx="2438400" cy="158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3253" name="TextBox 23">
            <a:extLst>
              <a:ext uri="{FF2B5EF4-FFF2-40B4-BE49-F238E27FC236}">
                <a16:creationId xmlns:a16="http://schemas.microsoft.com/office/drawing/2014/main" id="{4FD581CC-7548-982D-76E8-3AAD151D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1325563"/>
            <a:ext cx="2590800" cy="831850"/>
          </a:xfrm>
          <a:prstGeom prst="rect">
            <a:avLst/>
          </a:prstGeom>
          <a:solidFill>
            <a:srgbClr val="FFFF99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</a:rPr>
              <a:t>&lt;&lt;Interface&gt;&gt;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</a:rPr>
              <a:t>Door </a:t>
            </a:r>
            <a:endParaRPr lang="en-IN" altLang="en-US" sz="2400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53254" name="TextBox 24">
            <a:extLst>
              <a:ext uri="{FF2B5EF4-FFF2-40B4-BE49-F238E27FC236}">
                <a16:creationId xmlns:a16="http://schemas.microsoft.com/office/drawing/2014/main" id="{667A0362-0DCF-85D5-8074-0C4BA42E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2295525"/>
            <a:ext cx="2495550" cy="1200150"/>
          </a:xfrm>
          <a:prstGeom prst="rect">
            <a:avLst/>
          </a:prstGeom>
          <a:solidFill>
            <a:srgbClr val="FFFF99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</a:rPr>
              <a:t>+lock()</a:t>
            </a:r>
          </a:p>
          <a:p>
            <a:pPr lvl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</a:rPr>
              <a:t>+Unlock</a:t>
            </a:r>
          </a:p>
          <a:p>
            <a:pPr lvl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</a:rPr>
              <a:t>+isOpen() </a:t>
            </a:r>
            <a:endParaRPr lang="en-IN" altLang="en-US" sz="2400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20E0EA01-2278-74CB-A3FF-8A197AC9CFFF}"/>
              </a:ext>
            </a:extLst>
          </p:cNvPr>
          <p:cNvGrpSpPr/>
          <p:nvPr/>
        </p:nvGrpSpPr>
        <p:grpSpPr bwMode="auto">
          <a:xfrm>
            <a:off x="6053780" y="5820859"/>
            <a:ext cx="3369917" cy="1322153"/>
            <a:chOff x="1143000" y="938655"/>
            <a:chExt cx="2438400" cy="1118745"/>
          </a:xfrm>
          <a:solidFill>
            <a:srgbClr val="FFFF99">
              <a:alpha val="32000"/>
            </a:srgbClr>
          </a:solidFill>
        </p:grpSpPr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072BEB-C114-F43E-656D-67942BFEB24E}"/>
                </a:ext>
              </a:extLst>
            </p:cNvPr>
            <p:cNvGrpSpPr/>
            <p:nvPr/>
          </p:nvGrpSpPr>
          <p:grpSpPr>
            <a:xfrm>
              <a:off x="1143000" y="990600"/>
              <a:ext cx="2438400" cy="1066800"/>
              <a:chOff x="1143000" y="990600"/>
              <a:chExt cx="2438400" cy="1066800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1FB658-B9E1-3124-E17E-8F093F66E8F0}"/>
                  </a:ext>
                </a:extLst>
              </p:cNvPr>
              <p:cNvSpPr/>
              <p:nvPr/>
            </p:nvSpPr>
            <p:spPr>
              <a:xfrm>
                <a:off x="1143000" y="990600"/>
                <a:ext cx="2438400" cy="10668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IN" sz="3200">
                  <a:solidFill>
                    <a:srgbClr val="003300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3927BD5-99F1-D512-3E3A-FA1D2B5C313A}"/>
                  </a:ext>
                </a:extLst>
              </p:cNvPr>
              <p:cNvCxnSpPr/>
              <p:nvPr/>
            </p:nvCxnSpPr>
            <p:spPr>
              <a:xfrm rot="10800000" flipH="1">
                <a:off x="1143000" y="13716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5874D6-A8EA-9108-3E74-0E579F55E408}"/>
                  </a:ext>
                </a:extLst>
              </p:cNvPr>
              <p:cNvCxnSpPr/>
              <p:nvPr/>
            </p:nvCxnSpPr>
            <p:spPr>
              <a:xfrm>
                <a:off x="1143000" y="1600200"/>
                <a:ext cx="243840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2D0F65-A902-8D56-A29D-5EF1EF3A56BF}"/>
                </a:ext>
              </a:extLst>
            </p:cNvPr>
            <p:cNvSpPr txBox="1"/>
            <p:nvPr/>
          </p:nvSpPr>
          <p:spPr>
            <a:xfrm>
              <a:off x="1143000" y="938655"/>
              <a:ext cx="2438400" cy="473976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 err="1">
                  <a:solidFill>
                    <a:srgbClr val="003300"/>
                  </a:solidFill>
                  <a:latin typeface="Comic Sans MS" pitchFamily="66" charset="0"/>
                </a:rPr>
                <a:t>TimedDoor</a:t>
              </a:r>
              <a:r>
                <a:rPr lang="en-US" sz="2800" dirty="0">
                  <a:solidFill>
                    <a:srgbClr val="003300"/>
                  </a:solidFill>
                  <a:latin typeface="Comic Sans MS" pitchFamily="66" charset="0"/>
                </a:rPr>
                <a:t> </a:t>
              </a:r>
              <a:endParaRPr lang="en-IN" sz="2800" dirty="0">
                <a:solidFill>
                  <a:srgbClr val="0033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3256" name="Group 46">
            <a:extLst>
              <a:ext uri="{FF2B5EF4-FFF2-40B4-BE49-F238E27FC236}">
                <a16:creationId xmlns:a16="http://schemas.microsoft.com/office/drawing/2014/main" id="{7CB38564-4237-0A2D-235D-B5602141C70E}"/>
              </a:ext>
            </a:extLst>
          </p:cNvPr>
          <p:cNvGrpSpPr>
            <a:grpSpLocks/>
          </p:cNvGrpSpPr>
          <p:nvPr/>
        </p:nvGrpSpPr>
        <p:grpSpPr bwMode="auto">
          <a:xfrm>
            <a:off x="8240713" y="3487738"/>
            <a:ext cx="450850" cy="2486025"/>
            <a:chOff x="2514600" y="2819401"/>
            <a:chExt cx="325845" cy="991394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38AD7A-AE96-337F-24A9-292242D8E459}"/>
                </a:ext>
              </a:extLst>
            </p:cNvPr>
            <p:cNvSpPr/>
            <p:nvPr/>
          </p:nvSpPr>
          <p:spPr>
            <a:xfrm>
              <a:off x="2514600" y="2819401"/>
              <a:ext cx="325845" cy="181692"/>
            </a:xfrm>
            <a:prstGeom prst="triangl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3200">
                <a:solidFill>
                  <a:srgbClr val="0033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E60A73-D92E-2A89-6EEC-C90188C5103A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2677522" y="3001093"/>
              <a:ext cx="26388" cy="8097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57" name="Group 47">
            <a:extLst>
              <a:ext uri="{FF2B5EF4-FFF2-40B4-BE49-F238E27FC236}">
                <a16:creationId xmlns:a16="http://schemas.microsoft.com/office/drawing/2014/main" id="{F209D61F-24B9-ED69-0C2D-176484895017}"/>
              </a:ext>
            </a:extLst>
          </p:cNvPr>
          <p:cNvGrpSpPr>
            <a:grpSpLocks/>
          </p:cNvGrpSpPr>
          <p:nvPr/>
        </p:nvGrpSpPr>
        <p:grpSpPr bwMode="auto">
          <a:xfrm rot="-1556219">
            <a:off x="5351463" y="3013075"/>
            <a:ext cx="1062037" cy="3049588"/>
            <a:chOff x="2222447" y="2819400"/>
            <a:chExt cx="960093" cy="967628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7174A3-E716-848D-B0C7-E696E9B21367}"/>
                </a:ext>
              </a:extLst>
            </p:cNvPr>
            <p:cNvSpPr/>
            <p:nvPr/>
          </p:nvSpPr>
          <p:spPr>
            <a:xfrm>
              <a:off x="2513190" y="2818785"/>
              <a:ext cx="368826" cy="121394"/>
            </a:xfrm>
            <a:prstGeom prst="triangl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3200">
                <a:solidFill>
                  <a:srgbClr val="003300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586CAD-9846-79E6-37CF-9BBA3629B067}"/>
                </a:ext>
              </a:extLst>
            </p:cNvPr>
            <p:cNvCxnSpPr>
              <a:stCxn id="13" idx="3"/>
            </p:cNvCxnSpPr>
            <p:nvPr/>
          </p:nvCxnSpPr>
          <p:spPr>
            <a:xfrm rot="1133521">
              <a:off x="2218104" y="2958409"/>
              <a:ext cx="960094" cy="82255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85D6DF-E784-A91C-2436-DAEC80030A84}"/>
              </a:ext>
            </a:extLst>
          </p:cNvPr>
          <p:cNvCxnSpPr/>
          <p:nvPr/>
        </p:nvCxnSpPr>
        <p:spPr bwMode="auto">
          <a:xfrm flipV="1">
            <a:off x="2519363" y="2209800"/>
            <a:ext cx="1371600" cy="3016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F6A57-956C-220E-28C3-0D1BD1B12CF1}"/>
              </a:ext>
            </a:extLst>
          </p:cNvPr>
          <p:cNvCxnSpPr>
            <a:stCxn id="19" idx="1"/>
            <a:endCxn id="33" idx="2"/>
          </p:cNvCxnSpPr>
          <p:nvPr/>
        </p:nvCxnSpPr>
        <p:spPr bwMode="auto">
          <a:xfrm flipH="1" flipV="1">
            <a:off x="1270000" y="2751138"/>
            <a:ext cx="4784725" cy="376237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제목 3">
            <a:extLst>
              <a:ext uri="{FF2B5EF4-FFF2-40B4-BE49-F238E27FC236}">
                <a16:creationId xmlns:a16="http://schemas.microsoft.com/office/drawing/2014/main" id="{225EFAC1-B7EA-1A76-B9A2-2ED7A104A280}"/>
              </a:ext>
            </a:extLst>
          </p:cNvPr>
          <p:cNvSpPr txBox="1">
            <a:spLocks/>
          </p:cNvSpPr>
          <p:nvPr/>
        </p:nvSpPr>
        <p:spPr bwMode="auto">
          <a:xfrm>
            <a:off x="425450" y="387350"/>
            <a:ext cx="9072563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794" tIns="50397" rIns="100794" bIns="50397"/>
          <a:lstStyle/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ko-KR" sz="3200" kern="0" dirty="0">
                <a:solidFill>
                  <a:srgbClr val="000000"/>
                </a:solidFill>
                <a:latin typeface="+mj-lt"/>
                <a:ea typeface="Malgun Gothic" pitchFamily="34" charset="-127"/>
                <a:cs typeface="+mj-cs"/>
              </a:rPr>
              <a:t>Implementation of Multiple Interfaces</a:t>
            </a:r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36D14A67-8C2F-ED7B-5436-B51730B0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3867150"/>
            <a:ext cx="7286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set</a:t>
            </a:r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4FFE815C-D394-9D5A-1638-C5BD71F4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2266950"/>
            <a:ext cx="11763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dirty="0" err="1">
                <a:solidFill>
                  <a:srgbClr val="0000CC"/>
                </a:solidFill>
                <a:latin typeface="+mj-lt"/>
              </a:rPr>
              <a:t>timeOut</a:t>
            </a:r>
            <a:endParaRPr lang="en-US" sz="2000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FFF3774-D0F3-6683-C142-E580135428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338" y="23813"/>
            <a:ext cx="9744075" cy="1260475"/>
          </a:xfrm>
        </p:spPr>
        <p:txBody>
          <a:bodyPr lIns="99735" tIns="48992" rIns="99735" bIns="48992"/>
          <a:lstStyle/>
          <a:p>
            <a:r>
              <a:rPr lang="en-US" altLang="en-US" sz="3600"/>
              <a:t>Putting Door Interface on a Diet…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725E1-4ACC-B3E7-377C-1AC201106AC6}"/>
              </a:ext>
            </a:extLst>
          </p:cNvPr>
          <p:cNvSpPr/>
          <p:nvPr/>
        </p:nvSpPr>
        <p:spPr bwMode="auto">
          <a:xfrm>
            <a:off x="3444875" y="1341438"/>
            <a:ext cx="1090613" cy="157003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Timer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3381B-6999-9DFB-35F7-5B90182D98CF}"/>
              </a:ext>
            </a:extLst>
          </p:cNvPr>
          <p:cNvSpPr/>
          <p:nvPr/>
        </p:nvSpPr>
        <p:spPr>
          <a:xfrm>
            <a:off x="84138" y="1390650"/>
            <a:ext cx="1344612" cy="157003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Timer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216781B-36B8-A9BA-CE83-BE40646531E5}"/>
              </a:ext>
            </a:extLst>
          </p:cNvPr>
          <p:cNvCxnSpPr/>
          <p:nvPr/>
        </p:nvCxnSpPr>
        <p:spPr>
          <a:xfrm rot="16200000" flipH="1">
            <a:off x="4628357" y="2272506"/>
            <a:ext cx="25400" cy="1303337"/>
          </a:xfrm>
          <a:prstGeom prst="bentConnector3">
            <a:avLst>
              <a:gd name="adj1" fmla="val 3000001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5EFA9F-656D-7669-40CC-E3DCBA919E91}"/>
              </a:ext>
            </a:extLst>
          </p:cNvPr>
          <p:cNvCxnSpPr>
            <a:endCxn id="19" idx="0"/>
          </p:cNvCxnSpPr>
          <p:nvPr/>
        </p:nvCxnSpPr>
        <p:spPr bwMode="auto">
          <a:xfrm>
            <a:off x="4583113" y="3703638"/>
            <a:ext cx="4762" cy="1957387"/>
          </a:xfrm>
          <a:prstGeom prst="line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DA0E15-23C4-FD13-E13A-1F0D6D35D7E9}"/>
              </a:ext>
            </a:extLst>
          </p:cNvPr>
          <p:cNvCxnSpPr/>
          <p:nvPr/>
        </p:nvCxnSpPr>
        <p:spPr bwMode="auto">
          <a:xfrm>
            <a:off x="8240713" y="4465638"/>
            <a:ext cx="30162" cy="135413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A43EB21-5CA2-8C9F-27BB-C222E2CD28BF}"/>
              </a:ext>
            </a:extLst>
          </p:cNvPr>
          <p:cNvCxnSpPr/>
          <p:nvPr/>
        </p:nvCxnSpPr>
        <p:spPr>
          <a:xfrm rot="16200000" flipH="1">
            <a:off x="8273256" y="2012157"/>
            <a:ext cx="4763" cy="1847850"/>
          </a:xfrm>
          <a:prstGeom prst="bentConnector3">
            <a:avLst>
              <a:gd name="adj1" fmla="val 3188612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94AEC-D7D0-2259-8D63-C6A87ED00ACD}"/>
              </a:ext>
            </a:extLst>
          </p:cNvPr>
          <p:cNvSpPr/>
          <p:nvPr/>
        </p:nvSpPr>
        <p:spPr bwMode="auto">
          <a:xfrm>
            <a:off x="3736975" y="5661025"/>
            <a:ext cx="1701800" cy="147161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timed door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FD8A49-3800-79CB-27AB-81FE1424390F}"/>
              </a:ext>
            </a:extLst>
          </p:cNvPr>
          <p:cNvSpPr/>
          <p:nvPr/>
        </p:nvSpPr>
        <p:spPr bwMode="auto">
          <a:xfrm>
            <a:off x="7413625" y="5635625"/>
            <a:ext cx="1700213" cy="14732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Remote control door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8C8265-6B82-D7A8-80BD-E514441E175A}"/>
              </a:ext>
            </a:extLst>
          </p:cNvPr>
          <p:cNvSpPr/>
          <p:nvPr/>
        </p:nvSpPr>
        <p:spPr bwMode="auto">
          <a:xfrm>
            <a:off x="4787900" y="1954213"/>
            <a:ext cx="1008063" cy="9810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door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2AA60-486A-F5BC-3017-D0917BE53B72}"/>
              </a:ext>
            </a:extLst>
          </p:cNvPr>
          <p:cNvSpPr/>
          <p:nvPr/>
        </p:nvSpPr>
        <p:spPr bwMode="auto">
          <a:xfrm>
            <a:off x="6635750" y="1563688"/>
            <a:ext cx="1428750" cy="13716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Remote control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AA7051-0449-E495-C023-C3DEF13DAB14}"/>
              </a:ext>
            </a:extLst>
          </p:cNvPr>
          <p:cNvSpPr/>
          <p:nvPr/>
        </p:nvSpPr>
        <p:spPr bwMode="auto">
          <a:xfrm>
            <a:off x="8569325" y="1563688"/>
            <a:ext cx="1258888" cy="13716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door</a:t>
            </a:r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A05A73FC-E47E-5EBF-6E49-14A0B2676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4313238"/>
            <a:ext cx="8858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+mj-lt"/>
              </a:rPr>
              <a:t>set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087FAD-7983-CEF7-C8AD-8CD916D2BC2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773113" y="2941638"/>
            <a:ext cx="2963862" cy="3454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7">
            <a:extLst>
              <a:ext uri="{FF2B5EF4-FFF2-40B4-BE49-F238E27FC236}">
                <a16:creationId xmlns:a16="http://schemas.microsoft.com/office/drawing/2014/main" id="{E8D0FAAD-25DF-795F-72D3-7D9D1D3B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2179638"/>
            <a:ext cx="177641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 err="1">
                <a:solidFill>
                  <a:srgbClr val="0000CC"/>
                </a:solidFill>
                <a:latin typeface="+mj-lt"/>
              </a:rPr>
              <a:t>timeOut</a:t>
            </a:r>
            <a:endParaRPr lang="en-US" sz="3200" dirty="0">
              <a:solidFill>
                <a:srgbClr val="0000CC"/>
              </a:solidFill>
              <a:latin typeface="+mj-lt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BF8A18-806E-9C46-EA97-13BD7D01C37B}"/>
              </a:ext>
            </a:extLst>
          </p:cNvPr>
          <p:cNvCxnSpPr/>
          <p:nvPr/>
        </p:nvCxnSpPr>
        <p:spPr bwMode="auto">
          <a:xfrm>
            <a:off x="1416050" y="2103438"/>
            <a:ext cx="2024063" cy="127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DDB4C-F549-5B84-6378-350E19C2C12D}"/>
              </a:ext>
            </a:extLst>
          </p:cNvPr>
          <p:cNvSpPr/>
          <p:nvPr/>
        </p:nvSpPr>
        <p:spPr bwMode="auto">
          <a:xfrm>
            <a:off x="3744913" y="2865438"/>
            <a:ext cx="420687" cy="49053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6319E7-9D95-CDB8-B95E-A2A8BBAA68C0}"/>
              </a:ext>
            </a:extLst>
          </p:cNvPr>
          <p:cNvSpPr/>
          <p:nvPr/>
        </p:nvSpPr>
        <p:spPr bwMode="auto">
          <a:xfrm>
            <a:off x="5076825" y="2941638"/>
            <a:ext cx="420688" cy="49053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52E24A-2D24-788D-9AE4-C7877012B326}"/>
              </a:ext>
            </a:extLst>
          </p:cNvPr>
          <p:cNvSpPr/>
          <p:nvPr/>
        </p:nvSpPr>
        <p:spPr bwMode="auto">
          <a:xfrm>
            <a:off x="7173913" y="2865438"/>
            <a:ext cx="419100" cy="49053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1B1748A-03FB-760E-2F09-B4D5BC789271}"/>
              </a:ext>
            </a:extLst>
          </p:cNvPr>
          <p:cNvSpPr/>
          <p:nvPr/>
        </p:nvSpPr>
        <p:spPr bwMode="auto">
          <a:xfrm>
            <a:off x="9002713" y="2865438"/>
            <a:ext cx="419100" cy="49053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A0060D3-543C-0AF5-BADD-7A7D96E3D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513" y="53975"/>
            <a:ext cx="9372600" cy="1255713"/>
          </a:xfrm>
        </p:spPr>
        <p:txBody>
          <a:bodyPr/>
          <a:lstStyle/>
          <a:p>
            <a:r>
              <a:rPr lang="en-US" altLang="en-US" sz="3200"/>
              <a:t>Analysis: Door Example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06CFE505-1A6A-9991-7B90-EA4F956D8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271588"/>
            <a:ext cx="9372600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Now the door class provides only the behavior for doors: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Doesn’t need to provide any unnecessary behaviors.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When a specific interface changes,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Only the clients that use that interface will need to be recompiled.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DBAC-E2A1-E147-F5D4-21F0BB11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292100"/>
            <a:ext cx="10080625" cy="125571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Another Example: Many client-specific interfaces are better than one general purpose interface…</a:t>
            </a:r>
          </a:p>
        </p:txBody>
      </p:sp>
      <p:grpSp>
        <p:nvGrpSpPr>
          <p:cNvPr id="56323" name="Group 18">
            <a:extLst>
              <a:ext uri="{FF2B5EF4-FFF2-40B4-BE49-F238E27FC236}">
                <a16:creationId xmlns:a16="http://schemas.microsoft.com/office/drawing/2014/main" id="{ECA87300-3A29-6F5A-B0B4-91F4CA95C05F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798638"/>
            <a:ext cx="8534400" cy="5170487"/>
            <a:chOff x="1143001" y="894131"/>
            <a:chExt cx="7696199" cy="4482367"/>
          </a:xfrm>
        </p:grpSpPr>
        <p:grpSp>
          <p:nvGrpSpPr>
            <p:cNvPr id="4" name="Group 19">
              <a:extLst>
                <a:ext uri="{FF2B5EF4-FFF2-40B4-BE49-F238E27FC236}">
                  <a16:creationId xmlns:a16="http://schemas.microsoft.com/office/drawing/2014/main" id="{78BA8468-7AF1-4FDC-9F05-6BD291A53BC6}"/>
                </a:ext>
              </a:extLst>
            </p:cNvPr>
            <p:cNvGrpSpPr/>
            <p:nvPr/>
          </p:nvGrpSpPr>
          <p:grpSpPr>
            <a:xfrm>
              <a:off x="1219200" y="894131"/>
              <a:ext cx="3124200" cy="1624848"/>
              <a:chOff x="1371600" y="3988036"/>
              <a:chExt cx="1524000" cy="315290"/>
            </a:xfrm>
            <a:solidFill>
              <a:srgbClr val="FFFF99">
                <a:alpha val="35000"/>
              </a:srgbClr>
            </a:solidFill>
          </p:grpSpPr>
          <p:sp>
            <p:nvSpPr>
              <p:cNvPr id="32" name="TextBox 2">
                <a:extLst>
                  <a:ext uri="{FF2B5EF4-FFF2-40B4-BE49-F238E27FC236}">
                    <a16:creationId xmlns:a16="http://schemas.microsoft.com/office/drawing/2014/main" id="{FB0FE540-CC77-9515-CA1C-9E76972C0F06}"/>
                  </a:ext>
                </a:extLst>
              </p:cNvPr>
              <p:cNvSpPr txBox="1"/>
              <p:nvPr/>
            </p:nvSpPr>
            <p:spPr>
              <a:xfrm>
                <a:off x="1371600" y="3988036"/>
                <a:ext cx="1524000" cy="9885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>
                    <a:solidFill>
                      <a:srgbClr val="003300"/>
                    </a:solidFill>
                  </a:rPr>
                  <a:t>&lt;&lt;Interface&gt;&gt;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SecurityFloorPlan</a:t>
                </a:r>
                <a:endParaRPr lang="en-US" sz="2000" dirty="0">
                  <a:solidFill>
                    <a:srgbClr val="003300"/>
                  </a:solidFill>
                </a:endParaRPr>
              </a:p>
            </p:txBody>
          </p:sp>
          <p:sp>
            <p:nvSpPr>
              <p:cNvPr id="33" name="TextBox 3">
                <a:extLst>
                  <a:ext uri="{FF2B5EF4-FFF2-40B4-BE49-F238E27FC236}">
                    <a16:creationId xmlns:a16="http://schemas.microsoft.com/office/drawing/2014/main" id="{58C6A6B9-0CA4-647B-F2E9-7F102D41D54A}"/>
                  </a:ext>
                </a:extLst>
              </p:cNvPr>
              <p:cNvSpPr txBox="1"/>
              <p:nvPr/>
            </p:nvSpPr>
            <p:spPr>
              <a:xfrm>
                <a:off x="1371600" y="4080685"/>
                <a:ext cx="1524000" cy="2226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placeDevice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showDevice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groupDevice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removeDevice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</p:txBody>
          </p:sp>
        </p:grpSp>
        <p:grpSp>
          <p:nvGrpSpPr>
            <p:cNvPr id="5" name="Group 20">
              <a:extLst>
                <a:ext uri="{FF2B5EF4-FFF2-40B4-BE49-F238E27FC236}">
                  <a16:creationId xmlns:a16="http://schemas.microsoft.com/office/drawing/2014/main" id="{8BB2EE3D-BA60-4107-0424-42AB48A010B2}"/>
                </a:ext>
              </a:extLst>
            </p:cNvPr>
            <p:cNvGrpSpPr/>
            <p:nvPr/>
          </p:nvGrpSpPr>
          <p:grpSpPr>
            <a:xfrm>
              <a:off x="1143001" y="3352801"/>
              <a:ext cx="3124200" cy="2023697"/>
              <a:chOff x="1260088" y="4435554"/>
              <a:chExt cx="1524000" cy="392684"/>
            </a:xfrm>
            <a:solidFill>
              <a:srgbClr val="FFFF99">
                <a:alpha val="35000"/>
              </a:srgbClr>
            </a:solidFill>
          </p:grpSpPr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CC7E7642-8C07-584A-EE3B-A5FE47D2080D}"/>
                  </a:ext>
                </a:extLst>
              </p:cNvPr>
              <p:cNvSpPr txBox="1"/>
              <p:nvPr/>
            </p:nvSpPr>
            <p:spPr>
              <a:xfrm>
                <a:off x="1260088" y="4435554"/>
                <a:ext cx="1524000" cy="119087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>
                    <a:solidFill>
                      <a:srgbClr val="003300"/>
                    </a:solidFill>
                  </a:rPr>
                  <a:t>&lt;&lt;Interface&gt;&gt;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 err="1">
                    <a:solidFill>
                      <a:srgbClr val="003300"/>
                    </a:solidFill>
                  </a:rPr>
                  <a:t>SurveillanceFloorPlan</a:t>
                </a:r>
                <a:endParaRPr lang="en-US" sz="2400" dirty="0">
                  <a:solidFill>
                    <a:srgbClr val="003300"/>
                  </a:solidFill>
                </a:endParaRPr>
              </a:p>
            </p:txBody>
          </p:sp>
          <p:sp>
            <p:nvSpPr>
              <p:cNvPr id="31" name="TextBox 9">
                <a:extLst>
                  <a:ext uri="{FF2B5EF4-FFF2-40B4-BE49-F238E27FC236}">
                    <a16:creationId xmlns:a16="http://schemas.microsoft.com/office/drawing/2014/main" id="{F4C729D3-3486-BF30-A048-17298A652AC1}"/>
                  </a:ext>
                </a:extLst>
              </p:cNvPr>
              <p:cNvSpPr txBox="1"/>
              <p:nvPr/>
            </p:nvSpPr>
            <p:spPr>
              <a:xfrm>
                <a:off x="1260088" y="4553840"/>
                <a:ext cx="1524000" cy="274398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showDevice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groupDevice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removeDevice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showFOV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003300"/>
                    </a:solidFill>
                  </a:rPr>
                  <a:t>showDeviceID</a:t>
                </a:r>
                <a:r>
                  <a:rPr lang="en-US" sz="2000" dirty="0">
                    <a:solidFill>
                      <a:srgbClr val="003300"/>
                    </a:solidFill>
                  </a:rPr>
                  <a:t>()</a:t>
                </a:r>
              </a:p>
            </p:txBody>
          </p:sp>
        </p:grpSp>
        <p:grpSp>
          <p:nvGrpSpPr>
            <p:cNvPr id="6" name="Group 21">
              <a:extLst>
                <a:ext uri="{FF2B5EF4-FFF2-40B4-BE49-F238E27FC236}">
                  <a16:creationId xmlns:a16="http://schemas.microsoft.com/office/drawing/2014/main" id="{8A13E312-FF05-5065-FE7F-82491BD0D4AE}"/>
                </a:ext>
              </a:extLst>
            </p:cNvPr>
            <p:cNvGrpSpPr/>
            <p:nvPr/>
          </p:nvGrpSpPr>
          <p:grpSpPr>
            <a:xfrm>
              <a:off x="6019800" y="1981192"/>
              <a:ext cx="2819400" cy="2443042"/>
              <a:chOff x="1260088" y="4435554"/>
              <a:chExt cx="1524000" cy="474055"/>
            </a:xfrm>
            <a:solidFill>
              <a:srgbClr val="FF99FF">
                <a:alpha val="34902"/>
              </a:srgbClr>
            </a:solidFill>
          </p:grpSpPr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21BDF814-E12F-09F7-6690-486573DB164B}"/>
                  </a:ext>
                </a:extLst>
              </p:cNvPr>
              <p:cNvSpPr txBox="1"/>
              <p:nvPr/>
            </p:nvSpPr>
            <p:spPr>
              <a:xfrm>
                <a:off x="1260088" y="4435554"/>
                <a:ext cx="1524000" cy="6731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dirty="0" err="1">
                    <a:solidFill>
                      <a:srgbClr val="3333FF"/>
                    </a:solidFill>
                  </a:rPr>
                  <a:t>FloorPlan</a:t>
                </a:r>
                <a:endParaRPr lang="en-US" sz="24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29" name="TextBox 12">
                <a:extLst>
                  <a:ext uri="{FF2B5EF4-FFF2-40B4-BE49-F238E27FC236}">
                    <a16:creationId xmlns:a16="http://schemas.microsoft.com/office/drawing/2014/main" id="{2696CAE7-033E-E6F9-B71D-11C06BABAE75}"/>
                  </a:ext>
                </a:extLst>
              </p:cNvPr>
              <p:cNvSpPr txBox="1"/>
              <p:nvPr/>
            </p:nvSpPr>
            <p:spPr>
              <a:xfrm>
                <a:off x="1260088" y="4583414"/>
                <a:ext cx="1524000" cy="326195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3333FF"/>
                    </a:solidFill>
                  </a:rPr>
                  <a:t>placeDevice</a:t>
                </a:r>
                <a:r>
                  <a:rPr lang="en-US" sz="2000" dirty="0">
                    <a:solidFill>
                      <a:srgbClr val="3333FF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3333FF"/>
                    </a:solidFill>
                  </a:rPr>
                  <a:t>showDevice</a:t>
                </a:r>
                <a:r>
                  <a:rPr lang="en-US" sz="2000" dirty="0">
                    <a:solidFill>
                      <a:srgbClr val="3333FF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3333FF"/>
                    </a:solidFill>
                  </a:rPr>
                  <a:t>groupDevice</a:t>
                </a:r>
                <a:r>
                  <a:rPr lang="en-US" sz="2000" dirty="0">
                    <a:solidFill>
                      <a:srgbClr val="3333FF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3333FF"/>
                    </a:solidFill>
                  </a:rPr>
                  <a:t>removeDevice</a:t>
                </a:r>
                <a:r>
                  <a:rPr lang="en-US" sz="2000" dirty="0">
                    <a:solidFill>
                      <a:srgbClr val="3333FF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3333FF"/>
                    </a:solidFill>
                  </a:rPr>
                  <a:t>showFOV</a:t>
                </a:r>
                <a:r>
                  <a:rPr lang="en-US" sz="2000" dirty="0">
                    <a:solidFill>
                      <a:srgbClr val="3333FF"/>
                    </a:solidFill>
                  </a:rPr>
                  <a:t>()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dirty="0" err="1">
                    <a:solidFill>
                      <a:srgbClr val="3333FF"/>
                    </a:solidFill>
                  </a:rPr>
                  <a:t>showDeviceID</a:t>
                </a:r>
                <a:r>
                  <a:rPr lang="en-US" sz="2000" dirty="0">
                    <a:solidFill>
                      <a:srgbClr val="3333FF"/>
                    </a:solidFill>
                  </a:rPr>
                  <a:t>()</a:t>
                </a:r>
              </a:p>
            </p:txBody>
          </p:sp>
        </p:grp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F388EEC6-C31D-D313-20E0-95290D43E27C}"/>
                </a:ext>
              </a:extLst>
            </p:cNvPr>
            <p:cNvSpPr txBox="1"/>
            <p:nvPr/>
          </p:nvSpPr>
          <p:spPr>
            <a:xfrm>
              <a:off x="6020409" y="2362563"/>
              <a:ext cx="2818791" cy="346809"/>
            </a:xfrm>
            <a:prstGeom prst="rect">
              <a:avLst/>
            </a:prstGeom>
            <a:solidFill>
              <a:srgbClr val="FF99FF">
                <a:alpha val="35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1" dirty="0">
                  <a:solidFill>
                    <a:srgbClr val="3333FF"/>
                  </a:solidFill>
                </a:rPr>
                <a:t>attributes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77620599-EC64-0EA9-6964-A9AE10A5A635}"/>
                </a:ext>
              </a:extLst>
            </p:cNvPr>
            <p:cNvCxnSpPr/>
            <p:nvPr/>
          </p:nvCxnSpPr>
          <p:spPr>
            <a:xfrm>
              <a:off x="4344024" y="1945568"/>
              <a:ext cx="1599080" cy="873903"/>
            </a:xfrm>
            <a:prstGeom prst="bentConnector3">
              <a:avLst>
                <a:gd name="adj1" fmla="val 50000"/>
              </a:avLst>
            </a:prstGeom>
            <a:ln w="3810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AAF62B08-E5CD-1C6A-AED1-E47210E5C4AE}"/>
                </a:ext>
              </a:extLst>
            </p:cNvPr>
            <p:cNvCxnSpPr>
              <a:endCxn id="29" idx="1"/>
            </p:cNvCxnSpPr>
            <p:nvPr/>
          </p:nvCxnSpPr>
          <p:spPr>
            <a:xfrm flipV="1">
              <a:off x="4235224" y="3583276"/>
              <a:ext cx="1785186" cy="944091"/>
            </a:xfrm>
            <a:prstGeom prst="bentConnector3">
              <a:avLst>
                <a:gd name="adj1" fmla="val 50000"/>
              </a:avLst>
            </a:prstGeom>
            <a:ln w="3810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32" name="TextBox 20">
              <a:extLst>
                <a:ext uri="{FF2B5EF4-FFF2-40B4-BE49-F238E27FC236}">
                  <a16:creationId xmlns:a16="http://schemas.microsoft.com/office/drawing/2014/main" id="{15B8E76E-A521-3E8C-BD9D-8ED576DA3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2362199"/>
              <a:ext cx="1371600" cy="226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100">
                  <a:solidFill>
                    <a:srgbClr val="3333FF"/>
                  </a:solidFill>
                  <a:latin typeface="Comic Sans MS" panose="030F0702030302020204" pitchFamily="66" charset="0"/>
                </a:rPr>
                <a:t>&lt;&lt; Implements&gt;&gt;</a:t>
              </a:r>
              <a:endParaRPr lang="en-IN" altLang="en-US" sz="1100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6333" name="TextBox 21">
              <a:extLst>
                <a:ext uri="{FF2B5EF4-FFF2-40B4-BE49-F238E27FC236}">
                  <a16:creationId xmlns:a16="http://schemas.microsoft.com/office/drawing/2014/main" id="{A4A6ACC6-1508-3373-93D8-4522BFB60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038600"/>
              <a:ext cx="1371600" cy="226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100">
                  <a:solidFill>
                    <a:srgbClr val="3333FF"/>
                  </a:solidFill>
                  <a:latin typeface="Comic Sans MS" panose="030F0702030302020204" pitchFamily="66" charset="0"/>
                </a:rPr>
                <a:t>&lt;&lt; Implements&gt;&gt;</a:t>
              </a:r>
              <a:endParaRPr lang="en-IN" altLang="en-US" sz="1100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28CFBA33-51E3-1854-D75C-C37F68CAA29E}"/>
              </a:ext>
            </a:extLst>
          </p:cNvPr>
          <p:cNvSpPr/>
          <p:nvPr/>
        </p:nvSpPr>
        <p:spPr bwMode="auto">
          <a:xfrm rot="2274066">
            <a:off x="4184650" y="5880100"/>
            <a:ext cx="234950" cy="274638"/>
          </a:xfrm>
          <a:prstGeom prst="rt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0836D0E3-3B7B-D227-F32E-6C2E989066F7}"/>
              </a:ext>
            </a:extLst>
          </p:cNvPr>
          <p:cNvSpPr/>
          <p:nvPr/>
        </p:nvSpPr>
        <p:spPr bwMode="auto">
          <a:xfrm rot="2274066">
            <a:off x="4337050" y="2832100"/>
            <a:ext cx="234950" cy="274638"/>
          </a:xfrm>
          <a:prstGeom prst="rt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D052704-3E1D-66A1-770A-82B530DA95C6}"/>
              </a:ext>
            </a:extLst>
          </p:cNvPr>
          <p:cNvSpPr/>
          <p:nvPr/>
        </p:nvSpPr>
        <p:spPr>
          <a:xfrm>
            <a:off x="168275" y="657225"/>
            <a:ext cx="4032250" cy="6551613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6EF61A19-AF02-F456-C35F-FE97FE72F2EB}"/>
              </a:ext>
            </a:extLst>
          </p:cNvPr>
          <p:cNvGrpSpPr>
            <a:grpSpLocks/>
          </p:cNvGrpSpPr>
          <p:nvPr/>
        </p:nvGrpSpPr>
        <p:grpSpPr bwMode="auto">
          <a:xfrm>
            <a:off x="924057" y="909107"/>
            <a:ext cx="2100130" cy="2144433"/>
            <a:chOff x="914400" y="551278"/>
            <a:chExt cx="1905000" cy="1944746"/>
          </a:xfrm>
          <a:solidFill>
            <a:srgbClr val="CCFFFF"/>
          </a:solidFill>
        </p:grpSpPr>
        <p:sp>
          <p:nvSpPr>
            <p:cNvPr id="2079" name="TextBox 3">
              <a:extLst>
                <a:ext uri="{FF2B5EF4-FFF2-40B4-BE49-F238E27FC236}">
                  <a16:creationId xmlns:a16="http://schemas.microsoft.com/office/drawing/2014/main" id="{E6F87F7E-D958-68E3-4116-B4AC4174C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51278"/>
              <a:ext cx="1905000" cy="194474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500" dirty="0">
                  <a:solidFill>
                    <a:schemeClr val="tx1"/>
                  </a:solidFill>
                  <a:latin typeface="Comic Sans MS" pitchFamily="66" charset="0"/>
                </a:rPr>
                <a:t>&lt;&lt;interface&gt;&gt;</a:t>
              </a:r>
            </a:p>
            <a:p>
              <a:pPr algn="ctr"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200" dirty="0">
                  <a:solidFill>
                    <a:schemeClr val="tx1"/>
                  </a:solidFill>
                  <a:latin typeface="Comic Sans MS" pitchFamily="66" charset="0"/>
                </a:rPr>
                <a:t>DAO</a:t>
              </a:r>
            </a:p>
            <a:p>
              <a:pPr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dirty="0">
                <a:solidFill>
                  <a:schemeClr val="tx1"/>
                </a:solidFill>
                <a:latin typeface="Comic Sans MS" pitchFamily="66" charset="0"/>
              </a:endParaRPr>
            </a:p>
            <a:p>
              <a:pPr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+insert ():void</a:t>
              </a:r>
            </a:p>
            <a:p>
              <a:pPr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+delete () :void</a:t>
              </a:r>
            </a:p>
            <a:p>
              <a:pPr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+update () :void</a:t>
              </a:r>
            </a:p>
            <a:p>
              <a:pPr>
                <a:lnSpc>
                  <a:spcPct val="10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+read() :void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3FF28D-285D-4A0E-FDD1-BE3A53E43D1E}"/>
                </a:ext>
              </a:extLst>
            </p:cNvPr>
            <p:cNvCxnSpPr/>
            <p:nvPr/>
          </p:nvCxnSpPr>
          <p:spPr>
            <a:xfrm>
              <a:off x="914400" y="1218997"/>
              <a:ext cx="1905000" cy="158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48" name="TextBox 7">
            <a:extLst>
              <a:ext uri="{FF2B5EF4-FFF2-40B4-BE49-F238E27FC236}">
                <a16:creationId xmlns:a16="http://schemas.microsoft.com/office/drawing/2014/main" id="{BFD9BF4C-003F-4570-D72C-3CB9FD2E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243513"/>
            <a:ext cx="1847850" cy="461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Database DAO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7349" name="TextBox 20">
            <a:extLst>
              <a:ext uri="{FF2B5EF4-FFF2-40B4-BE49-F238E27FC236}">
                <a16:creationId xmlns:a16="http://schemas.microsoft.com/office/drawing/2014/main" id="{98020463-576E-39E0-B573-F142AB252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5243513"/>
            <a:ext cx="1427162" cy="461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File DAO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185482-C3C1-2C75-2CB2-7CA7ECA9192A}"/>
              </a:ext>
            </a:extLst>
          </p:cNvPr>
          <p:cNvCxnSpPr/>
          <p:nvPr/>
        </p:nvCxnSpPr>
        <p:spPr>
          <a:xfrm rot="5400000" flipH="1" flipV="1">
            <a:off x="420688" y="4100513"/>
            <a:ext cx="2182812" cy="47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89795-B9F5-6F3F-2ACB-5FDE979BCD4B}"/>
              </a:ext>
            </a:extLst>
          </p:cNvPr>
          <p:cNvCxnSpPr/>
          <p:nvPr/>
        </p:nvCxnSpPr>
        <p:spPr>
          <a:xfrm rot="5400000" flipH="1" flipV="1">
            <a:off x="1596232" y="4099719"/>
            <a:ext cx="2184400" cy="158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2" name="TextBox 51">
            <a:extLst>
              <a:ext uri="{FF2B5EF4-FFF2-40B4-BE49-F238E27FC236}">
                <a16:creationId xmlns:a16="http://schemas.microsoft.com/office/drawing/2014/main" id="{67DA696E-96A9-D738-CD72-6B8DDA84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6249988"/>
            <a:ext cx="2195512" cy="4000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</a:rPr>
              <a:t>Initial Design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FE3441F3-A81A-45C3-E4F7-B69DD80F58B0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657225"/>
            <a:ext cx="5292725" cy="6551613"/>
            <a:chOff x="4620287" y="504719"/>
            <a:chExt cx="5292328" cy="655171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26A35F-693F-1A24-9A99-47A7F3586917}"/>
                </a:ext>
              </a:extLst>
            </p:cNvPr>
            <p:cNvSpPr/>
            <p:nvPr/>
          </p:nvSpPr>
          <p:spPr>
            <a:xfrm>
              <a:off x="4620287" y="504719"/>
              <a:ext cx="5292328" cy="6551718"/>
            </a:xfrm>
            <a:prstGeom prst="rect">
              <a:avLst/>
            </a:prstGeom>
            <a:solidFill>
              <a:srgbClr val="FFCCFF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356" name="TextBox 13">
              <a:extLst>
                <a:ext uri="{FF2B5EF4-FFF2-40B4-BE49-F238E27FC236}">
                  <a16:creationId xmlns:a16="http://schemas.microsoft.com/office/drawing/2014/main" id="{D1566D28-394A-5D8E-172A-2D7CD76F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02" y="756708"/>
              <a:ext cx="2100130" cy="225336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&lt;&lt;interface&gt;&gt;</a:t>
              </a:r>
            </a:p>
            <a:p>
              <a:pPr algn="ctr">
                <a:lnSpc>
                  <a:spcPct val="80000"/>
                </a:lnSpc>
                <a:spcAft>
                  <a:spcPts val="12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Comic Sans MS" panose="030F0702030302020204" pitchFamily="66" charset="0"/>
                </a:rPr>
                <a:t>DB Access</a:t>
              </a:r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+insert ():void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+update () 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+delete () 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+next() 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+previous() :void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64A31-5B95-7870-3041-62506291CF27}"/>
                </a:ext>
              </a:extLst>
            </p:cNvPr>
            <p:cNvCxnSpPr/>
            <p:nvPr/>
          </p:nvCxnSpPr>
          <p:spPr>
            <a:xfrm>
              <a:off x="4872681" y="1373096"/>
              <a:ext cx="210010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8" name="TextBox 15">
              <a:extLst>
                <a:ext uri="{FF2B5EF4-FFF2-40B4-BE49-F238E27FC236}">
                  <a16:creationId xmlns:a16="http://schemas.microsoft.com/office/drawing/2014/main" id="{488B9E5E-2827-64D8-5D15-58FE8AA15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4474" y="756709"/>
              <a:ext cx="2100130" cy="225621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&lt;&lt;interface&gt;&gt;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Comic Sans MS" panose="030F0702030302020204" pitchFamily="66" charset="0"/>
                </a:rPr>
                <a:t>File Access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+write ():void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+read() 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+append () :void</a:t>
              </a:r>
            </a:p>
            <a:p>
              <a:pPr>
                <a:lnSpc>
                  <a:spcPct val="11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+rotate () :void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9FC9AA-BAE2-F698-EADE-8ED8EC98EF18}"/>
                </a:ext>
              </a:extLst>
            </p:cNvPr>
            <p:cNvCxnSpPr/>
            <p:nvPr/>
          </p:nvCxnSpPr>
          <p:spPr>
            <a:xfrm>
              <a:off x="7644248" y="1512798"/>
              <a:ext cx="210010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60" name="TextBox 39">
              <a:extLst>
                <a:ext uri="{FF2B5EF4-FFF2-40B4-BE49-F238E27FC236}">
                  <a16:creationId xmlns:a16="http://schemas.microsoft.com/office/drawing/2014/main" id="{0C5FE886-C2DA-83A2-F781-658E2634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333" y="5091272"/>
              <a:ext cx="1873779" cy="46185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Database DAO</a:t>
              </a:r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7361" name="TextBox 43">
              <a:extLst>
                <a:ext uri="{FF2B5EF4-FFF2-40B4-BE49-F238E27FC236}">
                  <a16:creationId xmlns:a16="http://schemas.microsoft.com/office/drawing/2014/main" id="{3D1A70D8-5412-4FD7-780A-8E89AE689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8505" y="5040524"/>
              <a:ext cx="1428089" cy="46185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File DAO</a:t>
              </a:r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F7C40E-6532-E0A1-6905-245890EF22E0}"/>
                </a:ext>
              </a:extLst>
            </p:cNvPr>
            <p:cNvCxnSpPr/>
            <p:nvPr/>
          </p:nvCxnSpPr>
          <p:spPr>
            <a:xfrm rot="16200000" flipV="1">
              <a:off x="5285309" y="4027440"/>
              <a:ext cx="2005044" cy="238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3BE315C-9B50-D946-9DD0-2CC630236462}"/>
                </a:ext>
              </a:extLst>
            </p:cNvPr>
            <p:cNvCxnSpPr/>
            <p:nvPr/>
          </p:nvCxnSpPr>
          <p:spPr>
            <a:xfrm rot="16200000" flipV="1">
              <a:off x="7608438" y="3996483"/>
              <a:ext cx="2066958" cy="20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64" name="TextBox 52">
              <a:extLst>
                <a:ext uri="{FF2B5EF4-FFF2-40B4-BE49-F238E27FC236}">
                  <a16:creationId xmlns:a16="http://schemas.microsoft.com/office/drawing/2014/main" id="{DDA23FB6-2E5E-1DE1-20A9-36B11804D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912" y="6173963"/>
              <a:ext cx="2255400" cy="4006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</a:rPr>
                <a:t>ISP compliant</a:t>
              </a:r>
            </a:p>
          </p:txBody>
        </p:sp>
      </p:grpSp>
      <p:sp>
        <p:nvSpPr>
          <p:cNvPr id="49" name="Rectangle 2">
            <a:extLst>
              <a:ext uri="{FF2B5EF4-FFF2-40B4-BE49-F238E27FC236}">
                <a16:creationId xmlns:a16="http://schemas.microsoft.com/office/drawing/2014/main" id="{82F6DF8C-75EB-FBBF-CF9D-1E9552635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-166688"/>
            <a:ext cx="8596312" cy="1112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745" tIns="48997" rIns="99745" bIns="48997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7411DF-4B71-3400-CA1C-4B9C631A33BF}"/>
              </a:ext>
            </a:extLst>
          </p:cNvPr>
          <p:cNvSpPr/>
          <p:nvPr/>
        </p:nvSpPr>
        <p:spPr bwMode="auto">
          <a:xfrm>
            <a:off x="849313" y="3398838"/>
            <a:ext cx="8153400" cy="1066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9F4C870-88CC-8A8E-BB07-9FD691A48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5925" y="-15875"/>
            <a:ext cx="8610600" cy="1219200"/>
          </a:xfrm>
        </p:spPr>
        <p:txBody>
          <a:bodyPr lIns="99745" tIns="48997" rIns="99745" bIns="48997"/>
          <a:lstStyle/>
          <a:p>
            <a:r>
              <a:rPr lang="en-US" altLang="en-US" sz="3600"/>
              <a:t>	Summary	</a:t>
            </a:r>
            <a:endParaRPr lang="en-US" altLang="en-US" sz="200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63D8E1A-FD57-26D2-9F78-B5A0A2C15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49313"/>
            <a:ext cx="10080625" cy="6705600"/>
          </a:xfrm>
        </p:spPr>
        <p:txBody>
          <a:bodyPr lIns="99745" tIns="48997" rIns="99745" bIns="48997"/>
          <a:lstStyle/>
          <a:p>
            <a:pPr marL="431800" indent="-3238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3200" dirty="0"/>
              <a:t>When a class (Server) needs to serve various types of clients</a:t>
            </a:r>
          </a:p>
          <a:p>
            <a:pPr marL="863600" lvl="1" indent="-28733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dirty="0">
                <a:sym typeface="Wingdings" pitchFamily="2" charset="2"/>
              </a:rPr>
              <a:t>Leads to a f</a:t>
            </a:r>
            <a:r>
              <a:rPr lang="en-GB" sz="2800" dirty="0"/>
              <a:t>at interface unless care is taken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dirty="0"/>
              <a:t>The Interface Segregation Principle states that: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>
                <a:solidFill>
                  <a:srgbClr val="0000CC"/>
                </a:solidFill>
              </a:rPr>
              <a:t>Fat interfaces lead to inadvertent couplings between clients that ought to be isolated.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dirty="0"/>
              <a:t>Fat interfaces can be segregated: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>
                <a:solidFill>
                  <a:srgbClr val="0000CC"/>
                </a:solidFill>
              </a:rPr>
              <a:t>One way: Use abstract base classes  into multiple inheritance hierarchy to break unwanted coupling between components.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Clients can use the appropriate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18B94F08-69A2-3951-952D-83685BA3EF9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992313" y="2560638"/>
            <a:ext cx="6096000" cy="1371600"/>
          </a:xfr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4000"/>
              <a:t>Design Patterns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A97EDB-FD34-A312-AF5B-B6D86CCD9C54}"/>
              </a:ext>
            </a:extLst>
          </p:cNvPr>
          <p:cNvSpPr/>
          <p:nvPr/>
        </p:nvSpPr>
        <p:spPr bwMode="auto">
          <a:xfrm>
            <a:off x="739775" y="5472113"/>
            <a:ext cx="8948738" cy="17986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A7C5BD1A-626B-0835-4C8B-7B72FF73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88925"/>
            <a:ext cx="8601075" cy="731838"/>
          </a:xfrm>
        </p:spPr>
        <p:txBody>
          <a:bodyPr/>
          <a:lstStyle/>
          <a:p>
            <a:pPr eaLnBrk="1">
              <a:lnSpc>
                <a:spcPct val="11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/>
              <a:t>Design Patterns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D9A3718-EAB2-BAD4-BA93-7ECC49DB7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1189038"/>
            <a:ext cx="9705975" cy="5756275"/>
          </a:xfrm>
        </p:spPr>
        <p:txBody>
          <a:bodyPr/>
          <a:lstStyle/>
          <a:p>
            <a:pPr eaLnBrk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>
                <a:solidFill>
                  <a:srgbClr val="0000FF"/>
                </a:solidFill>
              </a:rPr>
              <a:t>Patterns are used as “building blocks” in software design.</a:t>
            </a:r>
            <a:r>
              <a:rPr lang="en-GB" altLang="en-US"/>
              <a:t> </a:t>
            </a:r>
          </a:p>
          <a:p>
            <a:pPr lvl="1" eaLnBrk="1">
              <a:lnSpc>
                <a:spcPct val="115000"/>
              </a:lnSpc>
              <a:spcBef>
                <a:spcPts val="600"/>
              </a:spcBef>
              <a:spcAft>
                <a:spcPts val="18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/>
              <a:t>Help designers to make  important design decisions correctly.</a:t>
            </a:r>
          </a:p>
          <a:p>
            <a:pPr eaLnBrk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/>
              <a:t>If you can master a few important patterns:</a:t>
            </a:r>
          </a:p>
          <a:p>
            <a:pPr lvl="1" eaLnBrk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You can easily spot them in your next application design problem and use pattern solutions.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88B24D-758B-3CD1-B370-7AA24F00E1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0163"/>
            <a:ext cx="9993313" cy="762001"/>
          </a:xfrm>
        </p:spPr>
        <p:txBody>
          <a:bodyPr lIns="99745" tIns="48997" rIns="99745" bIns="48997"/>
          <a:lstStyle/>
          <a:p>
            <a:pPr>
              <a:lnSpc>
                <a:spcPct val="90000"/>
              </a:lnSpc>
            </a:pPr>
            <a:r>
              <a:rPr lang="en-AU" altLang="en-US" sz="2800"/>
              <a:t>Analyze the Code Obtained Directly from the Model…</a:t>
            </a:r>
          </a:p>
        </p:txBody>
      </p:sp>
      <p:graphicFrame>
        <p:nvGraphicFramePr>
          <p:cNvPr id="160771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2E879A-CFCD-6F45-4584-5D63913B465B}"/>
              </a:ext>
            </a:extLst>
          </p:cNvPr>
          <p:cNvGraphicFramePr>
            <a:graphicFrameLocks/>
          </p:cNvGraphicFramePr>
          <p:nvPr/>
        </p:nvGraphicFramePr>
        <p:xfrm>
          <a:off x="7938" y="731838"/>
          <a:ext cx="6813550" cy="764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246010" imgH="5901289" progId="Word.Document.8">
                  <p:embed/>
                </p:oleObj>
              </mc:Choice>
              <mc:Fallback>
                <p:oleObj name="Document" r:id="rId3" imgW="5246010" imgH="5901289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731838"/>
                        <a:ext cx="6813550" cy="7648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>
            <a:extLst>
              <a:ext uri="{FF2B5EF4-FFF2-40B4-BE49-F238E27FC236}">
                <a16:creationId xmlns:a16="http://schemas.microsoft.com/office/drawing/2014/main" id="{0E2F2207-0D46-4CF3-2A79-78710E264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655638"/>
            <a:ext cx="3200400" cy="66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5" tIns="48997" rIns="99745" bIns="489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altLang="en-US" sz="2400">
                <a:solidFill>
                  <a:srgbClr val="0000CC"/>
                </a:solidFill>
                <a:latin typeface="Comic Sans MS" panose="030F0702030302020204" pitchFamily="66" charset="0"/>
              </a:rPr>
              <a:t>Problems: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400" b="0">
                <a:solidFill>
                  <a:schemeClr val="tx1"/>
                </a:solidFill>
                <a:latin typeface="Comic Sans MS" panose="030F0702030302020204" pitchFamily="66" charset="0"/>
              </a:rPr>
              <a:t>Any change to Lamp will require a corresponding change to (or at least a recompilation of) Button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AU" altLang="en-US" sz="2400" b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400" b="0">
                <a:solidFill>
                  <a:schemeClr val="tx1"/>
                </a:solidFill>
                <a:latin typeface="Comic Sans MS" panose="030F0702030302020204" pitchFamily="66" charset="0"/>
              </a:rPr>
              <a:t>It is very difficult to reuse either component alone, for example a button to start a motor and not to turn on a lamp…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D7AD63-7E88-65A3-B469-379A2FC61CE3}"/>
              </a:ext>
            </a:extLst>
          </p:cNvPr>
          <p:cNvSpPr/>
          <p:nvPr/>
        </p:nvSpPr>
        <p:spPr bwMode="auto">
          <a:xfrm>
            <a:off x="169863" y="3765550"/>
            <a:ext cx="6362700" cy="619125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BBFD6E-6C85-32F3-4D23-5B4D4426C4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313" y="4065588"/>
            <a:ext cx="6567487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FE1794-6823-9405-2395-9DE814A7A7A8}"/>
              </a:ext>
            </a:extLst>
          </p:cNvPr>
          <p:cNvSpPr txBox="1"/>
          <p:nvPr/>
        </p:nvSpPr>
        <p:spPr>
          <a:xfrm>
            <a:off x="773113" y="2659063"/>
            <a:ext cx="5878512" cy="52387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Which statement is the culprit?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861EEE-A3E0-1F3B-952C-B58414A3D795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614363"/>
            <a:ext cx="3568700" cy="1962150"/>
            <a:chOff x="4033838" y="614363"/>
            <a:chExt cx="3568700" cy="1962150"/>
          </a:xfrm>
        </p:grpSpPr>
        <p:grpSp>
          <p:nvGrpSpPr>
            <p:cNvPr id="9225" name="Group 7">
              <a:extLst>
                <a:ext uri="{FF2B5EF4-FFF2-40B4-BE49-F238E27FC236}">
                  <a16:creationId xmlns:a16="http://schemas.microsoft.com/office/drawing/2014/main" id="{D4606F4C-C1B5-8DF7-60A6-B45482C3D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838" y="614363"/>
              <a:ext cx="3568700" cy="1962150"/>
              <a:chOff x="1624013" y="3808413"/>
              <a:chExt cx="6496050" cy="3743325"/>
            </a:xfrm>
          </p:grpSpPr>
          <p:sp>
            <p:nvSpPr>
              <p:cNvPr id="9228" name="Rectangle 4">
                <a:extLst>
                  <a:ext uri="{FF2B5EF4-FFF2-40B4-BE49-F238E27FC236}">
                    <a16:creationId xmlns:a16="http://schemas.microsoft.com/office/drawing/2014/main" id="{57D7DA6B-AC64-ABAC-9C32-3C60F1ABE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1088" y="3849688"/>
                <a:ext cx="1958975" cy="127476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45" tIns="48997" rIns="99745" bIns="489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AU" altLang="en-US" sz="1800" u="sng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:Lamp</a:t>
                </a:r>
              </a:p>
            </p:txBody>
          </p:sp>
          <p:sp>
            <p:nvSpPr>
              <p:cNvPr id="9229" name="Rectangle 5">
                <a:extLst>
                  <a:ext uri="{FF2B5EF4-FFF2-40B4-BE49-F238E27FC236}">
                    <a16:creationId xmlns:a16="http://schemas.microsoft.com/office/drawing/2014/main" id="{A951583B-F4D9-732E-97D7-A67CF2834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013" y="3808413"/>
                <a:ext cx="1960562" cy="127317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45" tIns="48997" rIns="99745" bIns="489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AU" altLang="en-US" sz="1800" u="sng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:Button</a:t>
                </a:r>
              </a:p>
            </p:txBody>
          </p:sp>
          <p:sp>
            <p:nvSpPr>
              <p:cNvPr id="9230" name="Line 7">
                <a:extLst>
                  <a:ext uri="{FF2B5EF4-FFF2-40B4-BE49-F238E27FC236}">
                    <a16:creationId xmlns:a16="http://schemas.microsoft.com/office/drawing/2014/main" id="{0FFF1268-F609-F1BC-6366-5BAC6865E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1913" y="5227638"/>
                <a:ext cx="0" cy="1762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31" name="Line 8">
                <a:extLst>
                  <a:ext uri="{FF2B5EF4-FFF2-40B4-BE49-F238E27FC236}">
                    <a16:creationId xmlns:a16="http://schemas.microsoft.com/office/drawing/2014/main" id="{8F59F7E6-CB69-241D-19AB-19040CAC2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7863" y="5216525"/>
                <a:ext cx="0" cy="1790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32" name="Line 9">
                <a:extLst>
                  <a:ext uri="{FF2B5EF4-FFF2-40B4-BE49-F238E27FC236}">
                    <a16:creationId xmlns:a16="http://schemas.microsoft.com/office/drawing/2014/main" id="{C67A16AB-28C7-A4DE-8C26-C44C2B724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0000" flipV="1">
                <a:off x="2601913" y="5608638"/>
                <a:ext cx="4419600" cy="11430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33" name="Rectangle 10">
                <a:extLst>
                  <a:ext uri="{FF2B5EF4-FFF2-40B4-BE49-F238E27FC236}">
                    <a16:creationId xmlns:a16="http://schemas.microsoft.com/office/drawing/2014/main" id="{B7441EDD-9B69-DB48-52B1-64E4B52B9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554" y="5976520"/>
                <a:ext cx="1746853" cy="54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9745" tIns="48997" rIns="99745" bIns="48997">
                <a:spAutoFit/>
              </a:bodyPr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AU" altLang="en-US" sz="1200">
                    <a:solidFill>
                      <a:srgbClr val="0000CC"/>
                    </a:solidFill>
                    <a:latin typeface="Comic Sans MS" panose="030F0702030302020204" pitchFamily="66" charset="0"/>
                  </a:rPr>
                  <a:t>Turn off()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994C46-B402-B1D1-815C-7577EFD7095E}"/>
                  </a:ext>
                </a:extLst>
              </p:cNvPr>
              <p:cNvSpPr/>
              <p:nvPr/>
            </p:nvSpPr>
            <p:spPr bwMode="auto">
              <a:xfrm>
                <a:off x="2525600" y="5571047"/>
                <a:ext cx="115588" cy="186560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sz="2000">
                  <a:latin typeface="+mj-lt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E933859-2D09-F82F-95F2-C112F434FF2D}"/>
                  </a:ext>
                </a:extLst>
              </p:cNvPr>
              <p:cNvSpPr/>
              <p:nvPr/>
            </p:nvSpPr>
            <p:spPr bwMode="auto">
              <a:xfrm>
                <a:off x="6943953" y="5686133"/>
                <a:ext cx="115588" cy="186560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sz="2000">
                  <a:latin typeface="+mj-lt"/>
                </a:endParaRPr>
              </a:p>
            </p:txBody>
          </p:sp>
        </p:grp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3BB835B8-8143-0ED0-0927-5CB6EA6A93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0000" flipV="1">
              <a:off x="4582915" y="1985534"/>
              <a:ext cx="2427972" cy="599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7" name="Rectangle 10">
              <a:extLst>
                <a:ext uri="{FF2B5EF4-FFF2-40B4-BE49-F238E27FC236}">
                  <a16:creationId xmlns:a16="http://schemas.microsoft.com/office/drawing/2014/main" id="{A96D39D6-37D2-463A-BF85-4DC3D590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667" y="1352030"/>
              <a:ext cx="950041" cy="28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en-US" sz="1200">
                  <a:solidFill>
                    <a:srgbClr val="0000CC"/>
                  </a:solidFill>
                  <a:latin typeface="Comic Sans MS" panose="030F0702030302020204" pitchFamily="66" charset="0"/>
                </a:rPr>
                <a:t>Turn on()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5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BC332B6-AFB7-FCE6-8497-FB26222A52F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582613" y="22225"/>
            <a:ext cx="8596312" cy="1255713"/>
          </a:xfrm>
        </p:spPr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Origin of Patterns</a:t>
            </a:r>
          </a:p>
        </p:txBody>
      </p:sp>
      <p:pic>
        <p:nvPicPr>
          <p:cNvPr id="6147" name="Picture 3" descr="Jamia%2520Masjid">
            <a:hlinkClick r:id="rId2"/>
            <a:extLst>
              <a:ext uri="{FF2B5EF4-FFF2-40B4-BE49-F238E27FC236}">
                <a16:creationId xmlns:a16="http://schemas.microsoft.com/office/drawing/2014/main" id="{67851EE1-4F94-C977-A692-4777418EB85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7313" y="2789238"/>
            <a:ext cx="2089150" cy="2379662"/>
          </a:xfrm>
        </p:spPr>
      </p:pic>
      <p:pic>
        <p:nvPicPr>
          <p:cNvPr id="6148" name="Picture 4" descr="Dscf0003">
            <a:hlinkClick r:id="rId4"/>
            <a:extLst>
              <a:ext uri="{FF2B5EF4-FFF2-40B4-BE49-F238E27FC236}">
                <a16:creationId xmlns:a16="http://schemas.microsoft.com/office/drawing/2014/main" id="{CB2699A2-B49A-7E1F-DC7F-EEDAE5DA44E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6900" y="3017838"/>
            <a:ext cx="2554288" cy="1935162"/>
          </a:xfrm>
        </p:spPr>
      </p:pic>
      <p:pic>
        <p:nvPicPr>
          <p:cNvPr id="6149" name="Picture 5" descr="P1010127_%E5%9C%9F%E8%80%B3%E5%85%B6%E6%B8%85%E7%9C%9F%E5%AF%BA">
            <a:hlinkClick r:id="rId6"/>
            <a:extLst>
              <a:ext uri="{FF2B5EF4-FFF2-40B4-BE49-F238E27FC236}">
                <a16:creationId xmlns:a16="http://schemas.microsoft.com/office/drawing/2014/main" id="{77E13F52-42AE-DD5D-5CBA-68EDB84A956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25" y="5380038"/>
            <a:ext cx="2557463" cy="1928812"/>
          </a:xfrm>
        </p:spPr>
      </p:pic>
      <p:pic>
        <p:nvPicPr>
          <p:cNvPr id="6150" name="Picture 6" descr="Sabah01">
            <a:hlinkClick r:id="rId8"/>
            <a:extLst>
              <a:ext uri="{FF2B5EF4-FFF2-40B4-BE49-F238E27FC236}">
                <a16:creationId xmlns:a16="http://schemas.microsoft.com/office/drawing/2014/main" id="{753FFFBB-0827-8F4E-B4D0-E1A4E99E994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913" y="5380038"/>
            <a:ext cx="2859087" cy="1911350"/>
          </a:xfrm>
        </p:spPr>
      </p:pic>
      <p:sp>
        <p:nvSpPr>
          <p:cNvPr id="63495" name="Text Box 9">
            <a:extLst>
              <a:ext uri="{FF2B5EF4-FFF2-40B4-BE49-F238E27FC236}">
                <a16:creationId xmlns:a16="http://schemas.microsoft.com/office/drawing/2014/main" id="{4DAA21DB-B47D-9806-977C-0B5D5574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1039813"/>
            <a:ext cx="97631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0"/>
              </a:buBlip>
            </a:pPr>
            <a:r>
              <a:rPr kumimoji="1" lang="en-US" altLang="zh-TW" sz="3200" b="0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  <a:cs typeface="Arial" panose="020B0604020202020204" pitchFamily="34" charset="0"/>
              </a:rPr>
              <a:t>Roots in the architecture field: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kumimoji="1" lang="en-US" altLang="zh-TW" sz="3200" b="0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  <a:cs typeface="Arial" panose="020B0604020202020204" pitchFamily="34" charset="0"/>
              </a:rPr>
              <a:t>Made prominent by Christopher                   Alexander (1977)</a:t>
            </a:r>
            <a:endParaRPr kumimoji="1" lang="zh-TW" altLang="zh-TW" sz="3200" b="0">
              <a:solidFill>
                <a:schemeClr val="tx1"/>
              </a:solidFill>
              <a:latin typeface="Comic Sans MS" panose="030F0702030302020204" pitchFamily="66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63496" name="Picture 10" descr="250px-Christopher_Alexander">
            <a:extLst>
              <a:ext uri="{FF2B5EF4-FFF2-40B4-BE49-F238E27FC236}">
                <a16:creationId xmlns:a16="http://schemas.microsoft.com/office/drawing/2014/main" id="{1F175E0E-6C0E-CDE5-AECF-916F3331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808038"/>
            <a:ext cx="23622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CDC64A-BF46-9D19-05A7-0108690EF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200"/>
              <a:t>Christopher Alexander, A Pattern Language, 1977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4FB9F19-078D-0467-AE63-6A93887FC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225" y="1951038"/>
            <a:ext cx="9220200" cy="49530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6600"/>
                </a:solidFill>
              </a:rPr>
              <a:t>Each pattern: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006600"/>
                </a:solidFill>
              </a:rPr>
              <a:t>Describes a problem which occurs over and over again…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006600"/>
                </a:solidFill>
              </a:rPr>
              <a:t>Describes the core of the solution to that problem, in such a way that you can use this solution a million times over, without ever doing it in the same way twice.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400"/>
              </a:spcAft>
            </a:pPr>
            <a:endParaRPr lang="en-US" altLang="en-US"/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1DFC023D-9698-8E0E-9B7C-9FAFE1924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579438"/>
            <a:ext cx="1839912" cy="2144712"/>
          </a:xfrm>
          <a:prstGeom prst="rect">
            <a:avLst/>
          </a:prstGeom>
          <a:noFill/>
          <a:ln w="9525" algn="ctr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>
            <a:extLst>
              <a:ext uri="{FF2B5EF4-FFF2-40B4-BE49-F238E27FC236}">
                <a16:creationId xmlns:a16="http://schemas.microsoft.com/office/drawing/2014/main" id="{D52B1D2A-A43B-541E-B74B-CF29A990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084638"/>
            <a:ext cx="48990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itle 3">
            <a:extLst>
              <a:ext uri="{FF2B5EF4-FFF2-40B4-BE49-F238E27FC236}">
                <a16:creationId xmlns:a16="http://schemas.microsoft.com/office/drawing/2014/main" id="{5F8AF0FE-4A4C-BA12-83DD-91735E3BB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80625" cy="1255713"/>
          </a:xfrm>
        </p:spPr>
        <p:txBody>
          <a:bodyPr/>
          <a:lstStyle/>
          <a:p>
            <a:r>
              <a:rPr lang="en-US" altLang="en-US" sz="2800">
                <a:solidFill>
                  <a:srgbClr val="006600"/>
                </a:solidFill>
              </a:rPr>
              <a:t>… use this solution a million times over, without ever doing it the same way twice... Christopher Alexander</a:t>
            </a:r>
            <a:endParaRPr lang="en-US" altLang="en-US" sz="2800"/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F29BC86A-9210-2ED8-CC3A-ACE41E02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13238"/>
            <a:ext cx="24384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>
            <a:extLst>
              <a:ext uri="{FF2B5EF4-FFF2-40B4-BE49-F238E27FC236}">
                <a16:creationId xmlns:a16="http://schemas.microsoft.com/office/drawing/2014/main" id="{4C6942CB-8070-9A9C-8A68-B19BCA92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1341438"/>
            <a:ext cx="2209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5">
            <a:extLst>
              <a:ext uri="{FF2B5EF4-FFF2-40B4-BE49-F238E27FC236}">
                <a16:creationId xmlns:a16="http://schemas.microsoft.com/office/drawing/2014/main" id="{DEED361B-89DB-CE84-CCFC-90C45ACE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158875"/>
            <a:ext cx="34575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6">
            <a:extLst>
              <a:ext uri="{FF2B5EF4-FFF2-40B4-BE49-F238E27FC236}">
                <a16:creationId xmlns:a16="http://schemas.microsoft.com/office/drawing/2014/main" id="{5065A4E0-C39F-516F-CE9C-11529B8E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493838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>
            <a:extLst>
              <a:ext uri="{FF2B5EF4-FFF2-40B4-BE49-F238E27FC236}">
                <a16:creationId xmlns:a16="http://schemas.microsoft.com/office/drawing/2014/main" id="{8DEAFCB1-66C7-243B-90EF-AB188F2D6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4313238"/>
            <a:ext cx="404971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itle 1">
            <a:extLst>
              <a:ext uri="{FF2B5EF4-FFF2-40B4-BE49-F238E27FC236}">
                <a16:creationId xmlns:a16="http://schemas.microsoft.com/office/drawing/2014/main" id="{649D0990-5293-C31D-8727-E425FF85D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200"/>
              <a:t>Christopher Alexander, A Pattern Language, 1977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1FA6EFF-1987-851A-BAD4-F1BC5F9BF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65238"/>
            <a:ext cx="9917113" cy="5334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253 patterns together formed the vocabulary of the language. 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6600"/>
                </a:solidFill>
              </a:rPr>
              <a:t>Each pattern describes a problem: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6600"/>
                </a:solidFill>
              </a:rPr>
              <a:t> and then offers a solution. 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They give ordinary people                                         as well as professionals:</a:t>
            </a:r>
          </a:p>
          <a:p>
            <a:pPr lvl="1">
              <a:spcBef>
                <a:spcPts val="600"/>
              </a:spcBef>
            </a:pPr>
            <a:r>
              <a:rPr lang="en-US" altLang="en-US" b="1">
                <a:solidFill>
                  <a:srgbClr val="0000CC"/>
                </a:solidFill>
              </a:rPr>
              <a:t>A way to design a house,                             improve a town or                          neighborhood,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EB5CD-4EEB-1AF7-BA9E-4A9697C92935}"/>
              </a:ext>
            </a:extLst>
          </p:cNvPr>
          <p:cNvSpPr/>
          <p:nvPr/>
        </p:nvSpPr>
        <p:spPr bwMode="auto">
          <a:xfrm>
            <a:off x="544513" y="5684838"/>
            <a:ext cx="9372600" cy="1524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E46165D2-816D-0490-B68D-0EAEDBCCF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85725"/>
            <a:ext cx="8596312" cy="762000"/>
          </a:xfrm>
        </p:spPr>
        <p:txBody>
          <a:bodyPr/>
          <a:lstStyle/>
          <a:p>
            <a:r>
              <a:rPr lang="en-US" altLang="en-US" sz="3200"/>
              <a:t>Patterns in Engineering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E6C02AE5-623F-3CD2-2E15-672BC5664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10080625" cy="63611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How do other engineering fields find and use patterns?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Mature engineering disciplines have handbooks 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describing successful solutions to known problems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Automobile designers don't design cars from scratch.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Instead, they reuse standard designs with successful track records.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Should software engineers make use of patterns?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Developing software from scratch is expensive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Patterns support reuse of past knowledge mainly in the form of software architecture and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6322" grpId="0"/>
      <p:bldP spid="6963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6128CE-1CF2-1258-DDD5-C274988B1BCB}"/>
              </a:ext>
            </a:extLst>
          </p:cNvPr>
          <p:cNvSpPr/>
          <p:nvPr/>
        </p:nvSpPr>
        <p:spPr bwMode="auto">
          <a:xfrm>
            <a:off x="620713" y="5227638"/>
            <a:ext cx="8991600" cy="1143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41ECC-E42D-06D8-599D-C5D204935D36}"/>
              </a:ext>
            </a:extLst>
          </p:cNvPr>
          <p:cNvSpPr/>
          <p:nvPr/>
        </p:nvSpPr>
        <p:spPr bwMode="auto">
          <a:xfrm>
            <a:off x="620713" y="1189038"/>
            <a:ext cx="69342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DEA80-03DC-EDCC-6510-B6AE8F88A466}"/>
              </a:ext>
            </a:extLst>
          </p:cNvPr>
          <p:cNvSpPr/>
          <p:nvPr/>
        </p:nvSpPr>
        <p:spPr bwMode="auto">
          <a:xfrm>
            <a:off x="620713" y="808038"/>
            <a:ext cx="4343400" cy="381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9D86C43B-22B3-E10E-9A11-503AE1DDF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884238"/>
          </a:xfrm>
        </p:spPr>
        <p:txBody>
          <a:bodyPr/>
          <a:lstStyle/>
          <a:p>
            <a:r>
              <a:rPr lang="en-US" altLang="en-US" sz="3200"/>
              <a:t>Patterns in Software Design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5E98AC9-C4C0-BAA1-4C7B-D5C78685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808038"/>
            <a:ext cx="9523413" cy="6096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Architectural Patterns:</a:t>
            </a:r>
            <a:r>
              <a:rPr lang="en-US" altLang="en-US" sz="2400"/>
              <a:t> MVC, Layers etc.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GoF Design Patterns:</a:t>
            </a:r>
            <a:r>
              <a:rPr lang="en-US" altLang="en-US" sz="2400"/>
              <a:t> Singleton, Observer etc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GUI Design Patterns:</a:t>
            </a:r>
            <a:r>
              <a:rPr lang="en-US" altLang="en-US" sz="2400"/>
              <a:t> Window per task, Disabled irrelevant things, </a:t>
            </a:r>
            <a:r>
              <a:rPr lang="fr-FR" altLang="en-US" sz="2400"/>
              <a:t>Explorable interface etc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fr-FR" altLang="en-US" sz="2400" b="1">
                <a:solidFill>
                  <a:srgbClr val="0000CC"/>
                </a:solidFill>
              </a:rPr>
              <a:t>Database Patterns:</a:t>
            </a:r>
            <a:r>
              <a:rPr lang="fr-FR" altLang="en-US" sz="2400"/>
              <a:t> decoupling patterns, resource patterns, cache patterns etc.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fr-FR" altLang="en-US" sz="2400" b="1">
                <a:solidFill>
                  <a:srgbClr val="0000CC"/>
                </a:solidFill>
              </a:rPr>
              <a:t>Concurrency Patterns:</a:t>
            </a:r>
            <a:r>
              <a:rPr lang="fr-FR" altLang="en-US" sz="2400"/>
              <a:t> Double buffering, Lock object, Producer-consumer,Asynchronous processing etc.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fr-FR" altLang="en-US" sz="2400" b="1">
                <a:solidFill>
                  <a:srgbClr val="0000CC"/>
                </a:solidFill>
              </a:rPr>
              <a:t>Enterprise (J2EE) Patterns:</a:t>
            </a:r>
            <a:r>
              <a:rPr lang="fr-FR" altLang="en-US" sz="2400"/>
              <a:t> Data Access Object, Transfer Objects etc.</a:t>
            </a:r>
            <a:endParaRPr lang="en-US" altLang="en-US" sz="2400"/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GRASP (General Responsibility Assignment Patterns):</a:t>
            </a:r>
            <a:r>
              <a:rPr lang="en-US" altLang="en-US" sz="2400"/>
              <a:t> Low coupling/high cohesion, Controller, Law of Demeter (don’t talk to strangers), Expert, Creator etc.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Anti-patterns (</a:t>
            </a:r>
            <a:r>
              <a:rPr lang="en-US" altLang="en-US" sz="2400">
                <a:solidFill>
                  <a:schemeClr val="tx1"/>
                </a:solidFill>
              </a:rPr>
              <a:t>Bad solutions deceptively appear good):</a:t>
            </a: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en-US" altLang="en-US" sz="2400"/>
              <a:t>God class,Singletonitis, Basebean, Golden hammer,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B19ED7B-DBE8-2254-1153-EDD77908E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88900"/>
            <a:ext cx="8596312" cy="960438"/>
          </a:xfrm>
        </p:spPr>
        <p:txBody>
          <a:bodyPr/>
          <a:lstStyle/>
          <a:p>
            <a:r>
              <a:rPr lang="en-US" altLang="en-US" sz="3200"/>
              <a:t>History of Design Patterns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E0406E9-CF70-581D-E7B9-59C4947FE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55638"/>
            <a:ext cx="9840913" cy="57912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200"/>
              <a:t>The concept of a "pattern“: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 sz="2800"/>
              <a:t>First expressed in Christopher Alexander's work A Pattern Language  in 1977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 sz="2800"/>
              <a:t>A solution to a common design problem in a certain context.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200"/>
              <a:t>In 1990: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en-US" sz="2800"/>
              <a:t>Gang of Four or "GoF" (Gamma, Helm, Johnson, Vlissides) compiled a catalog of design patterns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200"/>
              <a:t>Now assimilated into programming languages: 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Example: </a:t>
            </a:r>
            <a:r>
              <a:rPr lang="en-US" altLang="en-US" sz="2800"/>
              <a:t>Decorator, Composite, </a:t>
            </a:r>
            <a:r>
              <a:rPr lang="en-US" altLang="en-US" sz="2800">
                <a:solidFill>
                  <a:srgbClr val="0000CC"/>
                </a:solidFill>
              </a:rPr>
              <a:t>Iterator pattern</a:t>
            </a:r>
            <a:br>
              <a:rPr lang="en-US" altLang="en-US" sz="2800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660066"/>
                </a:solidFill>
              </a:rPr>
              <a:t>Defines an interface that declares methods for sequentially accessing the objects in a collection.</a:t>
            </a:r>
          </a:p>
        </p:txBody>
      </p:sp>
      <p:grpSp>
        <p:nvGrpSpPr>
          <p:cNvPr id="36868" name="Group 3">
            <a:extLst>
              <a:ext uri="{FF2B5EF4-FFF2-40B4-BE49-F238E27FC236}">
                <a16:creationId xmlns:a16="http://schemas.microsoft.com/office/drawing/2014/main" id="{1E03DEF4-2BB7-DAD6-2A3B-FB1CD1D3827C}"/>
              </a:ext>
            </a:extLst>
          </p:cNvPr>
          <p:cNvGrpSpPr>
            <a:grpSpLocks/>
          </p:cNvGrpSpPr>
          <p:nvPr/>
        </p:nvGrpSpPr>
        <p:grpSpPr bwMode="auto">
          <a:xfrm>
            <a:off x="4125913" y="2903538"/>
            <a:ext cx="5318125" cy="1198562"/>
            <a:chOff x="3305826" y="4119218"/>
            <a:chExt cx="4547930" cy="1310416"/>
          </a:xfrm>
        </p:grpSpPr>
        <p:pic>
          <p:nvPicPr>
            <p:cNvPr id="69637" name="Bild 8">
              <a:extLst>
                <a:ext uri="{FF2B5EF4-FFF2-40B4-BE49-F238E27FC236}">
                  <a16:creationId xmlns:a16="http://schemas.microsoft.com/office/drawing/2014/main" id="{D9A0DD1E-72A6-F4AB-9C69-8AEB5BAD9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826" y="4119218"/>
              <a:ext cx="866184" cy="121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8" name="Bild 10">
              <a:extLst>
                <a:ext uri="{FF2B5EF4-FFF2-40B4-BE49-F238E27FC236}">
                  <a16:creationId xmlns:a16="http://schemas.microsoft.com/office/drawing/2014/main" id="{7E19C45A-B379-99A5-AEC7-A0D5C1C51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436" y="4119218"/>
              <a:ext cx="856489" cy="128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9" name="Bild 12">
              <a:extLst>
                <a:ext uri="{FF2B5EF4-FFF2-40B4-BE49-F238E27FC236}">
                  <a16:creationId xmlns:a16="http://schemas.microsoft.com/office/drawing/2014/main" id="{B4D14054-3E2F-E483-A39C-971E5A53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730" y="4150203"/>
              <a:ext cx="858104" cy="127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0" name="Bild 16">
              <a:extLst>
                <a:ext uri="{FF2B5EF4-FFF2-40B4-BE49-F238E27FC236}">
                  <a16:creationId xmlns:a16="http://schemas.microsoft.com/office/drawing/2014/main" id="{C4BE05CB-4881-4431-E924-A3006F8F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080" y="4119218"/>
              <a:ext cx="1137676" cy="129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F54E8B3C-73A5-6C0A-416F-76E501C74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9888" y="-138113"/>
            <a:ext cx="10080626" cy="1255713"/>
          </a:xfrm>
        </p:spPr>
        <p:txBody>
          <a:bodyPr/>
          <a:lstStyle/>
          <a:p>
            <a:r>
              <a:rPr lang="en-US" altLang="en-US" sz="3200"/>
              <a:t> “Gang of four” (GoF) and GRASP Patterns</a:t>
            </a:r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AA1E57D5-1645-9A8D-CFE6-0FCFF9B6B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87425"/>
            <a:ext cx="9748837" cy="6151563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Erich Gamma, Richard Helm,                Ralph Johnson  &amp; John Vlissides         (Addison-Wesley, 1995)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Design Patterns book catalogs 23 different patterns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Larman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GRASP (General Responsibility            Assignment Software Patterns) pattern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Several other types of patterns are also popular.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  <p:pic>
        <p:nvPicPr>
          <p:cNvPr id="70660" name="Picture 6" descr="gamma_">
            <a:extLst>
              <a:ext uri="{FF2B5EF4-FFF2-40B4-BE49-F238E27FC236}">
                <a16:creationId xmlns:a16="http://schemas.microsoft.com/office/drawing/2014/main" id="{4181AE7E-7383-8C43-8825-5FD7DABD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655638"/>
            <a:ext cx="23717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4050376D-330B-ED77-A6E9-2F88C14C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3551238"/>
            <a:ext cx="1828800" cy="213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pic>
        <p:nvPicPr>
          <p:cNvPr id="70662" name="Picture 7">
            <a:extLst>
              <a:ext uri="{FF2B5EF4-FFF2-40B4-BE49-F238E27FC236}">
                <a16:creationId xmlns:a16="http://schemas.microsoft.com/office/drawing/2014/main" id="{FE06C0AB-F907-96C9-2877-D4ACE29C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3551238"/>
            <a:ext cx="1816100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/>
      <p:bldP spid="6973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>
            <a:extLst>
              <a:ext uri="{FF2B5EF4-FFF2-40B4-BE49-F238E27FC236}">
                <a16:creationId xmlns:a16="http://schemas.microsoft.com/office/drawing/2014/main" id="{6FCCC920-584A-0B03-B8E5-F7F333284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238125"/>
            <a:ext cx="8596312" cy="1255713"/>
          </a:xfrm>
        </p:spPr>
        <p:txBody>
          <a:bodyPr/>
          <a:lstStyle/>
          <a:p>
            <a:r>
              <a:rPr lang="en-US" altLang="en-US" sz="3600"/>
              <a:t>Elements of Design Patterns</a:t>
            </a:r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171F5627-38C8-9343-54B7-713B5C5D0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493838"/>
            <a:ext cx="9259888" cy="5564187"/>
          </a:xfrm>
        </p:spPr>
        <p:txBody>
          <a:bodyPr/>
          <a:lstStyle/>
          <a:p>
            <a:pPr marL="342900" indent="-342900" defTabSz="912813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Design patterns have 4 essential elements:</a:t>
            </a:r>
          </a:p>
          <a:p>
            <a:pPr marL="742950" lvl="1" indent="-285750" defTabSz="912813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Pattern name:</a:t>
            </a:r>
            <a:r>
              <a:rPr lang="en-US" altLang="en-US" b="1"/>
              <a:t> </a:t>
            </a:r>
            <a:r>
              <a:rPr lang="en-US" altLang="en-US"/>
              <a:t>Forms designers’ vocabulary</a:t>
            </a:r>
          </a:p>
          <a:p>
            <a:pPr marL="742950" lvl="1" indent="-285750" defTabSz="912813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Problem:</a:t>
            </a:r>
            <a:r>
              <a:rPr lang="en-US" altLang="en-US" b="1"/>
              <a:t> </a:t>
            </a:r>
            <a:r>
              <a:rPr lang="en-US" altLang="en-US"/>
              <a:t>intent, context, when to apply </a:t>
            </a:r>
          </a:p>
          <a:p>
            <a:pPr marL="742950" lvl="1" indent="-285750" defTabSz="912813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Solution:</a:t>
            </a:r>
            <a:r>
              <a:rPr lang="en-US" altLang="en-US" b="1"/>
              <a:t> </a:t>
            </a:r>
            <a:r>
              <a:rPr lang="en-US" altLang="en-US"/>
              <a:t>UML model, skeletal code</a:t>
            </a:r>
          </a:p>
          <a:p>
            <a:pPr marL="742950" lvl="1" indent="-285750" defTabSz="912813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Consequences:</a:t>
            </a:r>
            <a:r>
              <a:rPr lang="en-US" altLang="en-US" b="1"/>
              <a:t> </a:t>
            </a:r>
            <a:r>
              <a:rPr lang="en-US" altLang="en-US"/>
              <a:t>results and tradeoffs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0" grpId="0"/>
      <p:bldP spid="6983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D22BE28-C6C9-7790-A9CD-CC06FE814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22238"/>
            <a:ext cx="8596312" cy="1255712"/>
          </a:xfrm>
        </p:spPr>
        <p:txBody>
          <a:bodyPr/>
          <a:lstStyle/>
          <a:p>
            <a:r>
              <a:rPr lang="en-US" altLang="en-US" sz="3600"/>
              <a:t>Goals of Design Patterns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0A49DC8A-7DE8-46AD-F275-F042F5792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" y="1238250"/>
            <a:ext cx="9840913" cy="5759450"/>
          </a:xfrm>
        </p:spPr>
        <p:txBody>
          <a:bodyPr/>
          <a:lstStyle/>
          <a:p>
            <a:pPr marL="0" indent="0" defTabSz="912813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Tx/>
            </a:pPr>
            <a:r>
              <a:rPr lang="en-US" altLang="en-US" sz="3200">
                <a:solidFill>
                  <a:srgbClr val="0000CC"/>
                </a:solidFill>
              </a:rPr>
              <a:t> </a:t>
            </a:r>
            <a:r>
              <a:rPr lang="en-US" altLang="en-US" sz="3200" b="1">
                <a:solidFill>
                  <a:srgbClr val="0000CC"/>
                </a:solidFill>
              </a:rPr>
              <a:t>Codify good design</a:t>
            </a:r>
          </a:p>
          <a:p>
            <a:pPr marL="431800" lvl="3" indent="-228600" defTabSz="9128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Distill &amp; generalize experience</a:t>
            </a:r>
          </a:p>
          <a:p>
            <a:pPr marL="431800" lvl="3" indent="-228600" defTabSz="9128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Aid to novices &amp; experts alike</a:t>
            </a:r>
          </a:p>
          <a:p>
            <a:pPr marL="0" indent="0" defTabSz="912813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Tx/>
            </a:pPr>
            <a:r>
              <a:rPr lang="en-US" altLang="en-US" sz="3200" b="1">
                <a:solidFill>
                  <a:srgbClr val="0000CC"/>
                </a:solidFill>
              </a:rPr>
              <a:t> Give design structures explicit names</a:t>
            </a:r>
          </a:p>
          <a:p>
            <a:pPr marL="431800" lvl="3" indent="-228600" defTabSz="9128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Common vocabulary</a:t>
            </a:r>
          </a:p>
          <a:p>
            <a:pPr marL="0" indent="0" defTabSz="912813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Tx/>
            </a:pPr>
            <a:r>
              <a:rPr lang="en-US" altLang="en-US" sz="3200" b="1">
                <a:solidFill>
                  <a:srgbClr val="0000CC"/>
                </a:solidFill>
              </a:rPr>
              <a:t> Save design iterations</a:t>
            </a:r>
          </a:p>
          <a:p>
            <a:pPr marL="431800" lvl="3" indent="-228600" defTabSz="9128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Improve documentation</a:t>
            </a:r>
          </a:p>
          <a:p>
            <a:pPr marL="431800" lvl="3" indent="-228600" defTabSz="9128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 Improve understandability</a:t>
            </a:r>
          </a:p>
          <a:p>
            <a:pPr marL="431800" lvl="3" indent="-228600" defTabSz="9128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chemeClr val="tx1"/>
                </a:solidFill>
              </a:rPr>
              <a:t>Facilitate restructuring/refactoring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5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5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966D463-C72C-9BCF-AEE8-CF0B6F058D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25400"/>
            <a:ext cx="8596313" cy="1255713"/>
          </a:xfrm>
        </p:spPr>
        <p:txBody>
          <a:bodyPr lIns="99745" tIns="48997" rIns="99745" bIns="48997"/>
          <a:lstStyle/>
          <a:p>
            <a:pPr>
              <a:lnSpc>
                <a:spcPct val="90000"/>
              </a:lnSpc>
            </a:pPr>
            <a:r>
              <a:rPr lang="en-AU" altLang="en-US" sz="3600"/>
              <a:t>A better solution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EF918A1-FE2B-9FA2-D566-86E6D790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1300"/>
            <a:ext cx="2760662" cy="13668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45" tIns="48997" rIns="99745" bIns="489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Lamp</a:t>
            </a:r>
          </a:p>
          <a:p>
            <a:pPr algn="ctr"/>
            <a:r>
              <a:rPr lang="en-AU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&lt;&lt;interface&gt;&gt;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4BAADCD-3890-3258-47AA-9B6C3FD0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4964113"/>
            <a:ext cx="2781300" cy="13668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45" tIns="48997" rIns="99745" bIns="489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Lamp</a:t>
            </a:r>
          </a:p>
          <a:p>
            <a:pPr algn="ctr"/>
            <a:r>
              <a:rPr lang="en-AU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Implementation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F75E3C3-049D-5BDD-5773-96D7816B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1493838"/>
            <a:ext cx="2863850" cy="13668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45" tIns="48997" rIns="99745" bIns="489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Button</a:t>
            </a: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21D22ADA-272C-935D-EBC5-57E1CE9F0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2889250"/>
            <a:ext cx="0" cy="2065338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1" name="Line 8">
            <a:extLst>
              <a:ext uri="{FF2B5EF4-FFF2-40B4-BE49-F238E27FC236}">
                <a16:creationId xmlns:a16="http://schemas.microsoft.com/office/drawing/2014/main" id="{D41417AA-3FAE-6A77-B8D1-841EE8F4B4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1513" y="2103438"/>
            <a:ext cx="2895600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2" name="AutoShape 9">
            <a:extLst>
              <a:ext uri="{FF2B5EF4-FFF2-40B4-BE49-F238E27FC236}">
                <a16:creationId xmlns:a16="http://schemas.microsoft.com/office/drawing/2014/main" id="{0E33555A-3FB8-746E-D873-84E42424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2835275"/>
            <a:ext cx="706437" cy="484188"/>
          </a:xfrm>
          <a:prstGeom prst="triangle">
            <a:avLst>
              <a:gd name="adj" fmla="val 49991"/>
            </a:avLst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7345CF7-24CF-DFD6-1A28-D705DC453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4688" y="122238"/>
            <a:ext cx="8596312" cy="1255712"/>
          </a:xfrm>
        </p:spPr>
        <p:txBody>
          <a:bodyPr lIns="99745" tIns="48997" rIns="99745" bIns="48997"/>
          <a:lstStyle/>
          <a:p>
            <a:pPr>
              <a:lnSpc>
                <a:spcPct val="90000"/>
              </a:lnSpc>
            </a:pPr>
            <a:r>
              <a:rPr lang="en-AU" altLang="en-US" sz="3600"/>
              <a:t>Why is it better?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4E25917-73FF-3103-202E-D5C5287059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9625" y="1265238"/>
            <a:ext cx="8802688" cy="5383212"/>
          </a:xfrm>
        </p:spPr>
        <p:txBody>
          <a:bodyPr lIns="99745" tIns="48997" rIns="99745" bIns="48997"/>
          <a:lstStyle/>
          <a:p>
            <a:pPr marL="285750" indent="-285750" defTabSz="9144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AU" dirty="0">
                <a:solidFill>
                  <a:srgbClr val="0000CC"/>
                </a:solidFill>
                <a:latin typeface="+mj-lt"/>
              </a:rPr>
              <a:t>Button</a:t>
            </a:r>
            <a:r>
              <a:rPr lang="en-AU" dirty="0"/>
              <a:t> knows nothing about concrete </a:t>
            </a:r>
            <a:r>
              <a:rPr lang="en-AU" dirty="0">
                <a:solidFill>
                  <a:srgbClr val="0000CC"/>
                </a:solidFill>
                <a:latin typeface="+mj-lt"/>
              </a:rPr>
              <a:t>Lamp:</a:t>
            </a:r>
          </a:p>
          <a:p>
            <a:pPr marL="717550" lvl="1" indent="-285750" defTabSz="9144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AU" sz="3600" dirty="0"/>
              <a:t>Resistant to change</a:t>
            </a:r>
          </a:p>
          <a:p>
            <a:pPr marL="717550" lvl="1" indent="-285750" defTabSz="9144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AU" sz="3600" dirty="0"/>
              <a:t> Also,  easily reused elsewhere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4508A74-C783-A1F9-26CA-C24E02FF1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358775"/>
            <a:ext cx="9525000" cy="1255713"/>
          </a:xfrm>
        </p:spPr>
        <p:txBody>
          <a:bodyPr lIns="100794" tIns="50397" rIns="100794" bIns="50397" anchor="t"/>
          <a:lstStyle/>
          <a:p>
            <a:pPr eaLnBrk="1" hangingPunct="1"/>
            <a:r>
              <a:rPr lang="en-US" altLang="en-US" sz="3600"/>
              <a:t>Dependency Inversion Example: 2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AD1DD431-9B2C-116F-E28F-9AEB291E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716088"/>
            <a:ext cx="20621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Application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6A1FAA7E-F12B-6E21-2D5C-FE540652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4176713"/>
            <a:ext cx="1833562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Windows</a:t>
            </a:r>
          </a:p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GUI</a:t>
            </a: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9342D059-A221-96CD-9CE5-19745E99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4084638"/>
            <a:ext cx="1833562" cy="1022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Linux GUI</a:t>
            </a: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BE9E0748-77F5-7BBC-1F7E-8FDB7BB922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4425" y="2652713"/>
            <a:ext cx="496888" cy="15224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C61C2A6-5833-2AA1-9373-A2B95BA2E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2652713"/>
            <a:ext cx="1203325" cy="1431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9889D0DB-5322-811A-DEED-5ABCB7063E14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1876425"/>
            <a:ext cx="5038725" cy="4341813"/>
            <a:chOff x="2744" y="1072"/>
            <a:chExt cx="1995" cy="2312"/>
          </a:xfrm>
        </p:grpSpPr>
        <p:sp>
          <p:nvSpPr>
            <p:cNvPr id="15373" name="Rectangle 9">
              <a:extLst>
                <a:ext uri="{FF2B5EF4-FFF2-40B4-BE49-F238E27FC236}">
                  <a16:creationId xmlns:a16="http://schemas.microsoft.com/office/drawing/2014/main" id="{E90ECF3C-8404-0A12-F49E-0B5CC937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072"/>
              <a:ext cx="81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Application</a:t>
              </a:r>
            </a:p>
          </p:txBody>
        </p:sp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73E0E068-3127-9F4A-BE4F-0DF3233A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795"/>
              <a:ext cx="72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Windows</a:t>
              </a:r>
            </a:p>
            <a:p>
              <a:pPr algn="ctr"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GUI</a:t>
              </a:r>
            </a:p>
          </p:txBody>
        </p:sp>
        <p:sp>
          <p:nvSpPr>
            <p:cNvPr id="15375" name="Rectangle 11">
              <a:extLst>
                <a:ext uri="{FF2B5EF4-FFF2-40B4-BE49-F238E27FC236}">
                  <a16:creationId xmlns:a16="http://schemas.microsoft.com/office/drawing/2014/main" id="{3D17B304-C049-E58D-27BE-6D160B34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840"/>
              <a:ext cx="725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Linux GUI</a:t>
              </a:r>
            </a:p>
          </p:txBody>
        </p:sp>
        <p:sp>
          <p:nvSpPr>
            <p:cNvPr id="15376" name="Line 12">
              <a:extLst>
                <a:ext uri="{FF2B5EF4-FFF2-40B4-BE49-F238E27FC236}">
                  <a16:creationId xmlns:a16="http://schemas.microsoft.com/office/drawing/2014/main" id="{26A05D3A-33F5-6BB9-BCA1-E3AA7A8A6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570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Rectangle 14">
              <a:extLst>
                <a:ext uri="{FF2B5EF4-FFF2-40B4-BE49-F238E27FC236}">
                  <a16:creationId xmlns:a16="http://schemas.microsoft.com/office/drawing/2014/main" id="{6DECD7AA-D9D7-7645-BFCB-63FE4C902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888"/>
              <a:ext cx="997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&lt;&lt;abstract&gt;&gt;</a:t>
              </a:r>
            </a:p>
            <a:p>
              <a:pPr algn="ctr"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GUI</a:t>
              </a:r>
            </a:p>
          </p:txBody>
        </p:sp>
        <p:sp>
          <p:nvSpPr>
            <p:cNvPr id="15378" name="Line 15">
              <a:extLst>
                <a:ext uri="{FF2B5EF4-FFF2-40B4-BE49-F238E27FC236}">
                  <a16:creationId xmlns:a16="http://schemas.microsoft.com/office/drawing/2014/main" id="{A9D1C14C-0E95-5B7F-13A8-11CDE1AAF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296"/>
              <a:ext cx="408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9" name="Line 16">
              <a:extLst>
                <a:ext uri="{FF2B5EF4-FFF2-40B4-BE49-F238E27FC236}">
                  <a16:creationId xmlns:a16="http://schemas.microsoft.com/office/drawing/2014/main" id="{9A3119B1-56C3-71FF-FD4A-D27D199F5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2296"/>
              <a:ext cx="378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16ADAEE0-B9B1-1745-A2C0-7F64211C7936}"/>
              </a:ext>
            </a:extLst>
          </p:cNvPr>
          <p:cNvSpPr/>
          <p:nvPr/>
        </p:nvSpPr>
        <p:spPr bwMode="auto">
          <a:xfrm>
            <a:off x="3821113" y="3109913"/>
            <a:ext cx="981075" cy="593725"/>
          </a:xfrm>
          <a:prstGeom prst="rightArrow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15370" name="AutoShape 9">
            <a:extLst>
              <a:ext uri="{FF2B5EF4-FFF2-40B4-BE49-F238E27FC236}">
                <a16:creationId xmlns:a16="http://schemas.microsoft.com/office/drawing/2014/main" id="{176F2384-EE92-5803-A531-5A5C4F49E86A}"/>
              </a:ext>
            </a:extLst>
          </p:cNvPr>
          <p:cNvSpPr>
            <a:spLocks noChangeArrowheads="1"/>
          </p:cNvSpPr>
          <p:nvPr/>
        </p:nvSpPr>
        <p:spPr bwMode="auto">
          <a:xfrm rot="2559802">
            <a:off x="6753225" y="4143375"/>
            <a:ext cx="257175" cy="209550"/>
          </a:xfrm>
          <a:prstGeom prst="triangle">
            <a:avLst>
              <a:gd name="adj" fmla="val 49991"/>
            </a:avLst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371" name="AutoShape 9">
            <a:extLst>
              <a:ext uri="{FF2B5EF4-FFF2-40B4-BE49-F238E27FC236}">
                <a16:creationId xmlns:a16="http://schemas.microsoft.com/office/drawing/2014/main" id="{C66F3327-6A90-0A2E-FE5E-A73D1C2AF8EA}"/>
              </a:ext>
            </a:extLst>
          </p:cNvPr>
          <p:cNvSpPr>
            <a:spLocks noChangeArrowheads="1"/>
          </p:cNvSpPr>
          <p:nvPr/>
        </p:nvSpPr>
        <p:spPr bwMode="auto">
          <a:xfrm rot="-2609460">
            <a:off x="7835900" y="4143375"/>
            <a:ext cx="276225" cy="263525"/>
          </a:xfrm>
          <a:prstGeom prst="triangle">
            <a:avLst>
              <a:gd name="adj" fmla="val 49991"/>
            </a:avLst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ABEC5-CB94-DB26-06D0-6D9A87B3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152650"/>
            <a:ext cx="15827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115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IN" altLang="en-US" sz="1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976008-58B0-3B32-C97D-24F3B0DD10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74638"/>
            <a:ext cx="8596312" cy="808037"/>
          </a:xfrm>
        </p:spPr>
        <p:txBody>
          <a:bodyPr lIns="99745" tIns="48997" rIns="99745" bIns="48997"/>
          <a:lstStyle/>
          <a:p>
            <a:r>
              <a:rPr lang="en-US" altLang="en-US" sz="3600"/>
              <a:t>	Summary	</a:t>
            </a:r>
            <a:endParaRPr lang="en-US" altLang="en-US" sz="2000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A519EB4-3AE9-86AB-E606-DBE4BEC898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1341438"/>
            <a:ext cx="9334500" cy="6019800"/>
          </a:xfrm>
        </p:spPr>
        <p:txBody>
          <a:bodyPr lIns="99745" tIns="48997" rIns="99745" bIns="48997"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Dependency Inversion Principle -- statement:</a:t>
            </a:r>
          </a:p>
          <a:p>
            <a:pPr lvl="1">
              <a:lnSpc>
                <a:spcPct val="120000"/>
              </a:lnSpc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Components that implement high level policy should not depend on components that implement details.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Instead, should depend on abstractions…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F635EC-AE27-2112-605A-D4E05BFB4A4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95275" y="1265238"/>
            <a:ext cx="9490075" cy="990600"/>
          </a:xfrm>
          <a:solidFill>
            <a:srgbClr val="FFFFCC"/>
          </a:solidFill>
          <a:ln>
            <a:solidFill>
              <a:srgbClr val="FF6699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00CC"/>
                </a:solidFill>
              </a:rPr>
              <a:t>Interface Segregation Principle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7B5C451-62CF-A448-C944-075590DA7E2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06513" y="1973263"/>
            <a:ext cx="7080250" cy="182245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/>
              <a:t>based on an article of that title by Robert Martin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20856</TotalTime>
  <Words>2335</Words>
  <Application>Microsoft Office PowerPoint</Application>
  <PresentationFormat>Custom</PresentationFormat>
  <Paragraphs>491</Paragraphs>
  <Slides>49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Dependency Inversion Principle</vt:lpstr>
      <vt:lpstr>DIP: Statement</vt:lpstr>
      <vt:lpstr>Button and Lamp - Example</vt:lpstr>
      <vt:lpstr>Analyze the Code Obtained Directly from the Model…</vt:lpstr>
      <vt:lpstr>A better solution</vt:lpstr>
      <vt:lpstr>Why is it better?</vt:lpstr>
      <vt:lpstr>Dependency Inversion Example: 2</vt:lpstr>
      <vt:lpstr> Summary </vt:lpstr>
      <vt:lpstr>Interface Segregation Principle</vt:lpstr>
      <vt:lpstr>Interface Segregation Principle</vt:lpstr>
      <vt:lpstr>ISP: Background </vt:lpstr>
      <vt:lpstr>ISP Overview ... </vt:lpstr>
      <vt:lpstr>Case for ISP </vt:lpstr>
      <vt:lpstr>Intent of ISP</vt:lpstr>
      <vt:lpstr>ISP: Statement of Principle</vt:lpstr>
      <vt:lpstr>Fat Interface</vt:lpstr>
      <vt:lpstr>OCP Compliant, but not exactly a good design…</vt:lpstr>
      <vt:lpstr>Segregated Interfaces</vt:lpstr>
      <vt:lpstr>Interface segregation principle</vt:lpstr>
      <vt:lpstr>ISP Violation Smells </vt:lpstr>
      <vt:lpstr>Interface Separation: Example 1 </vt:lpstr>
      <vt:lpstr>Interface Separation: Example 1 </vt:lpstr>
      <vt:lpstr>Example Use of  ISP</vt:lpstr>
      <vt:lpstr> Example 2</vt:lpstr>
      <vt:lpstr>            Door      OK… Made Door an interface keeping future requirements  in mind...  </vt:lpstr>
      <vt:lpstr>Need to use Timer  Class</vt:lpstr>
      <vt:lpstr>          What are the problems?</vt:lpstr>
      <vt:lpstr>Fat Interface Example</vt:lpstr>
      <vt:lpstr>Problems</vt:lpstr>
      <vt:lpstr>Door Example</vt:lpstr>
      <vt:lpstr>Segregating Interfaces</vt:lpstr>
      <vt:lpstr>PowerPoint Presentation</vt:lpstr>
      <vt:lpstr>Putting Door Interface on a Diet…</vt:lpstr>
      <vt:lpstr>Analysis: Door Example</vt:lpstr>
      <vt:lpstr>Another Example: Many client-specific interfaces are better than one general purpose interface…</vt:lpstr>
      <vt:lpstr>PowerPoint Presentation</vt:lpstr>
      <vt:lpstr> Summary </vt:lpstr>
      <vt:lpstr>Design Patterns</vt:lpstr>
      <vt:lpstr>Design Patterns</vt:lpstr>
      <vt:lpstr>Origin of Patterns</vt:lpstr>
      <vt:lpstr>Christopher Alexander, A Pattern Language, 1977</vt:lpstr>
      <vt:lpstr>… use this solution a million times over, without ever doing it the same way twice... Christopher Alexander</vt:lpstr>
      <vt:lpstr>Christopher Alexander, A Pattern Language, 1977</vt:lpstr>
      <vt:lpstr>Patterns in Engineering</vt:lpstr>
      <vt:lpstr>Patterns in Software Design</vt:lpstr>
      <vt:lpstr>History of Design Patterns</vt:lpstr>
      <vt:lpstr> “Gang of four” (GoF) and GRASP Patterns</vt:lpstr>
      <vt:lpstr>Elements of Design Patterns</vt:lpstr>
      <vt:lpstr>Goals of 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Prof. R Mall</cp:lastModifiedBy>
  <cp:revision>842</cp:revision>
  <dcterms:modified xsi:type="dcterms:W3CDTF">2023-11-16T04:21:32Z</dcterms:modified>
</cp:coreProperties>
</file>