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8"/>
  </p:notesMasterIdLst>
  <p:sldIdLst>
    <p:sldId id="3658" r:id="rId2"/>
    <p:sldId id="2752" r:id="rId3"/>
    <p:sldId id="2769" r:id="rId4"/>
    <p:sldId id="934" r:id="rId5"/>
    <p:sldId id="361" r:id="rId6"/>
    <p:sldId id="2740" r:id="rId7"/>
    <p:sldId id="1339" r:id="rId8"/>
    <p:sldId id="3352" r:id="rId9"/>
    <p:sldId id="2734" r:id="rId10"/>
    <p:sldId id="722" r:id="rId11"/>
    <p:sldId id="1312" r:id="rId12"/>
    <p:sldId id="2741" r:id="rId13"/>
    <p:sldId id="723" r:id="rId14"/>
    <p:sldId id="724" r:id="rId15"/>
    <p:sldId id="861" r:id="rId16"/>
    <p:sldId id="785" r:id="rId17"/>
    <p:sldId id="786" r:id="rId18"/>
    <p:sldId id="787" r:id="rId19"/>
    <p:sldId id="789" r:id="rId20"/>
    <p:sldId id="790" r:id="rId21"/>
    <p:sldId id="791" r:id="rId22"/>
    <p:sldId id="792" r:id="rId23"/>
    <p:sldId id="793" r:id="rId24"/>
    <p:sldId id="794" r:id="rId25"/>
    <p:sldId id="1313" r:id="rId26"/>
    <p:sldId id="797" r:id="rId27"/>
    <p:sldId id="795" r:id="rId28"/>
    <p:sldId id="796" r:id="rId29"/>
    <p:sldId id="2108" r:id="rId30"/>
    <p:sldId id="1332" r:id="rId31"/>
    <p:sldId id="1315" r:id="rId32"/>
    <p:sldId id="1316" r:id="rId33"/>
    <p:sldId id="1317" r:id="rId34"/>
    <p:sldId id="1318" r:id="rId35"/>
    <p:sldId id="1319" r:id="rId36"/>
    <p:sldId id="848" r:id="rId37"/>
    <p:sldId id="1340" r:id="rId38"/>
    <p:sldId id="1341" r:id="rId39"/>
    <p:sldId id="849" r:id="rId40"/>
    <p:sldId id="850" r:id="rId41"/>
    <p:sldId id="851" r:id="rId42"/>
    <p:sldId id="3652" r:id="rId43"/>
    <p:sldId id="373" r:id="rId44"/>
    <p:sldId id="970" r:id="rId45"/>
    <p:sldId id="374" r:id="rId46"/>
    <p:sldId id="969" r:id="rId47"/>
    <p:sldId id="955" r:id="rId48"/>
    <p:sldId id="956" r:id="rId49"/>
    <p:sldId id="1342" r:id="rId50"/>
    <p:sldId id="1308" r:id="rId51"/>
    <p:sldId id="375" r:id="rId52"/>
    <p:sldId id="957" r:id="rId53"/>
    <p:sldId id="958" r:id="rId54"/>
    <p:sldId id="959" r:id="rId55"/>
    <p:sldId id="961" r:id="rId56"/>
    <p:sldId id="962" r:id="rId57"/>
    <p:sldId id="3653" r:id="rId58"/>
    <p:sldId id="3654" r:id="rId59"/>
    <p:sldId id="3655" r:id="rId60"/>
    <p:sldId id="3656" r:id="rId61"/>
    <p:sldId id="3657" r:id="rId62"/>
    <p:sldId id="1467" r:id="rId63"/>
    <p:sldId id="1466" r:id="rId64"/>
    <p:sldId id="989" r:id="rId65"/>
    <p:sldId id="1328" r:id="rId66"/>
    <p:sldId id="1430" r:id="rId67"/>
    <p:sldId id="1432" r:id="rId68"/>
    <p:sldId id="1265" r:id="rId69"/>
    <p:sldId id="1273" r:id="rId70"/>
    <p:sldId id="1471" r:id="rId71"/>
    <p:sldId id="1470" r:id="rId72"/>
    <p:sldId id="994" r:id="rId73"/>
    <p:sldId id="996" r:id="rId74"/>
    <p:sldId id="1468" r:id="rId75"/>
    <p:sldId id="2743" r:id="rId76"/>
    <p:sldId id="997" r:id="rId77"/>
  </p:sldIdLst>
  <p:sldSz cx="10080625" cy="7559675"/>
  <p:notesSz cx="7008813" cy="9294813"/>
  <p:defaultTextStyle>
    <a:defPPr>
      <a:defRPr lang="en-GB"/>
    </a:defPPr>
    <a:lvl1pPr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1pPr>
    <a:lvl2pPr marL="4572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2pPr>
    <a:lvl3pPr marL="9144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3pPr>
    <a:lvl4pPr marL="13716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4pPr>
    <a:lvl5pPr marL="18288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5pPr>
    <a:lvl6pPr marL="2286000" algn="l" defTabSz="914400" rtl="0" eaLnBrk="1" latinLnBrk="0" hangingPunct="1">
      <a:defRPr sz="3600" b="1" kern="1200">
        <a:solidFill>
          <a:schemeClr val="bg1"/>
        </a:solidFill>
        <a:latin typeface="Times New Roman" panose="02020603050405020304" pitchFamily="18" charset="0"/>
        <a:ea typeface="+mn-ea"/>
        <a:cs typeface="+mn-cs"/>
      </a:defRPr>
    </a:lvl6pPr>
    <a:lvl7pPr marL="2743200" algn="l" defTabSz="914400" rtl="0" eaLnBrk="1" latinLnBrk="0" hangingPunct="1">
      <a:defRPr sz="3600" b="1" kern="1200">
        <a:solidFill>
          <a:schemeClr val="bg1"/>
        </a:solidFill>
        <a:latin typeface="Times New Roman" panose="02020603050405020304" pitchFamily="18" charset="0"/>
        <a:ea typeface="+mn-ea"/>
        <a:cs typeface="+mn-cs"/>
      </a:defRPr>
    </a:lvl7pPr>
    <a:lvl8pPr marL="3200400" algn="l" defTabSz="914400" rtl="0" eaLnBrk="1" latinLnBrk="0" hangingPunct="1">
      <a:defRPr sz="3600" b="1" kern="1200">
        <a:solidFill>
          <a:schemeClr val="bg1"/>
        </a:solidFill>
        <a:latin typeface="Times New Roman" panose="02020603050405020304" pitchFamily="18" charset="0"/>
        <a:ea typeface="+mn-ea"/>
        <a:cs typeface="+mn-cs"/>
      </a:defRPr>
    </a:lvl8pPr>
    <a:lvl9pPr marL="3657600" algn="l" defTabSz="914400" rtl="0" eaLnBrk="1" latinLnBrk="0" hangingPunct="1">
      <a:defRPr sz="3600" b="1"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3300"/>
    <a:srgbClr val="0000CC"/>
    <a:srgbClr val="006600"/>
    <a:srgbClr val="00CC99"/>
    <a:srgbClr val="969696"/>
    <a:srgbClr val="FF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011" autoAdjust="0"/>
  </p:normalViewPr>
  <p:slideViewPr>
    <p:cSldViewPr>
      <p:cViewPr varScale="1">
        <p:scale>
          <a:sx n="60" d="100"/>
          <a:sy n="60" d="100"/>
        </p:scale>
        <p:origin x="1284"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C0627224-D9AB-E2D6-84CB-D510713AA1AB}"/>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1" name="AutoShape 2">
            <a:extLst>
              <a:ext uri="{FF2B5EF4-FFF2-40B4-BE49-F238E27FC236}">
                <a16:creationId xmlns:a16="http://schemas.microsoft.com/office/drawing/2014/main" id="{FB64C801-FFFC-2818-4F74-EE74C3423938}"/>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2" name="AutoShape 3">
            <a:extLst>
              <a:ext uri="{FF2B5EF4-FFF2-40B4-BE49-F238E27FC236}">
                <a16:creationId xmlns:a16="http://schemas.microsoft.com/office/drawing/2014/main" id="{75E74707-91AA-B773-3837-8EE2F2B92438}"/>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3" name="AutoShape 4">
            <a:extLst>
              <a:ext uri="{FF2B5EF4-FFF2-40B4-BE49-F238E27FC236}">
                <a16:creationId xmlns:a16="http://schemas.microsoft.com/office/drawing/2014/main" id="{D577DFAF-C511-831F-A71E-B686C03C0A97}"/>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4" name="AutoShape 5">
            <a:extLst>
              <a:ext uri="{FF2B5EF4-FFF2-40B4-BE49-F238E27FC236}">
                <a16:creationId xmlns:a16="http://schemas.microsoft.com/office/drawing/2014/main" id="{95A82134-C092-19C3-ED96-3668C837C7B4}"/>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5" name="AutoShape 6">
            <a:extLst>
              <a:ext uri="{FF2B5EF4-FFF2-40B4-BE49-F238E27FC236}">
                <a16:creationId xmlns:a16="http://schemas.microsoft.com/office/drawing/2014/main" id="{C9131392-31BC-AE14-E4F0-83DA2A32DB7A}"/>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58056" name="Text Box 7">
            <a:extLst>
              <a:ext uri="{FF2B5EF4-FFF2-40B4-BE49-F238E27FC236}">
                <a16:creationId xmlns:a16="http://schemas.microsoft.com/office/drawing/2014/main" id="{2801D167-5BA6-EEC9-ABCC-465903457ADF}"/>
              </a:ext>
            </a:extLst>
          </p:cNvPr>
          <p:cNvSpPr txBox="1">
            <a:spLocks noChangeArrowheads="1"/>
          </p:cNvSpPr>
          <p:nvPr/>
        </p:nvSpPr>
        <p:spPr bwMode="auto">
          <a:xfrm>
            <a:off x="1360488" y="893763"/>
            <a:ext cx="4289425" cy="3216275"/>
          </a:xfrm>
          <a:prstGeom prst="rect">
            <a:avLst/>
          </a:prstGeom>
          <a:solidFill>
            <a:srgbClr val="FFFFFF"/>
          </a:solidFill>
          <a:ln w="9360">
            <a:solidFill>
              <a:srgbClr val="000000"/>
            </a:solidFill>
            <a:miter lim="800000"/>
            <a:headEnd/>
            <a:tailEnd/>
          </a:ln>
        </p:spPr>
        <p:txBody>
          <a:bodyPr wrap="none" anchor="ctr"/>
          <a:lstStyle>
            <a:lvl1pPr>
              <a:defRPr sz="3600" b="1">
                <a:solidFill>
                  <a:schemeClr val="bg1"/>
                </a:solidFill>
                <a:latin typeface="Times New Roman" pitchFamily="18" charset="0"/>
              </a:defRPr>
            </a:lvl1pPr>
            <a:lvl2pPr marL="742950" indent="-285750">
              <a:defRPr sz="3600" b="1">
                <a:solidFill>
                  <a:schemeClr val="bg1"/>
                </a:solidFill>
                <a:latin typeface="Times New Roman" pitchFamily="18" charset="0"/>
              </a:defRPr>
            </a:lvl2pPr>
            <a:lvl3pPr marL="1143000" indent="-228600">
              <a:defRPr sz="3600" b="1">
                <a:solidFill>
                  <a:schemeClr val="bg1"/>
                </a:solidFill>
                <a:latin typeface="Times New Roman" pitchFamily="18" charset="0"/>
              </a:defRPr>
            </a:lvl3pPr>
            <a:lvl4pPr marL="1600200" indent="-228600">
              <a:defRPr sz="3600" b="1">
                <a:solidFill>
                  <a:schemeClr val="bg1"/>
                </a:solidFill>
                <a:latin typeface="Times New Roman" pitchFamily="18" charset="0"/>
              </a:defRPr>
            </a:lvl4pPr>
            <a:lvl5pPr marL="2057400" indent="-228600">
              <a:defRPr sz="3600" b="1">
                <a:solidFill>
                  <a:schemeClr val="bg1"/>
                </a:solidFill>
                <a:latin typeface="Times New Roman"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9pPr>
          </a:lstStyle>
          <a:p>
            <a:pPr>
              <a:lnSpc>
                <a:spcPct val="80000"/>
              </a:lnSpc>
              <a:buClr>
                <a:srgbClr val="000000"/>
              </a:buClr>
              <a:buSzPct val="100000"/>
              <a:buFont typeface="Times New Roman" panose="02020603050405020304" pitchFamily="18" charset="0"/>
              <a:buNone/>
              <a:defRPr/>
            </a:pPr>
            <a:endParaRPr lang="en-US" b="0"/>
          </a:p>
        </p:txBody>
      </p:sp>
      <p:sp>
        <p:nvSpPr>
          <p:cNvPr id="3080" name="Rectangle 8">
            <a:extLst>
              <a:ext uri="{FF2B5EF4-FFF2-40B4-BE49-F238E27FC236}">
                <a16:creationId xmlns:a16="http://schemas.microsoft.com/office/drawing/2014/main" id="{BC5FC343-6B53-15A0-D553-C55D7B6A5A25}"/>
              </a:ext>
            </a:extLst>
          </p:cNvPr>
          <p:cNvSpPr>
            <a:spLocks noGrp="1" noChangeArrowheads="1"/>
          </p:cNvSpPr>
          <p:nvPr>
            <p:ph type="body"/>
          </p:nvPr>
        </p:nvSpPr>
        <p:spPr bwMode="auto">
          <a:xfrm>
            <a:off x="1085850" y="4422775"/>
            <a:ext cx="4840288" cy="3567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8" name="Rectangle 9">
            <a:extLst>
              <a:ext uri="{FF2B5EF4-FFF2-40B4-BE49-F238E27FC236}">
                <a16:creationId xmlns:a16="http://schemas.microsoft.com/office/drawing/2014/main" id="{0B102173-00D5-1F10-9BBF-BD29C731B9DF}"/>
              </a:ext>
            </a:extLst>
          </p:cNvPr>
          <p:cNvSpPr>
            <a:spLocks noGrp="1" noChangeArrowheads="1"/>
          </p:cNvSpPr>
          <p:nvPr>
            <p:ph type="sldImg"/>
          </p:nvPr>
        </p:nvSpPr>
        <p:spPr bwMode="auto">
          <a:xfrm>
            <a:off x="1181100" y="706438"/>
            <a:ext cx="464185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7909A697-9275-253D-F557-F5135B9B80DC}"/>
              </a:ext>
            </a:extLst>
          </p:cNvPr>
          <p:cNvSpPr txBox="1">
            <a:spLocks noChangeArrowheads="1"/>
          </p:cNvSpPr>
          <p:nvPr/>
        </p:nvSpPr>
        <p:spPr bwMode="auto">
          <a:xfrm>
            <a:off x="1181100" y="706438"/>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195" name="Rectangle 2">
            <a:extLst>
              <a:ext uri="{FF2B5EF4-FFF2-40B4-BE49-F238E27FC236}">
                <a16:creationId xmlns:a16="http://schemas.microsoft.com/office/drawing/2014/main" id="{C49958D1-4E6D-BAB6-3A44-8A25CB152932}"/>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B38E0F71-6939-F714-3B75-502CBC000601}"/>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35843" name="Rectangle 2">
            <a:extLst>
              <a:ext uri="{FF2B5EF4-FFF2-40B4-BE49-F238E27FC236}">
                <a16:creationId xmlns:a16="http://schemas.microsoft.com/office/drawing/2014/main" id="{9756DB4A-2BEE-091D-6A7A-8D53929653FB}"/>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B6585AA7-3352-4E0F-B80A-446E22E1492D}"/>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37891" name="Rectangle 2">
            <a:extLst>
              <a:ext uri="{FF2B5EF4-FFF2-40B4-BE49-F238E27FC236}">
                <a16:creationId xmlns:a16="http://schemas.microsoft.com/office/drawing/2014/main" id="{6FD571E5-79A4-D5AA-00A3-5349C7CBDC09}"/>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5396B98B-E366-C075-53B5-4737BAE5AB87}"/>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43011" name="Rectangle 2">
            <a:extLst>
              <a:ext uri="{FF2B5EF4-FFF2-40B4-BE49-F238E27FC236}">
                <a16:creationId xmlns:a16="http://schemas.microsoft.com/office/drawing/2014/main" id="{B172DED2-B946-D979-54E0-CEA4CD7B8A39}"/>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830C58-F978-ECD9-166C-A9D1D3FA6976}"/>
              </a:ext>
            </a:extLst>
          </p:cNvPr>
          <p:cNvSpPr>
            <a:spLocks noGrp="1" noRot="1" noChangeAspect="1" noChangeArrowheads="1" noTextEdit="1"/>
          </p:cNvSpPr>
          <p:nvPr>
            <p:ph type="sldImg"/>
          </p:nvPr>
        </p:nvSpPr>
        <p:spPr>
          <a:xfrm>
            <a:off x="552450" y="685800"/>
            <a:ext cx="5981700" cy="4486275"/>
          </a:xfrm>
        </p:spPr>
      </p:sp>
      <p:sp>
        <p:nvSpPr>
          <p:cNvPr id="45059" name="Rectangle 3">
            <a:extLst>
              <a:ext uri="{FF2B5EF4-FFF2-40B4-BE49-F238E27FC236}">
                <a16:creationId xmlns:a16="http://schemas.microsoft.com/office/drawing/2014/main" id="{D3A3919C-8669-8309-A8B0-C8D8ECFF6B43}"/>
              </a:ext>
            </a:extLst>
          </p:cNvPr>
          <p:cNvSpPr>
            <a:spLocks noGrp="1" noChangeArrowheads="1"/>
          </p:cNvSpPr>
          <p:nvPr>
            <p:ph type="body" idx="1"/>
          </p:nvPr>
        </p:nvSpPr>
        <p:spPr>
          <a:xfrm>
            <a:off x="539750" y="5359400"/>
            <a:ext cx="6007100" cy="323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7071344D-F892-6B27-EB55-360CD5BF8922}"/>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49155" name="Text Box 2">
            <a:extLst>
              <a:ext uri="{FF2B5EF4-FFF2-40B4-BE49-F238E27FC236}">
                <a16:creationId xmlns:a16="http://schemas.microsoft.com/office/drawing/2014/main" id="{FBF69134-DD11-222B-5D2E-C1E6C8312ADE}"/>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61375D8-3E49-071E-2486-E969CF45D928}"/>
              </a:ext>
            </a:extLst>
          </p:cNvPr>
          <p:cNvSpPr>
            <a:spLocks noGrp="1" noRot="1" noChangeAspect="1" noChangeArrowheads="1" noTextEdit="1"/>
          </p:cNvSpPr>
          <p:nvPr>
            <p:ph type="sldImg"/>
          </p:nvPr>
        </p:nvSpPr>
        <p:spPr>
          <a:xfrm>
            <a:off x="1179513" y="696913"/>
            <a:ext cx="4648200" cy="3486150"/>
          </a:xfrm>
        </p:spPr>
      </p:sp>
      <p:sp>
        <p:nvSpPr>
          <p:cNvPr id="51203" name="Rectangle 3">
            <a:extLst>
              <a:ext uri="{FF2B5EF4-FFF2-40B4-BE49-F238E27FC236}">
                <a16:creationId xmlns:a16="http://schemas.microsoft.com/office/drawing/2014/main" id="{4B4A4A0B-FA0B-B619-DC97-1E8D9F79FACA}"/>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4B5B2E2-1740-8845-65BE-3D4D6605AE57}"/>
              </a:ext>
            </a:extLst>
          </p:cNvPr>
          <p:cNvSpPr>
            <a:spLocks noGrp="1" noRot="1" noChangeAspect="1" noChangeArrowheads="1" noTextEdit="1"/>
          </p:cNvSpPr>
          <p:nvPr>
            <p:ph type="sldImg"/>
          </p:nvPr>
        </p:nvSpPr>
        <p:spPr>
          <a:xfrm>
            <a:off x="1179513" y="696913"/>
            <a:ext cx="4648200" cy="3486150"/>
          </a:xfrm>
        </p:spPr>
      </p:sp>
      <p:sp>
        <p:nvSpPr>
          <p:cNvPr id="58371" name="Rectangle 3">
            <a:extLst>
              <a:ext uri="{FF2B5EF4-FFF2-40B4-BE49-F238E27FC236}">
                <a16:creationId xmlns:a16="http://schemas.microsoft.com/office/drawing/2014/main" id="{621111D4-582C-D53A-3CCA-ADF14D6D028D}"/>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5C2C0CD-BCC3-C8B3-C705-884A04000AA5}"/>
              </a:ext>
            </a:extLst>
          </p:cNvPr>
          <p:cNvSpPr>
            <a:spLocks noGrp="1" noRot="1" noChangeAspect="1" noChangeArrowheads="1" noTextEdit="1"/>
          </p:cNvSpPr>
          <p:nvPr>
            <p:ph type="sldImg"/>
          </p:nvPr>
        </p:nvSpPr>
        <p:spPr>
          <a:xfrm>
            <a:off x="1179513" y="696913"/>
            <a:ext cx="4648200" cy="3486150"/>
          </a:xfrm>
        </p:spPr>
      </p:sp>
      <p:sp>
        <p:nvSpPr>
          <p:cNvPr id="60419" name="Rectangle 3">
            <a:extLst>
              <a:ext uri="{FF2B5EF4-FFF2-40B4-BE49-F238E27FC236}">
                <a16:creationId xmlns:a16="http://schemas.microsoft.com/office/drawing/2014/main" id="{02BCB855-3EE6-C9B9-5E19-48C511A6930A}"/>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8EF194B-D099-4E71-4ED6-4ADCCAD1DB23}"/>
              </a:ext>
            </a:extLst>
          </p:cNvPr>
          <p:cNvSpPr>
            <a:spLocks noGrp="1" noRot="1" noChangeAspect="1" noChangeArrowheads="1" noTextEdit="1"/>
          </p:cNvSpPr>
          <p:nvPr>
            <p:ph type="sldImg"/>
          </p:nvPr>
        </p:nvSpPr>
        <p:spPr>
          <a:xfrm>
            <a:off x="1179513" y="696913"/>
            <a:ext cx="4648200" cy="3486150"/>
          </a:xfrm>
        </p:spPr>
      </p:sp>
      <p:sp>
        <p:nvSpPr>
          <p:cNvPr id="62467" name="Rectangle 3">
            <a:extLst>
              <a:ext uri="{FF2B5EF4-FFF2-40B4-BE49-F238E27FC236}">
                <a16:creationId xmlns:a16="http://schemas.microsoft.com/office/drawing/2014/main" id="{CBA0EF6C-096A-33B5-4D56-06D1672E20AD}"/>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AC6D0F4F-EDB8-3448-FC57-269171298E32}"/>
              </a:ext>
            </a:extLst>
          </p:cNvPr>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spcAft>
                <a:spcPts val="1088"/>
              </a:spcAft>
              <a:buSzPct val="75000"/>
              <a:buFont typeface="Wingdings" panose="05000000000000000000" pitchFamily="2" charset="2"/>
              <a:buChar char="Ø"/>
            </a:pPr>
            <a:endParaRPr lang="en-US" altLang="en-US" sz="2100" b="0">
              <a:latin typeface="Comic Sans MS" panose="030F0702030302020204" pitchFamily="66" charset="0"/>
            </a:endParaRPr>
          </a:p>
        </p:txBody>
      </p:sp>
      <p:sp>
        <p:nvSpPr>
          <p:cNvPr id="64515" name="Rectangle 3">
            <a:extLst>
              <a:ext uri="{FF2B5EF4-FFF2-40B4-BE49-F238E27FC236}">
                <a16:creationId xmlns:a16="http://schemas.microsoft.com/office/drawing/2014/main" id="{02F112A6-21DA-7551-816F-D162068197F0}"/>
              </a:ext>
            </a:extLst>
          </p:cNvPr>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898B35-8DA2-0CE9-AF0B-7E154BA30A88}"/>
              </a:ext>
            </a:extLst>
          </p:cNvPr>
          <p:cNvSpPr>
            <a:spLocks noGrp="1" noRot="1" noChangeAspect="1" noChangeArrowheads="1" noTextEdit="1"/>
          </p:cNvSpPr>
          <p:nvPr>
            <p:ph type="sldImg"/>
          </p:nvPr>
        </p:nvSpPr>
        <p:spPr>
          <a:xfrm>
            <a:off x="1179513" y="696913"/>
            <a:ext cx="4648200" cy="3486150"/>
          </a:xfrm>
        </p:spPr>
      </p:sp>
      <p:sp>
        <p:nvSpPr>
          <p:cNvPr id="19459" name="Rectangle 3">
            <a:extLst>
              <a:ext uri="{FF2B5EF4-FFF2-40B4-BE49-F238E27FC236}">
                <a16:creationId xmlns:a16="http://schemas.microsoft.com/office/drawing/2014/main" id="{1DB99400-8926-255D-A06A-F44664E893D9}"/>
              </a:ext>
            </a:extLst>
          </p:cNvPr>
          <p:cNvSpPr>
            <a:spLocks noGrp="1" noChangeArrowheads="1"/>
          </p:cNvSpPr>
          <p:nvPr>
            <p:ph type="body" idx="1"/>
          </p:nvPr>
        </p:nvSpPr>
        <p:spPr>
          <a:xfrm>
            <a:off x="933450" y="4414838"/>
            <a:ext cx="514191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a:extLst>
              <a:ext uri="{FF2B5EF4-FFF2-40B4-BE49-F238E27FC236}">
                <a16:creationId xmlns:a16="http://schemas.microsoft.com/office/drawing/2014/main" id="{337D4E96-EF40-9F6B-CA4E-F911AD093897}"/>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66563" name="Text Box 2">
            <a:extLst>
              <a:ext uri="{FF2B5EF4-FFF2-40B4-BE49-F238E27FC236}">
                <a16:creationId xmlns:a16="http://schemas.microsoft.com/office/drawing/2014/main" id="{827CAB9B-4552-80C4-5BAA-82762CBA7381}"/>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F37B634A-8525-7C4E-07FF-D081D47B2269}"/>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69635" name="Text Box 2">
            <a:extLst>
              <a:ext uri="{FF2B5EF4-FFF2-40B4-BE49-F238E27FC236}">
                <a16:creationId xmlns:a16="http://schemas.microsoft.com/office/drawing/2014/main" id="{60ABDF71-F0E3-4AA7-DB14-46469F31288B}"/>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C672D84D-A56B-5276-C344-1C72E0D0D1CE}"/>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72707" name="Text Box 2">
            <a:extLst>
              <a:ext uri="{FF2B5EF4-FFF2-40B4-BE49-F238E27FC236}">
                <a16:creationId xmlns:a16="http://schemas.microsoft.com/office/drawing/2014/main" id="{989E7294-633F-B619-FE57-16228823AF1D}"/>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0AA36ECA-A10F-311F-7AAC-7B0B204DCEE9}"/>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74755" name="Text Box 2">
            <a:extLst>
              <a:ext uri="{FF2B5EF4-FFF2-40B4-BE49-F238E27FC236}">
                <a16:creationId xmlns:a16="http://schemas.microsoft.com/office/drawing/2014/main" id="{43913376-28F2-543B-19B5-0842F4861C56}"/>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DB96C08D-550F-9206-B2C8-351FC1C3B3CB}"/>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78851" name="Text Box 2">
            <a:extLst>
              <a:ext uri="{FF2B5EF4-FFF2-40B4-BE49-F238E27FC236}">
                <a16:creationId xmlns:a16="http://schemas.microsoft.com/office/drawing/2014/main" id="{A8ACC6D8-D0EF-6DF7-77EA-4169E33B418E}"/>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5C5CEE5C-6ABA-564C-B31E-3E68C302C687}"/>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0899" name="Text Box 2">
            <a:extLst>
              <a:ext uri="{FF2B5EF4-FFF2-40B4-BE49-F238E27FC236}">
                <a16:creationId xmlns:a16="http://schemas.microsoft.com/office/drawing/2014/main" id="{8316E62F-860A-2C98-A1A0-AF478750237D}"/>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9EFBB6ED-BEC4-C187-1EA4-E4071FBE91A7}"/>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2947" name="Text Box 2">
            <a:extLst>
              <a:ext uri="{FF2B5EF4-FFF2-40B4-BE49-F238E27FC236}">
                <a16:creationId xmlns:a16="http://schemas.microsoft.com/office/drawing/2014/main" id="{88A6B3F3-F865-BFBA-8B27-90E4D60B691A}"/>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a:extLst>
              <a:ext uri="{FF2B5EF4-FFF2-40B4-BE49-F238E27FC236}">
                <a16:creationId xmlns:a16="http://schemas.microsoft.com/office/drawing/2014/main" id="{1A9B1E6F-94E8-7FE1-3F3F-E6D76DEB94AB}"/>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4995" name="Text Box 2">
            <a:extLst>
              <a:ext uri="{FF2B5EF4-FFF2-40B4-BE49-F238E27FC236}">
                <a16:creationId xmlns:a16="http://schemas.microsoft.com/office/drawing/2014/main" id="{490919C4-B81F-20D2-3C28-841E1B337661}"/>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Text Box 1">
            <a:extLst>
              <a:ext uri="{FF2B5EF4-FFF2-40B4-BE49-F238E27FC236}">
                <a16:creationId xmlns:a16="http://schemas.microsoft.com/office/drawing/2014/main" id="{B6FE9345-5BFF-9D99-EDFC-E0A279043D7C}"/>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7043" name="Text Box 2">
            <a:extLst>
              <a:ext uri="{FF2B5EF4-FFF2-40B4-BE49-F238E27FC236}">
                <a16:creationId xmlns:a16="http://schemas.microsoft.com/office/drawing/2014/main" id="{5BC6BE61-A026-B493-BF6E-ADAB5D74B749}"/>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B715F2C6-0F25-FFC5-0D23-FDCCB3B803B3}"/>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89091" name="Text Box 2">
            <a:extLst>
              <a:ext uri="{FF2B5EF4-FFF2-40B4-BE49-F238E27FC236}">
                <a16:creationId xmlns:a16="http://schemas.microsoft.com/office/drawing/2014/main" id="{A8E35613-CB7F-04D1-35D1-DDF082724AE9}"/>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ED1CB813-F2AB-F6B7-D8AB-307C5475D5EE}"/>
              </a:ext>
            </a:extLst>
          </p:cNvPr>
          <p:cNvSpPr txBox="1">
            <a:spLocks noChangeArrowheads="1"/>
          </p:cNvSpPr>
          <p:nvPr/>
        </p:nvSpPr>
        <p:spPr bwMode="auto">
          <a:xfrm>
            <a:off x="1181100" y="706438"/>
            <a:ext cx="4645025" cy="34829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21507" name="Rectangle 2">
            <a:extLst>
              <a:ext uri="{FF2B5EF4-FFF2-40B4-BE49-F238E27FC236}">
                <a16:creationId xmlns:a16="http://schemas.microsoft.com/office/drawing/2014/main" id="{8CCEDFAB-72F8-5BD9-4A10-DE05E5610ABA}"/>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53DE0DB-159F-4DD2-A6DD-47509C78C798}"/>
              </a:ext>
            </a:extLst>
          </p:cNvPr>
          <p:cNvSpPr>
            <a:spLocks noGrp="1" noRot="1" noChangeAspect="1" noChangeArrowheads="1" noTextEdit="1"/>
          </p:cNvSpPr>
          <p:nvPr>
            <p:ph type="sldImg"/>
          </p:nvPr>
        </p:nvSpPr>
        <p:spPr>
          <a:xfrm>
            <a:off x="1179513" y="696913"/>
            <a:ext cx="4648200" cy="3486150"/>
          </a:xfrm>
        </p:spPr>
      </p:sp>
      <p:sp>
        <p:nvSpPr>
          <p:cNvPr id="91139" name="Rectangle 3">
            <a:extLst>
              <a:ext uri="{FF2B5EF4-FFF2-40B4-BE49-F238E27FC236}">
                <a16:creationId xmlns:a16="http://schemas.microsoft.com/office/drawing/2014/main" id="{7EBC0D28-6CAE-D00D-45CF-FEA74A44D1DB}"/>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C27DDA4-4CC9-010E-4B10-75409FB583F1}"/>
              </a:ext>
            </a:extLst>
          </p:cNvPr>
          <p:cNvSpPr>
            <a:spLocks noGrp="1" noRot="1" noChangeAspect="1" noChangeArrowheads="1" noTextEdit="1"/>
          </p:cNvSpPr>
          <p:nvPr>
            <p:ph type="sldImg"/>
          </p:nvPr>
        </p:nvSpPr>
        <p:spPr>
          <a:xfrm>
            <a:off x="1179513" y="696913"/>
            <a:ext cx="4648200" cy="3486150"/>
          </a:xfrm>
        </p:spPr>
      </p:sp>
      <p:sp>
        <p:nvSpPr>
          <p:cNvPr id="94211" name="Rectangle 3">
            <a:extLst>
              <a:ext uri="{FF2B5EF4-FFF2-40B4-BE49-F238E27FC236}">
                <a16:creationId xmlns:a16="http://schemas.microsoft.com/office/drawing/2014/main" id="{4B673C03-30F1-D8D8-9E1C-20412F2E8AFD}"/>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35F9C89-2E63-BED8-D527-A88F7E0E2CB3}"/>
              </a:ext>
            </a:extLst>
          </p:cNvPr>
          <p:cNvSpPr>
            <a:spLocks noGrp="1" noRot="1" noChangeAspect="1" noChangeArrowheads="1" noTextEdit="1"/>
          </p:cNvSpPr>
          <p:nvPr>
            <p:ph type="sldImg"/>
          </p:nvPr>
        </p:nvSpPr>
        <p:spPr>
          <a:xfrm>
            <a:off x="1588" y="0"/>
            <a:ext cx="1587" cy="1588"/>
          </a:xfrm>
        </p:spPr>
      </p:sp>
      <p:sp>
        <p:nvSpPr>
          <p:cNvPr id="101379" name="Rectangle 3">
            <a:extLst>
              <a:ext uri="{FF2B5EF4-FFF2-40B4-BE49-F238E27FC236}">
                <a16:creationId xmlns:a16="http://schemas.microsoft.com/office/drawing/2014/main" id="{259B9FA6-5BB2-30E3-9711-3AD830A12D11}"/>
              </a:ext>
            </a:extLst>
          </p:cNvPr>
          <p:cNvSpPr>
            <a:spLocks noGrp="1" noChangeArrowheads="1"/>
          </p:cNvSpPr>
          <p:nvPr>
            <p:ph type="body" idx="1"/>
          </p:nvPr>
        </p:nvSpPr>
        <p:spPr>
          <a:xfrm>
            <a:off x="701675" y="4414838"/>
            <a:ext cx="5607050" cy="409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838466C-8352-CCBA-C9A0-E8CE439A16B8}"/>
              </a:ext>
            </a:extLst>
          </p:cNvPr>
          <p:cNvSpPr>
            <a:spLocks noGrp="1" noRot="1" noChangeAspect="1" noChangeArrowheads="1" noTextEdit="1"/>
          </p:cNvSpPr>
          <p:nvPr>
            <p:ph type="sldImg"/>
          </p:nvPr>
        </p:nvSpPr>
        <p:spPr>
          <a:xfrm>
            <a:off x="1181100" y="696913"/>
            <a:ext cx="4648200" cy="3486150"/>
          </a:xfrm>
        </p:spPr>
      </p:sp>
      <p:sp>
        <p:nvSpPr>
          <p:cNvPr id="110595" name="Rectangle 3">
            <a:extLst>
              <a:ext uri="{FF2B5EF4-FFF2-40B4-BE49-F238E27FC236}">
                <a16:creationId xmlns:a16="http://schemas.microsoft.com/office/drawing/2014/main" id="{312449E3-FE25-9CEF-9FF8-0FCA23757DB4}"/>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Assume that :</a:t>
            </a:r>
          </a:p>
          <a:p>
            <a:pPr>
              <a:buFontTx/>
              <a:buChar char="-"/>
            </a:pPr>
            <a:r>
              <a:rPr lang="en-GB" altLang="en-US"/>
              <a:t>A point-of-sale terminal application needs to manipulate a modem in order to transmit credit payment request</a:t>
            </a:r>
          </a:p>
          <a:p>
            <a:pPr>
              <a:buFontTx/>
              <a:buChar char="-"/>
            </a:pPr>
            <a:r>
              <a:rPr lang="en-GB" altLang="en-US"/>
              <a:t>The operating system provides a low-level function call API for doing so.</a:t>
            </a:r>
          </a:p>
          <a:p>
            <a:pPr>
              <a:buFontTx/>
              <a:buChar char="-"/>
            </a:pPr>
            <a:r>
              <a:rPr lang="en-GB" altLang="en-US"/>
              <a:t>A class called CreditAuthorizationService is responsible for talking to the modem</a:t>
            </a:r>
          </a:p>
          <a:p>
            <a:pPr>
              <a:buFontTx/>
              <a:buNone/>
            </a:pPr>
            <a:r>
              <a:rPr lang="en-GB" altLang="en-US"/>
              <a:t>If CreditAuthorizationService invokes the low –level API function calls directly, it is highly coupled to the API of the particular operating system. If the class needs to be ported to another operating system, then it will requiure modification.</a:t>
            </a:r>
          </a:p>
          <a:p>
            <a:pPr>
              <a:buFontTx/>
              <a:buNone/>
            </a:pPr>
            <a:r>
              <a:rPr lang="en-GB" altLang="en-US"/>
              <a:t>Add an intermediate Modem class between the CreditAuthorizationService and the modem API. It is responsible for translating abstract modem requests to the API and creating an Indirection between the CreditAuthorizationService and the modem.</a:t>
            </a:r>
          </a:p>
          <a:p>
            <a:pPr>
              <a:buFontTx/>
              <a:buNone/>
            </a:pPr>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CAA596F-A73E-4AC8-B715-2191219FFD3F}"/>
              </a:ext>
            </a:extLst>
          </p:cNvPr>
          <p:cNvSpPr>
            <a:spLocks noGrp="1" noRot="1" noChangeAspect="1" noChangeArrowheads="1" noTextEdit="1"/>
          </p:cNvSpPr>
          <p:nvPr>
            <p:ph type="sldImg"/>
          </p:nvPr>
        </p:nvSpPr>
        <p:spPr>
          <a:xfrm>
            <a:off x="1181100" y="696913"/>
            <a:ext cx="4648200" cy="3486150"/>
          </a:xfrm>
        </p:spPr>
      </p:sp>
      <p:sp>
        <p:nvSpPr>
          <p:cNvPr id="113667" name="Rectangle 3">
            <a:extLst>
              <a:ext uri="{FF2B5EF4-FFF2-40B4-BE49-F238E27FC236}">
                <a16:creationId xmlns:a16="http://schemas.microsoft.com/office/drawing/2014/main" id="{F8550DBA-CDD8-DA36-3C71-F7B7E601570C}"/>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Assume that :</a:t>
            </a:r>
          </a:p>
          <a:p>
            <a:pPr>
              <a:buFontTx/>
              <a:buChar char="-"/>
            </a:pPr>
            <a:r>
              <a:rPr lang="en-GB" altLang="en-US"/>
              <a:t>A point-of-sale terminal application needs to manipulate a modem in order to transmit credit payment request</a:t>
            </a:r>
          </a:p>
          <a:p>
            <a:pPr>
              <a:buFontTx/>
              <a:buChar char="-"/>
            </a:pPr>
            <a:r>
              <a:rPr lang="en-GB" altLang="en-US"/>
              <a:t>The operating system provides a low-level function call API for doing so.</a:t>
            </a:r>
          </a:p>
          <a:p>
            <a:pPr>
              <a:buFontTx/>
              <a:buChar char="-"/>
            </a:pPr>
            <a:r>
              <a:rPr lang="en-GB" altLang="en-US"/>
              <a:t>A class called CreditAuthorizationService is responsible for talking to the modem</a:t>
            </a:r>
          </a:p>
          <a:p>
            <a:pPr>
              <a:buFontTx/>
              <a:buNone/>
            </a:pPr>
            <a:r>
              <a:rPr lang="en-GB" altLang="en-US"/>
              <a:t>If CreditAuthorizationService invokes the low –level API function calls directly, it is highly coupled to the API of the particular operating system. If the class needs to be ported to another operating system, then it will requiure modification.</a:t>
            </a:r>
          </a:p>
          <a:p>
            <a:pPr>
              <a:buFontTx/>
              <a:buNone/>
            </a:pPr>
            <a:r>
              <a:rPr lang="en-GB" altLang="en-US"/>
              <a:t>Add an intermediate Modem class between the CreditAuthorizationService and the modem API. It is responsible for translating abstract modem requests to the API and creating an Indirection between the CreditAuthorizationService and the modem.</a:t>
            </a:r>
          </a:p>
          <a:p>
            <a:pPr>
              <a:buFontTx/>
              <a:buNone/>
            </a:pP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25BD16EB-2CCE-F3CC-3C5D-23ADAAFEAEEE}"/>
              </a:ext>
            </a:extLst>
          </p:cNvPr>
          <p:cNvSpPr txBox="1">
            <a:spLocks noChangeArrowheads="1"/>
          </p:cNvSpPr>
          <p:nvPr/>
        </p:nvSpPr>
        <p:spPr bwMode="auto">
          <a:xfrm>
            <a:off x="1181100" y="706438"/>
            <a:ext cx="4645025" cy="34829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23555" name="Rectangle 2">
            <a:extLst>
              <a:ext uri="{FF2B5EF4-FFF2-40B4-BE49-F238E27FC236}">
                <a16:creationId xmlns:a16="http://schemas.microsoft.com/office/drawing/2014/main" id="{1B76A66C-8478-D614-B7A1-8448B8C897E4}"/>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D0401DF0-4619-F903-0CA6-2710D7ADB4CF}"/>
              </a:ext>
            </a:extLst>
          </p:cNvPr>
          <p:cNvSpPr txBox="1">
            <a:spLocks noChangeArrowheads="1"/>
          </p:cNvSpPr>
          <p:nvPr/>
        </p:nvSpPr>
        <p:spPr bwMode="auto">
          <a:xfrm>
            <a:off x="1181100" y="706438"/>
            <a:ext cx="4645025" cy="34829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25603" name="Rectangle 2">
            <a:extLst>
              <a:ext uri="{FF2B5EF4-FFF2-40B4-BE49-F238E27FC236}">
                <a16:creationId xmlns:a16="http://schemas.microsoft.com/office/drawing/2014/main" id="{995C3F86-2E65-67BC-9B33-5E01854B31BC}"/>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4656AF2C-7EEE-8D54-45CB-F793032B8548}"/>
              </a:ext>
            </a:extLst>
          </p:cNvPr>
          <p:cNvSpPr txBox="1">
            <a:spLocks noChangeArrowheads="1"/>
          </p:cNvSpPr>
          <p:nvPr/>
        </p:nvSpPr>
        <p:spPr bwMode="auto">
          <a:xfrm>
            <a:off x="1181100" y="706438"/>
            <a:ext cx="4645025" cy="34829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27651" name="Rectangle 2">
            <a:extLst>
              <a:ext uri="{FF2B5EF4-FFF2-40B4-BE49-F238E27FC236}">
                <a16:creationId xmlns:a16="http://schemas.microsoft.com/office/drawing/2014/main" id="{9B2E0C1D-9E24-5B3D-8622-5F2F029514DC}"/>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C81126FB-4F8D-8F5D-6ED6-DE5227260210}"/>
              </a:ext>
            </a:extLst>
          </p:cNvPr>
          <p:cNvSpPr txBox="1">
            <a:spLocks noChangeArrowheads="1"/>
          </p:cNvSpPr>
          <p:nvPr/>
        </p:nvSpPr>
        <p:spPr bwMode="auto">
          <a:xfrm>
            <a:off x="1181100" y="706438"/>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29699" name="Rectangle 2">
            <a:extLst>
              <a:ext uri="{FF2B5EF4-FFF2-40B4-BE49-F238E27FC236}">
                <a16:creationId xmlns:a16="http://schemas.microsoft.com/office/drawing/2014/main" id="{87929994-EEE4-2C34-DD13-3EBEA103372E}"/>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2B76EA0F-4BC2-152E-EAFE-467BE3464592}"/>
              </a:ext>
            </a:extLst>
          </p:cNvPr>
          <p:cNvSpPr txBox="1">
            <a:spLocks noChangeArrowheads="1"/>
          </p:cNvSpPr>
          <p:nvPr/>
        </p:nvSpPr>
        <p:spPr bwMode="auto">
          <a:xfrm>
            <a:off x="1181100" y="706438"/>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31747" name="Rectangle 2">
            <a:extLst>
              <a:ext uri="{FF2B5EF4-FFF2-40B4-BE49-F238E27FC236}">
                <a16:creationId xmlns:a16="http://schemas.microsoft.com/office/drawing/2014/main" id="{C1FD9633-B7C8-B3E0-E601-BC0A655B6650}"/>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4D92CCE-46F7-196D-97FF-8D87E5DC9D3B}"/>
              </a:ext>
            </a:extLst>
          </p:cNvPr>
          <p:cNvSpPr txBox="1">
            <a:spLocks noChangeArrowheads="1"/>
          </p:cNvSpPr>
          <p:nvPr/>
        </p:nvSpPr>
        <p:spPr bwMode="auto">
          <a:xfrm>
            <a:off x="1181100" y="706438"/>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33795" name="Rectangle 2">
            <a:extLst>
              <a:ext uri="{FF2B5EF4-FFF2-40B4-BE49-F238E27FC236}">
                <a16:creationId xmlns:a16="http://schemas.microsoft.com/office/drawing/2014/main" id="{FDC03B0A-290A-05D0-4BF9-F0C5CBE2BD26}"/>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616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42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8200" y="358775"/>
            <a:ext cx="2147888" cy="6316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9775" y="358775"/>
            <a:ext cx="6296025"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816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Text Placeholder 2"/>
          <p:cNvSpPr>
            <a:spLocks noGrp="1"/>
          </p:cNvSpPr>
          <p:nvPr>
            <p:ph type="body" sz="half" idx="1"/>
          </p:nvPr>
        </p:nvSpPr>
        <p:spPr>
          <a:xfrm>
            <a:off x="739775" y="1924050"/>
            <a:ext cx="4221163"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028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Content Placeholder 2"/>
          <p:cNvSpPr>
            <a:spLocks noGrp="1"/>
          </p:cNvSpPr>
          <p:nvPr>
            <p:ph sz="half" idx="1"/>
          </p:nvPr>
        </p:nvSpPr>
        <p:spPr>
          <a:xfrm>
            <a:off x="739775" y="1924050"/>
            <a:ext cx="8596313"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9775" y="4375150"/>
            <a:ext cx="8596313"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005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39775" y="358775"/>
            <a:ext cx="8596313" cy="1255713"/>
          </a:xfrm>
        </p:spPr>
        <p:txBody>
          <a:bodyPr/>
          <a:lstStyle/>
          <a:p>
            <a:r>
              <a:rPr lang="en-US"/>
              <a:t>Click to edit Master title style</a:t>
            </a:r>
          </a:p>
        </p:txBody>
      </p:sp>
      <p:sp>
        <p:nvSpPr>
          <p:cNvPr id="3" name="Content Placeholder 2"/>
          <p:cNvSpPr>
            <a:spLocks noGrp="1"/>
          </p:cNvSpPr>
          <p:nvPr>
            <p:ph sz="quarter" idx="1"/>
          </p:nvPr>
        </p:nvSpPr>
        <p:spPr>
          <a:xfrm>
            <a:off x="739775" y="1924050"/>
            <a:ext cx="4221163"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13338" y="1924050"/>
            <a:ext cx="4222750"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39775" y="4375150"/>
            <a:ext cx="4221163"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113338" y="4375150"/>
            <a:ext cx="4222750"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4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932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03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9775" y="1924050"/>
            <a:ext cx="4221163"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68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07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633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3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43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587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3C54E2B-7C51-A7AD-D133-1CBD895CDBC0}"/>
              </a:ext>
            </a:extLst>
          </p:cNvPr>
          <p:cNvSpPr>
            <a:spLocks noGrp="1" noChangeArrowheads="1"/>
          </p:cNvSpPr>
          <p:nvPr>
            <p:ph type="title"/>
          </p:nvPr>
        </p:nvSpPr>
        <p:spPr bwMode="auto">
          <a:xfrm>
            <a:off x="739775" y="358775"/>
            <a:ext cx="8596313"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FA5B57F6-16BB-6B37-E523-F91E3F898240}"/>
              </a:ext>
            </a:extLst>
          </p:cNvPr>
          <p:cNvSpPr>
            <a:spLocks noGrp="1" noChangeArrowheads="1"/>
          </p:cNvSpPr>
          <p:nvPr>
            <p:ph type="body" idx="1"/>
          </p:nvPr>
        </p:nvSpPr>
        <p:spPr bwMode="auto">
          <a:xfrm>
            <a:off x="739775" y="1924050"/>
            <a:ext cx="859631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Rectangle 3">
            <a:extLst>
              <a:ext uri="{FF2B5EF4-FFF2-40B4-BE49-F238E27FC236}">
                <a16:creationId xmlns:a16="http://schemas.microsoft.com/office/drawing/2014/main" id="{42EC3F2D-60AB-C4CD-B5C9-E7975B95E850}"/>
              </a:ext>
            </a:extLst>
          </p:cNvPr>
          <p:cNvSpPr>
            <a:spLocks noChangeArrowheads="1"/>
          </p:cNvSpPr>
          <p:nvPr/>
        </p:nvSpPr>
        <p:spPr bwMode="auto">
          <a:xfrm>
            <a:off x="7224713" y="6884988"/>
            <a:ext cx="2352675" cy="523875"/>
          </a:xfrm>
          <a:prstGeom prst="rect">
            <a:avLst/>
          </a:prstGeom>
          <a:noFill/>
          <a:ln w="9525">
            <a:noFill/>
            <a:round/>
            <a:headEnd/>
            <a:tailEnd/>
          </a:ln>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9pPr>
          </a:lstStyle>
          <a:p>
            <a:pPr algn="r">
              <a:buClr>
                <a:srgbClr val="000000"/>
              </a:buClr>
              <a:buSzPct val="100000"/>
              <a:buFont typeface="Times New Roman" panose="02020603050405020304" pitchFamily="18" charset="0"/>
              <a:buNone/>
              <a:defRPr/>
            </a:pPr>
            <a:fld id="{C4703F0E-BEEA-42A3-AB56-167E8B467EB3}" type="slidenum">
              <a:rPr lang="en-GB" altLang="en-US" sz="1400" b="0" smtClean="0">
                <a:solidFill>
                  <a:srgbClr val="000000"/>
                </a:solidFill>
              </a:rPr>
              <a:pPr algn="r">
                <a:buClr>
                  <a:srgbClr val="000000"/>
                </a:buClr>
                <a:buSzPct val="100000"/>
                <a:buFont typeface="Times New Roman" panose="02020603050405020304" pitchFamily="18" charset="0"/>
                <a:buNone/>
                <a:defRPr/>
              </a:pPr>
              <a:t>‹#›</a:t>
            </a:fld>
            <a:endParaRPr lang="en-GB" altLang="en-US" sz="1400" b="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p:titleStyle>
    <p:bodyStyle>
      <a:lvl1pPr marL="422275" indent="-317500" algn="l" defTabSz="457200" rtl="0" eaLnBrk="0" fontAlgn="base" hangingPunct="0">
        <a:spcBef>
          <a:spcPct val="0"/>
        </a:spcBef>
        <a:spcAft>
          <a:spcPts val="1375"/>
        </a:spcAft>
        <a:buClr>
          <a:srgbClr val="000000"/>
        </a:buClr>
        <a:buSzPct val="45000"/>
        <a:buFont typeface="Wingdings" panose="05000000000000000000" pitchFamily="2" charset="2"/>
        <a:buChar char=""/>
        <a:defRPr sz="3600">
          <a:solidFill>
            <a:srgbClr val="000000"/>
          </a:solidFill>
          <a:latin typeface="+mn-lt"/>
          <a:ea typeface="+mn-ea"/>
          <a:cs typeface="+mn-cs"/>
        </a:defRPr>
      </a:lvl1pPr>
      <a:lvl2pPr marL="854075" indent="-284163" algn="l" defTabSz="457200" rtl="0" eaLnBrk="0" fontAlgn="base" hangingPunct="0">
        <a:spcBef>
          <a:spcPct val="0"/>
        </a:spcBef>
        <a:spcAft>
          <a:spcPts val="1088"/>
        </a:spcAft>
        <a:buClr>
          <a:srgbClr val="000000"/>
        </a:buClr>
        <a:buSzPct val="75000"/>
        <a:buFont typeface="Symbol" panose="05050102010706020507" pitchFamily="18" charset="2"/>
        <a:buChar char=""/>
        <a:defRPr sz="3200">
          <a:solidFill>
            <a:srgbClr val="000000"/>
          </a:solidFill>
          <a:latin typeface="+mn-lt"/>
        </a:defRPr>
      </a:lvl2pPr>
      <a:lvl3pPr marL="1285875" indent="-212725" algn="l" defTabSz="457200" rtl="0" eaLnBrk="0" fontAlgn="base" hangingPunct="0">
        <a:spcBef>
          <a:spcPct val="0"/>
        </a:spcBef>
        <a:spcAft>
          <a:spcPts val="813"/>
        </a:spcAft>
        <a:buClr>
          <a:srgbClr val="000000"/>
        </a:buClr>
        <a:buSzPct val="45000"/>
        <a:buFont typeface="Wingdings" panose="05000000000000000000" pitchFamily="2" charset="2"/>
        <a:buChar char=""/>
        <a:defRPr sz="2800">
          <a:solidFill>
            <a:srgbClr val="000000"/>
          </a:solidFill>
          <a:latin typeface="+mn-lt"/>
        </a:defRPr>
      </a:lvl3pPr>
      <a:lvl4pPr marL="1717675" indent="-206375" algn="l" defTabSz="457200" rtl="0" eaLnBrk="0" fontAlgn="base" hangingPunct="0">
        <a:spcBef>
          <a:spcPct val="0"/>
        </a:spcBef>
        <a:spcAft>
          <a:spcPts val="525"/>
        </a:spcAft>
        <a:buClr>
          <a:srgbClr val="000000"/>
        </a:buClr>
        <a:buSzPct val="75000"/>
        <a:buFont typeface="Symbol" panose="05050102010706020507" pitchFamily="18" charset="2"/>
        <a:buChar char=""/>
        <a:defRPr sz="2400">
          <a:solidFill>
            <a:srgbClr val="000000"/>
          </a:solidFill>
          <a:latin typeface="+mn-lt"/>
        </a:defRPr>
      </a:lvl4pPr>
      <a:lvl5pPr marL="2149475" indent="-207963" algn="l" defTabSz="457200" rtl="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mn-lt"/>
        </a:defRPr>
      </a:lvl5pPr>
      <a:lvl6pPr marL="26066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6pPr>
      <a:lvl7pPr marL="30638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7pPr>
      <a:lvl8pPr marL="35210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8pPr>
      <a:lvl9pPr marL="39782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images.google.com.tw/imgres?imgurl=www.cis.nctu.edu.tw/~gis87564/Pics/Pic_Travling/Sabah01.jpg&amp;imgrefurl=http://www.cis.nctu.edu.tw/~gis87564/Htmls/Travaling/sabah/Sabah_Scenery.htm&amp;h=482&amp;w=723&amp;sz=54&amp;tbnid=vjxR7B9f-4QJ:&amp;tbnh=92&amp;tbnw=138&amp;start=48&amp;prev=/images?q=%E6%B8%85%E7%9C%9F%E5%AF%BA&amp;start=40&amp;hl=zh-TW&amp;lr=&amp;ie=UTF-8&amp;sa=N" TargetMode="External"/><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hyperlink" Target="http://images.google.com.tw/imgres?imgurl=www.islam.org.hk/Mosques/Hongkong/Jamia%20Masjid.jpg&amp;imgrefurl=http://www.islam.org.hk/Mosques/Hongkong/Jamia_Masjid.asp&amp;h=940&amp;w=640&amp;sz=796&amp;tbnid=tWKlG8zah60J:&amp;tbnh=146&amp;tbnw=100&amp;start=3&amp;prev=/images?q=%E6%B8%85%E7%9C%9F%E5%AF%BA&amp;hl=zh-TW&amp;lr=&amp;ie=UTF-8" TargetMode="External"/><Relationship Id="rId1" Type="http://schemas.openxmlformats.org/officeDocument/2006/relationships/slideLayout" Target="../slideLayouts/slideLayout14.xml"/><Relationship Id="rId6" Type="http://schemas.openxmlformats.org/officeDocument/2006/relationships/hyperlink" Target="http://images.google.com.tw/imgres?imgurl=www.law.cycu.edu.tw/yinchin/teacher/IMAGES/P1010127_%E5%9C%9F%E8%80%B3%E5%85%B6%E6%B8%85%E7%9C%9F%E5%AF%BA.JPG&amp;imgrefurl=http://www.law.cycu.edu.tw/yinchin/teacher/%E5%BF%83%E6%83%85%E5%88%86%E4%BA%AB.htm&amp;h=1200&amp;w=1600&amp;sz=1028&amp;tbnid=L5Yyn2k1FQEJ:&amp;tbnh=112&amp;tbnw=149&amp;start=43&amp;prev=/images?q=%E6%B8%85%E7%9C%9F%E5%AF%BA&amp;start=40&amp;hl=zh-TW&amp;lr=&amp;ie=UTF-8&amp;sa=N" TargetMode="External"/><Relationship Id="rId11" Type="http://schemas.openxmlformats.org/officeDocument/2006/relationships/image" Target="../media/image6.jpeg"/><Relationship Id="rId5" Type="http://schemas.openxmlformats.org/officeDocument/2006/relationships/image" Target="../media/image2.jpeg"/><Relationship Id="rId10" Type="http://schemas.openxmlformats.org/officeDocument/2006/relationships/image" Target="../media/image5.png"/><Relationship Id="rId4" Type="http://schemas.openxmlformats.org/officeDocument/2006/relationships/hyperlink" Target="http://images.google.com.tw/imgres?imgurl=icl.pku.edu.cn/yujs/photos/Malaysia/Dscf0003.jpg&amp;imgrefurl=http://icl.pku.edu.cn/yujs/photography.htm&amp;h=480&amp;w=640&amp;sz=74&amp;tbnid=GyvDTvpMHFYJ:&amp;tbnh=101&amp;tbnw=134&amp;start=5&amp;prev=/images?q=%E6%B8%85%E7%9C%9F%E5%AF%BA&amp;hl=zh-TW&amp;lr=&amp;ie=UTF-8" TargetMode="External"/><Relationship Id="rId9"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23013A4D-3F06-3165-5A90-8F4A6BE4A0D8}"/>
              </a:ext>
            </a:extLst>
          </p:cNvPr>
          <p:cNvSpPr>
            <a:spLocks noGrp="1" noChangeArrowheads="1"/>
          </p:cNvSpPr>
          <p:nvPr>
            <p:ph type="ctrTitle" idx="4294967295"/>
          </p:nvPr>
        </p:nvSpPr>
        <p:spPr>
          <a:xfrm>
            <a:off x="1992313" y="2560638"/>
            <a:ext cx="6096000" cy="1371600"/>
          </a:xfrm>
          <a:solidFill>
            <a:srgbClr val="FFFF00"/>
          </a:solidFill>
          <a:ln w="76200">
            <a:solidFill>
              <a:srgbClr val="FF6699"/>
            </a:solidFill>
            <a:round/>
            <a:headEnd/>
            <a:tailEnd/>
          </a:ln>
        </p:spPr>
        <p:txBody>
          <a:bodyPr/>
          <a:lstStyle/>
          <a:p>
            <a:pPr>
              <a:lnSpc>
                <a:spcPct val="100000"/>
              </a:lnSpc>
            </a:pPr>
            <a:r>
              <a:rPr lang="en-US" altLang="en-US" sz="4000"/>
              <a:t>Review of Domain Modelling</a:t>
            </a:r>
          </a:p>
        </p:txBody>
      </p:sp>
      <p:sp>
        <p:nvSpPr>
          <p:cNvPr id="2" name="Rectangle 4">
            <a:extLst>
              <a:ext uri="{FF2B5EF4-FFF2-40B4-BE49-F238E27FC236}">
                <a16:creationId xmlns:a16="http://schemas.microsoft.com/office/drawing/2014/main" id="{42437AFB-F8AB-CB7F-8CAF-7B38987AE303}"/>
              </a:ext>
            </a:extLst>
          </p:cNvPr>
          <p:cNvSpPr txBox="1">
            <a:spLocks noChangeArrowheads="1"/>
          </p:cNvSpPr>
          <p:nvPr/>
        </p:nvSpPr>
        <p:spPr bwMode="auto">
          <a:xfrm>
            <a:off x="1992313" y="4999038"/>
            <a:ext cx="6096000" cy="1371600"/>
          </a:xfrm>
          <a:prstGeom prst="rect">
            <a:avLst/>
          </a:prstGeom>
          <a:solidFill>
            <a:srgbClr val="FFFF00"/>
          </a:solidFill>
          <a:ln w="76200">
            <a:solidFill>
              <a:srgbClr val="FF6699"/>
            </a:solidFill>
            <a:round/>
            <a:headEnd/>
            <a:tailEnd/>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lnSpc>
                <a:spcPct val="100000"/>
              </a:lnSpc>
              <a:defRPr/>
            </a:pPr>
            <a:r>
              <a:rPr lang="en-US" altLang="en-US" sz="4000" kern="0" dirty="0" err="1"/>
              <a:t>Lect</a:t>
            </a:r>
            <a:r>
              <a:rPr lang="en-US" altLang="en-US" sz="4000" kern="0" dirty="0"/>
              <a:t> 18</a:t>
            </a:r>
          </a:p>
          <a:p>
            <a:pPr>
              <a:lnSpc>
                <a:spcPct val="100000"/>
              </a:lnSpc>
              <a:defRPr/>
            </a:pPr>
            <a:r>
              <a:rPr lang="en-US" altLang="en-US" sz="3200" kern="0" dirty="0"/>
              <a:t>3-10-2023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9845E5-F5C6-B5DC-7BE9-89BC2B6512E6}"/>
              </a:ext>
            </a:extLst>
          </p:cNvPr>
          <p:cNvSpPr/>
          <p:nvPr/>
        </p:nvSpPr>
        <p:spPr bwMode="auto">
          <a:xfrm>
            <a:off x="544513" y="5684838"/>
            <a:ext cx="9372600" cy="1524000"/>
          </a:xfrm>
          <a:prstGeom prst="rect">
            <a:avLst/>
          </a:prstGeom>
          <a:solidFill>
            <a:srgbClr val="FFFF00"/>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696322" name="Rectangle 2">
            <a:extLst>
              <a:ext uri="{FF2B5EF4-FFF2-40B4-BE49-F238E27FC236}">
                <a16:creationId xmlns:a16="http://schemas.microsoft.com/office/drawing/2014/main" id="{B71FD4C3-B2E8-717A-5907-5030026D797E}"/>
              </a:ext>
            </a:extLst>
          </p:cNvPr>
          <p:cNvSpPr>
            <a:spLocks noGrp="1" noChangeArrowheads="1"/>
          </p:cNvSpPr>
          <p:nvPr>
            <p:ph type="title"/>
          </p:nvPr>
        </p:nvSpPr>
        <p:spPr>
          <a:xfrm>
            <a:off x="741363" y="85725"/>
            <a:ext cx="8596312" cy="762000"/>
          </a:xfrm>
        </p:spPr>
        <p:txBody>
          <a:bodyPr/>
          <a:lstStyle/>
          <a:p>
            <a:r>
              <a:rPr lang="en-US" altLang="en-US" sz="3200"/>
              <a:t>Patterns in Engineering</a:t>
            </a:r>
          </a:p>
        </p:txBody>
      </p:sp>
      <p:sp>
        <p:nvSpPr>
          <p:cNvPr id="696323" name="Rectangle 3">
            <a:extLst>
              <a:ext uri="{FF2B5EF4-FFF2-40B4-BE49-F238E27FC236}">
                <a16:creationId xmlns:a16="http://schemas.microsoft.com/office/drawing/2014/main" id="{B022C23D-E67D-6997-0548-82EF09CA8435}"/>
              </a:ext>
            </a:extLst>
          </p:cNvPr>
          <p:cNvSpPr>
            <a:spLocks noGrp="1" noChangeArrowheads="1"/>
          </p:cNvSpPr>
          <p:nvPr>
            <p:ph type="body" idx="1"/>
          </p:nvPr>
        </p:nvSpPr>
        <p:spPr>
          <a:xfrm>
            <a:off x="0" y="731838"/>
            <a:ext cx="10080625" cy="6361112"/>
          </a:xfrm>
        </p:spPr>
        <p:txBody>
          <a:bodyPr/>
          <a:lstStyle/>
          <a:p>
            <a:pPr>
              <a:lnSpc>
                <a:spcPct val="105000"/>
              </a:lnSpc>
              <a:spcBef>
                <a:spcPts val="600"/>
              </a:spcBef>
              <a:spcAft>
                <a:spcPct val="0"/>
              </a:spcAft>
            </a:pPr>
            <a:r>
              <a:rPr lang="en-US" altLang="en-US" sz="3200"/>
              <a:t>How do other engineering fields find and use patterns?</a:t>
            </a:r>
          </a:p>
          <a:p>
            <a:pPr lvl="1">
              <a:lnSpc>
                <a:spcPct val="105000"/>
              </a:lnSpc>
              <a:spcBef>
                <a:spcPts val="600"/>
              </a:spcBef>
              <a:spcAft>
                <a:spcPts val="600"/>
              </a:spcAft>
            </a:pPr>
            <a:r>
              <a:rPr lang="en-US" altLang="en-US" sz="2800" b="1">
                <a:solidFill>
                  <a:srgbClr val="0000CC"/>
                </a:solidFill>
              </a:rPr>
              <a:t>Mature engineering disciplines have handbooks </a:t>
            </a:r>
            <a:br>
              <a:rPr lang="en-US" altLang="en-US" sz="2800" b="1">
                <a:solidFill>
                  <a:srgbClr val="0000CC"/>
                </a:solidFill>
              </a:rPr>
            </a:br>
            <a:r>
              <a:rPr lang="en-US" altLang="en-US" sz="2800" b="1">
                <a:solidFill>
                  <a:srgbClr val="0000CC"/>
                </a:solidFill>
              </a:rPr>
              <a:t>describing successful solutions to known problems</a:t>
            </a:r>
          </a:p>
          <a:p>
            <a:pPr lvl="1">
              <a:lnSpc>
                <a:spcPct val="105000"/>
              </a:lnSpc>
              <a:spcBef>
                <a:spcPts val="600"/>
              </a:spcBef>
              <a:spcAft>
                <a:spcPts val="600"/>
              </a:spcAft>
            </a:pPr>
            <a:r>
              <a:rPr lang="en-US" altLang="en-US" sz="2800" b="1">
                <a:solidFill>
                  <a:srgbClr val="0000CC"/>
                </a:solidFill>
              </a:rPr>
              <a:t>Automobile designers don't design cars from scratch.</a:t>
            </a:r>
          </a:p>
          <a:p>
            <a:pPr lvl="1">
              <a:lnSpc>
                <a:spcPct val="105000"/>
              </a:lnSpc>
              <a:spcBef>
                <a:spcPts val="600"/>
              </a:spcBef>
              <a:spcAft>
                <a:spcPts val="1200"/>
              </a:spcAft>
            </a:pPr>
            <a:r>
              <a:rPr lang="en-US" altLang="en-US" sz="2800" b="1">
                <a:solidFill>
                  <a:srgbClr val="0000CC"/>
                </a:solidFill>
              </a:rPr>
              <a:t>Instead, they reuse standard designs with successful track records.</a:t>
            </a:r>
          </a:p>
          <a:p>
            <a:pPr>
              <a:lnSpc>
                <a:spcPct val="105000"/>
              </a:lnSpc>
              <a:spcBef>
                <a:spcPts val="600"/>
              </a:spcBef>
              <a:spcAft>
                <a:spcPct val="0"/>
              </a:spcAft>
            </a:pPr>
            <a:r>
              <a:rPr lang="en-US" altLang="en-US" sz="3200"/>
              <a:t>Should software engineers make use of patterns? </a:t>
            </a:r>
          </a:p>
          <a:p>
            <a:pPr lvl="1">
              <a:lnSpc>
                <a:spcPct val="105000"/>
              </a:lnSpc>
              <a:spcBef>
                <a:spcPts val="600"/>
              </a:spcBef>
              <a:spcAft>
                <a:spcPts val="600"/>
              </a:spcAft>
            </a:pPr>
            <a:r>
              <a:rPr lang="en-US" altLang="en-US" sz="2800" b="1">
                <a:solidFill>
                  <a:srgbClr val="0000CC"/>
                </a:solidFill>
              </a:rPr>
              <a:t>Developing software from scratch is expensive </a:t>
            </a:r>
          </a:p>
          <a:p>
            <a:pPr lvl="1">
              <a:lnSpc>
                <a:spcPct val="105000"/>
              </a:lnSpc>
              <a:spcBef>
                <a:spcPts val="600"/>
              </a:spcBef>
              <a:spcAft>
                <a:spcPts val="600"/>
              </a:spcAft>
            </a:pPr>
            <a:r>
              <a:rPr lang="en-US" altLang="en-US" sz="2800" b="1">
                <a:solidFill>
                  <a:srgbClr val="0000CC"/>
                </a:solidFill>
              </a:rPr>
              <a:t>Patterns support reuse of past knowledge mainly in the form of software architecture and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96322"/>
                                        </p:tgtEl>
                                        <p:attrNameLst>
                                          <p:attrName>style.visibility</p:attrName>
                                        </p:attrNameLst>
                                      </p:cBhvr>
                                      <p:to>
                                        <p:strVal val="visible"/>
                                      </p:to>
                                    </p:set>
                                    <p:anim calcmode="lin" valueType="num">
                                      <p:cBhvr>
                                        <p:cTn id="7" dur="500" fill="hold"/>
                                        <p:tgtEl>
                                          <p:spTgt spid="696322"/>
                                        </p:tgtEl>
                                        <p:attrNameLst>
                                          <p:attrName>ppt_w</p:attrName>
                                        </p:attrNameLst>
                                      </p:cBhvr>
                                      <p:tavLst>
                                        <p:tav tm="0">
                                          <p:val>
                                            <p:fltVal val="0"/>
                                          </p:val>
                                        </p:tav>
                                        <p:tav tm="100000">
                                          <p:val>
                                            <p:strVal val="#ppt_w"/>
                                          </p:val>
                                        </p:tav>
                                      </p:tavLst>
                                    </p:anim>
                                    <p:anim calcmode="lin" valueType="num">
                                      <p:cBhvr>
                                        <p:cTn id="8" dur="500" fill="hold"/>
                                        <p:tgtEl>
                                          <p:spTgt spid="696322"/>
                                        </p:tgtEl>
                                        <p:attrNameLst>
                                          <p:attrName>ppt_h</p:attrName>
                                        </p:attrNameLst>
                                      </p:cBhvr>
                                      <p:tavLst>
                                        <p:tav tm="0">
                                          <p:val>
                                            <p:fltVal val="0"/>
                                          </p:val>
                                        </p:tav>
                                        <p:tav tm="100000">
                                          <p:val>
                                            <p:strVal val="#ppt_h"/>
                                          </p:val>
                                        </p:tav>
                                      </p:tavLst>
                                    </p:anim>
                                    <p:animEffect transition="in" filter="fade">
                                      <p:cBhvr>
                                        <p:cTn id="9" dur="500"/>
                                        <p:tgtEl>
                                          <p:spTgt spid="696322"/>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696323">
                                            <p:txEl>
                                              <p:pRg st="0" end="0"/>
                                            </p:txEl>
                                          </p:spTgt>
                                        </p:tgtEl>
                                        <p:attrNameLst>
                                          <p:attrName>style.visibility</p:attrName>
                                        </p:attrNameLst>
                                      </p:cBhvr>
                                      <p:to>
                                        <p:strVal val="visible"/>
                                      </p:to>
                                    </p:set>
                                    <p:animEffect transition="in" filter="fade">
                                      <p:cBhvr>
                                        <p:cTn id="13" dur="1000">
                                          <p:stCondLst>
                                            <p:cond delay="0"/>
                                          </p:stCondLst>
                                        </p:cTn>
                                        <p:tgtEl>
                                          <p:spTgt spid="69632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96323">
                                            <p:txEl>
                                              <p:pRg st="1" end="1"/>
                                            </p:txEl>
                                          </p:spTgt>
                                        </p:tgtEl>
                                        <p:attrNameLst>
                                          <p:attrName>style.visibility</p:attrName>
                                        </p:attrNameLst>
                                      </p:cBhvr>
                                      <p:to>
                                        <p:strVal val="visible"/>
                                      </p:to>
                                    </p:set>
                                    <p:animEffect transition="in" filter="fade">
                                      <p:cBhvr>
                                        <p:cTn id="18" dur="1000">
                                          <p:stCondLst>
                                            <p:cond delay="0"/>
                                          </p:stCondLst>
                                        </p:cTn>
                                        <p:tgtEl>
                                          <p:spTgt spid="696323">
                                            <p:txEl>
                                              <p:pRg st="1" end="1"/>
                                            </p:txEl>
                                          </p:spTgt>
                                        </p:tgtEl>
                                      </p:cBhvr>
                                    </p:animEffect>
                                  </p:childTnLst>
                                </p:cTn>
                              </p:par>
                            </p:childTnLst>
                          </p:cTn>
                        </p:par>
                        <p:par>
                          <p:cTn id="19" fill="hold" nodeType="afterGroup">
                            <p:stCondLst>
                              <p:cond delay="1000"/>
                            </p:stCondLst>
                            <p:childTnLst>
                              <p:par>
                                <p:cTn id="20" presetID="10" presetClass="entr" presetSubtype="0" fill="hold" nodeType="after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fade">
                                      <p:cBhvr>
                                        <p:cTn id="22" dur="1000">
                                          <p:stCondLst>
                                            <p:cond delay="0"/>
                                          </p:stCondLst>
                                        </p:cTn>
                                        <p:tgtEl>
                                          <p:spTgt spid="696323">
                                            <p:txEl>
                                              <p:pRg st="2" end="2"/>
                                            </p:txEl>
                                          </p:spTgt>
                                        </p:tgtEl>
                                      </p:cBhvr>
                                    </p:animEffect>
                                  </p:childTnLst>
                                </p:cTn>
                              </p:par>
                            </p:childTnLst>
                          </p:cTn>
                        </p:par>
                        <p:par>
                          <p:cTn id="23" fill="hold" nodeType="afterGroup">
                            <p:stCondLst>
                              <p:cond delay="2000"/>
                            </p:stCondLst>
                            <p:childTnLst>
                              <p:par>
                                <p:cTn id="24" presetID="10" presetClass="entr" presetSubtype="0" fill="hold" nodeType="afterEffect">
                                  <p:stCondLst>
                                    <p:cond delay="0"/>
                                  </p:stCondLst>
                                  <p:childTnLst>
                                    <p:set>
                                      <p:cBhvr>
                                        <p:cTn id="25" dur="1" fill="hold">
                                          <p:stCondLst>
                                            <p:cond delay="0"/>
                                          </p:stCondLst>
                                        </p:cTn>
                                        <p:tgtEl>
                                          <p:spTgt spid="696323">
                                            <p:txEl>
                                              <p:pRg st="3" end="3"/>
                                            </p:txEl>
                                          </p:spTgt>
                                        </p:tgtEl>
                                        <p:attrNameLst>
                                          <p:attrName>style.visibility</p:attrName>
                                        </p:attrNameLst>
                                      </p:cBhvr>
                                      <p:to>
                                        <p:strVal val="visible"/>
                                      </p:to>
                                    </p:set>
                                    <p:animEffect transition="in" filter="fade">
                                      <p:cBhvr>
                                        <p:cTn id="26" dur="1000">
                                          <p:stCondLst>
                                            <p:cond delay="0"/>
                                          </p:stCondLst>
                                        </p:cTn>
                                        <p:tgtEl>
                                          <p:spTgt spid="69632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696323">
                                            <p:txEl>
                                              <p:pRg st="4" end="4"/>
                                            </p:txEl>
                                          </p:spTgt>
                                        </p:tgtEl>
                                        <p:attrNameLst>
                                          <p:attrName>style.visibility</p:attrName>
                                        </p:attrNameLst>
                                      </p:cBhvr>
                                      <p:to>
                                        <p:strVal val="visible"/>
                                      </p:to>
                                    </p:set>
                                    <p:animEffect transition="in" filter="fade">
                                      <p:cBhvr>
                                        <p:cTn id="31" dur="1000">
                                          <p:stCondLst>
                                            <p:cond delay="0"/>
                                          </p:stCondLst>
                                        </p:cTn>
                                        <p:tgtEl>
                                          <p:spTgt spid="69632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96323">
                                            <p:txEl>
                                              <p:pRg st="5" end="5"/>
                                            </p:txEl>
                                          </p:spTgt>
                                        </p:tgtEl>
                                        <p:attrNameLst>
                                          <p:attrName>style.visibility</p:attrName>
                                        </p:attrNameLst>
                                      </p:cBhvr>
                                      <p:to>
                                        <p:strVal val="visible"/>
                                      </p:to>
                                    </p:set>
                                    <p:animEffect transition="in" filter="fade">
                                      <p:cBhvr>
                                        <p:cTn id="34" dur="1000">
                                          <p:stCondLst>
                                            <p:cond delay="0"/>
                                          </p:stCondLst>
                                        </p:cTn>
                                        <p:tgtEl>
                                          <p:spTgt spid="69632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96323">
                                            <p:txEl>
                                              <p:pRg st="6" end="6"/>
                                            </p:txEl>
                                          </p:spTgt>
                                        </p:tgtEl>
                                        <p:attrNameLst>
                                          <p:attrName>style.visibility</p:attrName>
                                        </p:attrNameLst>
                                      </p:cBhvr>
                                      <p:to>
                                        <p:strVal val="visible"/>
                                      </p:to>
                                    </p:set>
                                    <p:animEffect transition="in" filter="fade">
                                      <p:cBhvr>
                                        <p:cTn id="37" dur="1000">
                                          <p:stCondLst>
                                            <p:cond delay="0"/>
                                          </p:stCondLst>
                                        </p:cTn>
                                        <p:tgtEl>
                                          <p:spTgt spid="6963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6322" grpId="0"/>
      <p:bldP spid="6963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885F6F-39DC-BB98-4057-4B58CF9EA7BE}"/>
              </a:ext>
            </a:extLst>
          </p:cNvPr>
          <p:cNvSpPr/>
          <p:nvPr/>
        </p:nvSpPr>
        <p:spPr bwMode="auto">
          <a:xfrm>
            <a:off x="620713" y="5227638"/>
            <a:ext cx="8991600" cy="11430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5" name="Rectangle 4">
            <a:extLst>
              <a:ext uri="{FF2B5EF4-FFF2-40B4-BE49-F238E27FC236}">
                <a16:creationId xmlns:a16="http://schemas.microsoft.com/office/drawing/2014/main" id="{EA15184F-D0A6-B622-C45C-679E5ED2485E}"/>
              </a:ext>
            </a:extLst>
          </p:cNvPr>
          <p:cNvSpPr/>
          <p:nvPr/>
        </p:nvSpPr>
        <p:spPr bwMode="auto">
          <a:xfrm>
            <a:off x="620713" y="1189038"/>
            <a:ext cx="6934200" cy="5334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4" name="Rectangle 3">
            <a:extLst>
              <a:ext uri="{FF2B5EF4-FFF2-40B4-BE49-F238E27FC236}">
                <a16:creationId xmlns:a16="http://schemas.microsoft.com/office/drawing/2014/main" id="{7DFB26A3-B409-1FDC-151C-6683C3E0B16B}"/>
              </a:ext>
            </a:extLst>
          </p:cNvPr>
          <p:cNvSpPr/>
          <p:nvPr/>
        </p:nvSpPr>
        <p:spPr bwMode="auto">
          <a:xfrm>
            <a:off x="620713" y="808038"/>
            <a:ext cx="4343400" cy="3810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14341" name="Rectangle 2">
            <a:extLst>
              <a:ext uri="{FF2B5EF4-FFF2-40B4-BE49-F238E27FC236}">
                <a16:creationId xmlns:a16="http://schemas.microsoft.com/office/drawing/2014/main" id="{D915C1EB-3ACD-68DF-1CB6-F66BFB66D413}"/>
              </a:ext>
            </a:extLst>
          </p:cNvPr>
          <p:cNvSpPr>
            <a:spLocks noGrp="1" noChangeArrowheads="1"/>
          </p:cNvSpPr>
          <p:nvPr>
            <p:ph type="title"/>
          </p:nvPr>
        </p:nvSpPr>
        <p:spPr>
          <a:xfrm>
            <a:off x="773113" y="0"/>
            <a:ext cx="8596312" cy="884238"/>
          </a:xfrm>
        </p:spPr>
        <p:txBody>
          <a:bodyPr/>
          <a:lstStyle/>
          <a:p>
            <a:r>
              <a:rPr lang="en-US" altLang="en-US" sz="3200"/>
              <a:t>Patterns in Software Design</a:t>
            </a:r>
          </a:p>
        </p:txBody>
      </p:sp>
      <p:sp>
        <p:nvSpPr>
          <p:cNvPr id="65539" name="Rectangle 3">
            <a:extLst>
              <a:ext uri="{FF2B5EF4-FFF2-40B4-BE49-F238E27FC236}">
                <a16:creationId xmlns:a16="http://schemas.microsoft.com/office/drawing/2014/main" id="{CDDEACAA-D701-9985-27E2-AF8F674AC542}"/>
              </a:ext>
            </a:extLst>
          </p:cNvPr>
          <p:cNvSpPr>
            <a:spLocks noGrp="1" noChangeArrowheads="1"/>
          </p:cNvSpPr>
          <p:nvPr>
            <p:ph type="body" idx="1"/>
          </p:nvPr>
        </p:nvSpPr>
        <p:spPr>
          <a:xfrm>
            <a:off x="317500" y="808038"/>
            <a:ext cx="9523413" cy="6096000"/>
          </a:xfrm>
        </p:spPr>
        <p:txBody>
          <a:bodyPr/>
          <a:lstStyle/>
          <a:p>
            <a:pPr>
              <a:lnSpc>
                <a:spcPct val="105000"/>
              </a:lnSpc>
              <a:spcBef>
                <a:spcPct val="5000"/>
              </a:spcBef>
              <a:spcAft>
                <a:spcPts val="600"/>
              </a:spcAft>
            </a:pPr>
            <a:r>
              <a:rPr lang="en-US" altLang="en-US" sz="2400" b="1">
                <a:solidFill>
                  <a:srgbClr val="0000CC"/>
                </a:solidFill>
              </a:rPr>
              <a:t>Architectural Patterns:</a:t>
            </a:r>
            <a:r>
              <a:rPr lang="en-US" altLang="en-US" sz="2400"/>
              <a:t> MVC, Layers etc.</a:t>
            </a:r>
          </a:p>
          <a:p>
            <a:pPr>
              <a:lnSpc>
                <a:spcPct val="105000"/>
              </a:lnSpc>
              <a:spcBef>
                <a:spcPct val="5000"/>
              </a:spcBef>
              <a:spcAft>
                <a:spcPts val="600"/>
              </a:spcAft>
            </a:pPr>
            <a:r>
              <a:rPr lang="en-US" altLang="en-US" sz="2400" b="1">
                <a:solidFill>
                  <a:srgbClr val="0000CC"/>
                </a:solidFill>
              </a:rPr>
              <a:t>GoF Design Patterns:</a:t>
            </a:r>
            <a:r>
              <a:rPr lang="en-US" altLang="en-US" sz="2400"/>
              <a:t> Singleton, Observer etc</a:t>
            </a:r>
          </a:p>
          <a:p>
            <a:pPr>
              <a:lnSpc>
                <a:spcPct val="105000"/>
              </a:lnSpc>
              <a:spcBef>
                <a:spcPct val="5000"/>
              </a:spcBef>
              <a:spcAft>
                <a:spcPts val="600"/>
              </a:spcAft>
            </a:pPr>
            <a:r>
              <a:rPr lang="en-US" altLang="en-US" sz="2400" b="1">
                <a:solidFill>
                  <a:srgbClr val="0000CC"/>
                </a:solidFill>
              </a:rPr>
              <a:t>GUI Design Patterns:</a:t>
            </a:r>
            <a:r>
              <a:rPr lang="en-US" altLang="en-US" sz="2400"/>
              <a:t> Window per task, Disabled irrelevant things, </a:t>
            </a:r>
            <a:r>
              <a:rPr lang="fr-FR" altLang="en-US" sz="2400"/>
              <a:t>Explorable interface etc</a:t>
            </a:r>
          </a:p>
          <a:p>
            <a:pPr>
              <a:lnSpc>
                <a:spcPct val="105000"/>
              </a:lnSpc>
              <a:spcBef>
                <a:spcPct val="5000"/>
              </a:spcBef>
              <a:spcAft>
                <a:spcPts val="600"/>
              </a:spcAft>
            </a:pPr>
            <a:r>
              <a:rPr lang="fr-FR" altLang="en-US" sz="2400" b="1">
                <a:solidFill>
                  <a:srgbClr val="0000CC"/>
                </a:solidFill>
              </a:rPr>
              <a:t>Database Patterns:</a:t>
            </a:r>
            <a:r>
              <a:rPr lang="fr-FR" altLang="en-US" sz="2400"/>
              <a:t> decoupling patterns, resource patterns, cache patterns etc.</a:t>
            </a:r>
          </a:p>
          <a:p>
            <a:pPr>
              <a:lnSpc>
                <a:spcPct val="105000"/>
              </a:lnSpc>
              <a:spcBef>
                <a:spcPct val="5000"/>
              </a:spcBef>
              <a:spcAft>
                <a:spcPts val="600"/>
              </a:spcAft>
            </a:pPr>
            <a:r>
              <a:rPr lang="fr-FR" altLang="en-US" sz="2400" b="1">
                <a:solidFill>
                  <a:srgbClr val="0000CC"/>
                </a:solidFill>
              </a:rPr>
              <a:t>Concurrency Patterns:</a:t>
            </a:r>
            <a:r>
              <a:rPr lang="fr-FR" altLang="en-US" sz="2400"/>
              <a:t> Double buffering, Lock object, Producer-consumer,Asynchronous processing etc.</a:t>
            </a:r>
          </a:p>
          <a:p>
            <a:pPr>
              <a:lnSpc>
                <a:spcPct val="105000"/>
              </a:lnSpc>
              <a:spcBef>
                <a:spcPct val="5000"/>
              </a:spcBef>
              <a:spcAft>
                <a:spcPts val="600"/>
              </a:spcAft>
            </a:pPr>
            <a:r>
              <a:rPr lang="fr-FR" altLang="en-US" sz="2400" b="1">
                <a:solidFill>
                  <a:srgbClr val="0000CC"/>
                </a:solidFill>
              </a:rPr>
              <a:t>Enterprise (J2EE) Patterns:</a:t>
            </a:r>
            <a:r>
              <a:rPr lang="fr-FR" altLang="en-US" sz="2400"/>
              <a:t> Data Access Object, Transfer Objects etc.</a:t>
            </a:r>
            <a:endParaRPr lang="en-US" altLang="en-US" sz="2400"/>
          </a:p>
          <a:p>
            <a:pPr>
              <a:lnSpc>
                <a:spcPct val="105000"/>
              </a:lnSpc>
              <a:spcBef>
                <a:spcPct val="5000"/>
              </a:spcBef>
              <a:spcAft>
                <a:spcPts val="600"/>
              </a:spcAft>
            </a:pPr>
            <a:r>
              <a:rPr lang="en-US" altLang="en-US" sz="2400" b="1">
                <a:solidFill>
                  <a:srgbClr val="0000CC"/>
                </a:solidFill>
              </a:rPr>
              <a:t>GRASP (General Responsibility Assignment Patterns):</a:t>
            </a:r>
            <a:r>
              <a:rPr lang="en-US" altLang="en-US" sz="2400"/>
              <a:t> Low coupling/high cohesion, Controller, Law of Demeter (don’t talk to strangers), Expert, Creator etc.</a:t>
            </a:r>
          </a:p>
          <a:p>
            <a:pPr>
              <a:lnSpc>
                <a:spcPct val="105000"/>
              </a:lnSpc>
              <a:spcBef>
                <a:spcPct val="5000"/>
              </a:spcBef>
              <a:spcAft>
                <a:spcPts val="600"/>
              </a:spcAft>
            </a:pPr>
            <a:r>
              <a:rPr lang="en-US" altLang="en-US" sz="2400" b="1">
                <a:solidFill>
                  <a:srgbClr val="0000CC"/>
                </a:solidFill>
              </a:rPr>
              <a:t>Anti-patterns (</a:t>
            </a:r>
            <a:r>
              <a:rPr lang="en-US" altLang="en-US" sz="2400">
                <a:solidFill>
                  <a:schemeClr val="tx1"/>
                </a:solidFill>
              </a:rPr>
              <a:t>Bad solutions deceptively appear good):</a:t>
            </a:r>
            <a:r>
              <a:rPr lang="en-US" altLang="en-US" sz="2400" b="1">
                <a:solidFill>
                  <a:srgbClr val="0000CC"/>
                </a:solidFill>
              </a:rPr>
              <a:t> </a:t>
            </a:r>
            <a:r>
              <a:rPr lang="en-US" altLang="en-US" sz="2400"/>
              <a:t>God class,Singletonitis, Basebean, Golden hammer,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checkerboard(across)">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checkerboard(across)">
                                      <p:cBhvr>
                                        <p:cTn id="17" dur="500"/>
                                        <p:tgtEl>
                                          <p:spTgt spid="65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animEffect transition="in" filter="checkerboard(across)">
                                      <p:cBhvr>
                                        <p:cTn id="27" dur="500"/>
                                        <p:tgtEl>
                                          <p:spTgt spid="6553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5539">
                                            <p:txEl>
                                              <p:pRg st="3" end="3"/>
                                            </p:txEl>
                                          </p:spTgt>
                                        </p:tgtEl>
                                        <p:attrNameLst>
                                          <p:attrName>style.visibility</p:attrName>
                                        </p:attrNameLst>
                                      </p:cBhvr>
                                      <p:to>
                                        <p:strVal val="visible"/>
                                      </p:to>
                                    </p:set>
                                    <p:animEffect transition="in" filter="checkerboard(across)">
                                      <p:cBhvr>
                                        <p:cTn id="32" dur="500"/>
                                        <p:tgtEl>
                                          <p:spTgt spid="6553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65539">
                                            <p:txEl>
                                              <p:pRg st="4" end="4"/>
                                            </p:txEl>
                                          </p:spTgt>
                                        </p:tgtEl>
                                        <p:attrNameLst>
                                          <p:attrName>style.visibility</p:attrName>
                                        </p:attrNameLst>
                                      </p:cBhvr>
                                      <p:to>
                                        <p:strVal val="visible"/>
                                      </p:to>
                                    </p:set>
                                    <p:animEffect transition="in" filter="checkerboard(across)">
                                      <p:cBhvr>
                                        <p:cTn id="37" dur="500"/>
                                        <p:tgtEl>
                                          <p:spTgt spid="6553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65539">
                                            <p:txEl>
                                              <p:pRg st="5" end="5"/>
                                            </p:txEl>
                                          </p:spTgt>
                                        </p:tgtEl>
                                        <p:attrNameLst>
                                          <p:attrName>style.visibility</p:attrName>
                                        </p:attrNameLst>
                                      </p:cBhvr>
                                      <p:to>
                                        <p:strVal val="visible"/>
                                      </p:to>
                                    </p:set>
                                    <p:animEffect transition="in" filter="checkerboard(across)">
                                      <p:cBhvr>
                                        <p:cTn id="42" dur="500"/>
                                        <p:tgtEl>
                                          <p:spTgt spid="6553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65539">
                                            <p:txEl>
                                              <p:pRg st="6" end="6"/>
                                            </p:txEl>
                                          </p:spTgt>
                                        </p:tgtEl>
                                        <p:attrNameLst>
                                          <p:attrName>style.visibility</p:attrName>
                                        </p:attrNameLst>
                                      </p:cBhvr>
                                      <p:to>
                                        <p:strVal val="visible"/>
                                      </p:to>
                                    </p:set>
                                    <p:animEffect transition="in" filter="checkerboard(across)">
                                      <p:cBhvr>
                                        <p:cTn id="47" dur="500"/>
                                        <p:tgtEl>
                                          <p:spTgt spid="6553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65539">
                                            <p:txEl>
                                              <p:pRg st="7" end="7"/>
                                            </p:txEl>
                                          </p:spTgt>
                                        </p:tgtEl>
                                        <p:attrNameLst>
                                          <p:attrName>style.visibility</p:attrName>
                                        </p:attrNameLst>
                                      </p:cBhvr>
                                      <p:to>
                                        <p:strVal val="visible"/>
                                      </p:to>
                                    </p:set>
                                    <p:animEffect transition="in" filter="checkerboard(across)">
                                      <p:cBhvr>
                                        <p:cTn id="57" dur="500"/>
                                        <p:tgtEl>
                                          <p:spTgt spid="65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0F7D80B-F95C-E6F0-C681-6222F9A6682C}"/>
              </a:ext>
            </a:extLst>
          </p:cNvPr>
          <p:cNvSpPr>
            <a:spLocks noGrp="1" noChangeArrowheads="1"/>
          </p:cNvSpPr>
          <p:nvPr>
            <p:ph type="title"/>
          </p:nvPr>
        </p:nvSpPr>
        <p:spPr>
          <a:xfrm>
            <a:off x="741363" y="46038"/>
            <a:ext cx="8596312" cy="960437"/>
          </a:xfrm>
        </p:spPr>
        <p:txBody>
          <a:bodyPr/>
          <a:lstStyle/>
          <a:p>
            <a:r>
              <a:rPr lang="en-US" altLang="en-US" sz="3200"/>
              <a:t>History of Design Patterns</a:t>
            </a:r>
          </a:p>
        </p:txBody>
      </p:sp>
      <p:sp>
        <p:nvSpPr>
          <p:cNvPr id="36867" name="Rectangle 3">
            <a:extLst>
              <a:ext uri="{FF2B5EF4-FFF2-40B4-BE49-F238E27FC236}">
                <a16:creationId xmlns:a16="http://schemas.microsoft.com/office/drawing/2014/main" id="{54E40C23-A94A-460E-B58A-E278E8262A34}"/>
              </a:ext>
            </a:extLst>
          </p:cNvPr>
          <p:cNvSpPr>
            <a:spLocks noGrp="1" noChangeArrowheads="1"/>
          </p:cNvSpPr>
          <p:nvPr>
            <p:ph type="body" idx="1"/>
          </p:nvPr>
        </p:nvSpPr>
        <p:spPr>
          <a:xfrm>
            <a:off x="0" y="868363"/>
            <a:ext cx="9840913" cy="5791200"/>
          </a:xfrm>
        </p:spPr>
        <p:txBody>
          <a:bodyPr/>
          <a:lstStyle/>
          <a:p>
            <a:pPr>
              <a:lnSpc>
                <a:spcPct val="110000"/>
              </a:lnSpc>
              <a:spcAft>
                <a:spcPct val="0"/>
              </a:spcAft>
            </a:pPr>
            <a:r>
              <a:rPr lang="en-US" altLang="en-US" sz="3200"/>
              <a:t>The concept of a "pattern“:</a:t>
            </a:r>
          </a:p>
          <a:p>
            <a:pPr lvl="1">
              <a:lnSpc>
                <a:spcPct val="110000"/>
              </a:lnSpc>
              <a:spcAft>
                <a:spcPts val="1200"/>
              </a:spcAft>
            </a:pPr>
            <a:r>
              <a:rPr lang="en-US" altLang="en-US" sz="2800"/>
              <a:t>First expressed in Christopher Alexander's work A Pattern Language  in 1977</a:t>
            </a:r>
          </a:p>
          <a:p>
            <a:pPr lvl="1">
              <a:lnSpc>
                <a:spcPct val="110000"/>
              </a:lnSpc>
              <a:spcAft>
                <a:spcPts val="1200"/>
              </a:spcAft>
            </a:pPr>
            <a:r>
              <a:rPr lang="en-US" altLang="en-US" sz="2800"/>
              <a:t>A solution to a common design problem in a certain context.</a:t>
            </a:r>
          </a:p>
          <a:p>
            <a:pPr>
              <a:lnSpc>
                <a:spcPct val="110000"/>
              </a:lnSpc>
              <a:spcAft>
                <a:spcPts val="1200"/>
              </a:spcAft>
            </a:pPr>
            <a:r>
              <a:rPr lang="en-US" altLang="en-US" sz="3200"/>
              <a:t>In 1990:</a:t>
            </a:r>
          </a:p>
          <a:p>
            <a:pPr lvl="1">
              <a:lnSpc>
                <a:spcPct val="110000"/>
              </a:lnSpc>
              <a:spcAft>
                <a:spcPts val="1800"/>
              </a:spcAft>
            </a:pPr>
            <a:r>
              <a:rPr lang="en-US" altLang="en-US" sz="2800"/>
              <a:t>Gang of Four or "GoF" (Gamma, Helm, Johnson, Vlissides) compiled a catalog of design patterns</a:t>
            </a:r>
          </a:p>
          <a:p>
            <a:pPr>
              <a:lnSpc>
                <a:spcPct val="110000"/>
              </a:lnSpc>
              <a:spcAft>
                <a:spcPct val="0"/>
              </a:spcAft>
            </a:pPr>
            <a:r>
              <a:rPr lang="en-US" altLang="en-US" sz="3200"/>
              <a:t>Now assimilated into programming languages: </a:t>
            </a:r>
          </a:p>
          <a:p>
            <a:pPr lvl="1">
              <a:lnSpc>
                <a:spcPct val="110000"/>
              </a:lnSpc>
              <a:spcAft>
                <a:spcPts val="1200"/>
              </a:spcAft>
            </a:pPr>
            <a:r>
              <a:rPr lang="en-US" altLang="en-US" sz="2800" b="1">
                <a:solidFill>
                  <a:srgbClr val="0000CC"/>
                </a:solidFill>
              </a:rPr>
              <a:t>Example: </a:t>
            </a:r>
            <a:r>
              <a:rPr lang="en-US" altLang="en-US" sz="2800"/>
              <a:t>Decorator, Composite, </a:t>
            </a:r>
            <a:r>
              <a:rPr lang="en-US" altLang="en-US" sz="2800">
                <a:solidFill>
                  <a:srgbClr val="0000CC"/>
                </a:solidFill>
              </a:rPr>
              <a:t>Iterator pattern</a:t>
            </a:r>
            <a:br>
              <a:rPr lang="en-US" altLang="en-US" sz="2800">
                <a:solidFill>
                  <a:srgbClr val="0000CC"/>
                </a:solidFill>
              </a:rPr>
            </a:br>
            <a:r>
              <a:rPr lang="en-US" altLang="en-US" sz="2800" b="1">
                <a:solidFill>
                  <a:srgbClr val="660066"/>
                </a:solidFill>
              </a:rPr>
              <a:t>Defines an interface that declares methods for sequentially accessing the objects in a collection.</a:t>
            </a:r>
          </a:p>
        </p:txBody>
      </p:sp>
      <p:grpSp>
        <p:nvGrpSpPr>
          <p:cNvPr id="36868" name="Group 3">
            <a:extLst>
              <a:ext uri="{FF2B5EF4-FFF2-40B4-BE49-F238E27FC236}">
                <a16:creationId xmlns:a16="http://schemas.microsoft.com/office/drawing/2014/main" id="{13C48B53-DF79-CAA4-A54F-97E7B5CEE9EF}"/>
              </a:ext>
            </a:extLst>
          </p:cNvPr>
          <p:cNvGrpSpPr>
            <a:grpSpLocks/>
          </p:cNvGrpSpPr>
          <p:nvPr/>
        </p:nvGrpSpPr>
        <p:grpSpPr bwMode="auto">
          <a:xfrm>
            <a:off x="3592513" y="2903538"/>
            <a:ext cx="5851525" cy="1409700"/>
            <a:chOff x="3305826" y="4119218"/>
            <a:chExt cx="4547930" cy="1310416"/>
          </a:xfrm>
        </p:grpSpPr>
        <p:pic>
          <p:nvPicPr>
            <p:cNvPr id="15365" name="Bild 8">
              <a:extLst>
                <a:ext uri="{FF2B5EF4-FFF2-40B4-BE49-F238E27FC236}">
                  <a16:creationId xmlns:a16="http://schemas.microsoft.com/office/drawing/2014/main" id="{88B2FD71-7047-1EB0-A921-8DD6C0F7BE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5826" y="4119218"/>
              <a:ext cx="866184" cy="121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Bild 10">
              <a:extLst>
                <a:ext uri="{FF2B5EF4-FFF2-40B4-BE49-F238E27FC236}">
                  <a16:creationId xmlns:a16="http://schemas.microsoft.com/office/drawing/2014/main" id="{BF2066D7-5429-4A4C-4803-0FC6368896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8436" y="4119218"/>
              <a:ext cx="856489" cy="128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Bild 12">
              <a:extLst>
                <a:ext uri="{FF2B5EF4-FFF2-40B4-BE49-F238E27FC236}">
                  <a16:creationId xmlns:a16="http://schemas.microsoft.com/office/drawing/2014/main" id="{AFB14D36-7767-97B1-3A19-62A43B2A79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03730" y="4150203"/>
              <a:ext cx="858104" cy="127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Bild 16">
              <a:extLst>
                <a:ext uri="{FF2B5EF4-FFF2-40B4-BE49-F238E27FC236}">
                  <a16:creationId xmlns:a16="http://schemas.microsoft.com/office/drawing/2014/main" id="{BD3D30C0-94E1-F21B-BB3E-336AAAE7CC2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16080" y="4119218"/>
              <a:ext cx="1137676" cy="1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wipe(down)">
                                      <p:cBhvr>
                                        <p:cTn id="7" dur="500"/>
                                        <p:tgtEl>
                                          <p:spTgt spid="368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867">
                                            <p:txEl>
                                              <p:pRg st="4" end="4"/>
                                            </p:txEl>
                                          </p:spTgt>
                                        </p:tgtEl>
                                        <p:attrNameLst>
                                          <p:attrName>style.visibility</p:attrName>
                                        </p:attrNameLst>
                                      </p:cBhvr>
                                      <p:to>
                                        <p:strVal val="visible"/>
                                      </p:to>
                                    </p:set>
                                    <p:animEffect transition="in" filter="wipe(down)">
                                      <p:cBhvr>
                                        <p:cTn id="12" dur="500"/>
                                        <p:tgtEl>
                                          <p:spTgt spid="368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down)">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wipe(down)">
                                      <p:cBhvr>
                                        <p:cTn id="22" dur="500"/>
                                        <p:tgtEl>
                                          <p:spTgt spid="368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wipe(down)">
                                      <p:cBhvr>
                                        <p:cTn id="27"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6" descr="gamma_">
            <a:extLst>
              <a:ext uri="{FF2B5EF4-FFF2-40B4-BE49-F238E27FC236}">
                <a16:creationId xmlns:a16="http://schemas.microsoft.com/office/drawing/2014/main" id="{313327C2-3E83-9609-26F2-57558D08C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5" y="576263"/>
            <a:ext cx="34290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7346" name="Rectangle 2">
            <a:extLst>
              <a:ext uri="{FF2B5EF4-FFF2-40B4-BE49-F238E27FC236}">
                <a16:creationId xmlns:a16="http://schemas.microsoft.com/office/drawing/2014/main" id="{53563EEF-B0DD-4D36-6728-9DFE4DB7B8DA}"/>
              </a:ext>
            </a:extLst>
          </p:cNvPr>
          <p:cNvSpPr>
            <a:spLocks noGrp="1" noChangeArrowheads="1"/>
          </p:cNvSpPr>
          <p:nvPr>
            <p:ph type="title"/>
          </p:nvPr>
        </p:nvSpPr>
        <p:spPr>
          <a:xfrm>
            <a:off x="-522288" y="-52388"/>
            <a:ext cx="10080626" cy="1257301"/>
          </a:xfrm>
        </p:spPr>
        <p:txBody>
          <a:bodyPr/>
          <a:lstStyle/>
          <a:p>
            <a:r>
              <a:rPr lang="en-US" altLang="en-US" sz="3000"/>
              <a:t> “Gang of four” (GoF) and GRASP Patterns</a:t>
            </a:r>
          </a:p>
        </p:txBody>
      </p:sp>
      <p:sp>
        <p:nvSpPr>
          <p:cNvPr id="697347" name="Rectangle 3">
            <a:extLst>
              <a:ext uri="{FF2B5EF4-FFF2-40B4-BE49-F238E27FC236}">
                <a16:creationId xmlns:a16="http://schemas.microsoft.com/office/drawing/2014/main" id="{499D3E80-BA20-194A-FCF3-D8A4BC708D61}"/>
              </a:ext>
            </a:extLst>
          </p:cNvPr>
          <p:cNvSpPr>
            <a:spLocks noGrp="1" noChangeArrowheads="1"/>
          </p:cNvSpPr>
          <p:nvPr>
            <p:ph type="body" idx="1"/>
          </p:nvPr>
        </p:nvSpPr>
        <p:spPr>
          <a:xfrm>
            <a:off x="163513" y="987425"/>
            <a:ext cx="9748837" cy="6151563"/>
          </a:xfrm>
        </p:spPr>
        <p:txBody>
          <a:bodyPr/>
          <a:lstStyle/>
          <a:p>
            <a:pPr>
              <a:lnSpc>
                <a:spcPct val="114000"/>
              </a:lnSpc>
              <a:spcBef>
                <a:spcPts val="600"/>
              </a:spcBef>
              <a:spcAft>
                <a:spcPct val="0"/>
              </a:spcAft>
            </a:pPr>
            <a:r>
              <a:rPr lang="en-US" altLang="en-US" sz="3400"/>
              <a:t>Erich Gamma, Richard Helm,                                       Ralph Johnson  &amp; John Vlissides                                  (Addison-Wesley, 1995)</a:t>
            </a:r>
          </a:p>
          <a:p>
            <a:pPr lvl="1">
              <a:lnSpc>
                <a:spcPct val="114000"/>
              </a:lnSpc>
              <a:spcBef>
                <a:spcPts val="600"/>
              </a:spcBef>
              <a:spcAft>
                <a:spcPts val="1200"/>
              </a:spcAft>
            </a:pPr>
            <a:r>
              <a:rPr lang="en-US" altLang="en-US">
                <a:solidFill>
                  <a:srgbClr val="0000CC"/>
                </a:solidFill>
              </a:rPr>
              <a:t>Design Patterns book catalogs                                           23 different patterns</a:t>
            </a:r>
          </a:p>
          <a:p>
            <a:pPr>
              <a:lnSpc>
                <a:spcPct val="114000"/>
              </a:lnSpc>
              <a:spcBef>
                <a:spcPts val="600"/>
              </a:spcBef>
              <a:spcAft>
                <a:spcPct val="0"/>
              </a:spcAft>
            </a:pPr>
            <a:r>
              <a:rPr lang="en-US" altLang="en-US">
                <a:solidFill>
                  <a:srgbClr val="0000CC"/>
                </a:solidFill>
              </a:rPr>
              <a:t>Larman</a:t>
            </a:r>
          </a:p>
          <a:p>
            <a:pPr lvl="1">
              <a:lnSpc>
                <a:spcPct val="114000"/>
              </a:lnSpc>
              <a:spcBef>
                <a:spcPts val="600"/>
              </a:spcBef>
              <a:spcAft>
                <a:spcPts val="600"/>
              </a:spcAft>
            </a:pPr>
            <a:r>
              <a:rPr lang="en-US" altLang="en-US">
                <a:solidFill>
                  <a:srgbClr val="0000CC"/>
                </a:solidFill>
              </a:rPr>
              <a:t>GRASP (General Responsibility            Assignment Software Patterns) pattern</a:t>
            </a:r>
          </a:p>
          <a:p>
            <a:pPr>
              <a:lnSpc>
                <a:spcPct val="114000"/>
              </a:lnSpc>
              <a:spcBef>
                <a:spcPts val="600"/>
              </a:spcBef>
              <a:spcAft>
                <a:spcPts val="600"/>
              </a:spcAft>
            </a:pPr>
            <a:r>
              <a:rPr lang="en-US" altLang="en-US"/>
              <a:t>Several other types of patterns are also popular.</a:t>
            </a:r>
          </a:p>
          <a:p>
            <a:pPr>
              <a:lnSpc>
                <a:spcPct val="114000"/>
              </a:lnSpc>
              <a:spcBef>
                <a:spcPts val="600"/>
              </a:spcBef>
              <a:spcAft>
                <a:spcPts val="600"/>
              </a:spcAft>
            </a:pPr>
            <a:endParaRPr lang="en-US" altLang="en-US">
              <a:solidFill>
                <a:srgbClr val="0000CC"/>
              </a:solidFill>
            </a:endParaRPr>
          </a:p>
        </p:txBody>
      </p:sp>
      <p:pic>
        <p:nvPicPr>
          <p:cNvPr id="16389" name="Picture 7">
            <a:extLst>
              <a:ext uri="{FF2B5EF4-FFF2-40B4-BE49-F238E27FC236}">
                <a16:creationId xmlns:a16="http://schemas.microsoft.com/office/drawing/2014/main" id="{9A5899D0-7D9B-C0A9-49E5-3F434A8C5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513" y="3362325"/>
            <a:ext cx="2425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97346"/>
                                        </p:tgtEl>
                                        <p:attrNameLst>
                                          <p:attrName>style.visibility</p:attrName>
                                        </p:attrNameLst>
                                      </p:cBhvr>
                                      <p:to>
                                        <p:strVal val="visible"/>
                                      </p:to>
                                    </p:set>
                                    <p:anim calcmode="lin" valueType="num">
                                      <p:cBhvr>
                                        <p:cTn id="7" dur="500" fill="hold"/>
                                        <p:tgtEl>
                                          <p:spTgt spid="697346"/>
                                        </p:tgtEl>
                                        <p:attrNameLst>
                                          <p:attrName>ppt_w</p:attrName>
                                        </p:attrNameLst>
                                      </p:cBhvr>
                                      <p:tavLst>
                                        <p:tav tm="0">
                                          <p:val>
                                            <p:fltVal val="0"/>
                                          </p:val>
                                        </p:tav>
                                        <p:tav tm="100000">
                                          <p:val>
                                            <p:strVal val="#ppt_w"/>
                                          </p:val>
                                        </p:tav>
                                      </p:tavLst>
                                    </p:anim>
                                    <p:anim calcmode="lin" valueType="num">
                                      <p:cBhvr>
                                        <p:cTn id="8" dur="500" fill="hold"/>
                                        <p:tgtEl>
                                          <p:spTgt spid="697346"/>
                                        </p:tgtEl>
                                        <p:attrNameLst>
                                          <p:attrName>ppt_h</p:attrName>
                                        </p:attrNameLst>
                                      </p:cBhvr>
                                      <p:tavLst>
                                        <p:tav tm="0">
                                          <p:val>
                                            <p:fltVal val="0"/>
                                          </p:val>
                                        </p:tav>
                                        <p:tav tm="100000">
                                          <p:val>
                                            <p:strVal val="#ppt_h"/>
                                          </p:val>
                                        </p:tav>
                                      </p:tavLst>
                                    </p:anim>
                                    <p:animEffect transition="in" filter="fade">
                                      <p:cBhvr>
                                        <p:cTn id="9" dur="500"/>
                                        <p:tgtEl>
                                          <p:spTgt spid="697346"/>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697347">
                                            <p:txEl>
                                              <p:pRg st="0" end="0"/>
                                            </p:txEl>
                                          </p:spTgt>
                                        </p:tgtEl>
                                        <p:attrNameLst>
                                          <p:attrName>style.visibility</p:attrName>
                                        </p:attrNameLst>
                                      </p:cBhvr>
                                      <p:to>
                                        <p:strVal val="visible"/>
                                      </p:to>
                                    </p:set>
                                    <p:animEffect transition="in" filter="fade">
                                      <p:cBhvr>
                                        <p:cTn id="13" dur="500">
                                          <p:stCondLst>
                                            <p:cond delay="0"/>
                                          </p:stCondLst>
                                        </p:cTn>
                                        <p:tgtEl>
                                          <p:spTgt spid="69734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97347">
                                            <p:txEl>
                                              <p:pRg st="1" end="1"/>
                                            </p:txEl>
                                          </p:spTgt>
                                        </p:tgtEl>
                                        <p:attrNameLst>
                                          <p:attrName>style.visibility</p:attrName>
                                        </p:attrNameLst>
                                      </p:cBhvr>
                                      <p:to>
                                        <p:strVal val="visible"/>
                                      </p:to>
                                    </p:set>
                                    <p:animEffect transition="in" filter="fade">
                                      <p:cBhvr>
                                        <p:cTn id="16" dur="500">
                                          <p:stCondLst>
                                            <p:cond delay="0"/>
                                          </p:stCondLst>
                                        </p:cTn>
                                        <p:tgtEl>
                                          <p:spTgt spid="69734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97347">
                                            <p:txEl>
                                              <p:pRg st="2" end="2"/>
                                            </p:txEl>
                                          </p:spTgt>
                                        </p:tgtEl>
                                        <p:attrNameLst>
                                          <p:attrName>style.visibility</p:attrName>
                                        </p:attrNameLst>
                                      </p:cBhvr>
                                      <p:to>
                                        <p:strVal val="visible"/>
                                      </p:to>
                                    </p:set>
                                    <p:animEffect transition="in" filter="fade">
                                      <p:cBhvr>
                                        <p:cTn id="21" dur="500">
                                          <p:stCondLst>
                                            <p:cond delay="0"/>
                                          </p:stCondLst>
                                        </p:cTn>
                                        <p:tgtEl>
                                          <p:spTgt spid="69734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97347">
                                            <p:txEl>
                                              <p:pRg st="3" end="3"/>
                                            </p:txEl>
                                          </p:spTgt>
                                        </p:tgtEl>
                                        <p:attrNameLst>
                                          <p:attrName>style.visibility</p:attrName>
                                        </p:attrNameLst>
                                      </p:cBhvr>
                                      <p:to>
                                        <p:strVal val="visible"/>
                                      </p:to>
                                    </p:set>
                                    <p:animEffect transition="in" filter="fade">
                                      <p:cBhvr>
                                        <p:cTn id="24" dur="500">
                                          <p:stCondLst>
                                            <p:cond delay="0"/>
                                          </p:stCondLst>
                                        </p:cTn>
                                        <p:tgtEl>
                                          <p:spTgt spid="69734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697347">
                                            <p:txEl>
                                              <p:pRg st="4" end="4"/>
                                            </p:txEl>
                                          </p:spTgt>
                                        </p:tgtEl>
                                        <p:attrNameLst>
                                          <p:attrName>style.visibility</p:attrName>
                                        </p:attrNameLst>
                                      </p:cBhvr>
                                      <p:to>
                                        <p:strVal val="visible"/>
                                      </p:to>
                                    </p:set>
                                    <p:animEffect transition="in" filter="fade">
                                      <p:cBhvr>
                                        <p:cTn id="29" dur="500">
                                          <p:stCondLst>
                                            <p:cond delay="0"/>
                                          </p:stCondLst>
                                        </p:cTn>
                                        <p:tgtEl>
                                          <p:spTgt spid="69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p:bldP spid="69734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7AFC53CC-2104-12C6-8897-6F3B12FD83CF}"/>
              </a:ext>
            </a:extLst>
          </p:cNvPr>
          <p:cNvSpPr>
            <a:spLocks noGrp="1" noChangeArrowheads="1"/>
          </p:cNvSpPr>
          <p:nvPr>
            <p:ph type="title"/>
          </p:nvPr>
        </p:nvSpPr>
        <p:spPr>
          <a:xfrm>
            <a:off x="620713" y="238125"/>
            <a:ext cx="8596312" cy="1255713"/>
          </a:xfrm>
        </p:spPr>
        <p:txBody>
          <a:bodyPr/>
          <a:lstStyle/>
          <a:p>
            <a:r>
              <a:rPr lang="en-US" altLang="en-US" sz="3600"/>
              <a:t>Elements of Design Patterns</a:t>
            </a:r>
          </a:p>
        </p:txBody>
      </p:sp>
      <p:sp>
        <p:nvSpPr>
          <p:cNvPr id="698371" name="Rectangle 3">
            <a:extLst>
              <a:ext uri="{FF2B5EF4-FFF2-40B4-BE49-F238E27FC236}">
                <a16:creationId xmlns:a16="http://schemas.microsoft.com/office/drawing/2014/main" id="{99FAC90A-ED43-000E-95F1-682DFFD4B47A}"/>
              </a:ext>
            </a:extLst>
          </p:cNvPr>
          <p:cNvSpPr>
            <a:spLocks noGrp="1" noChangeArrowheads="1"/>
          </p:cNvSpPr>
          <p:nvPr>
            <p:ph type="body" idx="1"/>
          </p:nvPr>
        </p:nvSpPr>
        <p:spPr>
          <a:xfrm>
            <a:off x="352425" y="1493838"/>
            <a:ext cx="9259888" cy="5564187"/>
          </a:xfrm>
        </p:spPr>
        <p:txBody>
          <a:bodyPr/>
          <a:lstStyle/>
          <a:p>
            <a:pPr marL="342900" indent="-342900" defTabSz="912813">
              <a:lnSpc>
                <a:spcPct val="125000"/>
              </a:lnSpc>
              <a:spcBef>
                <a:spcPts val="600"/>
              </a:spcBef>
              <a:spcAft>
                <a:spcPct val="0"/>
              </a:spcAft>
            </a:pPr>
            <a:r>
              <a:rPr lang="en-US" altLang="en-US"/>
              <a:t>Design patterns have 4 essential elements:</a:t>
            </a:r>
          </a:p>
          <a:p>
            <a:pPr marL="742950" lvl="1" indent="-285750" defTabSz="912813">
              <a:lnSpc>
                <a:spcPct val="125000"/>
              </a:lnSpc>
              <a:spcBef>
                <a:spcPts val="600"/>
              </a:spcBef>
              <a:spcAft>
                <a:spcPts val="1200"/>
              </a:spcAft>
            </a:pPr>
            <a:r>
              <a:rPr lang="en-US" altLang="en-US" b="1">
                <a:solidFill>
                  <a:srgbClr val="0000CC"/>
                </a:solidFill>
              </a:rPr>
              <a:t>Pattern name:</a:t>
            </a:r>
            <a:r>
              <a:rPr lang="en-US" altLang="en-US" b="1"/>
              <a:t> </a:t>
            </a:r>
            <a:r>
              <a:rPr lang="en-US" altLang="en-US"/>
              <a:t>Forms designers’ vocabulary</a:t>
            </a:r>
          </a:p>
          <a:p>
            <a:pPr marL="742950" lvl="1" indent="-285750" defTabSz="912813">
              <a:lnSpc>
                <a:spcPct val="125000"/>
              </a:lnSpc>
              <a:spcBef>
                <a:spcPts val="600"/>
              </a:spcBef>
              <a:spcAft>
                <a:spcPts val="1200"/>
              </a:spcAft>
            </a:pPr>
            <a:r>
              <a:rPr lang="en-US" altLang="en-US" b="1">
                <a:solidFill>
                  <a:srgbClr val="0000CC"/>
                </a:solidFill>
              </a:rPr>
              <a:t>Problem:</a:t>
            </a:r>
            <a:r>
              <a:rPr lang="en-US" altLang="en-US" b="1"/>
              <a:t> </a:t>
            </a:r>
            <a:r>
              <a:rPr lang="en-US" altLang="en-US"/>
              <a:t>intent, context, when to apply </a:t>
            </a:r>
          </a:p>
          <a:p>
            <a:pPr marL="742950" lvl="1" indent="-285750" defTabSz="912813">
              <a:lnSpc>
                <a:spcPct val="125000"/>
              </a:lnSpc>
              <a:spcBef>
                <a:spcPts val="600"/>
              </a:spcBef>
              <a:spcAft>
                <a:spcPts val="1200"/>
              </a:spcAft>
            </a:pPr>
            <a:r>
              <a:rPr lang="en-US" altLang="en-US" b="1">
                <a:solidFill>
                  <a:srgbClr val="0000CC"/>
                </a:solidFill>
              </a:rPr>
              <a:t>Solution:</a:t>
            </a:r>
            <a:r>
              <a:rPr lang="en-US" altLang="en-US" b="1"/>
              <a:t> </a:t>
            </a:r>
            <a:r>
              <a:rPr lang="en-US" altLang="en-US"/>
              <a:t>UML model, skeletal code</a:t>
            </a:r>
          </a:p>
          <a:p>
            <a:pPr marL="742950" lvl="1" indent="-285750" defTabSz="912813">
              <a:lnSpc>
                <a:spcPct val="125000"/>
              </a:lnSpc>
              <a:spcBef>
                <a:spcPts val="600"/>
              </a:spcBef>
              <a:spcAft>
                <a:spcPts val="1200"/>
              </a:spcAft>
            </a:pPr>
            <a:r>
              <a:rPr lang="en-US" altLang="en-US" b="1">
                <a:solidFill>
                  <a:srgbClr val="0000CC"/>
                </a:solidFill>
              </a:rPr>
              <a:t>Consequences:</a:t>
            </a:r>
            <a:r>
              <a:rPr lang="en-US" altLang="en-US" b="1"/>
              <a:t> </a:t>
            </a:r>
            <a:r>
              <a:rPr lang="en-US" altLang="en-US"/>
              <a:t>results and tradeoffs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98370"/>
                                        </p:tgtEl>
                                        <p:attrNameLst>
                                          <p:attrName>style.visibility</p:attrName>
                                        </p:attrNameLst>
                                      </p:cBhvr>
                                      <p:to>
                                        <p:strVal val="visible"/>
                                      </p:to>
                                    </p:set>
                                    <p:anim calcmode="lin" valueType="num">
                                      <p:cBhvr>
                                        <p:cTn id="7" dur="500" fill="hold"/>
                                        <p:tgtEl>
                                          <p:spTgt spid="698370"/>
                                        </p:tgtEl>
                                        <p:attrNameLst>
                                          <p:attrName>ppt_w</p:attrName>
                                        </p:attrNameLst>
                                      </p:cBhvr>
                                      <p:tavLst>
                                        <p:tav tm="0">
                                          <p:val>
                                            <p:fltVal val="0"/>
                                          </p:val>
                                        </p:tav>
                                        <p:tav tm="100000">
                                          <p:val>
                                            <p:strVal val="#ppt_w"/>
                                          </p:val>
                                        </p:tav>
                                      </p:tavLst>
                                    </p:anim>
                                    <p:anim calcmode="lin" valueType="num">
                                      <p:cBhvr>
                                        <p:cTn id="8" dur="500" fill="hold"/>
                                        <p:tgtEl>
                                          <p:spTgt spid="698370"/>
                                        </p:tgtEl>
                                        <p:attrNameLst>
                                          <p:attrName>ppt_h</p:attrName>
                                        </p:attrNameLst>
                                      </p:cBhvr>
                                      <p:tavLst>
                                        <p:tav tm="0">
                                          <p:val>
                                            <p:fltVal val="0"/>
                                          </p:val>
                                        </p:tav>
                                        <p:tav tm="100000">
                                          <p:val>
                                            <p:strVal val="#ppt_h"/>
                                          </p:val>
                                        </p:tav>
                                      </p:tavLst>
                                    </p:anim>
                                    <p:animEffect transition="in" filter="fade">
                                      <p:cBhvr>
                                        <p:cTn id="9" dur="500"/>
                                        <p:tgtEl>
                                          <p:spTgt spid="698370"/>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698371">
                                            <p:txEl>
                                              <p:pRg st="0" end="0"/>
                                            </p:txEl>
                                          </p:spTgt>
                                        </p:tgtEl>
                                        <p:attrNameLst>
                                          <p:attrName>style.visibility</p:attrName>
                                        </p:attrNameLst>
                                      </p:cBhvr>
                                      <p:to>
                                        <p:strVal val="visible"/>
                                      </p:to>
                                    </p:set>
                                    <p:animEffect transition="in" filter="fade">
                                      <p:cBhvr>
                                        <p:cTn id="13" dur="1000">
                                          <p:stCondLst>
                                            <p:cond delay="0"/>
                                          </p:stCondLst>
                                        </p:cTn>
                                        <p:tgtEl>
                                          <p:spTgt spid="698371">
                                            <p:txEl>
                                              <p:pRg st="0" end="0"/>
                                            </p:txEl>
                                          </p:spTgt>
                                        </p:tgtEl>
                                      </p:cBhvr>
                                    </p:animEffect>
                                  </p:childTnLst>
                                </p:cTn>
                              </p:par>
                            </p:childTnLst>
                          </p:cTn>
                        </p:par>
                        <p:par>
                          <p:cTn id="14" fill="hold" nodeType="afterGroup">
                            <p:stCondLst>
                              <p:cond delay="1500"/>
                            </p:stCondLst>
                            <p:childTnLst>
                              <p:par>
                                <p:cTn id="15" presetID="10" presetClass="entr" presetSubtype="0" fill="hold" nodeType="afterEffect">
                                  <p:stCondLst>
                                    <p:cond delay="0"/>
                                  </p:stCondLst>
                                  <p:childTnLst>
                                    <p:set>
                                      <p:cBhvr>
                                        <p:cTn id="16" dur="1" fill="hold">
                                          <p:stCondLst>
                                            <p:cond delay="0"/>
                                          </p:stCondLst>
                                        </p:cTn>
                                        <p:tgtEl>
                                          <p:spTgt spid="698371">
                                            <p:txEl>
                                              <p:pRg st="1" end="1"/>
                                            </p:txEl>
                                          </p:spTgt>
                                        </p:tgtEl>
                                        <p:attrNameLst>
                                          <p:attrName>style.visibility</p:attrName>
                                        </p:attrNameLst>
                                      </p:cBhvr>
                                      <p:to>
                                        <p:strVal val="visible"/>
                                      </p:to>
                                    </p:set>
                                    <p:animEffect transition="in" filter="fade">
                                      <p:cBhvr>
                                        <p:cTn id="17" dur="1000">
                                          <p:stCondLst>
                                            <p:cond delay="0"/>
                                          </p:stCondLst>
                                        </p:cTn>
                                        <p:tgtEl>
                                          <p:spTgt spid="6983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98371">
                                            <p:txEl>
                                              <p:pRg st="2" end="2"/>
                                            </p:txEl>
                                          </p:spTgt>
                                        </p:tgtEl>
                                        <p:attrNameLst>
                                          <p:attrName>style.visibility</p:attrName>
                                        </p:attrNameLst>
                                      </p:cBhvr>
                                      <p:to>
                                        <p:strVal val="visible"/>
                                      </p:to>
                                    </p:set>
                                    <p:animEffect transition="in" filter="fade">
                                      <p:cBhvr>
                                        <p:cTn id="22" dur="1000">
                                          <p:stCondLst>
                                            <p:cond delay="0"/>
                                          </p:stCondLst>
                                        </p:cTn>
                                        <p:tgtEl>
                                          <p:spTgt spid="6983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98371">
                                            <p:txEl>
                                              <p:pRg st="3" end="3"/>
                                            </p:txEl>
                                          </p:spTgt>
                                        </p:tgtEl>
                                        <p:attrNameLst>
                                          <p:attrName>style.visibility</p:attrName>
                                        </p:attrNameLst>
                                      </p:cBhvr>
                                      <p:to>
                                        <p:strVal val="visible"/>
                                      </p:to>
                                    </p:set>
                                    <p:animEffect transition="in" filter="fade">
                                      <p:cBhvr>
                                        <p:cTn id="27" dur="1000">
                                          <p:stCondLst>
                                            <p:cond delay="0"/>
                                          </p:stCondLst>
                                        </p:cTn>
                                        <p:tgtEl>
                                          <p:spTgt spid="6983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98371">
                                            <p:txEl>
                                              <p:pRg st="4" end="4"/>
                                            </p:txEl>
                                          </p:spTgt>
                                        </p:tgtEl>
                                        <p:attrNameLst>
                                          <p:attrName>style.visibility</p:attrName>
                                        </p:attrNameLst>
                                      </p:cBhvr>
                                      <p:to>
                                        <p:strVal val="visible"/>
                                      </p:to>
                                    </p:set>
                                    <p:animEffect transition="in" filter="fade">
                                      <p:cBhvr>
                                        <p:cTn id="32" dur="1000">
                                          <p:stCondLst>
                                            <p:cond delay="0"/>
                                          </p:stCondLst>
                                        </p:cTn>
                                        <p:tgtEl>
                                          <p:spTgt spid="698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p:bldP spid="69837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8FEF66-8DD4-77B8-B0F9-9E602374B101}"/>
              </a:ext>
            </a:extLst>
          </p:cNvPr>
          <p:cNvSpPr>
            <a:spLocks noGrp="1" noChangeArrowheads="1"/>
          </p:cNvSpPr>
          <p:nvPr>
            <p:ph type="title"/>
          </p:nvPr>
        </p:nvSpPr>
        <p:spPr>
          <a:xfrm>
            <a:off x="544513" y="122238"/>
            <a:ext cx="8596312" cy="1255712"/>
          </a:xfrm>
        </p:spPr>
        <p:txBody>
          <a:bodyPr/>
          <a:lstStyle/>
          <a:p>
            <a:r>
              <a:rPr lang="en-US" altLang="en-US" sz="3600"/>
              <a:t>Goals of Design Patterns</a:t>
            </a:r>
          </a:p>
        </p:txBody>
      </p:sp>
      <p:sp>
        <p:nvSpPr>
          <p:cNvPr id="758787" name="Rectangle 3">
            <a:extLst>
              <a:ext uri="{FF2B5EF4-FFF2-40B4-BE49-F238E27FC236}">
                <a16:creationId xmlns:a16="http://schemas.microsoft.com/office/drawing/2014/main" id="{F51A60B5-CBEB-1387-1E48-EFCAD3FAD795}"/>
              </a:ext>
            </a:extLst>
          </p:cNvPr>
          <p:cNvSpPr>
            <a:spLocks noGrp="1" noChangeArrowheads="1"/>
          </p:cNvSpPr>
          <p:nvPr>
            <p:ph type="body" idx="1"/>
          </p:nvPr>
        </p:nvSpPr>
        <p:spPr>
          <a:xfrm>
            <a:off x="209550" y="1238250"/>
            <a:ext cx="9840913" cy="5759450"/>
          </a:xfrm>
        </p:spPr>
        <p:txBody>
          <a:bodyPr/>
          <a:lstStyle/>
          <a:p>
            <a:pPr marL="0" indent="0" defTabSz="912813">
              <a:lnSpc>
                <a:spcPct val="120000"/>
              </a:lnSpc>
              <a:spcBef>
                <a:spcPts val="600"/>
              </a:spcBef>
              <a:spcAft>
                <a:spcPct val="0"/>
              </a:spcAft>
              <a:buSzTx/>
            </a:pPr>
            <a:r>
              <a:rPr lang="en-US" altLang="en-US" sz="2800">
                <a:solidFill>
                  <a:srgbClr val="0000CC"/>
                </a:solidFill>
              </a:rPr>
              <a:t> </a:t>
            </a:r>
            <a:r>
              <a:rPr lang="en-US" altLang="en-US" sz="2800" b="1">
                <a:solidFill>
                  <a:srgbClr val="0000CC"/>
                </a:solidFill>
              </a:rPr>
              <a:t>Codify good design</a:t>
            </a:r>
          </a:p>
          <a:p>
            <a:pPr marL="431800" lvl="3" indent="-228600" defTabSz="912813">
              <a:lnSpc>
                <a:spcPct val="120000"/>
              </a:lnSpc>
              <a:spcAft>
                <a:spcPts val="600"/>
              </a:spcAft>
            </a:pPr>
            <a:r>
              <a:rPr lang="en-US" altLang="en-US" sz="2800"/>
              <a:t>Distill &amp; generalize experience</a:t>
            </a:r>
          </a:p>
          <a:p>
            <a:pPr marL="431800" lvl="3" indent="-228600" defTabSz="912813">
              <a:lnSpc>
                <a:spcPct val="120000"/>
              </a:lnSpc>
              <a:spcBef>
                <a:spcPts val="600"/>
              </a:spcBef>
              <a:spcAft>
                <a:spcPts val="1800"/>
              </a:spcAft>
            </a:pPr>
            <a:r>
              <a:rPr lang="en-US" altLang="en-US" sz="2800"/>
              <a:t>Aid to novices &amp; experts alike</a:t>
            </a:r>
          </a:p>
          <a:p>
            <a:pPr marL="0" indent="0" defTabSz="912813">
              <a:lnSpc>
                <a:spcPct val="120000"/>
              </a:lnSpc>
              <a:spcBef>
                <a:spcPts val="600"/>
              </a:spcBef>
              <a:spcAft>
                <a:spcPct val="0"/>
              </a:spcAft>
              <a:buSzTx/>
            </a:pPr>
            <a:r>
              <a:rPr lang="en-US" altLang="en-US" sz="2800" b="1">
                <a:solidFill>
                  <a:srgbClr val="0000CC"/>
                </a:solidFill>
              </a:rPr>
              <a:t> Give design structures explicit names</a:t>
            </a:r>
          </a:p>
          <a:p>
            <a:pPr marL="431800" lvl="3" indent="-228600" defTabSz="912813">
              <a:lnSpc>
                <a:spcPct val="120000"/>
              </a:lnSpc>
              <a:spcAft>
                <a:spcPts val="1800"/>
              </a:spcAft>
            </a:pPr>
            <a:r>
              <a:rPr lang="en-US" altLang="en-US" sz="2800"/>
              <a:t>Common vocabulary</a:t>
            </a:r>
          </a:p>
          <a:p>
            <a:pPr marL="0" indent="0" defTabSz="912813">
              <a:lnSpc>
                <a:spcPct val="120000"/>
              </a:lnSpc>
              <a:spcBef>
                <a:spcPts val="600"/>
              </a:spcBef>
              <a:spcAft>
                <a:spcPct val="0"/>
              </a:spcAft>
              <a:buSzTx/>
            </a:pPr>
            <a:r>
              <a:rPr lang="en-US" altLang="en-US" sz="2800" b="1">
                <a:solidFill>
                  <a:srgbClr val="0000CC"/>
                </a:solidFill>
              </a:rPr>
              <a:t> Save design iterations</a:t>
            </a:r>
          </a:p>
          <a:p>
            <a:pPr marL="431800" lvl="3" indent="-228600" defTabSz="912813">
              <a:lnSpc>
                <a:spcPct val="120000"/>
              </a:lnSpc>
              <a:spcAft>
                <a:spcPts val="600"/>
              </a:spcAft>
            </a:pPr>
            <a:r>
              <a:rPr lang="en-US" altLang="en-US" sz="2800"/>
              <a:t>Improve documentation</a:t>
            </a:r>
          </a:p>
          <a:p>
            <a:pPr marL="431800" lvl="3" indent="-228600" defTabSz="912813">
              <a:lnSpc>
                <a:spcPct val="120000"/>
              </a:lnSpc>
              <a:spcBef>
                <a:spcPts val="600"/>
              </a:spcBef>
              <a:spcAft>
                <a:spcPts val="600"/>
              </a:spcAft>
            </a:pPr>
            <a:r>
              <a:rPr lang="en-US" altLang="en-US" sz="2800"/>
              <a:t> Improve understandability</a:t>
            </a:r>
          </a:p>
          <a:p>
            <a:pPr marL="431800" lvl="3" indent="-228600" defTabSz="912813">
              <a:lnSpc>
                <a:spcPct val="120000"/>
              </a:lnSpc>
              <a:spcBef>
                <a:spcPts val="600"/>
              </a:spcBef>
              <a:spcAft>
                <a:spcPts val="600"/>
              </a:spcAft>
            </a:pPr>
            <a:r>
              <a:rPr lang="en-US" altLang="en-US" sz="2800">
                <a:solidFill>
                  <a:schemeClr val="tx1"/>
                </a:solidFill>
              </a:rPr>
              <a:t>Facilitate restructuring/refactoring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58787">
                                            <p:txEl>
                                              <p:pRg st="0" end="0"/>
                                            </p:txEl>
                                          </p:spTgt>
                                        </p:tgtEl>
                                        <p:attrNameLst>
                                          <p:attrName>style.visibility</p:attrName>
                                        </p:attrNameLst>
                                      </p:cBhvr>
                                      <p:to>
                                        <p:strVal val="visible"/>
                                      </p:to>
                                    </p:set>
                                    <p:animEffect transition="in" filter="checkerboard(across)">
                                      <p:cBhvr>
                                        <p:cTn id="7" dur="500"/>
                                        <p:tgtEl>
                                          <p:spTgt spid="75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8787">
                                            <p:txEl>
                                              <p:pRg st="1" end="1"/>
                                            </p:txEl>
                                          </p:spTgt>
                                        </p:tgtEl>
                                        <p:attrNameLst>
                                          <p:attrName>style.visibility</p:attrName>
                                        </p:attrNameLst>
                                      </p:cBhvr>
                                      <p:to>
                                        <p:strVal val="visible"/>
                                      </p:to>
                                    </p:set>
                                    <p:animEffect transition="in" filter="checkerboard(across)">
                                      <p:cBhvr>
                                        <p:cTn id="12" dur="500"/>
                                        <p:tgtEl>
                                          <p:spTgt spid="75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58787">
                                            <p:txEl>
                                              <p:pRg st="2" end="2"/>
                                            </p:txEl>
                                          </p:spTgt>
                                        </p:tgtEl>
                                        <p:attrNameLst>
                                          <p:attrName>style.visibility</p:attrName>
                                        </p:attrNameLst>
                                      </p:cBhvr>
                                      <p:to>
                                        <p:strVal val="visible"/>
                                      </p:to>
                                    </p:set>
                                    <p:animEffect transition="in" filter="checkerboard(across)">
                                      <p:cBhvr>
                                        <p:cTn id="17" dur="500"/>
                                        <p:tgtEl>
                                          <p:spTgt spid="75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58787">
                                            <p:txEl>
                                              <p:pRg st="3" end="3"/>
                                            </p:txEl>
                                          </p:spTgt>
                                        </p:tgtEl>
                                        <p:attrNameLst>
                                          <p:attrName>style.visibility</p:attrName>
                                        </p:attrNameLst>
                                      </p:cBhvr>
                                      <p:to>
                                        <p:strVal val="visible"/>
                                      </p:to>
                                    </p:set>
                                    <p:animEffect transition="in" filter="checkerboard(across)">
                                      <p:cBhvr>
                                        <p:cTn id="22" dur="500"/>
                                        <p:tgtEl>
                                          <p:spTgt spid="758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58787">
                                            <p:txEl>
                                              <p:pRg st="4" end="4"/>
                                            </p:txEl>
                                          </p:spTgt>
                                        </p:tgtEl>
                                        <p:attrNameLst>
                                          <p:attrName>style.visibility</p:attrName>
                                        </p:attrNameLst>
                                      </p:cBhvr>
                                      <p:to>
                                        <p:strVal val="visible"/>
                                      </p:to>
                                    </p:set>
                                    <p:animEffect transition="in" filter="checkerboard(across)">
                                      <p:cBhvr>
                                        <p:cTn id="27" dur="500"/>
                                        <p:tgtEl>
                                          <p:spTgt spid="758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58787">
                                            <p:txEl>
                                              <p:pRg st="5" end="5"/>
                                            </p:txEl>
                                          </p:spTgt>
                                        </p:tgtEl>
                                        <p:attrNameLst>
                                          <p:attrName>style.visibility</p:attrName>
                                        </p:attrNameLst>
                                      </p:cBhvr>
                                      <p:to>
                                        <p:strVal val="visible"/>
                                      </p:to>
                                    </p:set>
                                    <p:animEffect transition="in" filter="checkerboard(across)">
                                      <p:cBhvr>
                                        <p:cTn id="32" dur="500"/>
                                        <p:tgtEl>
                                          <p:spTgt spid="7587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758787">
                                            <p:txEl>
                                              <p:pRg st="6" end="6"/>
                                            </p:txEl>
                                          </p:spTgt>
                                        </p:tgtEl>
                                        <p:attrNameLst>
                                          <p:attrName>style.visibility</p:attrName>
                                        </p:attrNameLst>
                                      </p:cBhvr>
                                      <p:to>
                                        <p:strVal val="visible"/>
                                      </p:to>
                                    </p:set>
                                    <p:animEffect transition="in" filter="checkerboard(across)">
                                      <p:cBhvr>
                                        <p:cTn id="37" dur="500"/>
                                        <p:tgtEl>
                                          <p:spTgt spid="7587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758787">
                                            <p:txEl>
                                              <p:pRg st="7" end="7"/>
                                            </p:txEl>
                                          </p:spTgt>
                                        </p:tgtEl>
                                        <p:attrNameLst>
                                          <p:attrName>style.visibility</p:attrName>
                                        </p:attrNameLst>
                                      </p:cBhvr>
                                      <p:to>
                                        <p:strVal val="visible"/>
                                      </p:to>
                                    </p:set>
                                    <p:animEffect transition="in" filter="checkerboard(across)">
                                      <p:cBhvr>
                                        <p:cTn id="42" dur="500"/>
                                        <p:tgtEl>
                                          <p:spTgt spid="7587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758787">
                                            <p:txEl>
                                              <p:pRg st="8" end="8"/>
                                            </p:txEl>
                                          </p:spTgt>
                                        </p:tgtEl>
                                        <p:attrNameLst>
                                          <p:attrName>style.visibility</p:attrName>
                                        </p:attrNameLst>
                                      </p:cBhvr>
                                      <p:to>
                                        <p:strVal val="visible"/>
                                      </p:to>
                                    </p:set>
                                    <p:animEffect transition="in" filter="checkerboard(across)">
                                      <p:cBhvr>
                                        <p:cTn id="47" dur="500"/>
                                        <p:tgtEl>
                                          <p:spTgt spid="758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A769F41A-1677-C8DB-466B-9F744EBA9759}"/>
              </a:ext>
            </a:extLst>
          </p:cNvPr>
          <p:cNvSpPr>
            <a:spLocks noGrp="1" noChangeArrowheads="1"/>
          </p:cNvSpPr>
          <p:nvPr>
            <p:ph type="title"/>
          </p:nvPr>
        </p:nvSpPr>
        <p:spPr>
          <a:xfrm>
            <a:off x="739775" y="403225"/>
            <a:ext cx="8599488" cy="1169988"/>
          </a:xfrm>
        </p:spPr>
        <p:txBody>
          <a:bodyPr/>
          <a:lstStyle/>
          <a:p>
            <a:pPr eaLnBrk="1">
              <a:lnSpc>
                <a:spcPct val="90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Types of Patterns</a:t>
            </a:r>
          </a:p>
        </p:txBody>
      </p:sp>
      <p:sp>
        <p:nvSpPr>
          <p:cNvPr id="20483" name="Rectangle 2">
            <a:extLst>
              <a:ext uri="{FF2B5EF4-FFF2-40B4-BE49-F238E27FC236}">
                <a16:creationId xmlns:a16="http://schemas.microsoft.com/office/drawing/2014/main" id="{40660026-BABB-8B06-2F73-629B74327906}"/>
              </a:ext>
            </a:extLst>
          </p:cNvPr>
          <p:cNvSpPr>
            <a:spLocks noGrp="1" noChangeArrowheads="1"/>
          </p:cNvSpPr>
          <p:nvPr>
            <p:ph type="body" idx="1"/>
          </p:nvPr>
        </p:nvSpPr>
        <p:spPr>
          <a:xfrm>
            <a:off x="739775" y="1924050"/>
            <a:ext cx="8599488" cy="4665663"/>
          </a:xfrm>
        </p:spPr>
        <p:txBody>
          <a:bodyPr/>
          <a:lstStyle/>
          <a:p>
            <a:pPr eaLnBrk="1">
              <a:lnSpc>
                <a:spcPct val="120000"/>
              </a:lnSpc>
              <a:spcBef>
                <a:spcPct val="300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Architectural patterns</a:t>
            </a:r>
          </a:p>
          <a:p>
            <a:pPr eaLnBrk="1">
              <a:lnSpc>
                <a:spcPct val="120000"/>
              </a:lnSpc>
              <a:spcBef>
                <a:spcPct val="300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Design patterns</a:t>
            </a:r>
          </a:p>
          <a:p>
            <a:pPr eaLnBrk="1">
              <a:lnSpc>
                <a:spcPct val="120000"/>
              </a:lnSpc>
              <a:spcBef>
                <a:spcPct val="300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Code patterns (Idioms)</a:t>
            </a:r>
            <a:r>
              <a:rPr lang="ar-SA" altLang="en-US">
                <a:cs typeface="Arial" panose="020B0604020202020204" pitchFamily="34" charset="0"/>
              </a:rPr>
              <a:t>‏</a:t>
            </a:r>
            <a:endParaRPr lang="en-GB"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FCAF8D-DCC9-54C5-CE81-1B01095CE85E}"/>
              </a:ext>
            </a:extLst>
          </p:cNvPr>
          <p:cNvSpPr/>
          <p:nvPr/>
        </p:nvSpPr>
        <p:spPr bwMode="auto">
          <a:xfrm>
            <a:off x="392113" y="5608638"/>
            <a:ext cx="8001000" cy="1143000"/>
          </a:xfrm>
          <a:prstGeom prst="rect">
            <a:avLst/>
          </a:prstGeom>
          <a:solidFill>
            <a:srgbClr val="FFFF00"/>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22531" name="Rectangle 1">
            <a:extLst>
              <a:ext uri="{FF2B5EF4-FFF2-40B4-BE49-F238E27FC236}">
                <a16:creationId xmlns:a16="http://schemas.microsoft.com/office/drawing/2014/main" id="{8FB3D696-5D2D-8476-E72B-953EB694CFEC}"/>
              </a:ext>
            </a:extLst>
          </p:cNvPr>
          <p:cNvSpPr>
            <a:spLocks noGrp="1" noChangeArrowheads="1"/>
          </p:cNvSpPr>
          <p:nvPr>
            <p:ph type="title"/>
          </p:nvPr>
        </p:nvSpPr>
        <p:spPr>
          <a:xfrm>
            <a:off x="239713" y="3175"/>
            <a:ext cx="9144000" cy="1169988"/>
          </a:xfrm>
        </p:spPr>
        <p:txBody>
          <a:bodyPr/>
          <a:lstStyle/>
          <a:p>
            <a:pPr eaLnBrk="1">
              <a:lnSpc>
                <a:spcPct val="90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 Architectural Patterns</a:t>
            </a:r>
          </a:p>
        </p:txBody>
      </p:sp>
      <p:sp>
        <p:nvSpPr>
          <p:cNvPr id="137219" name="Rectangle 2">
            <a:extLst>
              <a:ext uri="{FF2B5EF4-FFF2-40B4-BE49-F238E27FC236}">
                <a16:creationId xmlns:a16="http://schemas.microsoft.com/office/drawing/2014/main" id="{88C5D3F8-A4BA-6427-1079-F3EEB30D3D10}"/>
              </a:ext>
            </a:extLst>
          </p:cNvPr>
          <p:cNvSpPr>
            <a:spLocks noGrp="1" noChangeArrowheads="1"/>
          </p:cNvSpPr>
          <p:nvPr>
            <p:ph type="body" idx="1"/>
          </p:nvPr>
        </p:nvSpPr>
        <p:spPr>
          <a:xfrm>
            <a:off x="239713" y="1112838"/>
            <a:ext cx="9677400" cy="6238875"/>
          </a:xfrm>
        </p:spPr>
        <p:txBody>
          <a:bodyPr/>
          <a:lstStyle/>
          <a:p>
            <a:pPr eaLnBrk="1">
              <a:lnSpc>
                <a:spcPct val="114000"/>
              </a:lnSpc>
              <a:spcBef>
                <a:spcPts val="12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solidFill>
                  <a:srgbClr val="0000CC"/>
                </a:solidFill>
              </a:rPr>
              <a:t>Architectural designs concern the overall structure of software systems.</a:t>
            </a:r>
            <a:r>
              <a:rPr lang="en-GB" altLang="en-US"/>
              <a:t> </a:t>
            </a:r>
          </a:p>
          <a:p>
            <a:pPr lvl="1" eaLnBrk="1">
              <a:lnSpc>
                <a:spcPct val="114000"/>
              </a:lnSpc>
              <a:spcBef>
                <a:spcPts val="1200"/>
              </a:spcBef>
              <a:spcAft>
                <a:spcPct val="1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Architectural designs cannot directly be programmed. </a:t>
            </a:r>
          </a:p>
          <a:p>
            <a:pPr lvl="1" eaLnBrk="1">
              <a:lnSpc>
                <a:spcPct val="114000"/>
              </a:lnSpc>
              <a:spcBef>
                <a:spcPts val="1200"/>
              </a:spcBef>
              <a:spcAft>
                <a:spcPts val="24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Form a basis for more detailed design.</a:t>
            </a:r>
          </a:p>
          <a:p>
            <a:pPr eaLnBrk="1">
              <a:lnSpc>
                <a:spcPct val="114000"/>
              </a:lnSpc>
              <a:spcBef>
                <a:spcPts val="12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3300"/>
                </a:solidFill>
              </a:rPr>
              <a:t>Architectural patterns:</a:t>
            </a:r>
          </a:p>
          <a:p>
            <a:pPr lvl="1" eaLnBrk="1">
              <a:lnSpc>
                <a:spcPct val="114000"/>
              </a:lnSpc>
              <a:spcBef>
                <a:spcPts val="1200"/>
              </a:spcBef>
              <a:spcAft>
                <a:spcPct val="1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a:solidFill>
                  <a:srgbClr val="003300"/>
                </a:solidFill>
              </a:rPr>
              <a:t>Provide solutions to issues relevant to architectural design of large problems.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down)">
                                      <p:cBhvr>
                                        <p:cTn id="7" dur="500"/>
                                        <p:tgtEl>
                                          <p:spTgt spid="13721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wipe(down)">
                                      <p:cBhvr>
                                        <p:cTn id="10" dur="500"/>
                                        <p:tgtEl>
                                          <p:spTgt spid="13721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wipe(down)">
                                      <p:cBhvr>
                                        <p:cTn id="13" dur="500"/>
                                        <p:tgtEl>
                                          <p:spTgt spid="1372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37219">
                                            <p:txEl>
                                              <p:pRg st="3" end="3"/>
                                            </p:txEl>
                                          </p:spTgt>
                                        </p:tgtEl>
                                        <p:attrNameLst>
                                          <p:attrName>style.visibility</p:attrName>
                                        </p:attrNameLst>
                                      </p:cBhvr>
                                      <p:to>
                                        <p:strVal val="visible"/>
                                      </p:to>
                                    </p:set>
                                    <p:anim calcmode="lin" valueType="num">
                                      <p:cBhvr additive="base">
                                        <p:cTn id="18"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7219">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7219">
                                            <p:txEl>
                                              <p:pRg st="4" end="4"/>
                                            </p:txEl>
                                          </p:spTgt>
                                        </p:tgtEl>
                                        <p:attrNameLst>
                                          <p:attrName>style.visibility</p:attrName>
                                        </p:attrNameLst>
                                      </p:cBhvr>
                                      <p:to>
                                        <p:strVal val="visible"/>
                                      </p:to>
                                    </p:set>
                                    <p:anim calcmode="lin" valueType="num">
                                      <p:cBhvr additive="base">
                                        <p:cTn id="22"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7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6126E-6499-178A-A37E-F3661888A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513" y="3627438"/>
            <a:ext cx="40909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1">
            <a:extLst>
              <a:ext uri="{FF2B5EF4-FFF2-40B4-BE49-F238E27FC236}">
                <a16:creationId xmlns:a16="http://schemas.microsoft.com/office/drawing/2014/main" id="{926A04F3-2E07-992D-27FD-B26738122834}"/>
              </a:ext>
            </a:extLst>
          </p:cNvPr>
          <p:cNvSpPr>
            <a:spLocks noGrp="1" noChangeArrowheads="1"/>
          </p:cNvSpPr>
          <p:nvPr>
            <p:ph type="title"/>
          </p:nvPr>
        </p:nvSpPr>
        <p:spPr>
          <a:xfrm>
            <a:off x="739775" y="152400"/>
            <a:ext cx="8599488" cy="808038"/>
          </a:xfrm>
        </p:spPr>
        <p:txBody>
          <a:bodyPr/>
          <a:lstStyle/>
          <a:p>
            <a:pPr eaLnBrk="1">
              <a:lnSpc>
                <a:spcPct val="90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Design Patterns</a:t>
            </a:r>
          </a:p>
        </p:txBody>
      </p:sp>
      <p:sp>
        <p:nvSpPr>
          <p:cNvPr id="71683" name="Rectangle 2">
            <a:extLst>
              <a:ext uri="{FF2B5EF4-FFF2-40B4-BE49-F238E27FC236}">
                <a16:creationId xmlns:a16="http://schemas.microsoft.com/office/drawing/2014/main" id="{78D09E7F-59B4-E457-74A8-100F9F45E81A}"/>
              </a:ext>
            </a:extLst>
          </p:cNvPr>
          <p:cNvSpPr>
            <a:spLocks noGrp="1" noChangeArrowheads="1"/>
          </p:cNvSpPr>
          <p:nvPr>
            <p:ph type="body" idx="1"/>
          </p:nvPr>
        </p:nvSpPr>
        <p:spPr>
          <a:xfrm>
            <a:off x="158750" y="960438"/>
            <a:ext cx="9763125" cy="5943600"/>
          </a:xfrm>
        </p:spPr>
        <p:txBody>
          <a:bodyPr/>
          <a:lstStyle/>
          <a:p>
            <a:pPr eaLnBrk="1">
              <a:lnSpc>
                <a:spcPct val="115000"/>
              </a:lnSpc>
              <a:spcBef>
                <a:spcPct val="10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A design pattern:</a:t>
            </a:r>
          </a:p>
          <a:p>
            <a:pPr lvl="1" eaLnBrk="1">
              <a:lnSpc>
                <a:spcPct val="115000"/>
              </a:lnSpc>
              <a:spcBef>
                <a:spcPct val="10000"/>
              </a:spcBef>
              <a:spcAft>
                <a:spcPts val="9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solidFill>
                  <a:srgbClr val="0000FF"/>
                </a:solidFill>
              </a:rPr>
              <a:t>Suggests a scheme for structuring the classes in a design solution.</a:t>
            </a:r>
          </a:p>
          <a:p>
            <a:pPr lvl="1" eaLnBrk="1">
              <a:lnSpc>
                <a:spcPct val="115000"/>
              </a:lnSpc>
              <a:spcBef>
                <a:spcPct val="100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solidFill>
                  <a:srgbClr val="0000FF"/>
                </a:solidFill>
              </a:rPr>
              <a:t>Also, defines the interactions required among those classes</a:t>
            </a:r>
            <a:r>
              <a:rPr lang="en-GB" altLang="en-US"/>
              <a:t>.</a:t>
            </a:r>
          </a:p>
          <a:p>
            <a:pPr eaLnBrk="1">
              <a:lnSpc>
                <a:spcPct val="115000"/>
              </a:lnSpc>
              <a:spcBef>
                <a:spcPct val="10000"/>
              </a:spcBef>
              <a:spcAft>
                <a:spcPts val="9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Design pattern solutions                                          are described in terms of:</a:t>
            </a:r>
          </a:p>
          <a:p>
            <a:pPr lvl="1" eaLnBrk="1">
              <a:lnSpc>
                <a:spcPct val="115000"/>
              </a:lnSpc>
              <a:spcBef>
                <a:spcPct val="10000"/>
              </a:spcBef>
              <a:spcAft>
                <a:spcPts val="9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Classes, their instances, their roles and collaborations.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animEffect transition="in" filter="checkerboard(across)">
                                      <p:cBhvr>
                                        <p:cTn id="7" dur="500"/>
                                        <p:tgtEl>
                                          <p:spTgt spid="716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5" presetClass="entr" presetSubtype="10" fill="hold"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animEffect transition="in" filter="checkerboard(across)">
                                      <p:cBhvr>
                                        <p:cTn id="15"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4FE051-8CBA-3E6F-E0CD-4FD5F2F6EBB9}"/>
              </a:ext>
            </a:extLst>
          </p:cNvPr>
          <p:cNvSpPr/>
          <p:nvPr/>
        </p:nvSpPr>
        <p:spPr bwMode="auto">
          <a:xfrm>
            <a:off x="925513" y="3398838"/>
            <a:ext cx="8763000" cy="2133600"/>
          </a:xfrm>
          <a:prstGeom prst="rect">
            <a:avLst/>
          </a:prstGeom>
          <a:solidFill>
            <a:srgbClr val="FFFF00"/>
          </a:solidFill>
          <a:ln w="9525">
            <a:solidFill>
              <a:schemeClr val="tx1"/>
            </a:solidFill>
            <a:round/>
            <a:headEnd/>
            <a:tailEnd/>
          </a:ln>
        </p:spPr>
        <p:txBody>
          <a:bodyPr anchor="ctr"/>
          <a:lstStyle/>
          <a:p>
            <a:pPr algn="ctr">
              <a:defRPr/>
            </a:pPr>
            <a:endParaRPr lang="en-IN">
              <a:latin typeface="+mj-lt"/>
            </a:endParaRPr>
          </a:p>
        </p:txBody>
      </p:sp>
      <p:sp>
        <p:nvSpPr>
          <p:cNvPr id="26627" name="Rectangle 1">
            <a:extLst>
              <a:ext uri="{FF2B5EF4-FFF2-40B4-BE49-F238E27FC236}">
                <a16:creationId xmlns:a16="http://schemas.microsoft.com/office/drawing/2014/main" id="{881595DE-B22B-FE74-F667-CFF71F2045BD}"/>
              </a:ext>
            </a:extLst>
          </p:cNvPr>
          <p:cNvSpPr>
            <a:spLocks noGrp="1" noChangeArrowheads="1"/>
          </p:cNvSpPr>
          <p:nvPr>
            <p:ph type="title"/>
          </p:nvPr>
        </p:nvSpPr>
        <p:spPr>
          <a:xfrm>
            <a:off x="620713" y="252413"/>
            <a:ext cx="8599487" cy="1169987"/>
          </a:xfrm>
        </p:spPr>
        <p:txBody>
          <a:bodyPr/>
          <a:lstStyle/>
          <a:p>
            <a:pPr eaLnBrk="1">
              <a:lnSpc>
                <a:spcPct val="90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4000"/>
              <a:t>Idioms</a:t>
            </a:r>
          </a:p>
        </p:txBody>
      </p:sp>
      <p:sp>
        <p:nvSpPr>
          <p:cNvPr id="23556" name="Rectangle 2">
            <a:extLst>
              <a:ext uri="{FF2B5EF4-FFF2-40B4-BE49-F238E27FC236}">
                <a16:creationId xmlns:a16="http://schemas.microsoft.com/office/drawing/2014/main" id="{B6B8C537-8D66-482A-DFE2-8A2DB99124C5}"/>
              </a:ext>
            </a:extLst>
          </p:cNvPr>
          <p:cNvSpPr>
            <a:spLocks noGrp="1" noChangeArrowheads="1"/>
          </p:cNvSpPr>
          <p:nvPr>
            <p:ph type="body" idx="1"/>
          </p:nvPr>
        </p:nvSpPr>
        <p:spPr>
          <a:xfrm>
            <a:off x="392113" y="1417638"/>
            <a:ext cx="9677400" cy="5705475"/>
          </a:xfrm>
        </p:spPr>
        <p:txBody>
          <a:bodyPr/>
          <a:lstStyle/>
          <a:p>
            <a:pPr eaLnBrk="1">
              <a:lnSpc>
                <a:spcPct val="120000"/>
              </a:lnSpc>
              <a:spcBef>
                <a:spcPts val="18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4000"/>
              <a:t>Idioms are low-level patterns:</a:t>
            </a:r>
          </a:p>
          <a:p>
            <a:pPr lvl="1" eaLnBrk="1">
              <a:lnSpc>
                <a:spcPct val="125000"/>
              </a:lnSpc>
              <a:spcBef>
                <a:spcPts val="18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600"/>
              <a:t>Programming language-specific.</a:t>
            </a:r>
          </a:p>
          <a:p>
            <a:pPr lvl="1" eaLnBrk="1">
              <a:lnSpc>
                <a:spcPct val="125000"/>
              </a:lnSpc>
              <a:spcBef>
                <a:spcPts val="18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600" b="1">
                <a:solidFill>
                  <a:srgbClr val="0000FF"/>
                </a:solidFill>
              </a:rPr>
              <a:t>Describe how to implement a solution to a particular problem in  a given programming language.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animEffect transition="in" filter="wipe(down)">
                                      <p:cBhvr>
                                        <p:cTn id="7" dur="500"/>
                                        <p:tgtEl>
                                          <p:spTgt spid="235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9BE61E6-B853-AA51-0DDD-CA8885BD4809}"/>
              </a:ext>
            </a:extLst>
          </p:cNvPr>
          <p:cNvSpPr>
            <a:spLocks noGrp="1" noChangeArrowheads="1"/>
          </p:cNvSpPr>
          <p:nvPr>
            <p:ph type="title"/>
          </p:nvPr>
        </p:nvSpPr>
        <p:spPr>
          <a:xfrm>
            <a:off x="5011738" y="136525"/>
            <a:ext cx="4876800" cy="1255713"/>
          </a:xfrm>
          <a:solidFill>
            <a:srgbClr val="FFFFCC"/>
          </a:solidFill>
          <a:ln>
            <a:solidFill>
              <a:srgbClr val="FF0000"/>
            </a:solidFill>
            <a:round/>
            <a:headEnd/>
            <a:tailEnd/>
          </a:ln>
        </p:spPr>
        <p:txBody>
          <a:bodyPr/>
          <a:lstStyle/>
          <a:p>
            <a:r>
              <a:rPr lang="en-US" altLang="en-US" sz="2800"/>
              <a:t>Identification of Entity Objects: Some Hints</a:t>
            </a:r>
          </a:p>
        </p:txBody>
      </p:sp>
      <p:sp>
        <p:nvSpPr>
          <p:cNvPr id="35843" name="Content Placeholder 2">
            <a:extLst>
              <a:ext uri="{FF2B5EF4-FFF2-40B4-BE49-F238E27FC236}">
                <a16:creationId xmlns:a16="http://schemas.microsoft.com/office/drawing/2014/main" id="{169A28E8-B8D8-D177-7238-EF6F2F542393}"/>
              </a:ext>
            </a:extLst>
          </p:cNvPr>
          <p:cNvSpPr>
            <a:spLocks noGrp="1" noChangeArrowheads="1"/>
          </p:cNvSpPr>
          <p:nvPr>
            <p:ph idx="1"/>
          </p:nvPr>
        </p:nvSpPr>
        <p:spPr>
          <a:xfrm>
            <a:off x="144463" y="763588"/>
            <a:ext cx="6919912" cy="5334000"/>
          </a:xfrm>
        </p:spPr>
        <p:txBody>
          <a:bodyPr/>
          <a:lstStyle/>
          <a:p>
            <a:pPr>
              <a:lnSpc>
                <a:spcPct val="120000"/>
              </a:lnSpc>
              <a:spcBef>
                <a:spcPts val="1800"/>
              </a:spcBef>
              <a:spcAft>
                <a:spcPct val="0"/>
              </a:spcAft>
            </a:pPr>
            <a:r>
              <a:rPr lang="en-US" altLang="en-US" sz="4000"/>
              <a:t>Usually:</a:t>
            </a:r>
          </a:p>
          <a:p>
            <a:pPr lvl="1">
              <a:lnSpc>
                <a:spcPct val="120000"/>
              </a:lnSpc>
              <a:spcBef>
                <a:spcPts val="1800"/>
              </a:spcBef>
              <a:spcAft>
                <a:spcPts val="1200"/>
              </a:spcAft>
            </a:pPr>
            <a:r>
              <a:rPr lang="en-US" altLang="en-US" sz="3600" b="1">
                <a:solidFill>
                  <a:srgbClr val="0000CC"/>
                </a:solidFill>
              </a:rPr>
              <a:t>Appear as data stores in DFD</a:t>
            </a:r>
          </a:p>
          <a:p>
            <a:pPr lvl="1">
              <a:lnSpc>
                <a:spcPct val="120000"/>
              </a:lnSpc>
              <a:spcBef>
                <a:spcPts val="1800"/>
              </a:spcBef>
              <a:spcAft>
                <a:spcPts val="1200"/>
              </a:spcAft>
            </a:pPr>
            <a:r>
              <a:rPr lang="en-US" altLang="en-US" sz="3600" b="1">
                <a:solidFill>
                  <a:srgbClr val="0000CC"/>
                </a:solidFill>
              </a:rPr>
              <a:t>Occur as aggregate objects</a:t>
            </a:r>
          </a:p>
          <a:p>
            <a:pPr lvl="1">
              <a:lnSpc>
                <a:spcPct val="120000"/>
              </a:lnSpc>
              <a:spcBef>
                <a:spcPts val="1800"/>
              </a:spcBef>
              <a:spcAft>
                <a:spcPts val="1200"/>
              </a:spcAft>
            </a:pPr>
            <a:r>
              <a:rPr lang="en-US" altLang="en-US" sz="3600" b="1">
                <a:solidFill>
                  <a:srgbClr val="0000CC"/>
                </a:solidFill>
              </a:rPr>
              <a:t>The aggregator corresponds to registers in physical world</a:t>
            </a:r>
          </a:p>
          <a:p>
            <a:pPr>
              <a:lnSpc>
                <a:spcPct val="120000"/>
              </a:lnSpc>
              <a:spcBef>
                <a:spcPts val="1800"/>
              </a:spcBef>
              <a:spcAft>
                <a:spcPts val="1200"/>
              </a:spcAft>
            </a:pPr>
            <a:endParaRPr lang="en-US" altLang="en-US" sz="4000"/>
          </a:p>
        </p:txBody>
      </p:sp>
      <p:grpSp>
        <p:nvGrpSpPr>
          <p:cNvPr id="4" name="Group 2">
            <a:extLst>
              <a:ext uri="{FF2B5EF4-FFF2-40B4-BE49-F238E27FC236}">
                <a16:creationId xmlns:a16="http://schemas.microsoft.com/office/drawing/2014/main" id="{74EDD5C7-C173-D400-ED6B-570354B38F68}"/>
              </a:ext>
            </a:extLst>
          </p:cNvPr>
          <p:cNvGrpSpPr>
            <a:grpSpLocks/>
          </p:cNvGrpSpPr>
          <p:nvPr/>
        </p:nvGrpSpPr>
        <p:grpSpPr bwMode="auto">
          <a:xfrm>
            <a:off x="7064375" y="2560638"/>
            <a:ext cx="2638425" cy="3290887"/>
            <a:chOff x="3544" y="1640"/>
            <a:chExt cx="1429" cy="1163"/>
          </a:xfrm>
        </p:grpSpPr>
        <p:sp>
          <p:nvSpPr>
            <p:cNvPr id="4101" name="Text Box 5">
              <a:extLst>
                <a:ext uri="{FF2B5EF4-FFF2-40B4-BE49-F238E27FC236}">
                  <a16:creationId xmlns:a16="http://schemas.microsoft.com/office/drawing/2014/main" id="{747DBF2B-C96F-65C5-6659-36C749C4F166}"/>
                </a:ext>
              </a:extLst>
            </p:cNvPr>
            <p:cNvSpPr txBox="1">
              <a:spLocks noChangeArrowheads="1"/>
            </p:cNvSpPr>
            <p:nvPr/>
          </p:nvSpPr>
          <p:spPr bwMode="auto">
            <a:xfrm>
              <a:off x="3544" y="2539"/>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400" i="1">
                  <a:solidFill>
                    <a:srgbClr val="0000FF"/>
                  </a:solidFill>
                  <a:latin typeface="Comic Sans MS" panose="030F0702030302020204" pitchFamily="66" charset="0"/>
                </a:rPr>
                <a:t>CustomerRecord</a:t>
              </a:r>
            </a:p>
          </p:txBody>
        </p:sp>
        <p:sp>
          <p:nvSpPr>
            <p:cNvPr id="4102" name="Text Box 6">
              <a:extLst>
                <a:ext uri="{FF2B5EF4-FFF2-40B4-BE49-F238E27FC236}">
                  <a16:creationId xmlns:a16="http://schemas.microsoft.com/office/drawing/2014/main" id="{BDE15B72-B56D-37A8-D7E8-B0FA95C7C001}"/>
                </a:ext>
              </a:extLst>
            </p:cNvPr>
            <p:cNvSpPr txBox="1">
              <a:spLocks noChangeArrowheads="1"/>
            </p:cNvSpPr>
            <p:nvPr/>
          </p:nvSpPr>
          <p:spPr bwMode="auto">
            <a:xfrm>
              <a:off x="3544" y="1640"/>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400" i="1">
                  <a:solidFill>
                    <a:srgbClr val="0000FF"/>
                  </a:solidFill>
                  <a:latin typeface="Comic Sans MS" panose="030F0702030302020204" pitchFamily="66" charset="0"/>
                </a:rPr>
                <a:t>CustomerRegister</a:t>
              </a:r>
            </a:p>
          </p:txBody>
        </p:sp>
        <p:sp>
          <p:nvSpPr>
            <p:cNvPr id="4103" name="AutoShape 9">
              <a:extLst>
                <a:ext uri="{FF2B5EF4-FFF2-40B4-BE49-F238E27FC236}">
                  <a16:creationId xmlns:a16="http://schemas.microsoft.com/office/drawing/2014/main" id="{519DA0D7-C081-E791-F773-321F80952785}"/>
                </a:ext>
              </a:extLst>
            </p:cNvPr>
            <p:cNvSpPr>
              <a:spLocks noChangeArrowheads="1"/>
            </p:cNvSpPr>
            <p:nvPr/>
          </p:nvSpPr>
          <p:spPr bwMode="auto">
            <a:xfrm>
              <a:off x="4179" y="1913"/>
              <a:ext cx="211" cy="211"/>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3200" i="1"/>
            </a:p>
          </p:txBody>
        </p:sp>
        <p:sp>
          <p:nvSpPr>
            <p:cNvPr id="4104" name="Line 11">
              <a:extLst>
                <a:ext uri="{FF2B5EF4-FFF2-40B4-BE49-F238E27FC236}">
                  <a16:creationId xmlns:a16="http://schemas.microsoft.com/office/drawing/2014/main" id="{C7B46DEC-F359-B9F6-B402-7C8904112767}"/>
                </a:ext>
              </a:extLst>
            </p:cNvPr>
            <p:cNvSpPr>
              <a:spLocks noChangeShapeType="1"/>
            </p:cNvSpPr>
            <p:nvPr/>
          </p:nvSpPr>
          <p:spPr bwMode="auto">
            <a:xfrm>
              <a:off x="4285" y="2115"/>
              <a:ext cx="1" cy="422"/>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4105" name="Text Box 15">
              <a:extLst>
                <a:ext uri="{FF2B5EF4-FFF2-40B4-BE49-F238E27FC236}">
                  <a16:creationId xmlns:a16="http://schemas.microsoft.com/office/drawing/2014/main" id="{0A9D4D7F-EEEB-3183-4C3F-18AFA41D5CD2}"/>
                </a:ext>
              </a:extLst>
            </p:cNvPr>
            <p:cNvSpPr txBox="1">
              <a:spLocks noChangeArrowheads="1"/>
            </p:cNvSpPr>
            <p:nvPr/>
          </p:nvSpPr>
          <p:spPr bwMode="auto">
            <a:xfrm>
              <a:off x="4291" y="240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3200" i="1">
                  <a:solidFill>
                    <a:srgbClr val="000000"/>
                  </a:solidFill>
                  <a:latin typeface="Comic Sans MS" panose="030F0702030302020204" pitchFamily="66"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down)">
                                      <p:cBhvr>
                                        <p:cTn id="7" dur="500"/>
                                        <p:tgtEl>
                                          <p:spTgt spid="3584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wipe(down)">
                                      <p:cBhvr>
                                        <p:cTn id="10" dur="500"/>
                                        <p:tgtEl>
                                          <p:spTgt spid="3584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Effect transition="in" filter="wipe(down)">
                                      <p:cBhvr>
                                        <p:cTn id="13" dur="500"/>
                                        <p:tgtEl>
                                          <p:spTgt spid="3584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5843">
                                            <p:txEl>
                                              <p:pRg st="3" end="3"/>
                                            </p:txEl>
                                          </p:spTgt>
                                        </p:tgtEl>
                                        <p:attrNameLst>
                                          <p:attrName>style.visibility</p:attrName>
                                        </p:attrNameLst>
                                      </p:cBhvr>
                                      <p:to>
                                        <p:strVal val="visible"/>
                                      </p:to>
                                    </p:set>
                                    <p:animEffect transition="in" filter="wipe(down)">
                                      <p:cBhvr>
                                        <p:cTn id="16" dur="500"/>
                                        <p:tgtEl>
                                          <p:spTgt spid="358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9254C3AF-AE4F-FCCB-B7A2-7EEA24341B00}"/>
              </a:ext>
            </a:extLst>
          </p:cNvPr>
          <p:cNvSpPr>
            <a:spLocks noGrp="1" noChangeArrowheads="1"/>
          </p:cNvSpPr>
          <p:nvPr>
            <p:ph type="title"/>
          </p:nvPr>
        </p:nvSpPr>
        <p:spPr>
          <a:xfrm>
            <a:off x="544513" y="274638"/>
            <a:ext cx="8601075" cy="960437"/>
          </a:xfrm>
        </p:spPr>
        <p:txBody>
          <a:bodyPr/>
          <a:lstStyle/>
          <a:p>
            <a:pPr eaLnBrk="1">
              <a:lnSpc>
                <a:spcPct val="92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Idioms</a:t>
            </a:r>
          </a:p>
        </p:txBody>
      </p:sp>
      <p:sp>
        <p:nvSpPr>
          <p:cNvPr id="49155" name="Rectangle 2">
            <a:extLst>
              <a:ext uri="{FF2B5EF4-FFF2-40B4-BE49-F238E27FC236}">
                <a16:creationId xmlns:a16="http://schemas.microsoft.com/office/drawing/2014/main" id="{873DF94E-7229-26EF-F6EB-D9F60F1FAA26}"/>
              </a:ext>
            </a:extLst>
          </p:cNvPr>
          <p:cNvSpPr>
            <a:spLocks noGrp="1" noChangeArrowheads="1"/>
          </p:cNvSpPr>
          <p:nvPr>
            <p:ph type="body" idx="1"/>
          </p:nvPr>
        </p:nvSpPr>
        <p:spPr>
          <a:xfrm>
            <a:off x="163513" y="1341438"/>
            <a:ext cx="9525000" cy="5857875"/>
          </a:xfrm>
        </p:spPr>
        <p:txBody>
          <a:bodyPr/>
          <a:lstStyle/>
          <a:p>
            <a:pPr eaLnBrk="1">
              <a:lnSpc>
                <a:spcPct val="110000"/>
              </a:lnSpc>
              <a:spcBef>
                <a:spcPct val="10000"/>
              </a:spcBef>
              <a:spcAft>
                <a:spcPct val="1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What is an Idiom in English language?</a:t>
            </a:r>
          </a:p>
          <a:p>
            <a:pPr lvl="1" eaLnBrk="1">
              <a:lnSpc>
                <a:spcPct val="110000"/>
              </a:lnSpc>
              <a:spcBef>
                <a:spcPct val="10000"/>
              </a:spcBef>
              <a:spcAft>
                <a:spcPct val="1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FF3300"/>
                </a:solidFill>
              </a:rPr>
              <a:t>A group of words that has meaning different from a simple juxtaposition of the meanings of the individual words.</a:t>
            </a:r>
          </a:p>
          <a:p>
            <a:pPr lvl="1" eaLnBrk="1">
              <a:lnSpc>
                <a:spcPct val="110000"/>
              </a:lnSpc>
              <a:spcBef>
                <a:spcPct val="10000"/>
              </a:spcBef>
              <a:spcAft>
                <a:spcPts val="24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600"/>
              <a:t>Example: “Raining cats and dogs”</a:t>
            </a:r>
          </a:p>
          <a:p>
            <a:pPr eaLnBrk="1">
              <a:lnSpc>
                <a:spcPct val="110000"/>
              </a:lnSpc>
              <a:spcBef>
                <a:spcPct val="10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A C idiom:</a:t>
            </a:r>
          </a:p>
          <a:p>
            <a:pPr marL="1431925" lvl="3" indent="0" eaLnBrk="1">
              <a:lnSpc>
                <a:spcPct val="110000"/>
              </a:lnSpc>
              <a:spcBef>
                <a:spcPct val="10000"/>
              </a:spcBef>
              <a:spcAft>
                <a:spcPct val="10000"/>
              </a:spcAft>
              <a:buFont typeface="Symbol" panose="05050102010706020507" pitchFamily="18" charset="2"/>
              <a:buNone/>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3333CC"/>
                </a:solidFill>
              </a:rPr>
              <a:t>for(i=0;i&lt;1000;i++){</a:t>
            </a:r>
          </a:p>
          <a:p>
            <a:pPr marL="1431925" lvl="3" indent="0" eaLnBrk="1">
              <a:lnSpc>
                <a:spcPct val="110000"/>
              </a:lnSpc>
              <a:spcBef>
                <a:spcPct val="10000"/>
              </a:spcBef>
              <a:spcAft>
                <a:spcPct val="10000"/>
              </a:spcAft>
              <a:buFont typeface="Symbol" panose="05050102010706020507" pitchFamily="18" charset="2"/>
              <a:buNone/>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3333CC"/>
                </a:solidFill>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 calcmode="lin" valueType="num">
                                      <p:cBhvr additive="base">
                                        <p:cTn id="11"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wipe(down)">
                                      <p:cBhvr>
                                        <p:cTn id="17" dur="500"/>
                                        <p:tgtEl>
                                          <p:spTgt spid="49155">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9155">
                                            <p:txEl>
                                              <p:pRg st="4" end="4"/>
                                            </p:txEl>
                                          </p:spTgt>
                                        </p:tgtEl>
                                        <p:attrNameLst>
                                          <p:attrName>style.visibility</p:attrName>
                                        </p:attrNameLst>
                                      </p:cBhvr>
                                      <p:to>
                                        <p:strVal val="visible"/>
                                      </p:to>
                                    </p:set>
                                    <p:animEffect transition="in" filter="wipe(down)">
                                      <p:cBhvr>
                                        <p:cTn id="20" dur="500"/>
                                        <p:tgtEl>
                                          <p:spTgt spid="49155">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animEffect transition="in" filter="wipe(down)">
                                      <p:cBhvr>
                                        <p:cTn id="23"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C26BA3D7-4816-E600-1C1C-B48197C0C3AD}"/>
              </a:ext>
            </a:extLst>
          </p:cNvPr>
          <p:cNvSpPr>
            <a:spLocks noGrp="1" noChangeArrowheads="1"/>
          </p:cNvSpPr>
          <p:nvPr>
            <p:ph type="title"/>
          </p:nvPr>
        </p:nvSpPr>
        <p:spPr>
          <a:xfrm>
            <a:off x="620713" y="-182563"/>
            <a:ext cx="8601075" cy="1546226"/>
          </a:xfrm>
        </p:spPr>
        <p:txBody>
          <a:bodyPr/>
          <a:lstStyle/>
          <a:p>
            <a:pPr eaLnBrk="1">
              <a:lnSpc>
                <a:spcPct val="94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400"/>
              <a:t>Patterns versus Idioms</a:t>
            </a:r>
          </a:p>
        </p:txBody>
      </p:sp>
      <p:sp>
        <p:nvSpPr>
          <p:cNvPr id="50179" name="Rectangle 2">
            <a:extLst>
              <a:ext uri="{FF2B5EF4-FFF2-40B4-BE49-F238E27FC236}">
                <a16:creationId xmlns:a16="http://schemas.microsoft.com/office/drawing/2014/main" id="{B5D8DE41-21F7-6FF7-64A2-0BBF9EFDB5BE}"/>
              </a:ext>
            </a:extLst>
          </p:cNvPr>
          <p:cNvSpPr>
            <a:spLocks noGrp="1" noChangeArrowheads="1"/>
          </p:cNvSpPr>
          <p:nvPr>
            <p:ph type="body" idx="1"/>
          </p:nvPr>
        </p:nvSpPr>
        <p:spPr>
          <a:xfrm>
            <a:off x="163513" y="884238"/>
            <a:ext cx="9753600" cy="6127750"/>
          </a:xfrm>
        </p:spPr>
        <p:txBody>
          <a:bodyPr/>
          <a:lstStyle/>
          <a:p>
            <a:pPr marL="338138" indent="-338138" eaLnBrk="1">
              <a:lnSpc>
                <a:spcPct val="110000"/>
              </a:lnSpc>
              <a:spcBef>
                <a:spcPct val="5000"/>
              </a:spcBef>
              <a:spcAft>
                <a:spcPct val="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a:t>A pattern:</a:t>
            </a:r>
          </a:p>
          <a:p>
            <a:pPr marL="738188" lvl="1" indent="-280988" eaLnBrk="1">
              <a:lnSpc>
                <a:spcPct val="110000"/>
              </a:lnSpc>
              <a:spcAft>
                <a:spcPct val="2500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a:solidFill>
                  <a:srgbClr val="0000CC"/>
                </a:solidFill>
              </a:rPr>
              <a:t>Describes a recurring problem</a:t>
            </a:r>
          </a:p>
          <a:p>
            <a:pPr marL="738188" lvl="1" indent="-280988" eaLnBrk="1">
              <a:lnSpc>
                <a:spcPct val="110000"/>
              </a:lnSpc>
              <a:spcBef>
                <a:spcPct val="5000"/>
              </a:spcBef>
              <a:spcAft>
                <a:spcPct val="2500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a:solidFill>
                  <a:srgbClr val="0000CC"/>
                </a:solidFill>
              </a:rPr>
              <a:t>Describes a core  solution</a:t>
            </a:r>
          </a:p>
          <a:p>
            <a:pPr marL="738188" lvl="1" indent="-280988" eaLnBrk="1">
              <a:lnSpc>
                <a:spcPct val="110000"/>
              </a:lnSpc>
              <a:spcBef>
                <a:spcPct val="5000"/>
              </a:spcBef>
              <a:spcAft>
                <a:spcPts val="240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a:solidFill>
                  <a:srgbClr val="0000CC"/>
                </a:solidFill>
              </a:rPr>
              <a:t>Used for generating many distinct designs</a:t>
            </a:r>
          </a:p>
          <a:p>
            <a:pPr marL="338138" indent="-338138" eaLnBrk="1">
              <a:lnSpc>
                <a:spcPct val="115000"/>
              </a:lnSpc>
              <a:spcBef>
                <a:spcPct val="5000"/>
              </a:spcBef>
              <a:spcAft>
                <a:spcPct val="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sz="3200"/>
              <a:t>An Idiom though describes solution to a recurring problem, is rather restricted:</a:t>
            </a:r>
            <a:r>
              <a:rPr lang="en-GB" altLang="en-US"/>
              <a:t>	</a:t>
            </a:r>
          </a:p>
          <a:p>
            <a:pPr marL="738188" lvl="1" indent="-280988" eaLnBrk="1">
              <a:lnSpc>
                <a:spcPct val="115000"/>
              </a:lnSpc>
              <a:spcBef>
                <a:spcPct val="5000"/>
              </a:spcBef>
              <a:spcAft>
                <a:spcPct val="2500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b="1">
                <a:solidFill>
                  <a:srgbClr val="0000CC"/>
                </a:solidFill>
              </a:rPr>
              <a:t>Provides only a specific solution, with fewer variations.</a:t>
            </a:r>
          </a:p>
          <a:p>
            <a:pPr marL="738188" lvl="1" indent="-280988" eaLnBrk="1">
              <a:lnSpc>
                <a:spcPct val="115000"/>
              </a:lnSpc>
              <a:spcBef>
                <a:spcPct val="5000"/>
              </a:spcBef>
              <a:spcAft>
                <a:spcPct val="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b="1">
                <a:solidFill>
                  <a:srgbClr val="0000CC"/>
                </a:solidFill>
              </a:rPr>
              <a:t>Applies only in a narrow context</a:t>
            </a:r>
          </a:p>
          <a:p>
            <a:pPr marL="1143000" lvl="2" indent="-230188" eaLnBrk="1">
              <a:lnSpc>
                <a:spcPct val="115000"/>
              </a:lnSpc>
              <a:spcBef>
                <a:spcPct val="5000"/>
              </a:spcBef>
              <a:spcAft>
                <a:spcPct val="25000"/>
              </a:spcAft>
              <a:tabLst>
                <a:tab pos="369888" algn="l"/>
                <a:tab pos="827088" algn="l"/>
                <a:tab pos="1284288" algn="l"/>
                <a:tab pos="1741488" algn="l"/>
                <a:tab pos="2195513" algn="l"/>
                <a:tab pos="2655888" algn="l"/>
                <a:tab pos="3113088" algn="l"/>
                <a:tab pos="3570288" algn="l"/>
                <a:tab pos="4024313" algn="l"/>
                <a:tab pos="4484688" algn="l"/>
                <a:tab pos="4941888" algn="l"/>
                <a:tab pos="5399088" algn="l"/>
                <a:tab pos="5853113" algn="l"/>
                <a:tab pos="6313488" algn="l"/>
                <a:tab pos="6770688" algn="l"/>
                <a:tab pos="7224713" algn="l"/>
                <a:tab pos="7681913" algn="l"/>
                <a:tab pos="8142288" algn="l"/>
                <a:tab pos="8599488" algn="l"/>
                <a:tab pos="9053513" algn="l"/>
              </a:tabLst>
            </a:pPr>
            <a:r>
              <a:rPr lang="en-GB" altLang="en-US" b="1">
                <a:solidFill>
                  <a:srgbClr val="0000CC"/>
                </a:solidFill>
              </a:rPr>
              <a:t>e.g., C++ or Java language</a:t>
            </a:r>
            <a:endParaRPr lang="en-GB" altLang="en-US" sz="2000" b="1">
              <a:solidFill>
                <a:srgbClr val="0000CC"/>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 calcmode="lin" valueType="num">
                                      <p:cBhvr additive="base">
                                        <p:cTn id="7"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0179">
                                            <p:txEl>
                                              <p:pRg st="5" end="5"/>
                                            </p:txEl>
                                          </p:spTgt>
                                        </p:tgtEl>
                                        <p:attrNameLst>
                                          <p:attrName>style.visibility</p:attrName>
                                        </p:attrNameLst>
                                      </p:cBhvr>
                                      <p:to>
                                        <p:strVal val="visible"/>
                                      </p:to>
                                    </p:set>
                                    <p:anim calcmode="lin" valueType="num">
                                      <p:cBhvr additive="base">
                                        <p:cTn id="11" dur="500" fill="hold"/>
                                        <p:tgtEl>
                                          <p:spTgt spid="50179">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0179">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0179">
                                            <p:txEl>
                                              <p:pRg st="6" end="6"/>
                                            </p:txEl>
                                          </p:spTgt>
                                        </p:tgtEl>
                                        <p:attrNameLst>
                                          <p:attrName>style.visibility</p:attrName>
                                        </p:attrNameLst>
                                      </p:cBhvr>
                                      <p:to>
                                        <p:strVal val="visible"/>
                                      </p:to>
                                    </p:set>
                                    <p:anim calcmode="lin" valueType="num">
                                      <p:cBhvr additive="base">
                                        <p:cTn id="15" dur="500" fill="hold"/>
                                        <p:tgtEl>
                                          <p:spTgt spid="50179">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0179">
                                            <p:txEl>
                                              <p:pRg st="6" end="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0179">
                                            <p:txEl>
                                              <p:pRg st="7" end="7"/>
                                            </p:txEl>
                                          </p:spTgt>
                                        </p:tgtEl>
                                        <p:attrNameLst>
                                          <p:attrName>style.visibility</p:attrName>
                                        </p:attrNameLst>
                                      </p:cBhvr>
                                      <p:to>
                                        <p:strVal val="visible"/>
                                      </p:to>
                                    </p:set>
                                    <p:anim calcmode="lin" valueType="num">
                                      <p:cBhvr additive="base">
                                        <p:cTn id="19" dur="500" fill="hold"/>
                                        <p:tgtEl>
                                          <p:spTgt spid="50179">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009DFF04-1CD3-5CE8-C044-1718C8F3908F}"/>
              </a:ext>
            </a:extLst>
          </p:cNvPr>
          <p:cNvSpPr>
            <a:spLocks noGrp="1" noChangeArrowheads="1"/>
          </p:cNvSpPr>
          <p:nvPr>
            <p:ph type="title"/>
          </p:nvPr>
        </p:nvSpPr>
        <p:spPr>
          <a:xfrm>
            <a:off x="544513" y="228600"/>
            <a:ext cx="8686800" cy="884238"/>
          </a:xfrm>
        </p:spPr>
        <p:txBody>
          <a:bodyPr/>
          <a:lstStyle/>
          <a:p>
            <a:pPr eaLnBrk="1">
              <a:lnSpc>
                <a:spcPct val="92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Antipattern</a:t>
            </a:r>
          </a:p>
        </p:txBody>
      </p:sp>
      <p:sp>
        <p:nvSpPr>
          <p:cNvPr id="68611" name="Rectangle 2">
            <a:extLst>
              <a:ext uri="{FF2B5EF4-FFF2-40B4-BE49-F238E27FC236}">
                <a16:creationId xmlns:a16="http://schemas.microsoft.com/office/drawing/2014/main" id="{14FDED8D-7FB6-AEE6-FF3E-C83CDC4AF42C}"/>
              </a:ext>
            </a:extLst>
          </p:cNvPr>
          <p:cNvSpPr>
            <a:spLocks noGrp="1" noChangeArrowheads="1"/>
          </p:cNvSpPr>
          <p:nvPr>
            <p:ph type="body" idx="1"/>
          </p:nvPr>
        </p:nvSpPr>
        <p:spPr>
          <a:xfrm>
            <a:off x="392113" y="1112838"/>
            <a:ext cx="9220200" cy="5857875"/>
          </a:xfrm>
        </p:spPr>
        <p:txBody>
          <a:bodyPr/>
          <a:lstStyle/>
          <a:p>
            <a:pPr eaLnBrk="1">
              <a:lnSpc>
                <a:spcPct val="120000"/>
              </a:lnSpc>
              <a:spcBef>
                <a:spcPts val="9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a:t>If each pattern represents a best practice:</a:t>
            </a:r>
          </a:p>
          <a:p>
            <a:pPr lvl="1" eaLnBrk="1">
              <a:lnSpc>
                <a:spcPct val="120000"/>
              </a:lnSpc>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a:solidFill>
                  <a:srgbClr val="3333CC"/>
                </a:solidFill>
              </a:rPr>
              <a:t>An antipattern represents lessons learned from a bad design.</a:t>
            </a:r>
          </a:p>
          <a:p>
            <a:pPr eaLnBrk="1">
              <a:lnSpc>
                <a:spcPct val="120000"/>
              </a:lnSpc>
              <a:spcBef>
                <a:spcPts val="9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a:t>Antipatterns help to recognise deceptive solutions:</a:t>
            </a:r>
          </a:p>
          <a:p>
            <a:pPr lvl="1" eaLnBrk="1">
              <a:lnSpc>
                <a:spcPct val="120000"/>
              </a:lnSpc>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a:solidFill>
                  <a:srgbClr val="0000CC"/>
                </a:solidFill>
              </a:rPr>
              <a:t>They appear attractive at first, but turn out to be a liability later…</a:t>
            </a:r>
          </a:p>
          <a:p>
            <a:pPr eaLnBrk="1">
              <a:lnSpc>
                <a:spcPct val="120000"/>
              </a:lnSpc>
              <a:spcBef>
                <a:spcPts val="9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a:solidFill>
                  <a:schemeClr val="tx1"/>
                </a:solidFill>
              </a:rPr>
              <a:t>Not enough to use patterns in a solution --–must consciously avoid antipatterns.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Effect transition="in" filter="checkerboard(across)">
                                      <p:cBhvr>
                                        <p:cTn id="7" dur="500"/>
                                        <p:tgtEl>
                                          <p:spTgt spid="686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8611">
                                            <p:txEl>
                                              <p:pRg st="3" end="3"/>
                                            </p:txEl>
                                          </p:spTgt>
                                        </p:tgtEl>
                                        <p:attrNameLst>
                                          <p:attrName>style.visibility</p:attrName>
                                        </p:attrNameLst>
                                      </p:cBhvr>
                                      <p:to>
                                        <p:strVal val="visible"/>
                                      </p:to>
                                    </p:set>
                                    <p:animEffect transition="in" filter="checkerboard(across)">
                                      <p:cBhvr>
                                        <p:cTn id="12" dur="500"/>
                                        <p:tgtEl>
                                          <p:spTgt spid="686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animEffect transition="in" filter="checkerboard(across)">
                                      <p:cBhvr>
                                        <p:cTn id="1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104403C7-BCCC-CE79-A80A-F797D90A2536}"/>
              </a:ext>
            </a:extLst>
          </p:cNvPr>
          <p:cNvSpPr>
            <a:spLocks noGrp="1" noChangeArrowheads="1"/>
          </p:cNvSpPr>
          <p:nvPr>
            <p:ph type="title"/>
          </p:nvPr>
        </p:nvSpPr>
        <p:spPr>
          <a:xfrm>
            <a:off x="303213" y="103188"/>
            <a:ext cx="9144000" cy="1166812"/>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Patterns versus Algorithms</a:t>
            </a:r>
          </a:p>
        </p:txBody>
      </p:sp>
      <p:sp>
        <p:nvSpPr>
          <p:cNvPr id="69635" name="Rectangle 2">
            <a:extLst>
              <a:ext uri="{FF2B5EF4-FFF2-40B4-BE49-F238E27FC236}">
                <a16:creationId xmlns:a16="http://schemas.microsoft.com/office/drawing/2014/main" id="{9616F6E9-EF45-2D95-099B-D318987CE188}"/>
              </a:ext>
            </a:extLst>
          </p:cNvPr>
          <p:cNvSpPr>
            <a:spLocks noGrp="1" noChangeArrowheads="1"/>
          </p:cNvSpPr>
          <p:nvPr>
            <p:ph type="body" idx="1"/>
          </p:nvPr>
        </p:nvSpPr>
        <p:spPr>
          <a:xfrm>
            <a:off x="334963" y="1112838"/>
            <a:ext cx="9296400" cy="5549900"/>
          </a:xfrm>
        </p:spPr>
        <p:txBody>
          <a:bodyPr/>
          <a:lstStyle/>
          <a:p>
            <a:pPr eaLnBrk="1">
              <a:lnSpc>
                <a:spcPct val="120000"/>
              </a:lnSpc>
              <a:spcBef>
                <a:spcPts val="600"/>
              </a:spcBef>
              <a:spcAft>
                <a:spcPct val="1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0000CC"/>
                </a:solidFill>
              </a:rPr>
              <a:t>Are patterns and algorithms identical concepts?</a:t>
            </a:r>
          </a:p>
          <a:p>
            <a:pPr lvl="1" eaLnBrk="1">
              <a:lnSpc>
                <a:spcPct val="120000"/>
              </a:lnSpc>
              <a:spcBef>
                <a:spcPts val="600"/>
              </a:spcBef>
              <a:spcAft>
                <a:spcPts val="3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a:t>After all, both target to provide reusable solutions to problems!</a:t>
            </a:r>
          </a:p>
          <a:p>
            <a:pPr eaLnBrk="1">
              <a:lnSpc>
                <a:spcPct val="120000"/>
              </a:lnSpc>
              <a:spcBef>
                <a:spcPts val="600"/>
              </a:spcBef>
              <a:spcAft>
                <a:spcPct val="1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a:t>Algorithms primarily focus on solving problems with reduced space and/or time requirements:</a:t>
            </a:r>
          </a:p>
          <a:p>
            <a:pPr lvl="1" eaLnBrk="1">
              <a:lnSpc>
                <a:spcPct val="120000"/>
              </a:lnSpc>
              <a:spcBef>
                <a:spcPts val="600"/>
              </a:spcBef>
              <a:spcAft>
                <a:spcPct val="1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a:solidFill>
                  <a:srgbClr val="0000FF"/>
                </a:solidFill>
              </a:rPr>
              <a:t>Patterns focus on understandability and maintainability of design and easier development.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animEffect transition="in" filter="checkerboard(across)">
                                      <p:cBhvr>
                                        <p:cTn id="7" dur="500"/>
                                        <p:tgtEl>
                                          <p:spTgt spid="6963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9635">
                                            <p:txEl>
                                              <p:pRg st="3" end="3"/>
                                            </p:txEl>
                                          </p:spTgt>
                                        </p:tgtEl>
                                        <p:attrNameLst>
                                          <p:attrName>style.visibility</p:attrName>
                                        </p:attrNameLst>
                                      </p:cBhvr>
                                      <p:to>
                                        <p:strVal val="visible"/>
                                      </p:to>
                                    </p:set>
                                    <p:animEffect transition="in" filter="checkerboard(across)">
                                      <p:cBhvr>
                                        <p:cTn id="10"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B8F9626C-897A-F36B-7A16-F2829F3B12D4}"/>
              </a:ext>
            </a:extLst>
          </p:cNvPr>
          <p:cNvSpPr>
            <a:spLocks noChangeArrowheads="1"/>
          </p:cNvSpPr>
          <p:nvPr/>
        </p:nvSpPr>
        <p:spPr bwMode="auto">
          <a:xfrm>
            <a:off x="925513" y="5583238"/>
            <a:ext cx="8610600" cy="1601787"/>
          </a:xfrm>
          <a:prstGeom prst="rect">
            <a:avLst/>
          </a:prstGeom>
          <a:solidFill>
            <a:srgbClr val="FFFFCC"/>
          </a:solidFill>
          <a:ln w="9525">
            <a:solidFill>
              <a:srgbClr val="660066"/>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36867" name="Rectangle 1">
            <a:extLst>
              <a:ext uri="{FF2B5EF4-FFF2-40B4-BE49-F238E27FC236}">
                <a16:creationId xmlns:a16="http://schemas.microsoft.com/office/drawing/2014/main" id="{967E6968-E78C-1088-BCE8-842A6C8D1D60}"/>
              </a:ext>
            </a:extLst>
          </p:cNvPr>
          <p:cNvSpPr>
            <a:spLocks noGrp="1" noChangeArrowheads="1"/>
          </p:cNvSpPr>
          <p:nvPr>
            <p:ph type="title"/>
          </p:nvPr>
        </p:nvSpPr>
        <p:spPr>
          <a:xfrm>
            <a:off x="620713" y="198438"/>
            <a:ext cx="8597900" cy="990600"/>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Pros of Design Patterns</a:t>
            </a:r>
          </a:p>
        </p:txBody>
      </p:sp>
      <p:sp>
        <p:nvSpPr>
          <p:cNvPr id="70659" name="Rectangle 2">
            <a:extLst>
              <a:ext uri="{FF2B5EF4-FFF2-40B4-BE49-F238E27FC236}">
                <a16:creationId xmlns:a16="http://schemas.microsoft.com/office/drawing/2014/main" id="{20485789-E496-9E23-B362-60E6663D64A4}"/>
              </a:ext>
            </a:extLst>
          </p:cNvPr>
          <p:cNvSpPr>
            <a:spLocks noGrp="1" noChangeArrowheads="1"/>
          </p:cNvSpPr>
          <p:nvPr>
            <p:ph type="body" idx="1"/>
          </p:nvPr>
        </p:nvSpPr>
        <p:spPr>
          <a:xfrm>
            <a:off x="239713" y="1189038"/>
            <a:ext cx="9601200" cy="5767387"/>
          </a:xfrm>
        </p:spPr>
        <p:txBody>
          <a:bodyPr/>
          <a:lstStyle/>
          <a:p>
            <a:pPr eaLnBrk="1">
              <a:lnSpc>
                <a:spcPct val="110000"/>
              </a:lnSpc>
              <a:spcBef>
                <a:spcPts val="9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Help capture and disseminate expert knowledge.</a:t>
            </a:r>
          </a:p>
          <a:p>
            <a:pPr lvl="1" eaLnBrk="1">
              <a:lnSpc>
                <a:spcPct val="110000"/>
              </a:lnSpc>
              <a:spcBef>
                <a:spcPts val="900"/>
              </a:spcBef>
              <a:spcAft>
                <a:spcPts val="3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CC"/>
                </a:solidFill>
              </a:rPr>
              <a:t>Promotes reuse and helps avoid mistakes</a:t>
            </a:r>
            <a:r>
              <a:rPr lang="en-GB" altLang="en-US">
                <a:solidFill>
                  <a:srgbClr val="0000CC"/>
                </a:solidFill>
              </a:rPr>
              <a:t>.</a:t>
            </a:r>
          </a:p>
          <a:p>
            <a:pPr eaLnBrk="1">
              <a:lnSpc>
                <a:spcPct val="110000"/>
              </a:lnSpc>
              <a:spcBef>
                <a:spcPts val="9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Provide a common vocabulary:</a:t>
            </a:r>
          </a:p>
          <a:p>
            <a:pPr lvl="1" eaLnBrk="1">
              <a:lnSpc>
                <a:spcPct val="110000"/>
              </a:lnSpc>
              <a:spcBef>
                <a:spcPts val="900"/>
              </a:spcBef>
              <a:spcAft>
                <a:spcPts val="1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Help improve communication among the developers.</a:t>
            </a:r>
          </a:p>
          <a:p>
            <a:pPr lvl="1">
              <a:lnSpc>
                <a:spcPct val="110000"/>
              </a:lnSpc>
              <a:spcBef>
                <a:spcPts val="900"/>
              </a:spcBef>
              <a:spcAft>
                <a:spcPts val="1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i="1">
                <a:solidFill>
                  <a:srgbClr val="003300"/>
                </a:solidFill>
              </a:rPr>
              <a:t>“</a:t>
            </a:r>
            <a:r>
              <a:rPr lang="en-GB" altLang="en-US" b="1">
                <a:solidFill>
                  <a:srgbClr val="003300"/>
                </a:solidFill>
              </a:rPr>
              <a:t>The hardest part of programming is coming up with good variable and function names.”</a:t>
            </a:r>
            <a:endParaRPr lang="en-US" altLang="en-US" b="1">
              <a:solidFill>
                <a:srgbClr val="003300"/>
              </a:solidFill>
            </a:endParaRPr>
          </a:p>
          <a:p>
            <a:pPr lvl="1" eaLnBrk="1">
              <a:lnSpc>
                <a:spcPct val="110000"/>
              </a:lnSpc>
              <a:spcBef>
                <a:spcPts val="900"/>
              </a:spcBef>
              <a:spcAft>
                <a:spcPts val="1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endParaRPr lang="en-GB" altLang="en-US" sz="4000">
              <a:solidFill>
                <a:srgbClr val="0033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wipe(down)">
                                      <p:cBhvr>
                                        <p:cTn id="7" dur="500"/>
                                        <p:tgtEl>
                                          <p:spTgt spid="7065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0659">
                                            <p:txEl>
                                              <p:pRg st="3" end="3"/>
                                            </p:txEl>
                                          </p:spTgt>
                                        </p:tgtEl>
                                        <p:attrNameLst>
                                          <p:attrName>style.visibility</p:attrName>
                                        </p:attrNameLst>
                                      </p:cBhvr>
                                      <p:to>
                                        <p:strVal val="visible"/>
                                      </p:to>
                                    </p:set>
                                    <p:animEffect transition="in" filter="wipe(down)">
                                      <p:cBhvr>
                                        <p:cTn id="10" dur="500"/>
                                        <p:tgtEl>
                                          <p:spTgt spid="7065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animEffect transition="in" filter="checkerboard(across)">
                                      <p:cBhvr>
                                        <p:cTn id="15" dur="500"/>
                                        <p:tgtEl>
                                          <p:spTgt spid="7065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3794"/>
                                        </p:tgtEl>
                                        <p:attrNameLst>
                                          <p:attrName>style.visibility</p:attrName>
                                        </p:attrNameLst>
                                      </p:cBhvr>
                                      <p:to>
                                        <p:strVal val="visible"/>
                                      </p:to>
                                    </p:set>
                                    <p:animEffect transition="in" filter="wipe(down)">
                                      <p:cBhvr>
                                        <p:cTn id="20"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4D9135E-1ABC-4151-BCA1-1F0F8C672F5D}"/>
              </a:ext>
            </a:extLst>
          </p:cNvPr>
          <p:cNvSpPr>
            <a:spLocks noGrp="1" noChangeArrowheads="1"/>
          </p:cNvSpPr>
          <p:nvPr>
            <p:ph type="title"/>
          </p:nvPr>
        </p:nvSpPr>
        <p:spPr>
          <a:xfrm>
            <a:off x="541338" y="161925"/>
            <a:ext cx="9296400" cy="1255713"/>
          </a:xfrm>
        </p:spPr>
        <p:txBody>
          <a:bodyPr/>
          <a:lstStyle/>
          <a:p>
            <a:r>
              <a:rPr lang="en-GB" altLang="en-US" sz="3600"/>
              <a:t>Pros of Design Patterns </a:t>
            </a:r>
            <a:r>
              <a:rPr lang="en-GB" altLang="en-US" sz="1600">
                <a:solidFill>
                  <a:schemeClr val="accent2"/>
                </a:solidFill>
              </a:rPr>
              <a:t>cont…</a:t>
            </a:r>
            <a:endParaRPr lang="en-US" altLang="en-US" sz="1600">
              <a:solidFill>
                <a:schemeClr val="accent2"/>
              </a:solidFill>
            </a:endParaRPr>
          </a:p>
        </p:txBody>
      </p:sp>
      <p:sp>
        <p:nvSpPr>
          <p:cNvPr id="38915" name="Rectangle 3">
            <a:extLst>
              <a:ext uri="{FF2B5EF4-FFF2-40B4-BE49-F238E27FC236}">
                <a16:creationId xmlns:a16="http://schemas.microsoft.com/office/drawing/2014/main" id="{2D2B401E-B968-B65B-6972-9103F4CF13B5}"/>
              </a:ext>
            </a:extLst>
          </p:cNvPr>
          <p:cNvSpPr>
            <a:spLocks noGrp="1" noChangeArrowheads="1"/>
          </p:cNvSpPr>
          <p:nvPr>
            <p:ph type="body" idx="1"/>
          </p:nvPr>
        </p:nvSpPr>
        <p:spPr>
          <a:xfrm>
            <a:off x="468313" y="1417638"/>
            <a:ext cx="8915400" cy="4953000"/>
          </a:xfrm>
        </p:spPr>
        <p:txBody>
          <a:bodyPr/>
          <a:lstStyle/>
          <a:p>
            <a:pPr eaLnBrk="1">
              <a:lnSpc>
                <a:spcPct val="125000"/>
              </a:lnSpc>
              <a:spcBef>
                <a:spcPts val="1200"/>
              </a:spcBef>
              <a:spcAft>
                <a:spcPct val="0"/>
              </a:spcAft>
            </a:pPr>
            <a:r>
              <a:rPr lang="en-GB" altLang="en-US"/>
              <a:t>Reduces the number of design iterations:</a:t>
            </a:r>
          </a:p>
          <a:p>
            <a:pPr lvl="1" eaLnBrk="1">
              <a:lnSpc>
                <a:spcPct val="125000"/>
              </a:lnSpc>
              <a:spcBef>
                <a:spcPts val="1200"/>
              </a:spcBef>
              <a:spcAft>
                <a:spcPts val="1200"/>
              </a:spcAft>
            </a:pPr>
            <a:r>
              <a:rPr lang="en-GB" altLang="en-US" b="1">
                <a:solidFill>
                  <a:srgbClr val="0000FF"/>
                </a:solidFill>
              </a:rPr>
              <a:t>Helps improve the design quality and designer productivity</a:t>
            </a:r>
            <a:r>
              <a:rPr lang="en-GB" altLang="en-US" b="1"/>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1011C388-D8E5-6FA0-03CF-928A63415E74}"/>
              </a:ext>
            </a:extLst>
          </p:cNvPr>
          <p:cNvSpPr>
            <a:spLocks noGrp="1"/>
          </p:cNvSpPr>
          <p:nvPr>
            <p:ph type="sldNum" sz="quarter" idx="4294967295"/>
          </p:nvPr>
        </p:nvSpPr>
        <p:spPr bwMode="auto">
          <a:xfrm>
            <a:off x="7224713" y="7056438"/>
            <a:ext cx="2100262" cy="503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fld id="{AB48E4A0-5B42-4F0F-A3CB-6553AD19B070}" type="slidenum">
              <a:rPr lang="en-US" altLang="en-US">
                <a:cs typeface="Arial" panose="020B0604020202020204" pitchFamily="34" charset="0"/>
              </a:rPr>
              <a:pPr>
                <a:lnSpc>
                  <a:spcPct val="80000"/>
                </a:lnSpc>
                <a:buClr>
                  <a:srgbClr val="000000"/>
                </a:buClr>
                <a:buSzPct val="100000"/>
                <a:buFont typeface="Times New Roman" panose="02020603050405020304" pitchFamily="18" charset="0"/>
                <a:buNone/>
              </a:pPr>
              <a:t>26</a:t>
            </a:fld>
            <a:endParaRPr lang="en-US" altLang="en-US">
              <a:cs typeface="Arial" panose="020B0604020202020204" pitchFamily="34" charset="0"/>
            </a:endParaRPr>
          </a:p>
        </p:txBody>
      </p:sp>
      <p:sp>
        <p:nvSpPr>
          <p:cNvPr id="39939" name="Rectangle 2">
            <a:extLst>
              <a:ext uri="{FF2B5EF4-FFF2-40B4-BE49-F238E27FC236}">
                <a16:creationId xmlns:a16="http://schemas.microsoft.com/office/drawing/2014/main" id="{BB384F74-930D-BCA2-835C-8D248B500157}"/>
              </a:ext>
            </a:extLst>
          </p:cNvPr>
          <p:cNvSpPr>
            <a:spLocks noGrp="1" noChangeArrowheads="1"/>
          </p:cNvSpPr>
          <p:nvPr>
            <p:ph type="title"/>
          </p:nvPr>
        </p:nvSpPr>
        <p:spPr>
          <a:xfrm>
            <a:off x="374650" y="381000"/>
            <a:ext cx="9091613" cy="923925"/>
          </a:xfrm>
        </p:spPr>
        <p:txBody>
          <a:bodyPr/>
          <a:lstStyle/>
          <a:p>
            <a:r>
              <a:rPr lang="en-US" altLang="en-US" sz="3200"/>
              <a:t>Patterns put you on the shoulders of Giants</a:t>
            </a:r>
          </a:p>
        </p:txBody>
      </p:sp>
      <p:sp>
        <p:nvSpPr>
          <p:cNvPr id="141315" name="Rectangle 3">
            <a:extLst>
              <a:ext uri="{FF2B5EF4-FFF2-40B4-BE49-F238E27FC236}">
                <a16:creationId xmlns:a16="http://schemas.microsoft.com/office/drawing/2014/main" id="{0AB4C8D5-3C29-E3E2-86BA-E2E3462E5E73}"/>
              </a:ext>
            </a:extLst>
          </p:cNvPr>
          <p:cNvSpPr>
            <a:spLocks noGrp="1" noChangeArrowheads="1"/>
          </p:cNvSpPr>
          <p:nvPr>
            <p:ph type="body" idx="1"/>
          </p:nvPr>
        </p:nvSpPr>
        <p:spPr>
          <a:xfrm>
            <a:off x="358775" y="1341438"/>
            <a:ext cx="9091613" cy="5375275"/>
          </a:xfrm>
        </p:spPr>
        <p:txBody>
          <a:bodyPr/>
          <a:lstStyle/>
          <a:p>
            <a:pPr>
              <a:lnSpc>
                <a:spcPct val="110000"/>
              </a:lnSpc>
              <a:spcBef>
                <a:spcPct val="20000"/>
              </a:spcBef>
              <a:spcAft>
                <a:spcPct val="0"/>
              </a:spcAft>
              <a:buFontTx/>
              <a:buChar char="•"/>
            </a:pPr>
            <a:r>
              <a:rPr lang="en-US" altLang="en-US" sz="3200"/>
              <a:t>Isaac Newton famously remarked in a letter to Robert Hooke, in 1676:</a:t>
            </a:r>
          </a:p>
          <a:p>
            <a:pPr lvl="1">
              <a:lnSpc>
                <a:spcPct val="110000"/>
              </a:lnSpc>
              <a:spcBef>
                <a:spcPct val="20000"/>
              </a:spcBef>
              <a:spcAft>
                <a:spcPts val="1800"/>
              </a:spcAft>
              <a:buFontTx/>
              <a:buNone/>
            </a:pPr>
            <a:r>
              <a:rPr lang="en-US" altLang="en-US">
                <a:solidFill>
                  <a:srgbClr val="0000CC"/>
                </a:solidFill>
              </a:rPr>
              <a:t>"If I have seen a little further, it is by standing on the shoulders of Giants.”</a:t>
            </a:r>
          </a:p>
          <a:p>
            <a:pPr>
              <a:lnSpc>
                <a:spcPct val="110000"/>
              </a:lnSpc>
              <a:spcBef>
                <a:spcPct val="20000"/>
              </a:spcBef>
              <a:spcAft>
                <a:spcPct val="0"/>
              </a:spcAft>
              <a:buFontTx/>
              <a:buChar char="•"/>
            </a:pPr>
            <a:r>
              <a:rPr lang="en-US" altLang="en-US" sz="3200"/>
              <a:t>When Hamming received the Turing award in 1968. He remarked:</a:t>
            </a:r>
            <a:endParaRPr lang="en-US" altLang="en-US"/>
          </a:p>
          <a:p>
            <a:pPr lvl="1">
              <a:lnSpc>
                <a:spcPct val="110000"/>
              </a:lnSpc>
              <a:spcBef>
                <a:spcPct val="20000"/>
              </a:spcBef>
              <a:spcAft>
                <a:spcPct val="20000"/>
              </a:spcAft>
              <a:buFontTx/>
              <a:buNone/>
            </a:pPr>
            <a:r>
              <a:rPr lang="en-US" altLang="en-US"/>
              <a:t>“</a:t>
            </a:r>
            <a:r>
              <a:rPr lang="en-US" altLang="en-US">
                <a:solidFill>
                  <a:srgbClr val="0000CC"/>
                </a:solidFill>
              </a:rPr>
              <a:t>While Newton may have stood on the shoulders of Giants; in software development, sadly we stand on each other’s feet.”</a:t>
            </a: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413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C4D1BF5-8BAA-3B2A-FD74-46397C9BADD7}"/>
              </a:ext>
            </a:extLst>
          </p:cNvPr>
          <p:cNvSpPr>
            <a:spLocks noGrp="1" noChangeArrowheads="1"/>
          </p:cNvSpPr>
          <p:nvPr>
            <p:ph type="body" idx="1"/>
          </p:nvPr>
        </p:nvSpPr>
        <p:spPr>
          <a:xfrm>
            <a:off x="315913" y="1087438"/>
            <a:ext cx="9448800" cy="6369050"/>
          </a:xfrm>
        </p:spPr>
        <p:txBody>
          <a:bodyPr/>
          <a:lstStyle/>
          <a:p>
            <a:pPr>
              <a:lnSpc>
                <a:spcPct val="120000"/>
              </a:lnSpc>
              <a:spcBef>
                <a:spcPts val="600"/>
              </a:spcBef>
              <a:spcAft>
                <a:spcPts val="600"/>
              </a:spcAft>
            </a:pPr>
            <a:r>
              <a:rPr lang="sv-SE" altLang="en-US"/>
              <a:t>Patterns exempify solutions to  software problems  making use of:</a:t>
            </a:r>
          </a:p>
          <a:p>
            <a:pPr lvl="1">
              <a:lnSpc>
                <a:spcPct val="120000"/>
              </a:lnSpc>
              <a:spcBef>
                <a:spcPts val="600"/>
              </a:spcBef>
              <a:spcAft>
                <a:spcPts val="600"/>
              </a:spcAft>
            </a:pPr>
            <a:r>
              <a:rPr lang="sv-SE" altLang="en-US" b="1">
                <a:solidFill>
                  <a:srgbClr val="0000CC"/>
                </a:solidFill>
              </a:rPr>
              <a:t>Abstraction,</a:t>
            </a:r>
          </a:p>
          <a:p>
            <a:pPr lvl="1">
              <a:lnSpc>
                <a:spcPct val="120000"/>
              </a:lnSpc>
              <a:spcBef>
                <a:spcPts val="600"/>
              </a:spcBef>
              <a:spcAft>
                <a:spcPts val="600"/>
              </a:spcAft>
            </a:pPr>
            <a:r>
              <a:rPr lang="sv-SE" altLang="en-US" b="1">
                <a:solidFill>
                  <a:srgbClr val="0000CC"/>
                </a:solidFill>
              </a:rPr>
              <a:t>Encapsulation</a:t>
            </a:r>
          </a:p>
          <a:p>
            <a:pPr lvl="1">
              <a:lnSpc>
                <a:spcPct val="120000"/>
              </a:lnSpc>
              <a:spcBef>
                <a:spcPts val="600"/>
              </a:spcBef>
              <a:spcAft>
                <a:spcPts val="600"/>
              </a:spcAft>
            </a:pPr>
            <a:r>
              <a:rPr lang="sv-SE" altLang="en-US" b="1">
                <a:solidFill>
                  <a:srgbClr val="0000CC"/>
                </a:solidFill>
              </a:rPr>
              <a:t>SRP, OCP, LSP, ISP, DIP </a:t>
            </a:r>
          </a:p>
          <a:p>
            <a:pPr lvl="1">
              <a:lnSpc>
                <a:spcPct val="120000"/>
              </a:lnSpc>
              <a:spcBef>
                <a:spcPts val="600"/>
              </a:spcBef>
              <a:spcAft>
                <a:spcPts val="600"/>
              </a:spcAft>
            </a:pPr>
            <a:r>
              <a:rPr lang="sv-SE" altLang="en-US" b="1">
                <a:solidFill>
                  <a:srgbClr val="0000CC"/>
                </a:solidFill>
              </a:rPr>
              <a:t>Separation of concerns</a:t>
            </a:r>
          </a:p>
          <a:p>
            <a:pPr lvl="1">
              <a:lnSpc>
                <a:spcPct val="120000"/>
              </a:lnSpc>
              <a:spcBef>
                <a:spcPts val="600"/>
              </a:spcBef>
              <a:spcAft>
                <a:spcPts val="600"/>
              </a:spcAft>
            </a:pPr>
            <a:r>
              <a:rPr lang="sv-SE" altLang="en-US" b="1">
                <a:solidFill>
                  <a:srgbClr val="0000CC"/>
                </a:solidFill>
              </a:rPr>
              <a:t>Coupling and cohesion</a:t>
            </a:r>
          </a:p>
          <a:p>
            <a:pPr lvl="1">
              <a:lnSpc>
                <a:spcPct val="120000"/>
              </a:lnSpc>
              <a:spcBef>
                <a:spcPts val="600"/>
              </a:spcBef>
              <a:spcAft>
                <a:spcPts val="600"/>
              </a:spcAft>
            </a:pPr>
            <a:r>
              <a:rPr lang="sv-SE" altLang="en-US" b="1">
                <a:solidFill>
                  <a:srgbClr val="0000CC"/>
                </a:solidFill>
              </a:rPr>
              <a:t>Divide and conquer</a:t>
            </a:r>
            <a:endParaRPr lang="en-GB" altLang="en-US" b="1">
              <a:solidFill>
                <a:srgbClr val="0000CC"/>
              </a:solidFill>
            </a:endParaRPr>
          </a:p>
        </p:txBody>
      </p:sp>
      <p:sp>
        <p:nvSpPr>
          <p:cNvPr id="40963" name="Rectangle 1">
            <a:extLst>
              <a:ext uri="{FF2B5EF4-FFF2-40B4-BE49-F238E27FC236}">
                <a16:creationId xmlns:a16="http://schemas.microsoft.com/office/drawing/2014/main" id="{F5417377-32D0-55AF-740B-E49761DBBEA0}"/>
              </a:ext>
            </a:extLst>
          </p:cNvPr>
          <p:cNvSpPr>
            <a:spLocks noGrp="1" noChangeArrowheads="1"/>
          </p:cNvSpPr>
          <p:nvPr>
            <p:ph type="title"/>
          </p:nvPr>
        </p:nvSpPr>
        <p:spPr>
          <a:xfrm>
            <a:off x="-293688" y="79375"/>
            <a:ext cx="8140701" cy="1166813"/>
          </a:xfrm>
        </p:spPr>
        <p:txBody>
          <a:bodyPr/>
          <a:lstStyle/>
          <a:p>
            <a:pPr algn="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Pros of Design Patterns</a:t>
            </a:r>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animEffect transition="in" filter="wipe(down)">
                                      <p:cBhvr>
                                        <p:cTn id="7" dur="500"/>
                                        <p:tgtEl>
                                          <p:spTgt spid="5222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2226">
                                            <p:txEl>
                                              <p:pRg st="2" end="2"/>
                                            </p:txEl>
                                          </p:spTgt>
                                        </p:tgtEl>
                                        <p:attrNameLst>
                                          <p:attrName>style.visibility</p:attrName>
                                        </p:attrNameLst>
                                      </p:cBhvr>
                                      <p:to>
                                        <p:strVal val="visible"/>
                                      </p:to>
                                    </p:set>
                                    <p:animEffect transition="in" filter="wipe(down)">
                                      <p:cBhvr>
                                        <p:cTn id="10" dur="500"/>
                                        <p:tgtEl>
                                          <p:spTgt spid="5222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animEffect transition="in" filter="wipe(down)">
                                      <p:cBhvr>
                                        <p:cTn id="13" dur="500"/>
                                        <p:tgtEl>
                                          <p:spTgt spid="5222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2226">
                                            <p:txEl>
                                              <p:pRg st="4" end="4"/>
                                            </p:txEl>
                                          </p:spTgt>
                                        </p:tgtEl>
                                        <p:attrNameLst>
                                          <p:attrName>style.visibility</p:attrName>
                                        </p:attrNameLst>
                                      </p:cBhvr>
                                      <p:to>
                                        <p:strVal val="visible"/>
                                      </p:to>
                                    </p:set>
                                    <p:animEffect transition="in" filter="wipe(down)">
                                      <p:cBhvr>
                                        <p:cTn id="16" dur="500"/>
                                        <p:tgtEl>
                                          <p:spTgt spid="52226">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animEffect transition="in" filter="wipe(down)">
                                      <p:cBhvr>
                                        <p:cTn id="19" dur="500"/>
                                        <p:tgtEl>
                                          <p:spTgt spid="52226">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2226">
                                            <p:txEl>
                                              <p:pRg st="6" end="6"/>
                                            </p:txEl>
                                          </p:spTgt>
                                        </p:tgtEl>
                                        <p:attrNameLst>
                                          <p:attrName>style.visibility</p:attrName>
                                        </p:attrNameLst>
                                      </p:cBhvr>
                                      <p:to>
                                        <p:strVal val="visible"/>
                                      </p:to>
                                    </p:set>
                                    <p:animEffect transition="in" filter="wipe(down)">
                                      <p:cBhvr>
                                        <p:cTn id="22" dur="500"/>
                                        <p:tgtEl>
                                          <p:spTgt spid="522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1F182E6F-4314-3BA0-DFA1-5E8C4851083A}"/>
              </a:ext>
            </a:extLst>
          </p:cNvPr>
          <p:cNvSpPr>
            <a:spLocks noGrp="1" noChangeArrowheads="1"/>
          </p:cNvSpPr>
          <p:nvPr>
            <p:ph type="title"/>
          </p:nvPr>
        </p:nvSpPr>
        <p:spPr>
          <a:xfrm>
            <a:off x="392113" y="122238"/>
            <a:ext cx="8599487" cy="1166812"/>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Cons of Design Patterns</a:t>
            </a:r>
          </a:p>
        </p:txBody>
      </p:sp>
      <p:sp>
        <p:nvSpPr>
          <p:cNvPr id="53251" name="Rectangle 2">
            <a:extLst>
              <a:ext uri="{FF2B5EF4-FFF2-40B4-BE49-F238E27FC236}">
                <a16:creationId xmlns:a16="http://schemas.microsoft.com/office/drawing/2014/main" id="{8653245B-834F-62BE-8053-5B252E883C72}"/>
              </a:ext>
            </a:extLst>
          </p:cNvPr>
          <p:cNvSpPr>
            <a:spLocks noGrp="1" noChangeArrowheads="1"/>
          </p:cNvSpPr>
          <p:nvPr>
            <p:ph type="body" idx="1"/>
          </p:nvPr>
        </p:nvSpPr>
        <p:spPr>
          <a:xfrm>
            <a:off x="392113" y="1162050"/>
            <a:ext cx="9144000" cy="5854700"/>
          </a:xfrm>
        </p:spPr>
        <p:txBody>
          <a:bodyPr/>
          <a:lstStyle/>
          <a:p>
            <a:pPr eaLnBrk="1">
              <a:lnSpc>
                <a:spcPct val="110000"/>
              </a:lnSpc>
              <a:spcBef>
                <a:spcPct val="200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Design patterns do not directly lead to code reuse.</a:t>
            </a:r>
          </a:p>
          <a:p>
            <a:pPr eaLnBrk="1">
              <a:lnSpc>
                <a:spcPct val="110000"/>
              </a:lnSpc>
              <a:spcBef>
                <a:spcPct val="20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How to select the right design pattern at the right point during a design exercise?</a:t>
            </a:r>
          </a:p>
          <a:p>
            <a:pPr lvl="1" eaLnBrk="1">
              <a:lnSpc>
                <a:spcPct val="110000"/>
              </a:lnSpc>
              <a:spcBef>
                <a:spcPct val="20000"/>
              </a:spcBef>
              <a:spcAft>
                <a:spcPct val="35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FF"/>
                </a:solidFill>
              </a:rPr>
              <a:t>At present no systematic methodology exists.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down)">
                                      <p:cBhvr>
                                        <p:cTn id="7" dur="500"/>
                                        <p:tgtEl>
                                          <p:spTgt spid="5325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wipe(down)">
                                      <p:cBhvr>
                                        <p:cTn id="10"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E7B9F85-F03D-E09F-5829-B6EA72AA766D}"/>
              </a:ext>
            </a:extLst>
          </p:cNvPr>
          <p:cNvSpPr>
            <a:spLocks noGrp="1" noChangeArrowheads="1"/>
          </p:cNvSpPr>
          <p:nvPr>
            <p:ph type="title"/>
          </p:nvPr>
        </p:nvSpPr>
        <p:spPr>
          <a:xfrm>
            <a:off x="239713" y="7938"/>
            <a:ext cx="9445625" cy="1257300"/>
          </a:xfrm>
        </p:spPr>
        <p:txBody>
          <a:bodyPr/>
          <a:lstStyle/>
          <a:p>
            <a:r>
              <a:rPr lang="en-US" altLang="en-US" sz="3200"/>
              <a:t>Why Learn Design Patterns?</a:t>
            </a:r>
          </a:p>
        </p:txBody>
      </p:sp>
      <p:sp>
        <p:nvSpPr>
          <p:cNvPr id="56323" name="Rectangle 3">
            <a:extLst>
              <a:ext uri="{FF2B5EF4-FFF2-40B4-BE49-F238E27FC236}">
                <a16:creationId xmlns:a16="http://schemas.microsoft.com/office/drawing/2014/main" id="{988BBD54-5BD0-BB2D-EB3A-B67BDFB7893F}"/>
              </a:ext>
            </a:extLst>
          </p:cNvPr>
          <p:cNvSpPr>
            <a:spLocks noGrp="1" noChangeArrowheads="1"/>
          </p:cNvSpPr>
          <p:nvPr>
            <p:ph type="body" idx="1"/>
          </p:nvPr>
        </p:nvSpPr>
        <p:spPr>
          <a:xfrm>
            <a:off x="239713" y="1036638"/>
            <a:ext cx="9601200" cy="6019800"/>
          </a:xfrm>
        </p:spPr>
        <p:txBody>
          <a:bodyPr/>
          <a:lstStyle/>
          <a:p>
            <a:pPr>
              <a:spcAft>
                <a:spcPct val="0"/>
              </a:spcAft>
            </a:pPr>
            <a:r>
              <a:rPr lang="en-US" altLang="en-US" sz="2800" b="1">
                <a:solidFill>
                  <a:srgbClr val="0000CC"/>
                </a:solidFill>
              </a:rPr>
              <a:t>Your own designs will improve:</a:t>
            </a:r>
          </a:p>
          <a:p>
            <a:pPr lvl="1">
              <a:spcAft>
                <a:spcPct val="0"/>
              </a:spcAft>
            </a:pPr>
            <a:r>
              <a:rPr lang="en-US" altLang="en-US" sz="2800"/>
              <a:t>Learn to borrow from well-tested ideas</a:t>
            </a:r>
          </a:p>
          <a:p>
            <a:pPr lvl="1">
              <a:spcAft>
                <a:spcPts val="1800"/>
              </a:spcAft>
            </a:pPr>
            <a:r>
              <a:rPr lang="en-US" altLang="en-US" sz="2800"/>
              <a:t>Learn from pattern descriptions that usually contain some analysis of tradeoffs</a:t>
            </a:r>
          </a:p>
          <a:p>
            <a:pPr>
              <a:spcAft>
                <a:spcPct val="0"/>
              </a:spcAft>
            </a:pPr>
            <a:r>
              <a:rPr lang="en-US" altLang="en-US" sz="2800" b="1">
                <a:solidFill>
                  <a:srgbClr val="0000CC"/>
                </a:solidFill>
              </a:rPr>
              <a:t>You will be able to describe complex design ideas to others:</a:t>
            </a:r>
          </a:p>
          <a:p>
            <a:pPr lvl="1">
              <a:spcAft>
                <a:spcPts val="1800"/>
              </a:spcAft>
            </a:pPr>
            <a:r>
              <a:rPr lang="en-US" altLang="en-US" sz="2800"/>
              <a:t>Assuming that they also know the same patterns</a:t>
            </a:r>
          </a:p>
          <a:p>
            <a:pPr>
              <a:spcAft>
                <a:spcPct val="0"/>
              </a:spcAft>
            </a:pPr>
            <a:r>
              <a:rPr lang="en-US" altLang="en-US" sz="2800" b="1">
                <a:solidFill>
                  <a:srgbClr val="0000CC"/>
                </a:solidFill>
              </a:rPr>
              <a:t>You can use patterns to “refactor” existing code:</a:t>
            </a:r>
          </a:p>
          <a:p>
            <a:pPr lvl="1">
              <a:spcAft>
                <a:spcPts val="1800"/>
              </a:spcAft>
            </a:pPr>
            <a:r>
              <a:rPr lang="en-US" altLang="en-US" sz="2800"/>
              <a:t>Improve the structure of existing code without adding new functionality</a:t>
            </a:r>
          </a:p>
          <a:p>
            <a:pPr>
              <a:spcAft>
                <a:spcPct val="0"/>
              </a:spcAft>
            </a:pPr>
            <a:r>
              <a:rPr lang="en-US" altLang="en-US" sz="2800" b="1">
                <a:solidFill>
                  <a:srgbClr val="0000CC"/>
                </a:solidFill>
              </a:rPr>
              <a:t>You can understand why some aspects of Java language are that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wipe(down)">
                                      <p:cBhvr>
                                        <p:cTn id="7" dur="500"/>
                                        <p:tgtEl>
                                          <p:spTgt spid="5632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animEffect transition="in" filter="wipe(down)">
                                      <p:cBhvr>
                                        <p:cTn id="10" dur="500"/>
                                        <p:tgtEl>
                                          <p:spTgt spid="563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animEffect transition="in" filter="wipe(down)">
                                      <p:cBhvr>
                                        <p:cTn id="15" dur="500"/>
                                        <p:tgtEl>
                                          <p:spTgt spid="5632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6323">
                                            <p:txEl>
                                              <p:pRg st="6" end="6"/>
                                            </p:txEl>
                                          </p:spTgt>
                                        </p:tgtEl>
                                        <p:attrNameLst>
                                          <p:attrName>style.visibility</p:attrName>
                                        </p:attrNameLst>
                                      </p:cBhvr>
                                      <p:to>
                                        <p:strVal val="visible"/>
                                      </p:to>
                                    </p:set>
                                    <p:animEffect transition="in" filter="wipe(down)">
                                      <p:cBhvr>
                                        <p:cTn id="20" dur="5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48AA204-6691-DA73-A95A-65CD51817FCB}"/>
              </a:ext>
            </a:extLst>
          </p:cNvPr>
          <p:cNvSpPr>
            <a:spLocks noGrp="1" noChangeArrowheads="1"/>
          </p:cNvSpPr>
          <p:nvPr>
            <p:ph type="title"/>
          </p:nvPr>
        </p:nvSpPr>
        <p:spPr>
          <a:xfrm>
            <a:off x="468313" y="-334963"/>
            <a:ext cx="8596312" cy="1255713"/>
          </a:xfrm>
        </p:spPr>
        <p:txBody>
          <a:bodyPr/>
          <a:lstStyle/>
          <a:p>
            <a:r>
              <a:rPr lang="en-US" altLang="en-US" sz="3200"/>
              <a:t>7. Restaurant Automation Software</a:t>
            </a:r>
          </a:p>
        </p:txBody>
      </p:sp>
      <p:sp>
        <p:nvSpPr>
          <p:cNvPr id="5123" name="Content Placeholder 2">
            <a:extLst>
              <a:ext uri="{FF2B5EF4-FFF2-40B4-BE49-F238E27FC236}">
                <a16:creationId xmlns:a16="http://schemas.microsoft.com/office/drawing/2014/main" id="{5C183733-3582-0F4B-F9FC-6CC2EAC74378}"/>
              </a:ext>
            </a:extLst>
          </p:cNvPr>
          <p:cNvSpPr>
            <a:spLocks noGrp="1" noChangeArrowheads="1"/>
          </p:cNvSpPr>
          <p:nvPr>
            <p:ph idx="1"/>
          </p:nvPr>
        </p:nvSpPr>
        <p:spPr>
          <a:xfrm>
            <a:off x="0" y="503238"/>
            <a:ext cx="10080625" cy="6172200"/>
          </a:xfrm>
        </p:spPr>
        <p:txBody>
          <a:bodyPr/>
          <a:lstStyle/>
          <a:p>
            <a:pPr>
              <a:spcAft>
                <a:spcPct val="0"/>
              </a:spcAft>
            </a:pPr>
            <a:r>
              <a:rPr lang="en-US" altLang="en-US" sz="2400"/>
              <a:t>A Resturant sells certain food items. The computer should maintain the prices of all the items:</a:t>
            </a:r>
          </a:p>
          <a:p>
            <a:pPr lvl="1">
              <a:spcAft>
                <a:spcPts val="600"/>
              </a:spcAft>
            </a:pPr>
            <a:r>
              <a:rPr lang="en-US" altLang="en-US" sz="2000"/>
              <a:t>Also support changing the prices by the manager. </a:t>
            </a:r>
          </a:p>
          <a:p>
            <a:pPr>
              <a:spcAft>
                <a:spcPct val="0"/>
              </a:spcAft>
            </a:pPr>
            <a:r>
              <a:rPr lang="en-US" altLang="en-US" sz="2400"/>
              <a:t>Whenever any item is sold:</a:t>
            </a:r>
          </a:p>
          <a:p>
            <a:pPr lvl="1">
              <a:spcAft>
                <a:spcPts val="600"/>
              </a:spcAft>
            </a:pPr>
            <a:r>
              <a:rPr lang="en-US" altLang="en-US" sz="2000"/>
              <a:t>The sales clerk would enter the item code and the quantity sold. </a:t>
            </a:r>
          </a:p>
          <a:p>
            <a:pPr lvl="1">
              <a:spcAft>
                <a:spcPts val="600"/>
              </a:spcAft>
            </a:pPr>
            <a:r>
              <a:rPr lang="en-US" altLang="en-US" sz="2000"/>
              <a:t>The computer should generate bills and register the payments. </a:t>
            </a:r>
          </a:p>
          <a:p>
            <a:pPr>
              <a:spcAft>
                <a:spcPts val="600"/>
              </a:spcAft>
            </a:pPr>
            <a:r>
              <a:rPr lang="en-US" altLang="en-US" sz="2400"/>
              <a:t>Whenever ingredients are issued for preparation of food 	items, the data is to be entered into the computer. </a:t>
            </a:r>
          </a:p>
          <a:p>
            <a:pPr>
              <a:spcAft>
                <a:spcPct val="0"/>
              </a:spcAft>
            </a:pPr>
            <a:r>
              <a:rPr lang="en-US" altLang="en-US" sz="2400"/>
              <a:t>Purchase orders are generated on a daily basis, for all ingredients whose stock falls below a threshold value. </a:t>
            </a:r>
          </a:p>
          <a:p>
            <a:pPr lvl="1">
              <a:spcAft>
                <a:spcPts val="600"/>
              </a:spcAft>
            </a:pPr>
            <a:r>
              <a:rPr lang="en-US" altLang="en-US" sz="2000"/>
              <a:t>The threshold value for each item is computed based on the average consumption for the past three days and assuming that two days stock must be maintained.</a:t>
            </a:r>
          </a:p>
          <a:p>
            <a:pPr>
              <a:spcAft>
                <a:spcPts val="600"/>
              </a:spcAft>
            </a:pPr>
            <a:r>
              <a:rPr lang="en-US" altLang="en-US" sz="2400"/>
              <a:t>Whenever the ordered ingredients arrive, the invoice data regarding the quantity and price is entered. </a:t>
            </a:r>
          </a:p>
          <a:p>
            <a:pPr lvl="1">
              <a:spcAft>
                <a:spcPts val="600"/>
              </a:spcAft>
            </a:pPr>
            <a:r>
              <a:rPr lang="en-US" altLang="en-US" sz="2000"/>
              <a:t>If sufficient cash balance is available, the computer should print cheques  against invoice. </a:t>
            </a:r>
          </a:p>
          <a:p>
            <a:pPr>
              <a:lnSpc>
                <a:spcPct val="80000"/>
              </a:lnSpc>
              <a:spcAft>
                <a:spcPct val="0"/>
              </a:spcAft>
            </a:pPr>
            <a:r>
              <a:rPr lang="en-US" altLang="en-US" sz="2400"/>
              <a:t>Monthly sales receipt and expenses data should be generated whenever the manger would request to see them.</a:t>
            </a:r>
            <a:r>
              <a:rPr lang="en-US" altLang="en-US"/>
              <a:t>	 </a:t>
            </a:r>
          </a:p>
          <a:p>
            <a:pPr>
              <a:spcAft>
                <a:spcPts val="600"/>
              </a:spcAft>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E78DDBC-1D05-1A79-3979-DE81A5DDFBED}"/>
              </a:ext>
            </a:extLst>
          </p:cNvPr>
          <p:cNvSpPr>
            <a:spLocks noGrp="1" noChangeArrowheads="1"/>
          </p:cNvSpPr>
          <p:nvPr>
            <p:ph type="title" idx="4294967295"/>
          </p:nvPr>
        </p:nvSpPr>
        <p:spPr/>
        <p:txBody>
          <a:bodyPr/>
          <a:lstStyle/>
          <a:p>
            <a:r>
              <a:rPr lang="en-US" altLang="en-US" sz="3600"/>
              <a:t>Thought for the day…</a:t>
            </a:r>
          </a:p>
        </p:txBody>
      </p:sp>
      <p:sp>
        <p:nvSpPr>
          <p:cNvPr id="46083" name="Rectangle 3">
            <a:extLst>
              <a:ext uri="{FF2B5EF4-FFF2-40B4-BE49-F238E27FC236}">
                <a16:creationId xmlns:a16="http://schemas.microsoft.com/office/drawing/2014/main" id="{81B3815C-D427-7FA9-9CCA-874A4A58B6EA}"/>
              </a:ext>
            </a:extLst>
          </p:cNvPr>
          <p:cNvSpPr>
            <a:spLocks noGrp="1" noChangeArrowheads="1"/>
          </p:cNvSpPr>
          <p:nvPr>
            <p:ph type="body" idx="4294967295"/>
          </p:nvPr>
        </p:nvSpPr>
        <p:spPr>
          <a:xfrm>
            <a:off x="773113" y="2600325"/>
            <a:ext cx="8229600" cy="1179513"/>
          </a:xfrm>
          <a:solidFill>
            <a:srgbClr val="FFFF00"/>
          </a:solidFill>
          <a:ln>
            <a:solidFill>
              <a:srgbClr val="FF0000"/>
            </a:solidFill>
            <a:round/>
            <a:headEnd/>
            <a:tailEnd/>
          </a:ln>
        </p:spPr>
        <p:txBody>
          <a:bodyPr/>
          <a:lstStyle/>
          <a:p>
            <a:pPr>
              <a:lnSpc>
                <a:spcPct val="110000"/>
              </a:lnSpc>
              <a:spcAft>
                <a:spcPts val="1400"/>
              </a:spcAft>
            </a:pPr>
            <a:r>
              <a:rPr lang="en-US" altLang="en-US" sz="3200" b="1">
                <a:solidFill>
                  <a:srgbClr val="0000CC"/>
                </a:solidFill>
              </a:rPr>
              <a:t>Why are there no design patterns for procedural designs?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3F24A85-874A-EF88-57A3-1241E72F89A6}"/>
              </a:ext>
            </a:extLst>
          </p:cNvPr>
          <p:cNvSpPr>
            <a:spLocks noGrp="1" noChangeArrowheads="1"/>
          </p:cNvSpPr>
          <p:nvPr>
            <p:ph type="title"/>
          </p:nvPr>
        </p:nvSpPr>
        <p:spPr>
          <a:xfrm>
            <a:off x="0" y="193675"/>
            <a:ext cx="9917113" cy="1255713"/>
          </a:xfrm>
        </p:spPr>
        <p:txBody>
          <a:bodyPr/>
          <a:lstStyle/>
          <a:p>
            <a:r>
              <a:rPr lang="en-US" altLang="en-US" sz="3200"/>
              <a:t>Why No Patterns for Procedural Development?</a:t>
            </a:r>
          </a:p>
        </p:txBody>
      </p:sp>
      <p:sp>
        <p:nvSpPr>
          <p:cNvPr id="84995" name="Rectangle 3">
            <a:extLst>
              <a:ext uri="{FF2B5EF4-FFF2-40B4-BE49-F238E27FC236}">
                <a16:creationId xmlns:a16="http://schemas.microsoft.com/office/drawing/2014/main" id="{FE971E31-B2F7-7857-8FCB-FDA71668565E}"/>
              </a:ext>
            </a:extLst>
          </p:cNvPr>
          <p:cNvSpPr>
            <a:spLocks noGrp="1" noChangeArrowheads="1"/>
          </p:cNvSpPr>
          <p:nvPr>
            <p:ph type="body" idx="1"/>
          </p:nvPr>
        </p:nvSpPr>
        <p:spPr>
          <a:xfrm>
            <a:off x="315913" y="1468438"/>
            <a:ext cx="10080625" cy="5715000"/>
          </a:xfrm>
        </p:spPr>
        <p:txBody>
          <a:bodyPr/>
          <a:lstStyle/>
          <a:p>
            <a:pPr>
              <a:lnSpc>
                <a:spcPct val="125000"/>
              </a:lnSpc>
              <a:spcBef>
                <a:spcPct val="15000"/>
              </a:spcBef>
              <a:spcAft>
                <a:spcPct val="0"/>
              </a:spcAft>
            </a:pPr>
            <a:r>
              <a:rPr lang="en-GB" altLang="en-US"/>
              <a:t>For patterns to be defined, procedural languages need to support:</a:t>
            </a:r>
          </a:p>
          <a:p>
            <a:pPr lvl="1">
              <a:lnSpc>
                <a:spcPct val="125000"/>
              </a:lnSpc>
              <a:spcBef>
                <a:spcPct val="15000"/>
              </a:spcBef>
              <a:spcAft>
                <a:spcPts val="1000"/>
              </a:spcAft>
            </a:pPr>
            <a:r>
              <a:rPr lang="en-GB" altLang="en-US" b="1">
                <a:solidFill>
                  <a:srgbClr val="0000CC"/>
                </a:solidFill>
              </a:rPr>
              <a:t>Inheritance</a:t>
            </a:r>
          </a:p>
          <a:p>
            <a:pPr lvl="1">
              <a:lnSpc>
                <a:spcPct val="125000"/>
              </a:lnSpc>
              <a:spcBef>
                <a:spcPct val="15000"/>
              </a:spcBef>
              <a:spcAft>
                <a:spcPts val="1000"/>
              </a:spcAft>
            </a:pPr>
            <a:r>
              <a:rPr lang="en-GB" altLang="en-US" b="1">
                <a:solidFill>
                  <a:srgbClr val="0000CC"/>
                </a:solidFill>
              </a:rPr>
              <a:t>Abstract classes and Interfaces</a:t>
            </a:r>
          </a:p>
          <a:p>
            <a:pPr lvl="1">
              <a:lnSpc>
                <a:spcPct val="125000"/>
              </a:lnSpc>
              <a:spcBef>
                <a:spcPct val="15000"/>
              </a:spcBef>
              <a:spcAft>
                <a:spcPts val="1000"/>
              </a:spcAft>
            </a:pPr>
            <a:r>
              <a:rPr lang="en-GB" altLang="en-US" b="1">
                <a:solidFill>
                  <a:srgbClr val="0000CC"/>
                </a:solidFill>
              </a:rPr>
              <a:t>Polymorphism</a:t>
            </a:r>
          </a:p>
          <a:p>
            <a:pPr lvl="1">
              <a:lnSpc>
                <a:spcPct val="125000"/>
              </a:lnSpc>
              <a:spcBef>
                <a:spcPct val="15000"/>
              </a:spcBef>
              <a:spcAft>
                <a:spcPts val="1000"/>
              </a:spcAft>
            </a:pPr>
            <a:r>
              <a:rPr lang="en-GB" altLang="en-US" b="1">
                <a:solidFill>
                  <a:srgbClr val="0000CC"/>
                </a:solidFill>
              </a:rPr>
              <a:t>Encapsulation</a:t>
            </a:r>
          </a:p>
          <a:p>
            <a:pPr>
              <a:lnSpc>
                <a:spcPct val="125000"/>
              </a:lnSpc>
              <a:spcBef>
                <a:spcPct val="15000"/>
              </a:spcBef>
              <a:spcAft>
                <a:spcPts val="1000"/>
              </a:spcAft>
            </a:pPr>
            <a:endParaRPr lang="en-US" altLang="en-US">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checkerboard(across)">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checkerboard(across)">
                                      <p:cBhvr>
                                        <p:cTn id="12" dur="500"/>
                                        <p:tgtEl>
                                          <p:spTgt spid="84995">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checkerboard(across)">
                                      <p:cBhvr>
                                        <p:cTn id="15" dur="500"/>
                                        <p:tgtEl>
                                          <p:spTgt spid="849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84995">
                                            <p:txEl>
                                              <p:pRg st="3" end="3"/>
                                            </p:txEl>
                                          </p:spTgt>
                                        </p:tgtEl>
                                        <p:attrNameLst>
                                          <p:attrName>style.visibility</p:attrName>
                                        </p:attrNameLst>
                                      </p:cBhvr>
                                      <p:to>
                                        <p:strVal val="visible"/>
                                      </p:to>
                                    </p:set>
                                    <p:animEffect transition="in" filter="checkerboard(across)">
                                      <p:cBhvr>
                                        <p:cTn id="20" dur="500"/>
                                        <p:tgtEl>
                                          <p:spTgt spid="849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84995">
                                            <p:txEl>
                                              <p:pRg st="4" end="4"/>
                                            </p:txEl>
                                          </p:spTgt>
                                        </p:tgtEl>
                                        <p:attrNameLst>
                                          <p:attrName>style.visibility</p:attrName>
                                        </p:attrNameLst>
                                      </p:cBhvr>
                                      <p:to>
                                        <p:strVal val="visible"/>
                                      </p:to>
                                    </p:set>
                                    <p:animEffect transition="in" filter="checkerboard(across)">
                                      <p:cBhvr>
                                        <p:cTn id="25"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5F2B92F3-E5CE-7D81-922E-E69DC854EC14}"/>
              </a:ext>
            </a:extLst>
          </p:cNvPr>
          <p:cNvSpPr>
            <a:spLocks noGrp="1" noChangeArrowheads="1"/>
          </p:cNvSpPr>
          <p:nvPr>
            <p:ph type="title" idx="4294967295"/>
          </p:nvPr>
        </p:nvSpPr>
        <p:spPr>
          <a:xfrm>
            <a:off x="544513" y="350838"/>
            <a:ext cx="8566150" cy="758825"/>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Design Patterns</a:t>
            </a:r>
          </a:p>
        </p:txBody>
      </p:sp>
      <p:sp>
        <p:nvSpPr>
          <p:cNvPr id="57347" name="Rectangle 2">
            <a:extLst>
              <a:ext uri="{FF2B5EF4-FFF2-40B4-BE49-F238E27FC236}">
                <a16:creationId xmlns:a16="http://schemas.microsoft.com/office/drawing/2014/main" id="{26D20EE3-07EE-88F3-AD2B-CF53C88D386A}"/>
              </a:ext>
            </a:extLst>
          </p:cNvPr>
          <p:cNvSpPr>
            <a:spLocks noGrp="1" noChangeArrowheads="1"/>
          </p:cNvSpPr>
          <p:nvPr>
            <p:ph type="body" idx="4294967295"/>
          </p:nvPr>
        </p:nvSpPr>
        <p:spPr>
          <a:xfrm>
            <a:off x="395288" y="1189038"/>
            <a:ext cx="9290050" cy="6724650"/>
          </a:xfrm>
        </p:spPr>
        <p:txBody>
          <a:bodyPr lIns="19796" tIns="51470" rIns="19796" bIns="51470"/>
          <a:lstStyle/>
          <a:p>
            <a:pPr eaLnBrk="1">
              <a:lnSpc>
                <a:spcPct val="114000"/>
              </a:lnSpc>
              <a:spcBef>
                <a:spcPts val="600"/>
              </a:spcBef>
              <a:spcAft>
                <a:spcPts val="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3200" dirty="0">
                <a:solidFill>
                  <a:srgbClr val="0000FF"/>
                </a:solidFill>
              </a:rPr>
              <a:t>These are standard solutions to commonly recurring problems.</a:t>
            </a:r>
          </a:p>
          <a:p>
            <a:pPr lvl="1" eaLnBrk="1">
              <a:lnSpc>
                <a:spcPct val="114000"/>
              </a:lnSpc>
              <a:spcBef>
                <a:spcPts val="600"/>
              </a:spcBef>
              <a:spcAft>
                <a:spcPts val="24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2800" dirty="0"/>
              <a:t>Provide good solutions based on common sense</a:t>
            </a:r>
          </a:p>
          <a:p>
            <a:pPr eaLnBrk="1">
              <a:lnSpc>
                <a:spcPct val="114000"/>
              </a:lnSpc>
              <a:spcBef>
                <a:spcPts val="600"/>
              </a:spcBef>
              <a:spcAft>
                <a:spcPts val="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3200" dirty="0"/>
              <a:t>Pattern has four important parts:</a:t>
            </a:r>
          </a:p>
          <a:p>
            <a:pPr marL="738188" lvl="1" indent="-280988" eaLnBrk="1">
              <a:lnSpc>
                <a:spcPct val="114000"/>
              </a:lnSpc>
              <a:spcBef>
                <a:spcPts val="600"/>
              </a:spcBef>
              <a:spcAft>
                <a:spcPts val="12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2800" dirty="0"/>
              <a:t>The </a:t>
            </a:r>
            <a:r>
              <a:rPr lang="en-GB" altLang="en-US" sz="2800" dirty="0">
                <a:solidFill>
                  <a:srgbClr val="4C38E2"/>
                </a:solidFill>
              </a:rPr>
              <a:t>problem</a:t>
            </a:r>
          </a:p>
          <a:p>
            <a:pPr marL="738188" lvl="1" indent="-280988" eaLnBrk="1">
              <a:lnSpc>
                <a:spcPct val="114000"/>
              </a:lnSpc>
              <a:spcBef>
                <a:spcPts val="600"/>
              </a:spcBef>
              <a:spcAft>
                <a:spcPts val="12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2800" dirty="0"/>
              <a:t>The </a:t>
            </a:r>
            <a:r>
              <a:rPr lang="en-GB" altLang="en-US" sz="2800" dirty="0">
                <a:solidFill>
                  <a:srgbClr val="4C38E2"/>
                </a:solidFill>
              </a:rPr>
              <a:t>context </a:t>
            </a:r>
          </a:p>
          <a:p>
            <a:pPr marL="738188" lvl="1" indent="-280988" eaLnBrk="1">
              <a:lnSpc>
                <a:spcPct val="114000"/>
              </a:lnSpc>
              <a:spcBef>
                <a:spcPts val="600"/>
              </a:spcBef>
              <a:spcAft>
                <a:spcPts val="12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2800" dirty="0"/>
              <a:t>The </a:t>
            </a:r>
            <a:r>
              <a:rPr lang="en-GB" altLang="en-US" sz="2800" dirty="0">
                <a:solidFill>
                  <a:srgbClr val="4C38E2"/>
                </a:solidFill>
              </a:rPr>
              <a:t>solution</a:t>
            </a:r>
          </a:p>
          <a:p>
            <a:pPr marL="738188" lvl="1" indent="-280988" eaLnBrk="1">
              <a:lnSpc>
                <a:spcPct val="114000"/>
              </a:lnSpc>
              <a:spcBef>
                <a:spcPts val="600"/>
              </a:spcBef>
              <a:spcAft>
                <a:spcPts val="12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r>
              <a:rPr lang="en-GB" altLang="en-US" sz="2800" dirty="0"/>
              <a:t>The </a:t>
            </a:r>
            <a:r>
              <a:rPr lang="en-GB" altLang="en-US" sz="2800" dirty="0">
                <a:solidFill>
                  <a:srgbClr val="4C38E2"/>
                </a:solidFill>
              </a:rPr>
              <a:t>context </a:t>
            </a:r>
            <a:r>
              <a:rPr lang="en-GB" altLang="en-US" sz="2800" dirty="0"/>
              <a:t>in which it works or does not work</a:t>
            </a:r>
          </a:p>
          <a:p>
            <a:pPr marL="1143000" lvl="2" indent="-230188" eaLnBrk="1">
              <a:lnSpc>
                <a:spcPct val="114000"/>
              </a:lnSpc>
              <a:spcBef>
                <a:spcPts val="600"/>
              </a:spcBef>
              <a:spcAft>
                <a:spcPts val="1200"/>
              </a:spcAft>
              <a:buFont typeface="Wingdings" panose="05000000000000000000" pitchFamily="2" charset="2"/>
              <a:buNone/>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defRPr/>
            </a:pPr>
            <a:endParaRPr lang="en-GB"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wipe(down)">
                                      <p:cBhvr>
                                        <p:cTn id="7" dur="500"/>
                                        <p:tgtEl>
                                          <p:spTgt spid="5734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wipe(down)">
                                      <p:cBhvr>
                                        <p:cTn id="10" dur="500"/>
                                        <p:tgtEl>
                                          <p:spTgt spid="57347">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Effect transition="in" filter="wipe(down)">
                                      <p:cBhvr>
                                        <p:cTn id="13" dur="500"/>
                                        <p:tgtEl>
                                          <p:spTgt spid="57347">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7347">
                                            <p:txEl>
                                              <p:pRg st="5" end="5"/>
                                            </p:txEl>
                                          </p:spTgt>
                                        </p:tgtEl>
                                        <p:attrNameLst>
                                          <p:attrName>style.visibility</p:attrName>
                                        </p:attrNameLst>
                                      </p:cBhvr>
                                      <p:to>
                                        <p:strVal val="visible"/>
                                      </p:to>
                                    </p:set>
                                    <p:animEffect transition="in" filter="wipe(down)">
                                      <p:cBhvr>
                                        <p:cTn id="16" dur="500"/>
                                        <p:tgtEl>
                                          <p:spTgt spid="57347">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animEffect transition="in" filter="wipe(down)">
                                      <p:cBhvr>
                                        <p:cTn id="19"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056398DB-6ED8-9D0E-0E6A-E304C5D2510C}"/>
              </a:ext>
            </a:extLst>
          </p:cNvPr>
          <p:cNvSpPr>
            <a:spLocks noChangeArrowheads="1"/>
          </p:cNvSpPr>
          <p:nvPr/>
        </p:nvSpPr>
        <p:spPr bwMode="auto">
          <a:xfrm>
            <a:off x="315913" y="1112838"/>
            <a:ext cx="9134475" cy="5856287"/>
          </a:xfrm>
          <a:prstGeom prst="rect">
            <a:avLst/>
          </a:prstGeom>
          <a:noFill/>
          <a:ln>
            <a:noFill/>
          </a:ln>
        </p:spPr>
        <p:txBody>
          <a:bodyPr lIns="100772" tIns="50387" rIns="100772" bIns="50387"/>
          <a:lstStyle>
            <a:lvl1pPr defTabSz="912813">
              <a:defRPr sz="3600" b="1">
                <a:solidFill>
                  <a:schemeClr val="bg1"/>
                </a:solidFill>
                <a:latin typeface="Times New Roman" panose="02020603050405020304" pitchFamily="18" charset="0"/>
              </a:defRPr>
            </a:lvl1pPr>
            <a:lvl2pPr marL="628650" indent="-342900" defTabSz="912813">
              <a:defRPr sz="3600" b="1">
                <a:solidFill>
                  <a:schemeClr val="bg1"/>
                </a:solidFill>
                <a:latin typeface="Times New Roman" panose="02020603050405020304" pitchFamily="18" charset="0"/>
              </a:defRPr>
            </a:lvl2pPr>
            <a:lvl3pPr marL="1143000" indent="-228600" defTabSz="912813">
              <a:defRPr sz="3600" b="1">
                <a:solidFill>
                  <a:schemeClr val="bg1"/>
                </a:solidFill>
                <a:latin typeface="Times New Roman" panose="02020603050405020304" pitchFamily="18" charset="0"/>
              </a:defRPr>
            </a:lvl3pPr>
            <a:lvl4pPr marL="1600200" indent="-228600" defTabSz="912813">
              <a:defRPr sz="3600" b="1">
                <a:solidFill>
                  <a:schemeClr val="bg1"/>
                </a:solidFill>
                <a:latin typeface="Times New Roman" panose="02020603050405020304" pitchFamily="18" charset="0"/>
              </a:defRPr>
            </a:lvl4pPr>
            <a:lvl5pPr marL="2057400" indent="-228600" defTabSz="912813">
              <a:defRPr sz="3600" b="1">
                <a:solidFill>
                  <a:schemeClr val="bg1"/>
                </a:solidFill>
                <a:latin typeface="Times New Roman" panose="02020603050405020304" pitchFamily="18" charset="0"/>
              </a:defRPr>
            </a:lvl5pPr>
            <a:lvl6pPr marL="2514600" indent="-228600" defTabSz="91281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91281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91281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912813" eaLnBrk="0" fontAlgn="base" hangingPunct="0">
              <a:spcBef>
                <a:spcPct val="0"/>
              </a:spcBef>
              <a:spcAft>
                <a:spcPct val="0"/>
              </a:spcAft>
              <a:defRPr sz="3600" b="1">
                <a:solidFill>
                  <a:schemeClr val="bg1"/>
                </a:solidFill>
                <a:latin typeface="Times New Roman" panose="02020603050405020304" pitchFamily="18" charset="0"/>
              </a:defRPr>
            </a:lvl9pPr>
          </a:lstStyle>
          <a:p>
            <a:pPr algn="just">
              <a:lnSpc>
                <a:spcPct val="114000"/>
              </a:lnSpc>
              <a:spcBef>
                <a:spcPts val="1200"/>
              </a:spcBef>
              <a:buClr>
                <a:srgbClr val="000000"/>
              </a:buClr>
              <a:buSzPct val="135000"/>
              <a:buFont typeface="Arial" panose="020B0604020202020204" pitchFamily="34" charset="0"/>
              <a:buChar char="•"/>
              <a:defRPr/>
            </a:pPr>
            <a:r>
              <a:rPr lang="en-IN" altLang="en-US" b="0" dirty="0">
                <a:solidFill>
                  <a:srgbClr val="0000CC"/>
                </a:solidFill>
                <a:latin typeface="Comic Sans MS" panose="030F0702030302020204" pitchFamily="66" charset="0"/>
                <a:cs typeface="Arial" panose="020B0604020202020204" pitchFamily="34" charset="0"/>
              </a:rPr>
              <a:t>The problem statement</a:t>
            </a:r>
            <a:r>
              <a:rPr lang="bg-BG" altLang="en-US" b="0" dirty="0">
                <a:solidFill>
                  <a:srgbClr val="0000CC"/>
                </a:solidFill>
                <a:latin typeface="Comic Sans MS" panose="030F0702030302020204" pitchFamily="66" charset="0"/>
                <a:cs typeface="Arial" panose="020B0604020202020204" pitchFamily="34" charset="0"/>
              </a:rPr>
              <a:t> </a:t>
            </a:r>
            <a:r>
              <a:rPr lang="en-IN" altLang="en-US" b="0" dirty="0">
                <a:solidFill>
                  <a:srgbClr val="0000CC"/>
                </a:solidFill>
                <a:latin typeface="Comic Sans MS" panose="030F0702030302020204" pitchFamily="66" charset="0"/>
                <a:cs typeface="Arial" panose="020B0604020202020204" pitchFamily="34" charset="0"/>
              </a:rPr>
              <a:t>describes</a:t>
            </a:r>
            <a:r>
              <a:rPr lang="bg-BG" altLang="en-US" b="0" dirty="0">
                <a:solidFill>
                  <a:srgbClr val="0000CC"/>
                </a:solidFill>
                <a:latin typeface="Comic Sans MS" panose="030F0702030302020204" pitchFamily="66" charset="0"/>
                <a:cs typeface="Arial" panose="020B0604020202020204" pitchFamily="34" charset="0"/>
              </a:rPr>
              <a:t> the problem and its context</a:t>
            </a:r>
            <a:r>
              <a:rPr lang="en-US" altLang="en-US" b="0" dirty="0">
                <a:solidFill>
                  <a:srgbClr val="000000"/>
                </a:solidFill>
                <a:latin typeface="Comic Sans MS" panose="030F0702030302020204" pitchFamily="66" charset="0"/>
                <a:cs typeface="Arial" panose="020B0604020202020204" pitchFamily="34" charset="0"/>
              </a:rPr>
              <a:t>.</a:t>
            </a:r>
          </a:p>
          <a:p>
            <a:pPr marL="742950" lvl="1" indent="-457200" algn="just">
              <a:lnSpc>
                <a:spcPct val="114000"/>
              </a:lnSpc>
              <a:spcBef>
                <a:spcPts val="1200"/>
              </a:spcBef>
              <a:buClr>
                <a:srgbClr val="000000"/>
              </a:buClr>
              <a:buSzPct val="93000"/>
              <a:buFont typeface="Wingdings" panose="05000000000000000000" pitchFamily="2" charset="2"/>
              <a:buChar char="§"/>
              <a:defRPr/>
            </a:pPr>
            <a:r>
              <a:rPr lang="en-IN" altLang="en-US" sz="3200" b="0" dirty="0">
                <a:solidFill>
                  <a:srgbClr val="000000"/>
                </a:solidFill>
                <a:latin typeface="Comic Sans MS" panose="030F0702030302020204" pitchFamily="66" charset="0"/>
                <a:cs typeface="Arial" panose="020B0604020202020204" pitchFamily="34" charset="0"/>
              </a:rPr>
              <a:t>Also</a:t>
            </a:r>
            <a:r>
              <a:rPr lang="bg-BG" altLang="en-US" sz="3200" b="0" dirty="0">
                <a:solidFill>
                  <a:srgbClr val="000000"/>
                </a:solidFill>
                <a:latin typeface="Comic Sans MS" panose="030F0702030302020204" pitchFamily="66" charset="0"/>
                <a:cs typeface="Arial" panose="020B0604020202020204" pitchFamily="34" charset="0"/>
              </a:rPr>
              <a:t>  </a:t>
            </a:r>
            <a:r>
              <a:rPr lang="en-IN" altLang="en-US" sz="3200" b="0" dirty="0">
                <a:solidFill>
                  <a:srgbClr val="000000"/>
                </a:solidFill>
                <a:latin typeface="Comic Sans MS" panose="030F0702030302020204" pitchFamily="66" charset="0"/>
                <a:cs typeface="Arial" panose="020B0604020202020204" pitchFamily="34" charset="0"/>
              </a:rPr>
              <a:t>explains</a:t>
            </a:r>
            <a:r>
              <a:rPr lang="bg-BG" altLang="en-US" sz="3200" b="0" dirty="0">
                <a:solidFill>
                  <a:srgbClr val="000000"/>
                </a:solidFill>
                <a:latin typeface="Comic Sans MS" panose="030F0702030302020204" pitchFamily="66" charset="0"/>
                <a:cs typeface="Arial" panose="020B0604020202020204" pitchFamily="34" charset="0"/>
              </a:rPr>
              <a:t>s when to apply the pattern.</a:t>
            </a:r>
            <a:endParaRPr lang="en-US" altLang="en-US" sz="3200" b="0" dirty="0">
              <a:solidFill>
                <a:srgbClr val="000000"/>
              </a:solidFill>
              <a:latin typeface="Comic Sans MS" panose="030F0702030302020204" pitchFamily="66" charset="0"/>
              <a:cs typeface="Arial" panose="020B0604020202020204" pitchFamily="34" charset="0"/>
            </a:endParaRPr>
          </a:p>
          <a:p>
            <a:pPr lvl="1" algn="just">
              <a:lnSpc>
                <a:spcPct val="114000"/>
              </a:lnSpc>
              <a:spcBef>
                <a:spcPts val="1200"/>
              </a:spcBef>
              <a:spcAft>
                <a:spcPts val="1200"/>
              </a:spcAft>
              <a:buClr>
                <a:schemeClr val="bg2"/>
              </a:buClr>
              <a:buSzPct val="75000"/>
              <a:buFont typeface="Wingdings" panose="05000000000000000000" pitchFamily="2" charset="2"/>
              <a:buChar char="§"/>
              <a:defRPr/>
            </a:pPr>
            <a:r>
              <a:rPr lang="bg-BG" altLang="en-US" sz="3200" b="0" dirty="0">
                <a:solidFill>
                  <a:srgbClr val="000000"/>
                </a:solidFill>
                <a:latin typeface="Comic Sans MS" panose="030F0702030302020204" pitchFamily="66" charset="0"/>
                <a:cs typeface="Arial" panose="020B0604020202020204" pitchFamily="34" charset="0"/>
              </a:rPr>
              <a:t>It might describe</a:t>
            </a:r>
            <a:r>
              <a:rPr lang="en-US" altLang="en-US" sz="3200" b="0" dirty="0">
                <a:solidFill>
                  <a:srgbClr val="000000"/>
                </a:solidFill>
                <a:latin typeface="Comic Sans MS" panose="030F0702030302020204" pitchFamily="66" charset="0"/>
                <a:cs typeface="Arial" panose="020B0604020202020204" pitchFamily="34" charset="0"/>
              </a:rPr>
              <a:t> situations where it works and does not work</a:t>
            </a:r>
            <a:r>
              <a:rPr lang="bg-BG" altLang="en-US" sz="3200" b="0" dirty="0">
                <a:solidFill>
                  <a:srgbClr val="000000"/>
                </a:solidFill>
                <a:latin typeface="Comic Sans MS" panose="030F0702030302020204" pitchFamily="66" charset="0"/>
                <a:cs typeface="Arial" panose="020B0604020202020204" pitchFamily="34" charset="0"/>
              </a:rPr>
              <a:t>. </a:t>
            </a:r>
            <a:endParaRPr lang="en-US" altLang="en-US" sz="3200" b="0" dirty="0">
              <a:solidFill>
                <a:srgbClr val="000000"/>
              </a:solidFill>
              <a:latin typeface="Comic Sans MS" panose="030F0702030302020204" pitchFamily="66" charset="0"/>
              <a:cs typeface="Arial" panose="020B0604020202020204" pitchFamily="34" charset="0"/>
            </a:endParaRPr>
          </a:p>
          <a:p>
            <a:pPr lvl="1" algn="just">
              <a:lnSpc>
                <a:spcPct val="114000"/>
              </a:lnSpc>
              <a:spcBef>
                <a:spcPts val="1200"/>
              </a:spcBef>
              <a:spcAft>
                <a:spcPts val="1200"/>
              </a:spcAft>
              <a:buClr>
                <a:schemeClr val="bg2"/>
              </a:buClr>
              <a:buSzPct val="75000"/>
              <a:buFont typeface="Wingdings" panose="05000000000000000000" pitchFamily="2" charset="2"/>
              <a:buChar char="§"/>
              <a:defRPr/>
            </a:pPr>
            <a:r>
              <a:rPr lang="en-US" altLang="en-US" sz="3200" b="0" dirty="0">
                <a:solidFill>
                  <a:srgbClr val="0000CC"/>
                </a:solidFill>
                <a:latin typeface="Comic Sans MS" panose="030F0702030302020204" pitchFamily="66" charset="0"/>
                <a:cs typeface="Arial" panose="020B0604020202020204" pitchFamily="34" charset="0"/>
              </a:rPr>
              <a:t>It can </a:t>
            </a:r>
            <a:r>
              <a:rPr lang="bg-BG" altLang="en-US" sz="3200" b="0" dirty="0">
                <a:solidFill>
                  <a:srgbClr val="0000CC"/>
                </a:solidFill>
                <a:latin typeface="Comic Sans MS" panose="030F0702030302020204" pitchFamily="66" charset="0"/>
                <a:cs typeface="Arial" panose="020B0604020202020204" pitchFamily="34" charset="0"/>
              </a:rPr>
              <a:t>include a list of conditions that must be met before it makes sense to apply the pattern. </a:t>
            </a:r>
          </a:p>
        </p:txBody>
      </p:sp>
      <p:sp>
        <p:nvSpPr>
          <p:cNvPr id="50179" name="Rectangle 1">
            <a:extLst>
              <a:ext uri="{FF2B5EF4-FFF2-40B4-BE49-F238E27FC236}">
                <a16:creationId xmlns:a16="http://schemas.microsoft.com/office/drawing/2014/main" id="{46DE50E2-36E7-0BE8-E317-A96D75D05B10}"/>
              </a:ext>
            </a:extLst>
          </p:cNvPr>
          <p:cNvSpPr txBox="1">
            <a:spLocks noChangeArrowheads="1"/>
          </p:cNvSpPr>
          <p:nvPr/>
        </p:nvSpPr>
        <p:spPr bwMode="auto">
          <a:xfrm>
            <a:off x="468313" y="350838"/>
            <a:ext cx="8566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96" tIns="51470" rIns="19796" bIns="51470"/>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eaLnBrk="1">
              <a:lnSpc>
                <a:spcPct val="94000"/>
              </a:lnSpc>
              <a:spcBef>
                <a:spcPts val="1363"/>
              </a:spcBef>
              <a:buClr>
                <a:srgbClr val="000000"/>
              </a:buClr>
              <a:buSzPct val="45000"/>
              <a:buFont typeface="Wingdings" panose="05000000000000000000" pitchFamily="2" charset="2"/>
              <a:buNone/>
            </a:pPr>
            <a:r>
              <a:rPr lang="en-GB" altLang="en-US">
                <a:solidFill>
                  <a:srgbClr val="000000"/>
                </a:solidFill>
                <a:latin typeface="Comic Sans MS" panose="030F0702030302020204" pitchFamily="66" charset="0"/>
                <a:cs typeface="Arial" panose="020B0604020202020204" pitchFamily="34" charset="0"/>
              </a:rPr>
              <a:t>Pattern Problem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370">
                                            <p:txEl>
                                              <p:pRg st="2" end="2"/>
                                            </p:txEl>
                                          </p:spTgt>
                                        </p:tgtEl>
                                        <p:attrNameLst>
                                          <p:attrName>style.visibility</p:attrName>
                                        </p:attrNameLst>
                                      </p:cBhvr>
                                      <p:to>
                                        <p:strVal val="visible"/>
                                      </p:to>
                                    </p:set>
                                    <p:animEffect transition="in" filter="wipe(down)">
                                      <p:cBhvr>
                                        <p:cTn id="7" dur="500"/>
                                        <p:tgtEl>
                                          <p:spTgt spid="5837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8370">
                                            <p:txEl>
                                              <p:pRg st="3" end="3"/>
                                            </p:txEl>
                                          </p:spTgt>
                                        </p:tgtEl>
                                        <p:attrNameLst>
                                          <p:attrName>style.visibility</p:attrName>
                                        </p:attrNameLst>
                                      </p:cBhvr>
                                      <p:to>
                                        <p:strVal val="visible"/>
                                      </p:to>
                                    </p:set>
                                    <p:animEffect transition="in" filter="wipe(down)">
                                      <p:cBhvr>
                                        <p:cTn id="12" dur="500"/>
                                        <p:tgtEl>
                                          <p:spTgt spid="58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5C1426F-7399-27A0-269A-F577B7BDC778}"/>
              </a:ext>
            </a:extLst>
          </p:cNvPr>
          <p:cNvSpPr>
            <a:spLocks noGrp="1" noChangeArrowheads="1"/>
          </p:cNvSpPr>
          <p:nvPr>
            <p:ph type="title" idx="4294967295"/>
          </p:nvPr>
        </p:nvSpPr>
        <p:spPr>
          <a:xfrm>
            <a:off x="620713" y="0"/>
            <a:ext cx="8596312" cy="1255713"/>
          </a:xfrm>
        </p:spPr>
        <p:txBody>
          <a:bodyPr/>
          <a:lstStyle/>
          <a:p>
            <a:r>
              <a:rPr lang="en-US" altLang="en-US" sz="3600"/>
              <a:t>Pattern Solution</a:t>
            </a:r>
          </a:p>
        </p:txBody>
      </p:sp>
      <p:sp>
        <p:nvSpPr>
          <p:cNvPr id="49155" name="Rectangle 3">
            <a:extLst>
              <a:ext uri="{FF2B5EF4-FFF2-40B4-BE49-F238E27FC236}">
                <a16:creationId xmlns:a16="http://schemas.microsoft.com/office/drawing/2014/main" id="{C865921A-9D23-DFAB-0BF1-5A36610A7F8C}"/>
              </a:ext>
            </a:extLst>
          </p:cNvPr>
          <p:cNvSpPr>
            <a:spLocks noGrp="1" noChangeArrowheads="1"/>
          </p:cNvSpPr>
          <p:nvPr>
            <p:ph type="body" idx="4294967295"/>
          </p:nvPr>
        </p:nvSpPr>
        <p:spPr>
          <a:xfrm>
            <a:off x="315913" y="1189038"/>
            <a:ext cx="9448800" cy="5640387"/>
          </a:xfrm>
        </p:spPr>
        <p:txBody>
          <a:bodyPr/>
          <a:lstStyle/>
          <a:p>
            <a:pPr>
              <a:lnSpc>
                <a:spcPct val="114000"/>
              </a:lnSpc>
              <a:spcBef>
                <a:spcPts val="200"/>
              </a:spcBef>
              <a:spcAft>
                <a:spcPct val="0"/>
              </a:spcAft>
            </a:pPr>
            <a:r>
              <a:rPr lang="en-US" altLang="en-US" sz="3200"/>
              <a:t>Abstract description of design problem:</a:t>
            </a:r>
          </a:p>
          <a:p>
            <a:pPr lvl="1">
              <a:lnSpc>
                <a:spcPct val="114000"/>
              </a:lnSpc>
              <a:spcBef>
                <a:spcPts val="200"/>
              </a:spcBef>
              <a:spcAft>
                <a:spcPts val="2400"/>
              </a:spcAft>
            </a:pPr>
            <a:r>
              <a:rPr lang="en-US" altLang="en-US"/>
              <a:t>how the pattern solves it</a:t>
            </a:r>
          </a:p>
          <a:p>
            <a:pPr>
              <a:lnSpc>
                <a:spcPct val="114000"/>
              </a:lnSpc>
              <a:spcBef>
                <a:spcPts val="200"/>
              </a:spcBef>
              <a:spcAft>
                <a:spcPct val="0"/>
              </a:spcAft>
            </a:pPr>
            <a:r>
              <a:rPr lang="en-US" altLang="en-US" sz="3200"/>
              <a:t>Describes the elements that make up:</a:t>
            </a:r>
          </a:p>
          <a:p>
            <a:pPr lvl="1">
              <a:lnSpc>
                <a:spcPct val="114000"/>
              </a:lnSpc>
              <a:spcBef>
                <a:spcPts val="200"/>
              </a:spcBef>
              <a:spcAft>
                <a:spcPts val="1200"/>
              </a:spcAft>
            </a:pPr>
            <a:r>
              <a:rPr lang="en-US" altLang="en-US" sz="2800">
                <a:solidFill>
                  <a:srgbClr val="006600"/>
                </a:solidFill>
              </a:rPr>
              <a:t>Class design,</a:t>
            </a:r>
          </a:p>
          <a:p>
            <a:pPr lvl="1">
              <a:lnSpc>
                <a:spcPct val="114000"/>
              </a:lnSpc>
              <a:spcBef>
                <a:spcPts val="200"/>
              </a:spcBef>
              <a:spcAft>
                <a:spcPts val="1200"/>
              </a:spcAft>
            </a:pPr>
            <a:r>
              <a:rPr lang="en-US" altLang="en-US" sz="2800">
                <a:solidFill>
                  <a:srgbClr val="006600"/>
                </a:solidFill>
              </a:rPr>
              <a:t>Class relationships,</a:t>
            </a:r>
          </a:p>
          <a:p>
            <a:pPr lvl="1">
              <a:lnSpc>
                <a:spcPct val="114000"/>
              </a:lnSpc>
              <a:spcBef>
                <a:spcPts val="200"/>
              </a:spcBef>
              <a:spcAft>
                <a:spcPts val="1200"/>
              </a:spcAft>
            </a:pPr>
            <a:r>
              <a:rPr lang="en-US" altLang="en-US" sz="2800">
                <a:solidFill>
                  <a:srgbClr val="006600"/>
                </a:solidFill>
              </a:rPr>
              <a:t>Class responsibilities and</a:t>
            </a:r>
          </a:p>
          <a:p>
            <a:pPr lvl="1">
              <a:lnSpc>
                <a:spcPct val="114000"/>
              </a:lnSpc>
              <a:spcBef>
                <a:spcPts val="200"/>
              </a:spcBef>
              <a:spcAft>
                <a:spcPts val="2400"/>
              </a:spcAft>
            </a:pPr>
            <a:r>
              <a:rPr lang="en-US" altLang="en-US" sz="2800">
                <a:solidFill>
                  <a:srgbClr val="006600"/>
                </a:solidFill>
              </a:rPr>
              <a:t>Class collaborations</a:t>
            </a:r>
          </a:p>
          <a:p>
            <a:pPr>
              <a:lnSpc>
                <a:spcPct val="114000"/>
              </a:lnSpc>
              <a:spcBef>
                <a:spcPts val="200"/>
              </a:spcBef>
              <a:spcAft>
                <a:spcPts val="1200"/>
              </a:spcAft>
            </a:pPr>
            <a:r>
              <a:rPr lang="en-US" altLang="en-US" sz="3200" b="1">
                <a:solidFill>
                  <a:srgbClr val="0000CC"/>
                </a:solidFill>
              </a:rPr>
              <a:t>Only skeletal implementation may be available.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down)">
                                      <p:cBhvr>
                                        <p:cTn id="7" dur="500"/>
                                        <p:tgtEl>
                                          <p:spTgt spid="4915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wipe(down)">
                                      <p:cBhvr>
                                        <p:cTn id="10" dur="500"/>
                                        <p:tgtEl>
                                          <p:spTgt spid="49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wipe(down)">
                                      <p:cBhvr>
                                        <p:cTn id="15" dur="500"/>
                                        <p:tgtEl>
                                          <p:spTgt spid="4915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wipe(down)">
                                      <p:cBhvr>
                                        <p:cTn id="18" dur="500"/>
                                        <p:tgtEl>
                                          <p:spTgt spid="4915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Effect transition="in" filter="wipe(down)">
                                      <p:cBhvr>
                                        <p:cTn id="21" dur="500"/>
                                        <p:tgtEl>
                                          <p:spTgt spid="49155">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9155">
                                            <p:txEl>
                                              <p:pRg st="5" end="5"/>
                                            </p:txEl>
                                          </p:spTgt>
                                        </p:tgtEl>
                                        <p:attrNameLst>
                                          <p:attrName>style.visibility</p:attrName>
                                        </p:attrNameLst>
                                      </p:cBhvr>
                                      <p:to>
                                        <p:strVal val="visible"/>
                                      </p:to>
                                    </p:set>
                                    <p:animEffect transition="in" filter="wipe(down)">
                                      <p:cBhvr>
                                        <p:cTn id="24" dur="500"/>
                                        <p:tgtEl>
                                          <p:spTgt spid="49155">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animEffect transition="in" filter="wipe(down)">
                                      <p:cBhvr>
                                        <p:cTn id="27" dur="500"/>
                                        <p:tgtEl>
                                          <p:spTgt spid="491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9155">
                                            <p:txEl>
                                              <p:pRg st="7" end="7"/>
                                            </p:txEl>
                                          </p:spTgt>
                                        </p:tgtEl>
                                        <p:attrNameLst>
                                          <p:attrName>style.visibility</p:attrName>
                                        </p:attrNameLst>
                                      </p:cBhvr>
                                      <p:to>
                                        <p:strVal val="visible"/>
                                      </p:to>
                                    </p:set>
                                    <p:animEffect transition="in" filter="wipe(down)">
                                      <p:cBhvr>
                                        <p:cTn id="32"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78E00696-8E11-BE3E-B8F9-8B57205C7988}"/>
              </a:ext>
            </a:extLst>
          </p:cNvPr>
          <p:cNvSpPr>
            <a:spLocks noChangeArrowheads="1"/>
          </p:cNvSpPr>
          <p:nvPr/>
        </p:nvSpPr>
        <p:spPr bwMode="auto">
          <a:xfrm>
            <a:off x="696913" y="5000625"/>
            <a:ext cx="8763000" cy="1905000"/>
          </a:xfrm>
          <a:prstGeom prst="rect">
            <a:avLst/>
          </a:prstGeom>
          <a:solidFill>
            <a:srgbClr val="FFFFCC"/>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53251" name="Rectangle 2">
            <a:extLst>
              <a:ext uri="{FF2B5EF4-FFF2-40B4-BE49-F238E27FC236}">
                <a16:creationId xmlns:a16="http://schemas.microsoft.com/office/drawing/2014/main" id="{537BEB01-F52F-941F-6CB6-1DFDB064FB51}"/>
              </a:ext>
            </a:extLst>
          </p:cNvPr>
          <p:cNvSpPr>
            <a:spLocks noGrp="1" noChangeArrowheads="1"/>
          </p:cNvSpPr>
          <p:nvPr>
            <p:ph type="title" idx="4294967295"/>
          </p:nvPr>
        </p:nvSpPr>
        <p:spPr>
          <a:xfrm>
            <a:off x="620713" y="0"/>
            <a:ext cx="8596312" cy="1255713"/>
          </a:xfrm>
        </p:spPr>
        <p:txBody>
          <a:bodyPr/>
          <a:lstStyle/>
          <a:p>
            <a:r>
              <a:rPr lang="en-US" altLang="en-US" sz="3200"/>
              <a:t>Design Patterns are NOT…</a:t>
            </a:r>
          </a:p>
        </p:txBody>
      </p:sp>
      <p:sp>
        <p:nvSpPr>
          <p:cNvPr id="889859" name="Rectangle 3">
            <a:extLst>
              <a:ext uri="{FF2B5EF4-FFF2-40B4-BE49-F238E27FC236}">
                <a16:creationId xmlns:a16="http://schemas.microsoft.com/office/drawing/2014/main" id="{277082D8-8F93-9EEB-7DBD-0F18682FBB9F}"/>
              </a:ext>
            </a:extLst>
          </p:cNvPr>
          <p:cNvSpPr>
            <a:spLocks noGrp="1" noChangeArrowheads="1"/>
          </p:cNvSpPr>
          <p:nvPr>
            <p:ph type="body" idx="4294967295"/>
          </p:nvPr>
        </p:nvSpPr>
        <p:spPr>
          <a:xfrm>
            <a:off x="388938" y="1154113"/>
            <a:ext cx="9302750" cy="5715000"/>
          </a:xfrm>
        </p:spPr>
        <p:txBody>
          <a:bodyPr/>
          <a:lstStyle/>
          <a:p>
            <a:pPr>
              <a:lnSpc>
                <a:spcPct val="115000"/>
              </a:lnSpc>
              <a:spcBef>
                <a:spcPct val="15000"/>
              </a:spcBef>
              <a:spcAft>
                <a:spcPct val="0"/>
              </a:spcAft>
            </a:pPr>
            <a:r>
              <a:rPr lang="en-US" altLang="en-US" sz="3200" b="1"/>
              <a:t>NOT</a:t>
            </a:r>
            <a:r>
              <a:rPr lang="en-US" altLang="en-US" sz="3200"/>
              <a:t> designs that can be plugged in and reused as it is:</a:t>
            </a:r>
          </a:p>
          <a:p>
            <a:pPr lvl="1">
              <a:lnSpc>
                <a:spcPct val="115000"/>
              </a:lnSpc>
              <a:spcBef>
                <a:spcPct val="15000"/>
              </a:spcBef>
              <a:spcAft>
                <a:spcPts val="1200"/>
              </a:spcAft>
            </a:pPr>
            <a:r>
              <a:rPr lang="en-US" altLang="en-US" sz="2800"/>
              <a:t>Unlike code for linked lists, hash tables</a:t>
            </a:r>
          </a:p>
          <a:p>
            <a:pPr>
              <a:lnSpc>
                <a:spcPct val="115000"/>
              </a:lnSpc>
              <a:spcBef>
                <a:spcPct val="15000"/>
              </a:spcBef>
              <a:spcAft>
                <a:spcPct val="0"/>
              </a:spcAft>
            </a:pPr>
            <a:r>
              <a:rPr lang="en-GB" altLang="en-US" sz="3200" b="1"/>
              <a:t>NOT</a:t>
            </a:r>
            <a:r>
              <a:rPr lang="en-GB" altLang="en-US" sz="3200"/>
              <a:t> complex domain-specific designs:</a:t>
            </a:r>
          </a:p>
          <a:p>
            <a:pPr lvl="1">
              <a:lnSpc>
                <a:spcPct val="115000"/>
              </a:lnSpc>
              <a:spcBef>
                <a:spcPct val="15000"/>
              </a:spcBef>
              <a:spcAft>
                <a:spcPts val="1200"/>
              </a:spcAft>
            </a:pPr>
            <a:r>
              <a:rPr lang="en-GB" altLang="en-US" sz="2800"/>
              <a:t>For an entire application or subsystem.</a:t>
            </a:r>
            <a:endParaRPr lang="en-US" altLang="en-US" sz="2800"/>
          </a:p>
          <a:p>
            <a:pPr>
              <a:lnSpc>
                <a:spcPct val="115000"/>
              </a:lnSpc>
              <a:spcBef>
                <a:spcPct val="15000"/>
              </a:spcBef>
              <a:spcAft>
                <a:spcPct val="20000"/>
              </a:spcAft>
            </a:pPr>
            <a:r>
              <a:rPr lang="en-US" altLang="en-US" sz="3200"/>
              <a:t>Patterns are actually:</a:t>
            </a:r>
          </a:p>
          <a:p>
            <a:pPr lvl="1">
              <a:lnSpc>
                <a:spcPct val="115000"/>
              </a:lnSpc>
              <a:spcBef>
                <a:spcPct val="15000"/>
              </a:spcBef>
              <a:spcAft>
                <a:spcPct val="20000"/>
              </a:spcAft>
            </a:pPr>
            <a:r>
              <a:rPr lang="en-US" altLang="en-US" sz="2800" b="1">
                <a:solidFill>
                  <a:srgbClr val="0000CC"/>
                </a:solidFill>
              </a:rPr>
              <a:t>“Descriptions of communicating objects and classes that are customized to solve a general design problem in a particular context.”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9859">
                                            <p:txEl>
                                              <p:pRg st="0" end="0"/>
                                            </p:txEl>
                                          </p:spTgt>
                                        </p:tgtEl>
                                        <p:attrNameLst>
                                          <p:attrName>style.visibility</p:attrName>
                                        </p:attrNameLst>
                                      </p:cBhvr>
                                      <p:to>
                                        <p:strVal val="visible"/>
                                      </p:to>
                                    </p:set>
                                    <p:animEffect transition="in" filter="checkerboard(across)">
                                      <p:cBhvr>
                                        <p:cTn id="7" dur="500"/>
                                        <p:tgtEl>
                                          <p:spTgt spid="88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89859">
                                            <p:txEl>
                                              <p:pRg st="1" end="1"/>
                                            </p:txEl>
                                          </p:spTgt>
                                        </p:tgtEl>
                                        <p:attrNameLst>
                                          <p:attrName>style.visibility</p:attrName>
                                        </p:attrNameLst>
                                      </p:cBhvr>
                                      <p:to>
                                        <p:strVal val="visible"/>
                                      </p:to>
                                    </p:set>
                                    <p:animEffect transition="in" filter="checkerboard(across)">
                                      <p:cBhvr>
                                        <p:cTn id="12" dur="500"/>
                                        <p:tgtEl>
                                          <p:spTgt spid="88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89859">
                                            <p:txEl>
                                              <p:pRg st="2" end="2"/>
                                            </p:txEl>
                                          </p:spTgt>
                                        </p:tgtEl>
                                        <p:attrNameLst>
                                          <p:attrName>style.visibility</p:attrName>
                                        </p:attrNameLst>
                                      </p:cBhvr>
                                      <p:to>
                                        <p:strVal val="visible"/>
                                      </p:to>
                                    </p:set>
                                    <p:animEffect transition="in" filter="checkerboard(across)">
                                      <p:cBhvr>
                                        <p:cTn id="17" dur="500"/>
                                        <p:tgtEl>
                                          <p:spTgt spid="88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89859">
                                            <p:txEl>
                                              <p:pRg st="3" end="3"/>
                                            </p:txEl>
                                          </p:spTgt>
                                        </p:tgtEl>
                                        <p:attrNameLst>
                                          <p:attrName>style.visibility</p:attrName>
                                        </p:attrNameLst>
                                      </p:cBhvr>
                                      <p:to>
                                        <p:strVal val="visible"/>
                                      </p:to>
                                    </p:set>
                                    <p:animEffect transition="in" filter="checkerboard(across)">
                                      <p:cBhvr>
                                        <p:cTn id="22" dur="500"/>
                                        <p:tgtEl>
                                          <p:spTgt spid="88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89859">
                                            <p:txEl>
                                              <p:pRg st="4" end="4"/>
                                            </p:txEl>
                                          </p:spTgt>
                                        </p:tgtEl>
                                        <p:attrNameLst>
                                          <p:attrName>style.visibility</p:attrName>
                                        </p:attrNameLst>
                                      </p:cBhvr>
                                      <p:to>
                                        <p:strVal val="visible"/>
                                      </p:to>
                                    </p:set>
                                    <p:animEffect transition="in" filter="checkerboard(across)">
                                      <p:cBhvr>
                                        <p:cTn id="27" dur="500"/>
                                        <p:tgtEl>
                                          <p:spTgt spid="88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89859">
                                            <p:txEl>
                                              <p:pRg st="5" end="5"/>
                                            </p:txEl>
                                          </p:spTgt>
                                        </p:tgtEl>
                                        <p:attrNameLst>
                                          <p:attrName>style.visibility</p:attrName>
                                        </p:attrNameLst>
                                      </p:cBhvr>
                                      <p:to>
                                        <p:strVal val="visible"/>
                                      </p:to>
                                    </p:set>
                                    <p:animEffect transition="in" filter="checkerboard(across)">
                                      <p:cBhvr>
                                        <p:cTn id="32" dur="500"/>
                                        <p:tgtEl>
                                          <p:spTgt spid="88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0178"/>
                                        </p:tgtEl>
                                        <p:attrNameLst>
                                          <p:attrName>style.visibility</p:attrName>
                                        </p:attrNameLst>
                                      </p:cBhvr>
                                      <p:to>
                                        <p:strVal val="visible"/>
                                      </p:to>
                                    </p:set>
                                    <p:animEffect transition="in" filter="wipe(down)">
                                      <p:cBhvr>
                                        <p:cTn id="37"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051328FF-FC0B-749E-B605-2CAAEAD1DB7E}"/>
              </a:ext>
            </a:extLst>
          </p:cNvPr>
          <p:cNvSpPr>
            <a:spLocks noGrp="1" noChangeArrowheads="1"/>
          </p:cNvSpPr>
          <p:nvPr>
            <p:ph type="ctrTitle"/>
          </p:nvPr>
        </p:nvSpPr>
        <p:spPr>
          <a:xfrm>
            <a:off x="1563688" y="2941638"/>
            <a:ext cx="6951662" cy="1163637"/>
          </a:xfrm>
          <a:solidFill>
            <a:srgbClr val="FFFF00"/>
          </a:solidFill>
          <a:ln>
            <a:solidFill>
              <a:srgbClr val="FF6699"/>
            </a:solidFill>
            <a:round/>
            <a:headEnd/>
            <a:tailEnd/>
          </a:ln>
        </p:spPr>
        <p:txBody>
          <a:bodyPr/>
          <a:lstStyle/>
          <a:p>
            <a:r>
              <a:rPr lang="en-US" altLang="en-US" sz="4000"/>
              <a:t>GRASP Patterns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65C59A34-AD9E-6173-B770-1393B5EE9EFC}"/>
              </a:ext>
            </a:extLst>
          </p:cNvPr>
          <p:cNvSpPr>
            <a:spLocks noChangeArrowheads="1"/>
          </p:cNvSpPr>
          <p:nvPr/>
        </p:nvSpPr>
        <p:spPr bwMode="auto">
          <a:xfrm>
            <a:off x="544513" y="3475038"/>
            <a:ext cx="8575675" cy="1219200"/>
          </a:xfrm>
          <a:prstGeom prst="rect">
            <a:avLst/>
          </a:prstGeom>
          <a:solidFill>
            <a:srgbClr val="FFFFCC"/>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55299" name="Rectangle 2">
            <a:extLst>
              <a:ext uri="{FF2B5EF4-FFF2-40B4-BE49-F238E27FC236}">
                <a16:creationId xmlns:a16="http://schemas.microsoft.com/office/drawing/2014/main" id="{1EEEFD4F-DC6A-3B61-4692-ABFBC1605EBA}"/>
              </a:ext>
            </a:extLst>
          </p:cNvPr>
          <p:cNvSpPr>
            <a:spLocks noGrp="1" noChangeArrowheads="1"/>
          </p:cNvSpPr>
          <p:nvPr>
            <p:ph type="title"/>
          </p:nvPr>
        </p:nvSpPr>
        <p:spPr>
          <a:xfrm>
            <a:off x="523875" y="98425"/>
            <a:ext cx="8596313" cy="884238"/>
          </a:xfrm>
        </p:spPr>
        <p:txBody>
          <a:bodyPr/>
          <a:lstStyle/>
          <a:p>
            <a:r>
              <a:rPr lang="en-CA" altLang="en-US" sz="3600"/>
              <a:t>GRASP Patterns</a:t>
            </a:r>
          </a:p>
        </p:txBody>
      </p:sp>
      <p:sp>
        <p:nvSpPr>
          <p:cNvPr id="66564" name="Rectangle 3">
            <a:extLst>
              <a:ext uri="{FF2B5EF4-FFF2-40B4-BE49-F238E27FC236}">
                <a16:creationId xmlns:a16="http://schemas.microsoft.com/office/drawing/2014/main" id="{1C05D3A3-34E3-4BE2-2F15-519E61D1BD46}"/>
              </a:ext>
            </a:extLst>
          </p:cNvPr>
          <p:cNvSpPr>
            <a:spLocks noGrp="1" noChangeArrowheads="1"/>
          </p:cNvSpPr>
          <p:nvPr>
            <p:ph type="body" idx="1"/>
          </p:nvPr>
        </p:nvSpPr>
        <p:spPr>
          <a:xfrm>
            <a:off x="163513" y="960438"/>
            <a:ext cx="9372600" cy="5867400"/>
          </a:xfrm>
        </p:spPr>
        <p:txBody>
          <a:bodyPr/>
          <a:lstStyle/>
          <a:p>
            <a:pPr>
              <a:lnSpc>
                <a:spcPct val="120000"/>
              </a:lnSpc>
              <a:spcBef>
                <a:spcPts val="1200"/>
              </a:spcBef>
              <a:spcAft>
                <a:spcPct val="0"/>
              </a:spcAft>
            </a:pPr>
            <a:r>
              <a:rPr lang="en-CA" altLang="en-US"/>
              <a:t>GRASP:  </a:t>
            </a:r>
            <a:r>
              <a:rPr lang="en-CA" altLang="en-US" b="1">
                <a:solidFill>
                  <a:srgbClr val="0000CC"/>
                </a:solidFill>
              </a:rPr>
              <a:t>Generalized Responsibility Assignment Software Patterns:</a:t>
            </a:r>
          </a:p>
          <a:p>
            <a:pPr lvl="1">
              <a:lnSpc>
                <a:spcPct val="125000"/>
              </a:lnSpc>
              <a:spcBef>
                <a:spcPts val="1200"/>
              </a:spcBef>
              <a:spcAft>
                <a:spcPts val="2400"/>
              </a:spcAft>
            </a:pPr>
            <a:r>
              <a:rPr lang="en-CA" altLang="en-US" sz="2800">
                <a:solidFill>
                  <a:srgbClr val="0000CC"/>
                </a:solidFill>
              </a:rPr>
              <a:t>Larman, “Applying UML and Patterns”</a:t>
            </a:r>
          </a:p>
          <a:p>
            <a:pPr>
              <a:lnSpc>
                <a:spcPct val="120000"/>
              </a:lnSpc>
              <a:spcBef>
                <a:spcPts val="1200"/>
              </a:spcBef>
              <a:spcAft>
                <a:spcPct val="0"/>
              </a:spcAft>
            </a:pPr>
            <a:r>
              <a:rPr lang="en-CA" altLang="en-US" b="1">
                <a:solidFill>
                  <a:srgbClr val="003300"/>
                </a:solidFill>
              </a:rPr>
              <a:t>GRASP patterns  can more accurately be described as best practices:</a:t>
            </a:r>
          </a:p>
          <a:p>
            <a:pPr lvl="1">
              <a:lnSpc>
                <a:spcPct val="125000"/>
              </a:lnSpc>
              <a:spcBef>
                <a:spcPts val="1200"/>
              </a:spcBef>
              <a:spcAft>
                <a:spcPts val="1100"/>
              </a:spcAft>
            </a:pPr>
            <a:r>
              <a:rPr lang="en-CA" altLang="en-US"/>
              <a:t>If used judiciously, will lead to maintainable, reusable, understandable, and easy to develop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564">
                                            <p:txEl>
                                              <p:pRg st="3" end="3"/>
                                            </p:txEl>
                                          </p:spTgt>
                                        </p:tgtEl>
                                        <p:attrNameLst>
                                          <p:attrName>style.visibility</p:attrName>
                                        </p:attrNameLst>
                                      </p:cBhvr>
                                      <p:to>
                                        <p:strVal val="visible"/>
                                      </p:to>
                                    </p:set>
                                    <p:animEffect transition="in" filter="wipe(down)">
                                      <p:cBhvr>
                                        <p:cTn id="7" dur="500"/>
                                        <p:tgtEl>
                                          <p:spTgt spid="665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769B44B-1F7B-8F3F-20E1-C58D1D94E650}"/>
              </a:ext>
            </a:extLst>
          </p:cNvPr>
          <p:cNvSpPr>
            <a:spLocks noGrp="1" noChangeArrowheads="1"/>
          </p:cNvSpPr>
          <p:nvPr>
            <p:ph type="title"/>
          </p:nvPr>
        </p:nvSpPr>
        <p:spPr>
          <a:xfrm>
            <a:off x="323850" y="236538"/>
            <a:ext cx="8596313" cy="685800"/>
          </a:xfrm>
        </p:spPr>
        <p:txBody>
          <a:bodyPr/>
          <a:lstStyle/>
          <a:p>
            <a:r>
              <a:rPr lang="en-CA" altLang="en-US" sz="3200"/>
              <a:t>GRASP Patterns</a:t>
            </a:r>
          </a:p>
        </p:txBody>
      </p:sp>
      <p:sp>
        <p:nvSpPr>
          <p:cNvPr id="66563" name="Rectangle 3">
            <a:extLst>
              <a:ext uri="{FF2B5EF4-FFF2-40B4-BE49-F238E27FC236}">
                <a16:creationId xmlns:a16="http://schemas.microsoft.com/office/drawing/2014/main" id="{19797E14-0936-847E-ED08-281DF232F48C}"/>
              </a:ext>
            </a:extLst>
          </p:cNvPr>
          <p:cNvSpPr>
            <a:spLocks noGrp="1" noChangeArrowheads="1"/>
          </p:cNvSpPr>
          <p:nvPr>
            <p:ph type="body" idx="1"/>
          </p:nvPr>
        </p:nvSpPr>
        <p:spPr>
          <a:xfrm>
            <a:off x="233363" y="884238"/>
            <a:ext cx="9523412" cy="6096000"/>
          </a:xfrm>
        </p:spPr>
        <p:txBody>
          <a:bodyPr/>
          <a:lstStyle/>
          <a:p>
            <a:pPr>
              <a:lnSpc>
                <a:spcPct val="110000"/>
              </a:lnSpc>
              <a:spcAft>
                <a:spcPts val="600"/>
              </a:spcAft>
            </a:pPr>
            <a:r>
              <a:rPr lang="en-CA" altLang="en-US" sz="3200"/>
              <a:t>GRASP patterns essentially describe how to assign responsibilities to classes:</a:t>
            </a:r>
          </a:p>
          <a:p>
            <a:pPr lvl="1">
              <a:lnSpc>
                <a:spcPct val="110000"/>
              </a:lnSpc>
              <a:spcAft>
                <a:spcPts val="2400"/>
              </a:spcAft>
            </a:pPr>
            <a:r>
              <a:rPr lang="en-CA" altLang="en-US" sz="2800" b="1">
                <a:solidFill>
                  <a:srgbClr val="0000CC"/>
                </a:solidFill>
              </a:rPr>
              <a:t>Warning</a:t>
            </a:r>
            <a:r>
              <a:rPr lang="en-CA" altLang="en-US" sz="2800">
                <a:solidFill>
                  <a:srgbClr val="FF0000"/>
                </a:solidFill>
              </a:rPr>
              <a:t>:  </a:t>
            </a:r>
            <a:r>
              <a:rPr lang="en-CA" altLang="en-US" sz="2800" b="1">
                <a:solidFill>
                  <a:srgbClr val="FF0000"/>
                </a:solidFill>
              </a:rPr>
              <a:t>Some Grasps tend to be vague and need to be seen as guidelines rather than solutions.</a:t>
            </a:r>
          </a:p>
          <a:p>
            <a:pPr>
              <a:lnSpc>
                <a:spcPct val="110000"/>
              </a:lnSpc>
              <a:spcAft>
                <a:spcPct val="0"/>
              </a:spcAft>
            </a:pPr>
            <a:r>
              <a:rPr lang="en-CA" altLang="en-US" sz="3200">
                <a:solidFill>
                  <a:srgbClr val="0000CC"/>
                </a:solidFill>
              </a:rPr>
              <a:t>What is a responsibility?</a:t>
            </a:r>
          </a:p>
          <a:p>
            <a:pPr lvl="1">
              <a:lnSpc>
                <a:spcPct val="110000"/>
              </a:lnSpc>
              <a:spcAft>
                <a:spcPts val="600"/>
              </a:spcAft>
            </a:pPr>
            <a:r>
              <a:rPr lang="en-CA" altLang="en-US" sz="2800" b="1">
                <a:solidFill>
                  <a:srgbClr val="0000CC"/>
                </a:solidFill>
              </a:rPr>
              <a:t>A contract or obligation of a class</a:t>
            </a:r>
          </a:p>
          <a:p>
            <a:pPr lvl="1">
              <a:lnSpc>
                <a:spcPct val="110000"/>
              </a:lnSpc>
              <a:spcAft>
                <a:spcPts val="600"/>
              </a:spcAft>
            </a:pPr>
            <a:r>
              <a:rPr lang="en-CA" altLang="en-US" sz="2800"/>
              <a:t>Responsibilities can include behaviour, data storage, object creation, etc.</a:t>
            </a:r>
          </a:p>
          <a:p>
            <a:pPr lvl="1">
              <a:lnSpc>
                <a:spcPct val="110000"/>
              </a:lnSpc>
              <a:spcAft>
                <a:spcPts val="600"/>
              </a:spcAft>
            </a:pPr>
            <a:r>
              <a:rPr lang="en-CA" altLang="en-US" sz="2800"/>
              <a:t>Usually fall into two categories:</a:t>
            </a:r>
          </a:p>
          <a:p>
            <a:pPr lvl="2">
              <a:lnSpc>
                <a:spcPct val="110000"/>
              </a:lnSpc>
              <a:spcAft>
                <a:spcPts val="600"/>
              </a:spcAft>
            </a:pPr>
            <a:r>
              <a:rPr lang="en-CA" altLang="en-US" sz="2400" b="1">
                <a:solidFill>
                  <a:srgbClr val="0000CC"/>
                </a:solidFill>
              </a:rPr>
              <a:t>Doing</a:t>
            </a:r>
          </a:p>
          <a:p>
            <a:pPr lvl="2">
              <a:lnSpc>
                <a:spcPct val="110000"/>
              </a:lnSpc>
              <a:spcAft>
                <a:spcPts val="600"/>
              </a:spcAft>
            </a:pPr>
            <a:r>
              <a:rPr lang="en-CA" altLang="en-US" sz="2400" b="1">
                <a:solidFill>
                  <a:srgbClr val="0000CC"/>
                </a:solidFill>
              </a:rPr>
              <a:t>Knowing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wipe(down)">
                                      <p:cBhvr>
                                        <p:cTn id="7" dur="500"/>
                                        <p:tgtEl>
                                          <p:spTgt spid="665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3" end="3"/>
                                            </p:txEl>
                                          </p:spTgt>
                                        </p:tgtEl>
                                        <p:attrNameLst>
                                          <p:attrName>style.visibility</p:attrName>
                                        </p:attrNameLst>
                                      </p:cBhvr>
                                      <p:to>
                                        <p:strVal val="visible"/>
                                      </p:to>
                                    </p:set>
                                    <p:animEffect transition="in" filter="wipe(down)">
                                      <p:cBhvr>
                                        <p:cTn id="12" dur="500"/>
                                        <p:tgtEl>
                                          <p:spTgt spid="6656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animEffect transition="in" filter="wipe(down)">
                                      <p:cBhvr>
                                        <p:cTn id="15" dur="500"/>
                                        <p:tgtEl>
                                          <p:spTgt spid="6656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6563">
                                            <p:txEl>
                                              <p:pRg st="5" end="5"/>
                                            </p:txEl>
                                          </p:spTgt>
                                        </p:tgtEl>
                                        <p:attrNameLst>
                                          <p:attrName>style.visibility</p:attrName>
                                        </p:attrNameLst>
                                      </p:cBhvr>
                                      <p:to>
                                        <p:strVal val="visible"/>
                                      </p:to>
                                    </p:set>
                                    <p:animEffect transition="in" filter="wipe(down)">
                                      <p:cBhvr>
                                        <p:cTn id="18" dur="500"/>
                                        <p:tgtEl>
                                          <p:spTgt spid="6656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6563">
                                            <p:txEl>
                                              <p:pRg st="6" end="6"/>
                                            </p:txEl>
                                          </p:spTgt>
                                        </p:tgtEl>
                                        <p:attrNameLst>
                                          <p:attrName>style.visibility</p:attrName>
                                        </p:attrNameLst>
                                      </p:cBhvr>
                                      <p:to>
                                        <p:strVal val="visible"/>
                                      </p:to>
                                    </p:set>
                                    <p:animEffect transition="in" filter="wipe(down)">
                                      <p:cBhvr>
                                        <p:cTn id="21" dur="500"/>
                                        <p:tgtEl>
                                          <p:spTgt spid="6656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6563">
                                            <p:txEl>
                                              <p:pRg st="7" end="7"/>
                                            </p:txEl>
                                          </p:spTgt>
                                        </p:tgtEl>
                                        <p:attrNameLst>
                                          <p:attrName>style.visibility</p:attrName>
                                        </p:attrNameLst>
                                      </p:cBhvr>
                                      <p:to>
                                        <p:strVal val="visible"/>
                                      </p:to>
                                    </p:set>
                                    <p:animEffect transition="in" filter="wipe(down)">
                                      <p:cBhvr>
                                        <p:cTn id="24" dur="5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9460E59-13ED-AAC5-61BB-94143DCA7D1B}"/>
              </a:ext>
            </a:extLst>
          </p:cNvPr>
          <p:cNvSpPr>
            <a:spLocks noGrp="1" noChangeArrowheads="1"/>
          </p:cNvSpPr>
          <p:nvPr>
            <p:ph type="title"/>
          </p:nvPr>
        </p:nvSpPr>
        <p:spPr>
          <a:xfrm>
            <a:off x="87313" y="198438"/>
            <a:ext cx="9677400" cy="1066800"/>
          </a:xfrm>
        </p:spPr>
        <p:txBody>
          <a:bodyPr/>
          <a:lstStyle/>
          <a:p>
            <a:r>
              <a:rPr lang="tr-TR" altLang="en-US" sz="3200"/>
              <a:t>Responsibility-Driven Design (RDD)</a:t>
            </a:r>
          </a:p>
        </p:txBody>
      </p:sp>
      <p:sp>
        <p:nvSpPr>
          <p:cNvPr id="68611" name="Rectangle 3">
            <a:extLst>
              <a:ext uri="{FF2B5EF4-FFF2-40B4-BE49-F238E27FC236}">
                <a16:creationId xmlns:a16="http://schemas.microsoft.com/office/drawing/2014/main" id="{839EE2A9-126D-0C52-1E94-6386B551B0AF}"/>
              </a:ext>
            </a:extLst>
          </p:cNvPr>
          <p:cNvSpPr>
            <a:spLocks noGrp="1" noChangeArrowheads="1"/>
          </p:cNvSpPr>
          <p:nvPr>
            <p:ph type="body" idx="1"/>
          </p:nvPr>
        </p:nvSpPr>
        <p:spPr>
          <a:xfrm>
            <a:off x="315913" y="1265238"/>
            <a:ext cx="9220200" cy="6511925"/>
          </a:xfrm>
        </p:spPr>
        <p:txBody>
          <a:bodyPr/>
          <a:lstStyle/>
          <a:p>
            <a:pPr>
              <a:lnSpc>
                <a:spcPct val="114000"/>
              </a:lnSpc>
              <a:spcAft>
                <a:spcPct val="0"/>
              </a:spcAft>
            </a:pPr>
            <a:r>
              <a:rPr lang="tr-TR" altLang="en-US" sz="3200">
                <a:solidFill>
                  <a:srgbClr val="0000CC"/>
                </a:solidFill>
              </a:rPr>
              <a:t>A</a:t>
            </a:r>
            <a:r>
              <a:rPr lang="en-US" altLang="en-US" sz="3200">
                <a:solidFill>
                  <a:srgbClr val="0000CC"/>
                </a:solidFill>
              </a:rPr>
              <a:t>dvocates carrying out </a:t>
            </a:r>
            <a:r>
              <a:rPr lang="tr-TR" altLang="en-US" sz="3200">
                <a:solidFill>
                  <a:srgbClr val="0000CC"/>
                </a:solidFill>
              </a:rPr>
              <a:t>OOD</a:t>
            </a:r>
            <a:r>
              <a:rPr lang="en-US" altLang="en-US" sz="3200">
                <a:solidFill>
                  <a:srgbClr val="0000CC"/>
                </a:solidFill>
              </a:rPr>
              <a:t> by assigning:</a:t>
            </a:r>
            <a:endParaRPr lang="tr-TR" altLang="en-US" sz="3200">
              <a:solidFill>
                <a:srgbClr val="0000CC"/>
              </a:solidFill>
            </a:endParaRPr>
          </a:p>
          <a:p>
            <a:pPr lvl="2">
              <a:lnSpc>
                <a:spcPct val="114000"/>
              </a:lnSpc>
              <a:spcAft>
                <a:spcPts val="600"/>
              </a:spcAft>
            </a:pPr>
            <a:r>
              <a:rPr lang="tr-TR" altLang="en-US" sz="2400" b="1">
                <a:solidFill>
                  <a:srgbClr val="0000CC"/>
                </a:solidFill>
              </a:rPr>
              <a:t>Responsibilities</a:t>
            </a:r>
          </a:p>
          <a:p>
            <a:pPr lvl="2">
              <a:lnSpc>
                <a:spcPct val="114000"/>
              </a:lnSpc>
              <a:spcAft>
                <a:spcPts val="600"/>
              </a:spcAft>
            </a:pPr>
            <a:r>
              <a:rPr lang="tr-TR" altLang="en-US" sz="2400"/>
              <a:t>Roles</a:t>
            </a:r>
          </a:p>
          <a:p>
            <a:pPr lvl="2">
              <a:lnSpc>
                <a:spcPct val="114000"/>
              </a:lnSpc>
              <a:spcAft>
                <a:spcPts val="1800"/>
              </a:spcAft>
            </a:pPr>
            <a:r>
              <a:rPr lang="tr-TR" altLang="en-US" sz="2400"/>
              <a:t>Collaborations</a:t>
            </a:r>
          </a:p>
          <a:p>
            <a:pPr>
              <a:lnSpc>
                <a:spcPct val="114000"/>
              </a:lnSpc>
              <a:spcAft>
                <a:spcPct val="0"/>
              </a:spcAft>
            </a:pPr>
            <a:r>
              <a:rPr lang="tr-TR" altLang="en-US" sz="3200">
                <a:solidFill>
                  <a:srgbClr val="0000CC"/>
                </a:solidFill>
              </a:rPr>
              <a:t>Common responsibility categories:</a:t>
            </a:r>
          </a:p>
          <a:p>
            <a:pPr lvl="1">
              <a:lnSpc>
                <a:spcPct val="114000"/>
              </a:lnSpc>
              <a:spcAft>
                <a:spcPts val="600"/>
              </a:spcAft>
            </a:pPr>
            <a:r>
              <a:rPr lang="tr-TR" altLang="en-US" sz="2800" b="1">
                <a:solidFill>
                  <a:srgbClr val="0000CC"/>
                </a:solidFill>
              </a:rPr>
              <a:t>Doing:</a:t>
            </a:r>
          </a:p>
          <a:p>
            <a:pPr lvl="2">
              <a:lnSpc>
                <a:spcPct val="114000"/>
              </a:lnSpc>
              <a:spcAft>
                <a:spcPts val="600"/>
              </a:spcAft>
            </a:pPr>
            <a:r>
              <a:rPr lang="tr-TR" altLang="en-US" sz="2400"/>
              <a:t>Creating an object or doing a calculation</a:t>
            </a:r>
          </a:p>
          <a:p>
            <a:pPr lvl="2">
              <a:lnSpc>
                <a:spcPct val="114000"/>
              </a:lnSpc>
              <a:spcAft>
                <a:spcPts val="600"/>
              </a:spcAft>
            </a:pPr>
            <a:r>
              <a:rPr lang="tr-TR" altLang="en-US" sz="2400"/>
              <a:t>Initiating action in other objects</a:t>
            </a:r>
          </a:p>
          <a:p>
            <a:pPr lvl="1">
              <a:lnSpc>
                <a:spcPct val="114000"/>
              </a:lnSpc>
              <a:spcAft>
                <a:spcPct val="0"/>
              </a:spcAft>
            </a:pPr>
            <a:r>
              <a:rPr lang="tr-TR" altLang="en-US" sz="2800" b="1">
                <a:solidFill>
                  <a:srgbClr val="0000CC"/>
                </a:solidFill>
              </a:rPr>
              <a:t>Knowing:</a:t>
            </a:r>
          </a:p>
          <a:p>
            <a:pPr lvl="2">
              <a:lnSpc>
                <a:spcPct val="114000"/>
              </a:lnSpc>
              <a:spcAft>
                <a:spcPts val="600"/>
              </a:spcAft>
            </a:pPr>
            <a:r>
              <a:rPr lang="tr-TR" altLang="en-US" sz="2400"/>
              <a:t>Knowing about private data</a:t>
            </a:r>
          </a:p>
          <a:p>
            <a:pPr lvl="2">
              <a:lnSpc>
                <a:spcPct val="114000"/>
              </a:lnSpc>
              <a:spcAft>
                <a:spcPts val="600"/>
              </a:spcAft>
            </a:pPr>
            <a:r>
              <a:rPr lang="tr-TR" altLang="en-US" sz="2400"/>
              <a:t>Knowing about related objects</a:t>
            </a:r>
          </a:p>
          <a:p>
            <a:pPr>
              <a:lnSpc>
                <a:spcPct val="114000"/>
              </a:lnSpc>
              <a:spcAft>
                <a:spcPts val="600"/>
              </a:spcAft>
            </a:pPr>
            <a:endParaRPr lang="tr-TR"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wipe(down)">
                                      <p:cBhvr>
                                        <p:cTn id="10" dur="500"/>
                                        <p:tgtEl>
                                          <p:spTgt spid="6861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wipe(down)">
                                      <p:cBhvr>
                                        <p:cTn id="13" dur="500"/>
                                        <p:tgtEl>
                                          <p:spTgt spid="6861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wipe(down)">
                                      <p:cBhvr>
                                        <p:cTn id="16" dur="500"/>
                                        <p:tgtEl>
                                          <p:spTgt spid="686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Effect transition="in" filter="wipe(down)">
                                      <p:cBhvr>
                                        <p:cTn id="21" dur="500"/>
                                        <p:tgtEl>
                                          <p:spTgt spid="686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8611">
                                            <p:txEl>
                                              <p:pRg st="5" end="5"/>
                                            </p:txEl>
                                          </p:spTgt>
                                        </p:tgtEl>
                                        <p:attrNameLst>
                                          <p:attrName>style.visibility</p:attrName>
                                        </p:attrNameLst>
                                      </p:cBhvr>
                                      <p:to>
                                        <p:strVal val="visible"/>
                                      </p:to>
                                    </p:set>
                                    <p:animEffect transition="in" filter="wipe(down)">
                                      <p:cBhvr>
                                        <p:cTn id="26" dur="500"/>
                                        <p:tgtEl>
                                          <p:spTgt spid="68611">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8611">
                                            <p:txEl>
                                              <p:pRg st="6" end="6"/>
                                            </p:txEl>
                                          </p:spTgt>
                                        </p:tgtEl>
                                        <p:attrNameLst>
                                          <p:attrName>style.visibility</p:attrName>
                                        </p:attrNameLst>
                                      </p:cBhvr>
                                      <p:to>
                                        <p:strVal val="visible"/>
                                      </p:to>
                                    </p:set>
                                    <p:animEffect transition="in" filter="wipe(down)">
                                      <p:cBhvr>
                                        <p:cTn id="29" dur="500"/>
                                        <p:tgtEl>
                                          <p:spTgt spid="68611">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8611">
                                            <p:txEl>
                                              <p:pRg st="7" end="7"/>
                                            </p:txEl>
                                          </p:spTgt>
                                        </p:tgtEl>
                                        <p:attrNameLst>
                                          <p:attrName>style.visibility</p:attrName>
                                        </p:attrNameLst>
                                      </p:cBhvr>
                                      <p:to>
                                        <p:strVal val="visible"/>
                                      </p:to>
                                    </p:set>
                                    <p:animEffect transition="in" filter="wipe(down)">
                                      <p:cBhvr>
                                        <p:cTn id="32" dur="500"/>
                                        <p:tgtEl>
                                          <p:spTgt spid="6861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8611">
                                            <p:txEl>
                                              <p:pRg st="8" end="8"/>
                                            </p:txEl>
                                          </p:spTgt>
                                        </p:tgtEl>
                                        <p:attrNameLst>
                                          <p:attrName>style.visibility</p:attrName>
                                        </p:attrNameLst>
                                      </p:cBhvr>
                                      <p:to>
                                        <p:strVal val="visible"/>
                                      </p:to>
                                    </p:set>
                                    <p:animEffect transition="in" filter="wipe(down)">
                                      <p:cBhvr>
                                        <p:cTn id="37" dur="500"/>
                                        <p:tgtEl>
                                          <p:spTgt spid="68611">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68611">
                                            <p:txEl>
                                              <p:pRg st="9" end="9"/>
                                            </p:txEl>
                                          </p:spTgt>
                                        </p:tgtEl>
                                        <p:attrNameLst>
                                          <p:attrName>style.visibility</p:attrName>
                                        </p:attrNameLst>
                                      </p:cBhvr>
                                      <p:to>
                                        <p:strVal val="visible"/>
                                      </p:to>
                                    </p:set>
                                    <p:animEffect transition="in" filter="wipe(down)">
                                      <p:cBhvr>
                                        <p:cTn id="40" dur="500"/>
                                        <p:tgtEl>
                                          <p:spTgt spid="68611">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68611">
                                            <p:txEl>
                                              <p:pRg st="10" end="10"/>
                                            </p:txEl>
                                          </p:spTgt>
                                        </p:tgtEl>
                                        <p:attrNameLst>
                                          <p:attrName>style.visibility</p:attrName>
                                        </p:attrNameLst>
                                      </p:cBhvr>
                                      <p:to>
                                        <p:strVal val="visible"/>
                                      </p:to>
                                    </p:set>
                                    <p:animEffect transition="in" filter="wipe(down)">
                                      <p:cBhvr>
                                        <p:cTn id="43" dur="500"/>
                                        <p:tgtEl>
                                          <p:spTgt spid="6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65F8400A-BDC5-AE81-C9EB-341B13B2D318}"/>
              </a:ext>
            </a:extLst>
          </p:cNvPr>
          <p:cNvSpPr>
            <a:spLocks noGrp="1" noChangeArrowheads="1"/>
          </p:cNvSpPr>
          <p:nvPr>
            <p:ph type="ctrTitle" idx="4294967295"/>
          </p:nvPr>
        </p:nvSpPr>
        <p:spPr>
          <a:xfrm>
            <a:off x="1992313" y="2560638"/>
            <a:ext cx="6096000" cy="1371600"/>
          </a:xfrm>
          <a:solidFill>
            <a:srgbClr val="FFFF00"/>
          </a:solidFill>
          <a:ln w="76200">
            <a:solidFill>
              <a:srgbClr val="FF6699"/>
            </a:solidFill>
            <a:round/>
            <a:headEnd/>
            <a:tailEnd/>
          </a:ln>
        </p:spPr>
        <p:txBody>
          <a:bodyPr/>
          <a:lstStyle/>
          <a:p>
            <a:pPr>
              <a:lnSpc>
                <a:spcPct val="100000"/>
              </a:lnSpc>
            </a:pPr>
            <a:r>
              <a:rPr lang="en-US" altLang="en-US" sz="4000"/>
              <a:t>Design Patterns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7A109BF-A4E1-301D-B019-8392F968161B}"/>
              </a:ext>
            </a:extLst>
          </p:cNvPr>
          <p:cNvSpPr>
            <a:spLocks noGrp="1" noChangeArrowheads="1"/>
          </p:cNvSpPr>
          <p:nvPr>
            <p:ph type="title"/>
          </p:nvPr>
        </p:nvSpPr>
        <p:spPr>
          <a:xfrm>
            <a:off x="452438" y="317500"/>
            <a:ext cx="8596312" cy="884238"/>
          </a:xfrm>
        </p:spPr>
        <p:txBody>
          <a:bodyPr/>
          <a:lstStyle/>
          <a:p>
            <a:r>
              <a:rPr lang="en-US" altLang="en-US" sz="3200"/>
              <a:t>Responsibilities </a:t>
            </a:r>
          </a:p>
        </p:txBody>
      </p:sp>
      <p:sp>
        <p:nvSpPr>
          <p:cNvPr id="58371" name="Rectangle 3">
            <a:extLst>
              <a:ext uri="{FF2B5EF4-FFF2-40B4-BE49-F238E27FC236}">
                <a16:creationId xmlns:a16="http://schemas.microsoft.com/office/drawing/2014/main" id="{6184D46F-610A-7EF6-D7C6-52B8DDE46720}"/>
              </a:ext>
            </a:extLst>
          </p:cNvPr>
          <p:cNvSpPr>
            <a:spLocks noGrp="1" noChangeArrowheads="1"/>
          </p:cNvSpPr>
          <p:nvPr>
            <p:ph type="body" idx="1"/>
          </p:nvPr>
        </p:nvSpPr>
        <p:spPr>
          <a:xfrm>
            <a:off x="-61913" y="1319213"/>
            <a:ext cx="10080626" cy="5943600"/>
          </a:xfrm>
        </p:spPr>
        <p:txBody>
          <a:bodyPr/>
          <a:lstStyle/>
          <a:p>
            <a:pPr>
              <a:lnSpc>
                <a:spcPct val="120000"/>
              </a:lnSpc>
              <a:spcBef>
                <a:spcPts val="600"/>
              </a:spcBef>
              <a:spcAft>
                <a:spcPct val="0"/>
              </a:spcAft>
            </a:pPr>
            <a:r>
              <a:rPr lang="en-US" altLang="en-US" sz="3400"/>
              <a:t>Responsibilities are implemented by methods:</a:t>
            </a:r>
          </a:p>
          <a:p>
            <a:pPr lvl="1">
              <a:lnSpc>
                <a:spcPct val="120000"/>
              </a:lnSpc>
              <a:spcBef>
                <a:spcPts val="600"/>
              </a:spcBef>
              <a:spcAft>
                <a:spcPts val="1200"/>
              </a:spcAft>
            </a:pPr>
            <a:r>
              <a:rPr lang="en-US" altLang="en-US">
                <a:solidFill>
                  <a:srgbClr val="0000CC"/>
                </a:solidFill>
              </a:rPr>
              <a:t>Some methods act alone and do a job</a:t>
            </a:r>
          </a:p>
          <a:p>
            <a:pPr lvl="1">
              <a:lnSpc>
                <a:spcPct val="120000"/>
              </a:lnSpc>
              <a:spcBef>
                <a:spcPts val="600"/>
              </a:spcBef>
              <a:spcAft>
                <a:spcPts val="1200"/>
              </a:spcAft>
            </a:pPr>
            <a:r>
              <a:rPr lang="en-US" altLang="en-US">
                <a:solidFill>
                  <a:srgbClr val="0000CC"/>
                </a:solidFill>
              </a:rPr>
              <a:t>Some collaborate with other objects</a:t>
            </a:r>
          </a:p>
          <a:p>
            <a:pPr lvl="1">
              <a:lnSpc>
                <a:spcPct val="120000"/>
              </a:lnSpc>
              <a:spcBef>
                <a:spcPts val="600"/>
              </a:spcBef>
              <a:spcAft>
                <a:spcPts val="1200"/>
              </a:spcAft>
            </a:pPr>
            <a:endParaRPr lang="en-US" altLang="en-US" sz="4000">
              <a:solidFill>
                <a:srgbClr val="0000CC"/>
              </a:solidFill>
            </a:endParaRPr>
          </a:p>
          <a:p>
            <a:pPr lvl="1">
              <a:lnSpc>
                <a:spcPct val="120000"/>
              </a:lnSpc>
              <a:spcBef>
                <a:spcPts val="600"/>
              </a:spcBef>
              <a:spcAft>
                <a:spcPts val="1200"/>
              </a:spcAft>
            </a:pPr>
            <a:r>
              <a:rPr lang="en-US" altLang="en-US" b="1"/>
              <a:t>Example: </a:t>
            </a:r>
            <a:r>
              <a:rPr lang="en-US" altLang="en-US"/>
              <a:t>SaleTransaction class has Total() </a:t>
            </a:r>
          </a:p>
          <a:p>
            <a:pPr lvl="1">
              <a:lnSpc>
                <a:spcPct val="120000"/>
              </a:lnSpc>
              <a:spcBef>
                <a:spcPts val="600"/>
              </a:spcBef>
              <a:spcAft>
                <a:spcPts val="1200"/>
              </a:spcAft>
            </a:pPr>
            <a:r>
              <a:rPr lang="en-US" altLang="en-US"/>
              <a:t>Total() collaborates with subtotal() method of SaleLineItem object</a:t>
            </a:r>
            <a:endParaRPr lang="en-US" altLang="en-US" sz="2800"/>
          </a:p>
        </p:txBody>
      </p:sp>
      <p:grpSp>
        <p:nvGrpSpPr>
          <p:cNvPr id="2" name="Group 3">
            <a:extLst>
              <a:ext uri="{FF2B5EF4-FFF2-40B4-BE49-F238E27FC236}">
                <a16:creationId xmlns:a16="http://schemas.microsoft.com/office/drawing/2014/main" id="{8A7F86CB-3987-9BF3-63E3-EC60B171F466}"/>
              </a:ext>
            </a:extLst>
          </p:cNvPr>
          <p:cNvGrpSpPr>
            <a:grpSpLocks/>
          </p:cNvGrpSpPr>
          <p:nvPr/>
        </p:nvGrpSpPr>
        <p:grpSpPr bwMode="auto">
          <a:xfrm>
            <a:off x="1992313" y="3551238"/>
            <a:ext cx="6488112" cy="868362"/>
            <a:chOff x="0" y="4330699"/>
            <a:chExt cx="10080625" cy="969964"/>
          </a:xfrm>
        </p:grpSpPr>
        <p:sp>
          <p:nvSpPr>
            <p:cNvPr id="59397" name="Rectangle 8">
              <a:extLst>
                <a:ext uri="{FF2B5EF4-FFF2-40B4-BE49-F238E27FC236}">
                  <a16:creationId xmlns:a16="http://schemas.microsoft.com/office/drawing/2014/main" id="{EBCC098B-BC2A-9AE3-C35A-EFBCC8B0933F}"/>
                </a:ext>
              </a:extLst>
            </p:cNvPr>
            <p:cNvSpPr>
              <a:spLocks noChangeArrowheads="1"/>
            </p:cNvSpPr>
            <p:nvPr/>
          </p:nvSpPr>
          <p:spPr bwMode="auto">
            <a:xfrm>
              <a:off x="7553325" y="4770438"/>
              <a:ext cx="2527300" cy="5302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100">
                  <a:solidFill>
                    <a:srgbClr val="0000FF"/>
                  </a:solidFill>
                  <a:latin typeface="Comic Sans MS" panose="030F0702030302020204" pitchFamily="66" charset="0"/>
                  <a:cs typeface="Arial" panose="020B0604020202020204" pitchFamily="34" charset="0"/>
                </a:rPr>
                <a:t>:</a:t>
              </a:r>
              <a:r>
                <a:rPr lang="en-GB" altLang="en-US" sz="1100" u="sng">
                  <a:solidFill>
                    <a:srgbClr val="0000FF"/>
                  </a:solidFill>
                  <a:latin typeface="Comic Sans MS" panose="030F0702030302020204" pitchFamily="66" charset="0"/>
                  <a:cs typeface="Arial" panose="020B0604020202020204" pitchFamily="34" charset="0"/>
                </a:rPr>
                <a:t>ItemSpecification</a:t>
              </a:r>
            </a:p>
          </p:txBody>
        </p:sp>
        <p:sp>
          <p:nvSpPr>
            <p:cNvPr id="59398" name="Rectangle 9">
              <a:extLst>
                <a:ext uri="{FF2B5EF4-FFF2-40B4-BE49-F238E27FC236}">
                  <a16:creationId xmlns:a16="http://schemas.microsoft.com/office/drawing/2014/main" id="{146F8C22-7CE2-C7AC-ACA3-85E606277145}"/>
                </a:ext>
              </a:extLst>
            </p:cNvPr>
            <p:cNvSpPr>
              <a:spLocks noChangeArrowheads="1"/>
            </p:cNvSpPr>
            <p:nvPr/>
          </p:nvSpPr>
          <p:spPr bwMode="auto">
            <a:xfrm>
              <a:off x="4311650" y="4789488"/>
              <a:ext cx="1849438" cy="508000"/>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100">
                  <a:solidFill>
                    <a:srgbClr val="0000FF"/>
                  </a:solidFill>
                  <a:latin typeface="Comic Sans MS" panose="030F0702030302020204" pitchFamily="66" charset="0"/>
                  <a:cs typeface="Arial" panose="020B0604020202020204" pitchFamily="34" charset="0"/>
                </a:rPr>
                <a:t>:</a:t>
              </a:r>
              <a:r>
                <a:rPr lang="en-GB" altLang="en-US" sz="1100" u="sng">
                  <a:solidFill>
                    <a:srgbClr val="0000FF"/>
                  </a:solidFill>
                  <a:latin typeface="Comic Sans MS" panose="030F0702030302020204" pitchFamily="66" charset="0"/>
                  <a:cs typeface="Arial" panose="020B0604020202020204" pitchFamily="34" charset="0"/>
                </a:rPr>
                <a:t>SaleLineItem</a:t>
              </a:r>
            </a:p>
          </p:txBody>
        </p:sp>
        <p:sp>
          <p:nvSpPr>
            <p:cNvPr id="59399" name="Line 10">
              <a:extLst>
                <a:ext uri="{FF2B5EF4-FFF2-40B4-BE49-F238E27FC236}">
                  <a16:creationId xmlns:a16="http://schemas.microsoft.com/office/drawing/2014/main" id="{F1879221-ACDF-3A0A-9C68-80422CAD7F3D}"/>
                </a:ext>
              </a:extLst>
            </p:cNvPr>
            <p:cNvSpPr>
              <a:spLocks noChangeShapeType="1"/>
            </p:cNvSpPr>
            <p:nvPr/>
          </p:nvSpPr>
          <p:spPr bwMode="auto">
            <a:xfrm>
              <a:off x="5732463" y="5051425"/>
              <a:ext cx="1820862"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59400" name="Rectangle 11">
              <a:extLst>
                <a:ext uri="{FF2B5EF4-FFF2-40B4-BE49-F238E27FC236}">
                  <a16:creationId xmlns:a16="http://schemas.microsoft.com/office/drawing/2014/main" id="{1DAE07A7-1E50-69A6-8E7B-5DE89E51071F}"/>
                </a:ext>
              </a:extLst>
            </p:cNvPr>
            <p:cNvSpPr>
              <a:spLocks noChangeArrowheads="1"/>
            </p:cNvSpPr>
            <p:nvPr/>
          </p:nvSpPr>
          <p:spPr bwMode="auto">
            <a:xfrm>
              <a:off x="0" y="4770438"/>
              <a:ext cx="2282825" cy="5302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100">
                  <a:solidFill>
                    <a:srgbClr val="0000FF"/>
                  </a:solidFill>
                  <a:latin typeface="Comic Sans MS" panose="030F0702030302020204" pitchFamily="66" charset="0"/>
                  <a:cs typeface="Arial" panose="020B0604020202020204" pitchFamily="34" charset="0"/>
                </a:rPr>
                <a:t>:</a:t>
              </a:r>
              <a:r>
                <a:rPr lang="en-GB" altLang="en-US" sz="1100" u="sng">
                  <a:solidFill>
                    <a:srgbClr val="0000FF"/>
                  </a:solidFill>
                  <a:latin typeface="Comic Sans MS" panose="030F0702030302020204" pitchFamily="66" charset="0"/>
                  <a:cs typeface="Arial" panose="020B0604020202020204" pitchFamily="34" charset="0"/>
                </a:rPr>
                <a:t>SaleTransaction</a:t>
              </a:r>
            </a:p>
          </p:txBody>
        </p:sp>
        <p:sp>
          <p:nvSpPr>
            <p:cNvPr id="59401" name="Line 12">
              <a:extLst>
                <a:ext uri="{FF2B5EF4-FFF2-40B4-BE49-F238E27FC236}">
                  <a16:creationId xmlns:a16="http://schemas.microsoft.com/office/drawing/2014/main" id="{1CD8306C-B6D8-3946-83E9-C4779C5AD6C3}"/>
                </a:ext>
              </a:extLst>
            </p:cNvPr>
            <p:cNvSpPr>
              <a:spLocks noChangeShapeType="1"/>
            </p:cNvSpPr>
            <p:nvPr/>
          </p:nvSpPr>
          <p:spPr bwMode="auto">
            <a:xfrm>
              <a:off x="3144838" y="5148263"/>
              <a:ext cx="479425"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402" name="Line 13">
              <a:extLst>
                <a:ext uri="{FF2B5EF4-FFF2-40B4-BE49-F238E27FC236}">
                  <a16:creationId xmlns:a16="http://schemas.microsoft.com/office/drawing/2014/main" id="{35F22FAB-D8E2-AD4B-8D4E-C241C2A33506}"/>
                </a:ext>
              </a:extLst>
            </p:cNvPr>
            <p:cNvSpPr>
              <a:spLocks noChangeShapeType="1"/>
            </p:cNvSpPr>
            <p:nvPr/>
          </p:nvSpPr>
          <p:spPr bwMode="auto">
            <a:xfrm>
              <a:off x="6403975" y="5165725"/>
              <a:ext cx="477838"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403" name="Text Box 14">
              <a:extLst>
                <a:ext uri="{FF2B5EF4-FFF2-40B4-BE49-F238E27FC236}">
                  <a16:creationId xmlns:a16="http://schemas.microsoft.com/office/drawing/2014/main" id="{79B46E29-ABCD-8BAA-5E55-E886DF39DAD9}"/>
                </a:ext>
              </a:extLst>
            </p:cNvPr>
            <p:cNvSpPr txBox="1">
              <a:spLocks noChangeArrowheads="1"/>
            </p:cNvSpPr>
            <p:nvPr/>
          </p:nvSpPr>
          <p:spPr bwMode="auto">
            <a:xfrm>
              <a:off x="2403990" y="4747161"/>
              <a:ext cx="1656165" cy="3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200">
                  <a:solidFill>
                    <a:srgbClr val="0000FF"/>
                  </a:solidFill>
                  <a:latin typeface="Comic Sans MS" panose="030F0702030302020204" pitchFamily="66" charset="0"/>
                  <a:cs typeface="Arial" panose="020B0604020202020204" pitchFamily="34" charset="0"/>
                </a:rPr>
                <a:t>2: subTotal</a:t>
              </a:r>
            </a:p>
          </p:txBody>
        </p:sp>
        <p:sp>
          <p:nvSpPr>
            <p:cNvPr id="59404" name="Text Box 15">
              <a:extLst>
                <a:ext uri="{FF2B5EF4-FFF2-40B4-BE49-F238E27FC236}">
                  <a16:creationId xmlns:a16="http://schemas.microsoft.com/office/drawing/2014/main" id="{CD5C0176-1C5A-8844-D5D3-A2EC57D46AF7}"/>
                </a:ext>
              </a:extLst>
            </p:cNvPr>
            <p:cNvSpPr txBox="1">
              <a:spLocks noChangeArrowheads="1"/>
            </p:cNvSpPr>
            <p:nvPr/>
          </p:nvSpPr>
          <p:spPr bwMode="auto">
            <a:xfrm>
              <a:off x="6209507" y="4770438"/>
              <a:ext cx="1246186" cy="3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200">
                  <a:solidFill>
                    <a:srgbClr val="0000FF"/>
                  </a:solidFill>
                  <a:latin typeface="Comic Sans MS" panose="030F0702030302020204" pitchFamily="66" charset="0"/>
                  <a:cs typeface="Arial" panose="020B0604020202020204" pitchFamily="34" charset="0"/>
                </a:rPr>
                <a:t>3: price</a:t>
              </a:r>
            </a:p>
          </p:txBody>
        </p:sp>
        <p:sp>
          <p:nvSpPr>
            <p:cNvPr id="59405" name="Text Box 17">
              <a:extLst>
                <a:ext uri="{FF2B5EF4-FFF2-40B4-BE49-F238E27FC236}">
                  <a16:creationId xmlns:a16="http://schemas.microsoft.com/office/drawing/2014/main" id="{130392AF-1EBD-E19C-80EF-1DAA9329816C}"/>
                </a:ext>
              </a:extLst>
            </p:cNvPr>
            <p:cNvSpPr txBox="1">
              <a:spLocks noChangeArrowheads="1"/>
            </p:cNvSpPr>
            <p:nvPr/>
          </p:nvSpPr>
          <p:spPr bwMode="auto">
            <a:xfrm>
              <a:off x="1141412" y="4399946"/>
              <a:ext cx="1761265" cy="35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400">
                  <a:solidFill>
                    <a:srgbClr val="0000FF"/>
                  </a:solidFill>
                  <a:latin typeface="Comic Sans MS" panose="030F0702030302020204" pitchFamily="66" charset="0"/>
                  <a:cs typeface="Arial" panose="020B0604020202020204" pitchFamily="34" charset="0"/>
                </a:rPr>
                <a:t>1:total</a:t>
              </a:r>
            </a:p>
          </p:txBody>
        </p:sp>
        <p:sp>
          <p:nvSpPr>
            <p:cNvPr id="59406" name="Line 18">
              <a:extLst>
                <a:ext uri="{FF2B5EF4-FFF2-40B4-BE49-F238E27FC236}">
                  <a16:creationId xmlns:a16="http://schemas.microsoft.com/office/drawing/2014/main" id="{4FED3D65-672F-56F6-1129-B9528757E050}"/>
                </a:ext>
              </a:extLst>
            </p:cNvPr>
            <p:cNvSpPr>
              <a:spLocks noChangeShapeType="1"/>
            </p:cNvSpPr>
            <p:nvPr/>
          </p:nvSpPr>
          <p:spPr bwMode="auto">
            <a:xfrm>
              <a:off x="1141412" y="4330699"/>
              <a:ext cx="1588" cy="4079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407" name="Line 19">
              <a:extLst>
                <a:ext uri="{FF2B5EF4-FFF2-40B4-BE49-F238E27FC236}">
                  <a16:creationId xmlns:a16="http://schemas.microsoft.com/office/drawing/2014/main" id="{AAFF4BB8-BA1F-4E5F-FC0D-1DAB77EAC48F}"/>
                </a:ext>
              </a:extLst>
            </p:cNvPr>
            <p:cNvSpPr>
              <a:spLocks noChangeShapeType="1"/>
            </p:cNvSpPr>
            <p:nvPr/>
          </p:nvSpPr>
          <p:spPr bwMode="auto">
            <a:xfrm flipV="1">
              <a:off x="2282825" y="5024438"/>
              <a:ext cx="2001838" cy="269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Effect transition="in" filter="wipe(down)">
                                      <p:cBhvr>
                                        <p:cTn id="7" dur="500"/>
                                        <p:tgtEl>
                                          <p:spTgt spid="583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58371">
                                            <p:txEl>
                                              <p:pRg st="5" end="5"/>
                                            </p:txEl>
                                          </p:spTgt>
                                        </p:tgtEl>
                                        <p:attrNameLst>
                                          <p:attrName>style.visibility</p:attrName>
                                        </p:attrNameLst>
                                      </p:cBhvr>
                                      <p:to>
                                        <p:strVal val="visible"/>
                                      </p:to>
                                    </p:set>
                                    <p:animEffect transition="in" filter="wipe(down)">
                                      <p:cBhvr>
                                        <p:cTn id="15"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D996335-7472-C193-10AF-AA7AF054D8BF}"/>
              </a:ext>
            </a:extLst>
          </p:cNvPr>
          <p:cNvSpPr>
            <a:spLocks noGrp="1" noChangeArrowheads="1"/>
          </p:cNvSpPr>
          <p:nvPr>
            <p:ph type="title"/>
          </p:nvPr>
        </p:nvSpPr>
        <p:spPr>
          <a:xfrm>
            <a:off x="6335713" y="579438"/>
            <a:ext cx="2590800" cy="1219200"/>
          </a:xfrm>
          <a:solidFill>
            <a:srgbClr val="FFFFCC"/>
          </a:solidFill>
          <a:ln>
            <a:solidFill>
              <a:srgbClr val="CC3300"/>
            </a:solidFill>
            <a:round/>
            <a:headEnd/>
            <a:tailEnd/>
          </a:ln>
        </p:spPr>
        <p:txBody>
          <a:bodyPr/>
          <a:lstStyle/>
          <a:p>
            <a:r>
              <a:rPr lang="tr-TR" altLang="en-US" sz="3200"/>
              <a:t>GRASP Patterns</a:t>
            </a:r>
          </a:p>
        </p:txBody>
      </p:sp>
      <p:sp>
        <p:nvSpPr>
          <p:cNvPr id="58371" name="Rectangle 3">
            <a:extLst>
              <a:ext uri="{FF2B5EF4-FFF2-40B4-BE49-F238E27FC236}">
                <a16:creationId xmlns:a16="http://schemas.microsoft.com/office/drawing/2014/main" id="{4F7BD385-4C8B-E16C-09AB-6B3CE58733BE}"/>
              </a:ext>
            </a:extLst>
          </p:cNvPr>
          <p:cNvSpPr>
            <a:spLocks noGrp="1" noChangeArrowheads="1"/>
          </p:cNvSpPr>
          <p:nvPr>
            <p:ph type="body" idx="1"/>
          </p:nvPr>
        </p:nvSpPr>
        <p:spPr>
          <a:xfrm>
            <a:off x="119063" y="198438"/>
            <a:ext cx="9840912" cy="6021387"/>
          </a:xfrm>
        </p:spPr>
        <p:txBody>
          <a:bodyPr/>
          <a:lstStyle/>
          <a:p>
            <a:pPr>
              <a:lnSpc>
                <a:spcPct val="110000"/>
              </a:lnSpc>
              <a:spcAft>
                <a:spcPct val="0"/>
              </a:spcAft>
            </a:pPr>
            <a:r>
              <a:rPr lang="tr-TR" altLang="en-US" sz="2400" b="1">
                <a:solidFill>
                  <a:srgbClr val="0000CC"/>
                </a:solidFill>
              </a:rPr>
              <a:t>Creator</a:t>
            </a:r>
            <a:endParaRPr lang="en-US" altLang="en-US" sz="2400" b="1">
              <a:solidFill>
                <a:srgbClr val="0000CC"/>
              </a:solidFill>
            </a:endParaRPr>
          </a:p>
          <a:p>
            <a:pPr lvl="1">
              <a:lnSpc>
                <a:spcPct val="110000"/>
              </a:lnSpc>
              <a:spcAft>
                <a:spcPts val="600"/>
              </a:spcAft>
            </a:pPr>
            <a:r>
              <a:rPr lang="en-US" altLang="en-US" sz="2000" b="1"/>
              <a:t>Who creates an object?</a:t>
            </a:r>
            <a:endParaRPr lang="tr-TR" altLang="en-US" sz="2000" b="1"/>
          </a:p>
          <a:p>
            <a:pPr>
              <a:lnSpc>
                <a:spcPct val="110000"/>
              </a:lnSpc>
              <a:spcAft>
                <a:spcPct val="0"/>
              </a:spcAft>
            </a:pPr>
            <a:r>
              <a:rPr lang="tr-TR" altLang="en-US" sz="2400" b="1">
                <a:solidFill>
                  <a:srgbClr val="0000CC"/>
                </a:solidFill>
              </a:rPr>
              <a:t>Information Expert</a:t>
            </a:r>
            <a:endParaRPr lang="en-US" altLang="en-US" sz="2400" b="1">
              <a:solidFill>
                <a:srgbClr val="0000CC"/>
              </a:solidFill>
            </a:endParaRPr>
          </a:p>
          <a:p>
            <a:pPr lvl="1">
              <a:lnSpc>
                <a:spcPct val="110000"/>
              </a:lnSpc>
              <a:spcAft>
                <a:spcPts val="600"/>
              </a:spcAft>
            </a:pPr>
            <a:r>
              <a:rPr lang="en-US" altLang="en-US" sz="2000" b="1"/>
              <a:t>Which class should be responsible? </a:t>
            </a:r>
            <a:endParaRPr lang="tr-TR" altLang="en-US" sz="2000" b="1"/>
          </a:p>
          <a:p>
            <a:pPr>
              <a:lnSpc>
                <a:spcPct val="110000"/>
              </a:lnSpc>
              <a:spcAft>
                <a:spcPct val="0"/>
              </a:spcAft>
            </a:pPr>
            <a:r>
              <a:rPr lang="tr-TR" altLang="en-US" sz="2400" b="1">
                <a:solidFill>
                  <a:srgbClr val="0000CC"/>
                </a:solidFill>
              </a:rPr>
              <a:t>Low Coupling</a:t>
            </a:r>
            <a:endParaRPr lang="en-US" altLang="en-US" sz="2400" b="1">
              <a:solidFill>
                <a:srgbClr val="0000CC"/>
              </a:solidFill>
            </a:endParaRPr>
          </a:p>
          <a:p>
            <a:pPr lvl="1">
              <a:lnSpc>
                <a:spcPct val="110000"/>
              </a:lnSpc>
              <a:spcAft>
                <a:spcPts val="600"/>
              </a:spcAft>
            </a:pPr>
            <a:r>
              <a:rPr lang="en-US" altLang="en-US" sz="2000" b="1"/>
              <a:t>Support low dependency and increase reuse</a:t>
            </a:r>
            <a:endParaRPr lang="tr-TR" altLang="en-US" sz="2000" b="1"/>
          </a:p>
          <a:p>
            <a:pPr>
              <a:lnSpc>
                <a:spcPct val="110000"/>
              </a:lnSpc>
              <a:spcAft>
                <a:spcPct val="0"/>
              </a:spcAft>
            </a:pPr>
            <a:r>
              <a:rPr lang="tr-TR" altLang="en-US" sz="2400" b="1">
                <a:solidFill>
                  <a:srgbClr val="0000CC"/>
                </a:solidFill>
              </a:rPr>
              <a:t>Controller</a:t>
            </a:r>
            <a:endParaRPr lang="en-US" altLang="en-US" sz="2400" b="1">
              <a:solidFill>
                <a:srgbClr val="0000CC"/>
              </a:solidFill>
            </a:endParaRPr>
          </a:p>
          <a:p>
            <a:pPr lvl="1">
              <a:lnSpc>
                <a:spcPct val="110000"/>
              </a:lnSpc>
              <a:spcAft>
                <a:spcPts val="600"/>
              </a:spcAft>
            </a:pPr>
            <a:r>
              <a:rPr lang="en-US" altLang="en-US" sz="2000" b="1"/>
              <a:t>Who handles a system event? </a:t>
            </a:r>
            <a:endParaRPr lang="tr-TR" altLang="en-US" sz="2000" b="1"/>
          </a:p>
          <a:p>
            <a:pPr>
              <a:lnSpc>
                <a:spcPct val="110000"/>
              </a:lnSpc>
              <a:spcAft>
                <a:spcPct val="0"/>
              </a:spcAft>
            </a:pPr>
            <a:r>
              <a:rPr lang="tr-TR" altLang="en-US" sz="2400" b="1">
                <a:solidFill>
                  <a:srgbClr val="0000CC"/>
                </a:solidFill>
              </a:rPr>
              <a:t>High Cohesion</a:t>
            </a:r>
            <a:endParaRPr lang="en-US" altLang="en-US" sz="2400" b="1">
              <a:solidFill>
                <a:srgbClr val="0000CC"/>
              </a:solidFill>
            </a:endParaRPr>
          </a:p>
          <a:p>
            <a:pPr lvl="1">
              <a:lnSpc>
                <a:spcPct val="110000"/>
              </a:lnSpc>
              <a:spcAft>
                <a:spcPct val="0"/>
              </a:spcAft>
            </a:pPr>
            <a:r>
              <a:rPr lang="en-US" altLang="en-US" sz="2000" b="1"/>
              <a:t>How to keep complexity manageable? </a:t>
            </a:r>
          </a:p>
          <a:p>
            <a:pPr>
              <a:lnSpc>
                <a:spcPct val="110000"/>
              </a:lnSpc>
              <a:spcAft>
                <a:spcPct val="0"/>
              </a:spcAft>
            </a:pPr>
            <a:r>
              <a:rPr lang="en-US" altLang="en-US" sz="2400" b="1">
                <a:solidFill>
                  <a:srgbClr val="0000CC"/>
                </a:solidFill>
              </a:rPr>
              <a:t>Polymorphism</a:t>
            </a:r>
          </a:p>
          <a:p>
            <a:pPr lvl="1">
              <a:lnSpc>
                <a:spcPct val="110000"/>
              </a:lnSpc>
              <a:spcAft>
                <a:spcPct val="0"/>
              </a:spcAft>
            </a:pPr>
            <a:r>
              <a:rPr lang="en-US" altLang="en-US" sz="2000" b="1"/>
              <a:t>How to handle behavior that varies by type? </a:t>
            </a:r>
          </a:p>
          <a:p>
            <a:pPr>
              <a:lnSpc>
                <a:spcPct val="110000"/>
              </a:lnSpc>
              <a:spcAft>
                <a:spcPct val="0"/>
              </a:spcAft>
            </a:pPr>
            <a:r>
              <a:rPr lang="en-US" altLang="en-US" sz="2400" b="1">
                <a:solidFill>
                  <a:srgbClr val="0000CC"/>
                </a:solidFill>
              </a:rPr>
              <a:t>Pure Fabrication</a:t>
            </a:r>
          </a:p>
          <a:p>
            <a:pPr lvl="1">
              <a:lnSpc>
                <a:spcPct val="110000"/>
              </a:lnSpc>
              <a:spcAft>
                <a:spcPct val="0"/>
              </a:spcAft>
            </a:pPr>
            <a:r>
              <a:rPr lang="en-US" altLang="en-US" sz="2000" b="1"/>
              <a:t>How to handle a situation, when you do not want to violate High Cohesion and Low Coupling? </a:t>
            </a:r>
          </a:p>
          <a:p>
            <a:pPr>
              <a:lnSpc>
                <a:spcPct val="110000"/>
              </a:lnSpc>
              <a:spcAft>
                <a:spcPct val="0"/>
              </a:spcAft>
            </a:pPr>
            <a:r>
              <a:rPr lang="en-US" altLang="en-US" sz="2400" b="1">
                <a:solidFill>
                  <a:srgbClr val="0000CC"/>
                </a:solidFill>
              </a:rPr>
              <a:t>Indirection</a:t>
            </a:r>
          </a:p>
          <a:p>
            <a:pPr lvl="1">
              <a:lnSpc>
                <a:spcPct val="110000"/>
              </a:lnSpc>
              <a:spcAft>
                <a:spcPct val="0"/>
              </a:spcAft>
            </a:pPr>
            <a:r>
              <a:rPr lang="en-US" altLang="en-US" sz="2000" b="1"/>
              <a:t>How to avoid direct coupling? </a:t>
            </a:r>
          </a:p>
          <a:p>
            <a:pPr>
              <a:lnSpc>
                <a:spcPct val="110000"/>
              </a:lnSpc>
              <a:spcAft>
                <a:spcPct val="0"/>
              </a:spcAft>
            </a:pPr>
            <a:r>
              <a:rPr lang="en-US" altLang="en-US" sz="2400" b="1">
                <a:solidFill>
                  <a:srgbClr val="0000CC"/>
                </a:solidFill>
              </a:rPr>
              <a:t>Law of Demeter (Don’t talk to strangers)</a:t>
            </a:r>
          </a:p>
          <a:p>
            <a:pPr lvl="1">
              <a:lnSpc>
                <a:spcPct val="110000"/>
              </a:lnSpc>
              <a:spcAft>
                <a:spcPct val="0"/>
              </a:spcAft>
            </a:pPr>
            <a:r>
              <a:rPr lang="en-US" altLang="en-US" sz="2000" b="1"/>
              <a:t>How to avoid knowing about unassociated objects? </a:t>
            </a:r>
            <a:endParaRPr lang="tr-TR" altLang="en-US"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down)">
                                      <p:cBhvr>
                                        <p:cTn id="7" dur="500"/>
                                        <p:tgtEl>
                                          <p:spTgt spid="58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wipe(down)">
                                      <p:cBhvr>
                                        <p:cTn id="12" dur="500"/>
                                        <p:tgtEl>
                                          <p:spTgt spid="58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animEffect transition="in" filter="wipe(down)">
                                      <p:cBhvr>
                                        <p:cTn id="17" dur="500"/>
                                        <p:tgtEl>
                                          <p:spTgt spid="583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7" end="7"/>
                                            </p:txEl>
                                          </p:spTgt>
                                        </p:tgtEl>
                                        <p:attrNameLst>
                                          <p:attrName>style.visibility</p:attrName>
                                        </p:attrNameLst>
                                      </p:cBhvr>
                                      <p:to>
                                        <p:strVal val="visible"/>
                                      </p:to>
                                    </p:set>
                                    <p:animEffect transition="in" filter="wipe(down)">
                                      <p:cBhvr>
                                        <p:cTn id="22" dur="500"/>
                                        <p:tgtEl>
                                          <p:spTgt spid="5837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9" end="9"/>
                                            </p:txEl>
                                          </p:spTgt>
                                        </p:tgtEl>
                                        <p:attrNameLst>
                                          <p:attrName>style.visibility</p:attrName>
                                        </p:attrNameLst>
                                      </p:cBhvr>
                                      <p:to>
                                        <p:strVal val="visible"/>
                                      </p:to>
                                    </p:set>
                                    <p:animEffect transition="in" filter="wipe(down)">
                                      <p:cBhvr>
                                        <p:cTn id="27" dur="500"/>
                                        <p:tgtEl>
                                          <p:spTgt spid="5837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8371">
                                            <p:txEl>
                                              <p:pRg st="11" end="11"/>
                                            </p:txEl>
                                          </p:spTgt>
                                        </p:tgtEl>
                                        <p:attrNameLst>
                                          <p:attrName>style.visibility</p:attrName>
                                        </p:attrNameLst>
                                      </p:cBhvr>
                                      <p:to>
                                        <p:strVal val="visible"/>
                                      </p:to>
                                    </p:set>
                                    <p:animEffect transition="in" filter="wipe(down)">
                                      <p:cBhvr>
                                        <p:cTn id="32" dur="500"/>
                                        <p:tgtEl>
                                          <p:spTgt spid="58371">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8371">
                                            <p:txEl>
                                              <p:pRg st="13" end="13"/>
                                            </p:txEl>
                                          </p:spTgt>
                                        </p:tgtEl>
                                        <p:attrNameLst>
                                          <p:attrName>style.visibility</p:attrName>
                                        </p:attrNameLst>
                                      </p:cBhvr>
                                      <p:to>
                                        <p:strVal val="visible"/>
                                      </p:to>
                                    </p:set>
                                    <p:animEffect transition="in" filter="wipe(down)">
                                      <p:cBhvr>
                                        <p:cTn id="37" dur="500"/>
                                        <p:tgtEl>
                                          <p:spTgt spid="58371">
                                            <p:txEl>
                                              <p:pRg st="13" end="1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8371">
                                            <p:txEl>
                                              <p:pRg st="15" end="15"/>
                                            </p:txEl>
                                          </p:spTgt>
                                        </p:tgtEl>
                                        <p:attrNameLst>
                                          <p:attrName>style.visibility</p:attrName>
                                        </p:attrNameLst>
                                      </p:cBhvr>
                                      <p:to>
                                        <p:strVal val="visible"/>
                                      </p:to>
                                    </p:set>
                                    <p:animEffect transition="in" filter="wipe(down)">
                                      <p:cBhvr>
                                        <p:cTn id="42" dur="500"/>
                                        <p:tgtEl>
                                          <p:spTgt spid="58371">
                                            <p:txEl>
                                              <p:pRg st="15" end="1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8371">
                                            <p:txEl>
                                              <p:pRg st="17" end="17"/>
                                            </p:txEl>
                                          </p:spTgt>
                                        </p:tgtEl>
                                        <p:attrNameLst>
                                          <p:attrName>style.visibility</p:attrName>
                                        </p:attrNameLst>
                                      </p:cBhvr>
                                      <p:to>
                                        <p:strVal val="visible"/>
                                      </p:to>
                                    </p:set>
                                    <p:animEffect transition="in" filter="wipe(down)">
                                      <p:cBhvr>
                                        <p:cTn id="47" dur="500"/>
                                        <p:tgtEl>
                                          <p:spTgt spid="5837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6C7C3D89-0B25-0F93-486A-68CE6863E293}"/>
              </a:ext>
            </a:extLst>
          </p:cNvPr>
          <p:cNvSpPr txBox="1">
            <a:spLocks noGrp="1" noChangeArrowheads="1"/>
          </p:cNvSpPr>
          <p:nvPr/>
        </p:nvSpPr>
        <p:spPr bwMode="auto">
          <a:xfrm>
            <a:off x="504825" y="6884988"/>
            <a:ext cx="23479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780" tIns="50389" rIns="100780" bIns="50389"/>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Aft>
                <a:spcPts val="1088"/>
              </a:spcAft>
              <a:buClr>
                <a:srgbClr val="000000"/>
              </a:buClr>
              <a:buSzPct val="75000"/>
              <a:buFont typeface="Arial" panose="020B0604020202020204" pitchFamily="34" charset="0"/>
              <a:buNone/>
            </a:pPr>
            <a:fld id="{7298B8C1-FF1D-49EC-87F4-BC573CFF0B47}" type="datetime1">
              <a:rPr lang="en-US" altLang="en-US" sz="1500" b="0">
                <a:solidFill>
                  <a:srgbClr val="000000"/>
                </a:solidFill>
                <a:latin typeface="Arial" panose="020B0604020202020204" pitchFamily="34" charset="0"/>
                <a:cs typeface="Arial" panose="020B0604020202020204" pitchFamily="34" charset="0"/>
              </a:rPr>
              <a:pPr eaLnBrk="1" hangingPunct="1">
                <a:spcAft>
                  <a:spcPts val="1088"/>
                </a:spcAft>
                <a:buClr>
                  <a:srgbClr val="000000"/>
                </a:buClr>
                <a:buSzPct val="75000"/>
                <a:buFont typeface="Arial" panose="020B0604020202020204" pitchFamily="34" charset="0"/>
                <a:buNone/>
              </a:pPr>
              <a:t>11/15/2023</a:t>
            </a:fld>
            <a:endParaRPr lang="en-US" altLang="en-US" sz="1500" b="0">
              <a:solidFill>
                <a:srgbClr val="000000"/>
              </a:solidFill>
              <a:latin typeface="Arial" panose="020B0604020202020204" pitchFamily="34" charset="0"/>
              <a:cs typeface="Arial" panose="020B0604020202020204" pitchFamily="34" charset="0"/>
            </a:endParaRPr>
          </a:p>
        </p:txBody>
      </p:sp>
      <p:sp>
        <p:nvSpPr>
          <p:cNvPr id="63491" name="Rectangle 2">
            <a:extLst>
              <a:ext uri="{FF2B5EF4-FFF2-40B4-BE49-F238E27FC236}">
                <a16:creationId xmlns:a16="http://schemas.microsoft.com/office/drawing/2014/main" id="{2809D0DF-0E12-F607-C4C8-916A57360E00}"/>
              </a:ext>
            </a:extLst>
          </p:cNvPr>
          <p:cNvSpPr>
            <a:spLocks noGrp="1" noChangeArrowheads="1"/>
          </p:cNvSpPr>
          <p:nvPr>
            <p:ph type="title" idx="4294967295"/>
          </p:nvPr>
        </p:nvSpPr>
        <p:spPr>
          <a:xfrm>
            <a:off x="2087563" y="2484438"/>
            <a:ext cx="5905500" cy="1828800"/>
          </a:xfrm>
          <a:solidFill>
            <a:srgbClr val="FFFF99"/>
          </a:solidFill>
          <a:ln>
            <a:solidFill>
              <a:srgbClr val="FF0000"/>
            </a:solidFill>
            <a:round/>
            <a:headEnd/>
            <a:tailEnd/>
          </a:ln>
        </p:spPr>
        <p:txBody>
          <a:bodyPr lIns="100780" tIns="50389" rIns="100780" bIns="50389"/>
          <a:lstStyle/>
          <a:p>
            <a:pPr defTabSz="1006475" eaLnBrk="1" hangingPunct="1">
              <a:lnSpc>
                <a:spcPct val="110000"/>
              </a:lnSpc>
              <a:tabLst>
                <a:tab pos="0" algn="l"/>
                <a:tab pos="457200" algn="l"/>
                <a:tab pos="912813" algn="l"/>
                <a:tab pos="1371600" algn="l"/>
                <a:tab pos="1828800" algn="l"/>
                <a:tab pos="2286000" algn="l"/>
                <a:tab pos="2740025" algn="l"/>
                <a:tab pos="3200400" algn="l"/>
                <a:tab pos="3657600" algn="l"/>
                <a:tab pos="4114800" algn="l"/>
                <a:tab pos="4567238" algn="l"/>
                <a:tab pos="5029200" algn="l"/>
                <a:tab pos="5486400" algn="l"/>
                <a:tab pos="5940425" algn="l"/>
                <a:tab pos="6396038" algn="l"/>
                <a:tab pos="6858000" algn="l"/>
                <a:tab pos="7315200" algn="l"/>
                <a:tab pos="7767638" algn="l"/>
                <a:tab pos="8224838" algn="l"/>
                <a:tab pos="8686800" algn="l"/>
                <a:tab pos="9144000" algn="l"/>
              </a:tabLst>
            </a:pPr>
            <a:r>
              <a:rPr lang="en-GB" altLang="en-US">
                <a:solidFill>
                  <a:srgbClr val="0000FF"/>
                </a:solidFill>
              </a:rPr>
              <a:t>Grasp Patterns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544CEA-3FDC-D261-C149-358D793235FF}"/>
              </a:ext>
            </a:extLst>
          </p:cNvPr>
          <p:cNvSpPr/>
          <p:nvPr/>
        </p:nvSpPr>
        <p:spPr bwMode="auto">
          <a:xfrm>
            <a:off x="925513" y="4084638"/>
            <a:ext cx="8088312" cy="1600200"/>
          </a:xfrm>
          <a:prstGeom prst="rect">
            <a:avLst/>
          </a:prstGeom>
          <a:solidFill>
            <a:srgbClr val="FFFFCC"/>
          </a:solidFill>
          <a:ln w="9525">
            <a:solidFill>
              <a:srgbClr val="CC33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65539" name="Rectangle 1">
            <a:extLst>
              <a:ext uri="{FF2B5EF4-FFF2-40B4-BE49-F238E27FC236}">
                <a16:creationId xmlns:a16="http://schemas.microsoft.com/office/drawing/2014/main" id="{FE322692-FA8F-1BAE-1046-5517F9F89E99}"/>
              </a:ext>
            </a:extLst>
          </p:cNvPr>
          <p:cNvSpPr>
            <a:spLocks noGrp="1" noChangeArrowheads="1"/>
          </p:cNvSpPr>
          <p:nvPr>
            <p:ph type="title"/>
          </p:nvPr>
        </p:nvSpPr>
        <p:spPr>
          <a:xfrm>
            <a:off x="576263" y="274638"/>
            <a:ext cx="8566150" cy="879475"/>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Expert Pattern</a:t>
            </a:r>
          </a:p>
        </p:txBody>
      </p:sp>
      <p:sp>
        <p:nvSpPr>
          <p:cNvPr id="62468" name="Rectangle 2">
            <a:extLst>
              <a:ext uri="{FF2B5EF4-FFF2-40B4-BE49-F238E27FC236}">
                <a16:creationId xmlns:a16="http://schemas.microsoft.com/office/drawing/2014/main" id="{80B59254-1209-DFD9-4BE0-BA49AD2BA0DE}"/>
              </a:ext>
            </a:extLst>
          </p:cNvPr>
          <p:cNvSpPr>
            <a:spLocks noGrp="1" noChangeArrowheads="1"/>
          </p:cNvSpPr>
          <p:nvPr>
            <p:ph type="body" idx="1"/>
          </p:nvPr>
        </p:nvSpPr>
        <p:spPr>
          <a:xfrm>
            <a:off x="620713" y="1423988"/>
            <a:ext cx="8707437" cy="6242050"/>
          </a:xfrm>
        </p:spPr>
        <p:txBody>
          <a:bodyPr lIns="19796" tIns="51470" rIns="19796" bIns="51470"/>
          <a:lstStyle/>
          <a:p>
            <a:pPr eaLnBrk="1">
              <a:lnSpc>
                <a:spcPct val="120000"/>
              </a:lnSpc>
              <a:spcBef>
                <a:spcPts val="1000"/>
              </a:spcBef>
              <a:spcAft>
                <a:spcPts val="30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b="1">
                <a:solidFill>
                  <a:srgbClr val="0000CC"/>
                </a:solidFill>
                <a:latin typeface="Arial Black" panose="020B0A04020102020204" pitchFamily="34" charset="0"/>
              </a:rPr>
              <a:t>Problem</a:t>
            </a:r>
            <a:r>
              <a:rPr lang="en-GB" altLang="en-US"/>
              <a:t>: Which class should be responsible for doing a certain thing?</a:t>
            </a:r>
          </a:p>
          <a:p>
            <a:pPr eaLnBrk="1">
              <a:lnSpc>
                <a:spcPct val="120000"/>
              </a:lnSpc>
              <a:spcBef>
                <a:spcPts val="1000"/>
              </a:spcBef>
              <a:spcAft>
                <a:spcPct val="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b="1">
                <a:solidFill>
                  <a:srgbClr val="0000CC"/>
                </a:solidFill>
                <a:latin typeface="Arial Black" panose="020B0A04020102020204" pitchFamily="34" charset="0"/>
              </a:rPr>
              <a:t>Solution</a:t>
            </a:r>
            <a:r>
              <a:rPr lang="en-GB" altLang="en-US"/>
              <a:t>: </a:t>
            </a:r>
          </a:p>
          <a:p>
            <a:pPr marL="738188" lvl="1" indent="-280988" eaLnBrk="1">
              <a:lnSpc>
                <a:spcPct val="120000"/>
              </a:lnSpc>
              <a:spcBef>
                <a:spcPts val="1000"/>
              </a:spcBef>
              <a:spcAft>
                <a:spcPct val="200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sz="2800" b="1">
                <a:solidFill>
                  <a:srgbClr val="0000CC"/>
                </a:solidFill>
              </a:rPr>
              <a:t>Assign responsibility to the expert (class that has all/most information necessary to fulfil the required responsibility).</a:t>
            </a:r>
            <a:endParaRPr lang="en-GB" altLang="en-US" b="1">
              <a:solidFill>
                <a:srgbClr val="0000CC"/>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468">
                                            <p:txEl>
                                              <p:pRg st="1" end="1"/>
                                            </p:txEl>
                                          </p:spTgt>
                                        </p:tgtEl>
                                        <p:attrNameLst>
                                          <p:attrName>style.visibility</p:attrName>
                                        </p:attrNameLst>
                                      </p:cBhvr>
                                      <p:to>
                                        <p:strVal val="visible"/>
                                      </p:to>
                                    </p:set>
                                    <p:animEffect transition="in" filter="wipe(down)">
                                      <p:cBhvr>
                                        <p:cTn id="12" dur="500"/>
                                        <p:tgtEl>
                                          <p:spTgt spid="6246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2468">
                                            <p:txEl>
                                              <p:pRg st="2" end="2"/>
                                            </p:txEl>
                                          </p:spTgt>
                                        </p:tgtEl>
                                        <p:attrNameLst>
                                          <p:attrName>style.visibility</p:attrName>
                                        </p:attrNameLst>
                                      </p:cBhvr>
                                      <p:to>
                                        <p:strVal val="visible"/>
                                      </p:to>
                                    </p:set>
                                    <p:animEffect transition="in" filter="wipe(down)">
                                      <p:cBhvr>
                                        <p:cTn id="15" dur="500"/>
                                        <p:tgtEl>
                                          <p:spTgt spid="62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8">
            <a:extLst>
              <a:ext uri="{FF2B5EF4-FFF2-40B4-BE49-F238E27FC236}">
                <a16:creationId xmlns:a16="http://schemas.microsoft.com/office/drawing/2014/main" id="{B8249DC7-D583-3CBD-1C3C-6D5256E8FA89}"/>
              </a:ext>
            </a:extLst>
          </p:cNvPr>
          <p:cNvSpPr txBox="1">
            <a:spLocks noChangeArrowheads="1"/>
          </p:cNvSpPr>
          <p:nvPr/>
        </p:nvSpPr>
        <p:spPr bwMode="auto">
          <a:xfrm>
            <a:off x="992188" y="431800"/>
            <a:ext cx="810895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buClr>
                <a:srgbClr val="000000"/>
              </a:buClr>
              <a:buSzPct val="100000"/>
              <a:buFont typeface="Times New Roman" panose="02020603050405020304" pitchFamily="18" charset="0"/>
              <a:buNone/>
            </a:pPr>
            <a:r>
              <a:rPr lang="en-US" altLang="en-US" sz="2800">
                <a:solidFill>
                  <a:srgbClr val="0000CC"/>
                </a:solidFill>
                <a:latin typeface="Comic Sans MS" panose="030F0702030302020204" pitchFamily="66" charset="0"/>
                <a:cs typeface="Arial" panose="020B0604020202020204" pitchFamily="34" charset="0"/>
              </a:rPr>
              <a:t>Which class is information expert for computing total price of a sales transaction?</a:t>
            </a:r>
          </a:p>
        </p:txBody>
      </p:sp>
      <p:sp>
        <p:nvSpPr>
          <p:cNvPr id="67587" name="Rectangle 3">
            <a:extLst>
              <a:ext uri="{FF2B5EF4-FFF2-40B4-BE49-F238E27FC236}">
                <a16:creationId xmlns:a16="http://schemas.microsoft.com/office/drawing/2014/main" id="{FE957A07-6BA2-65A4-7343-A3B7270847C9}"/>
              </a:ext>
            </a:extLst>
          </p:cNvPr>
          <p:cNvSpPr>
            <a:spLocks noChangeArrowheads="1"/>
          </p:cNvSpPr>
          <p:nvPr/>
        </p:nvSpPr>
        <p:spPr bwMode="auto">
          <a:xfrm>
            <a:off x="1385888" y="1706563"/>
            <a:ext cx="2105025" cy="1489075"/>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67588" name="Text Box 4">
            <a:extLst>
              <a:ext uri="{FF2B5EF4-FFF2-40B4-BE49-F238E27FC236}">
                <a16:creationId xmlns:a16="http://schemas.microsoft.com/office/drawing/2014/main" id="{59917946-CD2F-6ED1-80A6-AB59049724BB}"/>
              </a:ext>
            </a:extLst>
          </p:cNvPr>
          <p:cNvSpPr txBox="1">
            <a:spLocks noChangeArrowheads="1"/>
          </p:cNvSpPr>
          <p:nvPr/>
        </p:nvSpPr>
        <p:spPr bwMode="auto">
          <a:xfrm>
            <a:off x="1597025" y="1858963"/>
            <a:ext cx="168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SaleTrans</a:t>
            </a:r>
          </a:p>
        </p:txBody>
      </p:sp>
      <p:sp>
        <p:nvSpPr>
          <p:cNvPr id="67589" name="Text Box 5">
            <a:extLst>
              <a:ext uri="{FF2B5EF4-FFF2-40B4-BE49-F238E27FC236}">
                <a16:creationId xmlns:a16="http://schemas.microsoft.com/office/drawing/2014/main" id="{01E4C150-09F0-115A-FB14-C42DF3D23DC9}"/>
              </a:ext>
            </a:extLst>
          </p:cNvPr>
          <p:cNvSpPr txBox="1">
            <a:spLocks noChangeArrowheads="1"/>
          </p:cNvSpPr>
          <p:nvPr/>
        </p:nvSpPr>
        <p:spPr bwMode="auto">
          <a:xfrm>
            <a:off x="1768475" y="2405063"/>
            <a:ext cx="8620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date</a:t>
            </a:r>
          </a:p>
        </p:txBody>
      </p:sp>
      <p:sp>
        <p:nvSpPr>
          <p:cNvPr id="41990" name="Line 6">
            <a:extLst>
              <a:ext uri="{FF2B5EF4-FFF2-40B4-BE49-F238E27FC236}">
                <a16:creationId xmlns:a16="http://schemas.microsoft.com/office/drawing/2014/main" id="{7F2055E9-EF2E-321B-878D-AF342CC34B17}"/>
              </a:ext>
            </a:extLst>
          </p:cNvPr>
          <p:cNvSpPr>
            <a:spLocks noChangeShapeType="1"/>
          </p:cNvSpPr>
          <p:nvPr/>
        </p:nvSpPr>
        <p:spPr bwMode="auto">
          <a:xfrm>
            <a:off x="1406525" y="2332038"/>
            <a:ext cx="2105025" cy="0"/>
          </a:xfrm>
          <a:prstGeom prst="line">
            <a:avLst/>
          </a:prstGeom>
          <a:noFill/>
          <a:ln w="9525">
            <a:solidFill>
              <a:schemeClr val="tx1"/>
            </a:solidFill>
            <a:round/>
            <a:headEnd/>
            <a:tailEn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2000">
              <a:solidFill>
                <a:srgbClr val="0000CC"/>
              </a:solidFill>
              <a:latin typeface="+mj-lt"/>
            </a:endParaRPr>
          </a:p>
        </p:txBody>
      </p:sp>
      <p:sp>
        <p:nvSpPr>
          <p:cNvPr id="67591" name="Rectangle 7">
            <a:extLst>
              <a:ext uri="{FF2B5EF4-FFF2-40B4-BE49-F238E27FC236}">
                <a16:creationId xmlns:a16="http://schemas.microsoft.com/office/drawing/2014/main" id="{A2960BD1-A641-4595-9D53-9FF872B34237}"/>
              </a:ext>
            </a:extLst>
          </p:cNvPr>
          <p:cNvSpPr>
            <a:spLocks noChangeArrowheads="1"/>
          </p:cNvSpPr>
          <p:nvPr/>
        </p:nvSpPr>
        <p:spPr bwMode="auto">
          <a:xfrm>
            <a:off x="6259513" y="4313238"/>
            <a:ext cx="3186112" cy="2328862"/>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67592" name="Text Box 8">
            <a:extLst>
              <a:ext uri="{FF2B5EF4-FFF2-40B4-BE49-F238E27FC236}">
                <a16:creationId xmlns:a16="http://schemas.microsoft.com/office/drawing/2014/main" id="{27AB497D-A31E-EBE7-9826-DD61FA252AF4}"/>
              </a:ext>
            </a:extLst>
          </p:cNvPr>
          <p:cNvSpPr txBox="1">
            <a:spLocks noChangeArrowheads="1"/>
          </p:cNvSpPr>
          <p:nvPr/>
        </p:nvSpPr>
        <p:spPr bwMode="auto">
          <a:xfrm>
            <a:off x="6169025" y="4406900"/>
            <a:ext cx="337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Product Specification</a:t>
            </a:r>
          </a:p>
        </p:txBody>
      </p:sp>
      <p:sp>
        <p:nvSpPr>
          <p:cNvPr id="67593" name="Text Box 9">
            <a:extLst>
              <a:ext uri="{FF2B5EF4-FFF2-40B4-BE49-F238E27FC236}">
                <a16:creationId xmlns:a16="http://schemas.microsoft.com/office/drawing/2014/main" id="{48F40324-3E49-C5FF-8040-ABEF5F5546C6}"/>
              </a:ext>
            </a:extLst>
          </p:cNvPr>
          <p:cNvSpPr txBox="1">
            <a:spLocks noChangeArrowheads="1"/>
          </p:cNvSpPr>
          <p:nvPr/>
        </p:nvSpPr>
        <p:spPr bwMode="auto">
          <a:xfrm>
            <a:off x="6680200" y="5108575"/>
            <a:ext cx="181768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100"/>
              </a:spcBef>
              <a:spcAft>
                <a:spcPts val="300"/>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description</a:t>
            </a:r>
          </a:p>
          <a:p>
            <a:pPr>
              <a:spcBef>
                <a:spcPts val="100"/>
              </a:spcBef>
              <a:spcAft>
                <a:spcPts val="300"/>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price</a:t>
            </a:r>
          </a:p>
          <a:p>
            <a:pPr>
              <a:spcBef>
                <a:spcPts val="100"/>
              </a:spcBef>
              <a:spcAft>
                <a:spcPts val="300"/>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Warranty</a:t>
            </a:r>
          </a:p>
        </p:txBody>
      </p:sp>
      <p:sp>
        <p:nvSpPr>
          <p:cNvPr id="41994" name="Line 10">
            <a:extLst>
              <a:ext uri="{FF2B5EF4-FFF2-40B4-BE49-F238E27FC236}">
                <a16:creationId xmlns:a16="http://schemas.microsoft.com/office/drawing/2014/main" id="{B93DF982-F508-8A32-8B30-355A08CC67BB}"/>
              </a:ext>
            </a:extLst>
          </p:cNvPr>
          <p:cNvSpPr>
            <a:spLocks noChangeShapeType="1"/>
          </p:cNvSpPr>
          <p:nvPr/>
        </p:nvSpPr>
        <p:spPr bwMode="auto">
          <a:xfrm flipV="1">
            <a:off x="6259513" y="5059363"/>
            <a:ext cx="3186112" cy="0"/>
          </a:xfrm>
          <a:prstGeom prst="line">
            <a:avLst/>
          </a:prstGeom>
          <a:noFill/>
          <a:ln w="9525">
            <a:solidFill>
              <a:schemeClr val="tx1"/>
            </a:solidFill>
            <a:round/>
            <a:headEnd/>
            <a:tailEn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2000">
              <a:solidFill>
                <a:srgbClr val="0000CC"/>
              </a:solidFill>
              <a:latin typeface="+mj-lt"/>
            </a:endParaRPr>
          </a:p>
        </p:txBody>
      </p:sp>
      <p:sp>
        <p:nvSpPr>
          <p:cNvPr id="67595" name="Line 11">
            <a:extLst>
              <a:ext uri="{FF2B5EF4-FFF2-40B4-BE49-F238E27FC236}">
                <a16:creationId xmlns:a16="http://schemas.microsoft.com/office/drawing/2014/main" id="{9690D265-84AB-4434-9F40-62689C392514}"/>
              </a:ext>
            </a:extLst>
          </p:cNvPr>
          <p:cNvSpPr>
            <a:spLocks noChangeShapeType="1"/>
          </p:cNvSpPr>
          <p:nvPr/>
        </p:nvSpPr>
        <p:spPr bwMode="auto">
          <a:xfrm>
            <a:off x="3933825" y="5245100"/>
            <a:ext cx="23256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en-GB"/>
          </a:p>
        </p:txBody>
      </p:sp>
      <p:sp>
        <p:nvSpPr>
          <p:cNvPr id="67596" name="Rectangle 13">
            <a:extLst>
              <a:ext uri="{FF2B5EF4-FFF2-40B4-BE49-F238E27FC236}">
                <a16:creationId xmlns:a16="http://schemas.microsoft.com/office/drawing/2014/main" id="{25A13A71-A794-1057-5E20-DC5893D3E720}"/>
              </a:ext>
            </a:extLst>
          </p:cNvPr>
          <p:cNvSpPr>
            <a:spLocks noChangeArrowheads="1"/>
          </p:cNvSpPr>
          <p:nvPr/>
        </p:nvSpPr>
        <p:spPr bwMode="auto">
          <a:xfrm>
            <a:off x="1019175" y="4373563"/>
            <a:ext cx="2879725" cy="2328862"/>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67597" name="Text Box 14">
            <a:extLst>
              <a:ext uri="{FF2B5EF4-FFF2-40B4-BE49-F238E27FC236}">
                <a16:creationId xmlns:a16="http://schemas.microsoft.com/office/drawing/2014/main" id="{430699E0-E77E-347A-1947-D61E54A19E14}"/>
              </a:ext>
            </a:extLst>
          </p:cNvPr>
          <p:cNvSpPr txBox="1">
            <a:spLocks noChangeArrowheads="1"/>
          </p:cNvSpPr>
          <p:nvPr/>
        </p:nvSpPr>
        <p:spPr bwMode="auto">
          <a:xfrm>
            <a:off x="1373188" y="4500563"/>
            <a:ext cx="22812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SalesLineItem</a:t>
            </a:r>
          </a:p>
        </p:txBody>
      </p:sp>
      <p:sp>
        <p:nvSpPr>
          <p:cNvPr id="67598" name="Text Box 15">
            <a:extLst>
              <a:ext uri="{FF2B5EF4-FFF2-40B4-BE49-F238E27FC236}">
                <a16:creationId xmlns:a16="http://schemas.microsoft.com/office/drawing/2014/main" id="{9A3E3E79-3A72-9060-0863-74635AB33068}"/>
              </a:ext>
            </a:extLst>
          </p:cNvPr>
          <p:cNvSpPr txBox="1">
            <a:spLocks noChangeArrowheads="1"/>
          </p:cNvSpPr>
          <p:nvPr/>
        </p:nvSpPr>
        <p:spPr bwMode="auto">
          <a:xfrm>
            <a:off x="1474788" y="5202238"/>
            <a:ext cx="13874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quantity</a:t>
            </a:r>
          </a:p>
        </p:txBody>
      </p:sp>
      <p:sp>
        <p:nvSpPr>
          <p:cNvPr id="42000" name="Line 16">
            <a:extLst>
              <a:ext uri="{FF2B5EF4-FFF2-40B4-BE49-F238E27FC236}">
                <a16:creationId xmlns:a16="http://schemas.microsoft.com/office/drawing/2014/main" id="{C7E62874-D713-055B-F169-35E57DDC9606}"/>
              </a:ext>
            </a:extLst>
          </p:cNvPr>
          <p:cNvSpPr>
            <a:spLocks noChangeShapeType="1"/>
          </p:cNvSpPr>
          <p:nvPr/>
        </p:nvSpPr>
        <p:spPr bwMode="auto">
          <a:xfrm>
            <a:off x="1054100" y="5154613"/>
            <a:ext cx="2879725" cy="0"/>
          </a:xfrm>
          <a:prstGeom prst="line">
            <a:avLst/>
          </a:prstGeom>
          <a:noFill/>
          <a:ln w="9525">
            <a:solidFill>
              <a:schemeClr val="tx1"/>
            </a:solidFill>
            <a:round/>
            <a:headEnd/>
            <a:tailEn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2000">
              <a:solidFill>
                <a:srgbClr val="0000CC"/>
              </a:solidFill>
              <a:latin typeface="+mj-lt"/>
            </a:endParaRPr>
          </a:p>
        </p:txBody>
      </p:sp>
      <p:sp>
        <p:nvSpPr>
          <p:cNvPr id="67600" name="Line 17">
            <a:extLst>
              <a:ext uri="{FF2B5EF4-FFF2-40B4-BE49-F238E27FC236}">
                <a16:creationId xmlns:a16="http://schemas.microsoft.com/office/drawing/2014/main" id="{959A4C70-DAAF-D6A3-ECCB-3B4B7779A6BF}"/>
              </a:ext>
            </a:extLst>
          </p:cNvPr>
          <p:cNvSpPr>
            <a:spLocks noChangeShapeType="1"/>
          </p:cNvSpPr>
          <p:nvPr/>
        </p:nvSpPr>
        <p:spPr bwMode="auto">
          <a:xfrm flipV="1">
            <a:off x="2359025" y="3524250"/>
            <a:ext cx="4763" cy="849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en-GB"/>
          </a:p>
        </p:txBody>
      </p:sp>
      <p:sp>
        <p:nvSpPr>
          <p:cNvPr id="67601" name="AutoShape 5">
            <a:extLst>
              <a:ext uri="{FF2B5EF4-FFF2-40B4-BE49-F238E27FC236}">
                <a16:creationId xmlns:a16="http://schemas.microsoft.com/office/drawing/2014/main" id="{E59BAEAE-3618-463E-AD2F-09FEFA6ED101}"/>
              </a:ext>
            </a:extLst>
          </p:cNvPr>
          <p:cNvSpPr>
            <a:spLocks noChangeArrowheads="1"/>
          </p:cNvSpPr>
          <p:nvPr/>
        </p:nvSpPr>
        <p:spPr bwMode="auto">
          <a:xfrm rot="5237470">
            <a:off x="2175668" y="3129757"/>
            <a:ext cx="379413" cy="495300"/>
          </a:xfrm>
          <a:prstGeom prst="flowChartDecision">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2" name="TextBox 1">
            <a:extLst>
              <a:ext uri="{FF2B5EF4-FFF2-40B4-BE49-F238E27FC236}">
                <a16:creationId xmlns:a16="http://schemas.microsoft.com/office/drawing/2014/main" id="{5AE37B42-4A02-63A8-1B94-CEA22DFB9584}"/>
              </a:ext>
            </a:extLst>
          </p:cNvPr>
          <p:cNvSpPr txBox="1"/>
          <p:nvPr/>
        </p:nvSpPr>
        <p:spPr>
          <a:xfrm>
            <a:off x="2324100" y="3690938"/>
            <a:ext cx="614363" cy="1200150"/>
          </a:xfrm>
          <a:prstGeom prst="rect">
            <a:avLst/>
          </a:prstGeom>
          <a:noFill/>
        </p:spPr>
        <p:txBody>
          <a:bodyPr>
            <a:spAutoFit/>
          </a:bodyPr>
          <a:lstStyle/>
          <a:p>
            <a:pPr>
              <a:defRPr/>
            </a:pPr>
            <a:r>
              <a:rPr lang="en-IN" sz="7200" dirty="0">
                <a:solidFill>
                  <a:srgbClr val="0000CC"/>
                </a:solidFill>
                <a:latin typeface="+mn-lt"/>
              </a:rPr>
              <a:t>*</a:t>
            </a:r>
          </a:p>
        </p:txBody>
      </p:sp>
      <p:sp>
        <p:nvSpPr>
          <p:cNvPr id="3" name="TextBox 2">
            <a:extLst>
              <a:ext uri="{FF2B5EF4-FFF2-40B4-BE49-F238E27FC236}">
                <a16:creationId xmlns:a16="http://schemas.microsoft.com/office/drawing/2014/main" id="{92F0DE86-3D36-2857-D19B-12D933C4ED8E}"/>
              </a:ext>
            </a:extLst>
          </p:cNvPr>
          <p:cNvSpPr txBox="1">
            <a:spLocks noChangeArrowheads="1"/>
          </p:cNvSpPr>
          <p:nvPr/>
        </p:nvSpPr>
        <p:spPr bwMode="auto">
          <a:xfrm>
            <a:off x="6259513" y="2546350"/>
            <a:ext cx="4067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IN" altLang="en-US" sz="2800">
                <a:solidFill>
                  <a:srgbClr val="0000CC"/>
                </a:solidFill>
                <a:latin typeface="Comic Sans MS" panose="030F0702030302020204" pitchFamily="66" charset="0"/>
              </a:rPr>
              <a:t>get-total-price()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0.21654 0.00861 L -0.46646 0.00861 " pathEditMode="relative" rAng="0" ptsTypes="AA">
                                      <p:cBhvr>
                                        <p:cTn id="6" dur="2000" fill="hold"/>
                                        <p:tgtEl>
                                          <p:spTgt spid="3"/>
                                        </p:tgtEl>
                                        <p:attrNameLst>
                                          <p:attrName>ppt_x</p:attrName>
                                          <p:attrName>ppt_y</p:attrName>
                                        </p:attrNameLst>
                                      </p:cBhvr>
                                      <p:rCtr x="-125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02D7986F-C60A-AB67-EA4F-6F1C272E957D}"/>
              </a:ext>
            </a:extLst>
          </p:cNvPr>
          <p:cNvSpPr>
            <a:spLocks noGrp="1" noChangeArrowheads="1"/>
          </p:cNvSpPr>
          <p:nvPr>
            <p:ph type="title"/>
          </p:nvPr>
        </p:nvSpPr>
        <p:spPr>
          <a:xfrm>
            <a:off x="163513" y="414338"/>
            <a:ext cx="9393237" cy="1363662"/>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Example 1: Expert</a:t>
            </a:r>
            <a:br>
              <a:rPr lang="en-GB" altLang="en-US" sz="3600"/>
            </a:br>
            <a:r>
              <a:rPr lang="en-GB" altLang="en-US" sz="3600"/>
              <a:t>                        </a:t>
            </a:r>
            <a:endParaRPr lang="en-GB" altLang="en-US" sz="2000"/>
          </a:p>
        </p:txBody>
      </p:sp>
      <p:grpSp>
        <p:nvGrpSpPr>
          <p:cNvPr id="65539" name="Group 1">
            <a:extLst>
              <a:ext uri="{FF2B5EF4-FFF2-40B4-BE49-F238E27FC236}">
                <a16:creationId xmlns:a16="http://schemas.microsoft.com/office/drawing/2014/main" id="{029E857C-EBB5-6A9B-5E0E-8CB3E246194C}"/>
              </a:ext>
            </a:extLst>
          </p:cNvPr>
          <p:cNvGrpSpPr>
            <a:grpSpLocks/>
          </p:cNvGrpSpPr>
          <p:nvPr/>
        </p:nvGrpSpPr>
        <p:grpSpPr bwMode="auto">
          <a:xfrm>
            <a:off x="0" y="3856038"/>
            <a:ext cx="10080625" cy="1444625"/>
            <a:chOff x="0" y="3856038"/>
            <a:chExt cx="10080625" cy="1444625"/>
          </a:xfrm>
        </p:grpSpPr>
        <p:sp>
          <p:nvSpPr>
            <p:cNvPr id="68625" name="Rectangle 8">
              <a:extLst>
                <a:ext uri="{FF2B5EF4-FFF2-40B4-BE49-F238E27FC236}">
                  <a16:creationId xmlns:a16="http://schemas.microsoft.com/office/drawing/2014/main" id="{AA65CF9F-E924-3DA3-90D7-4B4943F5C484}"/>
                </a:ext>
              </a:extLst>
            </p:cNvPr>
            <p:cNvSpPr>
              <a:spLocks noChangeArrowheads="1"/>
            </p:cNvSpPr>
            <p:nvPr/>
          </p:nvSpPr>
          <p:spPr bwMode="auto">
            <a:xfrm>
              <a:off x="7553325" y="4770438"/>
              <a:ext cx="2527300" cy="5302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a:t>
              </a:r>
              <a:r>
                <a:rPr lang="en-GB" altLang="en-US" sz="2000" u="sng">
                  <a:solidFill>
                    <a:srgbClr val="0000FF"/>
                  </a:solidFill>
                  <a:latin typeface="Comic Sans MS" panose="030F0702030302020204" pitchFamily="66" charset="0"/>
                  <a:cs typeface="Arial" panose="020B0604020202020204" pitchFamily="34" charset="0"/>
                </a:rPr>
                <a:t>ItemSpecification</a:t>
              </a:r>
            </a:p>
          </p:txBody>
        </p:sp>
        <p:sp>
          <p:nvSpPr>
            <p:cNvPr id="68626" name="Rectangle 9">
              <a:extLst>
                <a:ext uri="{FF2B5EF4-FFF2-40B4-BE49-F238E27FC236}">
                  <a16:creationId xmlns:a16="http://schemas.microsoft.com/office/drawing/2014/main" id="{35B2F2CE-88C1-2559-FBC8-FDBA3BDAF63C}"/>
                </a:ext>
              </a:extLst>
            </p:cNvPr>
            <p:cNvSpPr>
              <a:spLocks noChangeArrowheads="1"/>
            </p:cNvSpPr>
            <p:nvPr/>
          </p:nvSpPr>
          <p:spPr bwMode="auto">
            <a:xfrm>
              <a:off x="4311650" y="4789488"/>
              <a:ext cx="1849438" cy="508000"/>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a:t>
              </a:r>
              <a:r>
                <a:rPr lang="en-GB" altLang="en-US" sz="2000" u="sng">
                  <a:solidFill>
                    <a:srgbClr val="0000FF"/>
                  </a:solidFill>
                  <a:latin typeface="Comic Sans MS" panose="030F0702030302020204" pitchFamily="66" charset="0"/>
                  <a:cs typeface="Arial" panose="020B0604020202020204" pitchFamily="34" charset="0"/>
                </a:rPr>
                <a:t>SaleLineItem</a:t>
              </a:r>
            </a:p>
          </p:txBody>
        </p:sp>
        <p:sp>
          <p:nvSpPr>
            <p:cNvPr id="68627" name="Line 10">
              <a:extLst>
                <a:ext uri="{FF2B5EF4-FFF2-40B4-BE49-F238E27FC236}">
                  <a16:creationId xmlns:a16="http://schemas.microsoft.com/office/drawing/2014/main" id="{88CCCE23-03A1-3D3B-7F33-5CF2A2342A08}"/>
                </a:ext>
              </a:extLst>
            </p:cNvPr>
            <p:cNvSpPr>
              <a:spLocks noChangeShapeType="1"/>
            </p:cNvSpPr>
            <p:nvPr/>
          </p:nvSpPr>
          <p:spPr bwMode="auto">
            <a:xfrm>
              <a:off x="5732463" y="5051425"/>
              <a:ext cx="1820862"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68628" name="Rectangle 11">
              <a:extLst>
                <a:ext uri="{FF2B5EF4-FFF2-40B4-BE49-F238E27FC236}">
                  <a16:creationId xmlns:a16="http://schemas.microsoft.com/office/drawing/2014/main" id="{E1993E1E-A3A3-3570-E4F9-576EE902CAE5}"/>
                </a:ext>
              </a:extLst>
            </p:cNvPr>
            <p:cNvSpPr>
              <a:spLocks noChangeArrowheads="1"/>
            </p:cNvSpPr>
            <p:nvPr/>
          </p:nvSpPr>
          <p:spPr bwMode="auto">
            <a:xfrm>
              <a:off x="0" y="4770438"/>
              <a:ext cx="2282825" cy="5302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a:t>
              </a:r>
              <a:r>
                <a:rPr lang="en-GB" altLang="en-US" sz="2000" u="sng">
                  <a:solidFill>
                    <a:srgbClr val="0000FF"/>
                  </a:solidFill>
                  <a:latin typeface="Comic Sans MS" panose="030F0702030302020204" pitchFamily="66" charset="0"/>
                  <a:cs typeface="Arial" panose="020B0604020202020204" pitchFamily="34" charset="0"/>
                </a:rPr>
                <a:t>SaleTransaction</a:t>
              </a:r>
            </a:p>
          </p:txBody>
        </p:sp>
        <p:sp>
          <p:nvSpPr>
            <p:cNvPr id="68629" name="Line 12">
              <a:extLst>
                <a:ext uri="{FF2B5EF4-FFF2-40B4-BE49-F238E27FC236}">
                  <a16:creationId xmlns:a16="http://schemas.microsoft.com/office/drawing/2014/main" id="{E9911944-E1A5-6538-B925-F88145C1ABE2}"/>
                </a:ext>
              </a:extLst>
            </p:cNvPr>
            <p:cNvSpPr>
              <a:spLocks noChangeShapeType="1"/>
            </p:cNvSpPr>
            <p:nvPr/>
          </p:nvSpPr>
          <p:spPr bwMode="auto">
            <a:xfrm>
              <a:off x="3144838" y="5148263"/>
              <a:ext cx="479425"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8630" name="Line 13">
              <a:extLst>
                <a:ext uri="{FF2B5EF4-FFF2-40B4-BE49-F238E27FC236}">
                  <a16:creationId xmlns:a16="http://schemas.microsoft.com/office/drawing/2014/main" id="{EE8C2D4D-A52E-8802-C745-7F15AA84C6AB}"/>
                </a:ext>
              </a:extLst>
            </p:cNvPr>
            <p:cNvSpPr>
              <a:spLocks noChangeShapeType="1"/>
            </p:cNvSpPr>
            <p:nvPr/>
          </p:nvSpPr>
          <p:spPr bwMode="auto">
            <a:xfrm>
              <a:off x="6403975" y="5165725"/>
              <a:ext cx="477838"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8631" name="Text Box 14">
              <a:extLst>
                <a:ext uri="{FF2B5EF4-FFF2-40B4-BE49-F238E27FC236}">
                  <a16:creationId xmlns:a16="http://schemas.microsoft.com/office/drawing/2014/main" id="{F38B19DC-A7EA-ADD3-A450-63EBF97AEA9E}"/>
                </a:ext>
              </a:extLst>
            </p:cNvPr>
            <p:cNvSpPr txBox="1">
              <a:spLocks noChangeArrowheads="1"/>
            </p:cNvSpPr>
            <p:nvPr/>
          </p:nvSpPr>
          <p:spPr bwMode="auto">
            <a:xfrm>
              <a:off x="2479675" y="4606925"/>
              <a:ext cx="16938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2: subTotal</a:t>
              </a:r>
            </a:p>
          </p:txBody>
        </p:sp>
        <p:sp>
          <p:nvSpPr>
            <p:cNvPr id="68632" name="Text Box 15">
              <a:extLst>
                <a:ext uri="{FF2B5EF4-FFF2-40B4-BE49-F238E27FC236}">
                  <a16:creationId xmlns:a16="http://schemas.microsoft.com/office/drawing/2014/main" id="{E797E9B9-86E5-796C-EDB0-E91647F7F562}"/>
                </a:ext>
              </a:extLst>
            </p:cNvPr>
            <p:cNvSpPr txBox="1">
              <a:spLocks noChangeArrowheads="1"/>
            </p:cNvSpPr>
            <p:nvPr/>
          </p:nvSpPr>
          <p:spPr bwMode="auto">
            <a:xfrm>
              <a:off x="6259513" y="4686300"/>
              <a:ext cx="124618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3: price</a:t>
              </a:r>
            </a:p>
          </p:txBody>
        </p:sp>
        <p:sp>
          <p:nvSpPr>
            <p:cNvPr id="68633" name="Line 16">
              <a:extLst>
                <a:ext uri="{FF2B5EF4-FFF2-40B4-BE49-F238E27FC236}">
                  <a16:creationId xmlns:a16="http://schemas.microsoft.com/office/drawing/2014/main" id="{38E1C0B2-1A04-A868-9D02-BBA6F6B9054F}"/>
                </a:ext>
              </a:extLst>
            </p:cNvPr>
            <p:cNvSpPr>
              <a:spLocks noChangeShapeType="1"/>
            </p:cNvSpPr>
            <p:nvPr/>
          </p:nvSpPr>
          <p:spPr bwMode="auto">
            <a:xfrm>
              <a:off x="1227138" y="3856038"/>
              <a:ext cx="0" cy="91916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68634" name="Text Box 17">
              <a:extLst>
                <a:ext uri="{FF2B5EF4-FFF2-40B4-BE49-F238E27FC236}">
                  <a16:creationId xmlns:a16="http://schemas.microsoft.com/office/drawing/2014/main" id="{E632736E-A897-A4B9-A007-B7B56E94AE29}"/>
                </a:ext>
              </a:extLst>
            </p:cNvPr>
            <p:cNvSpPr txBox="1">
              <a:spLocks noChangeArrowheads="1"/>
            </p:cNvSpPr>
            <p:nvPr/>
          </p:nvSpPr>
          <p:spPr bwMode="auto">
            <a:xfrm>
              <a:off x="1193800" y="4081463"/>
              <a:ext cx="1260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500">
                  <a:solidFill>
                    <a:srgbClr val="0000FF"/>
                  </a:solidFill>
                  <a:latin typeface="Comic Sans MS" panose="030F0702030302020204" pitchFamily="66" charset="0"/>
                  <a:cs typeface="Arial" panose="020B0604020202020204" pitchFamily="34" charset="0"/>
                </a:rPr>
                <a:t>1:total</a:t>
              </a:r>
            </a:p>
          </p:txBody>
        </p:sp>
        <p:sp>
          <p:nvSpPr>
            <p:cNvPr id="68635" name="Line 18">
              <a:extLst>
                <a:ext uri="{FF2B5EF4-FFF2-40B4-BE49-F238E27FC236}">
                  <a16:creationId xmlns:a16="http://schemas.microsoft.com/office/drawing/2014/main" id="{5B3D278D-6C96-9CAA-A462-D7EFE4C85433}"/>
                </a:ext>
              </a:extLst>
            </p:cNvPr>
            <p:cNvSpPr>
              <a:spLocks noChangeShapeType="1"/>
            </p:cNvSpPr>
            <p:nvPr/>
          </p:nvSpPr>
          <p:spPr bwMode="auto">
            <a:xfrm>
              <a:off x="1133475" y="4076700"/>
              <a:ext cx="1588" cy="4079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8636" name="Line 19">
              <a:extLst>
                <a:ext uri="{FF2B5EF4-FFF2-40B4-BE49-F238E27FC236}">
                  <a16:creationId xmlns:a16="http://schemas.microsoft.com/office/drawing/2014/main" id="{81592A6A-0110-9460-CFF5-69B047622117}"/>
                </a:ext>
              </a:extLst>
            </p:cNvPr>
            <p:cNvSpPr>
              <a:spLocks noChangeShapeType="1"/>
            </p:cNvSpPr>
            <p:nvPr/>
          </p:nvSpPr>
          <p:spPr bwMode="auto">
            <a:xfrm flipV="1">
              <a:off x="2282825" y="5024438"/>
              <a:ext cx="2001838" cy="269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65540" name="Text Box 20">
            <a:extLst>
              <a:ext uri="{FF2B5EF4-FFF2-40B4-BE49-F238E27FC236}">
                <a16:creationId xmlns:a16="http://schemas.microsoft.com/office/drawing/2014/main" id="{716B07CE-B1FE-8A1B-B734-898747D0BA75}"/>
              </a:ext>
            </a:extLst>
          </p:cNvPr>
          <p:cNvSpPr txBox="1">
            <a:spLocks noChangeArrowheads="1"/>
          </p:cNvSpPr>
          <p:nvPr/>
        </p:nvSpPr>
        <p:spPr bwMode="auto">
          <a:xfrm>
            <a:off x="3624263" y="2647950"/>
            <a:ext cx="297656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3200">
                <a:solidFill>
                  <a:schemeClr val="tx1"/>
                </a:solidFill>
                <a:latin typeface="Comic Sans MS" panose="030F0702030302020204" pitchFamily="66" charset="0"/>
                <a:cs typeface="Arial" panose="020B0604020202020204" pitchFamily="34" charset="0"/>
              </a:rPr>
              <a:t>Class Diagram</a:t>
            </a:r>
          </a:p>
        </p:txBody>
      </p:sp>
      <p:sp>
        <p:nvSpPr>
          <p:cNvPr id="65541" name="Text Box 21">
            <a:extLst>
              <a:ext uri="{FF2B5EF4-FFF2-40B4-BE49-F238E27FC236}">
                <a16:creationId xmlns:a16="http://schemas.microsoft.com/office/drawing/2014/main" id="{75ABEB6E-FE1F-97AD-7816-FF8E436D0D77}"/>
              </a:ext>
            </a:extLst>
          </p:cNvPr>
          <p:cNvSpPr txBox="1">
            <a:spLocks noChangeArrowheads="1"/>
          </p:cNvSpPr>
          <p:nvPr/>
        </p:nvSpPr>
        <p:spPr bwMode="auto">
          <a:xfrm>
            <a:off x="3144838" y="5495925"/>
            <a:ext cx="4484687"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Arial" panose="020B0604020202020204" pitchFamily="34" charset="0"/>
              <a:buNone/>
            </a:pPr>
            <a:r>
              <a:rPr lang="en-GB" altLang="en-US" sz="3200">
                <a:solidFill>
                  <a:srgbClr val="000000"/>
                </a:solidFill>
                <a:latin typeface="Comic Sans MS" panose="030F0702030302020204" pitchFamily="66" charset="0"/>
                <a:cs typeface="Arial" panose="020B0604020202020204" pitchFamily="34" charset="0"/>
              </a:rPr>
              <a:t>Collaboration Diagram</a:t>
            </a:r>
          </a:p>
        </p:txBody>
      </p:sp>
      <p:grpSp>
        <p:nvGrpSpPr>
          <p:cNvPr id="65542" name="Group 29">
            <a:extLst>
              <a:ext uri="{FF2B5EF4-FFF2-40B4-BE49-F238E27FC236}">
                <a16:creationId xmlns:a16="http://schemas.microsoft.com/office/drawing/2014/main" id="{C8C1AEBF-1D3E-C94D-9949-2E7178224427}"/>
              </a:ext>
            </a:extLst>
          </p:cNvPr>
          <p:cNvGrpSpPr>
            <a:grpSpLocks/>
          </p:cNvGrpSpPr>
          <p:nvPr/>
        </p:nvGrpSpPr>
        <p:grpSpPr bwMode="auto">
          <a:xfrm>
            <a:off x="0" y="1798638"/>
            <a:ext cx="10080625" cy="685800"/>
            <a:chOff x="212" y="1152"/>
            <a:chExt cx="5952" cy="413"/>
          </a:xfrm>
        </p:grpSpPr>
        <p:sp>
          <p:nvSpPr>
            <p:cNvPr id="68615" name="Rectangle 2">
              <a:extLst>
                <a:ext uri="{FF2B5EF4-FFF2-40B4-BE49-F238E27FC236}">
                  <a16:creationId xmlns:a16="http://schemas.microsoft.com/office/drawing/2014/main" id="{8D9B5E47-C078-3047-ACA2-D8B82A54B20C}"/>
                </a:ext>
              </a:extLst>
            </p:cNvPr>
            <p:cNvSpPr>
              <a:spLocks noChangeArrowheads="1"/>
            </p:cNvSpPr>
            <p:nvPr/>
          </p:nvSpPr>
          <p:spPr bwMode="auto">
            <a:xfrm>
              <a:off x="212" y="1229"/>
              <a:ext cx="1309" cy="307"/>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SaleTransaction</a:t>
              </a:r>
            </a:p>
          </p:txBody>
        </p:sp>
        <p:sp>
          <p:nvSpPr>
            <p:cNvPr id="68616" name="Rectangle 3">
              <a:extLst>
                <a:ext uri="{FF2B5EF4-FFF2-40B4-BE49-F238E27FC236}">
                  <a16:creationId xmlns:a16="http://schemas.microsoft.com/office/drawing/2014/main" id="{78B1CE37-03B8-F4BB-6AD6-494FA55673B6}"/>
                </a:ext>
              </a:extLst>
            </p:cNvPr>
            <p:cNvSpPr>
              <a:spLocks noChangeArrowheads="1"/>
            </p:cNvSpPr>
            <p:nvPr/>
          </p:nvSpPr>
          <p:spPr bwMode="auto">
            <a:xfrm>
              <a:off x="4683" y="1229"/>
              <a:ext cx="1481" cy="307"/>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ItemSpecification</a:t>
              </a:r>
            </a:p>
          </p:txBody>
        </p:sp>
        <p:sp>
          <p:nvSpPr>
            <p:cNvPr id="68617" name="Rectangle 4">
              <a:extLst>
                <a:ext uri="{FF2B5EF4-FFF2-40B4-BE49-F238E27FC236}">
                  <a16:creationId xmlns:a16="http://schemas.microsoft.com/office/drawing/2014/main" id="{E81E52BE-C61E-43D5-25E0-DAB5F2D43C5E}"/>
                </a:ext>
              </a:extLst>
            </p:cNvPr>
            <p:cNvSpPr>
              <a:spLocks noChangeArrowheads="1"/>
            </p:cNvSpPr>
            <p:nvPr/>
          </p:nvSpPr>
          <p:spPr bwMode="auto">
            <a:xfrm>
              <a:off x="2743" y="1242"/>
              <a:ext cx="1056" cy="323"/>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SaleLineItem</a:t>
              </a:r>
            </a:p>
          </p:txBody>
        </p:sp>
        <p:sp>
          <p:nvSpPr>
            <p:cNvPr id="68618" name="AutoShape 5">
              <a:extLst>
                <a:ext uri="{FF2B5EF4-FFF2-40B4-BE49-F238E27FC236}">
                  <a16:creationId xmlns:a16="http://schemas.microsoft.com/office/drawing/2014/main" id="{8636FB63-91C9-7B79-9551-9FC096367074}"/>
                </a:ext>
              </a:extLst>
            </p:cNvPr>
            <p:cNvSpPr>
              <a:spLocks noChangeArrowheads="1"/>
            </p:cNvSpPr>
            <p:nvPr/>
          </p:nvSpPr>
          <p:spPr bwMode="auto">
            <a:xfrm>
              <a:off x="1521" y="1304"/>
              <a:ext cx="287" cy="187"/>
            </a:xfrm>
            <a:prstGeom prst="flowChartDecision">
              <a:avLst/>
            </a:prstGeom>
            <a:noFill/>
            <a:ln w="939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4000">
                <a:cs typeface="Arial" panose="020B0604020202020204" pitchFamily="34" charset="0"/>
              </a:endParaRPr>
            </a:p>
          </p:txBody>
        </p:sp>
        <p:sp>
          <p:nvSpPr>
            <p:cNvPr id="68619" name="Line 6">
              <a:extLst>
                <a:ext uri="{FF2B5EF4-FFF2-40B4-BE49-F238E27FC236}">
                  <a16:creationId xmlns:a16="http://schemas.microsoft.com/office/drawing/2014/main" id="{08CF645F-897A-D6E0-4C00-C8B428C46ADD}"/>
                </a:ext>
              </a:extLst>
            </p:cNvPr>
            <p:cNvSpPr>
              <a:spLocks noChangeShapeType="1"/>
            </p:cNvSpPr>
            <p:nvPr/>
          </p:nvSpPr>
          <p:spPr bwMode="auto">
            <a:xfrm>
              <a:off x="1808" y="1402"/>
              <a:ext cx="1035"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68620" name="Line 7">
              <a:extLst>
                <a:ext uri="{FF2B5EF4-FFF2-40B4-BE49-F238E27FC236}">
                  <a16:creationId xmlns:a16="http://schemas.microsoft.com/office/drawing/2014/main" id="{4606A9D3-7ACA-836A-C26F-9E8232D4A43D}"/>
                </a:ext>
              </a:extLst>
            </p:cNvPr>
            <p:cNvSpPr>
              <a:spLocks noChangeShapeType="1"/>
            </p:cNvSpPr>
            <p:nvPr/>
          </p:nvSpPr>
          <p:spPr bwMode="auto">
            <a:xfrm>
              <a:off x="3590" y="1402"/>
              <a:ext cx="1093"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68621" name="Text Box 24">
              <a:extLst>
                <a:ext uri="{FF2B5EF4-FFF2-40B4-BE49-F238E27FC236}">
                  <a16:creationId xmlns:a16="http://schemas.microsoft.com/office/drawing/2014/main" id="{D28D6478-667C-6E0A-6E1C-0A828B5BED80}"/>
                </a:ext>
              </a:extLst>
            </p:cNvPr>
            <p:cNvSpPr txBox="1">
              <a:spLocks noChangeArrowheads="1"/>
            </p:cNvSpPr>
            <p:nvPr/>
          </p:nvSpPr>
          <p:spPr bwMode="auto">
            <a:xfrm>
              <a:off x="1718" y="1179"/>
              <a:ext cx="20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2800">
                  <a:solidFill>
                    <a:schemeClr val="tx1"/>
                  </a:solidFill>
                  <a:latin typeface="Comic Sans MS" panose="030F0702030302020204" pitchFamily="66" charset="0"/>
                  <a:cs typeface="Arial" panose="020B0604020202020204" pitchFamily="34" charset="0"/>
                </a:rPr>
                <a:t>1</a:t>
              </a:r>
            </a:p>
          </p:txBody>
        </p:sp>
        <p:sp>
          <p:nvSpPr>
            <p:cNvPr id="68622" name="Text Box 25">
              <a:extLst>
                <a:ext uri="{FF2B5EF4-FFF2-40B4-BE49-F238E27FC236}">
                  <a16:creationId xmlns:a16="http://schemas.microsoft.com/office/drawing/2014/main" id="{66B2FC5E-06B3-C021-3D02-D9310A9B9F01}"/>
                </a:ext>
              </a:extLst>
            </p:cNvPr>
            <p:cNvSpPr txBox="1">
              <a:spLocks noChangeArrowheads="1"/>
            </p:cNvSpPr>
            <p:nvPr/>
          </p:nvSpPr>
          <p:spPr bwMode="auto">
            <a:xfrm>
              <a:off x="2476" y="1152"/>
              <a:ext cx="202"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4400">
                  <a:solidFill>
                    <a:schemeClr val="tx1"/>
                  </a:solidFill>
                  <a:cs typeface="Arial" panose="020B0604020202020204" pitchFamily="34" charset="0"/>
                </a:rPr>
                <a:t>*</a:t>
              </a:r>
            </a:p>
          </p:txBody>
        </p:sp>
        <p:sp>
          <p:nvSpPr>
            <p:cNvPr id="68623" name="Text Box 26">
              <a:extLst>
                <a:ext uri="{FF2B5EF4-FFF2-40B4-BE49-F238E27FC236}">
                  <a16:creationId xmlns:a16="http://schemas.microsoft.com/office/drawing/2014/main" id="{55E97B93-9DA7-B877-0412-757AF4D6C875}"/>
                </a:ext>
              </a:extLst>
            </p:cNvPr>
            <p:cNvSpPr txBox="1">
              <a:spLocks noChangeArrowheads="1"/>
            </p:cNvSpPr>
            <p:nvPr/>
          </p:nvSpPr>
          <p:spPr bwMode="auto">
            <a:xfrm>
              <a:off x="3750" y="1181"/>
              <a:ext cx="20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2800">
                  <a:solidFill>
                    <a:schemeClr val="tx1"/>
                  </a:solidFill>
                  <a:latin typeface="Comic Sans MS" panose="030F0702030302020204" pitchFamily="66" charset="0"/>
                  <a:cs typeface="Arial" panose="020B0604020202020204" pitchFamily="34" charset="0"/>
                </a:rPr>
                <a:t>1</a:t>
              </a:r>
            </a:p>
          </p:txBody>
        </p:sp>
        <p:sp>
          <p:nvSpPr>
            <p:cNvPr id="68624" name="Text Box 27">
              <a:extLst>
                <a:ext uri="{FF2B5EF4-FFF2-40B4-BE49-F238E27FC236}">
                  <a16:creationId xmlns:a16="http://schemas.microsoft.com/office/drawing/2014/main" id="{B7D5E1B2-F610-AD96-E393-7E9508725615}"/>
                </a:ext>
              </a:extLst>
            </p:cNvPr>
            <p:cNvSpPr txBox="1">
              <a:spLocks noChangeArrowheads="1"/>
            </p:cNvSpPr>
            <p:nvPr/>
          </p:nvSpPr>
          <p:spPr bwMode="auto">
            <a:xfrm>
              <a:off x="4498" y="1181"/>
              <a:ext cx="20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2800">
                  <a:solidFill>
                    <a:schemeClr val="tx1"/>
                  </a:solidFill>
                  <a:latin typeface="Comic Sans MS" panose="030F0702030302020204" pitchFamily="66" charset="0"/>
                  <a:cs typeface="Arial" panose="020B0604020202020204" pitchFamily="34" charset="0"/>
                </a:rPr>
                <a:t>1</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down)">
                                      <p:cBhvr>
                                        <p:cTn id="7" dur="500"/>
                                        <p:tgtEl>
                                          <p:spTgt spid="65540"/>
                                        </p:tgtEl>
                                      </p:cBhvr>
                                    </p:animEffect>
                                  </p:childTnLst>
                                </p:cTn>
                              </p:par>
                              <p:par>
                                <p:cTn id="8" presetID="22" presetClass="entr" presetSubtype="4" fill="hold" nodeType="withEffect">
                                  <p:stCondLst>
                                    <p:cond delay="0"/>
                                  </p:stCondLst>
                                  <p:childTnLst>
                                    <p:set>
                                      <p:cBhvr>
                                        <p:cTn id="9" dur="1" fill="hold">
                                          <p:stCondLst>
                                            <p:cond delay="0"/>
                                          </p:stCondLst>
                                        </p:cTn>
                                        <p:tgtEl>
                                          <p:spTgt spid="65542"/>
                                        </p:tgtEl>
                                        <p:attrNameLst>
                                          <p:attrName>style.visibility</p:attrName>
                                        </p:attrNameLst>
                                      </p:cBhvr>
                                      <p:to>
                                        <p:strVal val="visible"/>
                                      </p:to>
                                    </p:set>
                                    <p:animEffect transition="in" filter="wipe(down)">
                                      <p:cBhvr>
                                        <p:cTn id="10" dur="500"/>
                                        <p:tgtEl>
                                          <p:spTgt spid="655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wipe(down)">
                                      <p:cBhvr>
                                        <p:cTn id="15" dur="500"/>
                                        <p:tgtEl>
                                          <p:spTgt spid="65539"/>
                                        </p:tgtEl>
                                      </p:cBhvr>
                                    </p:animEffect>
                                  </p:childTnLst>
                                </p:cTn>
                              </p:par>
                              <p:par>
                                <p:cTn id="16" presetID="22" presetClass="entr" presetSubtype="4" fill="hold" nodeType="withEffect">
                                  <p:stCondLst>
                                    <p:cond delay="0"/>
                                  </p:stCondLst>
                                  <p:childTnLst>
                                    <p:set>
                                      <p:cBhvr>
                                        <p:cTn id="17" dur="1" fill="hold">
                                          <p:stCondLst>
                                            <p:cond delay="0"/>
                                          </p:stCondLst>
                                        </p:cTn>
                                        <p:tgtEl>
                                          <p:spTgt spid="65541"/>
                                        </p:tgtEl>
                                        <p:attrNameLst>
                                          <p:attrName>style.visibility</p:attrName>
                                        </p:attrNameLst>
                                      </p:cBhvr>
                                      <p:to>
                                        <p:strVal val="visible"/>
                                      </p:to>
                                    </p:set>
                                    <p:animEffect transition="in" filter="wipe(down)">
                                      <p:cBhvr>
                                        <p:cTn id="18"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1">
            <a:extLst>
              <a:ext uri="{FF2B5EF4-FFF2-40B4-BE49-F238E27FC236}">
                <a16:creationId xmlns:a16="http://schemas.microsoft.com/office/drawing/2014/main" id="{11531FC5-A2C5-2226-668F-EAE0EDEC9179}"/>
              </a:ext>
            </a:extLst>
          </p:cNvPr>
          <p:cNvGrpSpPr>
            <a:grpSpLocks/>
          </p:cNvGrpSpPr>
          <p:nvPr/>
        </p:nvGrpSpPr>
        <p:grpSpPr bwMode="auto">
          <a:xfrm>
            <a:off x="563563" y="673100"/>
            <a:ext cx="9067800" cy="6384925"/>
            <a:chOff x="2100263" y="671513"/>
            <a:chExt cx="6132512" cy="5964237"/>
          </a:xfrm>
        </p:grpSpPr>
        <p:sp>
          <p:nvSpPr>
            <p:cNvPr id="70659" name="Rectangle 2">
              <a:extLst>
                <a:ext uri="{FF2B5EF4-FFF2-40B4-BE49-F238E27FC236}">
                  <a16:creationId xmlns:a16="http://schemas.microsoft.com/office/drawing/2014/main" id="{9BFF397C-33B5-7C3F-4D28-AECE19F3C69B}"/>
                </a:ext>
              </a:extLst>
            </p:cNvPr>
            <p:cNvSpPr>
              <a:spLocks noChangeArrowheads="1"/>
            </p:cNvSpPr>
            <p:nvPr/>
          </p:nvSpPr>
          <p:spPr bwMode="auto">
            <a:xfrm>
              <a:off x="2268538" y="671513"/>
              <a:ext cx="1595437" cy="2016125"/>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60" name="Text Box 3">
              <a:extLst>
                <a:ext uri="{FF2B5EF4-FFF2-40B4-BE49-F238E27FC236}">
                  <a16:creationId xmlns:a16="http://schemas.microsoft.com/office/drawing/2014/main" id="{41359B91-76B8-1001-C722-ECDE8D1638AD}"/>
                </a:ext>
              </a:extLst>
            </p:cNvPr>
            <p:cNvSpPr txBox="1">
              <a:spLocks noChangeArrowheads="1"/>
            </p:cNvSpPr>
            <p:nvPr/>
          </p:nvSpPr>
          <p:spPr bwMode="auto">
            <a:xfrm>
              <a:off x="2603500" y="755650"/>
              <a:ext cx="571276"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Sale</a:t>
              </a:r>
            </a:p>
          </p:txBody>
        </p:sp>
        <p:sp>
          <p:nvSpPr>
            <p:cNvPr id="70661" name="Text Box 4">
              <a:extLst>
                <a:ext uri="{FF2B5EF4-FFF2-40B4-BE49-F238E27FC236}">
                  <a16:creationId xmlns:a16="http://schemas.microsoft.com/office/drawing/2014/main" id="{4F6A39C7-6B9F-B789-AFE7-86E6006D1644}"/>
                </a:ext>
              </a:extLst>
            </p:cNvPr>
            <p:cNvSpPr txBox="1">
              <a:spLocks noChangeArrowheads="1"/>
            </p:cNvSpPr>
            <p:nvPr/>
          </p:nvSpPr>
          <p:spPr bwMode="auto">
            <a:xfrm>
              <a:off x="2586038" y="1389063"/>
              <a:ext cx="589706"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date</a:t>
              </a:r>
            </a:p>
          </p:txBody>
        </p:sp>
        <p:sp>
          <p:nvSpPr>
            <p:cNvPr id="70662" name="Rectangle 6">
              <a:extLst>
                <a:ext uri="{FF2B5EF4-FFF2-40B4-BE49-F238E27FC236}">
                  <a16:creationId xmlns:a16="http://schemas.microsoft.com/office/drawing/2014/main" id="{8C5181BA-0242-C261-48B3-039017BC21F1}"/>
                </a:ext>
              </a:extLst>
            </p:cNvPr>
            <p:cNvSpPr>
              <a:spLocks noChangeArrowheads="1"/>
            </p:cNvSpPr>
            <p:nvPr/>
          </p:nvSpPr>
          <p:spPr bwMode="auto">
            <a:xfrm>
              <a:off x="6048375" y="3695700"/>
              <a:ext cx="2184400" cy="2940050"/>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63" name="Text Box 7">
              <a:extLst>
                <a:ext uri="{FF2B5EF4-FFF2-40B4-BE49-F238E27FC236}">
                  <a16:creationId xmlns:a16="http://schemas.microsoft.com/office/drawing/2014/main" id="{695E1859-7192-835E-5345-74D6D565D218}"/>
                </a:ext>
              </a:extLst>
            </p:cNvPr>
            <p:cNvSpPr txBox="1">
              <a:spLocks noChangeArrowheads="1"/>
            </p:cNvSpPr>
            <p:nvPr/>
          </p:nvSpPr>
          <p:spPr bwMode="auto">
            <a:xfrm>
              <a:off x="6384925" y="3779838"/>
              <a:ext cx="893255"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Product</a:t>
              </a:r>
            </a:p>
          </p:txBody>
        </p:sp>
        <p:sp>
          <p:nvSpPr>
            <p:cNvPr id="70664" name="Text Box 8">
              <a:extLst>
                <a:ext uri="{FF2B5EF4-FFF2-40B4-BE49-F238E27FC236}">
                  <a16:creationId xmlns:a16="http://schemas.microsoft.com/office/drawing/2014/main" id="{99F5D03E-72A0-1610-59FC-04FDB4291E2F}"/>
                </a:ext>
              </a:extLst>
            </p:cNvPr>
            <p:cNvSpPr txBox="1">
              <a:spLocks noChangeArrowheads="1"/>
            </p:cNvSpPr>
            <p:nvPr/>
          </p:nvSpPr>
          <p:spPr bwMode="auto">
            <a:xfrm>
              <a:off x="6367463" y="4413250"/>
              <a:ext cx="1229327" cy="141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description</a:t>
              </a:r>
            </a:p>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price</a:t>
              </a:r>
            </a:p>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itemID</a:t>
              </a:r>
            </a:p>
          </p:txBody>
        </p:sp>
        <p:sp>
          <p:nvSpPr>
            <p:cNvPr id="43018" name="Line 10">
              <a:extLst>
                <a:ext uri="{FF2B5EF4-FFF2-40B4-BE49-F238E27FC236}">
                  <a16:creationId xmlns:a16="http://schemas.microsoft.com/office/drawing/2014/main" id="{1D36FBF5-6E20-CA3D-0981-D57A36A79F86}"/>
                </a:ext>
              </a:extLst>
            </p:cNvPr>
            <p:cNvSpPr>
              <a:spLocks noChangeShapeType="1"/>
            </p:cNvSpPr>
            <p:nvPr/>
          </p:nvSpPr>
          <p:spPr bwMode="auto">
            <a:xfrm>
              <a:off x="4285077" y="4535959"/>
              <a:ext cx="1762882" cy="0"/>
            </a:xfrm>
            <a:prstGeom prst="line">
              <a:avLst/>
            </a:prstGeom>
            <a:noFill/>
            <a:ln w="9525">
              <a:solidFill>
                <a:schemeClr val="tx1"/>
              </a:solidFill>
              <a:round/>
              <a:headEnd/>
              <a:tailEnd/>
            </a:ln>
            <a:effectLst/>
          </p:spPr>
          <p:txBody>
            <a:bodyPr wrap="none" lIns="100794" tIns="50397" rIns="100794" bIns="50397"/>
            <a:lstStyle/>
            <a:p>
              <a:pPr>
                <a:spcBef>
                  <a:spcPts val="600"/>
                </a:spcBef>
                <a:spcAft>
                  <a:spcPts val="600"/>
                </a:spcAft>
                <a:buClr>
                  <a:srgbClr val="000000"/>
                </a:buClr>
                <a:buSzPct val="100000"/>
                <a:buFont typeface="Times New Roman" pitchFamily="18" charset="0"/>
                <a:buNone/>
                <a:defRPr/>
              </a:pPr>
              <a:endParaRPr lang="en-US" sz="2400">
                <a:solidFill>
                  <a:srgbClr val="0000CC"/>
                </a:solidFill>
                <a:latin typeface="+mj-lt"/>
              </a:endParaRPr>
            </a:p>
          </p:txBody>
        </p:sp>
        <p:sp>
          <p:nvSpPr>
            <p:cNvPr id="70666" name="Rectangle 11">
              <a:extLst>
                <a:ext uri="{FF2B5EF4-FFF2-40B4-BE49-F238E27FC236}">
                  <a16:creationId xmlns:a16="http://schemas.microsoft.com/office/drawing/2014/main" id="{878A9659-4529-2F07-A43A-55B0CB0D2498}"/>
                </a:ext>
              </a:extLst>
            </p:cNvPr>
            <p:cNvSpPr>
              <a:spLocks noChangeArrowheads="1"/>
            </p:cNvSpPr>
            <p:nvPr/>
          </p:nvSpPr>
          <p:spPr bwMode="auto">
            <a:xfrm>
              <a:off x="2100263" y="3779838"/>
              <a:ext cx="2184400" cy="2100262"/>
            </a:xfrm>
            <a:prstGeom prst="rect">
              <a:avLst/>
            </a:prstGeom>
            <a:solidFill>
              <a:srgbClr val="FFFFCC"/>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67" name="Text Box 12">
              <a:extLst>
                <a:ext uri="{FF2B5EF4-FFF2-40B4-BE49-F238E27FC236}">
                  <a16:creationId xmlns:a16="http://schemas.microsoft.com/office/drawing/2014/main" id="{C76314F0-6110-3172-A343-7C9366686539}"/>
                </a:ext>
              </a:extLst>
            </p:cNvPr>
            <p:cNvSpPr txBox="1">
              <a:spLocks noChangeArrowheads="1"/>
            </p:cNvSpPr>
            <p:nvPr/>
          </p:nvSpPr>
          <p:spPr bwMode="auto">
            <a:xfrm>
              <a:off x="2184400" y="3863975"/>
              <a:ext cx="1559978"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SalesLineItem</a:t>
              </a:r>
            </a:p>
          </p:txBody>
        </p:sp>
        <p:sp>
          <p:nvSpPr>
            <p:cNvPr id="70668" name="Text Box 13">
              <a:extLst>
                <a:ext uri="{FF2B5EF4-FFF2-40B4-BE49-F238E27FC236}">
                  <a16:creationId xmlns:a16="http://schemas.microsoft.com/office/drawing/2014/main" id="{4B64921B-DF7E-7B43-4244-4FA34555D866}"/>
                </a:ext>
              </a:extLst>
            </p:cNvPr>
            <p:cNvSpPr txBox="1">
              <a:spLocks noChangeArrowheads="1"/>
            </p:cNvSpPr>
            <p:nvPr/>
          </p:nvSpPr>
          <p:spPr bwMode="auto">
            <a:xfrm>
              <a:off x="2436813" y="4535488"/>
              <a:ext cx="948544"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quantity</a:t>
              </a:r>
            </a:p>
          </p:txBody>
        </p:sp>
        <p:sp>
          <p:nvSpPr>
            <p:cNvPr id="70669" name="Line 15">
              <a:extLst>
                <a:ext uri="{FF2B5EF4-FFF2-40B4-BE49-F238E27FC236}">
                  <a16:creationId xmlns:a16="http://schemas.microsoft.com/office/drawing/2014/main" id="{07FA28C1-55F4-A3FD-6806-C6EBD4C2563D}"/>
                </a:ext>
              </a:extLst>
            </p:cNvPr>
            <p:cNvSpPr>
              <a:spLocks noChangeShapeType="1"/>
            </p:cNvSpPr>
            <p:nvPr/>
          </p:nvSpPr>
          <p:spPr bwMode="auto">
            <a:xfrm flipH="1" flipV="1">
              <a:off x="3175794" y="3029926"/>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en-GB"/>
            </a:p>
          </p:txBody>
        </p:sp>
        <p:sp>
          <p:nvSpPr>
            <p:cNvPr id="70670" name="Rectangle 16">
              <a:extLst>
                <a:ext uri="{FF2B5EF4-FFF2-40B4-BE49-F238E27FC236}">
                  <a16:creationId xmlns:a16="http://schemas.microsoft.com/office/drawing/2014/main" id="{2741B70F-6B06-BAA6-5390-D170CDF3D41D}"/>
                </a:ext>
              </a:extLst>
            </p:cNvPr>
            <p:cNvSpPr>
              <a:spLocks noChangeArrowheads="1"/>
            </p:cNvSpPr>
            <p:nvPr/>
          </p:nvSpPr>
          <p:spPr bwMode="auto">
            <a:xfrm>
              <a:off x="2268538" y="1344613"/>
              <a:ext cx="1595437" cy="671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71" name="Text Box 17">
              <a:extLst>
                <a:ext uri="{FF2B5EF4-FFF2-40B4-BE49-F238E27FC236}">
                  <a16:creationId xmlns:a16="http://schemas.microsoft.com/office/drawing/2014/main" id="{C4435A37-B69F-9359-68D4-48AF285D0D66}"/>
                </a:ext>
              </a:extLst>
            </p:cNvPr>
            <p:cNvSpPr txBox="1">
              <a:spLocks noChangeArrowheads="1"/>
            </p:cNvSpPr>
            <p:nvPr/>
          </p:nvSpPr>
          <p:spPr bwMode="auto">
            <a:xfrm>
              <a:off x="2419350" y="2062163"/>
              <a:ext cx="987572"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getTotal</a:t>
              </a:r>
            </a:p>
          </p:txBody>
        </p:sp>
        <p:sp>
          <p:nvSpPr>
            <p:cNvPr id="70672" name="Rectangle 18">
              <a:extLst>
                <a:ext uri="{FF2B5EF4-FFF2-40B4-BE49-F238E27FC236}">
                  <a16:creationId xmlns:a16="http://schemas.microsoft.com/office/drawing/2014/main" id="{D8A58C61-0807-D1D0-D624-94283C07E244}"/>
                </a:ext>
              </a:extLst>
            </p:cNvPr>
            <p:cNvSpPr>
              <a:spLocks noChangeArrowheads="1"/>
            </p:cNvSpPr>
            <p:nvPr/>
          </p:nvSpPr>
          <p:spPr bwMode="auto">
            <a:xfrm>
              <a:off x="2100263" y="4451350"/>
              <a:ext cx="2184400"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73" name="Text Box 19">
              <a:extLst>
                <a:ext uri="{FF2B5EF4-FFF2-40B4-BE49-F238E27FC236}">
                  <a16:creationId xmlns:a16="http://schemas.microsoft.com/office/drawing/2014/main" id="{0BB56DF2-EA8E-6FC5-435A-A90C52BE3872}"/>
                </a:ext>
              </a:extLst>
            </p:cNvPr>
            <p:cNvSpPr txBox="1">
              <a:spLocks noChangeArrowheads="1"/>
            </p:cNvSpPr>
            <p:nvPr/>
          </p:nvSpPr>
          <p:spPr bwMode="auto">
            <a:xfrm>
              <a:off x="2268538" y="5291138"/>
              <a:ext cx="1363756"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getSubTotal</a:t>
              </a:r>
            </a:p>
          </p:txBody>
        </p:sp>
        <p:sp>
          <p:nvSpPr>
            <p:cNvPr id="70674" name="Rectangle 20">
              <a:extLst>
                <a:ext uri="{FF2B5EF4-FFF2-40B4-BE49-F238E27FC236}">
                  <a16:creationId xmlns:a16="http://schemas.microsoft.com/office/drawing/2014/main" id="{29CDE607-1692-413C-5968-7AE7B5728AE4}"/>
                </a:ext>
              </a:extLst>
            </p:cNvPr>
            <p:cNvSpPr>
              <a:spLocks noChangeArrowheads="1"/>
            </p:cNvSpPr>
            <p:nvPr/>
          </p:nvSpPr>
          <p:spPr bwMode="auto">
            <a:xfrm>
              <a:off x="6048375" y="4367213"/>
              <a:ext cx="2184400" cy="1646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endParaRPr lang="en-US" altLang="en-US" sz="2400">
                <a:solidFill>
                  <a:srgbClr val="0000CC"/>
                </a:solidFill>
                <a:latin typeface="Comic Sans MS" panose="030F0702030302020204" pitchFamily="66" charset="0"/>
                <a:cs typeface="Arial" panose="020B0604020202020204" pitchFamily="34" charset="0"/>
              </a:endParaRPr>
            </a:p>
          </p:txBody>
        </p:sp>
        <p:sp>
          <p:nvSpPr>
            <p:cNvPr id="70675" name="Text Box 21">
              <a:extLst>
                <a:ext uri="{FF2B5EF4-FFF2-40B4-BE49-F238E27FC236}">
                  <a16:creationId xmlns:a16="http://schemas.microsoft.com/office/drawing/2014/main" id="{EFABBBEE-48B9-9377-0562-F21966842290}"/>
                </a:ext>
              </a:extLst>
            </p:cNvPr>
            <p:cNvSpPr txBox="1">
              <a:spLocks noChangeArrowheads="1"/>
            </p:cNvSpPr>
            <p:nvPr/>
          </p:nvSpPr>
          <p:spPr bwMode="auto">
            <a:xfrm>
              <a:off x="6394821" y="6013418"/>
              <a:ext cx="953965"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ts val="613"/>
                </a:spcBef>
                <a:spcAft>
                  <a:spcPts val="613"/>
                </a:spcAft>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getPrice</a:t>
              </a:r>
            </a:p>
          </p:txBody>
        </p:sp>
        <p:sp>
          <p:nvSpPr>
            <p:cNvPr id="70676" name="AutoShape 5">
              <a:extLst>
                <a:ext uri="{FF2B5EF4-FFF2-40B4-BE49-F238E27FC236}">
                  <a16:creationId xmlns:a16="http://schemas.microsoft.com/office/drawing/2014/main" id="{6ACBEEE9-B3B4-8F14-C933-B4CA426364AC}"/>
                </a:ext>
              </a:extLst>
            </p:cNvPr>
            <p:cNvSpPr>
              <a:spLocks noChangeArrowheads="1"/>
            </p:cNvSpPr>
            <p:nvPr/>
          </p:nvSpPr>
          <p:spPr bwMode="auto">
            <a:xfrm rot="5237470">
              <a:off x="3004344" y="2658269"/>
              <a:ext cx="342900" cy="376238"/>
            </a:xfrm>
            <a:prstGeom prst="flowChartDecision">
              <a:avLst/>
            </a:prstGeom>
            <a:noFill/>
            <a:ln w="939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4000" b="0">
                <a:cs typeface="Arial" panose="020B060402020202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8E1E7487-0B84-FCB3-40B2-24E4BBD02AFF}"/>
              </a:ext>
            </a:extLst>
          </p:cNvPr>
          <p:cNvSpPr>
            <a:spLocks noGrp="1" noChangeArrowheads="1"/>
          </p:cNvSpPr>
          <p:nvPr>
            <p:ph type="title"/>
          </p:nvPr>
        </p:nvSpPr>
        <p:spPr>
          <a:xfrm>
            <a:off x="700088" y="200025"/>
            <a:ext cx="8566150" cy="1300163"/>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Example 2:Tic-Tac Toe</a:t>
            </a:r>
          </a:p>
        </p:txBody>
      </p:sp>
      <p:grpSp>
        <p:nvGrpSpPr>
          <p:cNvPr id="71683" name="Group 9">
            <a:extLst>
              <a:ext uri="{FF2B5EF4-FFF2-40B4-BE49-F238E27FC236}">
                <a16:creationId xmlns:a16="http://schemas.microsoft.com/office/drawing/2014/main" id="{505A1428-CDC1-94A3-7B66-5BD4BC3F3329}"/>
              </a:ext>
            </a:extLst>
          </p:cNvPr>
          <p:cNvGrpSpPr>
            <a:grpSpLocks/>
          </p:cNvGrpSpPr>
          <p:nvPr/>
        </p:nvGrpSpPr>
        <p:grpSpPr bwMode="auto">
          <a:xfrm>
            <a:off x="620713" y="1725613"/>
            <a:ext cx="8915400" cy="3279775"/>
            <a:chOff x="582" y="1715"/>
            <a:chExt cx="5027" cy="1367"/>
          </a:xfrm>
        </p:grpSpPr>
        <p:sp>
          <p:nvSpPr>
            <p:cNvPr id="71685" name="Text Box 2">
              <a:extLst>
                <a:ext uri="{FF2B5EF4-FFF2-40B4-BE49-F238E27FC236}">
                  <a16:creationId xmlns:a16="http://schemas.microsoft.com/office/drawing/2014/main" id="{00D053A2-ACC9-C53D-904E-A284CABB07FB}"/>
                </a:ext>
              </a:extLst>
            </p:cNvPr>
            <p:cNvSpPr txBox="1">
              <a:spLocks noChangeArrowheads="1"/>
            </p:cNvSpPr>
            <p:nvPr/>
          </p:nvSpPr>
          <p:spPr bwMode="auto">
            <a:xfrm>
              <a:off x="2467" y="1715"/>
              <a:ext cx="1429" cy="265"/>
            </a:xfrm>
            <a:prstGeom prst="rect">
              <a:avLst/>
            </a:prstGeom>
            <a:solidFill>
              <a:srgbClr val="FFFF99"/>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400">
                  <a:solidFill>
                    <a:srgbClr val="0000FF"/>
                  </a:solidFill>
                  <a:latin typeface="Comic Sans MS" panose="030F0702030302020204" pitchFamily="66" charset="0"/>
                  <a:cs typeface="Arial" panose="020B0604020202020204" pitchFamily="34" charset="0"/>
                </a:rPr>
                <a:t>Board</a:t>
              </a:r>
            </a:p>
          </p:txBody>
        </p:sp>
        <p:sp>
          <p:nvSpPr>
            <p:cNvPr id="71686" name="Text Box 3">
              <a:extLst>
                <a:ext uri="{FF2B5EF4-FFF2-40B4-BE49-F238E27FC236}">
                  <a16:creationId xmlns:a16="http://schemas.microsoft.com/office/drawing/2014/main" id="{49C3FF19-FF6E-62D5-FE71-8C886D4320F4}"/>
                </a:ext>
              </a:extLst>
            </p:cNvPr>
            <p:cNvSpPr txBox="1">
              <a:spLocks noChangeArrowheads="1"/>
            </p:cNvSpPr>
            <p:nvPr/>
          </p:nvSpPr>
          <p:spPr bwMode="auto">
            <a:xfrm>
              <a:off x="582" y="2540"/>
              <a:ext cx="1429" cy="264"/>
            </a:xfrm>
            <a:prstGeom prst="rect">
              <a:avLst/>
            </a:prstGeom>
            <a:solidFill>
              <a:srgbClr val="FFFF99"/>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PlayMoveBoundary</a:t>
              </a:r>
            </a:p>
          </p:txBody>
        </p:sp>
        <p:sp>
          <p:nvSpPr>
            <p:cNvPr id="71687" name="Text Box 4">
              <a:extLst>
                <a:ext uri="{FF2B5EF4-FFF2-40B4-BE49-F238E27FC236}">
                  <a16:creationId xmlns:a16="http://schemas.microsoft.com/office/drawing/2014/main" id="{049DACA5-A496-71E4-E4D7-BCD982D6DC94}"/>
                </a:ext>
              </a:extLst>
            </p:cNvPr>
            <p:cNvSpPr txBox="1">
              <a:spLocks noChangeArrowheads="1"/>
            </p:cNvSpPr>
            <p:nvPr/>
          </p:nvSpPr>
          <p:spPr bwMode="auto">
            <a:xfrm>
              <a:off x="2381" y="2540"/>
              <a:ext cx="1429" cy="264"/>
            </a:xfrm>
            <a:prstGeom prst="rect">
              <a:avLst/>
            </a:prstGeom>
            <a:solidFill>
              <a:srgbClr val="FFFF99"/>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PlayMoveController</a:t>
              </a:r>
            </a:p>
          </p:txBody>
        </p:sp>
        <p:sp>
          <p:nvSpPr>
            <p:cNvPr id="71688" name="Text Box 5">
              <a:extLst>
                <a:ext uri="{FF2B5EF4-FFF2-40B4-BE49-F238E27FC236}">
                  <a16:creationId xmlns:a16="http://schemas.microsoft.com/office/drawing/2014/main" id="{C086EF65-1856-AE28-1683-B1F80BCDE98A}"/>
                </a:ext>
              </a:extLst>
            </p:cNvPr>
            <p:cNvSpPr txBox="1">
              <a:spLocks noChangeArrowheads="1"/>
            </p:cNvSpPr>
            <p:nvPr/>
          </p:nvSpPr>
          <p:spPr bwMode="auto">
            <a:xfrm>
              <a:off x="4180" y="2540"/>
              <a:ext cx="1429" cy="264"/>
            </a:xfrm>
            <a:prstGeom prst="rect">
              <a:avLst/>
            </a:prstGeom>
            <a:solidFill>
              <a:srgbClr val="FFFF99"/>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400">
                  <a:solidFill>
                    <a:srgbClr val="0000FF"/>
                  </a:solidFill>
                  <a:latin typeface="Comic Sans MS" panose="030F0702030302020204" pitchFamily="66" charset="0"/>
                  <a:cs typeface="Arial" panose="020B0604020202020204" pitchFamily="34" charset="0"/>
                </a:rPr>
                <a:t>Board</a:t>
              </a:r>
            </a:p>
          </p:txBody>
        </p:sp>
        <p:sp>
          <p:nvSpPr>
            <p:cNvPr id="71689" name="Text Box 6">
              <a:extLst>
                <a:ext uri="{FF2B5EF4-FFF2-40B4-BE49-F238E27FC236}">
                  <a16:creationId xmlns:a16="http://schemas.microsoft.com/office/drawing/2014/main" id="{437A1E42-2977-71B7-C27C-6BF9059CFE45}"/>
                </a:ext>
              </a:extLst>
            </p:cNvPr>
            <p:cNvSpPr txBox="1">
              <a:spLocks noChangeArrowheads="1"/>
            </p:cNvSpPr>
            <p:nvPr/>
          </p:nvSpPr>
          <p:spPr bwMode="auto">
            <a:xfrm>
              <a:off x="2052" y="1973"/>
              <a:ext cx="20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800">
                  <a:solidFill>
                    <a:srgbClr val="000000"/>
                  </a:solidFill>
                  <a:latin typeface="Comic Sans MS" panose="030F0702030302020204" pitchFamily="66" charset="0"/>
                  <a:cs typeface="Arial" panose="020B0604020202020204" pitchFamily="34" charset="0"/>
                </a:rPr>
                <a:t>Initial domain model</a:t>
              </a:r>
            </a:p>
          </p:txBody>
        </p:sp>
        <p:sp>
          <p:nvSpPr>
            <p:cNvPr id="71690" name="Text Box 7">
              <a:extLst>
                <a:ext uri="{FF2B5EF4-FFF2-40B4-BE49-F238E27FC236}">
                  <a16:creationId xmlns:a16="http://schemas.microsoft.com/office/drawing/2014/main" id="{11DEE3C2-75E9-1E8D-B9AB-F62EC7F2E794}"/>
                </a:ext>
              </a:extLst>
            </p:cNvPr>
            <p:cNvSpPr txBox="1">
              <a:spLocks noChangeArrowheads="1"/>
            </p:cNvSpPr>
            <p:nvPr/>
          </p:nvSpPr>
          <p:spPr bwMode="auto">
            <a:xfrm>
              <a:off x="1922" y="2860"/>
              <a:ext cx="224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800">
                  <a:solidFill>
                    <a:srgbClr val="000000"/>
                  </a:solidFill>
                  <a:latin typeface="Comic Sans MS" panose="030F0702030302020204" pitchFamily="66" charset="0"/>
                  <a:cs typeface="Arial" panose="020B0604020202020204" pitchFamily="34" charset="0"/>
                </a:rPr>
                <a:t>Refined domain model</a:t>
              </a:r>
            </a:p>
          </p:txBody>
        </p:sp>
      </p:grpSp>
      <p:sp>
        <p:nvSpPr>
          <p:cNvPr id="10" name="TextBox 9">
            <a:extLst>
              <a:ext uri="{FF2B5EF4-FFF2-40B4-BE49-F238E27FC236}">
                <a16:creationId xmlns:a16="http://schemas.microsoft.com/office/drawing/2014/main" id="{139DC8FD-27B2-5393-4DEA-4D4A82EF24BF}"/>
              </a:ext>
            </a:extLst>
          </p:cNvPr>
          <p:cNvSpPr txBox="1">
            <a:spLocks noChangeArrowheads="1"/>
          </p:cNvSpPr>
          <p:nvPr/>
        </p:nvSpPr>
        <p:spPr bwMode="auto">
          <a:xfrm>
            <a:off x="703263" y="5283200"/>
            <a:ext cx="92202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20000"/>
              </a:lnSpc>
              <a:spcAft>
                <a:spcPts val="1088"/>
              </a:spcAft>
              <a:buClr>
                <a:srgbClr val="000000"/>
              </a:buClr>
              <a:buSzPct val="150000"/>
              <a:buFont typeface="Arial" panose="020B0604020202020204" pitchFamily="34" charset="0"/>
              <a:buChar char="•"/>
            </a:pPr>
            <a:r>
              <a:rPr lang="en-US" altLang="en-US" sz="2600">
                <a:solidFill>
                  <a:srgbClr val="0000CC"/>
                </a:solidFill>
                <a:latin typeface="Comic Sans MS" panose="030F0702030302020204" pitchFamily="66" charset="0"/>
                <a:cs typeface="Arial" panose="020B0604020202020204" pitchFamily="34" charset="0"/>
              </a:rPr>
              <a:t>Which class should check </a:t>
            </a:r>
            <a:r>
              <a:rPr lang="en-US" altLang="en-US" sz="2600" i="1">
                <a:solidFill>
                  <a:srgbClr val="7030A0"/>
                </a:solidFill>
                <a:latin typeface="Comic Sans MS" panose="030F0702030302020204" pitchFamily="66" charset="0"/>
                <a:cs typeface="Arial" panose="020B0604020202020204" pitchFamily="34" charset="0"/>
              </a:rPr>
              <a:t>game result </a:t>
            </a:r>
            <a:r>
              <a:rPr lang="en-US" altLang="en-US" sz="2600">
                <a:solidFill>
                  <a:srgbClr val="0000CC"/>
                </a:solidFill>
                <a:latin typeface="Comic Sans MS" panose="030F0702030302020204" pitchFamily="66" charset="0"/>
                <a:cs typeface="Arial" panose="020B0604020202020204" pitchFamily="34" charset="0"/>
              </a:rPr>
              <a:t>after a move?</a:t>
            </a:r>
          </a:p>
          <a:p>
            <a:pPr>
              <a:lnSpc>
                <a:spcPct val="120000"/>
              </a:lnSpc>
              <a:spcAft>
                <a:spcPts val="1088"/>
              </a:spcAft>
              <a:buClr>
                <a:srgbClr val="000000"/>
              </a:buClr>
              <a:buSzPct val="150000"/>
              <a:buFont typeface="Arial" panose="020B0604020202020204" pitchFamily="34" charset="0"/>
              <a:buChar char="•"/>
            </a:pPr>
            <a:r>
              <a:rPr lang="en-US" altLang="en-US" sz="2600">
                <a:solidFill>
                  <a:srgbClr val="0000CC"/>
                </a:solidFill>
                <a:latin typeface="Comic Sans MS" panose="030F0702030302020204" pitchFamily="66" charset="0"/>
                <a:cs typeface="Arial" panose="020B0604020202020204" pitchFamily="34" charset="0"/>
              </a:rPr>
              <a:t>Which class should </a:t>
            </a:r>
            <a:r>
              <a:rPr lang="en-US" altLang="en-US" sz="2600" i="1">
                <a:solidFill>
                  <a:srgbClr val="7030A0"/>
                </a:solidFill>
                <a:latin typeface="Comic Sans MS" panose="030F0702030302020204" pitchFamily="66" charset="0"/>
                <a:cs typeface="Arial" panose="020B0604020202020204" pitchFamily="34" charset="0"/>
              </a:rPr>
              <a:t>play the computer’s move</a:t>
            </a:r>
            <a:r>
              <a:rPr lang="en-US" altLang="en-US" sz="2600">
                <a:solidFill>
                  <a:srgbClr val="0000CC"/>
                </a:solidFill>
                <a:latin typeface="Comic Sans MS" panose="030F0702030302020204" pitchFamily="66" charset="0"/>
                <a:cs typeface="Arial" panose="020B0604020202020204" pitchFamily="34"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13147C08-2F9A-5D67-6123-D35EE93DC8F2}"/>
              </a:ext>
            </a:extLst>
          </p:cNvPr>
          <p:cNvSpPr>
            <a:spLocks noGrp="1" noChangeArrowheads="1"/>
          </p:cNvSpPr>
          <p:nvPr>
            <p:ph type="title"/>
          </p:nvPr>
        </p:nvSpPr>
        <p:spPr>
          <a:xfrm>
            <a:off x="468313" y="0"/>
            <a:ext cx="8566150" cy="1300163"/>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Example 2: Sequence Diagram</a:t>
            </a:r>
          </a:p>
        </p:txBody>
      </p:sp>
      <p:grpSp>
        <p:nvGrpSpPr>
          <p:cNvPr id="2" name="Group 50">
            <a:extLst>
              <a:ext uri="{FF2B5EF4-FFF2-40B4-BE49-F238E27FC236}">
                <a16:creationId xmlns:a16="http://schemas.microsoft.com/office/drawing/2014/main" id="{ED606B1B-A749-37E9-AF22-D3180EA43B65}"/>
              </a:ext>
            </a:extLst>
          </p:cNvPr>
          <p:cNvGrpSpPr>
            <a:grpSpLocks/>
          </p:cNvGrpSpPr>
          <p:nvPr/>
        </p:nvGrpSpPr>
        <p:grpSpPr bwMode="auto">
          <a:xfrm>
            <a:off x="163513" y="1265238"/>
            <a:ext cx="9599612" cy="6022975"/>
            <a:chOff x="423" y="1111"/>
            <a:chExt cx="5398" cy="3476"/>
          </a:xfrm>
        </p:grpSpPr>
        <p:sp>
          <p:nvSpPr>
            <p:cNvPr id="73732" name="Rectangle 2">
              <a:extLst>
                <a:ext uri="{FF2B5EF4-FFF2-40B4-BE49-F238E27FC236}">
                  <a16:creationId xmlns:a16="http://schemas.microsoft.com/office/drawing/2014/main" id="{284D9789-C645-CB46-43E9-19EEF44917D3}"/>
                </a:ext>
              </a:extLst>
            </p:cNvPr>
            <p:cNvSpPr>
              <a:spLocks noChangeArrowheads="1"/>
            </p:cNvSpPr>
            <p:nvPr/>
          </p:nvSpPr>
          <p:spPr bwMode="auto">
            <a:xfrm>
              <a:off x="423" y="1111"/>
              <a:ext cx="953" cy="582"/>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500">
                  <a:solidFill>
                    <a:srgbClr val="0000FF"/>
                  </a:solidFill>
                  <a:latin typeface="Comic Sans MS" panose="030F0702030302020204" pitchFamily="66" charset="0"/>
                  <a:cs typeface="Arial" panose="020B0604020202020204" pitchFamily="34" charset="0"/>
                </a:rPr>
                <a:t>:</a:t>
              </a:r>
              <a:r>
                <a:rPr lang="en-GB" altLang="en-US" sz="2500" u="sng">
                  <a:solidFill>
                    <a:srgbClr val="0000FF"/>
                  </a:solidFill>
                  <a:latin typeface="Comic Sans MS" panose="030F0702030302020204" pitchFamily="66" charset="0"/>
                  <a:cs typeface="Arial" panose="020B0604020202020204" pitchFamily="34" charset="0"/>
                </a:rPr>
                <a:t>playMove</a:t>
              </a:r>
            </a:p>
            <a:p>
              <a:pPr>
                <a:buClr>
                  <a:srgbClr val="0000FF"/>
                </a:buClr>
                <a:buSzPct val="100000"/>
                <a:buFont typeface="Comic Sans MS" panose="030F0702030302020204" pitchFamily="66" charset="0"/>
                <a:buNone/>
              </a:pPr>
              <a:r>
                <a:rPr lang="en-GB" altLang="en-US" sz="2500" u="sng">
                  <a:solidFill>
                    <a:srgbClr val="0000FF"/>
                  </a:solidFill>
                  <a:latin typeface="Comic Sans MS" panose="030F0702030302020204" pitchFamily="66" charset="0"/>
                  <a:cs typeface="Arial" panose="020B0604020202020204" pitchFamily="34" charset="0"/>
                </a:rPr>
                <a:t>Boundary</a:t>
              </a:r>
            </a:p>
          </p:txBody>
        </p:sp>
        <p:sp>
          <p:nvSpPr>
            <p:cNvPr id="73733" name="Rectangle 3">
              <a:extLst>
                <a:ext uri="{FF2B5EF4-FFF2-40B4-BE49-F238E27FC236}">
                  <a16:creationId xmlns:a16="http://schemas.microsoft.com/office/drawing/2014/main" id="{E0FB2CFB-FE9E-613E-526F-741590494B6F}"/>
                </a:ext>
              </a:extLst>
            </p:cNvPr>
            <p:cNvSpPr>
              <a:spLocks noChangeArrowheads="1"/>
            </p:cNvSpPr>
            <p:nvPr/>
          </p:nvSpPr>
          <p:spPr bwMode="auto">
            <a:xfrm>
              <a:off x="2646" y="1111"/>
              <a:ext cx="952" cy="582"/>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500">
                  <a:solidFill>
                    <a:srgbClr val="0000FF"/>
                  </a:solidFill>
                  <a:latin typeface="Comic Sans MS" panose="030F0702030302020204" pitchFamily="66" charset="0"/>
                  <a:cs typeface="Arial" panose="020B0604020202020204" pitchFamily="34" charset="0"/>
                </a:rPr>
                <a:t>:</a:t>
              </a:r>
              <a:r>
                <a:rPr lang="en-GB" altLang="en-US" sz="2500" u="sng">
                  <a:solidFill>
                    <a:srgbClr val="0000FF"/>
                  </a:solidFill>
                  <a:latin typeface="Comic Sans MS" panose="030F0702030302020204" pitchFamily="66" charset="0"/>
                  <a:cs typeface="Arial" panose="020B0604020202020204" pitchFamily="34" charset="0"/>
                </a:rPr>
                <a:t>playMove</a:t>
              </a:r>
            </a:p>
            <a:p>
              <a:pPr>
                <a:buClr>
                  <a:srgbClr val="0000FF"/>
                </a:buClr>
                <a:buSzPct val="100000"/>
                <a:buFont typeface="Comic Sans MS" panose="030F0702030302020204" pitchFamily="66" charset="0"/>
                <a:buNone/>
              </a:pPr>
              <a:r>
                <a:rPr lang="en-GB" altLang="en-US" sz="2500" u="sng">
                  <a:solidFill>
                    <a:srgbClr val="0000FF"/>
                  </a:solidFill>
                  <a:latin typeface="Comic Sans MS" panose="030F0702030302020204" pitchFamily="66" charset="0"/>
                  <a:cs typeface="Arial" panose="020B0604020202020204" pitchFamily="34" charset="0"/>
                </a:rPr>
                <a:t>Controller</a:t>
              </a:r>
            </a:p>
          </p:txBody>
        </p:sp>
        <p:sp>
          <p:nvSpPr>
            <p:cNvPr id="73734" name="Rectangle 4">
              <a:extLst>
                <a:ext uri="{FF2B5EF4-FFF2-40B4-BE49-F238E27FC236}">
                  <a16:creationId xmlns:a16="http://schemas.microsoft.com/office/drawing/2014/main" id="{54EE732A-D7A0-54D6-ECA1-B2B10ED7DAF4}"/>
                </a:ext>
              </a:extLst>
            </p:cNvPr>
            <p:cNvSpPr>
              <a:spLocks noChangeArrowheads="1"/>
            </p:cNvSpPr>
            <p:nvPr/>
          </p:nvSpPr>
          <p:spPr bwMode="auto">
            <a:xfrm>
              <a:off x="4868" y="1111"/>
              <a:ext cx="953" cy="582"/>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2900">
                  <a:solidFill>
                    <a:srgbClr val="0000FF"/>
                  </a:solidFill>
                  <a:latin typeface="Comic Sans MS" panose="030F0702030302020204" pitchFamily="66" charset="0"/>
                  <a:cs typeface="Arial" panose="020B0604020202020204" pitchFamily="34" charset="0"/>
                </a:rPr>
                <a:t>:</a:t>
              </a:r>
              <a:r>
                <a:rPr lang="en-GB" altLang="en-US" sz="2900" u="sng">
                  <a:solidFill>
                    <a:srgbClr val="0000FF"/>
                  </a:solidFill>
                  <a:latin typeface="Comic Sans MS" panose="030F0702030302020204" pitchFamily="66" charset="0"/>
                  <a:cs typeface="Arial" panose="020B0604020202020204" pitchFamily="34" charset="0"/>
                </a:rPr>
                <a:t>board</a:t>
              </a:r>
            </a:p>
          </p:txBody>
        </p:sp>
        <p:sp>
          <p:nvSpPr>
            <p:cNvPr id="73735" name="Rectangle 5">
              <a:extLst>
                <a:ext uri="{FF2B5EF4-FFF2-40B4-BE49-F238E27FC236}">
                  <a16:creationId xmlns:a16="http://schemas.microsoft.com/office/drawing/2014/main" id="{2F1D7EFB-F190-A7BA-4BF2-2EC3C222425A}"/>
                </a:ext>
              </a:extLst>
            </p:cNvPr>
            <p:cNvSpPr>
              <a:spLocks noChangeArrowheads="1"/>
            </p:cNvSpPr>
            <p:nvPr/>
          </p:nvSpPr>
          <p:spPr bwMode="auto">
            <a:xfrm>
              <a:off x="847" y="1746"/>
              <a:ext cx="106" cy="248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3736" name="Line 6">
              <a:extLst>
                <a:ext uri="{FF2B5EF4-FFF2-40B4-BE49-F238E27FC236}">
                  <a16:creationId xmlns:a16="http://schemas.microsoft.com/office/drawing/2014/main" id="{3F4C44C0-3793-6FD9-A661-E02162363AC3}"/>
                </a:ext>
              </a:extLst>
            </p:cNvPr>
            <p:cNvSpPr>
              <a:spLocks noChangeShapeType="1"/>
            </p:cNvSpPr>
            <p:nvPr/>
          </p:nvSpPr>
          <p:spPr bwMode="auto">
            <a:xfrm>
              <a:off x="900" y="1693"/>
              <a:ext cx="1" cy="2593"/>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37" name="Line 7">
              <a:extLst>
                <a:ext uri="{FF2B5EF4-FFF2-40B4-BE49-F238E27FC236}">
                  <a16:creationId xmlns:a16="http://schemas.microsoft.com/office/drawing/2014/main" id="{D8DBF53F-30C1-61A3-BEAF-C4816B8193E5}"/>
                </a:ext>
              </a:extLst>
            </p:cNvPr>
            <p:cNvSpPr>
              <a:spLocks noChangeShapeType="1"/>
            </p:cNvSpPr>
            <p:nvPr/>
          </p:nvSpPr>
          <p:spPr bwMode="auto">
            <a:xfrm>
              <a:off x="3122" y="1693"/>
              <a:ext cx="1" cy="2593"/>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38" name="Line 8">
              <a:extLst>
                <a:ext uri="{FF2B5EF4-FFF2-40B4-BE49-F238E27FC236}">
                  <a16:creationId xmlns:a16="http://schemas.microsoft.com/office/drawing/2014/main" id="{53CC9D3C-8DDA-440B-82D0-16EA255330E0}"/>
                </a:ext>
              </a:extLst>
            </p:cNvPr>
            <p:cNvSpPr>
              <a:spLocks noChangeShapeType="1"/>
            </p:cNvSpPr>
            <p:nvPr/>
          </p:nvSpPr>
          <p:spPr bwMode="auto">
            <a:xfrm>
              <a:off x="5345" y="1693"/>
              <a:ext cx="1" cy="2593"/>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3739" name="Text Box 9">
              <a:extLst>
                <a:ext uri="{FF2B5EF4-FFF2-40B4-BE49-F238E27FC236}">
                  <a16:creationId xmlns:a16="http://schemas.microsoft.com/office/drawing/2014/main" id="{BEE60702-E0A0-ED0D-3E82-0DE2608E316E}"/>
                </a:ext>
              </a:extLst>
            </p:cNvPr>
            <p:cNvSpPr txBox="1">
              <a:spLocks noChangeArrowheads="1"/>
            </p:cNvSpPr>
            <p:nvPr/>
          </p:nvSpPr>
          <p:spPr bwMode="auto">
            <a:xfrm>
              <a:off x="1521" y="1696"/>
              <a:ext cx="7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acceptMove</a:t>
              </a:r>
            </a:p>
          </p:txBody>
        </p:sp>
        <p:sp>
          <p:nvSpPr>
            <p:cNvPr id="73740" name="Text Box 10">
              <a:extLst>
                <a:ext uri="{FF2B5EF4-FFF2-40B4-BE49-F238E27FC236}">
                  <a16:creationId xmlns:a16="http://schemas.microsoft.com/office/drawing/2014/main" id="{EE261689-F904-00D7-42A2-DA069E3DE9C5}"/>
                </a:ext>
              </a:extLst>
            </p:cNvPr>
            <p:cNvSpPr txBox="1">
              <a:spLocks noChangeArrowheads="1"/>
            </p:cNvSpPr>
            <p:nvPr/>
          </p:nvSpPr>
          <p:spPr bwMode="auto">
            <a:xfrm>
              <a:off x="1267" y="4376"/>
              <a:ext cx="384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400">
                  <a:solidFill>
                    <a:srgbClr val="000000"/>
                  </a:solidFill>
                  <a:latin typeface="Comic Sans MS" panose="030F0702030302020204" pitchFamily="66" charset="0"/>
                  <a:cs typeface="Arial" panose="020B0604020202020204" pitchFamily="34" charset="0"/>
                </a:rPr>
                <a:t>Sequence Diagram for the play move use case</a:t>
              </a:r>
            </a:p>
          </p:txBody>
        </p:sp>
        <p:sp>
          <p:nvSpPr>
            <p:cNvPr id="73741" name="Line 11">
              <a:extLst>
                <a:ext uri="{FF2B5EF4-FFF2-40B4-BE49-F238E27FC236}">
                  <a16:creationId xmlns:a16="http://schemas.microsoft.com/office/drawing/2014/main" id="{CA2D2BD3-DB62-A437-4EAF-59E00E1DA691}"/>
                </a:ext>
              </a:extLst>
            </p:cNvPr>
            <p:cNvSpPr>
              <a:spLocks noChangeShapeType="1"/>
            </p:cNvSpPr>
            <p:nvPr/>
          </p:nvSpPr>
          <p:spPr bwMode="auto">
            <a:xfrm>
              <a:off x="529" y="1852"/>
              <a:ext cx="318"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42" name="Text Box 12">
              <a:extLst>
                <a:ext uri="{FF2B5EF4-FFF2-40B4-BE49-F238E27FC236}">
                  <a16:creationId xmlns:a16="http://schemas.microsoft.com/office/drawing/2014/main" id="{5AB8A1F3-BD21-6C59-E6D8-5D566942E29E}"/>
                </a:ext>
              </a:extLst>
            </p:cNvPr>
            <p:cNvSpPr txBox="1">
              <a:spLocks noChangeArrowheads="1"/>
            </p:cNvSpPr>
            <p:nvPr/>
          </p:nvSpPr>
          <p:spPr bwMode="auto">
            <a:xfrm>
              <a:off x="433" y="1908"/>
              <a:ext cx="31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move</a:t>
              </a:r>
            </a:p>
          </p:txBody>
        </p:sp>
        <p:sp>
          <p:nvSpPr>
            <p:cNvPr id="73743" name="Rectangle 13">
              <a:extLst>
                <a:ext uri="{FF2B5EF4-FFF2-40B4-BE49-F238E27FC236}">
                  <a16:creationId xmlns:a16="http://schemas.microsoft.com/office/drawing/2014/main" id="{02EE0635-AFAF-6BAB-5C44-8B7175637AA6}"/>
                </a:ext>
              </a:extLst>
            </p:cNvPr>
            <p:cNvSpPr>
              <a:spLocks noChangeArrowheads="1"/>
            </p:cNvSpPr>
            <p:nvPr/>
          </p:nvSpPr>
          <p:spPr bwMode="auto">
            <a:xfrm>
              <a:off x="3069" y="1799"/>
              <a:ext cx="106" cy="248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3744" name="Line 14">
              <a:extLst>
                <a:ext uri="{FF2B5EF4-FFF2-40B4-BE49-F238E27FC236}">
                  <a16:creationId xmlns:a16="http://schemas.microsoft.com/office/drawing/2014/main" id="{06E7F612-A30C-5348-3F13-AF576953CFEA}"/>
                </a:ext>
              </a:extLst>
            </p:cNvPr>
            <p:cNvSpPr>
              <a:spLocks noChangeShapeType="1"/>
            </p:cNvSpPr>
            <p:nvPr/>
          </p:nvSpPr>
          <p:spPr bwMode="auto">
            <a:xfrm>
              <a:off x="953" y="1852"/>
              <a:ext cx="2116"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45" name="Rectangle 15">
              <a:extLst>
                <a:ext uri="{FF2B5EF4-FFF2-40B4-BE49-F238E27FC236}">
                  <a16:creationId xmlns:a16="http://schemas.microsoft.com/office/drawing/2014/main" id="{EC5EA5BC-C6DA-C238-81F6-C3480C1334EA}"/>
                </a:ext>
              </a:extLst>
            </p:cNvPr>
            <p:cNvSpPr>
              <a:spLocks noChangeArrowheads="1"/>
            </p:cNvSpPr>
            <p:nvPr/>
          </p:nvSpPr>
          <p:spPr bwMode="auto">
            <a:xfrm>
              <a:off x="5292" y="1852"/>
              <a:ext cx="106" cy="2381"/>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3746" name="Line 16">
              <a:extLst>
                <a:ext uri="{FF2B5EF4-FFF2-40B4-BE49-F238E27FC236}">
                  <a16:creationId xmlns:a16="http://schemas.microsoft.com/office/drawing/2014/main" id="{67BDC098-FB61-7386-60C0-59E160776DFC}"/>
                </a:ext>
              </a:extLst>
            </p:cNvPr>
            <p:cNvSpPr>
              <a:spLocks noChangeShapeType="1"/>
            </p:cNvSpPr>
            <p:nvPr/>
          </p:nvSpPr>
          <p:spPr bwMode="auto">
            <a:xfrm>
              <a:off x="3175" y="1905"/>
              <a:ext cx="211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47" name="Line 17">
              <a:extLst>
                <a:ext uri="{FF2B5EF4-FFF2-40B4-BE49-F238E27FC236}">
                  <a16:creationId xmlns:a16="http://schemas.microsoft.com/office/drawing/2014/main" id="{2C5D0A67-C597-E08F-9E3A-4AFFAFF4A9F2}"/>
                </a:ext>
              </a:extLst>
            </p:cNvPr>
            <p:cNvSpPr>
              <a:spLocks noChangeShapeType="1"/>
            </p:cNvSpPr>
            <p:nvPr/>
          </p:nvSpPr>
          <p:spPr bwMode="auto">
            <a:xfrm flipH="1">
              <a:off x="3172" y="2140"/>
              <a:ext cx="2123"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48" name="Line 18">
              <a:extLst>
                <a:ext uri="{FF2B5EF4-FFF2-40B4-BE49-F238E27FC236}">
                  <a16:creationId xmlns:a16="http://schemas.microsoft.com/office/drawing/2014/main" id="{A45E5CBB-58DF-D89A-2C05-F7CAAF6C0FC3}"/>
                </a:ext>
              </a:extLst>
            </p:cNvPr>
            <p:cNvSpPr>
              <a:spLocks noChangeShapeType="1"/>
            </p:cNvSpPr>
            <p:nvPr/>
          </p:nvSpPr>
          <p:spPr bwMode="auto">
            <a:xfrm flipH="1">
              <a:off x="950" y="2222"/>
              <a:ext cx="2122"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49" name="Text Box 19">
              <a:extLst>
                <a:ext uri="{FF2B5EF4-FFF2-40B4-BE49-F238E27FC236}">
                  <a16:creationId xmlns:a16="http://schemas.microsoft.com/office/drawing/2014/main" id="{76EB1E7D-4C26-B15F-8E94-3091B6E72AC6}"/>
                </a:ext>
              </a:extLst>
            </p:cNvPr>
            <p:cNvSpPr txBox="1">
              <a:spLocks noChangeArrowheads="1"/>
            </p:cNvSpPr>
            <p:nvPr/>
          </p:nvSpPr>
          <p:spPr bwMode="auto">
            <a:xfrm>
              <a:off x="3600" y="1749"/>
              <a:ext cx="120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checkMoveValidity</a:t>
              </a:r>
            </a:p>
          </p:txBody>
        </p:sp>
        <p:sp>
          <p:nvSpPr>
            <p:cNvPr id="73750" name="Text Box 20">
              <a:extLst>
                <a:ext uri="{FF2B5EF4-FFF2-40B4-BE49-F238E27FC236}">
                  <a16:creationId xmlns:a16="http://schemas.microsoft.com/office/drawing/2014/main" id="{FB9DC302-0384-D185-7992-A8A04BBAA9AF}"/>
                </a:ext>
              </a:extLst>
            </p:cNvPr>
            <p:cNvSpPr txBox="1">
              <a:spLocks noChangeArrowheads="1"/>
            </p:cNvSpPr>
            <p:nvPr/>
          </p:nvSpPr>
          <p:spPr bwMode="auto">
            <a:xfrm>
              <a:off x="3826" y="1984"/>
              <a:ext cx="84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[invalidMove]</a:t>
              </a:r>
            </a:p>
          </p:txBody>
        </p:sp>
        <p:sp>
          <p:nvSpPr>
            <p:cNvPr id="73751" name="Text Box 21">
              <a:extLst>
                <a:ext uri="{FF2B5EF4-FFF2-40B4-BE49-F238E27FC236}">
                  <a16:creationId xmlns:a16="http://schemas.microsoft.com/office/drawing/2014/main" id="{0F664186-FA23-4963-EAD7-7AAA3438C23C}"/>
                </a:ext>
              </a:extLst>
            </p:cNvPr>
            <p:cNvSpPr txBox="1">
              <a:spLocks noChangeArrowheads="1"/>
            </p:cNvSpPr>
            <p:nvPr/>
          </p:nvSpPr>
          <p:spPr bwMode="auto">
            <a:xfrm>
              <a:off x="3511" y="2144"/>
              <a:ext cx="135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announceInvalidMove</a:t>
              </a:r>
            </a:p>
          </p:txBody>
        </p:sp>
        <p:sp>
          <p:nvSpPr>
            <p:cNvPr id="73752" name="Text Box 22">
              <a:extLst>
                <a:ext uri="{FF2B5EF4-FFF2-40B4-BE49-F238E27FC236}">
                  <a16:creationId xmlns:a16="http://schemas.microsoft.com/office/drawing/2014/main" id="{0B948C36-5A3A-3FF9-1826-492A0AE50346}"/>
                </a:ext>
              </a:extLst>
            </p:cNvPr>
            <p:cNvSpPr txBox="1">
              <a:spLocks noChangeArrowheads="1"/>
            </p:cNvSpPr>
            <p:nvPr/>
          </p:nvSpPr>
          <p:spPr bwMode="auto">
            <a:xfrm>
              <a:off x="1550" y="2014"/>
              <a:ext cx="84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[invalidMove]</a:t>
              </a:r>
            </a:p>
          </p:txBody>
        </p:sp>
        <p:sp>
          <p:nvSpPr>
            <p:cNvPr id="73753" name="Text Box 23">
              <a:extLst>
                <a:ext uri="{FF2B5EF4-FFF2-40B4-BE49-F238E27FC236}">
                  <a16:creationId xmlns:a16="http://schemas.microsoft.com/office/drawing/2014/main" id="{BFB984C5-0F16-9648-EB73-DABDFCE111D3}"/>
                </a:ext>
              </a:extLst>
            </p:cNvPr>
            <p:cNvSpPr txBox="1">
              <a:spLocks noChangeArrowheads="1"/>
            </p:cNvSpPr>
            <p:nvPr/>
          </p:nvSpPr>
          <p:spPr bwMode="auto">
            <a:xfrm>
              <a:off x="1289" y="2225"/>
              <a:ext cx="135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announceInvalidMove</a:t>
              </a:r>
            </a:p>
          </p:txBody>
        </p:sp>
        <p:sp>
          <p:nvSpPr>
            <p:cNvPr id="73754" name="Line 24">
              <a:extLst>
                <a:ext uri="{FF2B5EF4-FFF2-40B4-BE49-F238E27FC236}">
                  <a16:creationId xmlns:a16="http://schemas.microsoft.com/office/drawing/2014/main" id="{848DC572-48D0-DA7F-D3CD-074D5A1B9C17}"/>
                </a:ext>
              </a:extLst>
            </p:cNvPr>
            <p:cNvSpPr>
              <a:spLocks noChangeShapeType="1"/>
            </p:cNvSpPr>
            <p:nvPr/>
          </p:nvSpPr>
          <p:spPr bwMode="auto">
            <a:xfrm>
              <a:off x="3175" y="2857"/>
              <a:ext cx="211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55" name="Line 25">
              <a:extLst>
                <a:ext uri="{FF2B5EF4-FFF2-40B4-BE49-F238E27FC236}">
                  <a16:creationId xmlns:a16="http://schemas.microsoft.com/office/drawing/2014/main" id="{74CBEF71-FF0A-437A-DAE4-F24EC67E142B}"/>
                </a:ext>
              </a:extLst>
            </p:cNvPr>
            <p:cNvSpPr>
              <a:spLocks noChangeShapeType="1"/>
            </p:cNvSpPr>
            <p:nvPr/>
          </p:nvSpPr>
          <p:spPr bwMode="auto">
            <a:xfrm flipH="1">
              <a:off x="3172" y="2646"/>
              <a:ext cx="2123"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56" name="Line 26">
              <a:extLst>
                <a:ext uri="{FF2B5EF4-FFF2-40B4-BE49-F238E27FC236}">
                  <a16:creationId xmlns:a16="http://schemas.microsoft.com/office/drawing/2014/main" id="{9D82F0EE-D419-05ED-F671-EA9DD95E6085}"/>
                </a:ext>
              </a:extLst>
            </p:cNvPr>
            <p:cNvSpPr>
              <a:spLocks noChangeShapeType="1"/>
            </p:cNvSpPr>
            <p:nvPr/>
          </p:nvSpPr>
          <p:spPr bwMode="auto">
            <a:xfrm flipH="1">
              <a:off x="950" y="2740"/>
              <a:ext cx="2122"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57" name="Text Box 27">
              <a:extLst>
                <a:ext uri="{FF2B5EF4-FFF2-40B4-BE49-F238E27FC236}">
                  <a16:creationId xmlns:a16="http://schemas.microsoft.com/office/drawing/2014/main" id="{075DDFE8-4C0D-6428-041D-4FCD6F6051CD}"/>
                </a:ext>
              </a:extLst>
            </p:cNvPr>
            <p:cNvSpPr txBox="1">
              <a:spLocks noChangeArrowheads="1"/>
            </p:cNvSpPr>
            <p:nvPr/>
          </p:nvSpPr>
          <p:spPr bwMode="auto">
            <a:xfrm>
              <a:off x="3737" y="2501"/>
              <a:ext cx="7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[game over]</a:t>
              </a:r>
            </a:p>
          </p:txBody>
        </p:sp>
        <p:sp>
          <p:nvSpPr>
            <p:cNvPr id="73758" name="Text Box 28">
              <a:extLst>
                <a:ext uri="{FF2B5EF4-FFF2-40B4-BE49-F238E27FC236}">
                  <a16:creationId xmlns:a16="http://schemas.microsoft.com/office/drawing/2014/main" id="{EE0FED7E-A17C-ED80-8D38-67FEA40ABB82}"/>
                </a:ext>
              </a:extLst>
            </p:cNvPr>
            <p:cNvSpPr txBox="1">
              <a:spLocks noChangeArrowheads="1"/>
            </p:cNvSpPr>
            <p:nvPr/>
          </p:nvSpPr>
          <p:spPr bwMode="auto">
            <a:xfrm>
              <a:off x="3592" y="2649"/>
              <a:ext cx="97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announceResult</a:t>
              </a:r>
            </a:p>
          </p:txBody>
        </p:sp>
        <p:sp>
          <p:nvSpPr>
            <p:cNvPr id="73759" name="Text Box 29">
              <a:extLst>
                <a:ext uri="{FF2B5EF4-FFF2-40B4-BE49-F238E27FC236}">
                  <a16:creationId xmlns:a16="http://schemas.microsoft.com/office/drawing/2014/main" id="{28C1A1A8-C9AB-9151-6D6D-A28A40696319}"/>
                </a:ext>
              </a:extLst>
            </p:cNvPr>
            <p:cNvSpPr txBox="1">
              <a:spLocks noChangeArrowheads="1"/>
            </p:cNvSpPr>
            <p:nvPr/>
          </p:nvSpPr>
          <p:spPr bwMode="auto">
            <a:xfrm>
              <a:off x="1577" y="2596"/>
              <a:ext cx="7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[game over]</a:t>
              </a:r>
            </a:p>
          </p:txBody>
        </p:sp>
        <p:sp>
          <p:nvSpPr>
            <p:cNvPr id="73760" name="Text Box 30">
              <a:extLst>
                <a:ext uri="{FF2B5EF4-FFF2-40B4-BE49-F238E27FC236}">
                  <a16:creationId xmlns:a16="http://schemas.microsoft.com/office/drawing/2014/main" id="{DD9838C2-4BA8-4D01-F780-C5FF89ECDA83}"/>
                </a:ext>
              </a:extLst>
            </p:cNvPr>
            <p:cNvSpPr txBox="1">
              <a:spLocks noChangeArrowheads="1"/>
            </p:cNvSpPr>
            <p:nvPr/>
          </p:nvSpPr>
          <p:spPr bwMode="auto">
            <a:xfrm>
              <a:off x="1433" y="2754"/>
              <a:ext cx="97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announceResult</a:t>
              </a:r>
            </a:p>
          </p:txBody>
        </p:sp>
        <p:sp>
          <p:nvSpPr>
            <p:cNvPr id="73761" name="Line 31">
              <a:extLst>
                <a:ext uri="{FF2B5EF4-FFF2-40B4-BE49-F238E27FC236}">
                  <a16:creationId xmlns:a16="http://schemas.microsoft.com/office/drawing/2014/main" id="{88C295F1-D529-AD9F-85AF-CCFFB552C448}"/>
                </a:ext>
              </a:extLst>
            </p:cNvPr>
            <p:cNvSpPr>
              <a:spLocks noChangeShapeType="1"/>
            </p:cNvSpPr>
            <p:nvPr/>
          </p:nvSpPr>
          <p:spPr bwMode="auto">
            <a:xfrm>
              <a:off x="3175" y="2444"/>
              <a:ext cx="211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62" name="Text Box 32">
              <a:extLst>
                <a:ext uri="{FF2B5EF4-FFF2-40B4-BE49-F238E27FC236}">
                  <a16:creationId xmlns:a16="http://schemas.microsoft.com/office/drawing/2014/main" id="{2C9E944A-B175-0DB7-F1E4-357534BE2610}"/>
                </a:ext>
              </a:extLst>
            </p:cNvPr>
            <p:cNvSpPr txBox="1">
              <a:spLocks noChangeArrowheads="1"/>
            </p:cNvSpPr>
            <p:nvPr/>
          </p:nvSpPr>
          <p:spPr bwMode="auto">
            <a:xfrm>
              <a:off x="3635" y="2288"/>
              <a:ext cx="83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checkWinner</a:t>
              </a:r>
            </a:p>
          </p:txBody>
        </p:sp>
        <p:sp>
          <p:nvSpPr>
            <p:cNvPr id="73763" name="Text Box 33">
              <a:extLst>
                <a:ext uri="{FF2B5EF4-FFF2-40B4-BE49-F238E27FC236}">
                  <a16:creationId xmlns:a16="http://schemas.microsoft.com/office/drawing/2014/main" id="{A7D92D7D-169A-D1AE-3C1E-865A9795B76D}"/>
                </a:ext>
              </a:extLst>
            </p:cNvPr>
            <p:cNvSpPr txBox="1">
              <a:spLocks noChangeArrowheads="1"/>
            </p:cNvSpPr>
            <p:nvPr/>
          </p:nvSpPr>
          <p:spPr bwMode="auto">
            <a:xfrm>
              <a:off x="3910" y="2860"/>
              <a:ext cx="59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playMove</a:t>
              </a:r>
            </a:p>
          </p:txBody>
        </p:sp>
        <p:sp>
          <p:nvSpPr>
            <p:cNvPr id="73764" name="Line 34">
              <a:extLst>
                <a:ext uri="{FF2B5EF4-FFF2-40B4-BE49-F238E27FC236}">
                  <a16:creationId xmlns:a16="http://schemas.microsoft.com/office/drawing/2014/main" id="{ED9A2B27-5E67-A4AE-D45E-079103DCC0B5}"/>
                </a:ext>
              </a:extLst>
            </p:cNvPr>
            <p:cNvSpPr>
              <a:spLocks noChangeShapeType="1"/>
            </p:cNvSpPr>
            <p:nvPr/>
          </p:nvSpPr>
          <p:spPr bwMode="auto">
            <a:xfrm>
              <a:off x="3175" y="3069"/>
              <a:ext cx="211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65" name="Text Box 35">
              <a:extLst>
                <a:ext uri="{FF2B5EF4-FFF2-40B4-BE49-F238E27FC236}">
                  <a16:creationId xmlns:a16="http://schemas.microsoft.com/office/drawing/2014/main" id="{BD9CF021-1D4E-C37F-FAEF-F25D165F75A5}"/>
                </a:ext>
              </a:extLst>
            </p:cNvPr>
            <p:cNvSpPr txBox="1">
              <a:spLocks noChangeArrowheads="1"/>
            </p:cNvSpPr>
            <p:nvPr/>
          </p:nvSpPr>
          <p:spPr bwMode="auto">
            <a:xfrm>
              <a:off x="3688" y="3073"/>
              <a:ext cx="8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checkWinner</a:t>
              </a:r>
            </a:p>
          </p:txBody>
        </p:sp>
        <p:sp>
          <p:nvSpPr>
            <p:cNvPr id="73766" name="Line 36">
              <a:extLst>
                <a:ext uri="{FF2B5EF4-FFF2-40B4-BE49-F238E27FC236}">
                  <a16:creationId xmlns:a16="http://schemas.microsoft.com/office/drawing/2014/main" id="{D9A82351-3250-0D2F-0761-1DA190E1D1B2}"/>
                </a:ext>
              </a:extLst>
            </p:cNvPr>
            <p:cNvSpPr>
              <a:spLocks noChangeShapeType="1"/>
            </p:cNvSpPr>
            <p:nvPr/>
          </p:nvSpPr>
          <p:spPr bwMode="auto">
            <a:xfrm flipH="1">
              <a:off x="3172" y="3439"/>
              <a:ext cx="2123"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67" name="Text Box 37">
              <a:extLst>
                <a:ext uri="{FF2B5EF4-FFF2-40B4-BE49-F238E27FC236}">
                  <a16:creationId xmlns:a16="http://schemas.microsoft.com/office/drawing/2014/main" id="{ECE526FE-5714-6DF5-53A5-90CE065BEE76}"/>
                </a:ext>
              </a:extLst>
            </p:cNvPr>
            <p:cNvSpPr txBox="1">
              <a:spLocks noChangeArrowheads="1"/>
            </p:cNvSpPr>
            <p:nvPr/>
          </p:nvSpPr>
          <p:spPr bwMode="auto">
            <a:xfrm>
              <a:off x="3800" y="3283"/>
              <a:ext cx="7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[game over]</a:t>
              </a:r>
            </a:p>
          </p:txBody>
        </p:sp>
        <p:sp>
          <p:nvSpPr>
            <p:cNvPr id="73768" name="Text Box 38">
              <a:extLst>
                <a:ext uri="{FF2B5EF4-FFF2-40B4-BE49-F238E27FC236}">
                  <a16:creationId xmlns:a16="http://schemas.microsoft.com/office/drawing/2014/main" id="{173AB5AE-D19E-FD1C-7142-7DB4F27EE218}"/>
                </a:ext>
              </a:extLst>
            </p:cNvPr>
            <p:cNvSpPr txBox="1">
              <a:spLocks noChangeArrowheads="1"/>
            </p:cNvSpPr>
            <p:nvPr/>
          </p:nvSpPr>
          <p:spPr bwMode="auto">
            <a:xfrm>
              <a:off x="3655" y="3442"/>
              <a:ext cx="9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announceResult</a:t>
              </a:r>
            </a:p>
          </p:txBody>
        </p:sp>
        <p:sp>
          <p:nvSpPr>
            <p:cNvPr id="73769" name="Line 39">
              <a:extLst>
                <a:ext uri="{FF2B5EF4-FFF2-40B4-BE49-F238E27FC236}">
                  <a16:creationId xmlns:a16="http://schemas.microsoft.com/office/drawing/2014/main" id="{86357C80-E1C3-B307-8DBC-96EBBA8F3C5E}"/>
                </a:ext>
              </a:extLst>
            </p:cNvPr>
            <p:cNvSpPr>
              <a:spLocks noChangeShapeType="1"/>
            </p:cNvSpPr>
            <p:nvPr/>
          </p:nvSpPr>
          <p:spPr bwMode="auto">
            <a:xfrm flipH="1">
              <a:off x="950" y="3492"/>
              <a:ext cx="2122"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70" name="Text Box 40">
              <a:extLst>
                <a:ext uri="{FF2B5EF4-FFF2-40B4-BE49-F238E27FC236}">
                  <a16:creationId xmlns:a16="http://schemas.microsoft.com/office/drawing/2014/main" id="{21DB6A97-1092-FCB4-0A46-96E5D9ABBF9F}"/>
                </a:ext>
              </a:extLst>
            </p:cNvPr>
            <p:cNvSpPr txBox="1">
              <a:spLocks noChangeArrowheads="1"/>
            </p:cNvSpPr>
            <p:nvPr/>
          </p:nvSpPr>
          <p:spPr bwMode="auto">
            <a:xfrm>
              <a:off x="1683" y="3336"/>
              <a:ext cx="7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[game over]</a:t>
              </a:r>
            </a:p>
          </p:txBody>
        </p:sp>
        <p:sp>
          <p:nvSpPr>
            <p:cNvPr id="73771" name="Text Box 41">
              <a:extLst>
                <a:ext uri="{FF2B5EF4-FFF2-40B4-BE49-F238E27FC236}">
                  <a16:creationId xmlns:a16="http://schemas.microsoft.com/office/drawing/2014/main" id="{D64E1AAA-AACB-DB62-D642-3BC60E6627D0}"/>
                </a:ext>
              </a:extLst>
            </p:cNvPr>
            <p:cNvSpPr txBox="1">
              <a:spLocks noChangeArrowheads="1"/>
            </p:cNvSpPr>
            <p:nvPr/>
          </p:nvSpPr>
          <p:spPr bwMode="auto">
            <a:xfrm>
              <a:off x="1538" y="3495"/>
              <a:ext cx="9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announceResult</a:t>
              </a:r>
            </a:p>
          </p:txBody>
        </p:sp>
        <p:sp>
          <p:nvSpPr>
            <p:cNvPr id="73772" name="Line 42">
              <a:extLst>
                <a:ext uri="{FF2B5EF4-FFF2-40B4-BE49-F238E27FC236}">
                  <a16:creationId xmlns:a16="http://schemas.microsoft.com/office/drawing/2014/main" id="{B3BC683D-76A5-64EA-CB60-87E4E759AAE5}"/>
                </a:ext>
              </a:extLst>
            </p:cNvPr>
            <p:cNvSpPr>
              <a:spLocks noChangeShapeType="1"/>
            </p:cNvSpPr>
            <p:nvPr/>
          </p:nvSpPr>
          <p:spPr bwMode="auto">
            <a:xfrm>
              <a:off x="3175" y="3704"/>
              <a:ext cx="211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73" name="Text Box 43">
              <a:extLst>
                <a:ext uri="{FF2B5EF4-FFF2-40B4-BE49-F238E27FC236}">
                  <a16:creationId xmlns:a16="http://schemas.microsoft.com/office/drawing/2014/main" id="{B45F3B09-0DFC-5D16-C7E1-316D6CFF6586}"/>
                </a:ext>
              </a:extLst>
            </p:cNvPr>
            <p:cNvSpPr txBox="1">
              <a:spLocks noChangeArrowheads="1"/>
            </p:cNvSpPr>
            <p:nvPr/>
          </p:nvSpPr>
          <p:spPr bwMode="auto">
            <a:xfrm>
              <a:off x="3644" y="3707"/>
              <a:ext cx="11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getBoardPositions</a:t>
              </a:r>
            </a:p>
          </p:txBody>
        </p:sp>
        <p:sp>
          <p:nvSpPr>
            <p:cNvPr id="73774" name="Line 44">
              <a:extLst>
                <a:ext uri="{FF2B5EF4-FFF2-40B4-BE49-F238E27FC236}">
                  <a16:creationId xmlns:a16="http://schemas.microsoft.com/office/drawing/2014/main" id="{A6DF1F9B-094E-7667-50B2-C4257DD57E58}"/>
                </a:ext>
              </a:extLst>
            </p:cNvPr>
            <p:cNvSpPr>
              <a:spLocks noChangeShapeType="1"/>
            </p:cNvSpPr>
            <p:nvPr/>
          </p:nvSpPr>
          <p:spPr bwMode="auto">
            <a:xfrm flipH="1">
              <a:off x="950" y="3863"/>
              <a:ext cx="2122"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75" name="Line 45">
              <a:extLst>
                <a:ext uri="{FF2B5EF4-FFF2-40B4-BE49-F238E27FC236}">
                  <a16:creationId xmlns:a16="http://schemas.microsoft.com/office/drawing/2014/main" id="{6CD09D4A-CF9E-4350-8E9B-822E7681D5C7}"/>
                </a:ext>
              </a:extLst>
            </p:cNvPr>
            <p:cNvSpPr>
              <a:spLocks noChangeShapeType="1"/>
            </p:cNvSpPr>
            <p:nvPr/>
          </p:nvSpPr>
          <p:spPr bwMode="auto">
            <a:xfrm flipH="1">
              <a:off x="950" y="4127"/>
              <a:ext cx="2122"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3776" name="Text Box 46">
              <a:extLst>
                <a:ext uri="{FF2B5EF4-FFF2-40B4-BE49-F238E27FC236}">
                  <a16:creationId xmlns:a16="http://schemas.microsoft.com/office/drawing/2014/main" id="{7C670BAB-17F0-7782-BF61-959D9F95E056}"/>
                </a:ext>
              </a:extLst>
            </p:cNvPr>
            <p:cNvSpPr txBox="1">
              <a:spLocks noChangeArrowheads="1"/>
            </p:cNvSpPr>
            <p:nvPr/>
          </p:nvSpPr>
          <p:spPr bwMode="auto">
            <a:xfrm>
              <a:off x="1183" y="3707"/>
              <a:ext cx="13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displayBoardPositions</a:t>
              </a:r>
            </a:p>
          </p:txBody>
        </p:sp>
        <p:sp>
          <p:nvSpPr>
            <p:cNvPr id="73777" name="Text Box 47">
              <a:extLst>
                <a:ext uri="{FF2B5EF4-FFF2-40B4-BE49-F238E27FC236}">
                  <a16:creationId xmlns:a16="http://schemas.microsoft.com/office/drawing/2014/main" id="{14D27D6D-CA95-A5FF-A7BD-1B5CACE1A873}"/>
                </a:ext>
              </a:extLst>
            </p:cNvPr>
            <p:cNvSpPr txBox="1">
              <a:spLocks noChangeArrowheads="1"/>
            </p:cNvSpPr>
            <p:nvPr/>
          </p:nvSpPr>
          <p:spPr bwMode="auto">
            <a:xfrm>
              <a:off x="1604" y="3963"/>
              <a:ext cx="103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[game not over]</a:t>
              </a:r>
            </a:p>
          </p:txBody>
        </p:sp>
        <p:sp>
          <p:nvSpPr>
            <p:cNvPr id="73778" name="Text Box 48">
              <a:extLst>
                <a:ext uri="{FF2B5EF4-FFF2-40B4-BE49-F238E27FC236}">
                  <a16:creationId xmlns:a16="http://schemas.microsoft.com/office/drawing/2014/main" id="{1B57B9E0-1128-747B-081C-CE43706321A0}"/>
                </a:ext>
              </a:extLst>
            </p:cNvPr>
            <p:cNvSpPr txBox="1">
              <a:spLocks noChangeArrowheads="1"/>
            </p:cNvSpPr>
            <p:nvPr/>
          </p:nvSpPr>
          <p:spPr bwMode="auto">
            <a:xfrm>
              <a:off x="1496" y="4122"/>
              <a:ext cx="111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promptNextMove</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2A51CB9-FF35-9C0F-A210-917DE0D54356}"/>
              </a:ext>
            </a:extLst>
          </p:cNvPr>
          <p:cNvSpPr>
            <a:spLocks noGrp="1" noChangeArrowheads="1"/>
          </p:cNvSpPr>
          <p:nvPr>
            <p:ph type="title"/>
          </p:nvPr>
        </p:nvSpPr>
        <p:spPr>
          <a:xfrm>
            <a:off x="382588" y="503238"/>
            <a:ext cx="8596312" cy="677862"/>
          </a:xfrm>
        </p:spPr>
        <p:txBody>
          <a:bodyPr/>
          <a:lstStyle/>
          <a:p>
            <a:r>
              <a:rPr lang="en-CA" altLang="en-US" sz="3200"/>
              <a:t>Expert Pattern: An Analysis</a:t>
            </a:r>
          </a:p>
        </p:txBody>
      </p:sp>
      <p:sp>
        <p:nvSpPr>
          <p:cNvPr id="2" name="Rectangle 1">
            <a:extLst>
              <a:ext uri="{FF2B5EF4-FFF2-40B4-BE49-F238E27FC236}">
                <a16:creationId xmlns:a16="http://schemas.microsoft.com/office/drawing/2014/main" id="{B9775F45-20D6-C02B-9D45-5C3B27778B78}"/>
              </a:ext>
            </a:extLst>
          </p:cNvPr>
          <p:cNvSpPr/>
          <p:nvPr/>
        </p:nvSpPr>
        <p:spPr bwMode="auto">
          <a:xfrm>
            <a:off x="696913" y="4999038"/>
            <a:ext cx="9029700" cy="1905000"/>
          </a:xfrm>
          <a:prstGeom prst="rect">
            <a:avLst/>
          </a:prstGeom>
          <a:solidFill>
            <a:srgbClr val="FFFFCC"/>
          </a:solidFill>
          <a:ln w="9525">
            <a:solidFill>
              <a:srgbClr val="FF3300"/>
            </a:solidFill>
            <a:round/>
            <a:headEnd/>
            <a:tailEnd/>
          </a:ln>
        </p:spPr>
        <p:txBody>
          <a:bodyPr anchor="ctr"/>
          <a:lstStyle/>
          <a:p>
            <a:pPr algn="ctr">
              <a:defRPr/>
            </a:pPr>
            <a:endParaRPr lang="en-IN">
              <a:latin typeface="+mj-lt"/>
            </a:endParaRPr>
          </a:p>
        </p:txBody>
      </p:sp>
      <p:sp>
        <p:nvSpPr>
          <p:cNvPr id="94211" name="Rectangle 3">
            <a:extLst>
              <a:ext uri="{FF2B5EF4-FFF2-40B4-BE49-F238E27FC236}">
                <a16:creationId xmlns:a16="http://schemas.microsoft.com/office/drawing/2014/main" id="{4CDE2D06-81E0-0522-42D0-47D947E9D6C4}"/>
              </a:ext>
            </a:extLst>
          </p:cNvPr>
          <p:cNvSpPr>
            <a:spLocks noGrp="1" noChangeArrowheads="1"/>
          </p:cNvSpPr>
          <p:nvPr>
            <p:ph type="body" idx="1"/>
          </p:nvPr>
        </p:nvSpPr>
        <p:spPr>
          <a:xfrm>
            <a:off x="352425" y="1417638"/>
            <a:ext cx="9374188" cy="6248400"/>
          </a:xfrm>
        </p:spPr>
        <p:txBody>
          <a:bodyPr/>
          <a:lstStyle/>
          <a:p>
            <a:pPr>
              <a:lnSpc>
                <a:spcPct val="120000"/>
              </a:lnSpc>
              <a:spcBef>
                <a:spcPct val="15000"/>
              </a:spcBef>
              <a:spcAft>
                <a:spcPct val="0"/>
              </a:spcAft>
            </a:pPr>
            <a:r>
              <a:rPr lang="en-CA" altLang="en-US" b="1">
                <a:solidFill>
                  <a:srgbClr val="0000CC"/>
                </a:solidFill>
              </a:rPr>
              <a:t>Expert improves cohesion</a:t>
            </a:r>
            <a:r>
              <a:rPr lang="en-CA" altLang="en-US" b="1"/>
              <a:t>.</a:t>
            </a:r>
          </a:p>
          <a:p>
            <a:pPr lvl="1">
              <a:lnSpc>
                <a:spcPct val="120000"/>
              </a:lnSpc>
              <a:spcAft>
                <a:spcPts val="3600"/>
              </a:spcAft>
            </a:pPr>
            <a:r>
              <a:rPr lang="en-CA" altLang="en-US"/>
              <a:t>Cohesion:  the degree to which the information and responsibilities of a class are related to each other</a:t>
            </a:r>
          </a:p>
          <a:p>
            <a:pPr>
              <a:lnSpc>
                <a:spcPct val="120000"/>
              </a:lnSpc>
              <a:spcBef>
                <a:spcPct val="15000"/>
              </a:spcBef>
              <a:spcAft>
                <a:spcPct val="0"/>
              </a:spcAft>
            </a:pPr>
            <a:r>
              <a:rPr lang="en-CA" altLang="en-US" b="1">
                <a:solidFill>
                  <a:srgbClr val="0000CC"/>
                </a:solidFill>
              </a:rPr>
              <a:t>How cohesion is improved?</a:t>
            </a:r>
          </a:p>
          <a:p>
            <a:pPr lvl="1">
              <a:lnSpc>
                <a:spcPct val="120000"/>
              </a:lnSpc>
              <a:spcAft>
                <a:spcPts val="1200"/>
              </a:spcAft>
            </a:pPr>
            <a:r>
              <a:rPr lang="en-CA" altLang="en-US">
                <a:solidFill>
                  <a:srgbClr val="0000CC"/>
                </a:solidFill>
              </a:rPr>
              <a:t>The information needed for a responsibility is in the same class as the responsibility itself.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checkerboard(across)">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checkerboard(across)">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checkerboard(across)">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checkerboard(across)">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E423E-E05B-19BE-810F-36CD627A7FC8}"/>
              </a:ext>
            </a:extLst>
          </p:cNvPr>
          <p:cNvSpPr/>
          <p:nvPr/>
        </p:nvSpPr>
        <p:spPr bwMode="auto">
          <a:xfrm>
            <a:off x="752475" y="4846638"/>
            <a:ext cx="8948738" cy="1798637"/>
          </a:xfrm>
          <a:prstGeom prst="rect">
            <a:avLst/>
          </a:prstGeom>
          <a:solidFill>
            <a:srgbClr val="FFFF00"/>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7171" name="Rectangle 1">
            <a:extLst>
              <a:ext uri="{FF2B5EF4-FFF2-40B4-BE49-F238E27FC236}">
                <a16:creationId xmlns:a16="http://schemas.microsoft.com/office/drawing/2014/main" id="{9FEFE728-F12D-B56B-AC2D-3162EAA96A0A}"/>
              </a:ext>
            </a:extLst>
          </p:cNvPr>
          <p:cNvSpPr>
            <a:spLocks noGrp="1" noChangeArrowheads="1"/>
          </p:cNvSpPr>
          <p:nvPr>
            <p:ph type="title"/>
          </p:nvPr>
        </p:nvSpPr>
        <p:spPr>
          <a:xfrm>
            <a:off x="739775" y="288925"/>
            <a:ext cx="8601075" cy="731838"/>
          </a:xfrm>
        </p:spPr>
        <p:txBody>
          <a:bodyPr/>
          <a:lstStyle/>
          <a:p>
            <a:pPr eaLnBrk="1">
              <a:lnSpc>
                <a:spcPct val="110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Design Patterns</a:t>
            </a:r>
          </a:p>
        </p:txBody>
      </p:sp>
      <p:sp>
        <p:nvSpPr>
          <p:cNvPr id="55299" name="Rectangle 2">
            <a:extLst>
              <a:ext uri="{FF2B5EF4-FFF2-40B4-BE49-F238E27FC236}">
                <a16:creationId xmlns:a16="http://schemas.microsoft.com/office/drawing/2014/main" id="{4E4B3CF1-A9D6-F82E-7E53-48CCBAA743FA}"/>
              </a:ext>
            </a:extLst>
          </p:cNvPr>
          <p:cNvSpPr>
            <a:spLocks noGrp="1" noChangeArrowheads="1"/>
          </p:cNvSpPr>
          <p:nvPr>
            <p:ph type="body" idx="1"/>
          </p:nvPr>
        </p:nvSpPr>
        <p:spPr>
          <a:xfrm>
            <a:off x="177800" y="1189038"/>
            <a:ext cx="9705975" cy="5756275"/>
          </a:xfrm>
        </p:spPr>
        <p:txBody>
          <a:bodyPr/>
          <a:lstStyle/>
          <a:p>
            <a:pPr eaLnBrk="1">
              <a:lnSpc>
                <a:spcPct val="115000"/>
              </a:lnSpc>
              <a:spcBef>
                <a:spcPts val="600"/>
              </a:spcBef>
              <a:spcAft>
                <a:spcPts val="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400" b="1">
                <a:solidFill>
                  <a:srgbClr val="0000FF"/>
                </a:solidFill>
              </a:rPr>
              <a:t>Patterns are used as “building blocks” in software design.</a:t>
            </a:r>
            <a:r>
              <a:rPr lang="en-GB" altLang="en-US" sz="3400" b="1"/>
              <a:t> </a:t>
            </a:r>
          </a:p>
          <a:p>
            <a:pPr lvl="1" eaLnBrk="1">
              <a:lnSpc>
                <a:spcPct val="115000"/>
              </a:lnSpc>
              <a:spcAft>
                <a:spcPts val="3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Help designers to make  important design decisions correctly.</a:t>
            </a:r>
          </a:p>
          <a:p>
            <a:pPr eaLnBrk="1">
              <a:lnSpc>
                <a:spcPct val="115000"/>
              </a:lnSpc>
              <a:spcBef>
                <a:spcPts val="600"/>
              </a:spcBef>
              <a:spcAft>
                <a:spcPts val="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400"/>
              <a:t>If you can master a few important patterns:</a:t>
            </a:r>
          </a:p>
          <a:p>
            <a:pPr lvl="1" eaLnBrk="1">
              <a:lnSpc>
                <a:spcPct val="115000"/>
              </a:lnSpc>
              <a:spcBef>
                <a:spcPts val="600"/>
              </a:spcBef>
              <a:spcAft>
                <a:spcPts val="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CC"/>
                </a:solidFill>
              </a:rPr>
              <a:t>You can easily spot them in your next application design problem and use pattern solutions.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checkerboard(across)">
                                      <p:cBhvr>
                                        <p:cTn id="7" dur="500"/>
                                        <p:tgtEl>
                                          <p:spTgt spid="5529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checkerboard(across)">
                                      <p:cBhvr>
                                        <p:cTn id="10" dur="500"/>
                                        <p:tgtEl>
                                          <p:spTgt spid="5529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B5BB6349-2ED3-CE0A-0200-F7E9EC76BE98}"/>
              </a:ext>
            </a:extLst>
          </p:cNvPr>
          <p:cNvSpPr>
            <a:spLocks noGrp="1" noChangeArrowheads="1"/>
          </p:cNvSpPr>
          <p:nvPr>
            <p:ph type="title"/>
          </p:nvPr>
        </p:nvSpPr>
        <p:spPr>
          <a:xfrm>
            <a:off x="544513" y="39688"/>
            <a:ext cx="8596312" cy="1255712"/>
          </a:xfrm>
        </p:spPr>
        <p:txBody>
          <a:bodyPr/>
          <a:lstStyle/>
          <a:p>
            <a:r>
              <a:rPr lang="en-US" altLang="en-US" sz="3200"/>
              <a:t>Creator Pattern: Background</a:t>
            </a:r>
          </a:p>
        </p:txBody>
      </p:sp>
      <p:sp>
        <p:nvSpPr>
          <p:cNvPr id="79875" name="Content Placeholder 2">
            <a:extLst>
              <a:ext uri="{FF2B5EF4-FFF2-40B4-BE49-F238E27FC236}">
                <a16:creationId xmlns:a16="http://schemas.microsoft.com/office/drawing/2014/main" id="{931AD56E-C097-8408-5545-212585D44E71}"/>
              </a:ext>
            </a:extLst>
          </p:cNvPr>
          <p:cNvSpPr>
            <a:spLocks noGrp="1" noChangeArrowheads="1"/>
          </p:cNvSpPr>
          <p:nvPr>
            <p:ph idx="1"/>
          </p:nvPr>
        </p:nvSpPr>
        <p:spPr>
          <a:xfrm>
            <a:off x="174625" y="1265238"/>
            <a:ext cx="9513888" cy="5943600"/>
          </a:xfrm>
        </p:spPr>
        <p:txBody>
          <a:bodyPr/>
          <a:lstStyle/>
          <a:p>
            <a:pPr>
              <a:lnSpc>
                <a:spcPct val="120000"/>
              </a:lnSpc>
              <a:spcBef>
                <a:spcPts val="600"/>
              </a:spcBef>
              <a:spcAft>
                <a:spcPts val="1800"/>
              </a:spcAft>
            </a:pPr>
            <a:r>
              <a:rPr lang="en-US" altLang="en-US" sz="3200"/>
              <a:t>Every object must be created somewhere.</a:t>
            </a:r>
          </a:p>
          <a:p>
            <a:pPr>
              <a:lnSpc>
                <a:spcPct val="120000"/>
              </a:lnSpc>
              <a:spcBef>
                <a:spcPts val="600"/>
              </a:spcBef>
              <a:spcAft>
                <a:spcPct val="0"/>
              </a:spcAft>
            </a:pPr>
            <a:r>
              <a:rPr lang="en-US" altLang="en-US" sz="3200"/>
              <a:t>Consider making a class responsible for creating an object if:</a:t>
            </a:r>
          </a:p>
          <a:p>
            <a:pPr lvl="1">
              <a:lnSpc>
                <a:spcPct val="120000"/>
              </a:lnSpc>
              <a:spcBef>
                <a:spcPts val="600"/>
              </a:spcBef>
              <a:spcAft>
                <a:spcPts val="1200"/>
              </a:spcAft>
            </a:pPr>
            <a:r>
              <a:rPr lang="en-US" altLang="en-US" sz="2800" b="1">
                <a:solidFill>
                  <a:srgbClr val="0000CC"/>
                </a:solidFill>
              </a:rPr>
              <a:t>It is an inventory of objects of that type.</a:t>
            </a:r>
          </a:p>
          <a:p>
            <a:pPr lvl="1">
              <a:lnSpc>
                <a:spcPct val="120000"/>
              </a:lnSpc>
              <a:spcBef>
                <a:spcPts val="600"/>
              </a:spcBef>
              <a:spcAft>
                <a:spcPts val="1200"/>
              </a:spcAft>
            </a:pPr>
            <a:r>
              <a:rPr lang="en-US" altLang="en-US" sz="2800" b="1">
                <a:solidFill>
                  <a:srgbClr val="0000CC"/>
                </a:solidFill>
              </a:rPr>
              <a:t>It has the information needed to initialize the object.</a:t>
            </a:r>
          </a:p>
          <a:p>
            <a:pPr lvl="1">
              <a:lnSpc>
                <a:spcPct val="120000"/>
              </a:lnSpc>
              <a:spcBef>
                <a:spcPts val="600"/>
              </a:spcBef>
              <a:spcAft>
                <a:spcPts val="1800"/>
              </a:spcAft>
            </a:pPr>
            <a:r>
              <a:rPr lang="en-US" altLang="en-US" sz="2800" b="1">
                <a:solidFill>
                  <a:srgbClr val="0000CC"/>
                </a:solidFill>
              </a:rPr>
              <a:t>It will be the primary client of the object.</a:t>
            </a:r>
          </a:p>
          <a:p>
            <a:pPr>
              <a:lnSpc>
                <a:spcPct val="120000"/>
              </a:lnSpc>
              <a:spcBef>
                <a:spcPts val="600"/>
              </a:spcBef>
              <a:spcAft>
                <a:spcPts val="1200"/>
              </a:spcAft>
            </a:pPr>
            <a:r>
              <a:rPr lang="en-US" altLang="en-US" sz="3200"/>
              <a:t>In a Library software, who creates a Member?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wipe(down)">
                                      <p:cBhvr>
                                        <p:cTn id="7" dur="500"/>
                                        <p:tgtEl>
                                          <p:spTgt spid="798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wipe(down)">
                                      <p:cBhvr>
                                        <p:cTn id="12" dur="500"/>
                                        <p:tgtEl>
                                          <p:spTgt spid="798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wipe(down)">
                                      <p:cBhvr>
                                        <p:cTn id="17" dur="500"/>
                                        <p:tgtEl>
                                          <p:spTgt spid="798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79875">
                                            <p:txEl>
                                              <p:pRg st="5" end="5"/>
                                            </p:txEl>
                                          </p:spTgt>
                                        </p:tgtEl>
                                        <p:attrNameLst>
                                          <p:attrName>style.visibility</p:attrName>
                                        </p:attrNameLst>
                                      </p:cBhvr>
                                      <p:to>
                                        <p:strVal val="visible"/>
                                      </p:to>
                                    </p:set>
                                    <p:anim calcmode="lin" valueType="num">
                                      <p:cBhvr additive="base">
                                        <p:cTn id="22"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6DB5C7-8117-A3CF-9F65-86C0626A935E}"/>
              </a:ext>
            </a:extLst>
          </p:cNvPr>
          <p:cNvSpPr/>
          <p:nvPr/>
        </p:nvSpPr>
        <p:spPr bwMode="auto">
          <a:xfrm>
            <a:off x="849313" y="4008438"/>
            <a:ext cx="8915400" cy="28194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77827" name="Rectangle 1">
            <a:extLst>
              <a:ext uri="{FF2B5EF4-FFF2-40B4-BE49-F238E27FC236}">
                <a16:creationId xmlns:a16="http://schemas.microsoft.com/office/drawing/2014/main" id="{A56DF570-25D2-4562-AB26-23107172C523}"/>
              </a:ext>
            </a:extLst>
          </p:cNvPr>
          <p:cNvSpPr>
            <a:spLocks noGrp="1" noChangeArrowheads="1"/>
          </p:cNvSpPr>
          <p:nvPr>
            <p:ph type="title"/>
          </p:nvPr>
        </p:nvSpPr>
        <p:spPr>
          <a:xfrm>
            <a:off x="239713" y="274638"/>
            <a:ext cx="9164637" cy="682625"/>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Creator Pattern</a:t>
            </a:r>
          </a:p>
        </p:txBody>
      </p:sp>
      <p:sp>
        <p:nvSpPr>
          <p:cNvPr id="2" name="Rectangle 2">
            <a:extLst>
              <a:ext uri="{FF2B5EF4-FFF2-40B4-BE49-F238E27FC236}">
                <a16:creationId xmlns:a16="http://schemas.microsoft.com/office/drawing/2014/main" id="{5A36D816-52CA-8B39-729C-E8258F160946}"/>
              </a:ext>
            </a:extLst>
          </p:cNvPr>
          <p:cNvSpPr>
            <a:spLocks noGrp="1" noChangeArrowheads="1"/>
          </p:cNvSpPr>
          <p:nvPr>
            <p:ph type="body" idx="1"/>
          </p:nvPr>
        </p:nvSpPr>
        <p:spPr>
          <a:xfrm>
            <a:off x="239713" y="1057275"/>
            <a:ext cx="9525000" cy="5443538"/>
          </a:xfrm>
        </p:spPr>
        <p:txBody>
          <a:bodyPr lIns="19796" tIns="51470" rIns="19796" bIns="51470"/>
          <a:lstStyle/>
          <a:p>
            <a:pPr eaLnBrk="1">
              <a:lnSpc>
                <a:spcPct val="115000"/>
              </a:lnSpc>
              <a:spcBef>
                <a:spcPts val="1200"/>
              </a:spcBef>
              <a:spcAft>
                <a:spcPts val="30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sz="3200" b="1">
                <a:solidFill>
                  <a:srgbClr val="0000CC"/>
                </a:solidFill>
              </a:rPr>
              <a:t>Problem: </a:t>
            </a:r>
            <a:r>
              <a:rPr lang="en-GB" altLang="en-US" sz="3200"/>
              <a:t>Which class should be responsible for creating a new instance of some class?</a:t>
            </a:r>
          </a:p>
          <a:p>
            <a:pPr eaLnBrk="1">
              <a:lnSpc>
                <a:spcPct val="115000"/>
              </a:lnSpc>
              <a:spcBef>
                <a:spcPts val="1200"/>
              </a:spcBef>
              <a:spcAft>
                <a:spcPct val="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sz="3200" b="1">
                <a:solidFill>
                  <a:srgbClr val="0000CC"/>
                </a:solidFill>
              </a:rPr>
              <a:t>Solution: </a:t>
            </a:r>
            <a:r>
              <a:rPr lang="en-GB" altLang="en-US" sz="3200"/>
              <a:t>Assign a class C1 the responsibility to create objects of class C2 if</a:t>
            </a:r>
          </a:p>
          <a:p>
            <a:pPr marL="738188" lvl="1" indent="-280988" eaLnBrk="1">
              <a:lnSpc>
                <a:spcPct val="115000"/>
              </a:lnSpc>
              <a:spcBef>
                <a:spcPts val="1200"/>
              </a:spcBef>
              <a:spcAft>
                <a:spcPts val="6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sz="2800" b="1">
                <a:solidFill>
                  <a:srgbClr val="0000CC"/>
                </a:solidFill>
              </a:rPr>
              <a:t>C1 object aggregates objects of type C2</a:t>
            </a:r>
          </a:p>
          <a:p>
            <a:pPr marL="738188" lvl="1" indent="-280988" eaLnBrk="1">
              <a:lnSpc>
                <a:spcPct val="115000"/>
              </a:lnSpc>
              <a:spcBef>
                <a:spcPts val="1200"/>
              </a:spcBef>
              <a:spcAft>
                <a:spcPts val="6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GB" altLang="en-US" sz="2800" b="1">
                <a:solidFill>
                  <a:srgbClr val="0000CC"/>
                </a:solidFill>
              </a:rPr>
              <a:t>C1 object contains object of type C2</a:t>
            </a:r>
          </a:p>
          <a:p>
            <a:pPr marL="738188" lvl="1" indent="-280988">
              <a:lnSpc>
                <a:spcPct val="115000"/>
              </a:lnSpc>
              <a:spcBef>
                <a:spcPts val="1200"/>
              </a:spcBef>
              <a:spcAft>
                <a:spcPts val="6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US" altLang="en-US" sz="2800" b="1">
                <a:solidFill>
                  <a:srgbClr val="0000CC"/>
                </a:solidFill>
              </a:rPr>
              <a:t>C1 objects closely use C2 objects</a:t>
            </a:r>
          </a:p>
          <a:p>
            <a:pPr marL="738188" lvl="1" indent="-280988">
              <a:lnSpc>
                <a:spcPct val="115000"/>
              </a:lnSpc>
              <a:spcBef>
                <a:spcPts val="1200"/>
              </a:spcBef>
              <a:spcAft>
                <a:spcPts val="6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r>
              <a:rPr lang="en-US" altLang="en-US" sz="2800" b="1">
                <a:solidFill>
                  <a:srgbClr val="0000CC"/>
                </a:solidFill>
              </a:rPr>
              <a:t>C1 object has the initializing data for C2 objects</a:t>
            </a:r>
          </a:p>
          <a:p>
            <a:pPr marL="738188" lvl="1" indent="-280988" eaLnBrk="1">
              <a:lnSpc>
                <a:spcPct val="115000"/>
              </a:lnSpc>
              <a:spcBef>
                <a:spcPts val="1200"/>
              </a:spcBef>
              <a:spcAft>
                <a:spcPts val="1800"/>
              </a:spcAft>
              <a:tabLst>
                <a:tab pos="793750" algn="l"/>
                <a:tab pos="1252538" algn="l"/>
                <a:tab pos="1709738" algn="l"/>
                <a:tab pos="2166938" algn="l"/>
                <a:tab pos="2622550" algn="l"/>
                <a:tab pos="3081338" algn="l"/>
                <a:tab pos="3538538" algn="l"/>
                <a:tab pos="3995738" algn="l"/>
                <a:tab pos="4451350" algn="l"/>
                <a:tab pos="4910138" algn="l"/>
                <a:tab pos="5367338" algn="l"/>
                <a:tab pos="5821363" algn="l"/>
                <a:tab pos="6278563" algn="l"/>
                <a:tab pos="6738938" algn="l"/>
                <a:tab pos="7196138" algn="l"/>
                <a:tab pos="7650163" algn="l"/>
                <a:tab pos="8107363" algn="l"/>
                <a:tab pos="8567738" algn="l"/>
                <a:tab pos="9024938" algn="l"/>
                <a:tab pos="9478963" algn="l"/>
              </a:tabLst>
            </a:pPr>
            <a:endParaRPr lang="en-GB"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ipe(down)">
                                      <p:cBhvr>
                                        <p:cTn id="16" dur="500"/>
                                        <p:tgtEl>
                                          <p:spTgt spid="2">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9DC8ADF3-9CA1-E3E9-838F-FB7068EED8B1}"/>
              </a:ext>
            </a:extLst>
          </p:cNvPr>
          <p:cNvSpPr>
            <a:spLocks noGrp="1" noChangeArrowheads="1"/>
          </p:cNvSpPr>
          <p:nvPr>
            <p:ph type="title"/>
          </p:nvPr>
        </p:nvSpPr>
        <p:spPr>
          <a:xfrm>
            <a:off x="447675" y="182563"/>
            <a:ext cx="8566150" cy="1300162"/>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Example 2: Use Case Model</a:t>
            </a:r>
          </a:p>
        </p:txBody>
      </p:sp>
      <p:grpSp>
        <p:nvGrpSpPr>
          <p:cNvPr id="2" name="Group 39">
            <a:extLst>
              <a:ext uri="{FF2B5EF4-FFF2-40B4-BE49-F238E27FC236}">
                <a16:creationId xmlns:a16="http://schemas.microsoft.com/office/drawing/2014/main" id="{0CBCC5AE-50DE-AC57-EC1C-8037CD051DB0}"/>
              </a:ext>
            </a:extLst>
          </p:cNvPr>
          <p:cNvGrpSpPr>
            <a:grpSpLocks/>
          </p:cNvGrpSpPr>
          <p:nvPr/>
        </p:nvGrpSpPr>
        <p:grpSpPr bwMode="auto">
          <a:xfrm>
            <a:off x="696913" y="1570038"/>
            <a:ext cx="8680450" cy="4876800"/>
            <a:chOff x="798" y="1288"/>
            <a:chExt cx="4519" cy="2773"/>
          </a:xfrm>
        </p:grpSpPr>
        <p:sp>
          <p:nvSpPr>
            <p:cNvPr id="79876" name="Rectangle 2">
              <a:extLst>
                <a:ext uri="{FF2B5EF4-FFF2-40B4-BE49-F238E27FC236}">
                  <a16:creationId xmlns:a16="http://schemas.microsoft.com/office/drawing/2014/main" id="{F35E0DFA-48B2-5675-5490-A0943DBD66FA}"/>
                </a:ext>
              </a:extLst>
            </p:cNvPr>
            <p:cNvSpPr>
              <a:spLocks noChangeArrowheads="1"/>
            </p:cNvSpPr>
            <p:nvPr/>
          </p:nvSpPr>
          <p:spPr bwMode="auto">
            <a:xfrm>
              <a:off x="2381" y="1499"/>
              <a:ext cx="1802" cy="256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endParaRPr lang="en-GB" altLang="en-US" sz="34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34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34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34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28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28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28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endParaRPr lang="en-GB" altLang="en-US" sz="2800">
                <a:solidFill>
                  <a:srgbClr val="0000FF"/>
                </a:solidFill>
                <a:latin typeface="Comic Sans MS" panose="030F0702030302020204" pitchFamily="66" charset="0"/>
                <a:cs typeface="Arial" panose="020B0604020202020204" pitchFamily="34" charset="0"/>
              </a:endParaRPr>
            </a:p>
            <a:p>
              <a:pPr algn="ctr">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Supermarket</a:t>
              </a:r>
            </a:p>
            <a:p>
              <a:pPr algn="ctr">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Prize scheme</a:t>
              </a:r>
            </a:p>
          </p:txBody>
        </p:sp>
        <p:sp>
          <p:nvSpPr>
            <p:cNvPr id="79877" name="Oval 3">
              <a:extLst>
                <a:ext uri="{FF2B5EF4-FFF2-40B4-BE49-F238E27FC236}">
                  <a16:creationId xmlns:a16="http://schemas.microsoft.com/office/drawing/2014/main" id="{45E46781-7EAE-60D2-0A1F-42A30E0DB1FB}"/>
                </a:ext>
              </a:extLst>
            </p:cNvPr>
            <p:cNvSpPr>
              <a:spLocks noChangeArrowheads="1"/>
            </p:cNvSpPr>
            <p:nvPr/>
          </p:nvSpPr>
          <p:spPr bwMode="auto">
            <a:xfrm>
              <a:off x="2752" y="1605"/>
              <a:ext cx="952" cy="476"/>
            </a:xfrm>
            <a:prstGeom prst="ellipse">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register</a:t>
              </a:r>
            </a:p>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customer</a:t>
              </a:r>
            </a:p>
          </p:txBody>
        </p:sp>
        <p:grpSp>
          <p:nvGrpSpPr>
            <p:cNvPr id="79878" name="Group 4">
              <a:extLst>
                <a:ext uri="{FF2B5EF4-FFF2-40B4-BE49-F238E27FC236}">
                  <a16:creationId xmlns:a16="http://schemas.microsoft.com/office/drawing/2014/main" id="{F19F8A20-3E59-4ACA-BB35-396981895009}"/>
                </a:ext>
              </a:extLst>
            </p:cNvPr>
            <p:cNvGrpSpPr>
              <a:grpSpLocks/>
            </p:cNvGrpSpPr>
            <p:nvPr/>
          </p:nvGrpSpPr>
          <p:grpSpPr bwMode="auto">
            <a:xfrm>
              <a:off x="1111" y="1288"/>
              <a:ext cx="210" cy="526"/>
              <a:chOff x="1111" y="1288"/>
              <a:chExt cx="210" cy="526"/>
            </a:xfrm>
          </p:grpSpPr>
          <p:sp>
            <p:nvSpPr>
              <p:cNvPr id="79907" name="Oval 5">
                <a:extLst>
                  <a:ext uri="{FF2B5EF4-FFF2-40B4-BE49-F238E27FC236}">
                    <a16:creationId xmlns:a16="http://schemas.microsoft.com/office/drawing/2014/main" id="{B7C1E1DF-0C4C-DBBE-B1FF-2A27E2E1C9DE}"/>
                  </a:ext>
                </a:extLst>
              </p:cNvPr>
              <p:cNvSpPr>
                <a:spLocks noChangeArrowheads="1"/>
              </p:cNvSpPr>
              <p:nvPr/>
            </p:nvSpPr>
            <p:spPr bwMode="auto">
              <a:xfrm>
                <a:off x="1164" y="1288"/>
                <a:ext cx="105" cy="106"/>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9908" name="Line 6">
                <a:extLst>
                  <a:ext uri="{FF2B5EF4-FFF2-40B4-BE49-F238E27FC236}">
                    <a16:creationId xmlns:a16="http://schemas.microsoft.com/office/drawing/2014/main" id="{C9CAE27F-CEBC-CB6C-4AF2-3F20051B408B}"/>
                  </a:ext>
                </a:extLst>
              </p:cNvPr>
              <p:cNvSpPr>
                <a:spLocks noChangeShapeType="1"/>
              </p:cNvSpPr>
              <p:nvPr/>
            </p:nvSpPr>
            <p:spPr bwMode="auto">
              <a:xfrm>
                <a:off x="1217" y="1394"/>
                <a:ext cx="1" cy="31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909" name="Line 7">
                <a:extLst>
                  <a:ext uri="{FF2B5EF4-FFF2-40B4-BE49-F238E27FC236}">
                    <a16:creationId xmlns:a16="http://schemas.microsoft.com/office/drawing/2014/main" id="{189B5010-73E4-9E11-A3E2-3098735E6DA6}"/>
                  </a:ext>
                </a:extLst>
              </p:cNvPr>
              <p:cNvSpPr>
                <a:spLocks noChangeShapeType="1"/>
              </p:cNvSpPr>
              <p:nvPr/>
            </p:nvSpPr>
            <p:spPr bwMode="auto">
              <a:xfrm>
                <a:off x="1111" y="1499"/>
                <a:ext cx="211"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910" name="Freeform 8">
                <a:extLst>
                  <a:ext uri="{FF2B5EF4-FFF2-40B4-BE49-F238E27FC236}">
                    <a16:creationId xmlns:a16="http://schemas.microsoft.com/office/drawing/2014/main" id="{CC273BBC-35BB-2F50-2D01-439C859B8903}"/>
                  </a:ext>
                </a:extLst>
              </p:cNvPr>
              <p:cNvSpPr>
                <a:spLocks noChangeArrowheads="1"/>
              </p:cNvSpPr>
              <p:nvPr/>
            </p:nvSpPr>
            <p:spPr bwMode="auto">
              <a:xfrm>
                <a:off x="1111" y="1710"/>
                <a:ext cx="106" cy="105"/>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p>
                <a:endParaRPr lang="en-GB"/>
              </a:p>
            </p:txBody>
          </p:sp>
          <p:sp>
            <p:nvSpPr>
              <p:cNvPr id="79911" name="Line 9">
                <a:extLst>
                  <a:ext uri="{FF2B5EF4-FFF2-40B4-BE49-F238E27FC236}">
                    <a16:creationId xmlns:a16="http://schemas.microsoft.com/office/drawing/2014/main" id="{9B9C1975-F433-21E1-7385-518C0E6A963D}"/>
                  </a:ext>
                </a:extLst>
              </p:cNvPr>
              <p:cNvSpPr>
                <a:spLocks noChangeShapeType="1"/>
              </p:cNvSpPr>
              <p:nvPr/>
            </p:nvSpPr>
            <p:spPr bwMode="auto">
              <a:xfrm>
                <a:off x="1217" y="1710"/>
                <a:ext cx="105" cy="10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9879" name="Text Box 10">
              <a:extLst>
                <a:ext uri="{FF2B5EF4-FFF2-40B4-BE49-F238E27FC236}">
                  <a16:creationId xmlns:a16="http://schemas.microsoft.com/office/drawing/2014/main" id="{B1C75E2A-0A63-6E32-3550-97183947DE06}"/>
                </a:ext>
              </a:extLst>
            </p:cNvPr>
            <p:cNvSpPr txBox="1">
              <a:spLocks noChangeArrowheads="1"/>
            </p:cNvSpPr>
            <p:nvPr/>
          </p:nvSpPr>
          <p:spPr bwMode="auto">
            <a:xfrm>
              <a:off x="898" y="1802"/>
              <a:ext cx="66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Customer</a:t>
              </a:r>
            </a:p>
          </p:txBody>
        </p:sp>
        <p:sp>
          <p:nvSpPr>
            <p:cNvPr id="79880" name="Oval 11">
              <a:extLst>
                <a:ext uri="{FF2B5EF4-FFF2-40B4-BE49-F238E27FC236}">
                  <a16:creationId xmlns:a16="http://schemas.microsoft.com/office/drawing/2014/main" id="{49E86A74-01C8-24E4-8ABD-955D8374B687}"/>
                </a:ext>
              </a:extLst>
            </p:cNvPr>
            <p:cNvSpPr>
              <a:spLocks noChangeArrowheads="1"/>
            </p:cNvSpPr>
            <p:nvPr/>
          </p:nvSpPr>
          <p:spPr bwMode="auto">
            <a:xfrm>
              <a:off x="2752" y="2187"/>
              <a:ext cx="952" cy="476"/>
            </a:xfrm>
            <a:prstGeom prst="ellipse">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register</a:t>
              </a:r>
            </a:p>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sales</a:t>
              </a:r>
            </a:p>
          </p:txBody>
        </p:sp>
        <p:sp>
          <p:nvSpPr>
            <p:cNvPr id="79881" name="Oval 12">
              <a:extLst>
                <a:ext uri="{FF2B5EF4-FFF2-40B4-BE49-F238E27FC236}">
                  <a16:creationId xmlns:a16="http://schemas.microsoft.com/office/drawing/2014/main" id="{A15171C6-6F5B-DB16-3CA5-F83361338C43}"/>
                </a:ext>
              </a:extLst>
            </p:cNvPr>
            <p:cNvSpPr>
              <a:spLocks noChangeArrowheads="1"/>
            </p:cNvSpPr>
            <p:nvPr/>
          </p:nvSpPr>
          <p:spPr bwMode="auto">
            <a:xfrm>
              <a:off x="2752" y="2769"/>
              <a:ext cx="952" cy="476"/>
            </a:xfrm>
            <a:prstGeom prst="ellipse">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select</a:t>
              </a:r>
            </a:p>
            <a:p>
              <a:pPr algn="ctr">
                <a:buClr>
                  <a:srgbClr val="0000FF"/>
                </a:buClr>
                <a:buSzPct val="100000"/>
                <a:buFont typeface="Comic Sans MS" panose="030F0702030302020204" pitchFamily="66" charset="0"/>
                <a:buNone/>
              </a:pPr>
              <a:r>
                <a:rPr lang="en-GB" altLang="en-US" sz="2100">
                  <a:solidFill>
                    <a:srgbClr val="0000FF"/>
                  </a:solidFill>
                  <a:latin typeface="Comic Sans MS" panose="030F0702030302020204" pitchFamily="66" charset="0"/>
                  <a:cs typeface="Arial" panose="020B0604020202020204" pitchFamily="34" charset="0"/>
                </a:rPr>
                <a:t>winners</a:t>
              </a:r>
            </a:p>
          </p:txBody>
        </p:sp>
        <p:grpSp>
          <p:nvGrpSpPr>
            <p:cNvPr id="79882" name="Group 13">
              <a:extLst>
                <a:ext uri="{FF2B5EF4-FFF2-40B4-BE49-F238E27FC236}">
                  <a16:creationId xmlns:a16="http://schemas.microsoft.com/office/drawing/2014/main" id="{33EBF268-A9C7-8460-E1A4-FAB283E5EA29}"/>
                </a:ext>
              </a:extLst>
            </p:cNvPr>
            <p:cNvGrpSpPr>
              <a:grpSpLocks/>
            </p:cNvGrpSpPr>
            <p:nvPr/>
          </p:nvGrpSpPr>
          <p:grpSpPr bwMode="auto">
            <a:xfrm>
              <a:off x="1111" y="2134"/>
              <a:ext cx="210" cy="527"/>
              <a:chOff x="1111" y="2134"/>
              <a:chExt cx="210" cy="527"/>
            </a:xfrm>
          </p:grpSpPr>
          <p:sp>
            <p:nvSpPr>
              <p:cNvPr id="79902" name="Oval 14">
                <a:extLst>
                  <a:ext uri="{FF2B5EF4-FFF2-40B4-BE49-F238E27FC236}">
                    <a16:creationId xmlns:a16="http://schemas.microsoft.com/office/drawing/2014/main" id="{F33F8341-2C9A-8C40-65EA-5DBAFB042C58}"/>
                  </a:ext>
                </a:extLst>
              </p:cNvPr>
              <p:cNvSpPr>
                <a:spLocks noChangeArrowheads="1"/>
              </p:cNvSpPr>
              <p:nvPr/>
            </p:nvSpPr>
            <p:spPr bwMode="auto">
              <a:xfrm>
                <a:off x="1164" y="2134"/>
                <a:ext cx="105" cy="106"/>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9903" name="Line 15">
                <a:extLst>
                  <a:ext uri="{FF2B5EF4-FFF2-40B4-BE49-F238E27FC236}">
                    <a16:creationId xmlns:a16="http://schemas.microsoft.com/office/drawing/2014/main" id="{6AA5675B-8332-5EE8-5BC2-B4238AAB6EBC}"/>
                  </a:ext>
                </a:extLst>
              </p:cNvPr>
              <p:cNvSpPr>
                <a:spLocks noChangeShapeType="1"/>
              </p:cNvSpPr>
              <p:nvPr/>
            </p:nvSpPr>
            <p:spPr bwMode="auto">
              <a:xfrm>
                <a:off x="1217" y="2240"/>
                <a:ext cx="1" cy="31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904" name="Line 16">
                <a:extLst>
                  <a:ext uri="{FF2B5EF4-FFF2-40B4-BE49-F238E27FC236}">
                    <a16:creationId xmlns:a16="http://schemas.microsoft.com/office/drawing/2014/main" id="{E70E88F0-152D-2838-F708-49A528F87AF3}"/>
                  </a:ext>
                </a:extLst>
              </p:cNvPr>
              <p:cNvSpPr>
                <a:spLocks noChangeShapeType="1"/>
              </p:cNvSpPr>
              <p:nvPr/>
            </p:nvSpPr>
            <p:spPr bwMode="auto">
              <a:xfrm>
                <a:off x="1111" y="2345"/>
                <a:ext cx="211"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905" name="Freeform 17">
                <a:extLst>
                  <a:ext uri="{FF2B5EF4-FFF2-40B4-BE49-F238E27FC236}">
                    <a16:creationId xmlns:a16="http://schemas.microsoft.com/office/drawing/2014/main" id="{55BBB626-026D-10D4-536E-F8336490D7B0}"/>
                  </a:ext>
                </a:extLst>
              </p:cNvPr>
              <p:cNvSpPr>
                <a:spLocks noChangeArrowheads="1"/>
              </p:cNvSpPr>
              <p:nvPr/>
            </p:nvSpPr>
            <p:spPr bwMode="auto">
              <a:xfrm>
                <a:off x="1111" y="2556"/>
                <a:ext cx="106" cy="106"/>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p>
                <a:endParaRPr lang="en-GB"/>
              </a:p>
            </p:txBody>
          </p:sp>
          <p:sp>
            <p:nvSpPr>
              <p:cNvPr id="79906" name="Line 18">
                <a:extLst>
                  <a:ext uri="{FF2B5EF4-FFF2-40B4-BE49-F238E27FC236}">
                    <a16:creationId xmlns:a16="http://schemas.microsoft.com/office/drawing/2014/main" id="{DB03C30E-28E8-2B65-16CA-330EEBE6B51D}"/>
                  </a:ext>
                </a:extLst>
              </p:cNvPr>
              <p:cNvSpPr>
                <a:spLocks noChangeShapeType="1"/>
              </p:cNvSpPr>
              <p:nvPr/>
            </p:nvSpPr>
            <p:spPr bwMode="auto">
              <a:xfrm>
                <a:off x="1217" y="2556"/>
                <a:ext cx="105" cy="10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9883" name="Text Box 19">
              <a:extLst>
                <a:ext uri="{FF2B5EF4-FFF2-40B4-BE49-F238E27FC236}">
                  <a16:creationId xmlns:a16="http://schemas.microsoft.com/office/drawing/2014/main" id="{63775E4F-1427-B5A6-E18E-154B2AC00B2C}"/>
                </a:ext>
              </a:extLst>
            </p:cNvPr>
            <p:cNvSpPr txBox="1">
              <a:spLocks noChangeArrowheads="1"/>
            </p:cNvSpPr>
            <p:nvPr/>
          </p:nvSpPr>
          <p:spPr bwMode="auto">
            <a:xfrm>
              <a:off x="798" y="2649"/>
              <a:ext cx="7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Sales Clerk</a:t>
              </a:r>
            </a:p>
          </p:txBody>
        </p:sp>
        <p:grpSp>
          <p:nvGrpSpPr>
            <p:cNvPr id="79884" name="Group 20">
              <a:extLst>
                <a:ext uri="{FF2B5EF4-FFF2-40B4-BE49-F238E27FC236}">
                  <a16:creationId xmlns:a16="http://schemas.microsoft.com/office/drawing/2014/main" id="{C66E5EFA-89BF-B91C-A969-393C7FFF7453}"/>
                </a:ext>
              </a:extLst>
            </p:cNvPr>
            <p:cNvGrpSpPr>
              <a:grpSpLocks/>
            </p:cNvGrpSpPr>
            <p:nvPr/>
          </p:nvGrpSpPr>
          <p:grpSpPr bwMode="auto">
            <a:xfrm>
              <a:off x="1111" y="3086"/>
              <a:ext cx="210" cy="528"/>
              <a:chOff x="1111" y="3086"/>
              <a:chExt cx="210" cy="528"/>
            </a:xfrm>
          </p:grpSpPr>
          <p:sp>
            <p:nvSpPr>
              <p:cNvPr id="79897" name="Oval 21">
                <a:extLst>
                  <a:ext uri="{FF2B5EF4-FFF2-40B4-BE49-F238E27FC236}">
                    <a16:creationId xmlns:a16="http://schemas.microsoft.com/office/drawing/2014/main" id="{354B8579-ABE4-F526-6FC5-3DB367D9C8AE}"/>
                  </a:ext>
                </a:extLst>
              </p:cNvPr>
              <p:cNvSpPr>
                <a:spLocks noChangeArrowheads="1"/>
              </p:cNvSpPr>
              <p:nvPr/>
            </p:nvSpPr>
            <p:spPr bwMode="auto">
              <a:xfrm>
                <a:off x="1164" y="3086"/>
                <a:ext cx="105" cy="106"/>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9898" name="Line 22">
                <a:extLst>
                  <a:ext uri="{FF2B5EF4-FFF2-40B4-BE49-F238E27FC236}">
                    <a16:creationId xmlns:a16="http://schemas.microsoft.com/office/drawing/2014/main" id="{14E4B765-A82E-8016-61F5-B4AA3C2D393A}"/>
                  </a:ext>
                </a:extLst>
              </p:cNvPr>
              <p:cNvSpPr>
                <a:spLocks noChangeShapeType="1"/>
              </p:cNvSpPr>
              <p:nvPr/>
            </p:nvSpPr>
            <p:spPr bwMode="auto">
              <a:xfrm>
                <a:off x="1217" y="3192"/>
                <a:ext cx="1" cy="31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99" name="Line 23">
                <a:extLst>
                  <a:ext uri="{FF2B5EF4-FFF2-40B4-BE49-F238E27FC236}">
                    <a16:creationId xmlns:a16="http://schemas.microsoft.com/office/drawing/2014/main" id="{5C110287-0511-14E9-ACA5-F4012C3EE10E}"/>
                  </a:ext>
                </a:extLst>
              </p:cNvPr>
              <p:cNvSpPr>
                <a:spLocks noChangeShapeType="1"/>
              </p:cNvSpPr>
              <p:nvPr/>
            </p:nvSpPr>
            <p:spPr bwMode="auto">
              <a:xfrm>
                <a:off x="1111" y="3297"/>
                <a:ext cx="211"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900" name="Freeform 24">
                <a:extLst>
                  <a:ext uri="{FF2B5EF4-FFF2-40B4-BE49-F238E27FC236}">
                    <a16:creationId xmlns:a16="http://schemas.microsoft.com/office/drawing/2014/main" id="{0B07C438-09E4-8B87-7899-D4F518532CF1}"/>
                  </a:ext>
                </a:extLst>
              </p:cNvPr>
              <p:cNvSpPr>
                <a:spLocks noChangeArrowheads="1"/>
              </p:cNvSpPr>
              <p:nvPr/>
            </p:nvSpPr>
            <p:spPr bwMode="auto">
              <a:xfrm>
                <a:off x="1111" y="3509"/>
                <a:ext cx="106" cy="106"/>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p>
                <a:endParaRPr lang="en-GB"/>
              </a:p>
            </p:txBody>
          </p:sp>
          <p:sp>
            <p:nvSpPr>
              <p:cNvPr id="79901" name="Line 25">
                <a:extLst>
                  <a:ext uri="{FF2B5EF4-FFF2-40B4-BE49-F238E27FC236}">
                    <a16:creationId xmlns:a16="http://schemas.microsoft.com/office/drawing/2014/main" id="{0BA893F8-70AF-BCEC-4A6B-0B0D0A17DA81}"/>
                  </a:ext>
                </a:extLst>
              </p:cNvPr>
              <p:cNvSpPr>
                <a:spLocks noChangeShapeType="1"/>
              </p:cNvSpPr>
              <p:nvPr/>
            </p:nvSpPr>
            <p:spPr bwMode="auto">
              <a:xfrm>
                <a:off x="1217" y="3509"/>
                <a:ext cx="105" cy="10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9885" name="Text Box 26">
              <a:extLst>
                <a:ext uri="{FF2B5EF4-FFF2-40B4-BE49-F238E27FC236}">
                  <a16:creationId xmlns:a16="http://schemas.microsoft.com/office/drawing/2014/main" id="{CFC740F3-24F1-ACDD-51EB-10DACD652B46}"/>
                </a:ext>
              </a:extLst>
            </p:cNvPr>
            <p:cNvSpPr txBox="1">
              <a:spLocks noChangeArrowheads="1"/>
            </p:cNvSpPr>
            <p:nvPr/>
          </p:nvSpPr>
          <p:spPr bwMode="auto">
            <a:xfrm>
              <a:off x="871" y="3601"/>
              <a:ext cx="61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Manager</a:t>
              </a:r>
            </a:p>
          </p:txBody>
        </p:sp>
        <p:grpSp>
          <p:nvGrpSpPr>
            <p:cNvPr id="79886" name="Group 27">
              <a:extLst>
                <a:ext uri="{FF2B5EF4-FFF2-40B4-BE49-F238E27FC236}">
                  <a16:creationId xmlns:a16="http://schemas.microsoft.com/office/drawing/2014/main" id="{7027213C-A430-AEE6-70F2-515F5C8165CF}"/>
                </a:ext>
              </a:extLst>
            </p:cNvPr>
            <p:cNvGrpSpPr>
              <a:grpSpLocks/>
            </p:cNvGrpSpPr>
            <p:nvPr/>
          </p:nvGrpSpPr>
          <p:grpSpPr bwMode="auto">
            <a:xfrm>
              <a:off x="5027" y="1288"/>
              <a:ext cx="210" cy="526"/>
              <a:chOff x="5027" y="1288"/>
              <a:chExt cx="210" cy="526"/>
            </a:xfrm>
          </p:grpSpPr>
          <p:sp>
            <p:nvSpPr>
              <p:cNvPr id="79892" name="Oval 28">
                <a:extLst>
                  <a:ext uri="{FF2B5EF4-FFF2-40B4-BE49-F238E27FC236}">
                    <a16:creationId xmlns:a16="http://schemas.microsoft.com/office/drawing/2014/main" id="{69837085-A8AF-B16D-48D0-8BC914B34B23}"/>
                  </a:ext>
                </a:extLst>
              </p:cNvPr>
              <p:cNvSpPr>
                <a:spLocks noChangeArrowheads="1"/>
              </p:cNvSpPr>
              <p:nvPr/>
            </p:nvSpPr>
            <p:spPr bwMode="auto">
              <a:xfrm>
                <a:off x="5079" y="1288"/>
                <a:ext cx="105" cy="106"/>
              </a:xfrm>
              <a:prstGeom prst="ellipse">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79893" name="Line 29">
                <a:extLst>
                  <a:ext uri="{FF2B5EF4-FFF2-40B4-BE49-F238E27FC236}">
                    <a16:creationId xmlns:a16="http://schemas.microsoft.com/office/drawing/2014/main" id="{7D282D02-C8CA-0E07-05E8-EA6484DD2703}"/>
                  </a:ext>
                </a:extLst>
              </p:cNvPr>
              <p:cNvSpPr>
                <a:spLocks noChangeShapeType="1"/>
              </p:cNvSpPr>
              <p:nvPr/>
            </p:nvSpPr>
            <p:spPr bwMode="auto">
              <a:xfrm>
                <a:off x="5132" y="1394"/>
                <a:ext cx="1" cy="31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94" name="Line 30">
                <a:extLst>
                  <a:ext uri="{FF2B5EF4-FFF2-40B4-BE49-F238E27FC236}">
                    <a16:creationId xmlns:a16="http://schemas.microsoft.com/office/drawing/2014/main" id="{E423E770-85E8-024B-187B-676883C48202}"/>
                  </a:ext>
                </a:extLst>
              </p:cNvPr>
              <p:cNvSpPr>
                <a:spLocks noChangeShapeType="1"/>
              </p:cNvSpPr>
              <p:nvPr/>
            </p:nvSpPr>
            <p:spPr bwMode="auto">
              <a:xfrm>
                <a:off x="5027" y="1499"/>
                <a:ext cx="211"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95" name="Freeform 31">
                <a:extLst>
                  <a:ext uri="{FF2B5EF4-FFF2-40B4-BE49-F238E27FC236}">
                    <a16:creationId xmlns:a16="http://schemas.microsoft.com/office/drawing/2014/main" id="{BAE9F21F-8DB2-1E71-C7EA-A7DD8BA06E95}"/>
                  </a:ext>
                </a:extLst>
              </p:cNvPr>
              <p:cNvSpPr>
                <a:spLocks noChangeArrowheads="1"/>
              </p:cNvSpPr>
              <p:nvPr/>
            </p:nvSpPr>
            <p:spPr bwMode="auto">
              <a:xfrm>
                <a:off x="5027" y="1710"/>
                <a:ext cx="105" cy="105"/>
              </a:xfrm>
              <a:custGeom>
                <a:avLst/>
                <a:gdLst>
                  <a:gd name="T0" fmla="*/ 0 w 96"/>
                  <a:gd name="T1" fmla="*/ 2147483646 h 96"/>
                  <a:gd name="T2" fmla="*/ 2147483646 w 96"/>
                  <a:gd name="T3" fmla="*/ 0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96"/>
                    </a:moveTo>
                    <a:cubicBezTo>
                      <a:pt x="0" y="96"/>
                      <a:pt x="48" y="48"/>
                      <a:pt x="96"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p>
                <a:endParaRPr lang="en-GB"/>
              </a:p>
            </p:txBody>
          </p:sp>
          <p:sp>
            <p:nvSpPr>
              <p:cNvPr id="79896" name="Line 32">
                <a:extLst>
                  <a:ext uri="{FF2B5EF4-FFF2-40B4-BE49-F238E27FC236}">
                    <a16:creationId xmlns:a16="http://schemas.microsoft.com/office/drawing/2014/main" id="{67066FAD-278E-27A7-CE77-C46D489ECCE1}"/>
                  </a:ext>
                </a:extLst>
              </p:cNvPr>
              <p:cNvSpPr>
                <a:spLocks noChangeShapeType="1"/>
              </p:cNvSpPr>
              <p:nvPr/>
            </p:nvSpPr>
            <p:spPr bwMode="auto">
              <a:xfrm>
                <a:off x="5132" y="1710"/>
                <a:ext cx="105" cy="10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79887" name="Text Box 33">
              <a:extLst>
                <a:ext uri="{FF2B5EF4-FFF2-40B4-BE49-F238E27FC236}">
                  <a16:creationId xmlns:a16="http://schemas.microsoft.com/office/drawing/2014/main" id="{CE456E9B-0742-1495-8216-34517CD4315A}"/>
                </a:ext>
              </a:extLst>
            </p:cNvPr>
            <p:cNvSpPr txBox="1">
              <a:spLocks noChangeArrowheads="1"/>
            </p:cNvSpPr>
            <p:nvPr/>
          </p:nvSpPr>
          <p:spPr bwMode="auto">
            <a:xfrm>
              <a:off x="4902" y="1802"/>
              <a:ext cx="41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900">
                  <a:solidFill>
                    <a:srgbClr val="0000FF"/>
                  </a:solidFill>
                  <a:latin typeface="Comic Sans MS" panose="030F0702030302020204" pitchFamily="66" charset="0"/>
                  <a:cs typeface="Arial" panose="020B0604020202020204" pitchFamily="34" charset="0"/>
                </a:rPr>
                <a:t>Clerk</a:t>
              </a:r>
            </a:p>
          </p:txBody>
        </p:sp>
        <p:sp>
          <p:nvSpPr>
            <p:cNvPr id="79888" name="Line 34">
              <a:extLst>
                <a:ext uri="{FF2B5EF4-FFF2-40B4-BE49-F238E27FC236}">
                  <a16:creationId xmlns:a16="http://schemas.microsoft.com/office/drawing/2014/main" id="{B45DCE96-1AEE-0BB3-0063-C5F4FC64F6EF}"/>
                </a:ext>
              </a:extLst>
            </p:cNvPr>
            <p:cNvSpPr>
              <a:spLocks noChangeShapeType="1"/>
            </p:cNvSpPr>
            <p:nvPr/>
          </p:nvSpPr>
          <p:spPr bwMode="auto">
            <a:xfrm flipH="1" flipV="1">
              <a:off x="1373" y="1496"/>
              <a:ext cx="1382" cy="37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89" name="Line 35">
              <a:extLst>
                <a:ext uri="{FF2B5EF4-FFF2-40B4-BE49-F238E27FC236}">
                  <a16:creationId xmlns:a16="http://schemas.microsoft.com/office/drawing/2014/main" id="{5DC2E635-3344-3E80-77B8-647FDB1F9739}"/>
                </a:ext>
              </a:extLst>
            </p:cNvPr>
            <p:cNvSpPr>
              <a:spLocks noChangeShapeType="1"/>
            </p:cNvSpPr>
            <p:nvPr/>
          </p:nvSpPr>
          <p:spPr bwMode="auto">
            <a:xfrm flipH="1" flipV="1">
              <a:off x="1373" y="2343"/>
              <a:ext cx="1382" cy="11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90" name="Line 36">
              <a:extLst>
                <a:ext uri="{FF2B5EF4-FFF2-40B4-BE49-F238E27FC236}">
                  <a16:creationId xmlns:a16="http://schemas.microsoft.com/office/drawing/2014/main" id="{722F34EC-0A3E-F856-F340-71D0DE71533C}"/>
                </a:ext>
              </a:extLst>
            </p:cNvPr>
            <p:cNvSpPr>
              <a:spLocks noChangeShapeType="1"/>
            </p:cNvSpPr>
            <p:nvPr/>
          </p:nvSpPr>
          <p:spPr bwMode="auto">
            <a:xfrm flipH="1">
              <a:off x="1426" y="3034"/>
              <a:ext cx="1329" cy="26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79891" name="Line 37">
              <a:extLst>
                <a:ext uri="{FF2B5EF4-FFF2-40B4-BE49-F238E27FC236}">
                  <a16:creationId xmlns:a16="http://schemas.microsoft.com/office/drawing/2014/main" id="{89DBCB8A-A76E-2260-10C5-B0960CF805E3}"/>
                </a:ext>
              </a:extLst>
            </p:cNvPr>
            <p:cNvSpPr>
              <a:spLocks noChangeShapeType="1"/>
            </p:cNvSpPr>
            <p:nvPr/>
          </p:nvSpPr>
          <p:spPr bwMode="auto">
            <a:xfrm flipV="1">
              <a:off x="3704" y="1496"/>
              <a:ext cx="1270" cy="32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77B39DA2-68D2-D688-926D-EB4ECB73392B}"/>
              </a:ext>
            </a:extLst>
          </p:cNvPr>
          <p:cNvSpPr>
            <a:spLocks noGrp="1" noChangeArrowheads="1"/>
          </p:cNvSpPr>
          <p:nvPr>
            <p:ph type="title"/>
          </p:nvPr>
        </p:nvSpPr>
        <p:spPr>
          <a:xfrm>
            <a:off x="817563" y="285750"/>
            <a:ext cx="8566150" cy="1300163"/>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Example 2: Initial Domain Model</a:t>
            </a:r>
          </a:p>
        </p:txBody>
      </p:sp>
      <p:grpSp>
        <p:nvGrpSpPr>
          <p:cNvPr id="81923" name="Group 2">
            <a:extLst>
              <a:ext uri="{FF2B5EF4-FFF2-40B4-BE49-F238E27FC236}">
                <a16:creationId xmlns:a16="http://schemas.microsoft.com/office/drawing/2014/main" id="{194B7B82-65A4-5E0D-699B-A1E37E086A01}"/>
              </a:ext>
            </a:extLst>
          </p:cNvPr>
          <p:cNvGrpSpPr>
            <a:grpSpLocks/>
          </p:cNvGrpSpPr>
          <p:nvPr/>
        </p:nvGrpSpPr>
        <p:grpSpPr bwMode="auto">
          <a:xfrm>
            <a:off x="773113" y="2090738"/>
            <a:ext cx="8610600" cy="2911475"/>
            <a:chOff x="1111" y="1640"/>
            <a:chExt cx="3862" cy="1163"/>
          </a:xfrm>
        </p:grpSpPr>
        <p:sp>
          <p:nvSpPr>
            <p:cNvPr id="81924" name="Text Box 3">
              <a:extLst>
                <a:ext uri="{FF2B5EF4-FFF2-40B4-BE49-F238E27FC236}">
                  <a16:creationId xmlns:a16="http://schemas.microsoft.com/office/drawing/2014/main" id="{5058C39A-341B-6212-06A8-BC2EA64840E6}"/>
                </a:ext>
              </a:extLst>
            </p:cNvPr>
            <p:cNvSpPr txBox="1">
              <a:spLocks noChangeArrowheads="1"/>
            </p:cNvSpPr>
            <p:nvPr/>
          </p:nvSpPr>
          <p:spPr bwMode="auto">
            <a:xfrm>
              <a:off x="1111" y="1640"/>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SalesHistory</a:t>
              </a:r>
            </a:p>
          </p:txBody>
        </p:sp>
        <p:sp>
          <p:nvSpPr>
            <p:cNvPr id="81925" name="Text Box 4">
              <a:extLst>
                <a:ext uri="{FF2B5EF4-FFF2-40B4-BE49-F238E27FC236}">
                  <a16:creationId xmlns:a16="http://schemas.microsoft.com/office/drawing/2014/main" id="{B309EB67-CA2F-30CE-0651-104930D500AC}"/>
                </a:ext>
              </a:extLst>
            </p:cNvPr>
            <p:cNvSpPr txBox="1">
              <a:spLocks noChangeArrowheads="1"/>
            </p:cNvSpPr>
            <p:nvPr/>
          </p:nvSpPr>
          <p:spPr bwMode="auto">
            <a:xfrm>
              <a:off x="1111" y="2539"/>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SalesRecords</a:t>
              </a:r>
            </a:p>
          </p:txBody>
        </p:sp>
        <p:sp>
          <p:nvSpPr>
            <p:cNvPr id="81926" name="Text Box 5">
              <a:extLst>
                <a:ext uri="{FF2B5EF4-FFF2-40B4-BE49-F238E27FC236}">
                  <a16:creationId xmlns:a16="http://schemas.microsoft.com/office/drawing/2014/main" id="{B05BEFE3-F9AF-DADB-A1C2-25CEF15270CA}"/>
                </a:ext>
              </a:extLst>
            </p:cNvPr>
            <p:cNvSpPr txBox="1">
              <a:spLocks noChangeArrowheads="1"/>
            </p:cNvSpPr>
            <p:nvPr/>
          </p:nvSpPr>
          <p:spPr bwMode="auto">
            <a:xfrm>
              <a:off x="3544" y="2539"/>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CustomerRecord</a:t>
              </a:r>
            </a:p>
          </p:txBody>
        </p:sp>
        <p:sp>
          <p:nvSpPr>
            <p:cNvPr id="81927" name="Text Box 6">
              <a:extLst>
                <a:ext uri="{FF2B5EF4-FFF2-40B4-BE49-F238E27FC236}">
                  <a16:creationId xmlns:a16="http://schemas.microsoft.com/office/drawing/2014/main" id="{BC0F042E-25AF-98CA-7C98-28B43256B99F}"/>
                </a:ext>
              </a:extLst>
            </p:cNvPr>
            <p:cNvSpPr txBox="1">
              <a:spLocks noChangeArrowheads="1"/>
            </p:cNvSpPr>
            <p:nvPr/>
          </p:nvSpPr>
          <p:spPr bwMode="auto">
            <a:xfrm>
              <a:off x="3544" y="1640"/>
              <a:ext cx="1429"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800">
                  <a:solidFill>
                    <a:srgbClr val="0000FF"/>
                  </a:solidFill>
                  <a:latin typeface="Comic Sans MS" panose="030F0702030302020204" pitchFamily="66" charset="0"/>
                  <a:cs typeface="Arial" panose="020B0604020202020204" pitchFamily="34" charset="0"/>
                </a:rPr>
                <a:t>CustomerRegister</a:t>
              </a:r>
            </a:p>
          </p:txBody>
        </p:sp>
        <p:sp>
          <p:nvSpPr>
            <p:cNvPr id="81928" name="AutoShape 8">
              <a:extLst>
                <a:ext uri="{FF2B5EF4-FFF2-40B4-BE49-F238E27FC236}">
                  <a16:creationId xmlns:a16="http://schemas.microsoft.com/office/drawing/2014/main" id="{A6E2BFDD-18F9-A2EC-73C5-E899803919A2}"/>
                </a:ext>
              </a:extLst>
            </p:cNvPr>
            <p:cNvSpPr>
              <a:spLocks noChangeArrowheads="1"/>
            </p:cNvSpPr>
            <p:nvPr/>
          </p:nvSpPr>
          <p:spPr bwMode="auto">
            <a:xfrm>
              <a:off x="1693" y="1913"/>
              <a:ext cx="212" cy="211"/>
            </a:xfrm>
            <a:prstGeom prst="diamond">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1929" name="AutoShape 9">
              <a:extLst>
                <a:ext uri="{FF2B5EF4-FFF2-40B4-BE49-F238E27FC236}">
                  <a16:creationId xmlns:a16="http://schemas.microsoft.com/office/drawing/2014/main" id="{68634300-ED6F-DAFC-E948-6CD25F55989E}"/>
                </a:ext>
              </a:extLst>
            </p:cNvPr>
            <p:cNvSpPr>
              <a:spLocks noChangeArrowheads="1"/>
            </p:cNvSpPr>
            <p:nvPr/>
          </p:nvSpPr>
          <p:spPr bwMode="auto">
            <a:xfrm>
              <a:off x="4179" y="1913"/>
              <a:ext cx="211" cy="211"/>
            </a:xfrm>
            <a:prstGeom prst="diamond">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1930" name="Line 10">
              <a:extLst>
                <a:ext uri="{FF2B5EF4-FFF2-40B4-BE49-F238E27FC236}">
                  <a16:creationId xmlns:a16="http://schemas.microsoft.com/office/drawing/2014/main" id="{A1038F3D-DB72-98C1-11B2-9541ED24E524}"/>
                </a:ext>
              </a:extLst>
            </p:cNvPr>
            <p:cNvSpPr>
              <a:spLocks noChangeShapeType="1"/>
            </p:cNvSpPr>
            <p:nvPr/>
          </p:nvSpPr>
          <p:spPr bwMode="auto">
            <a:xfrm>
              <a:off x="1799" y="2115"/>
              <a:ext cx="1"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1931" name="Line 11">
              <a:extLst>
                <a:ext uri="{FF2B5EF4-FFF2-40B4-BE49-F238E27FC236}">
                  <a16:creationId xmlns:a16="http://schemas.microsoft.com/office/drawing/2014/main" id="{A5F8A9E2-DC5A-F1BC-AFE1-DED79CC95AA9}"/>
                </a:ext>
              </a:extLst>
            </p:cNvPr>
            <p:cNvSpPr>
              <a:spLocks noChangeShapeType="1"/>
            </p:cNvSpPr>
            <p:nvPr/>
          </p:nvSpPr>
          <p:spPr bwMode="auto">
            <a:xfrm>
              <a:off x="4285" y="2115"/>
              <a:ext cx="1"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1932" name="Text Box 12">
              <a:extLst>
                <a:ext uri="{FF2B5EF4-FFF2-40B4-BE49-F238E27FC236}">
                  <a16:creationId xmlns:a16="http://schemas.microsoft.com/office/drawing/2014/main" id="{EF1384EA-FDD2-4A82-8E96-0692F2918785}"/>
                </a:ext>
              </a:extLst>
            </p:cNvPr>
            <p:cNvSpPr txBox="1">
              <a:spLocks noChangeArrowheads="1"/>
            </p:cNvSpPr>
            <p:nvPr/>
          </p:nvSpPr>
          <p:spPr bwMode="auto">
            <a:xfrm>
              <a:off x="1945" y="1960"/>
              <a:ext cx="14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100" b="0">
                  <a:solidFill>
                    <a:srgbClr val="000000"/>
                  </a:solidFill>
                  <a:latin typeface="Comic Sans MS" panose="030F0702030302020204" pitchFamily="66" charset="0"/>
                  <a:cs typeface="Arial" panose="020B0604020202020204" pitchFamily="34" charset="0"/>
                </a:rPr>
                <a:t>1</a:t>
              </a:r>
            </a:p>
          </p:txBody>
        </p:sp>
        <p:sp>
          <p:nvSpPr>
            <p:cNvPr id="81933" name="Text Box 13">
              <a:extLst>
                <a:ext uri="{FF2B5EF4-FFF2-40B4-BE49-F238E27FC236}">
                  <a16:creationId xmlns:a16="http://schemas.microsoft.com/office/drawing/2014/main" id="{BA115437-8009-2FFE-FE25-A519A2D854F5}"/>
                </a:ext>
              </a:extLst>
            </p:cNvPr>
            <p:cNvSpPr txBox="1">
              <a:spLocks noChangeArrowheads="1"/>
            </p:cNvSpPr>
            <p:nvPr/>
          </p:nvSpPr>
          <p:spPr bwMode="auto">
            <a:xfrm>
              <a:off x="4431" y="1960"/>
              <a:ext cx="14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100" b="0">
                  <a:solidFill>
                    <a:srgbClr val="000000"/>
                  </a:solidFill>
                  <a:latin typeface="Comic Sans MS" panose="030F0702030302020204" pitchFamily="66" charset="0"/>
                  <a:cs typeface="Arial" panose="020B0604020202020204" pitchFamily="34" charset="0"/>
                </a:rPr>
                <a:t>1</a:t>
              </a:r>
            </a:p>
          </p:txBody>
        </p:sp>
        <p:sp>
          <p:nvSpPr>
            <p:cNvPr id="81934" name="Text Box 14">
              <a:extLst>
                <a:ext uri="{FF2B5EF4-FFF2-40B4-BE49-F238E27FC236}">
                  <a16:creationId xmlns:a16="http://schemas.microsoft.com/office/drawing/2014/main" id="{C040EE1E-8D1F-BD6A-B859-4DE83FB0F7B1}"/>
                </a:ext>
              </a:extLst>
            </p:cNvPr>
            <p:cNvSpPr txBox="1">
              <a:spLocks noChangeArrowheads="1"/>
            </p:cNvSpPr>
            <p:nvPr/>
          </p:nvSpPr>
          <p:spPr bwMode="auto">
            <a:xfrm>
              <a:off x="1959" y="2383"/>
              <a:ext cx="15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100" b="0">
                  <a:solidFill>
                    <a:srgbClr val="000000"/>
                  </a:solidFill>
                  <a:latin typeface="Comic Sans MS" panose="030F0702030302020204" pitchFamily="66" charset="0"/>
                  <a:cs typeface="Arial" panose="020B0604020202020204" pitchFamily="34" charset="0"/>
                </a:rPr>
                <a:t>*</a:t>
              </a:r>
            </a:p>
          </p:txBody>
        </p:sp>
        <p:sp>
          <p:nvSpPr>
            <p:cNvPr id="81935" name="Text Box 15">
              <a:extLst>
                <a:ext uri="{FF2B5EF4-FFF2-40B4-BE49-F238E27FC236}">
                  <a16:creationId xmlns:a16="http://schemas.microsoft.com/office/drawing/2014/main" id="{8A81D31A-F2B0-0ED5-A47E-7DAAF842AFE6}"/>
                </a:ext>
              </a:extLst>
            </p:cNvPr>
            <p:cNvSpPr txBox="1">
              <a:spLocks noChangeArrowheads="1"/>
            </p:cNvSpPr>
            <p:nvPr/>
          </p:nvSpPr>
          <p:spPr bwMode="auto">
            <a:xfrm>
              <a:off x="4445" y="2383"/>
              <a:ext cx="15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00"/>
                </a:buClr>
                <a:buSzPct val="100000"/>
                <a:buFont typeface="Comic Sans MS" panose="030F0702030302020204" pitchFamily="66" charset="0"/>
                <a:buNone/>
              </a:pPr>
              <a:r>
                <a:rPr lang="en-GB" altLang="en-US" sz="2100" b="0">
                  <a:solidFill>
                    <a:srgbClr val="000000"/>
                  </a:solidFill>
                  <a:latin typeface="Comic Sans MS" panose="030F0702030302020204" pitchFamily="66" charset="0"/>
                  <a:cs typeface="Arial" panose="020B0604020202020204" pitchFamily="34" charset="0"/>
                </a:rPr>
                <a:t>*</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6C21A0D3-EA84-3E3E-ED1E-99E09C6C52EC}"/>
              </a:ext>
            </a:extLst>
          </p:cNvPr>
          <p:cNvSpPr>
            <a:spLocks noGrp="1" noChangeArrowheads="1"/>
          </p:cNvSpPr>
          <p:nvPr>
            <p:ph type="title"/>
          </p:nvPr>
        </p:nvSpPr>
        <p:spPr>
          <a:xfrm>
            <a:off x="447675" y="46038"/>
            <a:ext cx="8566150" cy="1300162"/>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Example 2: Refined Domain Model</a:t>
            </a:r>
          </a:p>
        </p:txBody>
      </p:sp>
      <p:grpSp>
        <p:nvGrpSpPr>
          <p:cNvPr id="83971" name="Group 22">
            <a:extLst>
              <a:ext uri="{FF2B5EF4-FFF2-40B4-BE49-F238E27FC236}">
                <a16:creationId xmlns:a16="http://schemas.microsoft.com/office/drawing/2014/main" id="{EB55BCA9-D12C-6FB0-6E10-7F4CC3626771}"/>
              </a:ext>
            </a:extLst>
          </p:cNvPr>
          <p:cNvGrpSpPr>
            <a:grpSpLocks/>
          </p:cNvGrpSpPr>
          <p:nvPr/>
        </p:nvGrpSpPr>
        <p:grpSpPr bwMode="auto">
          <a:xfrm>
            <a:off x="696913" y="1417638"/>
            <a:ext cx="8534400" cy="5029200"/>
            <a:chOff x="847" y="1217"/>
            <a:chExt cx="4392" cy="2646"/>
          </a:xfrm>
        </p:grpSpPr>
        <p:sp>
          <p:nvSpPr>
            <p:cNvPr id="83972" name="Text Box 2">
              <a:extLst>
                <a:ext uri="{FF2B5EF4-FFF2-40B4-BE49-F238E27FC236}">
                  <a16:creationId xmlns:a16="http://schemas.microsoft.com/office/drawing/2014/main" id="{3DC0A71F-D0B8-2646-C780-3858EECDB202}"/>
                </a:ext>
              </a:extLst>
            </p:cNvPr>
            <p:cNvSpPr txBox="1">
              <a:spLocks noChangeArrowheads="1"/>
            </p:cNvSpPr>
            <p:nvPr/>
          </p:nvSpPr>
          <p:spPr bwMode="auto">
            <a:xfrm>
              <a:off x="1111" y="1217"/>
              <a:ext cx="1429"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SalesHistory</a:t>
              </a:r>
            </a:p>
          </p:txBody>
        </p:sp>
        <p:sp>
          <p:nvSpPr>
            <p:cNvPr id="83973" name="Text Box 3">
              <a:extLst>
                <a:ext uri="{FF2B5EF4-FFF2-40B4-BE49-F238E27FC236}">
                  <a16:creationId xmlns:a16="http://schemas.microsoft.com/office/drawing/2014/main" id="{4F908DAD-06A8-8A5F-5B84-B7DBE533C17B}"/>
                </a:ext>
              </a:extLst>
            </p:cNvPr>
            <p:cNvSpPr txBox="1">
              <a:spLocks noChangeArrowheads="1"/>
            </p:cNvSpPr>
            <p:nvPr/>
          </p:nvSpPr>
          <p:spPr bwMode="auto">
            <a:xfrm>
              <a:off x="1111" y="2116"/>
              <a:ext cx="1429"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SalesRecords</a:t>
              </a:r>
            </a:p>
          </p:txBody>
        </p:sp>
        <p:sp>
          <p:nvSpPr>
            <p:cNvPr id="83974" name="Text Box 4">
              <a:extLst>
                <a:ext uri="{FF2B5EF4-FFF2-40B4-BE49-F238E27FC236}">
                  <a16:creationId xmlns:a16="http://schemas.microsoft.com/office/drawing/2014/main" id="{8BB3BEE4-2C9D-9EF3-8FCE-26943D7F2BAF}"/>
                </a:ext>
              </a:extLst>
            </p:cNvPr>
            <p:cNvSpPr txBox="1">
              <a:spLocks noChangeArrowheads="1"/>
            </p:cNvSpPr>
            <p:nvPr/>
          </p:nvSpPr>
          <p:spPr bwMode="auto">
            <a:xfrm>
              <a:off x="3545" y="2116"/>
              <a:ext cx="1429"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CustomerRecord</a:t>
              </a:r>
            </a:p>
          </p:txBody>
        </p:sp>
        <p:sp>
          <p:nvSpPr>
            <p:cNvPr id="83975" name="Text Box 5">
              <a:extLst>
                <a:ext uri="{FF2B5EF4-FFF2-40B4-BE49-F238E27FC236}">
                  <a16:creationId xmlns:a16="http://schemas.microsoft.com/office/drawing/2014/main" id="{429A920B-BD0F-C688-6670-40294EE2812A}"/>
                </a:ext>
              </a:extLst>
            </p:cNvPr>
            <p:cNvSpPr txBox="1">
              <a:spLocks noChangeArrowheads="1"/>
            </p:cNvSpPr>
            <p:nvPr/>
          </p:nvSpPr>
          <p:spPr bwMode="auto">
            <a:xfrm>
              <a:off x="3545" y="1217"/>
              <a:ext cx="1429"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CustomerRegister</a:t>
              </a:r>
            </a:p>
          </p:txBody>
        </p:sp>
        <p:sp>
          <p:nvSpPr>
            <p:cNvPr id="83976" name="AutoShape 7">
              <a:extLst>
                <a:ext uri="{FF2B5EF4-FFF2-40B4-BE49-F238E27FC236}">
                  <a16:creationId xmlns:a16="http://schemas.microsoft.com/office/drawing/2014/main" id="{F65976A9-9FDB-D3FF-1CAF-33D82CEE7E55}"/>
                </a:ext>
              </a:extLst>
            </p:cNvPr>
            <p:cNvSpPr>
              <a:spLocks noChangeArrowheads="1"/>
            </p:cNvSpPr>
            <p:nvPr/>
          </p:nvSpPr>
          <p:spPr bwMode="auto">
            <a:xfrm>
              <a:off x="1693" y="1491"/>
              <a:ext cx="212" cy="212"/>
            </a:xfrm>
            <a:prstGeom prst="diamond">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3977" name="AutoShape 8">
              <a:extLst>
                <a:ext uri="{FF2B5EF4-FFF2-40B4-BE49-F238E27FC236}">
                  <a16:creationId xmlns:a16="http://schemas.microsoft.com/office/drawing/2014/main" id="{C55CDBFA-EC1F-C027-0B70-DA0021881A72}"/>
                </a:ext>
              </a:extLst>
            </p:cNvPr>
            <p:cNvSpPr>
              <a:spLocks noChangeArrowheads="1"/>
            </p:cNvSpPr>
            <p:nvPr/>
          </p:nvSpPr>
          <p:spPr bwMode="auto">
            <a:xfrm>
              <a:off x="4180" y="1491"/>
              <a:ext cx="212" cy="212"/>
            </a:xfrm>
            <a:prstGeom prst="diamond">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3978" name="Line 9">
              <a:extLst>
                <a:ext uri="{FF2B5EF4-FFF2-40B4-BE49-F238E27FC236}">
                  <a16:creationId xmlns:a16="http://schemas.microsoft.com/office/drawing/2014/main" id="{E7AB49BE-E044-AE16-BAD1-D7F676CD048C}"/>
                </a:ext>
              </a:extLst>
            </p:cNvPr>
            <p:cNvSpPr>
              <a:spLocks noChangeShapeType="1"/>
            </p:cNvSpPr>
            <p:nvPr/>
          </p:nvSpPr>
          <p:spPr bwMode="auto">
            <a:xfrm>
              <a:off x="1799" y="1693"/>
              <a:ext cx="1" cy="42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3979" name="Line 10">
              <a:extLst>
                <a:ext uri="{FF2B5EF4-FFF2-40B4-BE49-F238E27FC236}">
                  <a16:creationId xmlns:a16="http://schemas.microsoft.com/office/drawing/2014/main" id="{742E36B7-582B-A3D5-94F1-F7B9E0BF2405}"/>
                </a:ext>
              </a:extLst>
            </p:cNvPr>
            <p:cNvSpPr>
              <a:spLocks noChangeShapeType="1"/>
            </p:cNvSpPr>
            <p:nvPr/>
          </p:nvSpPr>
          <p:spPr bwMode="auto">
            <a:xfrm>
              <a:off x="4286" y="1693"/>
              <a:ext cx="1" cy="42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3980" name="Text Box 11">
              <a:extLst>
                <a:ext uri="{FF2B5EF4-FFF2-40B4-BE49-F238E27FC236}">
                  <a16:creationId xmlns:a16="http://schemas.microsoft.com/office/drawing/2014/main" id="{994D25AC-C170-BF7E-F246-84B28209B4F5}"/>
                </a:ext>
              </a:extLst>
            </p:cNvPr>
            <p:cNvSpPr txBox="1">
              <a:spLocks noChangeArrowheads="1"/>
            </p:cNvSpPr>
            <p:nvPr/>
          </p:nvSpPr>
          <p:spPr bwMode="auto">
            <a:xfrm>
              <a:off x="1952" y="15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700">
                  <a:solidFill>
                    <a:srgbClr val="0000FF"/>
                  </a:solidFill>
                  <a:latin typeface="Comic Sans MS" panose="030F0702030302020204" pitchFamily="66" charset="0"/>
                  <a:cs typeface="Arial" panose="020B0604020202020204" pitchFamily="34" charset="0"/>
                </a:rPr>
                <a:t>1</a:t>
              </a:r>
            </a:p>
          </p:txBody>
        </p:sp>
        <p:sp>
          <p:nvSpPr>
            <p:cNvPr id="83981" name="Text Box 12">
              <a:extLst>
                <a:ext uri="{FF2B5EF4-FFF2-40B4-BE49-F238E27FC236}">
                  <a16:creationId xmlns:a16="http://schemas.microsoft.com/office/drawing/2014/main" id="{F7B2B3A5-7B28-5015-73A2-E24D219BFB3C}"/>
                </a:ext>
              </a:extLst>
            </p:cNvPr>
            <p:cNvSpPr txBox="1">
              <a:spLocks noChangeArrowheads="1"/>
            </p:cNvSpPr>
            <p:nvPr/>
          </p:nvSpPr>
          <p:spPr bwMode="auto">
            <a:xfrm>
              <a:off x="4439" y="15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700">
                  <a:solidFill>
                    <a:srgbClr val="0000FF"/>
                  </a:solidFill>
                  <a:latin typeface="Comic Sans MS" panose="030F0702030302020204" pitchFamily="66" charset="0"/>
                  <a:cs typeface="Arial" panose="020B0604020202020204" pitchFamily="34" charset="0"/>
                </a:rPr>
                <a:t>1</a:t>
              </a:r>
            </a:p>
          </p:txBody>
        </p:sp>
        <p:sp>
          <p:nvSpPr>
            <p:cNvPr id="83982" name="Text Box 13">
              <a:extLst>
                <a:ext uri="{FF2B5EF4-FFF2-40B4-BE49-F238E27FC236}">
                  <a16:creationId xmlns:a16="http://schemas.microsoft.com/office/drawing/2014/main" id="{37D68D2A-5982-086E-DD8C-C2DD08966C4A}"/>
                </a:ext>
              </a:extLst>
            </p:cNvPr>
            <p:cNvSpPr txBox="1">
              <a:spLocks noChangeArrowheads="1"/>
            </p:cNvSpPr>
            <p:nvPr/>
          </p:nvSpPr>
          <p:spPr bwMode="auto">
            <a:xfrm>
              <a:off x="1958" y="1961"/>
              <a:ext cx="16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700">
                  <a:solidFill>
                    <a:srgbClr val="0000FF"/>
                  </a:solidFill>
                  <a:latin typeface="Comic Sans MS" panose="030F0702030302020204" pitchFamily="66" charset="0"/>
                  <a:cs typeface="Arial" panose="020B0604020202020204" pitchFamily="34" charset="0"/>
                </a:rPr>
                <a:t>*</a:t>
              </a:r>
            </a:p>
          </p:txBody>
        </p:sp>
        <p:sp>
          <p:nvSpPr>
            <p:cNvPr id="83983" name="Text Box 14">
              <a:extLst>
                <a:ext uri="{FF2B5EF4-FFF2-40B4-BE49-F238E27FC236}">
                  <a16:creationId xmlns:a16="http://schemas.microsoft.com/office/drawing/2014/main" id="{D5554879-21A3-E353-6852-0C30EDF1A5F8}"/>
                </a:ext>
              </a:extLst>
            </p:cNvPr>
            <p:cNvSpPr txBox="1">
              <a:spLocks noChangeArrowheads="1"/>
            </p:cNvSpPr>
            <p:nvPr/>
          </p:nvSpPr>
          <p:spPr bwMode="auto">
            <a:xfrm>
              <a:off x="4445" y="1961"/>
              <a:ext cx="16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0780" tIns="50389" rIns="100780" bIns="50389">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700">
                  <a:solidFill>
                    <a:srgbClr val="0000FF"/>
                  </a:solidFill>
                  <a:latin typeface="Comic Sans MS" panose="030F0702030302020204" pitchFamily="66" charset="0"/>
                  <a:cs typeface="Arial" panose="020B0604020202020204" pitchFamily="34" charset="0"/>
                </a:rPr>
                <a:t>*</a:t>
              </a:r>
            </a:p>
          </p:txBody>
        </p:sp>
        <p:sp>
          <p:nvSpPr>
            <p:cNvPr id="83984" name="Text Box 15">
              <a:extLst>
                <a:ext uri="{FF2B5EF4-FFF2-40B4-BE49-F238E27FC236}">
                  <a16:creationId xmlns:a16="http://schemas.microsoft.com/office/drawing/2014/main" id="{12C238F9-6CEF-8E8C-37AC-02C3988AAE05}"/>
                </a:ext>
              </a:extLst>
            </p:cNvPr>
            <p:cNvSpPr txBox="1">
              <a:spLocks noChangeArrowheads="1"/>
            </p:cNvSpPr>
            <p:nvPr/>
          </p:nvSpPr>
          <p:spPr bwMode="auto">
            <a:xfrm>
              <a:off x="847" y="2646"/>
              <a:ext cx="1958"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RegisterCustomerBoundary</a:t>
              </a:r>
            </a:p>
          </p:txBody>
        </p:sp>
        <p:sp>
          <p:nvSpPr>
            <p:cNvPr id="83985" name="Text Box 16">
              <a:extLst>
                <a:ext uri="{FF2B5EF4-FFF2-40B4-BE49-F238E27FC236}">
                  <a16:creationId xmlns:a16="http://schemas.microsoft.com/office/drawing/2014/main" id="{B23BF962-3624-6534-783A-14082A21EA36}"/>
                </a:ext>
              </a:extLst>
            </p:cNvPr>
            <p:cNvSpPr txBox="1">
              <a:spLocks noChangeArrowheads="1"/>
            </p:cNvSpPr>
            <p:nvPr/>
          </p:nvSpPr>
          <p:spPr bwMode="auto">
            <a:xfrm>
              <a:off x="847" y="3122"/>
              <a:ext cx="1958"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RegisterSalesBoundary</a:t>
              </a:r>
            </a:p>
          </p:txBody>
        </p:sp>
        <p:sp>
          <p:nvSpPr>
            <p:cNvPr id="83986" name="Text Box 17">
              <a:extLst>
                <a:ext uri="{FF2B5EF4-FFF2-40B4-BE49-F238E27FC236}">
                  <a16:creationId xmlns:a16="http://schemas.microsoft.com/office/drawing/2014/main" id="{8883B44B-FC1E-C307-3D6A-74FE2989FAF3}"/>
                </a:ext>
              </a:extLst>
            </p:cNvPr>
            <p:cNvSpPr txBox="1">
              <a:spLocks noChangeArrowheads="1"/>
            </p:cNvSpPr>
            <p:nvPr/>
          </p:nvSpPr>
          <p:spPr bwMode="auto">
            <a:xfrm>
              <a:off x="847" y="3598"/>
              <a:ext cx="1958"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SelectWinnersBoundary</a:t>
              </a:r>
            </a:p>
          </p:txBody>
        </p:sp>
        <p:sp>
          <p:nvSpPr>
            <p:cNvPr id="83987" name="Text Box 18">
              <a:extLst>
                <a:ext uri="{FF2B5EF4-FFF2-40B4-BE49-F238E27FC236}">
                  <a16:creationId xmlns:a16="http://schemas.microsoft.com/office/drawing/2014/main" id="{CD1394D8-9D32-57D2-401B-3E74D457B796}"/>
                </a:ext>
              </a:extLst>
            </p:cNvPr>
            <p:cNvSpPr txBox="1">
              <a:spLocks noChangeArrowheads="1"/>
            </p:cNvSpPr>
            <p:nvPr/>
          </p:nvSpPr>
          <p:spPr bwMode="auto">
            <a:xfrm>
              <a:off x="3281" y="2646"/>
              <a:ext cx="1958"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RegisterCustomerController</a:t>
              </a:r>
            </a:p>
          </p:txBody>
        </p:sp>
        <p:sp>
          <p:nvSpPr>
            <p:cNvPr id="83988" name="Text Box 19">
              <a:extLst>
                <a:ext uri="{FF2B5EF4-FFF2-40B4-BE49-F238E27FC236}">
                  <a16:creationId xmlns:a16="http://schemas.microsoft.com/office/drawing/2014/main" id="{B233A7E3-E4DF-791C-D78B-181121895B7A}"/>
                </a:ext>
              </a:extLst>
            </p:cNvPr>
            <p:cNvSpPr txBox="1">
              <a:spLocks noChangeArrowheads="1"/>
            </p:cNvSpPr>
            <p:nvPr/>
          </p:nvSpPr>
          <p:spPr bwMode="auto">
            <a:xfrm>
              <a:off x="3281" y="3122"/>
              <a:ext cx="1958" cy="264"/>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RegisterSalesController</a:t>
              </a:r>
            </a:p>
          </p:txBody>
        </p:sp>
        <p:sp>
          <p:nvSpPr>
            <p:cNvPr id="83989" name="Text Box 20">
              <a:extLst>
                <a:ext uri="{FF2B5EF4-FFF2-40B4-BE49-F238E27FC236}">
                  <a16:creationId xmlns:a16="http://schemas.microsoft.com/office/drawing/2014/main" id="{4BA91063-5A74-8E43-CDCC-A1B45F42D442}"/>
                </a:ext>
              </a:extLst>
            </p:cNvPr>
            <p:cNvSpPr txBox="1">
              <a:spLocks noChangeArrowheads="1"/>
            </p:cNvSpPr>
            <p:nvPr/>
          </p:nvSpPr>
          <p:spPr bwMode="auto">
            <a:xfrm>
              <a:off x="3281" y="3598"/>
              <a:ext cx="1958" cy="265"/>
            </a:xfrm>
            <a:prstGeom prst="rect">
              <a:avLst/>
            </a:prstGeom>
            <a:solidFill>
              <a:srgbClr val="FFCCFF"/>
            </a:solidFill>
            <a:ln w="9360">
              <a:solidFill>
                <a:srgbClr val="000000"/>
              </a:solidFill>
              <a:miter lim="800000"/>
              <a:headEnd/>
              <a:tailEnd/>
            </a:ln>
          </p:spPr>
          <p:txBody>
            <a:bodyPr lIns="0" tIns="0" rIns="0" bIns="0"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spcBef>
                  <a:spcPts val="1125"/>
                </a:spcBef>
                <a:buClr>
                  <a:srgbClr val="0000FF"/>
                </a:buClr>
                <a:buSzPct val="100000"/>
                <a:buFont typeface="Comic Sans MS" panose="030F0702030302020204" pitchFamily="66" charset="0"/>
                <a:buNone/>
              </a:pPr>
              <a:r>
                <a:rPr lang="en-GB" altLang="en-US" sz="2000">
                  <a:solidFill>
                    <a:srgbClr val="0000FF"/>
                  </a:solidFill>
                  <a:latin typeface="Comic Sans MS" panose="030F0702030302020204" pitchFamily="66" charset="0"/>
                  <a:cs typeface="Arial" panose="020B0604020202020204" pitchFamily="34" charset="0"/>
                </a:rPr>
                <a:t>SelectWinnersControllers</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5834331B-270E-43A1-2EFA-F27267FA00D5}"/>
              </a:ext>
            </a:extLst>
          </p:cNvPr>
          <p:cNvSpPr>
            <a:spLocks noGrp="1" noChangeArrowheads="1"/>
          </p:cNvSpPr>
          <p:nvPr>
            <p:ph type="title"/>
          </p:nvPr>
        </p:nvSpPr>
        <p:spPr>
          <a:xfrm>
            <a:off x="447675" y="-52388"/>
            <a:ext cx="8566150" cy="1763713"/>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2800"/>
              <a:t>Example 2: Sequence Diagram for the Register Customer Use Case</a:t>
            </a:r>
            <a:r>
              <a:rPr lang="en-GB" altLang="en-US" sz="3600"/>
              <a:t> </a:t>
            </a:r>
          </a:p>
        </p:txBody>
      </p:sp>
      <p:sp>
        <p:nvSpPr>
          <p:cNvPr id="86019" name="Rectangle 2">
            <a:extLst>
              <a:ext uri="{FF2B5EF4-FFF2-40B4-BE49-F238E27FC236}">
                <a16:creationId xmlns:a16="http://schemas.microsoft.com/office/drawing/2014/main" id="{3D7AE6D7-3F28-5647-9521-06490F8AF59B}"/>
              </a:ext>
            </a:extLst>
          </p:cNvPr>
          <p:cNvSpPr>
            <a:spLocks noChangeArrowheads="1"/>
          </p:cNvSpPr>
          <p:nvPr/>
        </p:nvSpPr>
        <p:spPr bwMode="auto">
          <a:xfrm>
            <a:off x="336550" y="1763713"/>
            <a:ext cx="1595438"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RegisterCustomer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Boundary</a:t>
            </a:r>
          </a:p>
        </p:txBody>
      </p:sp>
      <p:sp>
        <p:nvSpPr>
          <p:cNvPr id="86020" name="Rectangle 3">
            <a:extLst>
              <a:ext uri="{FF2B5EF4-FFF2-40B4-BE49-F238E27FC236}">
                <a16:creationId xmlns:a16="http://schemas.microsoft.com/office/drawing/2014/main" id="{EA3FE1AB-5F62-6412-5567-281335C06DF4}"/>
              </a:ext>
            </a:extLst>
          </p:cNvPr>
          <p:cNvSpPr>
            <a:spLocks noChangeArrowheads="1"/>
          </p:cNvSpPr>
          <p:nvPr/>
        </p:nvSpPr>
        <p:spPr bwMode="auto">
          <a:xfrm>
            <a:off x="2603500" y="1763713"/>
            <a:ext cx="1681163"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RegisterCustomer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Controller</a:t>
            </a:r>
          </a:p>
        </p:txBody>
      </p:sp>
      <p:sp>
        <p:nvSpPr>
          <p:cNvPr id="86021" name="Rectangle 4">
            <a:extLst>
              <a:ext uri="{FF2B5EF4-FFF2-40B4-BE49-F238E27FC236}">
                <a16:creationId xmlns:a16="http://schemas.microsoft.com/office/drawing/2014/main" id="{CB464B0A-0D59-4285-A9E8-F65607E4F430}"/>
              </a:ext>
            </a:extLst>
          </p:cNvPr>
          <p:cNvSpPr>
            <a:spLocks noChangeArrowheads="1"/>
          </p:cNvSpPr>
          <p:nvPr/>
        </p:nvSpPr>
        <p:spPr bwMode="auto">
          <a:xfrm>
            <a:off x="5208588" y="1763713"/>
            <a:ext cx="1260475"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Customer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Register</a:t>
            </a:r>
          </a:p>
        </p:txBody>
      </p:sp>
      <p:sp>
        <p:nvSpPr>
          <p:cNvPr id="86022" name="Rectangle 5">
            <a:extLst>
              <a:ext uri="{FF2B5EF4-FFF2-40B4-BE49-F238E27FC236}">
                <a16:creationId xmlns:a16="http://schemas.microsoft.com/office/drawing/2014/main" id="{ED2BB88C-0B48-1442-2E3A-CB0F59444284}"/>
              </a:ext>
            </a:extLst>
          </p:cNvPr>
          <p:cNvSpPr>
            <a:spLocks noChangeArrowheads="1"/>
          </p:cNvSpPr>
          <p:nvPr/>
        </p:nvSpPr>
        <p:spPr bwMode="auto">
          <a:xfrm>
            <a:off x="1008063" y="2771775"/>
            <a:ext cx="168275" cy="39481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6023" name="Line 6">
            <a:extLst>
              <a:ext uri="{FF2B5EF4-FFF2-40B4-BE49-F238E27FC236}">
                <a16:creationId xmlns:a16="http://schemas.microsoft.com/office/drawing/2014/main" id="{8CCBC222-58D1-39A6-C596-7B2F615E7973}"/>
              </a:ext>
            </a:extLst>
          </p:cNvPr>
          <p:cNvSpPr>
            <a:spLocks noChangeShapeType="1"/>
          </p:cNvSpPr>
          <p:nvPr/>
        </p:nvSpPr>
        <p:spPr bwMode="auto">
          <a:xfrm>
            <a:off x="1092200" y="2687638"/>
            <a:ext cx="1588" cy="41163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6024" name="Line 7">
            <a:extLst>
              <a:ext uri="{FF2B5EF4-FFF2-40B4-BE49-F238E27FC236}">
                <a16:creationId xmlns:a16="http://schemas.microsoft.com/office/drawing/2014/main" id="{3FE4CE60-7C35-CDB8-B775-DCBD30E45052}"/>
              </a:ext>
            </a:extLst>
          </p:cNvPr>
          <p:cNvSpPr>
            <a:spLocks noChangeShapeType="1"/>
          </p:cNvSpPr>
          <p:nvPr/>
        </p:nvSpPr>
        <p:spPr bwMode="auto">
          <a:xfrm>
            <a:off x="3444875" y="2687638"/>
            <a:ext cx="1588" cy="41163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6025" name="Line 8">
            <a:extLst>
              <a:ext uri="{FF2B5EF4-FFF2-40B4-BE49-F238E27FC236}">
                <a16:creationId xmlns:a16="http://schemas.microsoft.com/office/drawing/2014/main" id="{9DC07C1F-CA6C-A211-3929-AC9FF833BA54}"/>
              </a:ext>
            </a:extLst>
          </p:cNvPr>
          <p:cNvSpPr>
            <a:spLocks noChangeShapeType="1"/>
          </p:cNvSpPr>
          <p:nvPr/>
        </p:nvSpPr>
        <p:spPr bwMode="auto">
          <a:xfrm>
            <a:off x="5880100" y="2687638"/>
            <a:ext cx="1588" cy="41163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6026" name="Rectangle 9">
            <a:extLst>
              <a:ext uri="{FF2B5EF4-FFF2-40B4-BE49-F238E27FC236}">
                <a16:creationId xmlns:a16="http://schemas.microsoft.com/office/drawing/2014/main" id="{04A33286-3D7E-F3A0-9179-A26BEBE3C496}"/>
              </a:ext>
            </a:extLst>
          </p:cNvPr>
          <p:cNvSpPr>
            <a:spLocks noChangeArrowheads="1"/>
          </p:cNvSpPr>
          <p:nvPr/>
        </p:nvSpPr>
        <p:spPr bwMode="auto">
          <a:xfrm>
            <a:off x="3360738" y="3024188"/>
            <a:ext cx="168275" cy="3527425"/>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6027" name="Text Box 10">
            <a:extLst>
              <a:ext uri="{FF2B5EF4-FFF2-40B4-BE49-F238E27FC236}">
                <a16:creationId xmlns:a16="http://schemas.microsoft.com/office/drawing/2014/main" id="{BA38AC21-C87D-2ABE-01DB-FB9D98A8E968}"/>
              </a:ext>
            </a:extLst>
          </p:cNvPr>
          <p:cNvSpPr txBox="1">
            <a:spLocks noChangeArrowheads="1"/>
          </p:cNvSpPr>
          <p:nvPr/>
        </p:nvSpPr>
        <p:spPr bwMode="auto">
          <a:xfrm>
            <a:off x="92075" y="2944813"/>
            <a:ext cx="852488"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a:t>
            </a:r>
          </a:p>
        </p:txBody>
      </p:sp>
      <p:sp>
        <p:nvSpPr>
          <p:cNvPr id="86028" name="Rectangle 12">
            <a:extLst>
              <a:ext uri="{FF2B5EF4-FFF2-40B4-BE49-F238E27FC236}">
                <a16:creationId xmlns:a16="http://schemas.microsoft.com/office/drawing/2014/main" id="{59DC9492-0342-7FCB-BBA2-BE0AF13B5527}"/>
              </a:ext>
            </a:extLst>
          </p:cNvPr>
          <p:cNvSpPr>
            <a:spLocks noChangeArrowheads="1"/>
          </p:cNvSpPr>
          <p:nvPr/>
        </p:nvSpPr>
        <p:spPr bwMode="auto">
          <a:xfrm>
            <a:off x="7643813" y="1763713"/>
            <a:ext cx="1260475"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Customer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Record</a:t>
            </a:r>
          </a:p>
        </p:txBody>
      </p:sp>
      <p:sp>
        <p:nvSpPr>
          <p:cNvPr id="86029" name="Line 13">
            <a:extLst>
              <a:ext uri="{FF2B5EF4-FFF2-40B4-BE49-F238E27FC236}">
                <a16:creationId xmlns:a16="http://schemas.microsoft.com/office/drawing/2014/main" id="{896A0717-A956-513F-A099-B715F4A2C3DB}"/>
              </a:ext>
            </a:extLst>
          </p:cNvPr>
          <p:cNvSpPr>
            <a:spLocks noChangeShapeType="1"/>
          </p:cNvSpPr>
          <p:nvPr/>
        </p:nvSpPr>
        <p:spPr bwMode="auto">
          <a:xfrm>
            <a:off x="8316913" y="2687638"/>
            <a:ext cx="1587" cy="41163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6030" name="Line 14">
            <a:extLst>
              <a:ext uri="{FF2B5EF4-FFF2-40B4-BE49-F238E27FC236}">
                <a16:creationId xmlns:a16="http://schemas.microsoft.com/office/drawing/2014/main" id="{94ED417E-E286-A9AB-65A5-8BB8C342649E}"/>
              </a:ext>
            </a:extLst>
          </p:cNvPr>
          <p:cNvSpPr>
            <a:spLocks noChangeShapeType="1"/>
          </p:cNvSpPr>
          <p:nvPr/>
        </p:nvSpPr>
        <p:spPr bwMode="auto">
          <a:xfrm>
            <a:off x="320675" y="3176588"/>
            <a:ext cx="671513"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31" name="Rectangle 15">
            <a:extLst>
              <a:ext uri="{FF2B5EF4-FFF2-40B4-BE49-F238E27FC236}">
                <a16:creationId xmlns:a16="http://schemas.microsoft.com/office/drawing/2014/main" id="{4F93F6DE-D404-2F4D-808F-52E415180D6E}"/>
              </a:ext>
            </a:extLst>
          </p:cNvPr>
          <p:cNvSpPr>
            <a:spLocks noChangeArrowheads="1"/>
          </p:cNvSpPr>
          <p:nvPr/>
        </p:nvSpPr>
        <p:spPr bwMode="auto">
          <a:xfrm>
            <a:off x="5795963" y="4872038"/>
            <a:ext cx="168275" cy="142716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6032" name="Rectangle 16">
            <a:extLst>
              <a:ext uri="{FF2B5EF4-FFF2-40B4-BE49-F238E27FC236}">
                <a16:creationId xmlns:a16="http://schemas.microsoft.com/office/drawing/2014/main" id="{06B12024-89E4-97D7-2ED6-FF9E2AAFE4EA}"/>
              </a:ext>
            </a:extLst>
          </p:cNvPr>
          <p:cNvSpPr>
            <a:spLocks noChangeArrowheads="1"/>
          </p:cNvSpPr>
          <p:nvPr/>
        </p:nvSpPr>
        <p:spPr bwMode="auto">
          <a:xfrm>
            <a:off x="8232775" y="3611563"/>
            <a:ext cx="168275" cy="100806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6033" name="Text Box 17">
            <a:extLst>
              <a:ext uri="{FF2B5EF4-FFF2-40B4-BE49-F238E27FC236}">
                <a16:creationId xmlns:a16="http://schemas.microsoft.com/office/drawing/2014/main" id="{906EE7DD-0CA1-AF14-70C5-879347A83055}"/>
              </a:ext>
            </a:extLst>
          </p:cNvPr>
          <p:cNvSpPr txBox="1">
            <a:spLocks noChangeArrowheads="1"/>
          </p:cNvSpPr>
          <p:nvPr/>
        </p:nvSpPr>
        <p:spPr bwMode="auto">
          <a:xfrm>
            <a:off x="3970338" y="4037013"/>
            <a:ext cx="1177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[duplicate]</a:t>
            </a:r>
          </a:p>
        </p:txBody>
      </p:sp>
      <p:sp>
        <p:nvSpPr>
          <p:cNvPr id="86034" name="Text Box 18">
            <a:extLst>
              <a:ext uri="{FF2B5EF4-FFF2-40B4-BE49-F238E27FC236}">
                <a16:creationId xmlns:a16="http://schemas.microsoft.com/office/drawing/2014/main" id="{38755FA5-34ED-38E7-9419-610C79D90F44}"/>
              </a:ext>
            </a:extLst>
          </p:cNvPr>
          <p:cNvSpPr txBox="1">
            <a:spLocks noChangeArrowheads="1"/>
          </p:cNvSpPr>
          <p:nvPr/>
        </p:nvSpPr>
        <p:spPr bwMode="auto">
          <a:xfrm>
            <a:off x="1641475" y="5818188"/>
            <a:ext cx="1139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displayCIN</a:t>
            </a:r>
          </a:p>
        </p:txBody>
      </p:sp>
      <p:sp>
        <p:nvSpPr>
          <p:cNvPr id="86035" name="Text Box 19">
            <a:extLst>
              <a:ext uri="{FF2B5EF4-FFF2-40B4-BE49-F238E27FC236}">
                <a16:creationId xmlns:a16="http://schemas.microsoft.com/office/drawing/2014/main" id="{FD43836B-52ED-58EC-3768-1EA44FC376A5}"/>
              </a:ext>
            </a:extLst>
          </p:cNvPr>
          <p:cNvSpPr txBox="1">
            <a:spLocks noChangeArrowheads="1"/>
          </p:cNvSpPr>
          <p:nvPr/>
        </p:nvSpPr>
        <p:spPr bwMode="auto">
          <a:xfrm>
            <a:off x="6704013" y="3616325"/>
            <a:ext cx="7651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*match</a:t>
            </a:r>
          </a:p>
        </p:txBody>
      </p:sp>
      <p:sp>
        <p:nvSpPr>
          <p:cNvPr id="86036" name="Text Box 20">
            <a:extLst>
              <a:ext uri="{FF2B5EF4-FFF2-40B4-BE49-F238E27FC236}">
                <a16:creationId xmlns:a16="http://schemas.microsoft.com/office/drawing/2014/main" id="{B10DD107-CD05-9557-1C61-1EECEDA2EC97}"/>
              </a:ext>
            </a:extLst>
          </p:cNvPr>
          <p:cNvSpPr txBox="1">
            <a:spLocks noChangeArrowheads="1"/>
          </p:cNvSpPr>
          <p:nvPr/>
        </p:nvSpPr>
        <p:spPr bwMode="auto">
          <a:xfrm>
            <a:off x="6704013" y="5211763"/>
            <a:ext cx="684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create</a:t>
            </a:r>
          </a:p>
        </p:txBody>
      </p:sp>
      <p:sp>
        <p:nvSpPr>
          <p:cNvPr id="86037" name="Line 21">
            <a:extLst>
              <a:ext uri="{FF2B5EF4-FFF2-40B4-BE49-F238E27FC236}">
                <a16:creationId xmlns:a16="http://schemas.microsoft.com/office/drawing/2014/main" id="{A276CDC3-BB8B-5AEF-F086-176ECF5DC3DD}"/>
              </a:ext>
            </a:extLst>
          </p:cNvPr>
          <p:cNvSpPr>
            <a:spLocks noChangeShapeType="1"/>
          </p:cNvSpPr>
          <p:nvPr/>
        </p:nvSpPr>
        <p:spPr bwMode="auto">
          <a:xfrm>
            <a:off x="1176338" y="3359150"/>
            <a:ext cx="2184400" cy="31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38" name="Text Box 22">
            <a:extLst>
              <a:ext uri="{FF2B5EF4-FFF2-40B4-BE49-F238E27FC236}">
                <a16:creationId xmlns:a16="http://schemas.microsoft.com/office/drawing/2014/main" id="{C038094A-BA63-C196-CCDC-D88BD15E3117}"/>
              </a:ext>
            </a:extLst>
          </p:cNvPr>
          <p:cNvSpPr txBox="1">
            <a:spLocks noChangeArrowheads="1"/>
          </p:cNvSpPr>
          <p:nvPr/>
        </p:nvSpPr>
        <p:spPr bwMode="auto">
          <a:xfrm>
            <a:off x="1893888" y="3130550"/>
            <a:ext cx="8524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a:t>
            </a:r>
          </a:p>
        </p:txBody>
      </p:sp>
      <p:sp>
        <p:nvSpPr>
          <p:cNvPr id="86039" name="Rectangle 23">
            <a:extLst>
              <a:ext uri="{FF2B5EF4-FFF2-40B4-BE49-F238E27FC236}">
                <a16:creationId xmlns:a16="http://schemas.microsoft.com/office/drawing/2014/main" id="{AF1406EE-60D9-5003-5DA9-973EBAF1F29B}"/>
              </a:ext>
            </a:extLst>
          </p:cNvPr>
          <p:cNvSpPr>
            <a:spLocks noChangeArrowheads="1"/>
          </p:cNvSpPr>
          <p:nvPr/>
        </p:nvSpPr>
        <p:spPr bwMode="auto">
          <a:xfrm>
            <a:off x="5795963" y="3443288"/>
            <a:ext cx="168275" cy="117633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6040" name="Line 24">
            <a:extLst>
              <a:ext uri="{FF2B5EF4-FFF2-40B4-BE49-F238E27FC236}">
                <a16:creationId xmlns:a16="http://schemas.microsoft.com/office/drawing/2014/main" id="{F3F05748-9875-C8A1-21CF-9FFD4853090D}"/>
              </a:ext>
            </a:extLst>
          </p:cNvPr>
          <p:cNvSpPr>
            <a:spLocks noChangeShapeType="1"/>
          </p:cNvSpPr>
          <p:nvPr/>
        </p:nvSpPr>
        <p:spPr bwMode="auto">
          <a:xfrm>
            <a:off x="3529013" y="3527425"/>
            <a:ext cx="2266950"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1" name="Line 25">
            <a:extLst>
              <a:ext uri="{FF2B5EF4-FFF2-40B4-BE49-F238E27FC236}">
                <a16:creationId xmlns:a16="http://schemas.microsoft.com/office/drawing/2014/main" id="{DC65523B-D87E-F25A-BAB8-DC51E05D8092}"/>
              </a:ext>
            </a:extLst>
          </p:cNvPr>
          <p:cNvSpPr>
            <a:spLocks noChangeShapeType="1"/>
          </p:cNvSpPr>
          <p:nvPr/>
        </p:nvSpPr>
        <p:spPr bwMode="auto">
          <a:xfrm flipH="1">
            <a:off x="3524250" y="4367213"/>
            <a:ext cx="2274888"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2" name="Line 26">
            <a:extLst>
              <a:ext uri="{FF2B5EF4-FFF2-40B4-BE49-F238E27FC236}">
                <a16:creationId xmlns:a16="http://schemas.microsoft.com/office/drawing/2014/main" id="{0B9FECA4-3D1A-1C11-5518-A70A55C1226B}"/>
              </a:ext>
            </a:extLst>
          </p:cNvPr>
          <p:cNvSpPr>
            <a:spLocks noChangeShapeType="1"/>
          </p:cNvSpPr>
          <p:nvPr/>
        </p:nvSpPr>
        <p:spPr bwMode="auto">
          <a:xfrm>
            <a:off x="5964238" y="3948113"/>
            <a:ext cx="2268537"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3" name="Rectangle 27">
            <a:extLst>
              <a:ext uri="{FF2B5EF4-FFF2-40B4-BE49-F238E27FC236}">
                <a16:creationId xmlns:a16="http://schemas.microsoft.com/office/drawing/2014/main" id="{DD049CED-CED5-69D5-B623-011188E9E301}"/>
              </a:ext>
            </a:extLst>
          </p:cNvPr>
          <p:cNvSpPr>
            <a:spLocks noChangeArrowheads="1"/>
          </p:cNvSpPr>
          <p:nvPr/>
        </p:nvSpPr>
        <p:spPr bwMode="auto">
          <a:xfrm>
            <a:off x="8569325" y="5124450"/>
            <a:ext cx="1258888"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Customer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Record</a:t>
            </a:r>
          </a:p>
        </p:txBody>
      </p:sp>
      <p:sp>
        <p:nvSpPr>
          <p:cNvPr id="86044" name="Line 28">
            <a:extLst>
              <a:ext uri="{FF2B5EF4-FFF2-40B4-BE49-F238E27FC236}">
                <a16:creationId xmlns:a16="http://schemas.microsoft.com/office/drawing/2014/main" id="{341BCBE8-2A26-9FB7-204E-B993014FCFC1}"/>
              </a:ext>
            </a:extLst>
          </p:cNvPr>
          <p:cNvSpPr>
            <a:spLocks noChangeShapeType="1"/>
          </p:cNvSpPr>
          <p:nvPr/>
        </p:nvSpPr>
        <p:spPr bwMode="auto">
          <a:xfrm flipH="1">
            <a:off x="1171575" y="4535488"/>
            <a:ext cx="2193925"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5" name="Line 29">
            <a:extLst>
              <a:ext uri="{FF2B5EF4-FFF2-40B4-BE49-F238E27FC236}">
                <a16:creationId xmlns:a16="http://schemas.microsoft.com/office/drawing/2014/main" id="{605CF91F-86FE-E97C-A738-2B0FB18A6A2A}"/>
              </a:ext>
            </a:extLst>
          </p:cNvPr>
          <p:cNvSpPr>
            <a:spLocks noChangeShapeType="1"/>
          </p:cNvSpPr>
          <p:nvPr/>
        </p:nvSpPr>
        <p:spPr bwMode="auto">
          <a:xfrm flipH="1">
            <a:off x="1171575" y="6132513"/>
            <a:ext cx="2193925"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6" name="Line 30">
            <a:extLst>
              <a:ext uri="{FF2B5EF4-FFF2-40B4-BE49-F238E27FC236}">
                <a16:creationId xmlns:a16="http://schemas.microsoft.com/office/drawing/2014/main" id="{7B645F12-EBFC-AD87-4EDB-F649FBB59360}"/>
              </a:ext>
            </a:extLst>
          </p:cNvPr>
          <p:cNvSpPr>
            <a:spLocks noChangeShapeType="1"/>
          </p:cNvSpPr>
          <p:nvPr/>
        </p:nvSpPr>
        <p:spPr bwMode="auto">
          <a:xfrm>
            <a:off x="5964238" y="5543550"/>
            <a:ext cx="2605087"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7" name="Freeform 31">
            <a:extLst>
              <a:ext uri="{FF2B5EF4-FFF2-40B4-BE49-F238E27FC236}">
                <a16:creationId xmlns:a16="http://schemas.microsoft.com/office/drawing/2014/main" id="{AB0A5200-FD36-36C2-D65B-536587543617}"/>
              </a:ext>
            </a:extLst>
          </p:cNvPr>
          <p:cNvSpPr>
            <a:spLocks/>
          </p:cNvSpPr>
          <p:nvPr/>
        </p:nvSpPr>
        <p:spPr bwMode="auto">
          <a:xfrm>
            <a:off x="3529013" y="4703763"/>
            <a:ext cx="334962" cy="336550"/>
          </a:xfrm>
          <a:custGeom>
            <a:avLst/>
            <a:gdLst>
              <a:gd name="T0" fmla="*/ 0 w 192"/>
              <a:gd name="T1" fmla="*/ 0 h 192"/>
              <a:gd name="T2" fmla="*/ 2147483646 w 192"/>
              <a:gd name="T3" fmla="*/ 0 h 192"/>
              <a:gd name="T4" fmla="*/ 2147483646 w 192"/>
              <a:gd name="T5" fmla="*/ 2147483646 h 192"/>
              <a:gd name="T6" fmla="*/ 0 w 192"/>
              <a:gd name="T7" fmla="*/ 2147483646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0"/>
                </a:moveTo>
                <a:lnTo>
                  <a:pt x="192" y="0"/>
                </a:lnTo>
                <a:lnTo>
                  <a:pt x="192" y="192"/>
                </a:lnTo>
                <a:lnTo>
                  <a:pt x="0" y="192"/>
                </a:ln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p>
            <a:endParaRPr lang="en-GB"/>
          </a:p>
        </p:txBody>
      </p:sp>
      <p:sp>
        <p:nvSpPr>
          <p:cNvPr id="86048" name="Line 32">
            <a:extLst>
              <a:ext uri="{FF2B5EF4-FFF2-40B4-BE49-F238E27FC236}">
                <a16:creationId xmlns:a16="http://schemas.microsoft.com/office/drawing/2014/main" id="{7931880A-7DE3-3956-EDDC-DCA56A6037DD}"/>
              </a:ext>
            </a:extLst>
          </p:cNvPr>
          <p:cNvSpPr>
            <a:spLocks noChangeShapeType="1"/>
          </p:cNvSpPr>
          <p:nvPr/>
        </p:nvSpPr>
        <p:spPr bwMode="auto">
          <a:xfrm>
            <a:off x="3529013" y="5291138"/>
            <a:ext cx="2266950" cy="31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49" name="Text Box 33">
            <a:extLst>
              <a:ext uri="{FF2B5EF4-FFF2-40B4-BE49-F238E27FC236}">
                <a16:creationId xmlns:a16="http://schemas.microsoft.com/office/drawing/2014/main" id="{C20ECF49-B279-4A85-D01D-0C8472915061}"/>
              </a:ext>
            </a:extLst>
          </p:cNvPr>
          <p:cNvSpPr txBox="1">
            <a:spLocks noChangeArrowheads="1"/>
          </p:cNvSpPr>
          <p:nvPr/>
        </p:nvSpPr>
        <p:spPr bwMode="auto">
          <a:xfrm>
            <a:off x="3808413" y="3281363"/>
            <a:ext cx="1641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checkDuplicate</a:t>
            </a:r>
          </a:p>
        </p:txBody>
      </p:sp>
      <p:sp>
        <p:nvSpPr>
          <p:cNvPr id="86050" name="Text Box 34">
            <a:extLst>
              <a:ext uri="{FF2B5EF4-FFF2-40B4-BE49-F238E27FC236}">
                <a16:creationId xmlns:a16="http://schemas.microsoft.com/office/drawing/2014/main" id="{5106C8CA-A9CB-94F2-4D29-AE0BE23426F2}"/>
              </a:ext>
            </a:extLst>
          </p:cNvPr>
          <p:cNvSpPr txBox="1">
            <a:spLocks noChangeArrowheads="1"/>
          </p:cNvSpPr>
          <p:nvPr/>
        </p:nvSpPr>
        <p:spPr bwMode="auto">
          <a:xfrm>
            <a:off x="4067175" y="4454525"/>
            <a:ext cx="1092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showError</a:t>
            </a:r>
          </a:p>
        </p:txBody>
      </p:sp>
      <p:sp>
        <p:nvSpPr>
          <p:cNvPr id="86051" name="Text Box 35">
            <a:extLst>
              <a:ext uri="{FF2B5EF4-FFF2-40B4-BE49-F238E27FC236}">
                <a16:creationId xmlns:a16="http://schemas.microsoft.com/office/drawing/2014/main" id="{37086ABC-AD5F-7CEA-5EB3-D0D46EE58CB0}"/>
              </a:ext>
            </a:extLst>
          </p:cNvPr>
          <p:cNvSpPr txBox="1">
            <a:spLocks noChangeArrowheads="1"/>
          </p:cNvSpPr>
          <p:nvPr/>
        </p:nvSpPr>
        <p:spPr bwMode="auto">
          <a:xfrm>
            <a:off x="3937000" y="4792663"/>
            <a:ext cx="1344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generateCIN</a:t>
            </a:r>
          </a:p>
        </p:txBody>
      </p:sp>
      <p:sp>
        <p:nvSpPr>
          <p:cNvPr id="86052" name="Text Box 36">
            <a:extLst>
              <a:ext uri="{FF2B5EF4-FFF2-40B4-BE49-F238E27FC236}">
                <a16:creationId xmlns:a16="http://schemas.microsoft.com/office/drawing/2014/main" id="{EC5BCD40-81B6-6084-A083-E0055BECECAD}"/>
              </a:ext>
            </a:extLst>
          </p:cNvPr>
          <p:cNvSpPr txBox="1">
            <a:spLocks noChangeArrowheads="1"/>
          </p:cNvSpPr>
          <p:nvPr/>
        </p:nvSpPr>
        <p:spPr bwMode="auto">
          <a:xfrm>
            <a:off x="4059238" y="5380038"/>
            <a:ext cx="850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4E4F93BE-E267-4E06-4691-4B0B438F9752}"/>
              </a:ext>
            </a:extLst>
          </p:cNvPr>
          <p:cNvSpPr>
            <a:spLocks noGrp="1" noChangeArrowheads="1"/>
          </p:cNvSpPr>
          <p:nvPr>
            <p:ph type="title"/>
          </p:nvPr>
        </p:nvSpPr>
        <p:spPr>
          <a:xfrm>
            <a:off x="252413" y="422275"/>
            <a:ext cx="9575800" cy="1300163"/>
          </a:xfrm>
        </p:spPr>
        <p:txBody>
          <a:bodyPr lIns="19796" tIns="51470" rIns="19796" bIns="51470"/>
          <a:lstStyle/>
          <a:p>
            <a:pPr eaLnBrk="1">
              <a:lnSpc>
                <a:spcPct val="94000"/>
              </a:lnSpc>
              <a:spcBef>
                <a:spcPts val="81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 pos="9407525" algn="l"/>
              </a:tabLst>
            </a:pPr>
            <a:r>
              <a:rPr lang="en-GB" altLang="en-US" sz="2800"/>
              <a:t>Example 2: Sequence Diagram for the Register Sales Use Case </a:t>
            </a:r>
          </a:p>
        </p:txBody>
      </p:sp>
      <p:sp>
        <p:nvSpPr>
          <p:cNvPr id="88067" name="Rectangle 2">
            <a:extLst>
              <a:ext uri="{FF2B5EF4-FFF2-40B4-BE49-F238E27FC236}">
                <a16:creationId xmlns:a16="http://schemas.microsoft.com/office/drawing/2014/main" id="{546C309B-2D2A-F58F-7F63-AAC00B287E57}"/>
              </a:ext>
            </a:extLst>
          </p:cNvPr>
          <p:cNvSpPr>
            <a:spLocks noChangeArrowheads="1"/>
          </p:cNvSpPr>
          <p:nvPr/>
        </p:nvSpPr>
        <p:spPr bwMode="auto">
          <a:xfrm>
            <a:off x="1092200" y="2184400"/>
            <a:ext cx="1511300"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Register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Sales</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Boundary</a:t>
            </a:r>
          </a:p>
        </p:txBody>
      </p:sp>
      <p:sp>
        <p:nvSpPr>
          <p:cNvPr id="88068" name="Rectangle 3">
            <a:extLst>
              <a:ext uri="{FF2B5EF4-FFF2-40B4-BE49-F238E27FC236}">
                <a16:creationId xmlns:a16="http://schemas.microsoft.com/office/drawing/2014/main" id="{CC7B0EF9-DE13-9DF9-7D15-E47C8C2FA76D}"/>
              </a:ext>
            </a:extLst>
          </p:cNvPr>
          <p:cNvSpPr>
            <a:spLocks noChangeArrowheads="1"/>
          </p:cNvSpPr>
          <p:nvPr/>
        </p:nvSpPr>
        <p:spPr bwMode="auto">
          <a:xfrm>
            <a:off x="5124450" y="2184400"/>
            <a:ext cx="1511300"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Sales</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History</a:t>
            </a:r>
          </a:p>
        </p:txBody>
      </p:sp>
      <p:sp>
        <p:nvSpPr>
          <p:cNvPr id="88069" name="Rectangle 4">
            <a:extLst>
              <a:ext uri="{FF2B5EF4-FFF2-40B4-BE49-F238E27FC236}">
                <a16:creationId xmlns:a16="http://schemas.microsoft.com/office/drawing/2014/main" id="{51E09E2B-04ED-3954-D44A-6431C1D19C12}"/>
              </a:ext>
            </a:extLst>
          </p:cNvPr>
          <p:cNvSpPr>
            <a:spLocks noChangeArrowheads="1"/>
          </p:cNvSpPr>
          <p:nvPr/>
        </p:nvSpPr>
        <p:spPr bwMode="auto">
          <a:xfrm>
            <a:off x="8148638" y="3779838"/>
            <a:ext cx="1511300"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Sales</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Record</a:t>
            </a:r>
          </a:p>
        </p:txBody>
      </p:sp>
      <p:sp>
        <p:nvSpPr>
          <p:cNvPr id="88070" name="Rectangle 5">
            <a:extLst>
              <a:ext uri="{FF2B5EF4-FFF2-40B4-BE49-F238E27FC236}">
                <a16:creationId xmlns:a16="http://schemas.microsoft.com/office/drawing/2014/main" id="{085E58BD-EC73-61DB-FD70-10DC7C1D9C16}"/>
              </a:ext>
            </a:extLst>
          </p:cNvPr>
          <p:cNvSpPr>
            <a:spLocks noChangeArrowheads="1"/>
          </p:cNvSpPr>
          <p:nvPr/>
        </p:nvSpPr>
        <p:spPr bwMode="auto">
          <a:xfrm>
            <a:off x="1763713" y="3192463"/>
            <a:ext cx="168275" cy="268763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8071" name="Line 6">
            <a:extLst>
              <a:ext uri="{FF2B5EF4-FFF2-40B4-BE49-F238E27FC236}">
                <a16:creationId xmlns:a16="http://schemas.microsoft.com/office/drawing/2014/main" id="{0B063E1C-A19F-7669-32C7-004FFD3F852A}"/>
              </a:ext>
            </a:extLst>
          </p:cNvPr>
          <p:cNvSpPr>
            <a:spLocks noChangeShapeType="1"/>
          </p:cNvSpPr>
          <p:nvPr/>
        </p:nvSpPr>
        <p:spPr bwMode="auto">
          <a:xfrm>
            <a:off x="1847850" y="3108325"/>
            <a:ext cx="1588" cy="2687638"/>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8072" name="Line 7">
            <a:extLst>
              <a:ext uri="{FF2B5EF4-FFF2-40B4-BE49-F238E27FC236}">
                <a16:creationId xmlns:a16="http://schemas.microsoft.com/office/drawing/2014/main" id="{7AE0342F-7BFD-E409-135A-651DA551DD7E}"/>
              </a:ext>
            </a:extLst>
          </p:cNvPr>
          <p:cNvSpPr>
            <a:spLocks noChangeShapeType="1"/>
          </p:cNvSpPr>
          <p:nvPr/>
        </p:nvSpPr>
        <p:spPr bwMode="auto">
          <a:xfrm>
            <a:off x="5880100" y="3108325"/>
            <a:ext cx="1588" cy="26035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8073" name="Text Box 8">
            <a:extLst>
              <a:ext uri="{FF2B5EF4-FFF2-40B4-BE49-F238E27FC236}">
                <a16:creationId xmlns:a16="http://schemas.microsoft.com/office/drawing/2014/main" id="{B6BA0818-EED4-B836-7594-2A53D59B3170}"/>
              </a:ext>
            </a:extLst>
          </p:cNvPr>
          <p:cNvSpPr txBox="1">
            <a:spLocks noChangeArrowheads="1"/>
          </p:cNvSpPr>
          <p:nvPr/>
        </p:nvSpPr>
        <p:spPr bwMode="auto">
          <a:xfrm>
            <a:off x="2166938" y="3448050"/>
            <a:ext cx="1425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registerSales</a:t>
            </a:r>
          </a:p>
        </p:txBody>
      </p:sp>
      <p:sp>
        <p:nvSpPr>
          <p:cNvPr id="88074" name="Text Box 10">
            <a:extLst>
              <a:ext uri="{FF2B5EF4-FFF2-40B4-BE49-F238E27FC236}">
                <a16:creationId xmlns:a16="http://schemas.microsoft.com/office/drawing/2014/main" id="{CDDB4D5F-2281-A762-DB09-2782EFE66A38}"/>
              </a:ext>
            </a:extLst>
          </p:cNvPr>
          <p:cNvSpPr txBox="1">
            <a:spLocks noChangeArrowheads="1"/>
          </p:cNvSpPr>
          <p:nvPr/>
        </p:nvSpPr>
        <p:spPr bwMode="auto">
          <a:xfrm>
            <a:off x="307975" y="3448050"/>
            <a:ext cx="1479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RegisterSales</a:t>
            </a:r>
          </a:p>
        </p:txBody>
      </p:sp>
      <p:sp>
        <p:nvSpPr>
          <p:cNvPr id="88075" name="Rectangle 11">
            <a:extLst>
              <a:ext uri="{FF2B5EF4-FFF2-40B4-BE49-F238E27FC236}">
                <a16:creationId xmlns:a16="http://schemas.microsoft.com/office/drawing/2014/main" id="{0A2F8A1C-D65B-D7FD-634B-8B2E29161009}"/>
              </a:ext>
            </a:extLst>
          </p:cNvPr>
          <p:cNvSpPr>
            <a:spLocks noChangeArrowheads="1"/>
          </p:cNvSpPr>
          <p:nvPr/>
        </p:nvSpPr>
        <p:spPr bwMode="auto">
          <a:xfrm>
            <a:off x="5795963" y="3695700"/>
            <a:ext cx="168275" cy="15113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8076" name="Text Box 12">
            <a:extLst>
              <a:ext uri="{FF2B5EF4-FFF2-40B4-BE49-F238E27FC236}">
                <a16:creationId xmlns:a16="http://schemas.microsoft.com/office/drawing/2014/main" id="{CDE452AD-6F2A-08E3-BF41-9AFDCF243E9D}"/>
              </a:ext>
            </a:extLst>
          </p:cNvPr>
          <p:cNvSpPr txBox="1">
            <a:spLocks noChangeArrowheads="1"/>
          </p:cNvSpPr>
          <p:nvPr/>
        </p:nvSpPr>
        <p:spPr bwMode="auto">
          <a:xfrm>
            <a:off x="6761163" y="4054475"/>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create</a:t>
            </a:r>
          </a:p>
        </p:txBody>
      </p:sp>
      <p:sp>
        <p:nvSpPr>
          <p:cNvPr id="88077" name="Text Box 13">
            <a:extLst>
              <a:ext uri="{FF2B5EF4-FFF2-40B4-BE49-F238E27FC236}">
                <a16:creationId xmlns:a16="http://schemas.microsoft.com/office/drawing/2014/main" id="{B49D95DE-4DD1-25FE-BC27-7C473D698292}"/>
              </a:ext>
            </a:extLst>
          </p:cNvPr>
          <p:cNvSpPr txBox="1">
            <a:spLocks noChangeArrowheads="1"/>
          </p:cNvSpPr>
          <p:nvPr/>
        </p:nvSpPr>
        <p:spPr bwMode="auto">
          <a:xfrm>
            <a:off x="2487613" y="4876800"/>
            <a:ext cx="81756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confirm</a:t>
            </a:r>
          </a:p>
        </p:txBody>
      </p:sp>
      <p:sp>
        <p:nvSpPr>
          <p:cNvPr id="88078" name="Line 14">
            <a:extLst>
              <a:ext uri="{FF2B5EF4-FFF2-40B4-BE49-F238E27FC236}">
                <a16:creationId xmlns:a16="http://schemas.microsoft.com/office/drawing/2014/main" id="{30271D30-8877-EBCA-46F4-0DD0B3E10B15}"/>
              </a:ext>
            </a:extLst>
          </p:cNvPr>
          <p:cNvSpPr>
            <a:spLocks noChangeShapeType="1"/>
          </p:cNvSpPr>
          <p:nvPr/>
        </p:nvSpPr>
        <p:spPr bwMode="auto">
          <a:xfrm>
            <a:off x="5964238" y="4283075"/>
            <a:ext cx="2184400"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79" name="Line 15">
            <a:extLst>
              <a:ext uri="{FF2B5EF4-FFF2-40B4-BE49-F238E27FC236}">
                <a16:creationId xmlns:a16="http://schemas.microsoft.com/office/drawing/2014/main" id="{66F2E09A-FC67-DB29-494A-E0C6F09620BC}"/>
              </a:ext>
            </a:extLst>
          </p:cNvPr>
          <p:cNvSpPr>
            <a:spLocks noChangeShapeType="1"/>
          </p:cNvSpPr>
          <p:nvPr/>
        </p:nvSpPr>
        <p:spPr bwMode="auto">
          <a:xfrm>
            <a:off x="420688" y="3359150"/>
            <a:ext cx="1343025" cy="31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0" name="Rectangle 16">
            <a:extLst>
              <a:ext uri="{FF2B5EF4-FFF2-40B4-BE49-F238E27FC236}">
                <a16:creationId xmlns:a16="http://schemas.microsoft.com/office/drawing/2014/main" id="{BB03C1E4-463E-BE6B-74F5-A5AE8520C58C}"/>
              </a:ext>
            </a:extLst>
          </p:cNvPr>
          <p:cNvSpPr>
            <a:spLocks noChangeArrowheads="1"/>
          </p:cNvSpPr>
          <p:nvPr/>
        </p:nvSpPr>
        <p:spPr bwMode="auto">
          <a:xfrm>
            <a:off x="3108325" y="2184400"/>
            <a:ext cx="1511300" cy="923925"/>
          </a:xfrm>
          <a:prstGeom prst="rect">
            <a:avLst/>
          </a:prstGeom>
          <a:solidFill>
            <a:srgbClr val="FFFF00"/>
          </a:solidFill>
          <a:ln w="9360">
            <a:solidFill>
              <a:srgbClr val="000000"/>
            </a:solidFill>
            <a:miter lim="800000"/>
            <a:headEnd/>
            <a:tailEnd/>
          </a:ln>
        </p:spPr>
        <p:txBody>
          <a:bodyPr wrap="none" lIns="100780" tIns="50389" rIns="100780" bIns="50389" anchor="ct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lgn="ct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a:t>
            </a:r>
            <a:r>
              <a:rPr lang="en-GB" altLang="en-US" sz="1500" u="sng">
                <a:solidFill>
                  <a:srgbClr val="0000FF"/>
                </a:solidFill>
                <a:latin typeface="Comic Sans MS" panose="030F0702030302020204" pitchFamily="66" charset="0"/>
                <a:cs typeface="Arial" panose="020B0604020202020204" pitchFamily="34" charset="0"/>
              </a:rPr>
              <a:t>Register</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Sales</a:t>
            </a:r>
          </a:p>
          <a:p>
            <a:pPr algn="ctr">
              <a:buClr>
                <a:srgbClr val="0000FF"/>
              </a:buClr>
              <a:buSzPct val="100000"/>
              <a:buFont typeface="Comic Sans MS" panose="030F0702030302020204" pitchFamily="66" charset="0"/>
              <a:buNone/>
            </a:pPr>
            <a:r>
              <a:rPr lang="en-GB" altLang="en-US" sz="1500" u="sng">
                <a:solidFill>
                  <a:srgbClr val="0000FF"/>
                </a:solidFill>
                <a:latin typeface="Comic Sans MS" panose="030F0702030302020204" pitchFamily="66" charset="0"/>
                <a:cs typeface="Arial" panose="020B0604020202020204" pitchFamily="34" charset="0"/>
              </a:rPr>
              <a:t>Controller</a:t>
            </a:r>
          </a:p>
        </p:txBody>
      </p:sp>
      <p:sp>
        <p:nvSpPr>
          <p:cNvPr id="88081" name="Line 17">
            <a:extLst>
              <a:ext uri="{FF2B5EF4-FFF2-40B4-BE49-F238E27FC236}">
                <a16:creationId xmlns:a16="http://schemas.microsoft.com/office/drawing/2014/main" id="{0221CEFA-728A-DBAE-DE63-5E6A1DFA12BC}"/>
              </a:ext>
            </a:extLst>
          </p:cNvPr>
          <p:cNvSpPr>
            <a:spLocks noChangeShapeType="1"/>
          </p:cNvSpPr>
          <p:nvPr/>
        </p:nvSpPr>
        <p:spPr bwMode="auto">
          <a:xfrm>
            <a:off x="3863975" y="3108325"/>
            <a:ext cx="1588" cy="26035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88082" name="Rectangle 18">
            <a:extLst>
              <a:ext uri="{FF2B5EF4-FFF2-40B4-BE49-F238E27FC236}">
                <a16:creationId xmlns:a16="http://schemas.microsoft.com/office/drawing/2014/main" id="{8EFE944C-0A0B-5A91-8D68-411C9BF12ABE}"/>
              </a:ext>
            </a:extLst>
          </p:cNvPr>
          <p:cNvSpPr>
            <a:spLocks noChangeArrowheads="1"/>
          </p:cNvSpPr>
          <p:nvPr/>
        </p:nvSpPr>
        <p:spPr bwMode="auto">
          <a:xfrm>
            <a:off x="3779838" y="3276600"/>
            <a:ext cx="168275" cy="23510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88083" name="Line 19">
            <a:extLst>
              <a:ext uri="{FF2B5EF4-FFF2-40B4-BE49-F238E27FC236}">
                <a16:creationId xmlns:a16="http://schemas.microsoft.com/office/drawing/2014/main" id="{96CE5021-3AED-28E4-CB66-53FA5F9536A1}"/>
              </a:ext>
            </a:extLst>
          </p:cNvPr>
          <p:cNvSpPr>
            <a:spLocks noChangeShapeType="1"/>
          </p:cNvSpPr>
          <p:nvPr/>
        </p:nvSpPr>
        <p:spPr bwMode="auto">
          <a:xfrm>
            <a:off x="1931988" y="3779838"/>
            <a:ext cx="1847850"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4" name="Line 20">
            <a:extLst>
              <a:ext uri="{FF2B5EF4-FFF2-40B4-BE49-F238E27FC236}">
                <a16:creationId xmlns:a16="http://schemas.microsoft.com/office/drawing/2014/main" id="{291CAC98-49AC-8C1F-4124-8039FF4BFBF8}"/>
              </a:ext>
            </a:extLst>
          </p:cNvPr>
          <p:cNvSpPr>
            <a:spLocks noChangeShapeType="1"/>
          </p:cNvSpPr>
          <p:nvPr/>
        </p:nvSpPr>
        <p:spPr bwMode="auto">
          <a:xfrm flipH="1">
            <a:off x="1927225" y="5124450"/>
            <a:ext cx="1855788"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5" name="Line 21">
            <a:extLst>
              <a:ext uri="{FF2B5EF4-FFF2-40B4-BE49-F238E27FC236}">
                <a16:creationId xmlns:a16="http://schemas.microsoft.com/office/drawing/2014/main" id="{2F63DE1C-EE9F-AD4B-FB2D-B510DAC940BD}"/>
              </a:ext>
            </a:extLst>
          </p:cNvPr>
          <p:cNvSpPr>
            <a:spLocks noChangeShapeType="1"/>
          </p:cNvSpPr>
          <p:nvPr/>
        </p:nvSpPr>
        <p:spPr bwMode="auto">
          <a:xfrm>
            <a:off x="3948113" y="4032250"/>
            <a:ext cx="1847850"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6" name="Line 22">
            <a:extLst>
              <a:ext uri="{FF2B5EF4-FFF2-40B4-BE49-F238E27FC236}">
                <a16:creationId xmlns:a16="http://schemas.microsoft.com/office/drawing/2014/main" id="{106F39D9-5A75-7C56-7296-DFA37DF16C1F}"/>
              </a:ext>
            </a:extLst>
          </p:cNvPr>
          <p:cNvSpPr>
            <a:spLocks noChangeShapeType="1"/>
          </p:cNvSpPr>
          <p:nvPr/>
        </p:nvSpPr>
        <p:spPr bwMode="auto">
          <a:xfrm flipH="1">
            <a:off x="3943350" y="4619625"/>
            <a:ext cx="1855788"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7" name="Text Box 23">
            <a:extLst>
              <a:ext uri="{FF2B5EF4-FFF2-40B4-BE49-F238E27FC236}">
                <a16:creationId xmlns:a16="http://schemas.microsoft.com/office/drawing/2014/main" id="{79C3E12F-144E-5BAF-8A3F-BA419CB9E0E4}"/>
              </a:ext>
            </a:extLst>
          </p:cNvPr>
          <p:cNvSpPr txBox="1">
            <a:spLocks noChangeArrowheads="1"/>
          </p:cNvSpPr>
          <p:nvPr/>
        </p:nvSpPr>
        <p:spPr bwMode="auto">
          <a:xfrm>
            <a:off x="4184650" y="3616325"/>
            <a:ext cx="1425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registerSales</a:t>
            </a:r>
          </a:p>
        </p:txBody>
      </p:sp>
      <p:sp>
        <p:nvSpPr>
          <p:cNvPr id="88088" name="Text Box 24">
            <a:extLst>
              <a:ext uri="{FF2B5EF4-FFF2-40B4-BE49-F238E27FC236}">
                <a16:creationId xmlns:a16="http://schemas.microsoft.com/office/drawing/2014/main" id="{3C4B950D-97F0-B9DE-4E16-DCFF42727F6C}"/>
              </a:ext>
            </a:extLst>
          </p:cNvPr>
          <p:cNvSpPr txBox="1">
            <a:spLocks noChangeArrowheads="1"/>
          </p:cNvSpPr>
          <p:nvPr/>
        </p:nvSpPr>
        <p:spPr bwMode="auto">
          <a:xfrm>
            <a:off x="4503738" y="4708525"/>
            <a:ext cx="8175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defRPr sz="3600" b="1">
                <a:solidFill>
                  <a:schemeClr val="bg1"/>
                </a:solidFill>
                <a:latin typeface="Times New Roman" panose="02020603050405020304" pitchFamily="18" charset="0"/>
              </a:defRPr>
            </a:lvl9pPr>
          </a:lstStyle>
          <a:p>
            <a:pPr>
              <a:buClr>
                <a:srgbClr val="0000FF"/>
              </a:buClr>
              <a:buSzPct val="100000"/>
              <a:buFont typeface="Comic Sans MS" panose="030F0702030302020204" pitchFamily="66" charset="0"/>
              <a:buNone/>
            </a:pPr>
            <a:r>
              <a:rPr lang="en-GB" altLang="en-US" sz="1500">
                <a:solidFill>
                  <a:srgbClr val="0000FF"/>
                </a:solidFill>
                <a:latin typeface="Comic Sans MS" panose="030F0702030302020204" pitchFamily="66" charset="0"/>
                <a:cs typeface="Arial" panose="020B0604020202020204" pitchFamily="34" charset="0"/>
              </a:rPr>
              <a:t>confirm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D10E3F-D614-F3EC-6450-A37826F79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275" y="1112838"/>
            <a:ext cx="20780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a:extLst>
              <a:ext uri="{FF2B5EF4-FFF2-40B4-BE49-F238E27FC236}">
                <a16:creationId xmlns:a16="http://schemas.microsoft.com/office/drawing/2014/main" id="{6FD93B7D-F8A2-465D-2160-3D28BAD6F7D3}"/>
              </a:ext>
            </a:extLst>
          </p:cNvPr>
          <p:cNvSpPr>
            <a:spLocks noGrp="1" noChangeArrowheads="1"/>
          </p:cNvSpPr>
          <p:nvPr>
            <p:ph type="title"/>
          </p:nvPr>
        </p:nvSpPr>
        <p:spPr>
          <a:xfrm>
            <a:off x="741363" y="-141288"/>
            <a:ext cx="8596312" cy="1255713"/>
          </a:xfrm>
        </p:spPr>
        <p:txBody>
          <a:bodyPr/>
          <a:lstStyle/>
          <a:p>
            <a:r>
              <a:rPr lang="en-US" altLang="en-US" sz="3200"/>
              <a:t>Low Coupling Pattern</a:t>
            </a:r>
          </a:p>
        </p:txBody>
      </p:sp>
      <p:sp>
        <p:nvSpPr>
          <p:cNvPr id="153603" name="Rectangle 3">
            <a:extLst>
              <a:ext uri="{FF2B5EF4-FFF2-40B4-BE49-F238E27FC236}">
                <a16:creationId xmlns:a16="http://schemas.microsoft.com/office/drawing/2014/main" id="{54B9D43D-11F3-F35E-AD26-5B0AD5A9B8B5}"/>
              </a:ext>
            </a:extLst>
          </p:cNvPr>
          <p:cNvSpPr>
            <a:spLocks noGrp="1" noChangeArrowheads="1"/>
          </p:cNvSpPr>
          <p:nvPr>
            <p:ph type="body" idx="1"/>
          </p:nvPr>
        </p:nvSpPr>
        <p:spPr>
          <a:xfrm>
            <a:off x="87313" y="731838"/>
            <a:ext cx="9677400" cy="5943600"/>
          </a:xfrm>
        </p:spPr>
        <p:txBody>
          <a:bodyPr/>
          <a:lstStyle/>
          <a:p>
            <a:pPr>
              <a:lnSpc>
                <a:spcPct val="114000"/>
              </a:lnSpc>
              <a:spcBef>
                <a:spcPts val="600"/>
              </a:spcBef>
              <a:spcAft>
                <a:spcPts val="1800"/>
              </a:spcAft>
            </a:pPr>
            <a:r>
              <a:rPr lang="en-US" altLang="en-US" sz="3200" b="1">
                <a:solidFill>
                  <a:srgbClr val="0000CC"/>
                </a:solidFill>
              </a:rPr>
              <a:t>Problem:</a:t>
            </a:r>
            <a:r>
              <a:rPr lang="en-US" altLang="en-US" sz="3200" b="1"/>
              <a:t> </a:t>
            </a:r>
            <a:r>
              <a:rPr lang="en-US" altLang="en-US" sz="3200"/>
              <a:t>How to reduce coupling in a design?</a:t>
            </a:r>
          </a:p>
          <a:p>
            <a:pPr>
              <a:lnSpc>
                <a:spcPct val="114000"/>
              </a:lnSpc>
              <a:spcBef>
                <a:spcPts val="600"/>
              </a:spcBef>
              <a:spcAft>
                <a:spcPct val="0"/>
              </a:spcAft>
            </a:pPr>
            <a:r>
              <a:rPr lang="en-US" altLang="en-US" sz="3200" b="1">
                <a:solidFill>
                  <a:srgbClr val="0000CC"/>
                </a:solidFill>
              </a:rPr>
              <a:t>Why is classes having high coupling bad?</a:t>
            </a:r>
          </a:p>
          <a:p>
            <a:pPr lvl="1">
              <a:lnSpc>
                <a:spcPct val="114000"/>
              </a:lnSpc>
              <a:spcBef>
                <a:spcPts val="600"/>
              </a:spcBef>
              <a:spcAft>
                <a:spcPts val="1200"/>
              </a:spcAft>
            </a:pPr>
            <a:r>
              <a:rPr lang="en-US" altLang="en-US" sz="2800"/>
              <a:t>Developer is forced to change all classes                    frequently because of changes to related classes…</a:t>
            </a:r>
          </a:p>
          <a:p>
            <a:pPr lvl="1">
              <a:lnSpc>
                <a:spcPct val="114000"/>
              </a:lnSpc>
              <a:spcBef>
                <a:spcPts val="600"/>
              </a:spcBef>
              <a:spcAft>
                <a:spcPts val="1200"/>
              </a:spcAft>
            </a:pPr>
            <a:r>
              <a:rPr lang="en-US" altLang="en-US" sz="2800"/>
              <a:t>Hard to understand in isolation, debug, test…</a:t>
            </a:r>
          </a:p>
          <a:p>
            <a:pPr lvl="1">
              <a:lnSpc>
                <a:spcPct val="114000"/>
              </a:lnSpc>
              <a:spcBef>
                <a:spcPts val="600"/>
              </a:spcBef>
              <a:spcAft>
                <a:spcPct val="0"/>
              </a:spcAft>
            </a:pPr>
            <a:r>
              <a:rPr lang="en-US" altLang="en-US" sz="2800"/>
              <a:t>Hard to re-use</a:t>
            </a:r>
          </a:p>
          <a:p>
            <a:pPr lvl="2">
              <a:lnSpc>
                <a:spcPct val="114000"/>
              </a:lnSpc>
              <a:spcBef>
                <a:spcPts val="600"/>
              </a:spcBef>
              <a:spcAft>
                <a:spcPts val="1800"/>
              </a:spcAft>
            </a:pPr>
            <a:r>
              <a:rPr lang="en-US" altLang="en-US" sz="2400"/>
              <a:t>Because it requires presence of classes that it depends on</a:t>
            </a:r>
          </a:p>
          <a:p>
            <a:pPr>
              <a:lnSpc>
                <a:spcPct val="110000"/>
              </a:lnSpc>
              <a:spcBef>
                <a:spcPts val="600"/>
              </a:spcBef>
              <a:spcAft>
                <a:spcPct val="0"/>
              </a:spcAft>
            </a:pPr>
            <a:r>
              <a:rPr lang="en-US" altLang="en-US" sz="3200" b="1">
                <a:solidFill>
                  <a:srgbClr val="0000CC"/>
                </a:solidFill>
              </a:rPr>
              <a:t>Solution:</a:t>
            </a:r>
            <a:r>
              <a:rPr lang="en-US" altLang="en-US" sz="3200" b="1"/>
              <a:t> </a:t>
            </a:r>
            <a:r>
              <a:rPr lang="en-US" altLang="en-US" sz="3200" b="1">
                <a:solidFill>
                  <a:schemeClr val="accent2"/>
                </a:solidFill>
              </a:rPr>
              <a:t>Assign responsibilities so that coupling remains low.</a:t>
            </a:r>
          </a:p>
          <a:p>
            <a:pPr lvl="1">
              <a:lnSpc>
                <a:spcPct val="114000"/>
              </a:lnSpc>
              <a:spcBef>
                <a:spcPts val="600"/>
              </a:spcBef>
              <a:spcAft>
                <a:spcPts val="1200"/>
              </a:spcAft>
            </a:pPr>
            <a:r>
              <a:rPr lang="en-US" altLang="en-US" sz="2800"/>
              <a:t> Use this principle to evaluate alternatives</a:t>
            </a:r>
          </a:p>
        </p:txBody>
      </p:sp>
      <p:pic>
        <p:nvPicPr>
          <p:cNvPr id="3" name="Picture 2">
            <a:extLst>
              <a:ext uri="{FF2B5EF4-FFF2-40B4-BE49-F238E27FC236}">
                <a16:creationId xmlns:a16="http://schemas.microsoft.com/office/drawing/2014/main" id="{2AABC9DD-EE72-C6B1-7CBB-EFFE76E29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513" y="3703638"/>
            <a:ext cx="17399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Effect transition="in" filter="checkerboard(across)">
                                      <p:cBhvr>
                                        <p:cTn id="7" dur="500"/>
                                        <p:tgtEl>
                                          <p:spTgt spid="153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3603">
                                            <p:txEl>
                                              <p:pRg st="3" end="3"/>
                                            </p:txEl>
                                          </p:spTgt>
                                        </p:tgtEl>
                                        <p:attrNameLst>
                                          <p:attrName>style.visibility</p:attrName>
                                        </p:attrNameLst>
                                      </p:cBhvr>
                                      <p:to>
                                        <p:strVal val="visible"/>
                                      </p:to>
                                    </p:set>
                                    <p:animEffect transition="in" filter="checkerboard(across)">
                                      <p:cBhvr>
                                        <p:cTn id="17" dur="500"/>
                                        <p:tgtEl>
                                          <p:spTgt spid="153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3603">
                                            <p:txEl>
                                              <p:pRg st="4" end="4"/>
                                            </p:txEl>
                                          </p:spTgt>
                                        </p:tgtEl>
                                        <p:attrNameLst>
                                          <p:attrName>style.visibility</p:attrName>
                                        </p:attrNameLst>
                                      </p:cBhvr>
                                      <p:to>
                                        <p:strVal val="visible"/>
                                      </p:to>
                                    </p:set>
                                    <p:animEffect transition="in" filter="checkerboard(across)">
                                      <p:cBhvr>
                                        <p:cTn id="22" dur="500"/>
                                        <p:tgtEl>
                                          <p:spTgt spid="153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checkerboard(across)">
                                      <p:cBhvr>
                                        <p:cTn id="27" dur="500"/>
                                        <p:tgtEl>
                                          <p:spTgt spid="153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53603">
                                            <p:txEl>
                                              <p:pRg st="6" end="6"/>
                                            </p:txEl>
                                          </p:spTgt>
                                        </p:tgtEl>
                                        <p:attrNameLst>
                                          <p:attrName>style.visibility</p:attrName>
                                        </p:attrNameLst>
                                      </p:cBhvr>
                                      <p:to>
                                        <p:strVal val="visible"/>
                                      </p:to>
                                    </p:set>
                                    <p:animEffect transition="in" filter="checkerboard(across)">
                                      <p:cBhvr>
                                        <p:cTn id="37" dur="500"/>
                                        <p:tgtEl>
                                          <p:spTgt spid="1536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53603">
                                            <p:txEl>
                                              <p:pRg st="7" end="7"/>
                                            </p:txEl>
                                          </p:spTgt>
                                        </p:tgtEl>
                                        <p:attrNameLst>
                                          <p:attrName>style.visibility</p:attrName>
                                        </p:attrNameLst>
                                      </p:cBhvr>
                                      <p:to>
                                        <p:strVal val="visible"/>
                                      </p:to>
                                    </p:set>
                                    <p:animEffect transition="in" filter="checkerboard(across)">
                                      <p:cBhvr>
                                        <p:cTn id="42" dur="500"/>
                                        <p:tgtEl>
                                          <p:spTgt spid="153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2">
            <a:extLst>
              <a:ext uri="{FF2B5EF4-FFF2-40B4-BE49-F238E27FC236}">
                <a16:creationId xmlns:a16="http://schemas.microsoft.com/office/drawing/2014/main" id="{48D97C3A-3541-245F-0B1A-905A30CAAE2F}"/>
              </a:ext>
            </a:extLst>
          </p:cNvPr>
          <p:cNvGrpSpPr>
            <a:grpSpLocks/>
          </p:cNvGrpSpPr>
          <p:nvPr/>
        </p:nvGrpSpPr>
        <p:grpSpPr bwMode="auto">
          <a:xfrm>
            <a:off x="252413" y="1504950"/>
            <a:ext cx="9436100" cy="5856288"/>
            <a:chOff x="159" y="317"/>
            <a:chExt cx="5874" cy="4217"/>
          </a:xfrm>
        </p:grpSpPr>
        <p:grpSp>
          <p:nvGrpSpPr>
            <p:cNvPr id="92166" name="Group 33">
              <a:extLst>
                <a:ext uri="{FF2B5EF4-FFF2-40B4-BE49-F238E27FC236}">
                  <a16:creationId xmlns:a16="http://schemas.microsoft.com/office/drawing/2014/main" id="{9B459F64-2DE1-B471-C82D-E38FBCB7046C}"/>
                </a:ext>
              </a:extLst>
            </p:cNvPr>
            <p:cNvGrpSpPr>
              <a:grpSpLocks/>
            </p:cNvGrpSpPr>
            <p:nvPr/>
          </p:nvGrpSpPr>
          <p:grpSpPr bwMode="auto">
            <a:xfrm>
              <a:off x="159" y="317"/>
              <a:ext cx="5821" cy="1694"/>
              <a:chOff x="228600" y="838200"/>
              <a:chExt cx="8382000" cy="2438400"/>
            </a:xfrm>
          </p:grpSpPr>
          <p:cxnSp>
            <p:nvCxnSpPr>
              <p:cNvPr id="21" name="Straight Connector 20">
                <a:extLst>
                  <a:ext uri="{FF2B5EF4-FFF2-40B4-BE49-F238E27FC236}">
                    <a16:creationId xmlns:a16="http://schemas.microsoft.com/office/drawing/2014/main" id="{CB553941-3AA6-98B5-8AA7-6280B3326852}"/>
                  </a:ext>
                </a:extLst>
              </p:cNvPr>
              <p:cNvCxnSpPr>
                <a:stCxn id="92183" idx="1"/>
              </p:cNvCxnSpPr>
              <p:nvPr/>
            </p:nvCxnSpPr>
            <p:spPr>
              <a:xfrm rot="10800000">
                <a:off x="228600" y="1371328"/>
                <a:ext cx="1753137" cy="1646"/>
              </a:xfrm>
              <a:prstGeom prst="line">
                <a:avLst/>
              </a:prstGeom>
            </p:spPr>
            <p:style>
              <a:lnRef idx="2">
                <a:schemeClr val="accent2"/>
              </a:lnRef>
              <a:fillRef idx="0">
                <a:schemeClr val="accent2"/>
              </a:fillRef>
              <a:effectRef idx="1">
                <a:schemeClr val="accent2"/>
              </a:effectRef>
              <a:fontRef idx="minor">
                <a:schemeClr val="tx1"/>
              </a:fontRef>
            </p:style>
          </p:cxnSp>
          <p:sp>
            <p:nvSpPr>
              <p:cNvPr id="92181" name="TextBox 22">
                <a:extLst>
                  <a:ext uri="{FF2B5EF4-FFF2-40B4-BE49-F238E27FC236}">
                    <a16:creationId xmlns:a16="http://schemas.microsoft.com/office/drawing/2014/main" id="{CE985997-8E04-C7C1-8EB4-48BD6B21DD07}"/>
                  </a:ext>
                </a:extLst>
              </p:cNvPr>
              <p:cNvSpPr txBox="1">
                <a:spLocks noChangeArrowheads="1"/>
              </p:cNvSpPr>
              <p:nvPr/>
            </p:nvSpPr>
            <p:spPr bwMode="auto">
              <a:xfrm>
                <a:off x="228600" y="913886"/>
                <a:ext cx="1818709" cy="42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makePayment()</a:t>
                </a:r>
                <a:endParaRPr lang="en-IN" altLang="en-US" sz="2000">
                  <a:solidFill>
                    <a:schemeClr val="tx1"/>
                  </a:solidFill>
                  <a:latin typeface="Comic Sans MS" panose="030F0702030302020204" pitchFamily="66" charset="0"/>
                  <a:cs typeface="Arial" panose="020B0604020202020204" pitchFamily="34" charset="0"/>
                </a:endParaRPr>
              </a:p>
            </p:txBody>
          </p:sp>
          <p:grpSp>
            <p:nvGrpSpPr>
              <p:cNvPr id="92182" name="Group 32">
                <a:extLst>
                  <a:ext uri="{FF2B5EF4-FFF2-40B4-BE49-F238E27FC236}">
                    <a16:creationId xmlns:a16="http://schemas.microsoft.com/office/drawing/2014/main" id="{965E39EE-65D8-667C-874D-B7014B593736}"/>
                  </a:ext>
                </a:extLst>
              </p:cNvPr>
              <p:cNvGrpSpPr>
                <a:grpSpLocks/>
              </p:cNvGrpSpPr>
              <p:nvPr/>
            </p:nvGrpSpPr>
            <p:grpSpPr bwMode="auto">
              <a:xfrm>
                <a:off x="990600" y="838200"/>
                <a:ext cx="7620000" cy="2438400"/>
                <a:chOff x="990600" y="838200"/>
                <a:chExt cx="7620000" cy="2438400"/>
              </a:xfrm>
            </p:grpSpPr>
            <p:sp>
              <p:nvSpPr>
                <p:cNvPr id="92183" name="Rectangle 1">
                  <a:extLst>
                    <a:ext uri="{FF2B5EF4-FFF2-40B4-BE49-F238E27FC236}">
                      <a16:creationId xmlns:a16="http://schemas.microsoft.com/office/drawing/2014/main" id="{06374AD2-8C40-E511-DED1-08328DEB7158}"/>
                    </a:ext>
                  </a:extLst>
                </p:cNvPr>
                <p:cNvSpPr>
                  <a:spLocks noChangeArrowheads="1"/>
                </p:cNvSpPr>
                <p:nvPr/>
              </p:nvSpPr>
              <p:spPr bwMode="auto">
                <a:xfrm>
                  <a:off x="1981200" y="838200"/>
                  <a:ext cx="2057400" cy="10668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:Controller</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2184" name="Rectangle 2">
                  <a:extLst>
                    <a:ext uri="{FF2B5EF4-FFF2-40B4-BE49-F238E27FC236}">
                      <a16:creationId xmlns:a16="http://schemas.microsoft.com/office/drawing/2014/main" id="{332DAD9C-539D-8CBB-D673-EBBBC24C036E}"/>
                    </a:ext>
                  </a:extLst>
                </p:cNvPr>
                <p:cNvSpPr>
                  <a:spLocks noChangeArrowheads="1"/>
                </p:cNvSpPr>
                <p:nvPr/>
              </p:nvSpPr>
              <p:spPr bwMode="auto">
                <a:xfrm>
                  <a:off x="6477000" y="838200"/>
                  <a:ext cx="2057400" cy="10668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p:Payment</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2185" name="Rectangle 3">
                  <a:extLst>
                    <a:ext uri="{FF2B5EF4-FFF2-40B4-BE49-F238E27FC236}">
                      <a16:creationId xmlns:a16="http://schemas.microsoft.com/office/drawing/2014/main" id="{561085E4-F8A9-71DA-D367-6D435547C4D2}"/>
                    </a:ext>
                  </a:extLst>
                </p:cNvPr>
                <p:cNvSpPr>
                  <a:spLocks noChangeArrowheads="1"/>
                </p:cNvSpPr>
                <p:nvPr/>
              </p:nvSpPr>
              <p:spPr bwMode="auto">
                <a:xfrm>
                  <a:off x="6553200" y="2209800"/>
                  <a:ext cx="2057400" cy="10668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:Sale</a:t>
                  </a:r>
                  <a:endParaRPr lang="en-IN" altLang="en-US" sz="2600">
                    <a:solidFill>
                      <a:srgbClr val="000000"/>
                    </a:solidFill>
                    <a:latin typeface="Comic Sans MS" panose="030F0702030302020204" pitchFamily="66" charset="0"/>
                    <a:cs typeface="Arial" panose="020B0604020202020204" pitchFamily="34" charset="0"/>
                  </a:endParaRPr>
                </a:p>
              </p:txBody>
            </p:sp>
            <p:cxnSp>
              <p:nvCxnSpPr>
                <p:cNvPr id="10" name="Straight Connector 9">
                  <a:extLst>
                    <a:ext uri="{FF2B5EF4-FFF2-40B4-BE49-F238E27FC236}">
                      <a16:creationId xmlns:a16="http://schemas.microsoft.com/office/drawing/2014/main" id="{723243C3-524E-5614-0525-36DEB75C0F07}"/>
                    </a:ext>
                  </a:extLst>
                </p:cNvPr>
                <p:cNvCxnSpPr>
                  <a:stCxn id="92183" idx="3"/>
                  <a:endCxn id="92184" idx="1"/>
                </p:cNvCxnSpPr>
                <p:nvPr/>
              </p:nvCxnSpPr>
              <p:spPr>
                <a:xfrm>
                  <a:off x="4037973" y="1371328"/>
                  <a:ext cx="2439024" cy="164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Elbow Connector 11">
                  <a:extLst>
                    <a:ext uri="{FF2B5EF4-FFF2-40B4-BE49-F238E27FC236}">
                      <a16:creationId xmlns:a16="http://schemas.microsoft.com/office/drawing/2014/main" id="{C191838D-D224-132E-A889-E3D0AB1A30F9}"/>
                    </a:ext>
                  </a:extLst>
                </p:cNvPr>
                <p:cNvCxnSpPr>
                  <a:stCxn id="92183" idx="2"/>
                  <a:endCxn id="92185" idx="1"/>
                </p:cNvCxnSpPr>
                <p:nvPr/>
              </p:nvCxnSpPr>
              <p:spPr>
                <a:xfrm rot="16200000" flipH="1">
                  <a:off x="4361189" y="552411"/>
                  <a:ext cx="839183" cy="3543272"/>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557EF24E-8DC1-952B-8ECB-C21945A7F723}"/>
                    </a:ext>
                  </a:extLst>
                </p:cNvPr>
                <p:cNvCxnSpPr/>
                <p:nvPr/>
              </p:nvCxnSpPr>
              <p:spPr>
                <a:xfrm>
                  <a:off x="989905" y="838200"/>
                  <a:ext cx="533626" cy="1646"/>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2189" name="TextBox 25">
                  <a:extLst>
                    <a:ext uri="{FF2B5EF4-FFF2-40B4-BE49-F238E27FC236}">
                      <a16:creationId xmlns:a16="http://schemas.microsoft.com/office/drawing/2014/main" id="{41302C3D-A181-2661-CF3D-C1C704AE799F}"/>
                    </a:ext>
                  </a:extLst>
                </p:cNvPr>
                <p:cNvSpPr txBox="1">
                  <a:spLocks noChangeArrowheads="1"/>
                </p:cNvSpPr>
                <p:nvPr/>
              </p:nvSpPr>
              <p:spPr bwMode="auto">
                <a:xfrm>
                  <a:off x="4801311" y="991217"/>
                  <a:ext cx="1395933" cy="42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1: create()</a:t>
                  </a:r>
                  <a:endParaRPr lang="en-IN" altLang="en-US" sz="2000">
                    <a:solidFill>
                      <a:schemeClr val="tx1"/>
                    </a:solidFill>
                    <a:latin typeface="Comic Sans MS" panose="030F0702030302020204" pitchFamily="66"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05A7732-00E8-06B3-3174-96082B60C4FC}"/>
                    </a:ext>
                  </a:extLst>
                </p:cNvPr>
                <p:cNvCxnSpPr/>
                <p:nvPr/>
              </p:nvCxnSpPr>
              <p:spPr>
                <a:xfrm>
                  <a:off x="5257485" y="991228"/>
                  <a:ext cx="533625" cy="1645"/>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2191" name="TextBox 29">
                  <a:extLst>
                    <a:ext uri="{FF2B5EF4-FFF2-40B4-BE49-F238E27FC236}">
                      <a16:creationId xmlns:a16="http://schemas.microsoft.com/office/drawing/2014/main" id="{7ECD3535-7B06-E4AF-E011-931C6452B212}"/>
                    </a:ext>
                  </a:extLst>
                </p:cNvPr>
                <p:cNvSpPr txBox="1">
                  <a:spLocks noChangeArrowheads="1"/>
                </p:cNvSpPr>
                <p:nvPr/>
              </p:nvSpPr>
              <p:spPr bwMode="auto">
                <a:xfrm>
                  <a:off x="3961760" y="2286103"/>
                  <a:ext cx="2101725" cy="42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2: addPayment(p)</a:t>
                  </a:r>
                  <a:endParaRPr lang="en-IN" altLang="en-US" sz="2000">
                    <a:solidFill>
                      <a:schemeClr val="tx1"/>
                    </a:solidFill>
                    <a:latin typeface="Comic Sans MS" panose="030F0702030302020204" pitchFamily="66"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E025B789-BF1E-39BA-7DA3-F1B2BD700F50}"/>
                    </a:ext>
                  </a:extLst>
                </p:cNvPr>
                <p:cNvCxnSpPr/>
                <p:nvPr/>
              </p:nvCxnSpPr>
              <p:spPr>
                <a:xfrm>
                  <a:off x="4800702" y="2286202"/>
                  <a:ext cx="532202" cy="1646"/>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grpSp>
        </p:grpSp>
        <p:grpSp>
          <p:nvGrpSpPr>
            <p:cNvPr id="92167" name="Group 59">
              <a:extLst>
                <a:ext uri="{FF2B5EF4-FFF2-40B4-BE49-F238E27FC236}">
                  <a16:creationId xmlns:a16="http://schemas.microsoft.com/office/drawing/2014/main" id="{F64125A6-5E85-EE2D-417D-EA9C3396BDA4}"/>
                </a:ext>
              </a:extLst>
            </p:cNvPr>
            <p:cNvGrpSpPr>
              <a:grpSpLocks/>
            </p:cNvGrpSpPr>
            <p:nvPr/>
          </p:nvGrpSpPr>
          <p:grpSpPr bwMode="auto">
            <a:xfrm>
              <a:off x="265" y="2328"/>
              <a:ext cx="5768" cy="2206"/>
              <a:chOff x="380625" y="3352458"/>
              <a:chExt cx="8306175" cy="3176930"/>
            </a:xfrm>
          </p:grpSpPr>
          <p:cxnSp>
            <p:nvCxnSpPr>
              <p:cNvPr id="36" name="Straight Connector 35">
                <a:extLst>
                  <a:ext uri="{FF2B5EF4-FFF2-40B4-BE49-F238E27FC236}">
                    <a16:creationId xmlns:a16="http://schemas.microsoft.com/office/drawing/2014/main" id="{8006209C-6609-269E-7132-0887AD7E47D8}"/>
                  </a:ext>
                </a:extLst>
              </p:cNvPr>
              <p:cNvCxnSpPr>
                <a:stCxn id="92170" idx="1"/>
              </p:cNvCxnSpPr>
              <p:nvPr/>
            </p:nvCxnSpPr>
            <p:spPr>
              <a:xfrm rot="10800000">
                <a:off x="380250" y="3836115"/>
                <a:ext cx="1753241" cy="1646"/>
              </a:xfrm>
              <a:prstGeom prst="line">
                <a:avLst/>
              </a:prstGeom>
            </p:spPr>
            <p:style>
              <a:lnRef idx="2">
                <a:schemeClr val="accent2"/>
              </a:lnRef>
              <a:fillRef idx="0">
                <a:schemeClr val="accent2"/>
              </a:fillRef>
              <a:effectRef idx="1">
                <a:schemeClr val="accent2"/>
              </a:effectRef>
              <a:fontRef idx="minor">
                <a:schemeClr val="tx1"/>
              </a:fontRef>
            </p:style>
          </p:cxnSp>
          <p:sp>
            <p:nvSpPr>
              <p:cNvPr id="92169" name="TextBox 36">
                <a:extLst>
                  <a:ext uri="{FF2B5EF4-FFF2-40B4-BE49-F238E27FC236}">
                    <a16:creationId xmlns:a16="http://schemas.microsoft.com/office/drawing/2014/main" id="{025E80D1-A93F-4EA9-3C07-85E3955D77BA}"/>
                  </a:ext>
                </a:extLst>
              </p:cNvPr>
              <p:cNvSpPr txBox="1">
                <a:spLocks noChangeArrowheads="1"/>
              </p:cNvSpPr>
              <p:nvPr/>
            </p:nvSpPr>
            <p:spPr bwMode="auto">
              <a:xfrm>
                <a:off x="381000" y="3420282"/>
                <a:ext cx="1801464" cy="4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makePayment()</a:t>
                </a:r>
                <a:endParaRPr lang="en-IN" altLang="en-US" sz="2000">
                  <a:solidFill>
                    <a:schemeClr val="tx1"/>
                  </a:solidFill>
                  <a:latin typeface="Comic Sans MS" panose="030F0702030302020204" pitchFamily="66" charset="0"/>
                  <a:cs typeface="Arial" panose="020B0604020202020204" pitchFamily="34" charset="0"/>
                </a:endParaRPr>
              </a:p>
            </p:txBody>
          </p:sp>
          <p:sp>
            <p:nvSpPr>
              <p:cNvPr id="92170" name="Rectangle 38">
                <a:extLst>
                  <a:ext uri="{FF2B5EF4-FFF2-40B4-BE49-F238E27FC236}">
                    <a16:creationId xmlns:a16="http://schemas.microsoft.com/office/drawing/2014/main" id="{563CEDDB-75BF-0CA2-236D-959E6D126A52}"/>
                  </a:ext>
                </a:extLst>
              </p:cNvPr>
              <p:cNvSpPr>
                <a:spLocks noChangeArrowheads="1"/>
              </p:cNvSpPr>
              <p:nvPr/>
            </p:nvSpPr>
            <p:spPr bwMode="auto">
              <a:xfrm>
                <a:off x="2133600" y="3352800"/>
                <a:ext cx="2057400" cy="966788"/>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:Controller</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2171" name="Rectangle 39">
                <a:extLst>
                  <a:ext uri="{FF2B5EF4-FFF2-40B4-BE49-F238E27FC236}">
                    <a16:creationId xmlns:a16="http://schemas.microsoft.com/office/drawing/2014/main" id="{A8E8125E-F8D8-155B-BFB4-08E77132167A}"/>
                  </a:ext>
                </a:extLst>
              </p:cNvPr>
              <p:cNvSpPr>
                <a:spLocks noChangeArrowheads="1"/>
              </p:cNvSpPr>
              <p:nvPr/>
            </p:nvSpPr>
            <p:spPr bwMode="auto">
              <a:xfrm>
                <a:off x="6629400" y="3352800"/>
                <a:ext cx="2057400" cy="966788"/>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:Sale</a:t>
                </a:r>
                <a:endParaRPr lang="en-IN" altLang="en-US" sz="2600">
                  <a:solidFill>
                    <a:srgbClr val="000000"/>
                  </a:solidFill>
                  <a:latin typeface="Comic Sans MS" panose="030F0702030302020204" pitchFamily="66" charset="0"/>
                  <a:cs typeface="Arial" panose="020B0604020202020204" pitchFamily="34" charset="0"/>
                </a:endParaRPr>
              </a:p>
            </p:txBody>
          </p:sp>
          <p:cxnSp>
            <p:nvCxnSpPr>
              <p:cNvPr id="42" name="Straight Connector 41">
                <a:extLst>
                  <a:ext uri="{FF2B5EF4-FFF2-40B4-BE49-F238E27FC236}">
                    <a16:creationId xmlns:a16="http://schemas.microsoft.com/office/drawing/2014/main" id="{FD22AD9D-4F2B-581B-681B-5B29FE90522A}"/>
                  </a:ext>
                </a:extLst>
              </p:cNvPr>
              <p:cNvCxnSpPr>
                <a:stCxn id="92170" idx="3"/>
                <a:endCxn id="92171" idx="1"/>
              </p:cNvCxnSpPr>
              <p:nvPr/>
            </p:nvCxnSpPr>
            <p:spPr>
              <a:xfrm>
                <a:off x="4191273" y="3836115"/>
                <a:ext cx="2437746" cy="1646"/>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5720D8FE-CF6E-7404-58F9-74391DBF034E}"/>
                  </a:ext>
                </a:extLst>
              </p:cNvPr>
              <p:cNvCxnSpPr/>
              <p:nvPr/>
            </p:nvCxnSpPr>
            <p:spPr>
              <a:xfrm>
                <a:off x="1143024" y="3352116"/>
                <a:ext cx="532234" cy="1646"/>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2174" name="TextBox 44">
                <a:extLst>
                  <a:ext uri="{FF2B5EF4-FFF2-40B4-BE49-F238E27FC236}">
                    <a16:creationId xmlns:a16="http://schemas.microsoft.com/office/drawing/2014/main" id="{EDB41EEF-1B15-473C-EEBD-B5CC7C2DD5B5}"/>
                  </a:ext>
                </a:extLst>
              </p:cNvPr>
              <p:cNvSpPr txBox="1">
                <a:spLocks noChangeArrowheads="1"/>
              </p:cNvSpPr>
              <p:nvPr/>
            </p:nvSpPr>
            <p:spPr bwMode="auto">
              <a:xfrm>
                <a:off x="4496192" y="3491056"/>
                <a:ext cx="2137281" cy="4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1: makePayment()</a:t>
                </a:r>
                <a:endParaRPr lang="en-IN" altLang="en-US" sz="2000">
                  <a:solidFill>
                    <a:schemeClr val="tx1"/>
                  </a:solidFill>
                  <a:latin typeface="Comic Sans MS" panose="030F0702030302020204" pitchFamily="66"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188BBDA6-7606-41BF-906B-E4B2094CA7F4}"/>
                  </a:ext>
                </a:extLst>
              </p:cNvPr>
              <p:cNvCxnSpPr/>
              <p:nvPr/>
            </p:nvCxnSpPr>
            <p:spPr>
              <a:xfrm>
                <a:off x="5181740" y="3427844"/>
                <a:ext cx="533657" cy="1646"/>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2176" name="Rectangle 48">
                <a:extLst>
                  <a:ext uri="{FF2B5EF4-FFF2-40B4-BE49-F238E27FC236}">
                    <a16:creationId xmlns:a16="http://schemas.microsoft.com/office/drawing/2014/main" id="{170BB7CC-D649-BFC2-5999-F668F6B784B5}"/>
                  </a:ext>
                </a:extLst>
              </p:cNvPr>
              <p:cNvSpPr>
                <a:spLocks noChangeArrowheads="1"/>
              </p:cNvSpPr>
              <p:nvPr/>
            </p:nvSpPr>
            <p:spPr bwMode="auto">
              <a:xfrm>
                <a:off x="6629400" y="5562600"/>
                <a:ext cx="2057400" cy="966788"/>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:Payment</a:t>
                </a:r>
                <a:endParaRPr lang="en-IN" altLang="en-US" sz="2600">
                  <a:solidFill>
                    <a:srgbClr val="000000"/>
                  </a:solidFill>
                  <a:latin typeface="Comic Sans MS" panose="030F0702030302020204" pitchFamily="66" charset="0"/>
                  <a:cs typeface="Arial" panose="020B0604020202020204" pitchFamily="34" charset="0"/>
                </a:endParaRPr>
              </a:p>
            </p:txBody>
          </p:sp>
          <p:cxnSp>
            <p:nvCxnSpPr>
              <p:cNvPr id="51" name="Straight Arrow Connector 50">
                <a:extLst>
                  <a:ext uri="{FF2B5EF4-FFF2-40B4-BE49-F238E27FC236}">
                    <a16:creationId xmlns:a16="http://schemas.microsoft.com/office/drawing/2014/main" id="{5127CD20-2DEB-7673-9722-64CC3E522FDC}"/>
                  </a:ext>
                </a:extLst>
              </p:cNvPr>
              <p:cNvCxnSpPr>
                <a:stCxn id="92171" idx="2"/>
                <a:endCxn id="92176" idx="0"/>
              </p:cNvCxnSpPr>
              <p:nvPr/>
            </p:nvCxnSpPr>
            <p:spPr>
              <a:xfrm rot="5400000">
                <a:off x="7037160" y="4940863"/>
                <a:ext cx="1242922" cy="1424"/>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92178" name="TextBox 55">
                <a:extLst>
                  <a:ext uri="{FF2B5EF4-FFF2-40B4-BE49-F238E27FC236}">
                    <a16:creationId xmlns:a16="http://schemas.microsoft.com/office/drawing/2014/main" id="{5EF240F1-9999-BEF5-9925-AC51CFAAD019}"/>
                  </a:ext>
                </a:extLst>
              </p:cNvPr>
              <p:cNvSpPr txBox="1">
                <a:spLocks noChangeArrowheads="1"/>
              </p:cNvSpPr>
              <p:nvPr/>
            </p:nvSpPr>
            <p:spPr bwMode="auto">
              <a:xfrm>
                <a:off x="7053245" y="4746539"/>
                <a:ext cx="1633555" cy="42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1.1: create()</a:t>
                </a:r>
                <a:endParaRPr lang="en-IN" altLang="en-US" sz="2000">
                  <a:solidFill>
                    <a:schemeClr val="tx1"/>
                  </a:solidFill>
                  <a:latin typeface="Comic Sans MS" panose="030F0702030302020204" pitchFamily="66" charset="0"/>
                  <a:cs typeface="Arial" panose="020B0604020202020204" pitchFamily="34" charset="0"/>
                </a:endParaRPr>
              </a:p>
            </p:txBody>
          </p:sp>
          <p:cxnSp>
            <p:nvCxnSpPr>
              <p:cNvPr id="58" name="Straight Arrow Connector 57">
                <a:extLst>
                  <a:ext uri="{FF2B5EF4-FFF2-40B4-BE49-F238E27FC236}">
                    <a16:creationId xmlns:a16="http://schemas.microsoft.com/office/drawing/2014/main" id="{398C92F4-737E-BEA3-3BF7-3042217CC985}"/>
                  </a:ext>
                </a:extLst>
              </p:cNvPr>
              <p:cNvCxnSpPr/>
              <p:nvPr/>
            </p:nvCxnSpPr>
            <p:spPr>
              <a:xfrm rot="5400000">
                <a:off x="6861421" y="4809986"/>
                <a:ext cx="381931" cy="1424"/>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grpSp>
      </p:grpSp>
      <p:sp>
        <p:nvSpPr>
          <p:cNvPr id="92163" name="Rectangle 2">
            <a:extLst>
              <a:ext uri="{FF2B5EF4-FFF2-40B4-BE49-F238E27FC236}">
                <a16:creationId xmlns:a16="http://schemas.microsoft.com/office/drawing/2014/main" id="{FB1B04BD-1159-39F2-B82E-AF116BEA2E83}"/>
              </a:ext>
            </a:extLst>
          </p:cNvPr>
          <p:cNvSpPr>
            <a:spLocks noChangeArrowheads="1"/>
          </p:cNvSpPr>
          <p:nvPr/>
        </p:nvSpPr>
        <p:spPr bwMode="auto">
          <a:xfrm>
            <a:off x="565150" y="255588"/>
            <a:ext cx="8596313"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8000"/>
              </a:lnSpc>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Arial" panose="020B0604020202020204" pitchFamily="34" charset="0"/>
              </a:rPr>
              <a:t>Two alternative responses to “Who creates Payment?”</a:t>
            </a:r>
          </a:p>
        </p:txBody>
      </p:sp>
      <p:sp>
        <p:nvSpPr>
          <p:cNvPr id="747525" name="Rectangle 5">
            <a:extLst>
              <a:ext uri="{FF2B5EF4-FFF2-40B4-BE49-F238E27FC236}">
                <a16:creationId xmlns:a16="http://schemas.microsoft.com/office/drawing/2014/main" id="{29D57BA6-B85D-F0E5-8C7B-030C57B13010}"/>
              </a:ext>
            </a:extLst>
          </p:cNvPr>
          <p:cNvSpPr>
            <a:spLocks noChangeArrowheads="1"/>
          </p:cNvSpPr>
          <p:nvPr/>
        </p:nvSpPr>
        <p:spPr bwMode="auto">
          <a:xfrm>
            <a:off x="568325" y="5308600"/>
            <a:ext cx="6564313" cy="1979613"/>
          </a:xfrm>
          <a:prstGeom prst="rect">
            <a:avLst/>
          </a:prstGeom>
          <a:solidFill>
            <a:srgbClr val="FFCCFF"/>
          </a:solidFill>
          <a:ln w="9525">
            <a:solidFill>
              <a:srgbClr val="CC3300"/>
            </a:solidFill>
            <a:miter lim="800000"/>
            <a:headEnd/>
            <a:tailEnd/>
          </a:ln>
        </p:spPr>
        <p:txBody>
          <a:bodyPr lIns="100772" tIns="50387" rIns="100772" bIns="50387"/>
          <a:lstStyle>
            <a:lvl1pPr marL="422275" indent="-317500">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143000" indent="-228600">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600200" indent="-228600">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057400" indent="-228600">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5146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29718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4290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8862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a:lnSpc>
                <a:spcPct val="88000"/>
              </a:lnSpc>
              <a:spcAft>
                <a:spcPts val="600"/>
              </a:spcAft>
            </a:pPr>
            <a:r>
              <a:rPr lang="en-US" altLang="en-US" sz="2400">
                <a:solidFill>
                  <a:srgbClr val="006600"/>
                </a:solidFill>
              </a:rPr>
              <a:t>The second alternative leads to  less coupling</a:t>
            </a:r>
          </a:p>
          <a:p>
            <a:pPr lvl="1">
              <a:lnSpc>
                <a:spcPct val="88000"/>
              </a:lnSpc>
            </a:pPr>
            <a:r>
              <a:rPr lang="en-US" altLang="en-US" sz="2000" b="0"/>
              <a:t>Avoids an association between Controller and Payment</a:t>
            </a:r>
          </a:p>
          <a:p>
            <a:pPr lvl="1">
              <a:lnSpc>
                <a:spcPct val="88000"/>
              </a:lnSpc>
            </a:pPr>
            <a:r>
              <a:rPr lang="en-US" altLang="en-US" sz="2000" b="0"/>
              <a:t>Sale and Payment already related</a:t>
            </a:r>
          </a:p>
        </p:txBody>
      </p:sp>
      <p:sp>
        <p:nvSpPr>
          <p:cNvPr id="92165" name="Line 32">
            <a:extLst>
              <a:ext uri="{FF2B5EF4-FFF2-40B4-BE49-F238E27FC236}">
                <a16:creationId xmlns:a16="http://schemas.microsoft.com/office/drawing/2014/main" id="{14F58E00-D94D-8093-A1BE-83151578B789}"/>
              </a:ext>
            </a:extLst>
          </p:cNvPr>
          <p:cNvSpPr>
            <a:spLocks noChangeShapeType="1"/>
          </p:cNvSpPr>
          <p:nvPr/>
        </p:nvSpPr>
        <p:spPr bwMode="auto">
          <a:xfrm>
            <a:off x="0" y="4008438"/>
            <a:ext cx="10080625" cy="0"/>
          </a:xfrm>
          <a:prstGeom prst="line">
            <a:avLst/>
          </a:prstGeom>
          <a:noFill/>
          <a:ln w="28575" cap="rnd">
            <a:solidFill>
              <a:srgbClr val="660066"/>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47525"/>
                                        </p:tgtEl>
                                        <p:attrNameLst>
                                          <p:attrName>style.visibility</p:attrName>
                                        </p:attrNameLst>
                                      </p:cBhvr>
                                      <p:to>
                                        <p:strVal val="visible"/>
                                      </p:to>
                                    </p:set>
                                    <p:animEffect transition="in" filter="checkerboard(across)">
                                      <p:cBhvr>
                                        <p:cTn id="7" dur="500"/>
                                        <p:tgtEl>
                                          <p:spTgt spid="74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AF483D4-7A2D-0AD4-CEB0-A2E072E89639}"/>
              </a:ext>
            </a:extLst>
          </p:cNvPr>
          <p:cNvSpPr>
            <a:spLocks noGrp="1" noChangeArrowheads="1"/>
          </p:cNvSpPr>
          <p:nvPr>
            <p:ph type="title"/>
          </p:nvPr>
        </p:nvSpPr>
        <p:spPr>
          <a:xfrm>
            <a:off x="741363" y="341313"/>
            <a:ext cx="8596312" cy="1255712"/>
          </a:xfrm>
        </p:spPr>
        <p:txBody>
          <a:bodyPr/>
          <a:lstStyle/>
          <a:p>
            <a:r>
              <a:rPr lang="en-US" altLang="en-US" sz="3600"/>
              <a:t>High Cohesion</a:t>
            </a:r>
          </a:p>
        </p:txBody>
      </p:sp>
      <p:sp>
        <p:nvSpPr>
          <p:cNvPr id="72707" name="Rectangle 3">
            <a:extLst>
              <a:ext uri="{FF2B5EF4-FFF2-40B4-BE49-F238E27FC236}">
                <a16:creationId xmlns:a16="http://schemas.microsoft.com/office/drawing/2014/main" id="{F6E8FAD8-E3B0-0A26-CAD3-066DF44C1A55}"/>
              </a:ext>
            </a:extLst>
          </p:cNvPr>
          <p:cNvSpPr>
            <a:spLocks noGrp="1" noChangeArrowheads="1"/>
          </p:cNvSpPr>
          <p:nvPr>
            <p:ph type="body" idx="1"/>
          </p:nvPr>
        </p:nvSpPr>
        <p:spPr>
          <a:xfrm>
            <a:off x="468313" y="1597025"/>
            <a:ext cx="9753600" cy="5334000"/>
          </a:xfrm>
        </p:spPr>
        <p:txBody>
          <a:bodyPr/>
          <a:lstStyle/>
          <a:p>
            <a:pPr>
              <a:lnSpc>
                <a:spcPct val="115000"/>
              </a:lnSpc>
              <a:spcBef>
                <a:spcPct val="15000"/>
              </a:spcBef>
              <a:spcAft>
                <a:spcPts val="1800"/>
              </a:spcAft>
            </a:pPr>
            <a:r>
              <a:rPr lang="en-US" altLang="en-US" b="1">
                <a:solidFill>
                  <a:srgbClr val="0000CC"/>
                </a:solidFill>
              </a:rPr>
              <a:t>Problem:</a:t>
            </a:r>
            <a:r>
              <a:rPr lang="en-US" altLang="en-US" b="1"/>
              <a:t> </a:t>
            </a:r>
            <a:r>
              <a:rPr lang="en-US" altLang="en-US"/>
              <a:t>How to increase cohesion? </a:t>
            </a:r>
          </a:p>
          <a:p>
            <a:pPr>
              <a:lnSpc>
                <a:spcPct val="115000"/>
              </a:lnSpc>
              <a:spcBef>
                <a:spcPts val="600"/>
              </a:spcBef>
              <a:spcAft>
                <a:spcPts val="1200"/>
              </a:spcAft>
            </a:pPr>
            <a:r>
              <a:rPr lang="en-US" altLang="en-US"/>
              <a:t>Problems when a class has low cohesion:</a:t>
            </a:r>
          </a:p>
          <a:p>
            <a:pPr lvl="1">
              <a:lnSpc>
                <a:spcPct val="115000"/>
              </a:lnSpc>
              <a:spcBef>
                <a:spcPts val="600"/>
              </a:spcBef>
              <a:spcAft>
                <a:spcPts val="1200"/>
              </a:spcAft>
            </a:pPr>
            <a:r>
              <a:rPr lang="en-US" altLang="en-US" b="1">
                <a:solidFill>
                  <a:srgbClr val="0000CC"/>
                </a:solidFill>
              </a:rPr>
              <a:t>Hard to comprehend</a:t>
            </a:r>
          </a:p>
          <a:p>
            <a:pPr lvl="1">
              <a:lnSpc>
                <a:spcPct val="115000"/>
              </a:lnSpc>
              <a:spcBef>
                <a:spcPts val="600"/>
              </a:spcBef>
              <a:spcAft>
                <a:spcPts val="1200"/>
              </a:spcAft>
            </a:pPr>
            <a:r>
              <a:rPr lang="en-US" altLang="en-US" b="1">
                <a:solidFill>
                  <a:srgbClr val="0000CC"/>
                </a:solidFill>
              </a:rPr>
              <a:t>Hard to reuse</a:t>
            </a:r>
          </a:p>
          <a:p>
            <a:pPr lvl="1">
              <a:lnSpc>
                <a:spcPct val="115000"/>
              </a:lnSpc>
              <a:spcBef>
                <a:spcPts val="600"/>
              </a:spcBef>
              <a:spcAft>
                <a:spcPts val="1200"/>
              </a:spcAft>
            </a:pPr>
            <a:r>
              <a:rPr lang="en-US" altLang="en-US" b="1">
                <a:solidFill>
                  <a:srgbClr val="0000CC"/>
                </a:solidFill>
              </a:rPr>
              <a:t>Hard to maintain</a:t>
            </a:r>
          </a:p>
          <a:p>
            <a:pPr lvl="1">
              <a:lnSpc>
                <a:spcPct val="115000"/>
              </a:lnSpc>
              <a:spcBef>
                <a:spcPts val="600"/>
              </a:spcBef>
              <a:spcAft>
                <a:spcPts val="1200"/>
              </a:spcAft>
            </a:pPr>
            <a:r>
              <a:rPr lang="en-US" altLang="en-US" b="1">
                <a:solidFill>
                  <a:srgbClr val="0000CC"/>
                </a:solidFill>
              </a:rPr>
              <a:t>Frequent changes required</a:t>
            </a:r>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wipe(down)">
                                      <p:cBhvr>
                                        <p:cTn id="7" dur="500"/>
                                        <p:tgtEl>
                                          <p:spTgt spid="727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2707">
                                            <p:txEl>
                                              <p:pRg st="3" end="3"/>
                                            </p:txEl>
                                          </p:spTgt>
                                        </p:tgtEl>
                                        <p:attrNameLst>
                                          <p:attrName>style.visibility</p:attrName>
                                        </p:attrNameLst>
                                      </p:cBhvr>
                                      <p:to>
                                        <p:strVal val="visible"/>
                                      </p:to>
                                    </p:set>
                                    <p:animEffect transition="in" filter="wipe(down)">
                                      <p:cBhvr>
                                        <p:cTn id="12" dur="500"/>
                                        <p:tgtEl>
                                          <p:spTgt spid="727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animEffect transition="in" filter="wipe(down)">
                                      <p:cBhvr>
                                        <p:cTn id="17" dur="500"/>
                                        <p:tgtEl>
                                          <p:spTgt spid="727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2707">
                                            <p:txEl>
                                              <p:pRg st="5" end="5"/>
                                            </p:txEl>
                                          </p:spTgt>
                                        </p:tgtEl>
                                        <p:attrNameLst>
                                          <p:attrName>style.visibility</p:attrName>
                                        </p:attrNameLst>
                                      </p:cBhvr>
                                      <p:to>
                                        <p:strVal val="visible"/>
                                      </p:to>
                                    </p:set>
                                    <p:animEffect transition="in" filter="wipe(down)">
                                      <p:cBhvr>
                                        <p:cTn id="22" dur="500"/>
                                        <p:tgtEl>
                                          <p:spTgt spid="72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21E16D-A8A5-2E6A-A87F-CA4E7C7BA62D}"/>
              </a:ext>
            </a:extLst>
          </p:cNvPr>
          <p:cNvSpPr>
            <a:spLocks noGrp="1" noChangeArrowheads="1"/>
          </p:cNvSpPr>
          <p:nvPr>
            <p:ph type="title" sz="quarter"/>
          </p:nvPr>
        </p:nvSpPr>
        <p:spPr>
          <a:xfrm>
            <a:off x="582613" y="22225"/>
            <a:ext cx="8596312" cy="1255713"/>
          </a:xfrm>
        </p:spPr>
        <p:txBody>
          <a:bodyPr/>
          <a:lstStyle/>
          <a:p>
            <a:r>
              <a:rPr lang="en-US" altLang="zh-TW" sz="3200">
                <a:ea typeface="PMingLiU" panose="02020500000000000000" pitchFamily="18" charset="-120"/>
              </a:rPr>
              <a:t>Origin of Patterns</a:t>
            </a:r>
          </a:p>
        </p:txBody>
      </p:sp>
      <p:pic>
        <p:nvPicPr>
          <p:cNvPr id="6147" name="Picture 3" descr="Jamia%2520Masjid">
            <a:hlinkClick r:id="rId2"/>
            <a:extLst>
              <a:ext uri="{FF2B5EF4-FFF2-40B4-BE49-F238E27FC236}">
                <a16:creationId xmlns:a16="http://schemas.microsoft.com/office/drawing/2014/main" id="{C05328CF-E0A3-A292-5A4B-78EBB502500D}"/>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897313" y="2789238"/>
            <a:ext cx="2089150" cy="2379662"/>
          </a:xfrm>
        </p:spPr>
      </p:pic>
      <p:pic>
        <p:nvPicPr>
          <p:cNvPr id="6148" name="Picture 4" descr="Dscf0003">
            <a:hlinkClick r:id="rId4"/>
            <a:extLst>
              <a:ext uri="{FF2B5EF4-FFF2-40B4-BE49-F238E27FC236}">
                <a16:creationId xmlns:a16="http://schemas.microsoft.com/office/drawing/2014/main" id="{6BD36CB2-C906-40BA-3382-9DB739708706}"/>
              </a:ext>
            </a:extLst>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6946900" y="3017838"/>
            <a:ext cx="2554288" cy="1935162"/>
          </a:xfrm>
        </p:spPr>
      </p:pic>
      <p:pic>
        <p:nvPicPr>
          <p:cNvPr id="6149" name="Picture 5" descr="P1010127_%E5%9C%9F%E8%80%B3%E5%85%B6%E6%B8%85%E7%9C%9F%E5%AF%BA">
            <a:hlinkClick r:id="rId6"/>
            <a:extLst>
              <a:ext uri="{FF2B5EF4-FFF2-40B4-BE49-F238E27FC236}">
                <a16:creationId xmlns:a16="http://schemas.microsoft.com/office/drawing/2014/main" id="{F3CD1C24-435C-16BD-B2A4-11860BB9C0F8}"/>
              </a:ext>
            </a:extLst>
          </p:cNvPr>
          <p:cNvPicPr>
            <a:picLocks noGrp="1" noChangeAspect="1" noChangeArrowheads="1"/>
          </p:cNvPicPr>
          <p:nvPr>
            <p:ph sz="quarter" idx="4"/>
          </p:nvPr>
        </p:nvPicPr>
        <p:blipFill>
          <a:blip r:embed="rId7">
            <a:extLst>
              <a:ext uri="{28A0092B-C50C-407E-A947-70E740481C1C}">
                <a14:useLocalDpi xmlns:a14="http://schemas.microsoft.com/office/drawing/2010/main" val="0"/>
              </a:ext>
            </a:extLst>
          </a:blip>
          <a:srcRect/>
          <a:stretch>
            <a:fillRect/>
          </a:stretch>
        </p:blipFill>
        <p:spPr>
          <a:xfrm>
            <a:off x="5953125" y="5380038"/>
            <a:ext cx="2557463" cy="1928812"/>
          </a:xfrm>
        </p:spPr>
      </p:pic>
      <p:pic>
        <p:nvPicPr>
          <p:cNvPr id="6150" name="Picture 6" descr="Sabah01">
            <a:hlinkClick r:id="rId8"/>
            <a:extLst>
              <a:ext uri="{FF2B5EF4-FFF2-40B4-BE49-F238E27FC236}">
                <a16:creationId xmlns:a16="http://schemas.microsoft.com/office/drawing/2014/main" id="{C55B41B7-5A77-0D8A-8359-F435480A084A}"/>
              </a:ext>
            </a:extLst>
          </p:cNvPr>
          <p:cNvPicPr>
            <a:picLocks noGrp="1" noChangeAspect="1" noChangeArrowheads="1"/>
          </p:cNvPicPr>
          <p:nvPr>
            <p:ph sz="quarter" idx="3"/>
          </p:nvPr>
        </p:nvPicPr>
        <p:blipFill>
          <a:blip r:embed="rId9">
            <a:extLst>
              <a:ext uri="{28A0092B-C50C-407E-A947-70E740481C1C}">
                <a14:useLocalDpi xmlns:a14="http://schemas.microsoft.com/office/drawing/2010/main" val="0"/>
              </a:ext>
            </a:extLst>
          </a:blip>
          <a:srcRect/>
          <a:stretch>
            <a:fillRect/>
          </a:stretch>
        </p:blipFill>
        <p:spPr>
          <a:xfrm>
            <a:off x="1077913" y="5380038"/>
            <a:ext cx="2859087" cy="1911350"/>
          </a:xfrm>
        </p:spPr>
      </p:pic>
      <p:sp>
        <p:nvSpPr>
          <p:cNvPr id="9223" name="Text Box 9">
            <a:extLst>
              <a:ext uri="{FF2B5EF4-FFF2-40B4-BE49-F238E27FC236}">
                <a16:creationId xmlns:a16="http://schemas.microsoft.com/office/drawing/2014/main" id="{8EFE6A3E-E109-3C37-9F2C-3DB99CA3F8BF}"/>
              </a:ext>
            </a:extLst>
          </p:cNvPr>
          <p:cNvSpPr txBox="1">
            <a:spLocks noChangeArrowheads="1"/>
          </p:cNvSpPr>
          <p:nvPr/>
        </p:nvSpPr>
        <p:spPr bwMode="auto">
          <a:xfrm>
            <a:off x="125413" y="1039813"/>
            <a:ext cx="976312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20000"/>
              </a:spcBef>
              <a:buClr>
                <a:schemeClr val="hlink"/>
              </a:buClr>
              <a:buFont typeface="Wingdings" panose="05000000000000000000" pitchFamily="2" charset="2"/>
              <a:buBlip>
                <a:blip r:embed="rId10"/>
              </a:buBlip>
            </a:pPr>
            <a:r>
              <a:rPr kumimoji="1" lang="en-US" altLang="zh-TW" sz="3200" b="0">
                <a:solidFill>
                  <a:schemeClr val="tx1"/>
                </a:solidFill>
                <a:latin typeface="Comic Sans MS" panose="030F0702030302020204" pitchFamily="66" charset="0"/>
                <a:ea typeface="PMingLiU" panose="02020500000000000000" pitchFamily="18" charset="-120"/>
                <a:cs typeface="Arial" panose="020B0604020202020204" pitchFamily="34" charset="0"/>
              </a:rPr>
              <a:t>Roots in the architecture field:</a:t>
            </a:r>
          </a:p>
          <a:p>
            <a:pPr lvl="1" eaLnBrk="1" hangingPunct="1">
              <a:spcBef>
                <a:spcPct val="20000"/>
              </a:spcBef>
              <a:buClr>
                <a:schemeClr val="hlink"/>
              </a:buClr>
              <a:buFont typeface="Arial" panose="020B0604020202020204" pitchFamily="34" charset="0"/>
              <a:buChar char="•"/>
            </a:pPr>
            <a:r>
              <a:rPr kumimoji="1" lang="en-US" altLang="zh-TW" sz="3200" b="0">
                <a:solidFill>
                  <a:schemeClr val="tx1"/>
                </a:solidFill>
                <a:latin typeface="Comic Sans MS" panose="030F0702030302020204" pitchFamily="66" charset="0"/>
                <a:ea typeface="PMingLiU" panose="02020500000000000000" pitchFamily="18" charset="-120"/>
                <a:cs typeface="Arial" panose="020B0604020202020204" pitchFamily="34" charset="0"/>
              </a:rPr>
              <a:t>Made prominent by Christopher                   Alexander (1977)</a:t>
            </a:r>
            <a:endParaRPr kumimoji="1" lang="zh-TW" altLang="zh-TW" sz="3200" b="0">
              <a:solidFill>
                <a:schemeClr val="tx1"/>
              </a:solidFill>
              <a:latin typeface="Comic Sans MS" panose="030F0702030302020204" pitchFamily="66" charset="0"/>
              <a:ea typeface="PMingLiU" panose="02020500000000000000" pitchFamily="18" charset="-120"/>
              <a:cs typeface="Arial" panose="020B0604020202020204" pitchFamily="34" charset="0"/>
            </a:endParaRPr>
          </a:p>
          <a:p>
            <a:pPr>
              <a:lnSpc>
                <a:spcPct val="80000"/>
              </a:lnSpc>
              <a:spcBef>
                <a:spcPct val="50000"/>
              </a:spcBef>
              <a:buClr>
                <a:srgbClr val="000000"/>
              </a:buClr>
              <a:buSzPct val="100000"/>
              <a:buFont typeface="Times New Roman" panose="02020603050405020304" pitchFamily="18" charset="0"/>
              <a:buNone/>
            </a:pPr>
            <a:endParaRPr lang="en-US" altLang="en-US" sz="3200" b="0">
              <a:solidFill>
                <a:schemeClr val="tx1"/>
              </a:solidFill>
              <a:latin typeface="Comic Sans MS" panose="030F0702030302020204" pitchFamily="66" charset="0"/>
              <a:cs typeface="Arial" panose="020B0604020202020204" pitchFamily="34" charset="0"/>
            </a:endParaRPr>
          </a:p>
        </p:txBody>
      </p:sp>
      <p:pic>
        <p:nvPicPr>
          <p:cNvPr id="9224" name="Picture 10" descr="250px-Christopher_Alexander">
            <a:extLst>
              <a:ext uri="{FF2B5EF4-FFF2-40B4-BE49-F238E27FC236}">
                <a16:creationId xmlns:a16="http://schemas.microsoft.com/office/drawing/2014/main" id="{36E72BC4-7AF9-EF36-C536-791004288F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4913" y="808038"/>
            <a:ext cx="236220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10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down)">
                                      <p:cBhvr>
                                        <p:cTn id="12" dur="10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wipe(down)">
                                      <p:cBhvr>
                                        <p:cTn id="17" dur="10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wipe(down)">
                                      <p:cBhvr>
                                        <p:cTn id="22"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3">
            <a:extLst>
              <a:ext uri="{FF2B5EF4-FFF2-40B4-BE49-F238E27FC236}">
                <a16:creationId xmlns:a16="http://schemas.microsoft.com/office/drawing/2014/main" id="{B3D196CF-34DD-99FE-FD99-E522F0E56CA3}"/>
              </a:ext>
            </a:extLst>
          </p:cNvPr>
          <p:cNvGrpSpPr>
            <a:grpSpLocks/>
          </p:cNvGrpSpPr>
          <p:nvPr/>
        </p:nvGrpSpPr>
        <p:grpSpPr bwMode="auto">
          <a:xfrm>
            <a:off x="420688" y="1951038"/>
            <a:ext cx="9267825" cy="5191125"/>
            <a:chOff x="228600" y="609600"/>
            <a:chExt cx="8305800" cy="5791994"/>
          </a:xfrm>
        </p:grpSpPr>
        <p:cxnSp>
          <p:nvCxnSpPr>
            <p:cNvPr id="15" name="Straight Arrow Connector 14">
              <a:extLst>
                <a:ext uri="{FF2B5EF4-FFF2-40B4-BE49-F238E27FC236}">
                  <a16:creationId xmlns:a16="http://schemas.microsoft.com/office/drawing/2014/main" id="{3BA1A2A3-4A80-8233-6411-109D894FC861}"/>
                </a:ext>
              </a:extLst>
            </p:cNvPr>
            <p:cNvCxnSpPr/>
            <p:nvPr/>
          </p:nvCxnSpPr>
          <p:spPr>
            <a:xfrm>
              <a:off x="228600" y="1980549"/>
              <a:ext cx="1981839" cy="1771"/>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5237" name="TextBox 19">
              <a:extLst>
                <a:ext uri="{FF2B5EF4-FFF2-40B4-BE49-F238E27FC236}">
                  <a16:creationId xmlns:a16="http://schemas.microsoft.com/office/drawing/2014/main" id="{8EDA2D3D-6979-997C-6AF9-9A8AE5CBE625}"/>
                </a:ext>
              </a:extLst>
            </p:cNvPr>
            <p:cNvSpPr txBox="1">
              <a:spLocks noChangeArrowheads="1"/>
            </p:cNvSpPr>
            <p:nvPr/>
          </p:nvSpPr>
          <p:spPr bwMode="auto">
            <a:xfrm>
              <a:off x="228600" y="1599730"/>
              <a:ext cx="1801155" cy="4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makePayment()</a:t>
              </a:r>
              <a:endParaRPr lang="en-IN" altLang="en-US" sz="2000">
                <a:solidFill>
                  <a:schemeClr val="tx1"/>
                </a:solidFill>
                <a:latin typeface="Comic Sans MS" panose="030F0702030302020204" pitchFamily="66" charset="0"/>
                <a:cs typeface="Arial" panose="020B0604020202020204" pitchFamily="34" charset="0"/>
              </a:endParaRPr>
            </a:p>
          </p:txBody>
        </p:sp>
        <p:grpSp>
          <p:nvGrpSpPr>
            <p:cNvPr id="95238" name="Group 22">
              <a:extLst>
                <a:ext uri="{FF2B5EF4-FFF2-40B4-BE49-F238E27FC236}">
                  <a16:creationId xmlns:a16="http://schemas.microsoft.com/office/drawing/2014/main" id="{D5541606-EC20-8D3C-20C2-E30FEF127B20}"/>
                </a:ext>
              </a:extLst>
            </p:cNvPr>
            <p:cNvGrpSpPr>
              <a:grpSpLocks/>
            </p:cNvGrpSpPr>
            <p:nvPr/>
          </p:nvGrpSpPr>
          <p:grpSpPr bwMode="auto">
            <a:xfrm>
              <a:off x="1447800" y="609600"/>
              <a:ext cx="7086600" cy="5791994"/>
              <a:chOff x="1447800" y="609600"/>
              <a:chExt cx="7086600" cy="5791994"/>
            </a:xfrm>
          </p:grpSpPr>
          <p:sp>
            <p:nvSpPr>
              <p:cNvPr id="95239" name="Rectangle 1">
                <a:extLst>
                  <a:ext uri="{FF2B5EF4-FFF2-40B4-BE49-F238E27FC236}">
                    <a16:creationId xmlns:a16="http://schemas.microsoft.com/office/drawing/2014/main" id="{392FEC00-62BC-F368-51EB-0BD39D01D9EE}"/>
                  </a:ext>
                </a:extLst>
              </p:cNvPr>
              <p:cNvSpPr>
                <a:spLocks noChangeArrowheads="1"/>
              </p:cNvSpPr>
              <p:nvPr/>
            </p:nvSpPr>
            <p:spPr bwMode="auto">
              <a:xfrm>
                <a:off x="1447800" y="609600"/>
                <a:ext cx="1828800" cy="8382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:Controller</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5240" name="Rectangle 2">
                <a:extLst>
                  <a:ext uri="{FF2B5EF4-FFF2-40B4-BE49-F238E27FC236}">
                    <a16:creationId xmlns:a16="http://schemas.microsoft.com/office/drawing/2014/main" id="{D0D50547-73EA-80D0-51C0-004FCEFC8A9C}"/>
                  </a:ext>
                </a:extLst>
              </p:cNvPr>
              <p:cNvSpPr>
                <a:spLocks noChangeArrowheads="1"/>
              </p:cNvSpPr>
              <p:nvPr/>
            </p:nvSpPr>
            <p:spPr bwMode="auto">
              <a:xfrm>
                <a:off x="4191000" y="1905000"/>
                <a:ext cx="1828800" cy="8382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p:Payment</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5241" name="Rectangle 3">
                <a:extLst>
                  <a:ext uri="{FF2B5EF4-FFF2-40B4-BE49-F238E27FC236}">
                    <a16:creationId xmlns:a16="http://schemas.microsoft.com/office/drawing/2014/main" id="{DC3DB23F-8DD8-B4A6-F5C9-9CDF007929FB}"/>
                  </a:ext>
                </a:extLst>
              </p:cNvPr>
              <p:cNvSpPr>
                <a:spLocks noChangeArrowheads="1"/>
              </p:cNvSpPr>
              <p:nvPr/>
            </p:nvSpPr>
            <p:spPr bwMode="auto">
              <a:xfrm>
                <a:off x="6705600" y="685800"/>
                <a:ext cx="1828800" cy="838200"/>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100">
                    <a:solidFill>
                      <a:srgbClr val="000000"/>
                    </a:solidFill>
                    <a:latin typeface="Comic Sans MS" panose="030F0702030302020204" pitchFamily="66" charset="0"/>
                    <a:cs typeface="Arial" panose="020B0604020202020204" pitchFamily="34" charset="0"/>
                  </a:rPr>
                  <a:t>:Sale</a:t>
                </a:r>
                <a:endParaRPr lang="en-IN" altLang="en-US" sz="3100">
                  <a:solidFill>
                    <a:srgbClr val="000000"/>
                  </a:solidFill>
                  <a:latin typeface="Comic Sans MS" panose="030F0702030302020204" pitchFamily="66" charset="0"/>
                  <a:cs typeface="Arial" panose="020B0604020202020204" pitchFamily="34" charset="0"/>
                </a:endParaRPr>
              </a:p>
            </p:txBody>
          </p:sp>
          <p:cxnSp>
            <p:nvCxnSpPr>
              <p:cNvPr id="6" name="Straight Connector 5">
                <a:extLst>
                  <a:ext uri="{FF2B5EF4-FFF2-40B4-BE49-F238E27FC236}">
                    <a16:creationId xmlns:a16="http://schemas.microsoft.com/office/drawing/2014/main" id="{4C1F16BC-C946-17D5-99C0-99A6E65983AC}"/>
                  </a:ext>
                </a:extLst>
              </p:cNvPr>
              <p:cNvCxnSpPr>
                <a:stCxn id="95239" idx="2"/>
              </p:cNvCxnSpPr>
              <p:nvPr/>
            </p:nvCxnSpPr>
            <p:spPr>
              <a:xfrm rot="5400000">
                <a:off x="-6" y="3810426"/>
                <a:ext cx="4723928" cy="14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0FD0EBF9-295D-EAD5-CE52-DA0EC0E68288}"/>
                  </a:ext>
                </a:extLst>
              </p:cNvPr>
              <p:cNvCxnSpPr>
                <a:stCxn id="95240" idx="2"/>
              </p:cNvCxnSpPr>
              <p:nvPr/>
            </p:nvCxnSpPr>
            <p:spPr>
              <a:xfrm rot="5400000">
                <a:off x="3276131" y="4572064"/>
                <a:ext cx="3657636" cy="14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0BD98457-A0A6-F3D1-F119-53816F7DDE15}"/>
                  </a:ext>
                </a:extLst>
              </p:cNvPr>
              <p:cNvCxnSpPr>
                <a:stCxn id="95241" idx="2"/>
              </p:cNvCxnSpPr>
              <p:nvPr/>
            </p:nvCxnSpPr>
            <p:spPr>
              <a:xfrm rot="5400000">
                <a:off x="5296424" y="3848508"/>
                <a:ext cx="4647765" cy="14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95245" name="Rectangle 11">
                <a:extLst>
                  <a:ext uri="{FF2B5EF4-FFF2-40B4-BE49-F238E27FC236}">
                    <a16:creationId xmlns:a16="http://schemas.microsoft.com/office/drawing/2014/main" id="{E2C04855-820A-1335-DBC0-F3C59C7CC9C4}"/>
                  </a:ext>
                </a:extLst>
              </p:cNvPr>
              <p:cNvSpPr>
                <a:spLocks noChangeArrowheads="1"/>
              </p:cNvSpPr>
              <p:nvPr/>
            </p:nvSpPr>
            <p:spPr bwMode="auto">
              <a:xfrm>
                <a:off x="2209800" y="1905000"/>
                <a:ext cx="304800" cy="3962400"/>
              </a:xfrm>
              <a:prstGeom prst="rect">
                <a:avLst/>
              </a:prstGeom>
              <a:solidFill>
                <a:schemeClr val="accent1"/>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IN" altLang="en-US" sz="2000">
                  <a:solidFill>
                    <a:srgbClr val="000000"/>
                  </a:solidFill>
                  <a:latin typeface="Comic Sans MS" panose="030F0702030302020204" pitchFamily="66" charset="0"/>
                  <a:cs typeface="Arial" panose="020B0604020202020204" pitchFamily="34" charset="0"/>
                </a:endParaRPr>
              </a:p>
            </p:txBody>
          </p:sp>
          <p:sp>
            <p:nvSpPr>
              <p:cNvPr id="95246" name="Rectangle 12">
                <a:extLst>
                  <a:ext uri="{FF2B5EF4-FFF2-40B4-BE49-F238E27FC236}">
                    <a16:creationId xmlns:a16="http://schemas.microsoft.com/office/drawing/2014/main" id="{04C47D85-516B-3B53-A4E3-5E17D7259351}"/>
                  </a:ext>
                </a:extLst>
              </p:cNvPr>
              <p:cNvSpPr>
                <a:spLocks noChangeArrowheads="1"/>
              </p:cNvSpPr>
              <p:nvPr/>
            </p:nvSpPr>
            <p:spPr bwMode="auto">
              <a:xfrm>
                <a:off x="7467600" y="3733800"/>
                <a:ext cx="304800" cy="1371600"/>
              </a:xfrm>
              <a:prstGeom prst="rect">
                <a:avLst/>
              </a:prstGeom>
              <a:solidFill>
                <a:schemeClr val="accent1"/>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IN" altLang="en-US" sz="2000">
                  <a:solidFill>
                    <a:srgbClr val="000000"/>
                  </a:solidFill>
                  <a:latin typeface="Comic Sans MS" panose="030F0702030302020204" pitchFamily="66"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427E0186-7B01-BCEF-D270-55A0A9493536}"/>
                  </a:ext>
                </a:extLst>
              </p:cNvPr>
              <p:cNvCxnSpPr>
                <a:endCxn id="95240" idx="1"/>
              </p:cNvCxnSpPr>
              <p:nvPr/>
            </p:nvCxnSpPr>
            <p:spPr>
              <a:xfrm flipV="1">
                <a:off x="2514900" y="2324172"/>
                <a:ext cx="1675956" cy="37196"/>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925B954F-FF52-4B0B-E350-84B3B59C552C}"/>
                  </a:ext>
                </a:extLst>
              </p:cNvPr>
              <p:cNvCxnSpPr>
                <a:stCxn id="95245" idx="3"/>
              </p:cNvCxnSpPr>
              <p:nvPr/>
            </p:nvCxnSpPr>
            <p:spPr>
              <a:xfrm>
                <a:off x="2514900" y="3886416"/>
                <a:ext cx="4952466" cy="1771"/>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5249" name="TextBox 20">
                <a:extLst>
                  <a:ext uri="{FF2B5EF4-FFF2-40B4-BE49-F238E27FC236}">
                    <a16:creationId xmlns:a16="http://schemas.microsoft.com/office/drawing/2014/main" id="{B0E183D3-0686-2606-2E8F-4619BDCCD18E}"/>
                  </a:ext>
                </a:extLst>
              </p:cNvPr>
              <p:cNvSpPr txBox="1">
                <a:spLocks noChangeArrowheads="1"/>
              </p:cNvSpPr>
              <p:nvPr/>
            </p:nvSpPr>
            <p:spPr bwMode="auto">
              <a:xfrm>
                <a:off x="2743904" y="1980549"/>
                <a:ext cx="1059931" cy="45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create()</a:t>
                </a:r>
                <a:endParaRPr lang="en-IN" altLang="en-US" sz="2000">
                  <a:solidFill>
                    <a:schemeClr val="tx1"/>
                  </a:solidFill>
                  <a:latin typeface="Comic Sans MS" panose="030F0702030302020204" pitchFamily="66" charset="0"/>
                  <a:cs typeface="Arial" panose="020B0604020202020204" pitchFamily="34" charset="0"/>
                </a:endParaRPr>
              </a:p>
            </p:txBody>
          </p:sp>
          <p:sp>
            <p:nvSpPr>
              <p:cNvPr id="95250" name="TextBox 21">
                <a:extLst>
                  <a:ext uri="{FF2B5EF4-FFF2-40B4-BE49-F238E27FC236}">
                    <a16:creationId xmlns:a16="http://schemas.microsoft.com/office/drawing/2014/main" id="{289D284E-C65D-FB07-7A39-9D27463EB457}"/>
                  </a:ext>
                </a:extLst>
              </p:cNvPr>
              <p:cNvSpPr txBox="1">
                <a:spLocks noChangeArrowheads="1"/>
              </p:cNvSpPr>
              <p:nvPr/>
            </p:nvSpPr>
            <p:spPr bwMode="auto">
              <a:xfrm>
                <a:off x="3276003" y="3505597"/>
                <a:ext cx="1765604" cy="45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addPayment(p)</a:t>
                </a:r>
                <a:endParaRPr lang="en-IN" altLang="en-US" sz="2000">
                  <a:solidFill>
                    <a:schemeClr val="tx1"/>
                  </a:solidFill>
                  <a:latin typeface="Comic Sans MS" panose="030F0702030302020204" pitchFamily="66" charset="0"/>
                  <a:cs typeface="Arial" panose="020B0604020202020204" pitchFamily="34" charset="0"/>
                </a:endParaRPr>
              </a:p>
            </p:txBody>
          </p:sp>
        </p:grpSp>
      </p:grpSp>
      <p:sp>
        <p:nvSpPr>
          <p:cNvPr id="95235" name="Rectangle 2">
            <a:extLst>
              <a:ext uri="{FF2B5EF4-FFF2-40B4-BE49-F238E27FC236}">
                <a16:creationId xmlns:a16="http://schemas.microsoft.com/office/drawing/2014/main" id="{162669EC-C53C-F6EE-4913-EFFE80C4D862}"/>
              </a:ext>
            </a:extLst>
          </p:cNvPr>
          <p:cNvSpPr>
            <a:spLocks noChangeArrowheads="1"/>
          </p:cNvSpPr>
          <p:nvPr/>
        </p:nvSpPr>
        <p:spPr bwMode="auto">
          <a:xfrm>
            <a:off x="739775" y="358775"/>
            <a:ext cx="8596313"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8000"/>
              </a:lnSpc>
              <a:buClr>
                <a:srgbClr val="000000"/>
              </a:buClr>
              <a:buSzPct val="4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Example: Controller has Diverse Responsibilities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BAADC6F6-B439-963C-62FD-E65A89A08C12}"/>
              </a:ext>
            </a:extLst>
          </p:cNvPr>
          <p:cNvCxnSpPr/>
          <p:nvPr/>
        </p:nvCxnSpPr>
        <p:spPr>
          <a:xfrm>
            <a:off x="436563" y="2951163"/>
            <a:ext cx="2211387" cy="1587"/>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sp>
        <p:nvSpPr>
          <p:cNvPr id="96259" name="TextBox 19">
            <a:extLst>
              <a:ext uri="{FF2B5EF4-FFF2-40B4-BE49-F238E27FC236}">
                <a16:creationId xmlns:a16="http://schemas.microsoft.com/office/drawing/2014/main" id="{E964D686-469C-EB9F-EE38-351A06B86679}"/>
              </a:ext>
            </a:extLst>
          </p:cNvPr>
          <p:cNvSpPr txBox="1">
            <a:spLocks noChangeArrowheads="1"/>
          </p:cNvSpPr>
          <p:nvPr/>
        </p:nvSpPr>
        <p:spPr bwMode="auto">
          <a:xfrm>
            <a:off x="436563" y="2609850"/>
            <a:ext cx="2009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makePayment()</a:t>
            </a:r>
            <a:endParaRPr lang="en-IN" altLang="en-US" sz="2000">
              <a:solidFill>
                <a:schemeClr val="tx1"/>
              </a:solidFill>
              <a:latin typeface="Comic Sans MS" panose="030F0702030302020204" pitchFamily="66" charset="0"/>
              <a:cs typeface="Arial" panose="020B0604020202020204" pitchFamily="34" charset="0"/>
            </a:endParaRPr>
          </a:p>
        </p:txBody>
      </p:sp>
      <p:sp>
        <p:nvSpPr>
          <p:cNvPr id="96260" name="Rectangle 1">
            <a:extLst>
              <a:ext uri="{FF2B5EF4-FFF2-40B4-BE49-F238E27FC236}">
                <a16:creationId xmlns:a16="http://schemas.microsoft.com/office/drawing/2014/main" id="{5349A3BA-1B56-02D0-DE0D-C6EF35F0E565}"/>
              </a:ext>
            </a:extLst>
          </p:cNvPr>
          <p:cNvSpPr>
            <a:spLocks noChangeArrowheads="1"/>
          </p:cNvSpPr>
          <p:nvPr/>
        </p:nvSpPr>
        <p:spPr bwMode="auto">
          <a:xfrm>
            <a:off x="1684338" y="1722438"/>
            <a:ext cx="2211387" cy="750887"/>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800">
                <a:solidFill>
                  <a:srgbClr val="000000"/>
                </a:solidFill>
                <a:latin typeface="Comic Sans MS" panose="030F0702030302020204" pitchFamily="66" charset="0"/>
                <a:cs typeface="Arial" panose="020B0604020202020204" pitchFamily="34" charset="0"/>
              </a:rPr>
              <a:t>:</a:t>
            </a:r>
            <a:r>
              <a:rPr lang="en-US" altLang="en-US" sz="3000">
                <a:solidFill>
                  <a:srgbClr val="000000"/>
                </a:solidFill>
                <a:latin typeface="Comic Sans MS" panose="030F0702030302020204" pitchFamily="66" charset="0"/>
                <a:cs typeface="Arial" panose="020B0604020202020204" pitchFamily="34" charset="0"/>
              </a:rPr>
              <a:t>Controller</a:t>
            </a:r>
            <a:endParaRPr lang="en-IN" altLang="en-US" sz="3000">
              <a:solidFill>
                <a:srgbClr val="000000"/>
              </a:solidFill>
              <a:latin typeface="Comic Sans MS" panose="030F0702030302020204" pitchFamily="66" charset="0"/>
              <a:cs typeface="Arial" panose="020B0604020202020204" pitchFamily="34" charset="0"/>
            </a:endParaRPr>
          </a:p>
        </p:txBody>
      </p:sp>
      <p:sp>
        <p:nvSpPr>
          <p:cNvPr id="96261" name="Rectangle 2">
            <a:extLst>
              <a:ext uri="{FF2B5EF4-FFF2-40B4-BE49-F238E27FC236}">
                <a16:creationId xmlns:a16="http://schemas.microsoft.com/office/drawing/2014/main" id="{D0F52F93-08AA-F98A-8CBD-FA6011644BBA}"/>
              </a:ext>
            </a:extLst>
          </p:cNvPr>
          <p:cNvSpPr>
            <a:spLocks noChangeArrowheads="1"/>
          </p:cNvSpPr>
          <p:nvPr/>
        </p:nvSpPr>
        <p:spPr bwMode="auto">
          <a:xfrm>
            <a:off x="7418388" y="3932238"/>
            <a:ext cx="2041525" cy="752475"/>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rgbClr val="000000"/>
                </a:solidFill>
                <a:latin typeface="Comic Sans MS" panose="030F0702030302020204" pitchFamily="66" charset="0"/>
                <a:cs typeface="Arial" panose="020B0604020202020204" pitchFamily="34" charset="0"/>
              </a:rPr>
              <a:t>:Payment</a:t>
            </a:r>
            <a:endParaRPr lang="en-IN" altLang="en-US" sz="2600">
              <a:solidFill>
                <a:srgbClr val="000000"/>
              </a:solidFill>
              <a:latin typeface="Comic Sans MS" panose="030F0702030302020204" pitchFamily="66" charset="0"/>
              <a:cs typeface="Arial" panose="020B0604020202020204" pitchFamily="34" charset="0"/>
            </a:endParaRPr>
          </a:p>
        </p:txBody>
      </p:sp>
      <p:sp>
        <p:nvSpPr>
          <p:cNvPr id="96262" name="Rectangle 3">
            <a:extLst>
              <a:ext uri="{FF2B5EF4-FFF2-40B4-BE49-F238E27FC236}">
                <a16:creationId xmlns:a16="http://schemas.microsoft.com/office/drawing/2014/main" id="{7EB49111-8CAA-0402-8429-176075765B54}"/>
              </a:ext>
            </a:extLst>
          </p:cNvPr>
          <p:cNvSpPr>
            <a:spLocks noChangeArrowheads="1"/>
          </p:cNvSpPr>
          <p:nvPr/>
        </p:nvSpPr>
        <p:spPr bwMode="auto">
          <a:xfrm>
            <a:off x="4446588" y="1722438"/>
            <a:ext cx="2039937" cy="750887"/>
          </a:xfrm>
          <a:prstGeom prst="rect">
            <a:avLst/>
          </a:prstGeom>
          <a:solidFill>
            <a:srgbClr val="FFFFCC"/>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100">
                <a:solidFill>
                  <a:srgbClr val="000000"/>
                </a:solidFill>
                <a:latin typeface="Comic Sans MS" panose="030F0702030302020204" pitchFamily="66" charset="0"/>
                <a:cs typeface="Arial" panose="020B0604020202020204" pitchFamily="34" charset="0"/>
              </a:rPr>
              <a:t>:Sale</a:t>
            </a:r>
            <a:endParaRPr lang="en-IN" altLang="en-US" sz="3100">
              <a:solidFill>
                <a:srgbClr val="000000"/>
              </a:solidFill>
              <a:latin typeface="Comic Sans MS" panose="030F0702030302020204" pitchFamily="66" charset="0"/>
              <a:cs typeface="Arial" panose="020B0604020202020204" pitchFamily="34" charset="0"/>
            </a:endParaRPr>
          </a:p>
        </p:txBody>
      </p:sp>
      <p:cxnSp>
        <p:nvCxnSpPr>
          <p:cNvPr id="6" name="Straight Connector 5">
            <a:extLst>
              <a:ext uri="{FF2B5EF4-FFF2-40B4-BE49-F238E27FC236}">
                <a16:creationId xmlns:a16="http://schemas.microsoft.com/office/drawing/2014/main" id="{4A1C3843-9557-1765-D205-C82FD5F4F593}"/>
              </a:ext>
            </a:extLst>
          </p:cNvPr>
          <p:cNvCxnSpPr>
            <a:cxnSpLocks/>
            <a:stCxn id="96260" idx="2"/>
          </p:cNvCxnSpPr>
          <p:nvPr/>
        </p:nvCxnSpPr>
        <p:spPr>
          <a:xfrm>
            <a:off x="2789238" y="2473325"/>
            <a:ext cx="85725" cy="424656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5F035714-EAC9-1F1F-52D8-4ED21CD732F9}"/>
              </a:ext>
            </a:extLst>
          </p:cNvPr>
          <p:cNvCxnSpPr>
            <a:stCxn id="96261" idx="2"/>
          </p:cNvCxnSpPr>
          <p:nvPr/>
        </p:nvCxnSpPr>
        <p:spPr>
          <a:xfrm rot="5400000">
            <a:off x="7485857" y="5649119"/>
            <a:ext cx="1905000" cy="1587"/>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D6B35416-A655-E95D-12A8-CDAE15BD25E3}"/>
              </a:ext>
            </a:extLst>
          </p:cNvPr>
          <p:cNvCxnSpPr>
            <a:stCxn id="96262" idx="2"/>
          </p:cNvCxnSpPr>
          <p:nvPr/>
        </p:nvCxnSpPr>
        <p:spPr>
          <a:xfrm rot="5400000">
            <a:off x="3383757" y="4568031"/>
            <a:ext cx="4165600" cy="1587"/>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96266" name="Rectangle 11">
            <a:extLst>
              <a:ext uri="{FF2B5EF4-FFF2-40B4-BE49-F238E27FC236}">
                <a16:creationId xmlns:a16="http://schemas.microsoft.com/office/drawing/2014/main" id="{E1C6068B-FBB1-E7D7-E3B9-CE615F824D76}"/>
              </a:ext>
            </a:extLst>
          </p:cNvPr>
          <p:cNvSpPr>
            <a:spLocks noChangeArrowheads="1"/>
          </p:cNvSpPr>
          <p:nvPr/>
        </p:nvSpPr>
        <p:spPr bwMode="auto">
          <a:xfrm>
            <a:off x="2647950" y="2882900"/>
            <a:ext cx="339725" cy="3551238"/>
          </a:xfrm>
          <a:prstGeom prst="rect">
            <a:avLst/>
          </a:prstGeom>
          <a:solidFill>
            <a:schemeClr val="accent1"/>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IN" altLang="en-US" sz="2000">
              <a:solidFill>
                <a:srgbClr val="000000"/>
              </a:solidFill>
              <a:latin typeface="Comic Sans MS" panose="030F0702030302020204" pitchFamily="66" charset="0"/>
              <a:cs typeface="Arial" panose="020B0604020202020204" pitchFamily="34" charset="0"/>
            </a:endParaRPr>
          </a:p>
        </p:txBody>
      </p:sp>
      <p:sp>
        <p:nvSpPr>
          <p:cNvPr id="96267" name="Rectangle 12">
            <a:extLst>
              <a:ext uri="{FF2B5EF4-FFF2-40B4-BE49-F238E27FC236}">
                <a16:creationId xmlns:a16="http://schemas.microsoft.com/office/drawing/2014/main" id="{5014C8C7-5120-F9EC-FB44-0A1074AC98D3}"/>
              </a:ext>
            </a:extLst>
          </p:cNvPr>
          <p:cNvSpPr>
            <a:spLocks noChangeArrowheads="1"/>
          </p:cNvSpPr>
          <p:nvPr/>
        </p:nvSpPr>
        <p:spPr bwMode="auto">
          <a:xfrm>
            <a:off x="5284788" y="3473450"/>
            <a:ext cx="339725" cy="1230313"/>
          </a:xfrm>
          <a:prstGeom prst="rect">
            <a:avLst/>
          </a:prstGeom>
          <a:solidFill>
            <a:schemeClr val="accent1"/>
          </a:solidFill>
          <a:ln w="25400" algn="ctr">
            <a:solidFill>
              <a:schemeClr val="accent2"/>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IN" altLang="en-US" sz="2000">
              <a:solidFill>
                <a:srgbClr val="000000"/>
              </a:solidFill>
              <a:latin typeface="Comic Sans MS" panose="030F0702030302020204" pitchFamily="66"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2FCE3288-6072-A470-237F-0D89BF2D973A}"/>
              </a:ext>
            </a:extLst>
          </p:cNvPr>
          <p:cNvCxnSpPr>
            <a:endCxn id="96261" idx="1"/>
          </p:cNvCxnSpPr>
          <p:nvPr/>
        </p:nvCxnSpPr>
        <p:spPr>
          <a:xfrm flipV="1">
            <a:off x="5535613" y="4308475"/>
            <a:ext cx="1870075" cy="33338"/>
          </a:xfrm>
          <a:prstGeom prst="straightConnector1">
            <a:avLst/>
          </a:prstGeom>
          <a:ln>
            <a:headEnd type="none" w="med" len="med"/>
            <a:tailEnd type="triangle" w="lg" len="lg"/>
          </a:ln>
        </p:spPr>
        <p:style>
          <a:lnRef idx="2">
            <a:schemeClr val="accent2"/>
          </a:lnRef>
          <a:fillRef idx="0">
            <a:schemeClr val="accent2"/>
          </a:fillRef>
          <a:effectRef idx="1">
            <a:schemeClr val="accent2"/>
          </a:effectRef>
          <a:fontRef idx="minor">
            <a:schemeClr val="tx1"/>
          </a:fontRef>
        </p:style>
      </p:cxnSp>
      <p:cxnSp>
        <p:nvCxnSpPr>
          <p:cNvPr id="96269" name="Straight Arrow Connector 18">
            <a:extLst>
              <a:ext uri="{FF2B5EF4-FFF2-40B4-BE49-F238E27FC236}">
                <a16:creationId xmlns:a16="http://schemas.microsoft.com/office/drawing/2014/main" id="{8EF87C3C-17BF-BDE4-7247-B1DE98716016}"/>
              </a:ext>
            </a:extLst>
          </p:cNvPr>
          <p:cNvCxnSpPr>
            <a:cxnSpLocks noChangeShapeType="1"/>
          </p:cNvCxnSpPr>
          <p:nvPr/>
        </p:nvCxnSpPr>
        <p:spPr bwMode="auto">
          <a:xfrm flipV="1">
            <a:off x="2998788" y="3551238"/>
            <a:ext cx="2286000" cy="0"/>
          </a:xfrm>
          <a:prstGeom prst="straightConnector1">
            <a:avLst/>
          </a:prstGeom>
          <a:noFill/>
          <a:ln w="25400" algn="ctr">
            <a:solidFill>
              <a:schemeClr val="accent2"/>
            </a:solidFill>
            <a:round/>
            <a:headEnd/>
            <a:tailEnd type="triangle" w="lg" len="lg"/>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96270" name="TextBox 20">
            <a:extLst>
              <a:ext uri="{FF2B5EF4-FFF2-40B4-BE49-F238E27FC236}">
                <a16:creationId xmlns:a16="http://schemas.microsoft.com/office/drawing/2014/main" id="{A1E01A8B-0811-EDBE-4CC9-7AD0C3374877}"/>
              </a:ext>
            </a:extLst>
          </p:cNvPr>
          <p:cNvSpPr txBox="1">
            <a:spLocks noChangeArrowheads="1"/>
          </p:cNvSpPr>
          <p:nvPr/>
        </p:nvSpPr>
        <p:spPr bwMode="auto">
          <a:xfrm>
            <a:off x="5818188" y="4008438"/>
            <a:ext cx="11826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create()</a:t>
            </a:r>
            <a:endParaRPr lang="en-IN" altLang="en-US" sz="2000">
              <a:solidFill>
                <a:schemeClr val="tx1"/>
              </a:solidFill>
              <a:latin typeface="Comic Sans MS" panose="030F0702030302020204" pitchFamily="66" charset="0"/>
              <a:cs typeface="Arial" panose="020B0604020202020204" pitchFamily="34" charset="0"/>
            </a:endParaRPr>
          </a:p>
        </p:txBody>
      </p:sp>
      <p:sp>
        <p:nvSpPr>
          <p:cNvPr id="96271" name="TextBox 21">
            <a:extLst>
              <a:ext uri="{FF2B5EF4-FFF2-40B4-BE49-F238E27FC236}">
                <a16:creationId xmlns:a16="http://schemas.microsoft.com/office/drawing/2014/main" id="{35B84D0C-A900-CC69-9AE2-B6111582EBE6}"/>
              </a:ext>
            </a:extLst>
          </p:cNvPr>
          <p:cNvSpPr txBox="1">
            <a:spLocks noChangeArrowheads="1"/>
          </p:cNvSpPr>
          <p:nvPr/>
        </p:nvSpPr>
        <p:spPr bwMode="auto">
          <a:xfrm>
            <a:off x="3227388" y="3094038"/>
            <a:ext cx="2009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makePayment()</a:t>
            </a:r>
            <a:endParaRPr lang="en-IN" altLang="en-US" sz="2000">
              <a:solidFill>
                <a:schemeClr val="tx1"/>
              </a:solidFill>
              <a:latin typeface="Comic Sans MS" panose="030F0702030302020204" pitchFamily="66" charset="0"/>
              <a:cs typeface="Arial" panose="020B0604020202020204" pitchFamily="34" charset="0"/>
            </a:endParaRPr>
          </a:p>
        </p:txBody>
      </p:sp>
      <p:sp>
        <p:nvSpPr>
          <p:cNvPr id="96272" name="Rectangle 2">
            <a:extLst>
              <a:ext uri="{FF2B5EF4-FFF2-40B4-BE49-F238E27FC236}">
                <a16:creationId xmlns:a16="http://schemas.microsoft.com/office/drawing/2014/main" id="{59B0518F-A8F2-6AC5-7CA6-139E9B0BB411}"/>
              </a:ext>
            </a:extLst>
          </p:cNvPr>
          <p:cNvSpPr>
            <a:spLocks noChangeArrowheads="1"/>
          </p:cNvSpPr>
          <p:nvPr/>
        </p:nvSpPr>
        <p:spPr bwMode="auto">
          <a:xfrm>
            <a:off x="-103188" y="149225"/>
            <a:ext cx="10287001"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8000"/>
              </a:lnSpc>
              <a:buClr>
                <a:srgbClr val="000000"/>
              </a:buClr>
              <a:buSzPct val="4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Better design: Controller delegates, has higher cohesion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61B7751-670D-174B-07DA-F99C7C94CFA6}"/>
              </a:ext>
            </a:extLst>
          </p:cNvPr>
          <p:cNvSpPr>
            <a:spLocks noGrp="1" noChangeArrowheads="1"/>
          </p:cNvSpPr>
          <p:nvPr>
            <p:ph type="title" idx="4294967295"/>
          </p:nvPr>
        </p:nvSpPr>
        <p:spPr>
          <a:xfrm>
            <a:off x="741363" y="0"/>
            <a:ext cx="8596312" cy="960438"/>
          </a:xfrm>
        </p:spPr>
        <p:txBody>
          <a:bodyPr bIns="100772" anchor="b"/>
          <a:lstStyle/>
          <a:p>
            <a:r>
              <a:rPr lang="en-US" altLang="en-US" sz="3600"/>
              <a:t>Pure Fabrication: Background</a:t>
            </a:r>
            <a:endParaRPr lang="en-IN" altLang="en-US" sz="3600"/>
          </a:p>
        </p:txBody>
      </p:sp>
      <p:sp>
        <p:nvSpPr>
          <p:cNvPr id="3" name="Content Placeholder 2">
            <a:extLst>
              <a:ext uri="{FF2B5EF4-FFF2-40B4-BE49-F238E27FC236}">
                <a16:creationId xmlns:a16="http://schemas.microsoft.com/office/drawing/2014/main" id="{35044B32-2473-C883-B72D-302B9A2F4B07}"/>
              </a:ext>
            </a:extLst>
          </p:cNvPr>
          <p:cNvSpPr>
            <a:spLocks noGrp="1" noChangeArrowheads="1"/>
          </p:cNvSpPr>
          <p:nvPr>
            <p:ph sz="quarter" idx="4294967295"/>
          </p:nvPr>
        </p:nvSpPr>
        <p:spPr>
          <a:xfrm>
            <a:off x="404813" y="1085850"/>
            <a:ext cx="9269412" cy="5791200"/>
          </a:xfrm>
        </p:spPr>
        <p:txBody>
          <a:bodyPr/>
          <a:lstStyle/>
          <a:p>
            <a:pPr marL="273050" indent="-273050" algn="just" defTabSz="912813">
              <a:lnSpc>
                <a:spcPct val="115000"/>
              </a:lnSpc>
              <a:spcBef>
                <a:spcPct val="15000"/>
              </a:spcBef>
              <a:spcAft>
                <a:spcPct val="0"/>
              </a:spcAft>
            </a:pPr>
            <a:r>
              <a:rPr lang="en-IN" altLang="en-US" sz="3200" b="1">
                <a:solidFill>
                  <a:srgbClr val="0000CC"/>
                </a:solidFill>
              </a:rPr>
              <a:t>High Cohesion</a:t>
            </a:r>
          </a:p>
          <a:p>
            <a:pPr marL="547688" lvl="1" indent="-228600" algn="just" defTabSz="912813">
              <a:lnSpc>
                <a:spcPct val="115000"/>
              </a:lnSpc>
              <a:spcAft>
                <a:spcPct val="20000"/>
              </a:spcAft>
            </a:pPr>
            <a:r>
              <a:rPr lang="en-IN" altLang="en-US" sz="2800" b="1">
                <a:solidFill>
                  <a:srgbClr val="003300"/>
                </a:solidFill>
              </a:rPr>
              <a:t>Problem</a:t>
            </a:r>
            <a:r>
              <a:rPr lang="en-IN" altLang="en-US" sz="2800">
                <a:solidFill>
                  <a:srgbClr val="003300"/>
                </a:solidFill>
              </a:rPr>
              <a:t>:</a:t>
            </a:r>
            <a:r>
              <a:rPr lang="en-IN" altLang="en-US" sz="2800">
                <a:solidFill>
                  <a:srgbClr val="262626"/>
                </a:solidFill>
              </a:rPr>
              <a:t> To keep complexity manageable. Classes implement a set of cohesive tasks.</a:t>
            </a:r>
          </a:p>
          <a:p>
            <a:pPr marL="547688" lvl="1" indent="-228600" algn="just" defTabSz="912813">
              <a:lnSpc>
                <a:spcPct val="115000"/>
              </a:lnSpc>
              <a:spcBef>
                <a:spcPct val="15000"/>
              </a:spcBef>
              <a:spcAft>
                <a:spcPts val="3000"/>
              </a:spcAft>
            </a:pPr>
            <a:r>
              <a:rPr lang="en-IN" altLang="en-US" sz="2800" b="1">
                <a:solidFill>
                  <a:srgbClr val="003300"/>
                </a:solidFill>
              </a:rPr>
              <a:t>Solution</a:t>
            </a:r>
            <a:r>
              <a:rPr lang="en-IN" altLang="en-US" sz="2800">
                <a:solidFill>
                  <a:srgbClr val="003300"/>
                </a:solidFill>
              </a:rPr>
              <a:t>:</a:t>
            </a:r>
            <a:r>
              <a:rPr lang="en-IN" altLang="en-US" sz="2800">
                <a:solidFill>
                  <a:srgbClr val="262626"/>
                </a:solidFill>
              </a:rPr>
              <a:t> Assign focused and related responsibilities to classes. </a:t>
            </a:r>
          </a:p>
          <a:p>
            <a:pPr marL="273050" indent="-273050" algn="just" defTabSz="912813">
              <a:lnSpc>
                <a:spcPct val="115000"/>
              </a:lnSpc>
              <a:spcBef>
                <a:spcPct val="15000"/>
              </a:spcBef>
              <a:spcAft>
                <a:spcPct val="0"/>
              </a:spcAft>
            </a:pPr>
            <a:r>
              <a:rPr lang="en-IN" altLang="en-US" sz="3200" b="1">
                <a:solidFill>
                  <a:srgbClr val="0000CC"/>
                </a:solidFill>
              </a:rPr>
              <a:t>Low Coupling</a:t>
            </a:r>
          </a:p>
          <a:p>
            <a:pPr marL="547688" lvl="1" indent="-228600" algn="just" defTabSz="912813">
              <a:lnSpc>
                <a:spcPct val="115000"/>
              </a:lnSpc>
              <a:spcAft>
                <a:spcPct val="20000"/>
              </a:spcAft>
            </a:pPr>
            <a:r>
              <a:rPr lang="en-IN" altLang="en-US" sz="2800" b="1">
                <a:solidFill>
                  <a:srgbClr val="003300"/>
                </a:solidFill>
              </a:rPr>
              <a:t>Problem</a:t>
            </a:r>
            <a:r>
              <a:rPr lang="en-IN" altLang="en-US" sz="2800">
                <a:solidFill>
                  <a:srgbClr val="003300"/>
                </a:solidFill>
              </a:rPr>
              <a:t>:</a:t>
            </a:r>
            <a:r>
              <a:rPr lang="en-IN" altLang="en-US" sz="2800">
                <a:solidFill>
                  <a:srgbClr val="262626"/>
                </a:solidFill>
              </a:rPr>
              <a:t> To support low dependency and increased reuse.</a:t>
            </a:r>
          </a:p>
          <a:p>
            <a:pPr marL="547688" lvl="1" indent="-228600" algn="just" defTabSz="912813">
              <a:lnSpc>
                <a:spcPct val="115000"/>
              </a:lnSpc>
              <a:spcBef>
                <a:spcPct val="15000"/>
              </a:spcBef>
              <a:spcAft>
                <a:spcPct val="20000"/>
              </a:spcAft>
            </a:pPr>
            <a:r>
              <a:rPr lang="en-IN" altLang="en-US" sz="2800" b="1">
                <a:solidFill>
                  <a:srgbClr val="003300"/>
                </a:solidFill>
              </a:rPr>
              <a:t>Solution</a:t>
            </a:r>
            <a:r>
              <a:rPr lang="en-IN" altLang="en-US" sz="2800">
                <a:solidFill>
                  <a:srgbClr val="003300"/>
                </a:solidFill>
              </a:rPr>
              <a:t>:</a:t>
            </a:r>
            <a:r>
              <a:rPr lang="en-IN" altLang="en-US" sz="2800">
                <a:solidFill>
                  <a:srgbClr val="262626"/>
                </a:solidFill>
              </a:rPr>
              <a:t> Assign responsibilities so that coupling remains low.</a:t>
            </a:r>
          </a:p>
          <a:p>
            <a:pPr marL="273050" indent="-273050" algn="just" defTabSz="912813">
              <a:lnSpc>
                <a:spcPct val="115000"/>
              </a:lnSpc>
              <a:spcBef>
                <a:spcPct val="15000"/>
              </a:spcBef>
              <a:spcAft>
                <a:spcPct val="20000"/>
              </a:spcAft>
              <a:buFont typeface="Wingdings" panose="05000000000000000000" pitchFamily="2" charset="2"/>
              <a:buNone/>
            </a:pPr>
            <a:endParaRPr lang="en-IN" altLang="en-US" sz="3200">
              <a:solidFill>
                <a:srgbClr val="262626"/>
              </a:solidFill>
            </a:endParaRPr>
          </a:p>
        </p:txBody>
      </p:sp>
      <p:sp>
        <p:nvSpPr>
          <p:cNvPr id="5" name="TextBox 4">
            <a:extLst>
              <a:ext uri="{FF2B5EF4-FFF2-40B4-BE49-F238E27FC236}">
                <a16:creationId xmlns:a16="http://schemas.microsoft.com/office/drawing/2014/main" id="{7C348A21-332C-80E7-0836-E7668CD2A6F7}"/>
              </a:ext>
            </a:extLst>
          </p:cNvPr>
          <p:cNvSpPr txBox="1">
            <a:spLocks noChangeArrowheads="1"/>
          </p:cNvSpPr>
          <p:nvPr/>
        </p:nvSpPr>
        <p:spPr bwMode="auto">
          <a:xfrm>
            <a:off x="3668713" y="960438"/>
            <a:ext cx="4978400" cy="708025"/>
          </a:xfrm>
          <a:prstGeom prst="rect">
            <a:avLst/>
          </a:prstGeom>
          <a:noFill/>
          <a:ln>
            <a:noFill/>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defRPr/>
            </a:pPr>
            <a:r>
              <a:rPr lang="en-IN" altLang="en-US" sz="4000" dirty="0">
                <a:solidFill>
                  <a:srgbClr val="FF0000"/>
                </a:solidFill>
                <a:latin typeface="+mn-lt"/>
              </a:rPr>
              <a:t>But how???</a:t>
            </a:r>
          </a:p>
        </p:txBody>
      </p:sp>
      <p:sp>
        <p:nvSpPr>
          <p:cNvPr id="4" name="TextBox 3">
            <a:extLst>
              <a:ext uri="{FF2B5EF4-FFF2-40B4-BE49-F238E27FC236}">
                <a16:creationId xmlns:a16="http://schemas.microsoft.com/office/drawing/2014/main" id="{414B74D2-A97A-3109-1A8F-7D0DC319DC7A}"/>
              </a:ext>
            </a:extLst>
          </p:cNvPr>
          <p:cNvSpPr txBox="1">
            <a:spLocks noChangeArrowheads="1"/>
          </p:cNvSpPr>
          <p:nvPr/>
        </p:nvSpPr>
        <p:spPr bwMode="auto">
          <a:xfrm>
            <a:off x="3287713" y="4160838"/>
            <a:ext cx="4978400" cy="708025"/>
          </a:xfrm>
          <a:prstGeom prst="rect">
            <a:avLst/>
          </a:prstGeom>
          <a:noFill/>
          <a:ln>
            <a:noFill/>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defRPr/>
            </a:pPr>
            <a:r>
              <a:rPr lang="en-IN" altLang="en-US" sz="4000" dirty="0">
                <a:solidFill>
                  <a:srgbClr val="FF0000"/>
                </a:solidFill>
                <a:latin typeface="+mn-lt"/>
              </a:rPr>
              <a:t>But how???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3A9A9A20-74D8-B1DB-FC43-64D9B40DC32D}"/>
              </a:ext>
            </a:extLst>
          </p:cNvPr>
          <p:cNvSpPr>
            <a:spLocks noGrp="1" noChangeArrowheads="1"/>
          </p:cNvSpPr>
          <p:nvPr>
            <p:ph type="title" idx="4294967295"/>
          </p:nvPr>
        </p:nvSpPr>
        <p:spPr>
          <a:xfrm>
            <a:off x="195263" y="-182563"/>
            <a:ext cx="9688512" cy="1255713"/>
          </a:xfrm>
        </p:spPr>
        <p:txBody>
          <a:bodyPr bIns="100772" anchor="b"/>
          <a:lstStyle/>
          <a:p>
            <a:r>
              <a:rPr lang="en-US" altLang="en-US" sz="3600"/>
              <a:t>Pure Fabrication – Background</a:t>
            </a:r>
            <a:endParaRPr lang="en-IN" altLang="en-US" sz="2000">
              <a:solidFill>
                <a:srgbClr val="0000CC"/>
              </a:solidFill>
            </a:endParaRPr>
          </a:p>
        </p:txBody>
      </p:sp>
      <p:sp>
        <p:nvSpPr>
          <p:cNvPr id="3" name="Content Placeholder 2">
            <a:extLst>
              <a:ext uri="{FF2B5EF4-FFF2-40B4-BE49-F238E27FC236}">
                <a16:creationId xmlns:a16="http://schemas.microsoft.com/office/drawing/2014/main" id="{3742231A-85B2-EF36-E420-CAAE81417C94}"/>
              </a:ext>
            </a:extLst>
          </p:cNvPr>
          <p:cNvSpPr>
            <a:spLocks noGrp="1" noChangeArrowheads="1"/>
          </p:cNvSpPr>
          <p:nvPr>
            <p:ph sz="quarter" idx="4294967295"/>
          </p:nvPr>
        </p:nvSpPr>
        <p:spPr>
          <a:xfrm>
            <a:off x="506413" y="1417638"/>
            <a:ext cx="9066212" cy="5791200"/>
          </a:xfrm>
        </p:spPr>
        <p:txBody>
          <a:bodyPr/>
          <a:lstStyle/>
          <a:p>
            <a:pPr marL="273050" indent="-273050" defTabSz="912813">
              <a:lnSpc>
                <a:spcPct val="120000"/>
              </a:lnSpc>
              <a:spcBef>
                <a:spcPts val="1200"/>
              </a:spcBef>
              <a:spcAft>
                <a:spcPct val="0"/>
              </a:spcAft>
            </a:pPr>
            <a:r>
              <a:rPr lang="en-IN" altLang="en-US"/>
              <a:t>Suppose  a class has responsibilities unrelated to its main task.</a:t>
            </a:r>
          </a:p>
          <a:p>
            <a:pPr marL="704850" lvl="1" indent="-273050" defTabSz="912813">
              <a:lnSpc>
                <a:spcPct val="120000"/>
              </a:lnSpc>
              <a:spcBef>
                <a:spcPts val="600"/>
              </a:spcBef>
              <a:spcAft>
                <a:spcPts val="2400"/>
              </a:spcAft>
            </a:pPr>
            <a:r>
              <a:rPr lang="en-IN" altLang="en-US" sz="3600" b="1">
                <a:solidFill>
                  <a:srgbClr val="FF0000"/>
                </a:solidFill>
              </a:rPr>
              <a:t>It is a bad design </a:t>
            </a:r>
            <a:r>
              <a:rPr lang="en-IN" altLang="en-US" sz="3600"/>
              <a:t>--- low cohesion and high coupling.</a:t>
            </a:r>
          </a:p>
          <a:p>
            <a:pPr marL="704850" lvl="1" indent="-273050" defTabSz="912813">
              <a:lnSpc>
                <a:spcPct val="120000"/>
              </a:lnSpc>
              <a:spcBef>
                <a:spcPts val="1200"/>
              </a:spcBef>
              <a:spcAft>
                <a:spcPts val="2400"/>
              </a:spcAft>
            </a:pPr>
            <a:r>
              <a:rPr lang="en-IN" altLang="en-US" sz="3600" b="1">
                <a:solidFill>
                  <a:srgbClr val="0000CC"/>
                </a:solidFill>
              </a:rPr>
              <a:t> But, how to improve the design?</a:t>
            </a:r>
          </a:p>
          <a:p>
            <a:pPr marL="273050" indent="-273050" defTabSz="912813">
              <a:lnSpc>
                <a:spcPct val="120000"/>
              </a:lnSpc>
              <a:spcBef>
                <a:spcPts val="1200"/>
              </a:spcBef>
              <a:spcAft>
                <a:spcPts val="2400"/>
              </a:spcAft>
              <a:buFont typeface="Wingdings" panose="05000000000000000000" pitchFamily="2" charset="2"/>
              <a:buNone/>
            </a:pPr>
            <a:endParaRPr lang="en-I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B8E2F1-AD4E-37EF-9093-94C1C9ECD79A}"/>
              </a:ext>
            </a:extLst>
          </p:cNvPr>
          <p:cNvSpPr/>
          <p:nvPr/>
        </p:nvSpPr>
        <p:spPr bwMode="auto">
          <a:xfrm>
            <a:off x="911225" y="3856038"/>
            <a:ext cx="8763000" cy="112395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99331" name="Rectangle 2">
            <a:extLst>
              <a:ext uri="{FF2B5EF4-FFF2-40B4-BE49-F238E27FC236}">
                <a16:creationId xmlns:a16="http://schemas.microsoft.com/office/drawing/2014/main" id="{A5BD41B5-FBF3-00B3-02EE-2B3A8E58BB76}"/>
              </a:ext>
            </a:extLst>
          </p:cNvPr>
          <p:cNvSpPr>
            <a:spLocks noGrp="1" noChangeArrowheads="1"/>
          </p:cNvSpPr>
          <p:nvPr>
            <p:ph type="title"/>
          </p:nvPr>
        </p:nvSpPr>
        <p:spPr>
          <a:xfrm>
            <a:off x="609600" y="122238"/>
            <a:ext cx="8596313" cy="1257300"/>
          </a:xfrm>
        </p:spPr>
        <p:txBody>
          <a:bodyPr/>
          <a:lstStyle/>
          <a:p>
            <a:r>
              <a:rPr lang="en-GB" altLang="en-US" sz="3600"/>
              <a:t>Pure Fabrication</a:t>
            </a:r>
          </a:p>
        </p:txBody>
      </p:sp>
      <p:sp>
        <p:nvSpPr>
          <p:cNvPr id="103428" name="Rectangle 3">
            <a:extLst>
              <a:ext uri="{FF2B5EF4-FFF2-40B4-BE49-F238E27FC236}">
                <a16:creationId xmlns:a16="http://schemas.microsoft.com/office/drawing/2014/main" id="{B2DC1590-F4B3-08C2-AD75-CB3DE382E790}"/>
              </a:ext>
            </a:extLst>
          </p:cNvPr>
          <p:cNvSpPr>
            <a:spLocks noGrp="1" noChangeArrowheads="1"/>
          </p:cNvSpPr>
          <p:nvPr>
            <p:ph type="body" idx="1"/>
          </p:nvPr>
        </p:nvSpPr>
        <p:spPr>
          <a:xfrm>
            <a:off x="107950" y="1092200"/>
            <a:ext cx="9601200" cy="5373688"/>
          </a:xfrm>
        </p:spPr>
        <p:txBody>
          <a:bodyPr/>
          <a:lstStyle/>
          <a:p>
            <a:pPr>
              <a:lnSpc>
                <a:spcPct val="115000"/>
              </a:lnSpc>
              <a:spcBef>
                <a:spcPct val="15000"/>
              </a:spcBef>
              <a:spcAft>
                <a:spcPct val="0"/>
              </a:spcAft>
            </a:pPr>
            <a:r>
              <a:rPr lang="en-US" altLang="en-US" b="1">
                <a:solidFill>
                  <a:srgbClr val="0000CC"/>
                </a:solidFill>
                <a:ea typeface="MS Mincho" panose="02020609040205080304" pitchFamily="49" charset="-128"/>
              </a:rPr>
              <a:t>Problem</a:t>
            </a:r>
            <a:r>
              <a:rPr lang="en-US" altLang="en-US">
                <a:solidFill>
                  <a:srgbClr val="0000CC"/>
                </a:solidFill>
                <a:ea typeface="MS Mincho" panose="02020609040205080304" pitchFamily="49" charset="-128"/>
              </a:rPr>
              <a:t>:</a:t>
            </a:r>
          </a:p>
          <a:p>
            <a:pPr lvl="1">
              <a:lnSpc>
                <a:spcPct val="115000"/>
              </a:lnSpc>
              <a:spcBef>
                <a:spcPct val="15000"/>
              </a:spcBef>
              <a:spcAft>
                <a:spcPts val="1800"/>
              </a:spcAft>
            </a:pPr>
            <a:r>
              <a:rPr lang="en-US" altLang="en-US">
                <a:ea typeface="MS Mincho" panose="02020609040205080304" pitchFamily="49" charset="-128"/>
              </a:rPr>
              <a:t>How to improve a design when a class has very high coupling  and low cohesion?</a:t>
            </a:r>
          </a:p>
          <a:p>
            <a:pPr>
              <a:lnSpc>
                <a:spcPct val="115000"/>
              </a:lnSpc>
              <a:spcBef>
                <a:spcPct val="15000"/>
              </a:spcBef>
              <a:spcAft>
                <a:spcPct val="0"/>
              </a:spcAft>
            </a:pPr>
            <a:r>
              <a:rPr lang="en-US" altLang="en-US" b="1">
                <a:solidFill>
                  <a:srgbClr val="0000CC"/>
                </a:solidFill>
                <a:ea typeface="MS Mincho" panose="02020609040205080304" pitchFamily="49" charset="-128"/>
              </a:rPr>
              <a:t>Solution</a:t>
            </a:r>
            <a:r>
              <a:rPr lang="en-US" altLang="en-US">
                <a:solidFill>
                  <a:srgbClr val="0000CC"/>
                </a:solidFill>
                <a:ea typeface="MS Mincho" panose="02020609040205080304" pitchFamily="49" charset="-128"/>
              </a:rPr>
              <a:t>:</a:t>
            </a:r>
            <a:r>
              <a:rPr lang="en-GB" altLang="en-US">
                <a:solidFill>
                  <a:srgbClr val="0000CC"/>
                </a:solidFill>
                <a:ea typeface="MS Mincho" panose="02020609040205080304" pitchFamily="49" charset="-128"/>
              </a:rPr>
              <a:t>	</a:t>
            </a:r>
            <a:endParaRPr lang="en-US" altLang="en-US">
              <a:solidFill>
                <a:srgbClr val="0000CC"/>
              </a:solidFill>
              <a:ea typeface="MS Mincho" panose="02020609040205080304" pitchFamily="49" charset="-128"/>
            </a:endParaRPr>
          </a:p>
          <a:p>
            <a:pPr lvl="1">
              <a:lnSpc>
                <a:spcPct val="115000"/>
              </a:lnSpc>
              <a:spcBef>
                <a:spcPct val="15000"/>
              </a:spcBef>
              <a:spcAft>
                <a:spcPct val="15000"/>
              </a:spcAft>
            </a:pPr>
            <a:r>
              <a:rPr lang="en-GB" altLang="en-US" sz="2800" b="1">
                <a:solidFill>
                  <a:srgbClr val="0000CC"/>
                </a:solidFill>
                <a:ea typeface="MS Mincho" panose="02020609040205080304" pitchFamily="49" charset="-128"/>
              </a:rPr>
              <a:t>Assign a highly cohesive set of responsibilities to an artificial class </a:t>
            </a:r>
          </a:p>
          <a:p>
            <a:pPr lvl="1">
              <a:lnSpc>
                <a:spcPct val="115000"/>
              </a:lnSpc>
              <a:spcBef>
                <a:spcPct val="15000"/>
              </a:spcBef>
              <a:spcAft>
                <a:spcPct val="15000"/>
              </a:spcAft>
            </a:pPr>
            <a:r>
              <a:rPr lang="en-GB" altLang="en-US" sz="2800">
                <a:ea typeface="MS Mincho" panose="02020609040205080304" pitchFamily="49" charset="-128"/>
              </a:rPr>
              <a:t>May not represent anything in the problem domain...</a:t>
            </a:r>
          </a:p>
          <a:p>
            <a:pPr lvl="1">
              <a:lnSpc>
                <a:spcPct val="115000"/>
              </a:lnSpc>
              <a:spcBef>
                <a:spcPct val="15000"/>
              </a:spcBef>
              <a:spcAft>
                <a:spcPct val="15000"/>
              </a:spcAft>
            </a:pPr>
            <a:r>
              <a:rPr lang="en-GB" altLang="en-US" sz="2800">
                <a:ea typeface="MS Mincho" panose="02020609040205080304" pitchFamily="49" charset="-128"/>
              </a:rPr>
              <a:t>Created only to support</a:t>
            </a:r>
            <a:r>
              <a:rPr lang="en-GB" altLang="en-US" sz="2800">
                <a:cs typeface="Courier New" panose="02070309020205020404" pitchFamily="49" charset="0"/>
              </a:rPr>
              <a:t> </a:t>
            </a:r>
            <a:r>
              <a:rPr lang="en-GB" altLang="en-US" sz="2800">
                <a:ea typeface="MS Mincho" panose="02020609040205080304" pitchFamily="49" charset="-128"/>
              </a:rPr>
              <a:t>high cohesion, low coupling, and reuse.</a:t>
            </a:r>
            <a:r>
              <a:rPr lang="en-GB" altLang="en-US">
                <a:ea typeface="MS Mincho" panose="02020609040205080304" pitchFamily="49" charset="-128"/>
              </a:rPr>
              <a:t>..</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3428">
                                            <p:txEl>
                                              <p:pRg st="2" end="2"/>
                                            </p:txEl>
                                          </p:spTgt>
                                        </p:tgtEl>
                                        <p:attrNameLst>
                                          <p:attrName>style.visibility</p:attrName>
                                        </p:attrNameLst>
                                      </p:cBhvr>
                                      <p:to>
                                        <p:strVal val="visible"/>
                                      </p:to>
                                    </p:set>
                                    <p:animEffect transition="in" filter="wipe(down)">
                                      <p:cBhvr>
                                        <p:cTn id="7" dur="500"/>
                                        <p:tgtEl>
                                          <p:spTgt spid="10342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3428">
                                            <p:txEl>
                                              <p:pRg st="3" end="3"/>
                                            </p:txEl>
                                          </p:spTgt>
                                        </p:tgtEl>
                                        <p:attrNameLst>
                                          <p:attrName>style.visibility</p:attrName>
                                        </p:attrNameLst>
                                      </p:cBhvr>
                                      <p:to>
                                        <p:strVal val="visible"/>
                                      </p:to>
                                    </p:set>
                                    <p:animEffect transition="in" filter="wipe(down)">
                                      <p:cBhvr>
                                        <p:cTn id="12" dur="500"/>
                                        <p:tgtEl>
                                          <p:spTgt spid="10342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03428">
                                            <p:txEl>
                                              <p:pRg st="4" end="4"/>
                                            </p:txEl>
                                          </p:spTgt>
                                        </p:tgtEl>
                                        <p:attrNameLst>
                                          <p:attrName>style.visibility</p:attrName>
                                        </p:attrNameLst>
                                      </p:cBhvr>
                                      <p:to>
                                        <p:strVal val="visible"/>
                                      </p:to>
                                    </p:set>
                                    <p:animEffect transition="in" filter="wipe(down)">
                                      <p:cBhvr>
                                        <p:cTn id="23" dur="500"/>
                                        <p:tgtEl>
                                          <p:spTgt spid="10342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03428">
                                            <p:txEl>
                                              <p:pRg st="5" end="5"/>
                                            </p:txEl>
                                          </p:spTgt>
                                        </p:tgtEl>
                                        <p:attrNameLst>
                                          <p:attrName>style.visibility</p:attrName>
                                        </p:attrNameLst>
                                      </p:cBhvr>
                                      <p:to>
                                        <p:strVal val="visible"/>
                                      </p:to>
                                    </p:set>
                                    <p:animEffect transition="in" filter="wipe(down)">
                                      <p:cBhvr>
                                        <p:cTn id="28" dur="500"/>
                                        <p:tgtEl>
                                          <p:spTgt spid="1034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F45EEE58-59B5-85C5-CFF9-36589F70DCBD}"/>
              </a:ext>
            </a:extLst>
          </p:cNvPr>
          <p:cNvSpPr txBox="1">
            <a:spLocks noChangeArrowheads="1"/>
          </p:cNvSpPr>
          <p:nvPr/>
        </p:nvSpPr>
        <p:spPr bwMode="auto">
          <a:xfrm>
            <a:off x="544513" y="-231775"/>
            <a:ext cx="859631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100772" anchor="b"/>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SzPct val="100000"/>
            </a:pPr>
            <a:r>
              <a:rPr lang="en-IN" altLang="en-US">
                <a:solidFill>
                  <a:srgbClr val="000000"/>
                </a:solidFill>
                <a:latin typeface="Comic Sans MS" panose="030F0702030302020204" pitchFamily="66" charset="0"/>
                <a:cs typeface="Arial" panose="020B0604020202020204" pitchFamily="34" charset="0"/>
              </a:rPr>
              <a:t>Pure Fabrication: Explanation</a:t>
            </a:r>
          </a:p>
        </p:txBody>
      </p:sp>
      <p:sp>
        <p:nvSpPr>
          <p:cNvPr id="100355" name="Rectangle 3">
            <a:extLst>
              <a:ext uri="{FF2B5EF4-FFF2-40B4-BE49-F238E27FC236}">
                <a16:creationId xmlns:a16="http://schemas.microsoft.com/office/drawing/2014/main" id="{77C398A4-054A-E45F-01AB-417BC4C41596}"/>
              </a:ext>
            </a:extLst>
          </p:cNvPr>
          <p:cNvSpPr>
            <a:spLocks noChangeArrowheads="1"/>
          </p:cNvSpPr>
          <p:nvPr/>
        </p:nvSpPr>
        <p:spPr bwMode="auto">
          <a:xfrm>
            <a:off x="1843088" y="2484438"/>
            <a:ext cx="2689225" cy="1065212"/>
          </a:xfrm>
          <a:prstGeom prst="rect">
            <a:avLst/>
          </a:prstGeom>
          <a:solidFill>
            <a:srgbClr val="FFCCFF"/>
          </a:solidFill>
          <a:ln w="25560">
            <a:solidFill>
              <a:srgbClr val="000000"/>
            </a:solidFill>
            <a:prstDash val="dash"/>
            <a:round/>
            <a:headEnd/>
            <a:tailEnd/>
          </a:ln>
        </p:spPr>
        <p:txBody>
          <a:bodyPr lIns="100772" tIns="50387" rIns="100772" bIns="50387"/>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Times New Roman" panose="02020603050405020304" pitchFamily="18" charset="0"/>
              <a:buNone/>
            </a:pPr>
            <a:r>
              <a:rPr lang="en-IN" altLang="en-US" sz="2600">
                <a:solidFill>
                  <a:srgbClr val="000000"/>
                </a:solidFill>
                <a:latin typeface="Comic Sans MS" panose="030F0702030302020204" pitchFamily="66" charset="0"/>
                <a:cs typeface="Arial" panose="020B0604020202020204" pitchFamily="34" charset="0"/>
              </a:rPr>
              <a:t>Class having Poor Cohesion</a:t>
            </a:r>
          </a:p>
        </p:txBody>
      </p:sp>
      <p:grpSp>
        <p:nvGrpSpPr>
          <p:cNvPr id="2" name="Group 16">
            <a:extLst>
              <a:ext uri="{FF2B5EF4-FFF2-40B4-BE49-F238E27FC236}">
                <a16:creationId xmlns:a16="http://schemas.microsoft.com/office/drawing/2014/main" id="{C2302011-92E0-800B-1FBA-B377A4F861AF}"/>
              </a:ext>
            </a:extLst>
          </p:cNvPr>
          <p:cNvGrpSpPr>
            <a:grpSpLocks/>
          </p:cNvGrpSpPr>
          <p:nvPr/>
        </p:nvGrpSpPr>
        <p:grpSpPr bwMode="auto">
          <a:xfrm>
            <a:off x="4532313" y="1265238"/>
            <a:ext cx="5003800" cy="3944937"/>
            <a:chOff x="4532313" y="1265238"/>
            <a:chExt cx="5003799" cy="3944937"/>
          </a:xfrm>
        </p:grpSpPr>
        <p:sp>
          <p:nvSpPr>
            <p:cNvPr id="100359" name="AutoShape 7">
              <a:extLst>
                <a:ext uri="{FF2B5EF4-FFF2-40B4-BE49-F238E27FC236}">
                  <a16:creationId xmlns:a16="http://schemas.microsoft.com/office/drawing/2014/main" id="{A1EE5543-CFD2-6A63-0CFC-4BF9ECF6123D}"/>
                </a:ext>
              </a:extLst>
            </p:cNvPr>
            <p:cNvSpPr>
              <a:spLocks noChangeArrowheads="1"/>
            </p:cNvSpPr>
            <p:nvPr/>
          </p:nvSpPr>
          <p:spPr bwMode="auto">
            <a:xfrm flipV="1">
              <a:off x="5921375" y="1265238"/>
              <a:ext cx="2579688" cy="595312"/>
            </a:xfrm>
            <a:prstGeom prst="foldedCorner">
              <a:avLst>
                <a:gd name="adj" fmla="val 12500"/>
              </a:avLst>
            </a:prstGeom>
            <a:solidFill>
              <a:srgbClr val="CCFF99"/>
            </a:solidFill>
            <a:ln w="36000">
              <a:solidFill>
                <a:srgbClr val="000000"/>
              </a:solidFill>
              <a:round/>
              <a:headEnd/>
              <a:tailEnd/>
            </a:ln>
          </p:spPr>
          <p:txBody>
            <a:bodyPr rot="10800000"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100360" name="Text Box 8">
              <a:extLst>
                <a:ext uri="{FF2B5EF4-FFF2-40B4-BE49-F238E27FC236}">
                  <a16:creationId xmlns:a16="http://schemas.microsoft.com/office/drawing/2014/main" id="{AFADBDF3-0006-1AD0-536F-A227A62D3797}"/>
                </a:ext>
              </a:extLst>
            </p:cNvPr>
            <p:cNvSpPr txBox="1">
              <a:spLocks noChangeArrowheads="1"/>
            </p:cNvSpPr>
            <p:nvPr/>
          </p:nvSpPr>
          <p:spPr bwMode="auto">
            <a:xfrm>
              <a:off x="6119813" y="1384300"/>
              <a:ext cx="21875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9187" tIns="49594" rIns="99187" bIns="49594"/>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eaLnBrk="1" hangingPunct="1">
                <a:buClr>
                  <a:srgbClr val="000000"/>
                </a:buClr>
                <a:buSzPct val="100000"/>
                <a:buFont typeface="Times New Roman" panose="02020603050405020304" pitchFamily="18" charset="0"/>
                <a:buNone/>
              </a:pPr>
              <a:r>
                <a:rPr lang="en-IN" altLang="en-US" sz="2000">
                  <a:solidFill>
                    <a:srgbClr val="000000"/>
                  </a:solidFill>
                  <a:latin typeface="Comic Sans MS" panose="030F0702030302020204" pitchFamily="66" charset="0"/>
                  <a:cs typeface="Arial" panose="020B0604020202020204" pitchFamily="34" charset="0"/>
                </a:rPr>
                <a:t>Pure Fabrication</a:t>
              </a:r>
            </a:p>
          </p:txBody>
        </p:sp>
        <p:sp>
          <p:nvSpPr>
            <p:cNvPr id="100361" name="Rectangle 9">
              <a:extLst>
                <a:ext uri="{FF2B5EF4-FFF2-40B4-BE49-F238E27FC236}">
                  <a16:creationId xmlns:a16="http://schemas.microsoft.com/office/drawing/2014/main" id="{99D9F608-3680-951B-D477-C79CFFE3986C}"/>
                </a:ext>
              </a:extLst>
            </p:cNvPr>
            <p:cNvSpPr>
              <a:spLocks noChangeArrowheads="1"/>
            </p:cNvSpPr>
            <p:nvPr/>
          </p:nvSpPr>
          <p:spPr bwMode="auto">
            <a:xfrm>
              <a:off x="6913563" y="2773363"/>
              <a:ext cx="2381250" cy="595312"/>
            </a:xfrm>
            <a:prstGeom prst="rect">
              <a:avLst/>
            </a:prstGeom>
            <a:solidFill>
              <a:srgbClr val="FFFFCC"/>
            </a:solidFill>
            <a:ln w="3600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4800" b="0">
                <a:cs typeface="Arial" panose="020B0604020202020204" pitchFamily="34" charset="0"/>
              </a:endParaRPr>
            </a:p>
          </p:txBody>
        </p:sp>
        <p:sp>
          <p:nvSpPr>
            <p:cNvPr id="100362" name="Text Box 10">
              <a:extLst>
                <a:ext uri="{FF2B5EF4-FFF2-40B4-BE49-F238E27FC236}">
                  <a16:creationId xmlns:a16="http://schemas.microsoft.com/office/drawing/2014/main" id="{A19A9694-3B4E-22C3-1236-F49BC6DEE010}"/>
                </a:ext>
              </a:extLst>
            </p:cNvPr>
            <p:cNvSpPr txBox="1">
              <a:spLocks noChangeArrowheads="1"/>
            </p:cNvSpPr>
            <p:nvPr/>
          </p:nvSpPr>
          <p:spPr bwMode="auto">
            <a:xfrm>
              <a:off x="6869112" y="2852738"/>
              <a:ext cx="2667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49594" rIns="99187" bIns="49594"/>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eaLnBrk="1" hangingPunct="1">
                <a:buClr>
                  <a:srgbClr val="000000"/>
                </a:buClr>
                <a:buSzPct val="100000"/>
                <a:buFont typeface="Times New Roman" panose="02020603050405020304" pitchFamily="18" charset="0"/>
                <a:buNone/>
              </a:pPr>
              <a:r>
                <a:rPr lang="en-IN" altLang="en-US" sz="2400">
                  <a:solidFill>
                    <a:srgbClr val="000000"/>
                  </a:solidFill>
                  <a:latin typeface="Comic Sans MS" panose="030F0702030302020204" pitchFamily="66" charset="0"/>
                  <a:cs typeface="Arial" panose="020B0604020202020204" pitchFamily="34" charset="0"/>
                </a:rPr>
                <a:t>Invented  Class</a:t>
              </a:r>
            </a:p>
          </p:txBody>
        </p:sp>
        <p:sp>
          <p:nvSpPr>
            <p:cNvPr id="100363" name="Line 11">
              <a:extLst>
                <a:ext uri="{FF2B5EF4-FFF2-40B4-BE49-F238E27FC236}">
                  <a16:creationId xmlns:a16="http://schemas.microsoft.com/office/drawing/2014/main" id="{B78DEECD-9D22-E8AF-B0E6-B8A61D8838BD}"/>
                </a:ext>
              </a:extLst>
            </p:cNvPr>
            <p:cNvSpPr>
              <a:spLocks noChangeShapeType="1"/>
            </p:cNvSpPr>
            <p:nvPr/>
          </p:nvSpPr>
          <p:spPr bwMode="auto">
            <a:xfrm>
              <a:off x="4532313" y="3051175"/>
              <a:ext cx="2381250" cy="3175"/>
            </a:xfrm>
            <a:prstGeom prst="line">
              <a:avLst/>
            </a:prstGeom>
            <a:noFill/>
            <a:ln w="38100">
              <a:solidFill>
                <a:srgbClr val="000000"/>
              </a:solidFill>
              <a:prstDash val="sysDash"/>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100364" name="Line 12">
              <a:extLst>
                <a:ext uri="{FF2B5EF4-FFF2-40B4-BE49-F238E27FC236}">
                  <a16:creationId xmlns:a16="http://schemas.microsoft.com/office/drawing/2014/main" id="{2EDAEB18-7698-31A1-C6E9-2B7255CB30C0}"/>
                </a:ext>
              </a:extLst>
            </p:cNvPr>
            <p:cNvSpPr>
              <a:spLocks noChangeShapeType="1"/>
            </p:cNvSpPr>
            <p:nvPr/>
          </p:nvSpPr>
          <p:spPr bwMode="auto">
            <a:xfrm flipV="1">
              <a:off x="5524500" y="1860550"/>
              <a:ext cx="1389063" cy="1193800"/>
            </a:xfrm>
            <a:prstGeom prst="line">
              <a:avLst/>
            </a:prstGeom>
            <a:noFill/>
            <a:ln w="38100"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00365" name="Line 13">
              <a:extLst>
                <a:ext uri="{FF2B5EF4-FFF2-40B4-BE49-F238E27FC236}">
                  <a16:creationId xmlns:a16="http://schemas.microsoft.com/office/drawing/2014/main" id="{7F12461F-9A08-D895-200C-CDC32CB4F32A}"/>
                </a:ext>
              </a:extLst>
            </p:cNvPr>
            <p:cNvSpPr>
              <a:spLocks noChangeShapeType="1"/>
            </p:cNvSpPr>
            <p:nvPr/>
          </p:nvSpPr>
          <p:spPr bwMode="auto">
            <a:xfrm>
              <a:off x="7510463" y="1860550"/>
              <a:ext cx="792162" cy="992188"/>
            </a:xfrm>
            <a:prstGeom prst="line">
              <a:avLst/>
            </a:prstGeom>
            <a:noFill/>
            <a:ln w="38100"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00366" name="Line 14">
              <a:extLst>
                <a:ext uri="{FF2B5EF4-FFF2-40B4-BE49-F238E27FC236}">
                  <a16:creationId xmlns:a16="http://schemas.microsoft.com/office/drawing/2014/main" id="{FB49D7B1-794E-EACD-A642-7931A6448F29}"/>
                </a:ext>
              </a:extLst>
            </p:cNvPr>
            <p:cNvSpPr>
              <a:spLocks noChangeShapeType="1"/>
            </p:cNvSpPr>
            <p:nvPr/>
          </p:nvSpPr>
          <p:spPr bwMode="auto">
            <a:xfrm flipH="1">
              <a:off x="7705725" y="3408363"/>
              <a:ext cx="598488" cy="992187"/>
            </a:xfrm>
            <a:prstGeom prst="line">
              <a:avLst/>
            </a:prstGeom>
            <a:noFill/>
            <a:ln w="36000">
              <a:solidFill>
                <a:srgbClr val="0000CC"/>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
          <p:nvSpPr>
            <p:cNvPr id="100367" name="AutoShape 16">
              <a:extLst>
                <a:ext uri="{FF2B5EF4-FFF2-40B4-BE49-F238E27FC236}">
                  <a16:creationId xmlns:a16="http://schemas.microsoft.com/office/drawing/2014/main" id="{27853393-77C5-DD4C-BD58-F3FC8E74538C}"/>
                </a:ext>
              </a:extLst>
            </p:cNvPr>
            <p:cNvSpPr>
              <a:spLocks noChangeArrowheads="1"/>
            </p:cNvSpPr>
            <p:nvPr/>
          </p:nvSpPr>
          <p:spPr bwMode="auto">
            <a:xfrm flipV="1">
              <a:off x="6640513" y="4448175"/>
              <a:ext cx="2819400" cy="762000"/>
            </a:xfrm>
            <a:prstGeom prst="foldedCorner">
              <a:avLst>
                <a:gd name="adj" fmla="val 12500"/>
              </a:avLst>
            </a:prstGeom>
            <a:solidFill>
              <a:srgbClr val="CCFF99"/>
            </a:solidFill>
            <a:ln w="36000">
              <a:solidFill>
                <a:srgbClr val="000000"/>
              </a:solidFill>
              <a:round/>
              <a:headEnd/>
              <a:tailEnd/>
            </a:ln>
          </p:spPr>
          <p:txBody>
            <a:bodyPr rot="10800000"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100368" name="Text Box 17">
              <a:extLst>
                <a:ext uri="{FF2B5EF4-FFF2-40B4-BE49-F238E27FC236}">
                  <a16:creationId xmlns:a16="http://schemas.microsoft.com/office/drawing/2014/main" id="{09F93735-9949-BEA9-23E5-0F579F39A7E0}"/>
                </a:ext>
              </a:extLst>
            </p:cNvPr>
            <p:cNvSpPr txBox="1">
              <a:spLocks noChangeArrowheads="1"/>
            </p:cNvSpPr>
            <p:nvPr/>
          </p:nvSpPr>
          <p:spPr bwMode="auto">
            <a:xfrm>
              <a:off x="6792913" y="4448175"/>
              <a:ext cx="21875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9187" tIns="49594" rIns="99187" bIns="49594"/>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eaLnBrk="1" hangingPunct="1">
                <a:buClr>
                  <a:srgbClr val="000000"/>
                </a:buClr>
                <a:buSzPct val="100000"/>
                <a:buFont typeface="Times New Roman" panose="02020603050405020304" pitchFamily="18" charset="0"/>
                <a:buNone/>
              </a:pPr>
              <a:r>
                <a:rPr lang="en-US" altLang="en-US" sz="1800">
                  <a:solidFill>
                    <a:srgbClr val="000000"/>
                  </a:solidFill>
                  <a:latin typeface="Comic Sans MS" panose="030F0702030302020204" pitchFamily="66" charset="0"/>
                  <a:cs typeface="Arial" panose="020B0604020202020204" pitchFamily="34" charset="0"/>
                </a:rPr>
                <a:t>Takes care of a </a:t>
              </a:r>
            </a:p>
            <a:p>
              <a:pPr eaLnBrk="1" hangingPunct="1">
                <a:buClr>
                  <a:srgbClr val="000000"/>
                </a:buClr>
                <a:buSzPct val="100000"/>
                <a:buFont typeface="Times New Roman" panose="02020603050405020304" pitchFamily="18" charset="0"/>
                <a:buNone/>
              </a:pPr>
              <a:r>
                <a:rPr lang="en-US" altLang="en-US" sz="1800">
                  <a:solidFill>
                    <a:srgbClr val="000000"/>
                  </a:solidFill>
                  <a:latin typeface="Comic Sans MS" panose="030F0702030302020204" pitchFamily="66" charset="0"/>
                  <a:cs typeface="Arial" panose="020B0604020202020204" pitchFamily="34" charset="0"/>
                </a:rPr>
                <a:t>similar set of functions</a:t>
              </a:r>
            </a:p>
            <a:p>
              <a:pPr eaLnBrk="1" hangingPunct="1">
                <a:buClr>
                  <a:srgbClr val="000000"/>
                </a:buClr>
                <a:buSzPct val="100000"/>
                <a:buFont typeface="Times New Roman" panose="02020603050405020304" pitchFamily="18" charset="0"/>
                <a:buNone/>
              </a:pPr>
              <a:endParaRPr lang="en-IN" altLang="en-US" sz="1800">
                <a:solidFill>
                  <a:srgbClr val="000000"/>
                </a:solidFill>
                <a:latin typeface="Comic Sans MS" panose="030F0702030302020204" pitchFamily="66" charset="0"/>
                <a:cs typeface="Arial" panose="020B0604020202020204" pitchFamily="34" charset="0"/>
              </a:endParaRPr>
            </a:p>
          </p:txBody>
        </p:sp>
      </p:grpSp>
      <p:sp>
        <p:nvSpPr>
          <p:cNvPr id="100357" name="Text Box 17">
            <a:extLst>
              <a:ext uri="{FF2B5EF4-FFF2-40B4-BE49-F238E27FC236}">
                <a16:creationId xmlns:a16="http://schemas.microsoft.com/office/drawing/2014/main" id="{EA28CE03-6107-601C-1C73-DFCEAE4E356B}"/>
              </a:ext>
            </a:extLst>
          </p:cNvPr>
          <p:cNvSpPr txBox="1">
            <a:spLocks noChangeArrowheads="1"/>
          </p:cNvSpPr>
          <p:nvPr/>
        </p:nvSpPr>
        <p:spPr bwMode="auto">
          <a:xfrm>
            <a:off x="773113" y="5794375"/>
            <a:ext cx="96885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buClr>
                <a:srgbClr val="000000"/>
              </a:buClr>
              <a:buSzPct val="100000"/>
              <a:buFont typeface="Times New Roman" panose="02020603050405020304" pitchFamily="18" charset="0"/>
              <a:buNone/>
            </a:pPr>
            <a:r>
              <a:rPr lang="en-IN" altLang="en-US" sz="2800">
                <a:solidFill>
                  <a:srgbClr val="0000CC"/>
                </a:solidFill>
                <a:latin typeface="Comic Sans MS" panose="030F0702030302020204" pitchFamily="66" charset="0"/>
                <a:cs typeface="Arial" panose="020B0604020202020204" pitchFamily="34" charset="0"/>
              </a:rPr>
              <a:t>Fabrication step:</a:t>
            </a:r>
            <a:r>
              <a:rPr lang="en-IN" altLang="en-US" sz="2800">
                <a:solidFill>
                  <a:srgbClr val="000000"/>
                </a:solidFill>
                <a:latin typeface="Comic Sans MS" panose="030F0702030302020204" pitchFamily="66" charset="0"/>
                <a:cs typeface="Arial" panose="020B0604020202020204" pitchFamily="34" charset="0"/>
              </a:rPr>
              <a:t> </a:t>
            </a:r>
            <a:r>
              <a:rPr lang="en-IN" altLang="en-US" sz="2800" b="0">
                <a:solidFill>
                  <a:srgbClr val="000000"/>
                </a:solidFill>
                <a:latin typeface="Comic Sans MS" panose="030F0702030302020204" pitchFamily="66" charset="0"/>
                <a:cs typeface="Arial" panose="020B0604020202020204" pitchFamily="34" charset="0"/>
              </a:rPr>
              <a:t>Assign a highly cohesive set of responsibilities to an artificial class.</a:t>
            </a:r>
            <a:endParaRPr lang="en-US" altLang="en-US" sz="2800" b="0">
              <a:solidFill>
                <a:srgbClr val="000000"/>
              </a:solidFill>
              <a:latin typeface="Comic Sans MS" panose="030F0702030302020204" pitchFamily="66" charset="0"/>
              <a:cs typeface="Arial" panose="020B0604020202020204" pitchFamily="34" charset="0"/>
            </a:endParaRPr>
          </a:p>
        </p:txBody>
      </p:sp>
      <p:sp>
        <p:nvSpPr>
          <p:cNvPr id="16" name="Rectangle 3">
            <a:extLst>
              <a:ext uri="{FF2B5EF4-FFF2-40B4-BE49-F238E27FC236}">
                <a16:creationId xmlns:a16="http://schemas.microsoft.com/office/drawing/2014/main" id="{09A31097-2DF0-98F4-8B74-6A77C09D7629}"/>
              </a:ext>
            </a:extLst>
          </p:cNvPr>
          <p:cNvSpPr>
            <a:spLocks noChangeArrowheads="1"/>
          </p:cNvSpPr>
          <p:nvPr/>
        </p:nvSpPr>
        <p:spPr bwMode="auto">
          <a:xfrm>
            <a:off x="1839913" y="2484438"/>
            <a:ext cx="2689225" cy="1065212"/>
          </a:xfrm>
          <a:prstGeom prst="rect">
            <a:avLst/>
          </a:prstGeom>
          <a:solidFill>
            <a:srgbClr val="FFFF00"/>
          </a:solidFill>
          <a:ln w="25560">
            <a:solidFill>
              <a:srgbClr val="000000"/>
            </a:solidFill>
            <a:round/>
            <a:headEnd/>
            <a:tailEnd/>
          </a:ln>
        </p:spPr>
        <p:txBody>
          <a:bodyPr lIns="100772" tIns="50387" rIns="100772" bIns="50387"/>
          <a:lstStyle>
            <a:lvl1pPr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495300">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495300"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Times New Roman" panose="02020603050405020304" pitchFamily="18" charset="0"/>
              <a:buNone/>
            </a:pPr>
            <a:r>
              <a:rPr lang="en-IN" altLang="en-US" sz="2600">
                <a:solidFill>
                  <a:srgbClr val="000000"/>
                </a:solidFill>
                <a:latin typeface="Comic Sans MS" panose="030F0702030302020204" pitchFamily="66" charset="0"/>
                <a:cs typeface="Arial" panose="020B0604020202020204" pitchFamily="34" charset="0"/>
              </a:rPr>
              <a:t>Class having High Cohesion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4D4E051-74AD-9DC7-31FF-6CB5623EB3A0}"/>
              </a:ext>
            </a:extLst>
          </p:cNvPr>
          <p:cNvSpPr>
            <a:spLocks noChangeArrowheads="1"/>
          </p:cNvSpPr>
          <p:nvPr/>
        </p:nvSpPr>
        <p:spPr bwMode="auto">
          <a:xfrm>
            <a:off x="239713" y="755650"/>
            <a:ext cx="9601200" cy="66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503238"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10000"/>
              </a:lnSpc>
              <a:spcBef>
                <a:spcPct val="10000"/>
              </a:spcBef>
              <a:spcAft>
                <a:spcPts val="800"/>
              </a:spcAft>
            </a:pPr>
            <a:r>
              <a:rPr lang="en-US" altLang="en-US" sz="3200" b="0">
                <a:solidFill>
                  <a:schemeClr val="tx1"/>
                </a:solidFill>
                <a:latin typeface="Comic Sans MS" panose="030F0702030302020204" pitchFamily="66" charset="0"/>
                <a:cs typeface="Arial" panose="020B0604020202020204" pitchFamily="34" charset="0"/>
              </a:rPr>
              <a:t>Suppose we need to save instances of </a:t>
            </a:r>
            <a:r>
              <a:rPr lang="en-US" altLang="en-US" sz="3200">
                <a:solidFill>
                  <a:srgbClr val="0000CC"/>
                </a:solidFill>
                <a:latin typeface="Comic Sans MS" panose="030F0702030302020204" pitchFamily="66" charset="0"/>
                <a:cs typeface="Arial" panose="020B0604020202020204" pitchFamily="34" charset="0"/>
              </a:rPr>
              <a:t>SaleTrans</a:t>
            </a:r>
            <a:r>
              <a:rPr lang="en-US" altLang="en-US" sz="3200" b="0">
                <a:solidFill>
                  <a:schemeClr val="tx1"/>
                </a:solidFill>
                <a:latin typeface="Comic Sans MS" panose="030F0702030302020204" pitchFamily="66" charset="0"/>
                <a:cs typeface="Arial" panose="020B0604020202020204" pitchFamily="34" charset="0"/>
              </a:rPr>
              <a:t> in a relational database. </a:t>
            </a:r>
          </a:p>
          <a:p>
            <a:pPr>
              <a:lnSpc>
                <a:spcPct val="110000"/>
              </a:lnSpc>
              <a:spcBef>
                <a:spcPct val="10000"/>
              </a:spcBef>
              <a:spcAft>
                <a:spcPts val="800"/>
              </a:spcAft>
            </a:pPr>
            <a:r>
              <a:rPr lang="en-US" altLang="en-US" sz="3200" b="0">
                <a:solidFill>
                  <a:schemeClr val="tx1"/>
                </a:solidFill>
                <a:latin typeface="Comic Sans MS" panose="030F0702030302020204" pitchFamily="66" charset="0"/>
                <a:cs typeface="Arial" panose="020B0604020202020204" pitchFamily="34" charset="0"/>
              </a:rPr>
              <a:t>To which class would you assign this responsibility? </a:t>
            </a:r>
          </a:p>
          <a:p>
            <a:pPr>
              <a:lnSpc>
                <a:spcPct val="110000"/>
              </a:lnSpc>
              <a:spcBef>
                <a:spcPct val="10000"/>
              </a:spcBef>
              <a:spcAft>
                <a:spcPts val="600"/>
              </a:spcAft>
            </a:pPr>
            <a:r>
              <a:rPr lang="en-US" altLang="en-US" sz="3200">
                <a:solidFill>
                  <a:srgbClr val="C00000"/>
                </a:solidFill>
                <a:latin typeface="Comic Sans MS" panose="030F0702030302020204" pitchFamily="66" charset="0"/>
                <a:cs typeface="Arial" panose="020B0604020202020204" pitchFamily="34" charset="0"/>
              </a:rPr>
              <a:t>SaleTrans has all the information, so SaleTrans is suggested by Expert pattern.</a:t>
            </a:r>
          </a:p>
          <a:p>
            <a:pPr lvl="1">
              <a:lnSpc>
                <a:spcPct val="110000"/>
              </a:lnSpc>
              <a:spcBef>
                <a:spcPct val="10000"/>
              </a:spcBef>
              <a:spcAft>
                <a:spcPts val="800"/>
              </a:spcAft>
            </a:pPr>
            <a:r>
              <a:rPr lang="en-US" altLang="en-US" sz="3200" b="0">
                <a:solidFill>
                  <a:srgbClr val="0000CC"/>
                </a:solidFill>
                <a:latin typeface="Comic Sans MS" panose="030F0702030302020204" pitchFamily="66" charset="0"/>
                <a:cs typeface="Arial" panose="020B0604020202020204" pitchFamily="34" charset="0"/>
              </a:rPr>
              <a:t>To manage data transfer to and from a relational database will require a large number of operations … insert, delete, update, select, rollback, commit, buffer management, …</a:t>
            </a:r>
          </a:p>
          <a:p>
            <a:pPr lvl="1">
              <a:lnSpc>
                <a:spcPct val="110000"/>
              </a:lnSpc>
              <a:spcBef>
                <a:spcPct val="10000"/>
              </a:spcBef>
              <a:spcAft>
                <a:spcPts val="800"/>
              </a:spcAft>
            </a:pPr>
            <a:r>
              <a:rPr lang="en-US" altLang="en-US" sz="3200">
                <a:solidFill>
                  <a:srgbClr val="003300"/>
                </a:solidFill>
                <a:latin typeface="Comic Sans MS" panose="030F0702030302020204" pitchFamily="66" charset="0"/>
                <a:cs typeface="Arial" panose="020B0604020202020204" pitchFamily="34" charset="0"/>
              </a:rPr>
              <a:t>Cohesion of SaleTrans class reduces…</a:t>
            </a:r>
          </a:p>
        </p:txBody>
      </p:sp>
      <p:sp>
        <p:nvSpPr>
          <p:cNvPr id="102403" name="Rectangle 3">
            <a:extLst>
              <a:ext uri="{FF2B5EF4-FFF2-40B4-BE49-F238E27FC236}">
                <a16:creationId xmlns:a16="http://schemas.microsoft.com/office/drawing/2014/main" id="{AE066A52-EA99-D8F7-0CDC-189A7D14EB7B}"/>
              </a:ext>
            </a:extLst>
          </p:cNvPr>
          <p:cNvSpPr>
            <a:spLocks noChangeArrowheads="1"/>
          </p:cNvSpPr>
          <p:nvPr/>
        </p:nvSpPr>
        <p:spPr bwMode="auto">
          <a:xfrm>
            <a:off x="0" y="168275"/>
            <a:ext cx="100806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8000"/>
              </a:lnSpc>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Arial" panose="020B0604020202020204" pitchFamily="34" charset="0"/>
              </a:rPr>
              <a:t>Pure Fabrication </a:t>
            </a:r>
            <a:r>
              <a:rPr lang="en-US" altLang="en-US" sz="3200">
                <a:solidFill>
                  <a:schemeClr val="tx1"/>
                </a:solidFill>
                <a:latin typeface="Comic Sans MS" panose="030F0702030302020204" pitchFamily="66" charset="0"/>
                <a:cs typeface="Arial" panose="020B0604020202020204" pitchFamily="34" charset="0"/>
              </a:rPr>
              <a:t>Example</a:t>
            </a:r>
            <a:r>
              <a:rPr lang="en-US" altLang="en-US" sz="3200">
                <a:solidFill>
                  <a:srgbClr val="000000"/>
                </a:solidFill>
                <a:latin typeface="Comic Sans MS" panose="030F0702030302020204" pitchFamily="66" charset="0"/>
                <a:cs typeface="Arial" panose="020B0604020202020204" pitchFamily="34" charset="0"/>
              </a:rPr>
              <a:t> </a:t>
            </a:r>
          </a:p>
        </p:txBody>
      </p:sp>
      <p:sp>
        <p:nvSpPr>
          <p:cNvPr id="99332" name="TextBox 3">
            <a:extLst>
              <a:ext uri="{FF2B5EF4-FFF2-40B4-BE49-F238E27FC236}">
                <a16:creationId xmlns:a16="http://schemas.microsoft.com/office/drawing/2014/main" id="{0468B975-F5F5-BD48-9679-A2C04245EDB4}"/>
              </a:ext>
            </a:extLst>
          </p:cNvPr>
          <p:cNvSpPr txBox="1">
            <a:spLocks noChangeArrowheads="1"/>
          </p:cNvSpPr>
          <p:nvPr/>
        </p:nvSpPr>
        <p:spPr bwMode="auto">
          <a:xfrm>
            <a:off x="6792913" y="2560638"/>
            <a:ext cx="2971800" cy="701675"/>
          </a:xfrm>
          <a:prstGeom prst="rect">
            <a:avLst/>
          </a:prstGeom>
          <a:solidFill>
            <a:srgbClr val="FFFF00"/>
          </a:solidFill>
          <a:ln w="9525">
            <a:solidFill>
              <a:srgbClr val="FF0000"/>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spcAft>
                <a:spcPts val="1088"/>
              </a:spcAft>
              <a:buClr>
                <a:srgbClr val="000000"/>
              </a:buClr>
              <a:buSzPct val="75000"/>
              <a:buFont typeface="Wingdings" panose="05000000000000000000" pitchFamily="2" charset="2"/>
              <a:buNone/>
            </a:pPr>
            <a:r>
              <a:rPr lang="en-US" altLang="en-US" sz="4400">
                <a:solidFill>
                  <a:srgbClr val="000000"/>
                </a:solidFill>
                <a:latin typeface="Comic Sans MS" panose="030F0702030302020204" pitchFamily="66" charset="0"/>
                <a:cs typeface="Arial" panose="020B0604020202020204" pitchFamily="34" charset="0"/>
              </a:rPr>
              <a:t>SaleTrans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6498">
                                            <p:txEl>
                                              <p:pRg st="2" end="2"/>
                                            </p:txEl>
                                          </p:spTgt>
                                        </p:tgtEl>
                                        <p:attrNameLst>
                                          <p:attrName>style.visibility</p:attrName>
                                        </p:attrNameLst>
                                      </p:cBhvr>
                                      <p:to>
                                        <p:strVal val="visible"/>
                                      </p:to>
                                    </p:set>
                                    <p:animEffect transition="in" filter="wipe(down)">
                                      <p:cBhvr>
                                        <p:cTn id="7" dur="500"/>
                                        <p:tgtEl>
                                          <p:spTgt spid="10649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9332"/>
                                        </p:tgtEl>
                                        <p:attrNameLst>
                                          <p:attrName>style.visibility</p:attrName>
                                        </p:attrNameLst>
                                      </p:cBhvr>
                                      <p:to>
                                        <p:strVal val="visible"/>
                                      </p:to>
                                    </p:set>
                                    <p:animEffect transition="in" filter="wipe(down)">
                                      <p:cBhvr>
                                        <p:cTn id="10" dur="500"/>
                                        <p:tgtEl>
                                          <p:spTgt spid="993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06498">
                                            <p:txEl>
                                              <p:pRg st="3" end="3"/>
                                            </p:txEl>
                                          </p:spTgt>
                                        </p:tgtEl>
                                        <p:attrNameLst>
                                          <p:attrName>style.visibility</p:attrName>
                                        </p:attrNameLst>
                                      </p:cBhvr>
                                      <p:to>
                                        <p:strVal val="visible"/>
                                      </p:to>
                                    </p:set>
                                    <p:anim calcmode="lin" valueType="num">
                                      <p:cBhvr additive="base">
                                        <p:cTn id="15" dur="500" fill="hold"/>
                                        <p:tgtEl>
                                          <p:spTgt spid="10649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64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06498">
                                            <p:txEl>
                                              <p:pRg st="4" end="4"/>
                                            </p:txEl>
                                          </p:spTgt>
                                        </p:tgtEl>
                                        <p:attrNameLst>
                                          <p:attrName>style.visibility</p:attrName>
                                        </p:attrNameLst>
                                      </p:cBhvr>
                                      <p:to>
                                        <p:strVal val="visible"/>
                                      </p:to>
                                    </p:set>
                                    <p:anim calcmode="lin" valueType="num">
                                      <p:cBhvr additive="base">
                                        <p:cTn id="21" dur="500" fill="hold"/>
                                        <p:tgtEl>
                                          <p:spTgt spid="1064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64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EE6C4E3-45BE-6139-FC42-0B5C00B8146D}"/>
              </a:ext>
            </a:extLst>
          </p:cNvPr>
          <p:cNvSpPr>
            <a:spLocks noGrp="1" noChangeArrowheads="1"/>
          </p:cNvSpPr>
          <p:nvPr>
            <p:ph type="title"/>
          </p:nvPr>
        </p:nvSpPr>
        <p:spPr>
          <a:xfrm>
            <a:off x="596900" y="-42863"/>
            <a:ext cx="8596313" cy="1255713"/>
          </a:xfrm>
        </p:spPr>
        <p:txBody>
          <a:bodyPr/>
          <a:lstStyle/>
          <a:p>
            <a:r>
              <a:rPr lang="en-US" altLang="en-US" sz="3600"/>
              <a:t>Pure Fabrication </a:t>
            </a:r>
          </a:p>
        </p:txBody>
      </p:sp>
      <p:sp>
        <p:nvSpPr>
          <p:cNvPr id="103427" name="Text Box 3">
            <a:extLst>
              <a:ext uri="{FF2B5EF4-FFF2-40B4-BE49-F238E27FC236}">
                <a16:creationId xmlns:a16="http://schemas.microsoft.com/office/drawing/2014/main" id="{3EC7B00D-145B-F61A-18B3-9C4C7F508D32}"/>
              </a:ext>
            </a:extLst>
          </p:cNvPr>
          <p:cNvSpPr txBox="1">
            <a:spLocks noChangeArrowheads="1"/>
          </p:cNvSpPr>
          <p:nvPr/>
        </p:nvSpPr>
        <p:spPr bwMode="auto">
          <a:xfrm>
            <a:off x="671513" y="1008063"/>
            <a:ext cx="8569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50000"/>
              </a:spcBef>
            </a:pPr>
            <a:endParaRPr lang="en-CA" altLang="en-US" sz="2600" b="0">
              <a:solidFill>
                <a:schemeClr val="tx1"/>
              </a:solidFill>
              <a:cs typeface="Arial" panose="020B0604020202020204" pitchFamily="34" charset="0"/>
            </a:endParaRPr>
          </a:p>
        </p:txBody>
      </p:sp>
      <p:sp>
        <p:nvSpPr>
          <p:cNvPr id="103428" name="Text Box 4">
            <a:extLst>
              <a:ext uri="{FF2B5EF4-FFF2-40B4-BE49-F238E27FC236}">
                <a16:creationId xmlns:a16="http://schemas.microsoft.com/office/drawing/2014/main" id="{37A6A636-99CD-A45E-1CD4-5F40A189C62C}"/>
              </a:ext>
            </a:extLst>
          </p:cNvPr>
          <p:cNvSpPr txBox="1">
            <a:spLocks noChangeArrowheads="1"/>
          </p:cNvSpPr>
          <p:nvPr/>
        </p:nvSpPr>
        <p:spPr bwMode="auto">
          <a:xfrm>
            <a:off x="671513" y="1008063"/>
            <a:ext cx="8569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50000"/>
              </a:spcBef>
            </a:pPr>
            <a:endParaRPr lang="en-CA" altLang="en-US" sz="2600" b="0">
              <a:solidFill>
                <a:schemeClr val="tx1"/>
              </a:solidFill>
              <a:cs typeface="Arial" panose="020B0604020202020204" pitchFamily="34" charset="0"/>
            </a:endParaRPr>
          </a:p>
        </p:txBody>
      </p:sp>
      <p:sp>
        <p:nvSpPr>
          <p:cNvPr id="103429" name="Text Box 5">
            <a:extLst>
              <a:ext uri="{FF2B5EF4-FFF2-40B4-BE49-F238E27FC236}">
                <a16:creationId xmlns:a16="http://schemas.microsoft.com/office/drawing/2014/main" id="{7B7E8A3B-5441-E102-CA73-E55E03A7D95B}"/>
              </a:ext>
            </a:extLst>
          </p:cNvPr>
          <p:cNvSpPr txBox="1">
            <a:spLocks noChangeArrowheads="1"/>
          </p:cNvSpPr>
          <p:nvPr/>
        </p:nvSpPr>
        <p:spPr bwMode="auto">
          <a:xfrm>
            <a:off x="211138" y="990600"/>
            <a:ext cx="944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50000"/>
              </a:spcBef>
            </a:pPr>
            <a:r>
              <a:rPr lang="en-US" altLang="en-US" sz="3000" b="0">
                <a:solidFill>
                  <a:schemeClr val="tx1"/>
                </a:solidFill>
                <a:latin typeface="Comic Sans MS" panose="030F0702030302020204" pitchFamily="66" charset="0"/>
                <a:cs typeface="Arial" panose="020B0604020202020204" pitchFamily="34" charset="0"/>
              </a:rPr>
              <a:t>Create a new class for the database access related responsibilities:</a:t>
            </a:r>
          </a:p>
        </p:txBody>
      </p:sp>
      <p:sp>
        <p:nvSpPr>
          <p:cNvPr id="103430" name="Text Box 6">
            <a:extLst>
              <a:ext uri="{FF2B5EF4-FFF2-40B4-BE49-F238E27FC236}">
                <a16:creationId xmlns:a16="http://schemas.microsoft.com/office/drawing/2014/main" id="{8E893215-FEB6-EE40-0F26-764BFF567D1E}"/>
              </a:ext>
            </a:extLst>
          </p:cNvPr>
          <p:cNvSpPr txBox="1">
            <a:spLocks noChangeArrowheads="1"/>
          </p:cNvSpPr>
          <p:nvPr/>
        </p:nvSpPr>
        <p:spPr bwMode="auto">
          <a:xfrm>
            <a:off x="6384925" y="1798638"/>
            <a:ext cx="2846388" cy="479425"/>
          </a:xfrm>
          <a:prstGeom prst="rect">
            <a:avLst/>
          </a:prstGeom>
          <a:solidFill>
            <a:srgbClr val="FFFFCC"/>
          </a:solidFill>
          <a:ln w="9525">
            <a:solidFill>
              <a:schemeClr val="tx1"/>
            </a:solidFill>
            <a:miter lim="800000"/>
            <a:headEnd/>
            <a:tailEnd/>
          </a:ln>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50000"/>
              </a:spcBef>
            </a:pPr>
            <a:r>
              <a:rPr lang="en-US" altLang="en-US" sz="2400">
                <a:solidFill>
                  <a:schemeClr val="tx1"/>
                </a:solidFill>
                <a:latin typeface="Comic Sans MS" panose="030F0702030302020204" pitchFamily="66" charset="0"/>
                <a:cs typeface="Arial" panose="020B0604020202020204" pitchFamily="34" charset="0"/>
              </a:rPr>
              <a:t>SalesStorage</a:t>
            </a:r>
          </a:p>
        </p:txBody>
      </p:sp>
      <p:sp>
        <p:nvSpPr>
          <p:cNvPr id="103431" name="Text Box 7">
            <a:extLst>
              <a:ext uri="{FF2B5EF4-FFF2-40B4-BE49-F238E27FC236}">
                <a16:creationId xmlns:a16="http://schemas.microsoft.com/office/drawing/2014/main" id="{4884F7DF-28CD-E94B-E3D1-760AD64EFE0B}"/>
              </a:ext>
            </a:extLst>
          </p:cNvPr>
          <p:cNvSpPr txBox="1">
            <a:spLocks noChangeArrowheads="1"/>
          </p:cNvSpPr>
          <p:nvPr/>
        </p:nvSpPr>
        <p:spPr bwMode="auto">
          <a:xfrm>
            <a:off x="6384925" y="2212975"/>
            <a:ext cx="2846388" cy="1795463"/>
          </a:xfrm>
          <a:prstGeom prst="rect">
            <a:avLst/>
          </a:prstGeom>
          <a:solidFill>
            <a:srgbClr val="FFFFCC"/>
          </a:solidFill>
          <a:ln w="9525">
            <a:solidFill>
              <a:schemeClr val="tx1"/>
            </a:solidFill>
            <a:miter lim="800000"/>
            <a:headEnd/>
            <a:tailEnd/>
          </a:ln>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75000"/>
              </a:lnSpc>
              <a:spcBef>
                <a:spcPct val="50000"/>
              </a:spcBef>
            </a:pPr>
            <a:r>
              <a:rPr lang="en-US" altLang="en-US" sz="2400" b="0">
                <a:solidFill>
                  <a:schemeClr val="tx1"/>
                </a:solidFill>
                <a:latin typeface="Comic Sans MS" panose="030F0702030302020204" pitchFamily="66" charset="0"/>
                <a:cs typeface="Arial" panose="020B0604020202020204" pitchFamily="34" charset="0"/>
              </a:rPr>
              <a:t>insert()</a:t>
            </a:r>
          </a:p>
          <a:p>
            <a:pPr>
              <a:lnSpc>
                <a:spcPct val="75000"/>
              </a:lnSpc>
              <a:spcBef>
                <a:spcPct val="50000"/>
              </a:spcBef>
            </a:pPr>
            <a:r>
              <a:rPr lang="en-US" altLang="en-US" sz="2400" b="0">
                <a:solidFill>
                  <a:schemeClr val="tx1"/>
                </a:solidFill>
                <a:latin typeface="Comic Sans MS" panose="030F0702030302020204" pitchFamily="66" charset="0"/>
                <a:cs typeface="Arial" panose="020B0604020202020204" pitchFamily="34" charset="0"/>
              </a:rPr>
              <a:t>delete()</a:t>
            </a:r>
          </a:p>
          <a:p>
            <a:pPr>
              <a:lnSpc>
                <a:spcPct val="75000"/>
              </a:lnSpc>
              <a:spcBef>
                <a:spcPct val="50000"/>
              </a:spcBef>
            </a:pPr>
            <a:r>
              <a:rPr lang="en-US" altLang="en-US" sz="2400" b="0">
                <a:solidFill>
                  <a:schemeClr val="tx1"/>
                </a:solidFill>
                <a:latin typeface="Comic Sans MS" panose="030F0702030302020204" pitchFamily="66" charset="0"/>
                <a:cs typeface="Arial" panose="020B0604020202020204" pitchFamily="34" charset="0"/>
              </a:rPr>
              <a:t>update()</a:t>
            </a:r>
          </a:p>
          <a:p>
            <a:pPr>
              <a:lnSpc>
                <a:spcPct val="75000"/>
              </a:lnSpc>
              <a:spcBef>
                <a:spcPct val="50000"/>
              </a:spcBef>
            </a:pPr>
            <a:r>
              <a:rPr lang="en-US" altLang="en-US" sz="2400" b="0">
                <a:solidFill>
                  <a:schemeClr val="tx1"/>
                </a:solidFill>
                <a:latin typeface="Comic Sans MS" panose="030F0702030302020204" pitchFamily="66" charset="0"/>
                <a:cs typeface="Arial" panose="020B0604020202020204" pitchFamily="34" charset="0"/>
              </a:rPr>
              <a:t>...</a:t>
            </a:r>
          </a:p>
        </p:txBody>
      </p:sp>
      <p:sp>
        <p:nvSpPr>
          <p:cNvPr id="103432" name="Text Box 8">
            <a:extLst>
              <a:ext uri="{FF2B5EF4-FFF2-40B4-BE49-F238E27FC236}">
                <a16:creationId xmlns:a16="http://schemas.microsoft.com/office/drawing/2014/main" id="{D0D539DD-2C84-5104-1F15-F7E375D9811D}"/>
              </a:ext>
            </a:extLst>
          </p:cNvPr>
          <p:cNvSpPr txBox="1">
            <a:spLocks noChangeArrowheads="1"/>
          </p:cNvSpPr>
          <p:nvPr/>
        </p:nvSpPr>
        <p:spPr bwMode="auto">
          <a:xfrm>
            <a:off x="368300" y="4333875"/>
            <a:ext cx="9448800" cy="2616200"/>
          </a:xfrm>
          <a:prstGeom prst="rect">
            <a:avLst/>
          </a:prstGeom>
          <a:noFill/>
          <a:ln>
            <a:noFill/>
          </a:ln>
        </p:spPr>
        <p:txBody>
          <a:bodyPr lIns="100772" tIns="50387" rIns="100772" bIns="50387">
            <a:spAutoFit/>
          </a:bodyPr>
          <a:lstStyle>
            <a:lvl1pPr defTabSz="503238">
              <a:defRPr sz="2600" b="1">
                <a:solidFill>
                  <a:srgbClr val="000000"/>
                </a:solidFill>
                <a:latin typeface="Comic Sans MS" panose="030F0702030302020204" pitchFamily="66" charset="0"/>
                <a:cs typeface="Arial" panose="020B0604020202020204" pitchFamily="34" charset="0"/>
              </a:defRPr>
            </a:lvl1pPr>
            <a:lvl2pPr marL="742950" indent="-285750" defTabSz="503238">
              <a:defRPr sz="2600" b="1">
                <a:solidFill>
                  <a:srgbClr val="000000"/>
                </a:solidFill>
                <a:latin typeface="Comic Sans MS" panose="030F0702030302020204" pitchFamily="66" charset="0"/>
                <a:cs typeface="Arial" panose="020B0604020202020204" pitchFamily="34" charset="0"/>
              </a:defRPr>
            </a:lvl2pPr>
            <a:lvl3pPr marL="1143000" indent="-228600" defTabSz="503238">
              <a:defRPr sz="2600" b="1">
                <a:solidFill>
                  <a:srgbClr val="000000"/>
                </a:solidFill>
                <a:latin typeface="Comic Sans MS" panose="030F0702030302020204" pitchFamily="66" charset="0"/>
                <a:cs typeface="Arial" panose="020B0604020202020204" pitchFamily="34" charset="0"/>
              </a:defRPr>
            </a:lvl3pPr>
            <a:lvl4pPr marL="1600200" indent="-228600" defTabSz="503238">
              <a:defRPr sz="2600" b="1">
                <a:solidFill>
                  <a:srgbClr val="000000"/>
                </a:solidFill>
                <a:latin typeface="Comic Sans MS" panose="030F0702030302020204" pitchFamily="66" charset="0"/>
                <a:cs typeface="Arial" panose="020B0604020202020204" pitchFamily="34" charset="0"/>
              </a:defRPr>
            </a:lvl4pPr>
            <a:lvl5pPr marL="2057400" indent="-228600" defTabSz="503238">
              <a:defRPr sz="2600" b="1">
                <a:solidFill>
                  <a:srgbClr val="000000"/>
                </a:solidFill>
                <a:latin typeface="Comic Sans MS" panose="030F0702030302020204" pitchFamily="66" charset="0"/>
                <a:cs typeface="Arial" panose="020B0604020202020204" pitchFamily="34" charset="0"/>
              </a:defRPr>
            </a:lvl5pPr>
            <a:lvl6pPr marL="2514600" indent="-228600" defTabSz="503238" eaLnBrk="0" fontAlgn="base" hangingPunct="0">
              <a:spcBef>
                <a:spcPct val="0"/>
              </a:spcBef>
              <a:spcAft>
                <a:spcPct val="0"/>
              </a:spcAft>
              <a:defRPr sz="2600" b="1">
                <a:solidFill>
                  <a:srgbClr val="000000"/>
                </a:solidFill>
                <a:latin typeface="Comic Sans MS" panose="030F0702030302020204" pitchFamily="66" charset="0"/>
                <a:cs typeface="Arial" panose="020B0604020202020204" pitchFamily="34" charset="0"/>
              </a:defRPr>
            </a:lvl6pPr>
            <a:lvl7pPr marL="2971800" indent="-228600" defTabSz="503238" eaLnBrk="0" fontAlgn="base" hangingPunct="0">
              <a:spcBef>
                <a:spcPct val="0"/>
              </a:spcBef>
              <a:spcAft>
                <a:spcPct val="0"/>
              </a:spcAft>
              <a:defRPr sz="2600" b="1">
                <a:solidFill>
                  <a:srgbClr val="000000"/>
                </a:solidFill>
                <a:latin typeface="Comic Sans MS" panose="030F0702030302020204" pitchFamily="66" charset="0"/>
                <a:cs typeface="Arial" panose="020B0604020202020204" pitchFamily="34" charset="0"/>
              </a:defRPr>
            </a:lvl7pPr>
            <a:lvl8pPr marL="3429000" indent="-228600" defTabSz="503238" eaLnBrk="0" fontAlgn="base" hangingPunct="0">
              <a:spcBef>
                <a:spcPct val="0"/>
              </a:spcBef>
              <a:spcAft>
                <a:spcPct val="0"/>
              </a:spcAft>
              <a:defRPr sz="2600" b="1">
                <a:solidFill>
                  <a:srgbClr val="000000"/>
                </a:solidFill>
                <a:latin typeface="Comic Sans MS" panose="030F0702030302020204" pitchFamily="66" charset="0"/>
                <a:cs typeface="Arial" panose="020B0604020202020204" pitchFamily="34" charset="0"/>
              </a:defRPr>
            </a:lvl8pPr>
            <a:lvl9pPr marL="3886200" indent="-228600" defTabSz="503238" eaLnBrk="0" fontAlgn="base" hangingPunct="0">
              <a:spcBef>
                <a:spcPct val="0"/>
              </a:spcBef>
              <a:spcAft>
                <a:spcPct val="0"/>
              </a:spcAft>
              <a:defRPr sz="2600" b="1">
                <a:solidFill>
                  <a:srgbClr val="000000"/>
                </a:solidFill>
                <a:latin typeface="Comic Sans MS" panose="030F0702030302020204" pitchFamily="66" charset="0"/>
                <a:cs typeface="Arial" panose="020B0604020202020204" pitchFamily="34" charset="0"/>
              </a:defRPr>
            </a:lvl9pPr>
          </a:lstStyle>
          <a:p>
            <a:pPr>
              <a:spcBef>
                <a:spcPct val="50000"/>
              </a:spcBef>
              <a:defRPr/>
            </a:pPr>
            <a:r>
              <a:rPr lang="en-US" altLang="en-US" sz="3000" dirty="0" err="1">
                <a:solidFill>
                  <a:schemeClr val="accent2">
                    <a:lumMod val="75000"/>
                  </a:schemeClr>
                </a:solidFill>
              </a:rPr>
              <a:t>SaleTrans</a:t>
            </a:r>
            <a:r>
              <a:rPr lang="en-US" altLang="en-US" sz="3000" dirty="0">
                <a:solidFill>
                  <a:schemeClr val="accent2">
                    <a:lumMod val="75000"/>
                  </a:schemeClr>
                </a:solidFill>
              </a:rPr>
              <a:t> is now well-designed </a:t>
            </a:r>
            <a:r>
              <a:rPr lang="en-US" altLang="en-US" sz="3000" b="0" dirty="0">
                <a:solidFill>
                  <a:schemeClr val="tx1"/>
                </a:solidFill>
              </a:rPr>
              <a:t>- high cohesion, low coupling</a:t>
            </a:r>
          </a:p>
          <a:p>
            <a:pPr>
              <a:spcBef>
                <a:spcPct val="50000"/>
              </a:spcBef>
              <a:defRPr/>
            </a:pPr>
            <a:r>
              <a:rPr lang="en-US" altLang="en-US" sz="3000" dirty="0" err="1">
                <a:solidFill>
                  <a:schemeClr val="accent2">
                    <a:lumMod val="75000"/>
                  </a:schemeClr>
                </a:solidFill>
              </a:rPr>
              <a:t>SalesStorage</a:t>
            </a:r>
            <a:r>
              <a:rPr lang="en-US" altLang="en-US" sz="3000" dirty="0">
                <a:solidFill>
                  <a:schemeClr val="accent2">
                    <a:lumMod val="75000"/>
                  </a:schemeClr>
                </a:solidFill>
              </a:rPr>
              <a:t> class is cohesive: </a:t>
            </a:r>
            <a:r>
              <a:rPr lang="en-US" altLang="en-US" sz="3000" b="0" dirty="0">
                <a:solidFill>
                  <a:schemeClr val="tx1"/>
                </a:solidFill>
              </a:rPr>
              <a:t>Its sole purpose is to store/retrieve objects to/from a relational database</a:t>
            </a:r>
          </a:p>
        </p:txBody>
      </p:sp>
      <p:sp>
        <p:nvSpPr>
          <p:cNvPr id="82953" name="Text Box 9">
            <a:extLst>
              <a:ext uri="{FF2B5EF4-FFF2-40B4-BE49-F238E27FC236}">
                <a16:creationId xmlns:a16="http://schemas.microsoft.com/office/drawing/2014/main" id="{BBEA67F6-252A-1F27-6111-F91C25255FD6}"/>
              </a:ext>
            </a:extLst>
          </p:cNvPr>
          <p:cNvSpPr txBox="1">
            <a:spLocks noChangeArrowheads="1"/>
          </p:cNvSpPr>
          <p:nvPr/>
        </p:nvSpPr>
        <p:spPr bwMode="auto">
          <a:xfrm>
            <a:off x="544513" y="2344738"/>
            <a:ext cx="53975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50000"/>
              </a:spcBef>
              <a:buFontTx/>
              <a:buChar char="•"/>
            </a:pPr>
            <a:r>
              <a:rPr lang="en-US" altLang="en-US" sz="2600">
                <a:solidFill>
                  <a:srgbClr val="0000CC"/>
                </a:solidFill>
                <a:latin typeface="Comic Sans MS" panose="030F0702030302020204" pitchFamily="66" charset="0"/>
                <a:cs typeface="Arial" panose="020B0604020202020204" pitchFamily="34" charset="0"/>
              </a:rPr>
              <a:t> SalesStorage class is made up  from imagination; it is not present in the Domain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2953"/>
                                        </p:tgtEl>
                                        <p:attrNameLst>
                                          <p:attrName>style.visibility</p:attrName>
                                        </p:attrNameLst>
                                      </p:cBhvr>
                                      <p:to>
                                        <p:strVal val="visible"/>
                                      </p:to>
                                    </p:set>
                                    <p:animEffect transition="in" filter="wipe(down)">
                                      <p:cBhvr>
                                        <p:cTn id="7" dur="500"/>
                                        <p:tgtEl>
                                          <p:spTgt spid="82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Effect transition="in" filter="wipe(down)">
                                      <p:cBhvr>
                                        <p:cTn id="1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p:bldP spid="8295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3456EA74-788C-29E2-2196-04EB9BEA8962}"/>
              </a:ext>
            </a:extLst>
          </p:cNvPr>
          <p:cNvSpPr>
            <a:spLocks noGrp="1" noChangeArrowheads="1"/>
          </p:cNvSpPr>
          <p:nvPr>
            <p:ph type="title" idx="4294967295"/>
          </p:nvPr>
        </p:nvSpPr>
        <p:spPr>
          <a:xfrm>
            <a:off x="773113" y="-334963"/>
            <a:ext cx="8596312" cy="1255713"/>
          </a:xfrm>
        </p:spPr>
        <p:txBody>
          <a:bodyPr bIns="100772" anchor="b"/>
          <a:lstStyle/>
          <a:p>
            <a:r>
              <a:rPr lang="en-US" altLang="en-US" sz="3200"/>
              <a:t>Pure Fabrication: Java Snippet</a:t>
            </a:r>
            <a:endParaRPr lang="en-IN" altLang="en-US" sz="3200"/>
          </a:p>
        </p:txBody>
      </p:sp>
      <p:sp>
        <p:nvSpPr>
          <p:cNvPr id="101379" name="Content Placeholder 5">
            <a:extLst>
              <a:ext uri="{FF2B5EF4-FFF2-40B4-BE49-F238E27FC236}">
                <a16:creationId xmlns:a16="http://schemas.microsoft.com/office/drawing/2014/main" id="{1DD5B7D5-20D1-D47B-0F65-FC9CD2CE72D2}"/>
              </a:ext>
            </a:extLst>
          </p:cNvPr>
          <p:cNvSpPr>
            <a:spLocks noGrp="1" noChangeArrowheads="1"/>
          </p:cNvSpPr>
          <p:nvPr>
            <p:ph sz="quarter" idx="4294967295"/>
          </p:nvPr>
        </p:nvSpPr>
        <p:spPr>
          <a:xfrm>
            <a:off x="317500" y="1036638"/>
            <a:ext cx="9763125" cy="5638800"/>
          </a:xfrm>
        </p:spPr>
        <p:txBody>
          <a:bodyPr/>
          <a:lstStyle/>
          <a:p>
            <a:pPr marL="273050" indent="-273050" defTabSz="912813">
              <a:lnSpc>
                <a:spcPct val="90000"/>
              </a:lnSpc>
              <a:buFont typeface="Wingdings" panose="05000000000000000000" pitchFamily="2" charset="2"/>
              <a:buNone/>
            </a:pPr>
            <a:r>
              <a:rPr lang="en-US" altLang="en-US" sz="2800" b="1">
                <a:solidFill>
                  <a:srgbClr val="0000CC"/>
                </a:solidFill>
              </a:rPr>
              <a:t>class SaleTrans {</a:t>
            </a:r>
          </a:p>
          <a:p>
            <a:pPr marL="273050" indent="-273050" defTabSz="912813">
              <a:lnSpc>
                <a:spcPct val="90000"/>
              </a:lnSpc>
              <a:buFont typeface="Wingdings" panose="05000000000000000000" pitchFamily="2" charset="2"/>
              <a:buNone/>
            </a:pPr>
            <a:r>
              <a:rPr lang="en-US" altLang="en-US" sz="2800"/>
              <a:t>// Process and record the sale for each line item</a:t>
            </a:r>
          </a:p>
          <a:p>
            <a:pPr marL="273050" indent="-273050" defTabSz="912813">
              <a:lnSpc>
                <a:spcPct val="90000"/>
              </a:lnSpc>
              <a:buFont typeface="Wingdings" panose="05000000000000000000" pitchFamily="2" charset="2"/>
              <a:buNone/>
            </a:pPr>
            <a:r>
              <a:rPr lang="en-US" altLang="en-US" sz="2800"/>
              <a:t>// Use SaleStorage class for persistent storage</a:t>
            </a:r>
          </a:p>
          <a:p>
            <a:pPr marL="273050" indent="-273050" defTabSz="912813">
              <a:lnSpc>
                <a:spcPct val="90000"/>
              </a:lnSpc>
              <a:buFont typeface="Wingdings" panose="05000000000000000000" pitchFamily="2" charset="2"/>
              <a:buNone/>
            </a:pPr>
            <a:r>
              <a:rPr lang="en-US" altLang="en-US" sz="2800" b="1">
                <a:solidFill>
                  <a:srgbClr val="0000CC"/>
                </a:solidFill>
              </a:rPr>
              <a:t>}</a:t>
            </a:r>
          </a:p>
          <a:p>
            <a:pPr marL="273050" indent="-273050" defTabSz="912813">
              <a:lnSpc>
                <a:spcPct val="90000"/>
              </a:lnSpc>
              <a:buFont typeface="Wingdings" panose="05000000000000000000" pitchFamily="2" charset="2"/>
              <a:buNone/>
            </a:pPr>
            <a:r>
              <a:rPr lang="en-US" altLang="en-US" sz="2800" b="1">
                <a:solidFill>
                  <a:srgbClr val="0000CC"/>
                </a:solidFill>
              </a:rPr>
              <a:t>class SalesLineItem {</a:t>
            </a:r>
          </a:p>
          <a:p>
            <a:pPr marL="273050" indent="-273050" defTabSz="912813">
              <a:lnSpc>
                <a:spcPct val="90000"/>
              </a:lnSpc>
              <a:buFont typeface="Wingdings" panose="05000000000000000000" pitchFamily="2" charset="2"/>
              <a:buNone/>
            </a:pPr>
            <a:r>
              <a:rPr lang="en-US" altLang="en-US" sz="2800"/>
              <a:t>//Process items of similar type and return subtotal</a:t>
            </a:r>
          </a:p>
          <a:p>
            <a:pPr marL="273050" indent="-273050" defTabSz="912813">
              <a:lnSpc>
                <a:spcPct val="90000"/>
              </a:lnSpc>
              <a:buFont typeface="Wingdings" panose="05000000000000000000" pitchFamily="2" charset="2"/>
              <a:buNone/>
            </a:pPr>
            <a:r>
              <a:rPr lang="en-US" altLang="en-US" sz="2800"/>
              <a:t>// Use SaleStorage class for persistent storage</a:t>
            </a:r>
          </a:p>
          <a:p>
            <a:pPr marL="273050" indent="-273050" defTabSz="912813">
              <a:lnSpc>
                <a:spcPct val="90000"/>
              </a:lnSpc>
              <a:buFont typeface="Wingdings" panose="05000000000000000000" pitchFamily="2" charset="2"/>
              <a:buNone/>
            </a:pPr>
            <a:r>
              <a:rPr lang="en-US" altLang="en-US" sz="2800" b="1">
                <a:solidFill>
                  <a:srgbClr val="0000CC"/>
                </a:solidFill>
              </a:rPr>
              <a:t>}</a:t>
            </a:r>
          </a:p>
          <a:p>
            <a:pPr marL="273050" indent="-273050" defTabSz="912813">
              <a:lnSpc>
                <a:spcPct val="90000"/>
              </a:lnSpc>
              <a:buFont typeface="Wingdings" panose="05000000000000000000" pitchFamily="2" charset="2"/>
              <a:buNone/>
            </a:pPr>
            <a:r>
              <a:rPr lang="en-US" altLang="en-US" sz="2800" b="1">
                <a:solidFill>
                  <a:srgbClr val="0000CC"/>
                </a:solidFill>
              </a:rPr>
              <a:t>class SaleStorage{</a:t>
            </a:r>
          </a:p>
          <a:p>
            <a:pPr marL="273050" indent="-273050" defTabSz="912813">
              <a:lnSpc>
                <a:spcPct val="90000"/>
              </a:lnSpc>
              <a:buFont typeface="Wingdings" panose="05000000000000000000" pitchFamily="2" charset="2"/>
              <a:buNone/>
            </a:pPr>
            <a:r>
              <a:rPr lang="en-US" altLang="en-US" sz="2800"/>
              <a:t>// Form JDBCDatabase objects to store data to the database</a:t>
            </a:r>
          </a:p>
          <a:p>
            <a:pPr marL="273050" indent="-273050" defTabSz="912813">
              <a:lnSpc>
                <a:spcPct val="90000"/>
              </a:lnSpc>
              <a:buFont typeface="Wingdings" panose="05000000000000000000" pitchFamily="2" charset="2"/>
              <a:buNone/>
            </a:pPr>
            <a:r>
              <a:rPr lang="en-US" altLang="en-US" sz="2800" b="1">
                <a:solidFill>
                  <a:srgbClr val="0000CC"/>
                </a:solidFill>
              </a:rPr>
              <a:t>}</a:t>
            </a:r>
          </a:p>
          <a:p>
            <a:pPr marL="273050" indent="-273050" defTabSz="912813">
              <a:lnSpc>
                <a:spcPct val="90000"/>
              </a:lnSpc>
              <a:buFont typeface="Wingdings" panose="05000000000000000000" pitchFamily="2" charset="2"/>
              <a:buNone/>
            </a:pP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1379">
                                            <p:txEl>
                                              <p:pRg st="4" end="4"/>
                                            </p:txEl>
                                          </p:spTgt>
                                        </p:tgtEl>
                                        <p:attrNameLst>
                                          <p:attrName>style.visibility</p:attrName>
                                        </p:attrNameLst>
                                      </p:cBhvr>
                                      <p:to>
                                        <p:strVal val="visible"/>
                                      </p:to>
                                    </p:set>
                                    <p:animEffect transition="in" filter="wipe(down)">
                                      <p:cBhvr>
                                        <p:cTn id="7" dur="500"/>
                                        <p:tgtEl>
                                          <p:spTgt spid="101379">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1379">
                                            <p:txEl>
                                              <p:pRg st="5" end="5"/>
                                            </p:txEl>
                                          </p:spTgt>
                                        </p:tgtEl>
                                        <p:attrNameLst>
                                          <p:attrName>style.visibility</p:attrName>
                                        </p:attrNameLst>
                                      </p:cBhvr>
                                      <p:to>
                                        <p:strVal val="visible"/>
                                      </p:to>
                                    </p:set>
                                    <p:animEffect transition="in" filter="wipe(down)">
                                      <p:cBhvr>
                                        <p:cTn id="10" dur="500"/>
                                        <p:tgtEl>
                                          <p:spTgt spid="101379">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1379">
                                            <p:txEl>
                                              <p:pRg st="6" end="6"/>
                                            </p:txEl>
                                          </p:spTgt>
                                        </p:tgtEl>
                                        <p:attrNameLst>
                                          <p:attrName>style.visibility</p:attrName>
                                        </p:attrNameLst>
                                      </p:cBhvr>
                                      <p:to>
                                        <p:strVal val="visible"/>
                                      </p:to>
                                    </p:set>
                                    <p:animEffect transition="in" filter="wipe(down)">
                                      <p:cBhvr>
                                        <p:cTn id="13" dur="500"/>
                                        <p:tgtEl>
                                          <p:spTgt spid="101379">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01379">
                                            <p:txEl>
                                              <p:pRg st="7" end="7"/>
                                            </p:txEl>
                                          </p:spTgt>
                                        </p:tgtEl>
                                        <p:attrNameLst>
                                          <p:attrName>style.visibility</p:attrName>
                                        </p:attrNameLst>
                                      </p:cBhvr>
                                      <p:to>
                                        <p:strVal val="visible"/>
                                      </p:to>
                                    </p:set>
                                    <p:animEffect transition="in" filter="wipe(down)">
                                      <p:cBhvr>
                                        <p:cTn id="16" dur="500"/>
                                        <p:tgtEl>
                                          <p:spTgt spid="10137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1379">
                                            <p:txEl>
                                              <p:pRg st="8" end="8"/>
                                            </p:txEl>
                                          </p:spTgt>
                                        </p:tgtEl>
                                        <p:attrNameLst>
                                          <p:attrName>style.visibility</p:attrName>
                                        </p:attrNameLst>
                                      </p:cBhvr>
                                      <p:to>
                                        <p:strVal val="visible"/>
                                      </p:to>
                                    </p:set>
                                    <p:animEffect transition="in" filter="wipe(down)">
                                      <p:cBhvr>
                                        <p:cTn id="21" dur="500"/>
                                        <p:tgtEl>
                                          <p:spTgt spid="101379">
                                            <p:txEl>
                                              <p:pRg st="8" end="8"/>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1379">
                                            <p:txEl>
                                              <p:pRg st="9" end="9"/>
                                            </p:txEl>
                                          </p:spTgt>
                                        </p:tgtEl>
                                        <p:attrNameLst>
                                          <p:attrName>style.visibility</p:attrName>
                                        </p:attrNameLst>
                                      </p:cBhvr>
                                      <p:to>
                                        <p:strVal val="visible"/>
                                      </p:to>
                                    </p:set>
                                    <p:animEffect transition="in" filter="wipe(down)">
                                      <p:cBhvr>
                                        <p:cTn id="24" dur="500"/>
                                        <p:tgtEl>
                                          <p:spTgt spid="101379">
                                            <p:txEl>
                                              <p:pRg st="9" end="9"/>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01379">
                                            <p:txEl>
                                              <p:pRg st="10" end="10"/>
                                            </p:txEl>
                                          </p:spTgt>
                                        </p:tgtEl>
                                        <p:attrNameLst>
                                          <p:attrName>style.visibility</p:attrName>
                                        </p:attrNameLst>
                                      </p:cBhvr>
                                      <p:to>
                                        <p:strVal val="visible"/>
                                      </p:to>
                                    </p:set>
                                    <p:animEffect transition="in" filter="wipe(down)">
                                      <p:cBhvr>
                                        <p:cTn id="27" dur="500"/>
                                        <p:tgtEl>
                                          <p:spTgt spid="1013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471C6ACD-A40C-734B-14A3-8A9404EBE93C}"/>
              </a:ext>
            </a:extLst>
          </p:cNvPr>
          <p:cNvSpPr>
            <a:spLocks noGrp="1" noChangeArrowheads="1"/>
          </p:cNvSpPr>
          <p:nvPr>
            <p:ph type="title" idx="4294967295"/>
          </p:nvPr>
        </p:nvSpPr>
        <p:spPr>
          <a:xfrm>
            <a:off x="239713" y="-106363"/>
            <a:ext cx="8596312" cy="1143001"/>
          </a:xfrm>
        </p:spPr>
        <p:txBody>
          <a:bodyPr bIns="100772" anchor="b"/>
          <a:lstStyle/>
          <a:p>
            <a:r>
              <a:rPr lang="en-IN" altLang="en-US" sz="3600"/>
              <a:t>Pure Fabrication: An Analysis</a:t>
            </a:r>
          </a:p>
        </p:txBody>
      </p:sp>
      <p:sp>
        <p:nvSpPr>
          <p:cNvPr id="110595" name="Content Placeholder 2">
            <a:extLst>
              <a:ext uri="{FF2B5EF4-FFF2-40B4-BE49-F238E27FC236}">
                <a16:creationId xmlns:a16="http://schemas.microsoft.com/office/drawing/2014/main" id="{F410F0DC-A2E7-6F0E-07C5-E4060A5AAEDA}"/>
              </a:ext>
            </a:extLst>
          </p:cNvPr>
          <p:cNvSpPr>
            <a:spLocks noGrp="1" noChangeArrowheads="1"/>
          </p:cNvSpPr>
          <p:nvPr>
            <p:ph sz="quarter" idx="4294967295"/>
          </p:nvPr>
        </p:nvSpPr>
        <p:spPr>
          <a:xfrm>
            <a:off x="544513" y="1189038"/>
            <a:ext cx="9220200" cy="5410200"/>
          </a:xfrm>
        </p:spPr>
        <p:txBody>
          <a:bodyPr/>
          <a:lstStyle/>
          <a:p>
            <a:pPr marL="273050" indent="-273050" defTabSz="912813">
              <a:lnSpc>
                <a:spcPct val="120000"/>
              </a:lnSpc>
              <a:spcBef>
                <a:spcPts val="600"/>
              </a:spcBef>
              <a:spcAft>
                <a:spcPct val="0"/>
              </a:spcAft>
            </a:pPr>
            <a:r>
              <a:rPr lang="en-IN" altLang="en-US" sz="3200"/>
              <a:t>Many GoF object-oriented patterns are examples of Pure Fabrication.:</a:t>
            </a:r>
          </a:p>
          <a:p>
            <a:pPr marL="742950" lvl="1" indent="-285750" defTabSz="912813">
              <a:lnSpc>
                <a:spcPct val="120000"/>
              </a:lnSpc>
              <a:spcBef>
                <a:spcPts val="600"/>
              </a:spcBef>
              <a:spcAft>
                <a:spcPts val="3000"/>
              </a:spcAft>
            </a:pPr>
            <a:r>
              <a:rPr lang="en-IN" altLang="en-US" sz="2800" b="1">
                <a:solidFill>
                  <a:srgbClr val="0000CC"/>
                </a:solidFill>
              </a:rPr>
              <a:t>Examples: Facade, Adapter, Mediator, command, strategy,…</a:t>
            </a:r>
          </a:p>
          <a:p>
            <a:pPr marL="273050" indent="-273050" defTabSz="912813">
              <a:lnSpc>
                <a:spcPct val="120000"/>
              </a:lnSpc>
              <a:spcBef>
                <a:spcPts val="600"/>
              </a:spcBef>
              <a:spcAft>
                <a:spcPct val="0"/>
              </a:spcAft>
            </a:pPr>
            <a:r>
              <a:rPr lang="en-US" altLang="en-US" sz="3200"/>
              <a:t>Pure Fabrication may contraindicate the Expert pattern. </a:t>
            </a:r>
          </a:p>
          <a:p>
            <a:pPr marL="742950" lvl="1" indent="-285750" defTabSz="912813">
              <a:lnSpc>
                <a:spcPct val="120000"/>
              </a:lnSpc>
              <a:spcBef>
                <a:spcPts val="600"/>
              </a:spcBef>
              <a:spcAft>
                <a:spcPts val="3000"/>
              </a:spcAft>
            </a:pPr>
            <a:r>
              <a:rPr lang="en-US" altLang="en-US" sz="2800" b="1">
                <a:solidFill>
                  <a:srgbClr val="C00000"/>
                </a:solidFill>
              </a:rPr>
              <a:t>An informed decision is needed.</a:t>
            </a:r>
          </a:p>
          <a:p>
            <a:pPr marL="273050" indent="-273050" defTabSz="912813">
              <a:lnSpc>
                <a:spcPct val="120000"/>
              </a:lnSpc>
              <a:spcBef>
                <a:spcPts val="600"/>
              </a:spcBef>
              <a:spcAft>
                <a:spcPts val="1800"/>
              </a:spcAft>
            </a:pPr>
            <a:r>
              <a:rPr lang="en-US" altLang="en-US" sz="3200"/>
              <a:t>Increases Cohesion and reusability</a:t>
            </a:r>
            <a:endParaRPr lang="en-I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animEffect transition="in" filter="wipe(down)">
                                      <p:cBhvr>
                                        <p:cTn id="7" dur="500"/>
                                        <p:tgtEl>
                                          <p:spTgt spid="11059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0595">
                                            <p:txEl>
                                              <p:pRg st="3" end="3"/>
                                            </p:txEl>
                                          </p:spTgt>
                                        </p:tgtEl>
                                        <p:attrNameLst>
                                          <p:attrName>style.visibility</p:attrName>
                                        </p:attrNameLst>
                                      </p:cBhvr>
                                      <p:to>
                                        <p:strVal val="visible"/>
                                      </p:to>
                                    </p:set>
                                    <p:animEffect transition="in" filter="wipe(down)">
                                      <p:cBhvr>
                                        <p:cTn id="10" dur="500"/>
                                        <p:tgtEl>
                                          <p:spTgt spid="110595">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10595">
                                            <p:txEl>
                                              <p:pRg st="4" end="4"/>
                                            </p:txEl>
                                          </p:spTgt>
                                        </p:tgtEl>
                                        <p:attrNameLst>
                                          <p:attrName>style.visibility</p:attrName>
                                        </p:attrNameLst>
                                      </p:cBhvr>
                                      <p:to>
                                        <p:strVal val="visible"/>
                                      </p:to>
                                    </p:set>
                                    <p:animEffect transition="in" filter="wipe(down)">
                                      <p:cBhvr>
                                        <p:cTn id="13" dur="5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036ADDE-527B-249B-DE3B-54F18A596054}"/>
              </a:ext>
            </a:extLst>
          </p:cNvPr>
          <p:cNvSpPr>
            <a:spLocks noGrp="1" noChangeArrowheads="1"/>
          </p:cNvSpPr>
          <p:nvPr>
            <p:ph type="title"/>
          </p:nvPr>
        </p:nvSpPr>
        <p:spPr>
          <a:xfrm>
            <a:off x="773113" y="0"/>
            <a:ext cx="8596312" cy="1255713"/>
          </a:xfrm>
        </p:spPr>
        <p:txBody>
          <a:bodyPr/>
          <a:lstStyle/>
          <a:p>
            <a:r>
              <a:rPr lang="en-US" altLang="en-US" sz="3200"/>
              <a:t>Christopher Alexander, A Pattern Language, 1977</a:t>
            </a:r>
          </a:p>
        </p:txBody>
      </p:sp>
      <p:sp>
        <p:nvSpPr>
          <p:cNvPr id="143363" name="Rectangle 3">
            <a:extLst>
              <a:ext uri="{FF2B5EF4-FFF2-40B4-BE49-F238E27FC236}">
                <a16:creationId xmlns:a16="http://schemas.microsoft.com/office/drawing/2014/main" id="{71665E6A-3750-112E-97CC-77815FAF78D2}"/>
              </a:ext>
            </a:extLst>
          </p:cNvPr>
          <p:cNvSpPr>
            <a:spLocks noGrp="1" noChangeArrowheads="1"/>
          </p:cNvSpPr>
          <p:nvPr>
            <p:ph type="body" idx="1"/>
          </p:nvPr>
        </p:nvSpPr>
        <p:spPr>
          <a:xfrm>
            <a:off x="149225" y="1951038"/>
            <a:ext cx="9220200" cy="4953000"/>
          </a:xfrm>
          <a:solidFill>
            <a:srgbClr val="FFFFCC"/>
          </a:solidFill>
          <a:ln>
            <a:solidFill>
              <a:srgbClr val="660066"/>
            </a:solidFill>
            <a:round/>
            <a:headEnd/>
            <a:tailEnd/>
          </a:ln>
        </p:spPr>
        <p:txBody>
          <a:bodyPr/>
          <a:lstStyle/>
          <a:p>
            <a:pPr>
              <a:lnSpc>
                <a:spcPct val="110000"/>
              </a:lnSpc>
              <a:spcBef>
                <a:spcPts val="600"/>
              </a:spcBef>
              <a:spcAft>
                <a:spcPct val="0"/>
              </a:spcAft>
            </a:pPr>
            <a:r>
              <a:rPr lang="en-US" altLang="en-US" b="1">
                <a:solidFill>
                  <a:srgbClr val="006600"/>
                </a:solidFill>
              </a:rPr>
              <a:t>Each pattern:</a:t>
            </a:r>
          </a:p>
          <a:p>
            <a:pPr lvl="1">
              <a:lnSpc>
                <a:spcPct val="110000"/>
              </a:lnSpc>
              <a:spcBef>
                <a:spcPts val="600"/>
              </a:spcBef>
              <a:spcAft>
                <a:spcPts val="1400"/>
              </a:spcAft>
            </a:pPr>
            <a:r>
              <a:rPr lang="en-US" altLang="en-US" b="1">
                <a:solidFill>
                  <a:srgbClr val="006600"/>
                </a:solidFill>
              </a:rPr>
              <a:t>Describes a problem which occurs over and over again…</a:t>
            </a:r>
          </a:p>
          <a:p>
            <a:pPr lvl="1">
              <a:lnSpc>
                <a:spcPct val="110000"/>
              </a:lnSpc>
              <a:spcBef>
                <a:spcPts val="600"/>
              </a:spcBef>
              <a:spcAft>
                <a:spcPts val="1400"/>
              </a:spcAft>
            </a:pPr>
            <a:r>
              <a:rPr lang="en-US" altLang="en-US" b="1">
                <a:solidFill>
                  <a:srgbClr val="006600"/>
                </a:solidFill>
              </a:rPr>
              <a:t>Describes the core of the solution to that problem, in such a way that you can use this solution a million times over, without ever doing it in the same way twice.</a:t>
            </a:r>
          </a:p>
          <a:p>
            <a:pPr>
              <a:lnSpc>
                <a:spcPct val="110000"/>
              </a:lnSpc>
              <a:spcBef>
                <a:spcPts val="600"/>
              </a:spcBef>
              <a:spcAft>
                <a:spcPts val="1400"/>
              </a:spcAft>
            </a:pPr>
            <a:endParaRPr lang="en-US" altLang="en-US"/>
          </a:p>
        </p:txBody>
      </p:sp>
      <p:pic>
        <p:nvPicPr>
          <p:cNvPr id="10244" name="Picture 4">
            <a:extLst>
              <a:ext uri="{FF2B5EF4-FFF2-40B4-BE49-F238E27FC236}">
                <a16:creationId xmlns:a16="http://schemas.microsoft.com/office/drawing/2014/main" id="{E46BEBCB-C82F-F3CD-7518-5CAA8466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713" y="579438"/>
            <a:ext cx="1839912" cy="2144712"/>
          </a:xfrm>
          <a:prstGeom prst="rect">
            <a:avLst/>
          </a:prstGeom>
          <a:noFill/>
          <a:ln w="9525" algn="ctr">
            <a:solidFill>
              <a:srgbClr val="FF006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down)">
                                      <p:cBhvr>
                                        <p:cTn id="7" dur="500"/>
                                        <p:tgtEl>
                                          <p:spTgt spid="143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3363">
                                            <p:txEl>
                                              <p:pRg st="2" end="2"/>
                                            </p:txEl>
                                          </p:spTgt>
                                        </p:tgtEl>
                                        <p:attrNameLst>
                                          <p:attrName>style.visibility</p:attrName>
                                        </p:attrNameLst>
                                      </p:cBhvr>
                                      <p:to>
                                        <p:strVal val="visible"/>
                                      </p:to>
                                    </p:set>
                                    <p:animEffect transition="in" filter="wipe(down)">
                                      <p:cBhvr>
                                        <p:cTn id="12"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06B9E-451C-7CFF-631B-EEA969481F4E}"/>
              </a:ext>
            </a:extLst>
          </p:cNvPr>
          <p:cNvSpPr/>
          <p:nvPr/>
        </p:nvSpPr>
        <p:spPr bwMode="auto">
          <a:xfrm>
            <a:off x="696913" y="6477000"/>
            <a:ext cx="8458200" cy="960438"/>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106499" name="Rectangle 2">
            <a:extLst>
              <a:ext uri="{FF2B5EF4-FFF2-40B4-BE49-F238E27FC236}">
                <a16:creationId xmlns:a16="http://schemas.microsoft.com/office/drawing/2014/main" id="{6CABA60B-55F8-4F55-248E-B2612E10E298}"/>
              </a:ext>
            </a:extLst>
          </p:cNvPr>
          <p:cNvSpPr>
            <a:spLocks noGrp="1" noChangeArrowheads="1"/>
          </p:cNvSpPr>
          <p:nvPr>
            <p:ph type="title"/>
          </p:nvPr>
        </p:nvSpPr>
        <p:spPr>
          <a:xfrm>
            <a:off x="392113" y="349250"/>
            <a:ext cx="8597900" cy="457200"/>
          </a:xfrm>
        </p:spPr>
        <p:txBody>
          <a:bodyPr/>
          <a:lstStyle/>
          <a:p>
            <a:r>
              <a:rPr lang="en-US" altLang="en-US" sz="3200"/>
              <a:t>Pure Fabrication: Final Analysis</a:t>
            </a:r>
          </a:p>
        </p:txBody>
      </p:sp>
      <p:sp>
        <p:nvSpPr>
          <p:cNvPr id="112644" name="Rectangle 3">
            <a:extLst>
              <a:ext uri="{FF2B5EF4-FFF2-40B4-BE49-F238E27FC236}">
                <a16:creationId xmlns:a16="http://schemas.microsoft.com/office/drawing/2014/main" id="{EAA30653-9A8A-3CBA-914F-E2C4ACCD4B34}"/>
              </a:ext>
            </a:extLst>
          </p:cNvPr>
          <p:cNvSpPr>
            <a:spLocks noGrp="1" noChangeArrowheads="1"/>
          </p:cNvSpPr>
          <p:nvPr>
            <p:ph type="body" idx="1"/>
          </p:nvPr>
        </p:nvSpPr>
        <p:spPr>
          <a:xfrm>
            <a:off x="163513" y="806450"/>
            <a:ext cx="9917112" cy="5945188"/>
          </a:xfrm>
        </p:spPr>
        <p:txBody>
          <a:bodyPr/>
          <a:lstStyle/>
          <a:p>
            <a:pPr>
              <a:lnSpc>
                <a:spcPct val="110000"/>
              </a:lnSpc>
              <a:spcBef>
                <a:spcPct val="10000"/>
              </a:spcBef>
              <a:spcAft>
                <a:spcPct val="15000"/>
              </a:spcAft>
              <a:buFont typeface="Wingdings" panose="05000000000000000000" pitchFamily="2" charset="2"/>
              <a:buNone/>
            </a:pPr>
            <a:r>
              <a:rPr lang="en-US" altLang="en-US" sz="3200"/>
              <a:t>Objects can be divided into two groups:</a:t>
            </a:r>
          </a:p>
          <a:p>
            <a:pPr>
              <a:lnSpc>
                <a:spcPct val="110000"/>
              </a:lnSpc>
              <a:spcBef>
                <a:spcPct val="10000"/>
              </a:spcBef>
              <a:spcAft>
                <a:spcPct val="15000"/>
              </a:spcAft>
            </a:pPr>
            <a:r>
              <a:rPr lang="en-US" altLang="en-US" sz="3200" b="1">
                <a:solidFill>
                  <a:srgbClr val="0000CC"/>
                </a:solidFill>
              </a:rPr>
              <a:t>Representational: </a:t>
            </a:r>
          </a:p>
          <a:p>
            <a:pPr lvl="1">
              <a:lnSpc>
                <a:spcPct val="110000"/>
              </a:lnSpc>
              <a:spcBef>
                <a:spcPct val="10000"/>
              </a:spcBef>
              <a:spcAft>
                <a:spcPct val="15000"/>
              </a:spcAft>
            </a:pPr>
            <a:r>
              <a:rPr lang="en-US" altLang="en-US" sz="2800"/>
              <a:t>Related to representation of entities and their components, such as </a:t>
            </a:r>
            <a:r>
              <a:rPr lang="en-US" altLang="en-US" sz="2800" i="1"/>
              <a:t>Sale, Vehicle, Document</a:t>
            </a:r>
            <a:r>
              <a:rPr lang="en-US" altLang="en-US" sz="2800"/>
              <a:t>, …</a:t>
            </a:r>
          </a:p>
          <a:p>
            <a:pPr lvl="1">
              <a:lnSpc>
                <a:spcPct val="110000"/>
              </a:lnSpc>
              <a:spcBef>
                <a:spcPct val="10000"/>
              </a:spcBef>
              <a:spcAft>
                <a:spcPct val="15000"/>
              </a:spcAft>
            </a:pPr>
            <a:r>
              <a:rPr lang="en-US" altLang="en-US" sz="2800"/>
              <a:t>These are generally identifiable in the problem description.</a:t>
            </a:r>
          </a:p>
          <a:p>
            <a:pPr>
              <a:lnSpc>
                <a:spcPct val="110000"/>
              </a:lnSpc>
              <a:spcBef>
                <a:spcPct val="10000"/>
              </a:spcBef>
              <a:spcAft>
                <a:spcPct val="15000"/>
              </a:spcAft>
            </a:pPr>
            <a:r>
              <a:rPr lang="en-US" altLang="en-US" sz="3200" b="1">
                <a:solidFill>
                  <a:srgbClr val="0000CC"/>
                </a:solidFill>
              </a:rPr>
              <a:t>Behavioural: </a:t>
            </a:r>
          </a:p>
          <a:p>
            <a:pPr lvl="1">
              <a:lnSpc>
                <a:spcPct val="110000"/>
              </a:lnSpc>
              <a:spcBef>
                <a:spcPct val="10000"/>
              </a:spcBef>
              <a:spcAft>
                <a:spcPct val="15000"/>
              </a:spcAft>
            </a:pPr>
            <a:r>
              <a:rPr lang="en-US" altLang="en-US" sz="2800"/>
              <a:t>Often concocted,  also may represent an algorithm. </a:t>
            </a:r>
          </a:p>
          <a:p>
            <a:pPr lvl="1">
              <a:lnSpc>
                <a:spcPct val="110000"/>
              </a:lnSpc>
              <a:spcBef>
                <a:spcPct val="10000"/>
              </a:spcBef>
              <a:spcAft>
                <a:spcPct val="15000"/>
              </a:spcAft>
            </a:pPr>
            <a:r>
              <a:rPr lang="en-US" altLang="en-US" sz="2800"/>
              <a:t>Examples includes </a:t>
            </a:r>
            <a:r>
              <a:rPr lang="en-US" altLang="en-US" sz="2800" i="1"/>
              <a:t>controller</a:t>
            </a:r>
            <a:r>
              <a:rPr lang="en-US" altLang="en-US" sz="2800"/>
              <a:t> classes for use cases, </a:t>
            </a:r>
            <a:r>
              <a:rPr lang="en-US" altLang="en-US" sz="2800" i="1"/>
              <a:t>Command</a:t>
            </a:r>
            <a:r>
              <a:rPr lang="en-US" altLang="en-US" sz="2800"/>
              <a:t> class, </a:t>
            </a:r>
            <a:r>
              <a:rPr lang="en-US" altLang="en-US" sz="2800" i="1"/>
              <a:t>Strategy</a:t>
            </a:r>
            <a:r>
              <a:rPr lang="en-US" altLang="en-US" sz="2800"/>
              <a:t> class, etc</a:t>
            </a:r>
          </a:p>
          <a:p>
            <a:pPr lvl="1">
              <a:lnSpc>
                <a:spcPct val="110000"/>
              </a:lnSpc>
              <a:spcBef>
                <a:spcPct val="10000"/>
              </a:spcBef>
              <a:spcAft>
                <a:spcPct val="15000"/>
              </a:spcAft>
            </a:pPr>
            <a:r>
              <a:rPr lang="en-US" altLang="en-US" sz="2800" b="1">
                <a:solidFill>
                  <a:srgbClr val="003300"/>
                </a:solidFill>
              </a:rPr>
              <a:t>These are generally not in the problem domain model, and are mostly pure fabrication.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2644">
                                            <p:txEl>
                                              <p:pRg st="2" end="2"/>
                                            </p:txEl>
                                          </p:spTgt>
                                        </p:tgtEl>
                                        <p:attrNameLst>
                                          <p:attrName>style.visibility</p:attrName>
                                        </p:attrNameLst>
                                      </p:cBhvr>
                                      <p:to>
                                        <p:strVal val="visible"/>
                                      </p:to>
                                    </p:set>
                                    <p:animEffect transition="in" filter="wipe(down)">
                                      <p:cBhvr>
                                        <p:cTn id="7" dur="500"/>
                                        <p:tgtEl>
                                          <p:spTgt spid="11264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2644">
                                            <p:txEl>
                                              <p:pRg st="3" end="3"/>
                                            </p:txEl>
                                          </p:spTgt>
                                        </p:tgtEl>
                                        <p:attrNameLst>
                                          <p:attrName>style.visibility</p:attrName>
                                        </p:attrNameLst>
                                      </p:cBhvr>
                                      <p:to>
                                        <p:strVal val="visible"/>
                                      </p:to>
                                    </p:set>
                                    <p:animEffect transition="in" filter="wipe(down)">
                                      <p:cBhvr>
                                        <p:cTn id="10" dur="500"/>
                                        <p:tgtEl>
                                          <p:spTgt spid="112644">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12644">
                                            <p:txEl>
                                              <p:pRg st="5" end="5"/>
                                            </p:txEl>
                                          </p:spTgt>
                                        </p:tgtEl>
                                        <p:attrNameLst>
                                          <p:attrName>style.visibility</p:attrName>
                                        </p:attrNameLst>
                                      </p:cBhvr>
                                      <p:to>
                                        <p:strVal val="visible"/>
                                      </p:to>
                                    </p:set>
                                    <p:anim calcmode="lin" valueType="num">
                                      <p:cBhvr additive="base">
                                        <p:cTn id="15" dur="500" fill="hold"/>
                                        <p:tgtEl>
                                          <p:spTgt spid="11264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4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44">
                                            <p:txEl>
                                              <p:pRg st="6" end="6"/>
                                            </p:txEl>
                                          </p:spTgt>
                                        </p:tgtEl>
                                        <p:attrNameLst>
                                          <p:attrName>style.visibility</p:attrName>
                                        </p:attrNameLst>
                                      </p:cBhvr>
                                      <p:to>
                                        <p:strVal val="visible"/>
                                      </p:to>
                                    </p:set>
                                    <p:anim calcmode="lin" valueType="num">
                                      <p:cBhvr additive="base">
                                        <p:cTn id="19" dur="500" fill="hold"/>
                                        <p:tgtEl>
                                          <p:spTgt spid="11264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12644">
                                            <p:txEl>
                                              <p:pRg st="7" end="7"/>
                                            </p:txEl>
                                          </p:spTgt>
                                        </p:tgtEl>
                                        <p:attrNameLst>
                                          <p:attrName>style.visibility</p:attrName>
                                        </p:attrNameLst>
                                      </p:cBhvr>
                                      <p:to>
                                        <p:strVal val="visible"/>
                                      </p:to>
                                    </p:set>
                                    <p:animEffect transition="in" filter="wipe(down)">
                                      <p:cBhvr>
                                        <p:cTn id="25" dur="500"/>
                                        <p:tgtEl>
                                          <p:spTgt spid="112644">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a:extLst>
              <a:ext uri="{FF2B5EF4-FFF2-40B4-BE49-F238E27FC236}">
                <a16:creationId xmlns:a16="http://schemas.microsoft.com/office/drawing/2014/main" id="{B002B8A0-6943-70BB-6238-6C1A5149E7FA}"/>
              </a:ext>
            </a:extLst>
          </p:cNvPr>
          <p:cNvGrpSpPr>
            <a:grpSpLocks/>
          </p:cNvGrpSpPr>
          <p:nvPr/>
        </p:nvGrpSpPr>
        <p:grpSpPr bwMode="auto">
          <a:xfrm>
            <a:off x="773113" y="2408238"/>
            <a:ext cx="8229600" cy="1828800"/>
            <a:chOff x="1219200" y="3848100"/>
            <a:chExt cx="6629400" cy="1028700"/>
          </a:xfrm>
        </p:grpSpPr>
        <p:sp>
          <p:nvSpPr>
            <p:cNvPr id="107524" name="Rectangle 1">
              <a:extLst>
                <a:ext uri="{FF2B5EF4-FFF2-40B4-BE49-F238E27FC236}">
                  <a16:creationId xmlns:a16="http://schemas.microsoft.com/office/drawing/2014/main" id="{D2F9DAC2-3E29-BCB7-E016-7EE2EFA7404C}"/>
                </a:ext>
              </a:extLst>
            </p:cNvPr>
            <p:cNvSpPr>
              <a:spLocks noChangeArrowheads="1"/>
            </p:cNvSpPr>
            <p:nvPr/>
          </p:nvSpPr>
          <p:spPr bwMode="auto">
            <a:xfrm>
              <a:off x="1219200" y="3886200"/>
              <a:ext cx="1752600" cy="990600"/>
            </a:xfrm>
            <a:prstGeom prst="rect">
              <a:avLst/>
            </a:prstGeom>
            <a:solidFill>
              <a:srgbClr val="FF9933"/>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800">
                  <a:solidFill>
                    <a:schemeClr val="tx1"/>
                  </a:solidFill>
                  <a:latin typeface="Comic Sans MS" panose="030F0702030302020204" pitchFamily="66" charset="0"/>
                  <a:cs typeface="Arial" panose="020B0604020202020204" pitchFamily="34" charset="0"/>
                </a:rPr>
                <a:t>Delegator</a:t>
              </a:r>
            </a:p>
          </p:txBody>
        </p:sp>
        <p:sp>
          <p:nvSpPr>
            <p:cNvPr id="107525" name="Rectangle 5">
              <a:extLst>
                <a:ext uri="{FF2B5EF4-FFF2-40B4-BE49-F238E27FC236}">
                  <a16:creationId xmlns:a16="http://schemas.microsoft.com/office/drawing/2014/main" id="{A4ACC789-E957-F1AF-D472-DBF4A92D4C2F}"/>
                </a:ext>
              </a:extLst>
            </p:cNvPr>
            <p:cNvSpPr>
              <a:spLocks noChangeArrowheads="1"/>
            </p:cNvSpPr>
            <p:nvPr/>
          </p:nvSpPr>
          <p:spPr bwMode="auto">
            <a:xfrm>
              <a:off x="6096000" y="3848100"/>
              <a:ext cx="1752600" cy="990600"/>
            </a:xfrm>
            <a:prstGeom prst="rect">
              <a:avLst/>
            </a:prstGeom>
            <a:solidFill>
              <a:srgbClr val="FF9933"/>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800">
                  <a:solidFill>
                    <a:schemeClr val="tx1"/>
                  </a:solidFill>
                  <a:latin typeface="Comic Sans MS" panose="030F0702030302020204" pitchFamily="66" charset="0"/>
                  <a:cs typeface="Arial" panose="020B0604020202020204" pitchFamily="34" charset="0"/>
                </a:rPr>
                <a:t>Delegatee</a:t>
              </a:r>
            </a:p>
          </p:txBody>
        </p:sp>
        <p:cxnSp>
          <p:nvCxnSpPr>
            <p:cNvPr id="107526" name="Straight Arrow Connector 6">
              <a:extLst>
                <a:ext uri="{FF2B5EF4-FFF2-40B4-BE49-F238E27FC236}">
                  <a16:creationId xmlns:a16="http://schemas.microsoft.com/office/drawing/2014/main" id="{E01F7276-E9D4-FB57-4990-3A11D5913678}"/>
                </a:ext>
              </a:extLst>
            </p:cNvPr>
            <p:cNvCxnSpPr>
              <a:cxnSpLocks noChangeShapeType="1"/>
              <a:stCxn id="107524" idx="3"/>
              <a:endCxn id="107525" idx="1"/>
            </p:cNvCxnSpPr>
            <p:nvPr/>
          </p:nvCxnSpPr>
          <p:spPr bwMode="auto">
            <a:xfrm flipV="1">
              <a:off x="2971800" y="4343400"/>
              <a:ext cx="3124200" cy="38100"/>
            </a:xfrm>
            <a:prstGeom prst="straightConnector1">
              <a:avLst/>
            </a:prstGeom>
            <a:noFill/>
            <a:ln w="571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7527" name="TextBox 7">
              <a:extLst>
                <a:ext uri="{FF2B5EF4-FFF2-40B4-BE49-F238E27FC236}">
                  <a16:creationId xmlns:a16="http://schemas.microsoft.com/office/drawing/2014/main" id="{C5B7F74B-5639-20EF-AF69-8FDEB3EED5A7}"/>
                </a:ext>
              </a:extLst>
            </p:cNvPr>
            <p:cNvSpPr txBox="1">
              <a:spLocks noChangeArrowheads="1"/>
            </p:cNvSpPr>
            <p:nvPr/>
          </p:nvSpPr>
          <p:spPr bwMode="auto">
            <a:xfrm>
              <a:off x="4042833" y="4105274"/>
              <a:ext cx="724368" cy="26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400">
                  <a:solidFill>
                    <a:schemeClr val="tx1"/>
                  </a:solidFill>
                  <a:latin typeface="Comic Sans MS" panose="030F0702030302020204" pitchFamily="66" charset="0"/>
                  <a:cs typeface="Arial" panose="020B0604020202020204" pitchFamily="34" charset="0"/>
                </a:rPr>
                <a:t>Uses</a:t>
              </a:r>
            </a:p>
          </p:txBody>
        </p:sp>
        <p:sp>
          <p:nvSpPr>
            <p:cNvPr id="107528" name="TextBox 8">
              <a:extLst>
                <a:ext uri="{FF2B5EF4-FFF2-40B4-BE49-F238E27FC236}">
                  <a16:creationId xmlns:a16="http://schemas.microsoft.com/office/drawing/2014/main" id="{5E32C067-1B5B-8CF1-D034-1025B262ECB5}"/>
                </a:ext>
              </a:extLst>
            </p:cNvPr>
            <p:cNvSpPr txBox="1">
              <a:spLocks noChangeArrowheads="1"/>
            </p:cNvSpPr>
            <p:nvPr/>
          </p:nvSpPr>
          <p:spPr bwMode="auto">
            <a:xfrm>
              <a:off x="2995480" y="4493716"/>
              <a:ext cx="624064"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User</a:t>
              </a:r>
            </a:p>
          </p:txBody>
        </p:sp>
        <p:sp>
          <p:nvSpPr>
            <p:cNvPr id="107529" name="TextBox 10">
              <a:extLst>
                <a:ext uri="{FF2B5EF4-FFF2-40B4-BE49-F238E27FC236}">
                  <a16:creationId xmlns:a16="http://schemas.microsoft.com/office/drawing/2014/main" id="{C6EB3286-5795-51D3-BE76-73F675E00E16}"/>
                </a:ext>
              </a:extLst>
            </p:cNvPr>
            <p:cNvSpPr txBox="1">
              <a:spLocks noChangeArrowheads="1"/>
            </p:cNvSpPr>
            <p:nvPr/>
          </p:nvSpPr>
          <p:spPr bwMode="auto">
            <a:xfrm>
              <a:off x="5345950" y="4454426"/>
              <a:ext cx="63941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Usee</a:t>
              </a:r>
            </a:p>
          </p:txBody>
        </p:sp>
        <p:sp>
          <p:nvSpPr>
            <p:cNvPr id="107530" name="TextBox 11">
              <a:extLst>
                <a:ext uri="{FF2B5EF4-FFF2-40B4-BE49-F238E27FC236}">
                  <a16:creationId xmlns:a16="http://schemas.microsoft.com/office/drawing/2014/main" id="{A1125B23-9D3C-283C-B5F5-896D413242C7}"/>
                </a:ext>
              </a:extLst>
            </p:cNvPr>
            <p:cNvSpPr txBox="1">
              <a:spLocks noChangeArrowheads="1"/>
            </p:cNvSpPr>
            <p:nvPr/>
          </p:nvSpPr>
          <p:spPr bwMode="auto">
            <a:xfrm>
              <a:off x="2999317" y="4148138"/>
              <a:ext cx="28645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1</a:t>
              </a:r>
            </a:p>
          </p:txBody>
        </p:sp>
        <p:sp>
          <p:nvSpPr>
            <p:cNvPr id="107531" name="TextBox 12">
              <a:extLst>
                <a:ext uri="{FF2B5EF4-FFF2-40B4-BE49-F238E27FC236}">
                  <a16:creationId xmlns:a16="http://schemas.microsoft.com/office/drawing/2014/main" id="{9C7E26B6-F83A-C944-AEF2-75FEB104A51B}"/>
                </a:ext>
              </a:extLst>
            </p:cNvPr>
            <p:cNvSpPr txBox="1">
              <a:spLocks noChangeArrowheads="1"/>
            </p:cNvSpPr>
            <p:nvPr/>
          </p:nvSpPr>
          <p:spPr bwMode="auto">
            <a:xfrm>
              <a:off x="5638800" y="4062412"/>
              <a:ext cx="286455"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1</a:t>
              </a:r>
            </a:p>
          </p:txBody>
        </p:sp>
        <p:sp>
          <p:nvSpPr>
            <p:cNvPr id="107532" name="Isosceles Triangle 9">
              <a:extLst>
                <a:ext uri="{FF2B5EF4-FFF2-40B4-BE49-F238E27FC236}">
                  <a16:creationId xmlns:a16="http://schemas.microsoft.com/office/drawing/2014/main" id="{DE1DE38B-504C-FE92-2DA3-C24FBC26A7FB}"/>
                </a:ext>
              </a:extLst>
            </p:cNvPr>
            <p:cNvSpPr>
              <a:spLocks noChangeArrowheads="1"/>
            </p:cNvSpPr>
            <p:nvPr/>
          </p:nvSpPr>
          <p:spPr bwMode="auto">
            <a:xfrm rot="5400000">
              <a:off x="4325408" y="4411134"/>
              <a:ext cx="171450" cy="245533"/>
            </a:xfrm>
            <a:prstGeom prst="triangle">
              <a:avLst>
                <a:gd name="adj" fmla="val 50000"/>
              </a:avLst>
            </a:prstGeom>
            <a:solidFill>
              <a:schemeClr val="tx1"/>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US" altLang="en-US" sz="2000">
                <a:solidFill>
                  <a:schemeClr val="tx1"/>
                </a:solidFill>
                <a:latin typeface="Comic Sans MS" panose="030F0702030302020204" pitchFamily="66" charset="0"/>
                <a:cs typeface="Arial" panose="020B0604020202020204" pitchFamily="34" charset="0"/>
              </a:endParaRPr>
            </a:p>
          </p:txBody>
        </p:sp>
      </p:grpSp>
      <p:sp>
        <p:nvSpPr>
          <p:cNvPr id="107523" name="Text Box 13">
            <a:extLst>
              <a:ext uri="{FF2B5EF4-FFF2-40B4-BE49-F238E27FC236}">
                <a16:creationId xmlns:a16="http://schemas.microsoft.com/office/drawing/2014/main" id="{2847AE1F-DCE2-6547-229D-67243DBC799F}"/>
              </a:ext>
            </a:extLst>
          </p:cNvPr>
          <p:cNvSpPr txBox="1">
            <a:spLocks noChangeArrowheads="1"/>
          </p:cNvSpPr>
          <p:nvPr/>
        </p:nvSpPr>
        <p:spPr bwMode="auto">
          <a:xfrm>
            <a:off x="277813" y="560388"/>
            <a:ext cx="9523412"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spcBef>
                <a:spcPct val="50000"/>
              </a:spcBef>
              <a:buClr>
                <a:srgbClr val="000000"/>
              </a:buClr>
              <a:buSzPct val="100000"/>
              <a:buFont typeface="Times New Roman" panose="02020603050405020304" pitchFamily="18" charset="0"/>
              <a:buNone/>
            </a:pPr>
            <a:r>
              <a:rPr lang="en-US" altLang="en-US">
                <a:solidFill>
                  <a:schemeClr val="tx1"/>
                </a:solidFill>
                <a:latin typeface="Comic Sans MS" panose="030F0702030302020204" pitchFamily="66" charset="0"/>
                <a:cs typeface="Arial" panose="020B0604020202020204" pitchFamily="34" charset="0"/>
              </a:rPr>
              <a:t>Pure Fabrication Final Analysis: Delegate Unrelated Responsibility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D82B9A-051C-1D88-6EB7-AD27AAD957FE}"/>
              </a:ext>
            </a:extLst>
          </p:cNvPr>
          <p:cNvSpPr/>
          <p:nvPr/>
        </p:nvSpPr>
        <p:spPr bwMode="auto">
          <a:xfrm>
            <a:off x="520700" y="5081588"/>
            <a:ext cx="7391400" cy="13716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108547" name="Rectangle 2">
            <a:extLst>
              <a:ext uri="{FF2B5EF4-FFF2-40B4-BE49-F238E27FC236}">
                <a16:creationId xmlns:a16="http://schemas.microsoft.com/office/drawing/2014/main" id="{DF51B880-C976-16B5-98F5-E4183AF2A0CC}"/>
              </a:ext>
            </a:extLst>
          </p:cNvPr>
          <p:cNvSpPr>
            <a:spLocks noGrp="1" noChangeArrowheads="1"/>
          </p:cNvSpPr>
          <p:nvPr>
            <p:ph type="title"/>
          </p:nvPr>
        </p:nvSpPr>
        <p:spPr>
          <a:xfrm>
            <a:off x="696913" y="406400"/>
            <a:ext cx="8428037" cy="884238"/>
          </a:xfrm>
        </p:spPr>
        <p:txBody>
          <a:bodyPr/>
          <a:lstStyle/>
          <a:p>
            <a:r>
              <a:rPr lang="en-GB" altLang="en-US" sz="3600"/>
              <a:t>Indirection Pattern</a:t>
            </a:r>
          </a:p>
        </p:txBody>
      </p:sp>
      <p:sp>
        <p:nvSpPr>
          <p:cNvPr id="178179" name="Rectangle 3">
            <a:extLst>
              <a:ext uri="{FF2B5EF4-FFF2-40B4-BE49-F238E27FC236}">
                <a16:creationId xmlns:a16="http://schemas.microsoft.com/office/drawing/2014/main" id="{5B578500-CBEF-26D5-D451-A685D2DE9A57}"/>
              </a:ext>
            </a:extLst>
          </p:cNvPr>
          <p:cNvSpPr>
            <a:spLocks noGrp="1" noChangeArrowheads="1"/>
          </p:cNvSpPr>
          <p:nvPr>
            <p:ph type="body" idx="1"/>
          </p:nvPr>
        </p:nvSpPr>
        <p:spPr>
          <a:xfrm>
            <a:off x="201613" y="1290638"/>
            <a:ext cx="9677400" cy="6248400"/>
          </a:xfrm>
        </p:spPr>
        <p:txBody>
          <a:bodyPr/>
          <a:lstStyle/>
          <a:p>
            <a:pPr>
              <a:lnSpc>
                <a:spcPct val="120000"/>
              </a:lnSpc>
              <a:spcBef>
                <a:spcPts val="600"/>
              </a:spcBef>
              <a:spcAft>
                <a:spcPct val="0"/>
              </a:spcAft>
              <a:buFont typeface="Wingdings" panose="05000000000000000000" pitchFamily="2" charset="2"/>
              <a:buNone/>
            </a:pPr>
            <a:r>
              <a:rPr lang="en-US" altLang="en-US" sz="3200" b="1">
                <a:solidFill>
                  <a:srgbClr val="0000CC"/>
                </a:solidFill>
                <a:ea typeface="MS Mincho" panose="02020609040205080304" pitchFamily="49" charset="-128"/>
              </a:rPr>
              <a:t>Problem:</a:t>
            </a:r>
          </a:p>
          <a:p>
            <a:pPr>
              <a:lnSpc>
                <a:spcPct val="120000"/>
              </a:lnSpc>
              <a:spcBef>
                <a:spcPts val="600"/>
              </a:spcBef>
              <a:spcAft>
                <a:spcPts val="1200"/>
              </a:spcAft>
            </a:pPr>
            <a:r>
              <a:rPr lang="en-US" altLang="en-US" sz="3200">
                <a:solidFill>
                  <a:srgbClr val="006600"/>
                </a:solidFill>
                <a:ea typeface="MS Mincho" panose="02020609040205080304" pitchFamily="49" charset="-128"/>
              </a:rPr>
              <a:t>	</a:t>
            </a:r>
            <a:r>
              <a:rPr lang="en-US" altLang="en-US" sz="3200" b="1">
                <a:solidFill>
                  <a:srgbClr val="006600"/>
                </a:solidFill>
                <a:ea typeface="MS Mincho" panose="02020609040205080304" pitchFamily="49" charset="-128"/>
              </a:rPr>
              <a:t>How to avoid direct coupling between classes?</a:t>
            </a:r>
          </a:p>
          <a:p>
            <a:pPr>
              <a:lnSpc>
                <a:spcPct val="120000"/>
              </a:lnSpc>
              <a:spcBef>
                <a:spcPts val="600"/>
              </a:spcBef>
              <a:spcAft>
                <a:spcPts val="3600"/>
              </a:spcAft>
            </a:pPr>
            <a:r>
              <a:rPr lang="en-US" altLang="en-US" sz="3200">
                <a:ea typeface="MS Mincho" panose="02020609040205080304" pitchFamily="49" charset="-128"/>
              </a:rPr>
              <a:t>	How to decouple objects so that low coupling is achieved and changes become easy?</a:t>
            </a:r>
          </a:p>
          <a:p>
            <a:pPr>
              <a:lnSpc>
                <a:spcPct val="120000"/>
              </a:lnSpc>
              <a:spcBef>
                <a:spcPts val="600"/>
              </a:spcBef>
              <a:spcAft>
                <a:spcPct val="0"/>
              </a:spcAft>
              <a:buFont typeface="Wingdings" panose="05000000000000000000" pitchFamily="2" charset="2"/>
              <a:buNone/>
            </a:pPr>
            <a:r>
              <a:rPr lang="en-US" altLang="en-US" sz="3200" b="1">
                <a:solidFill>
                  <a:srgbClr val="0000CC"/>
                </a:solidFill>
                <a:ea typeface="MS Mincho" panose="02020609040205080304" pitchFamily="49" charset="-128"/>
              </a:rPr>
              <a:t>Solution:</a:t>
            </a:r>
            <a:r>
              <a:rPr lang="en-GB" altLang="en-US" sz="3200">
                <a:solidFill>
                  <a:srgbClr val="0000CC"/>
                </a:solidFill>
                <a:ea typeface="MS Mincho" panose="02020609040205080304" pitchFamily="49" charset="-128"/>
              </a:rPr>
              <a:t>	</a:t>
            </a:r>
            <a:endParaRPr lang="en-US" altLang="en-US" sz="3200">
              <a:solidFill>
                <a:srgbClr val="0000CC"/>
              </a:solidFill>
              <a:ea typeface="MS Mincho" panose="02020609040205080304" pitchFamily="49" charset="-128"/>
            </a:endParaRPr>
          </a:p>
          <a:p>
            <a:pPr>
              <a:lnSpc>
                <a:spcPct val="120000"/>
              </a:lnSpc>
              <a:spcBef>
                <a:spcPts val="600"/>
              </a:spcBef>
              <a:spcAft>
                <a:spcPct val="0"/>
              </a:spcAft>
            </a:pPr>
            <a:r>
              <a:rPr lang="en-US" altLang="en-US" sz="3200">
                <a:ea typeface="MS Mincho" panose="02020609040205080304" pitchFamily="49" charset="-128"/>
              </a:rPr>
              <a:t>	</a:t>
            </a:r>
            <a:r>
              <a:rPr lang="en-GB" altLang="en-US" sz="3200">
                <a:solidFill>
                  <a:srgbClr val="0000CC"/>
                </a:solidFill>
                <a:ea typeface="MS Mincho" panose="02020609040205080304" pitchFamily="49" charset="-128"/>
              </a:rPr>
              <a:t>Depend on an interface class, </a:t>
            </a:r>
          </a:p>
          <a:p>
            <a:pPr lvl="1">
              <a:lnSpc>
                <a:spcPct val="120000"/>
              </a:lnSpc>
              <a:spcBef>
                <a:spcPts val="600"/>
              </a:spcBef>
              <a:spcAft>
                <a:spcPts val="1200"/>
              </a:spcAft>
            </a:pPr>
            <a:r>
              <a:rPr lang="en-GB" altLang="en-US" sz="2800">
                <a:solidFill>
                  <a:srgbClr val="0000CC"/>
                </a:solidFill>
                <a:ea typeface="MS Mincho" panose="02020609040205080304" pitchFamily="49" charset="-128"/>
              </a:rPr>
              <a:t>So that objects are not directly coupled.</a:t>
            </a:r>
            <a:r>
              <a:rPr lang="en-GB" altLang="en-US" sz="2800">
                <a:solidFill>
                  <a:srgbClr val="0000CC"/>
                </a:solidFill>
              </a:rPr>
              <a:t> </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8179">
                                            <p:txEl>
                                              <p:pRg st="3" end="3"/>
                                            </p:txEl>
                                          </p:spTgt>
                                        </p:tgtEl>
                                        <p:attrNameLst>
                                          <p:attrName>style.visibility</p:attrName>
                                        </p:attrNameLst>
                                      </p:cBhvr>
                                      <p:to>
                                        <p:strVal val="visible"/>
                                      </p:to>
                                    </p:set>
                                    <p:animEffect transition="in" filter="checkerboard(across)">
                                      <p:cBhvr>
                                        <p:cTn id="7" dur="500"/>
                                        <p:tgtEl>
                                          <p:spTgt spid="17817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8179">
                                            <p:txEl>
                                              <p:pRg st="4" end="4"/>
                                            </p:txEl>
                                          </p:spTgt>
                                        </p:tgtEl>
                                        <p:attrNameLst>
                                          <p:attrName>style.visibility</p:attrName>
                                        </p:attrNameLst>
                                      </p:cBhvr>
                                      <p:to>
                                        <p:strVal val="visible"/>
                                      </p:to>
                                    </p:set>
                                    <p:animEffect transition="in" filter="checkerboard(across)">
                                      <p:cBhvr>
                                        <p:cTn id="10" dur="500"/>
                                        <p:tgtEl>
                                          <p:spTgt spid="178179">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8179">
                                            <p:txEl>
                                              <p:pRg st="5" end="5"/>
                                            </p:txEl>
                                          </p:spTgt>
                                        </p:tgtEl>
                                        <p:attrNameLst>
                                          <p:attrName>style.visibility</p:attrName>
                                        </p:attrNameLst>
                                      </p:cBhvr>
                                      <p:to>
                                        <p:strVal val="visible"/>
                                      </p:to>
                                    </p:set>
                                    <p:animEffect transition="in" filter="checkerboard(across)">
                                      <p:cBhvr>
                                        <p:cTn id="13" dur="500"/>
                                        <p:tgtEl>
                                          <p:spTgt spid="178179">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E8CD2F5-98EF-B994-CC28-99415837BC85}"/>
              </a:ext>
            </a:extLst>
          </p:cNvPr>
          <p:cNvSpPr>
            <a:spLocks noGrp="1" noChangeArrowheads="1"/>
          </p:cNvSpPr>
          <p:nvPr>
            <p:ph type="title"/>
          </p:nvPr>
        </p:nvSpPr>
        <p:spPr>
          <a:xfrm>
            <a:off x="620713" y="381000"/>
            <a:ext cx="8596312" cy="669925"/>
          </a:xfrm>
        </p:spPr>
        <p:txBody>
          <a:bodyPr/>
          <a:lstStyle/>
          <a:p>
            <a:r>
              <a:rPr lang="en-GB" altLang="en-US" sz="3600"/>
              <a:t>Indirection: Example</a:t>
            </a:r>
          </a:p>
        </p:txBody>
      </p:sp>
      <p:grpSp>
        <p:nvGrpSpPr>
          <p:cNvPr id="109571" name="Group 16">
            <a:extLst>
              <a:ext uri="{FF2B5EF4-FFF2-40B4-BE49-F238E27FC236}">
                <a16:creationId xmlns:a16="http://schemas.microsoft.com/office/drawing/2014/main" id="{FCEF5930-35C9-8866-2037-40A3DDC62174}"/>
              </a:ext>
            </a:extLst>
          </p:cNvPr>
          <p:cNvGrpSpPr>
            <a:grpSpLocks/>
          </p:cNvGrpSpPr>
          <p:nvPr/>
        </p:nvGrpSpPr>
        <p:grpSpPr bwMode="auto">
          <a:xfrm>
            <a:off x="412750" y="4999038"/>
            <a:ext cx="9428163" cy="974725"/>
            <a:chOff x="212" y="3228"/>
            <a:chExt cx="5344" cy="541"/>
          </a:xfrm>
        </p:grpSpPr>
        <p:sp>
          <p:nvSpPr>
            <p:cNvPr id="109576" name="Rectangle 4">
              <a:extLst>
                <a:ext uri="{FF2B5EF4-FFF2-40B4-BE49-F238E27FC236}">
                  <a16:creationId xmlns:a16="http://schemas.microsoft.com/office/drawing/2014/main" id="{0359F203-8515-ECD3-5F28-A40358239D33}"/>
                </a:ext>
              </a:extLst>
            </p:cNvPr>
            <p:cNvSpPr>
              <a:spLocks noChangeArrowheads="1"/>
            </p:cNvSpPr>
            <p:nvPr/>
          </p:nvSpPr>
          <p:spPr bwMode="auto">
            <a:xfrm>
              <a:off x="1535" y="3228"/>
              <a:ext cx="1428" cy="370"/>
            </a:xfrm>
            <a:prstGeom prst="rect">
              <a:avLst/>
            </a:prstGeom>
            <a:solidFill>
              <a:srgbClr val="FFFF00"/>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09577" name="Text Box 5">
              <a:extLst>
                <a:ext uri="{FF2B5EF4-FFF2-40B4-BE49-F238E27FC236}">
                  <a16:creationId xmlns:a16="http://schemas.microsoft.com/office/drawing/2014/main" id="{802C2826-E394-173D-7D18-D7C65D9C0279}"/>
                </a:ext>
              </a:extLst>
            </p:cNvPr>
            <p:cNvSpPr txBox="1">
              <a:spLocks noChangeArrowheads="1"/>
            </p:cNvSpPr>
            <p:nvPr/>
          </p:nvSpPr>
          <p:spPr bwMode="auto">
            <a:xfrm>
              <a:off x="1429" y="3492"/>
              <a:ext cx="43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t-EE" altLang="en-US" sz="2600">
                <a:solidFill>
                  <a:schemeClr val="tx1"/>
                </a:solidFill>
                <a:latin typeface="Comic Sans MS" panose="030F0702030302020204" pitchFamily="66" charset="0"/>
                <a:cs typeface="Arial" panose="020B0604020202020204" pitchFamily="34" charset="0"/>
              </a:endParaRPr>
            </a:p>
          </p:txBody>
        </p:sp>
        <p:sp>
          <p:nvSpPr>
            <p:cNvPr id="109578" name="Text Box 6">
              <a:extLst>
                <a:ext uri="{FF2B5EF4-FFF2-40B4-BE49-F238E27FC236}">
                  <a16:creationId xmlns:a16="http://schemas.microsoft.com/office/drawing/2014/main" id="{449D1E0C-2262-F3AF-8BD7-66B08E984965}"/>
                </a:ext>
              </a:extLst>
            </p:cNvPr>
            <p:cNvSpPr txBox="1">
              <a:spLocks noChangeArrowheads="1"/>
            </p:cNvSpPr>
            <p:nvPr/>
          </p:nvSpPr>
          <p:spPr bwMode="auto">
            <a:xfrm>
              <a:off x="1497" y="3279"/>
              <a:ext cx="15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GB" altLang="en-US" sz="1500" u="sng">
                  <a:solidFill>
                    <a:schemeClr val="tx1"/>
                  </a:solidFill>
                  <a:latin typeface="Comic Sans MS" panose="030F0702030302020204" pitchFamily="66" charset="0"/>
                  <a:cs typeface="Arial" panose="020B0604020202020204" pitchFamily="34" charset="0"/>
                </a:rPr>
                <a:t>CreditAuthorizationService</a:t>
              </a:r>
            </a:p>
          </p:txBody>
        </p:sp>
        <p:sp>
          <p:nvSpPr>
            <p:cNvPr id="109579" name="Rectangle 7">
              <a:extLst>
                <a:ext uri="{FF2B5EF4-FFF2-40B4-BE49-F238E27FC236}">
                  <a16:creationId xmlns:a16="http://schemas.microsoft.com/office/drawing/2014/main" id="{4ED8DC9E-B7A4-7052-922C-BDF1C6030B2D}"/>
                </a:ext>
              </a:extLst>
            </p:cNvPr>
            <p:cNvSpPr>
              <a:spLocks noChangeArrowheads="1"/>
            </p:cNvSpPr>
            <p:nvPr/>
          </p:nvSpPr>
          <p:spPr bwMode="auto">
            <a:xfrm>
              <a:off x="4392" y="3280"/>
              <a:ext cx="1164" cy="318"/>
            </a:xfrm>
            <a:prstGeom prst="rect">
              <a:avLst/>
            </a:prstGeom>
            <a:solidFill>
              <a:srgbClr val="FFFF00"/>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09580" name="Text Box 8">
              <a:extLst>
                <a:ext uri="{FF2B5EF4-FFF2-40B4-BE49-F238E27FC236}">
                  <a16:creationId xmlns:a16="http://schemas.microsoft.com/office/drawing/2014/main" id="{E2181B02-9637-9615-38AF-F358C23006A8}"/>
                </a:ext>
              </a:extLst>
            </p:cNvPr>
            <p:cNvSpPr txBox="1">
              <a:spLocks noChangeArrowheads="1"/>
            </p:cNvSpPr>
            <p:nvPr/>
          </p:nvSpPr>
          <p:spPr bwMode="auto">
            <a:xfrm>
              <a:off x="4434" y="3290"/>
              <a:ext cx="69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2400" u="sng">
                  <a:solidFill>
                    <a:schemeClr val="tx1"/>
                  </a:solidFill>
                  <a:latin typeface="Comic Sans MS" panose="030F0702030302020204" pitchFamily="66" charset="0"/>
                  <a:cs typeface="Arial" panose="020B0604020202020204" pitchFamily="34" charset="0"/>
                </a:rPr>
                <a:t>Modem</a:t>
              </a:r>
            </a:p>
          </p:txBody>
        </p:sp>
        <p:sp>
          <p:nvSpPr>
            <p:cNvPr id="109581" name="Line 9">
              <a:extLst>
                <a:ext uri="{FF2B5EF4-FFF2-40B4-BE49-F238E27FC236}">
                  <a16:creationId xmlns:a16="http://schemas.microsoft.com/office/drawing/2014/main" id="{7133944E-D953-6574-BF67-EC401231927D}"/>
                </a:ext>
              </a:extLst>
            </p:cNvPr>
            <p:cNvSpPr>
              <a:spLocks noChangeShapeType="1"/>
            </p:cNvSpPr>
            <p:nvPr/>
          </p:nvSpPr>
          <p:spPr bwMode="auto">
            <a:xfrm>
              <a:off x="2963" y="3439"/>
              <a:ext cx="1429"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9582" name="Line 10">
              <a:extLst>
                <a:ext uri="{FF2B5EF4-FFF2-40B4-BE49-F238E27FC236}">
                  <a16:creationId xmlns:a16="http://schemas.microsoft.com/office/drawing/2014/main" id="{BC81A3C8-25F0-6F49-4895-91D321FB6B15}"/>
                </a:ext>
              </a:extLst>
            </p:cNvPr>
            <p:cNvSpPr>
              <a:spLocks noChangeShapeType="1"/>
            </p:cNvSpPr>
            <p:nvPr/>
          </p:nvSpPr>
          <p:spPr bwMode="auto">
            <a:xfrm>
              <a:off x="265" y="3492"/>
              <a:ext cx="127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9583" name="Text Box 11">
              <a:extLst>
                <a:ext uri="{FF2B5EF4-FFF2-40B4-BE49-F238E27FC236}">
                  <a16:creationId xmlns:a16="http://schemas.microsoft.com/office/drawing/2014/main" id="{BD2061FB-B2E3-61C7-593E-3467AA48A275}"/>
                </a:ext>
              </a:extLst>
            </p:cNvPr>
            <p:cNvSpPr txBox="1">
              <a:spLocks noChangeArrowheads="1"/>
            </p:cNvSpPr>
            <p:nvPr/>
          </p:nvSpPr>
          <p:spPr bwMode="auto">
            <a:xfrm>
              <a:off x="3005" y="3237"/>
              <a:ext cx="10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500">
                  <a:solidFill>
                    <a:schemeClr val="tx1"/>
                  </a:solidFill>
                  <a:latin typeface="Comic Sans MS" panose="030F0702030302020204" pitchFamily="66" charset="0"/>
                  <a:cs typeface="Arial" panose="020B0604020202020204" pitchFamily="34" charset="0"/>
                </a:rPr>
                <a:t>1:dial(phoneNum)</a:t>
              </a:r>
            </a:p>
          </p:txBody>
        </p:sp>
        <p:sp>
          <p:nvSpPr>
            <p:cNvPr id="109584" name="Text Box 12">
              <a:extLst>
                <a:ext uri="{FF2B5EF4-FFF2-40B4-BE49-F238E27FC236}">
                  <a16:creationId xmlns:a16="http://schemas.microsoft.com/office/drawing/2014/main" id="{A616A542-B4CF-5158-A8E5-41789EF28819}"/>
                </a:ext>
              </a:extLst>
            </p:cNvPr>
            <p:cNvSpPr txBox="1">
              <a:spLocks noChangeArrowheads="1"/>
            </p:cNvSpPr>
            <p:nvPr/>
          </p:nvSpPr>
          <p:spPr bwMode="auto">
            <a:xfrm>
              <a:off x="212" y="3280"/>
              <a:ext cx="116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GB" altLang="en-US" sz="1500">
                  <a:solidFill>
                    <a:schemeClr val="tx1"/>
                  </a:solidFill>
                  <a:latin typeface="Comic Sans MS" panose="030F0702030302020204" pitchFamily="66" charset="0"/>
                  <a:cs typeface="Arial" panose="020B0604020202020204" pitchFamily="34" charset="0"/>
                </a:rPr>
                <a:t>authorize(payment)</a:t>
              </a:r>
            </a:p>
          </p:txBody>
        </p:sp>
        <p:sp>
          <p:nvSpPr>
            <p:cNvPr id="109585" name="Line 14">
              <a:extLst>
                <a:ext uri="{FF2B5EF4-FFF2-40B4-BE49-F238E27FC236}">
                  <a16:creationId xmlns:a16="http://schemas.microsoft.com/office/drawing/2014/main" id="{EBBDD8AC-3D5B-48DD-C9FE-7750B8F3C5D4}"/>
                </a:ext>
              </a:extLst>
            </p:cNvPr>
            <p:cNvSpPr>
              <a:spLocks noChangeShapeType="1"/>
            </p:cNvSpPr>
            <p:nvPr/>
          </p:nvSpPr>
          <p:spPr bwMode="auto">
            <a:xfrm>
              <a:off x="1323" y="3386"/>
              <a:ext cx="15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9586" name="Line 15">
              <a:extLst>
                <a:ext uri="{FF2B5EF4-FFF2-40B4-BE49-F238E27FC236}">
                  <a16:creationId xmlns:a16="http://schemas.microsoft.com/office/drawing/2014/main" id="{9FD98A8E-0F29-54D5-662F-D8232B59DF83}"/>
                </a:ext>
              </a:extLst>
            </p:cNvPr>
            <p:cNvSpPr>
              <a:spLocks noChangeShapeType="1"/>
            </p:cNvSpPr>
            <p:nvPr/>
          </p:nvSpPr>
          <p:spPr bwMode="auto">
            <a:xfrm>
              <a:off x="4180" y="3386"/>
              <a:ext cx="15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09572" name="Text Box 18">
            <a:extLst>
              <a:ext uri="{FF2B5EF4-FFF2-40B4-BE49-F238E27FC236}">
                <a16:creationId xmlns:a16="http://schemas.microsoft.com/office/drawing/2014/main" id="{8BB6CFEA-2C0E-9862-2DDF-A98259AA33A2}"/>
              </a:ext>
            </a:extLst>
          </p:cNvPr>
          <p:cNvSpPr txBox="1">
            <a:spLocks noChangeArrowheads="1"/>
          </p:cNvSpPr>
          <p:nvPr/>
        </p:nvSpPr>
        <p:spPr bwMode="auto">
          <a:xfrm>
            <a:off x="7859713" y="1951038"/>
            <a:ext cx="1752600" cy="1993900"/>
          </a:xfrm>
          <a:prstGeom prst="rect">
            <a:avLst/>
          </a:prstGeom>
          <a:solidFill>
            <a:srgbClr val="FFCCFF"/>
          </a:solidFill>
          <a:ln w="38100">
            <a:solidFill>
              <a:srgbClr val="003300"/>
            </a:solidFill>
            <a:miter lim="800000"/>
            <a:headEnd/>
            <a:tailEnd/>
          </a:ln>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b="0">
                <a:solidFill>
                  <a:schemeClr val="tx1"/>
                </a:solidFill>
                <a:latin typeface="Comic Sans MS" panose="030F0702030302020204" pitchFamily="66" charset="0"/>
                <a:cs typeface="Arial" panose="020B0604020202020204" pitchFamily="34" charset="0"/>
              </a:rPr>
              <a:t>Modem</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dial()</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receiver()</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send()</a:t>
            </a:r>
          </a:p>
        </p:txBody>
      </p:sp>
      <p:sp>
        <p:nvSpPr>
          <p:cNvPr id="109573" name="Line 19">
            <a:extLst>
              <a:ext uri="{FF2B5EF4-FFF2-40B4-BE49-F238E27FC236}">
                <a16:creationId xmlns:a16="http://schemas.microsoft.com/office/drawing/2014/main" id="{016C74F8-7120-5F59-6998-9D647FEA559D}"/>
              </a:ext>
            </a:extLst>
          </p:cNvPr>
          <p:cNvSpPr>
            <a:spLocks noChangeShapeType="1"/>
          </p:cNvSpPr>
          <p:nvPr/>
        </p:nvSpPr>
        <p:spPr bwMode="auto">
          <a:xfrm>
            <a:off x="7859713" y="2484438"/>
            <a:ext cx="1752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Cloud Callout 1">
            <a:extLst>
              <a:ext uri="{FF2B5EF4-FFF2-40B4-BE49-F238E27FC236}">
                <a16:creationId xmlns:a16="http://schemas.microsoft.com/office/drawing/2014/main" id="{58AF18B0-4DEA-B1CF-50A5-F864FADC18EF}"/>
              </a:ext>
            </a:extLst>
          </p:cNvPr>
          <p:cNvSpPr/>
          <p:nvPr/>
        </p:nvSpPr>
        <p:spPr bwMode="auto">
          <a:xfrm>
            <a:off x="7413625" y="960438"/>
            <a:ext cx="2808288" cy="3581400"/>
          </a:xfrm>
          <a:prstGeom prst="cloudCallout">
            <a:avLst/>
          </a:prstGeom>
          <a:no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3" name="TextBox 2">
            <a:extLst>
              <a:ext uri="{FF2B5EF4-FFF2-40B4-BE49-F238E27FC236}">
                <a16:creationId xmlns:a16="http://schemas.microsoft.com/office/drawing/2014/main" id="{B77EA886-3B42-4FE2-B20C-A895BC99742B}"/>
              </a:ext>
            </a:extLst>
          </p:cNvPr>
          <p:cNvSpPr txBox="1">
            <a:spLocks noChangeArrowheads="1"/>
          </p:cNvSpPr>
          <p:nvPr/>
        </p:nvSpPr>
        <p:spPr bwMode="auto">
          <a:xfrm>
            <a:off x="5237163" y="2947988"/>
            <a:ext cx="145097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IN" altLang="en-US" sz="16600">
                <a:solidFill>
                  <a:srgbClr val="FF0000"/>
                </a:solidFill>
                <a:sym typeface="Wingdings" panose="05000000000000000000" pitchFamily="2" charset="2"/>
              </a:rPr>
              <a:t></a:t>
            </a:r>
            <a:endParaRPr lang="en-IN" altLang="en-US" sz="16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Box 14">
            <a:extLst>
              <a:ext uri="{FF2B5EF4-FFF2-40B4-BE49-F238E27FC236}">
                <a16:creationId xmlns:a16="http://schemas.microsoft.com/office/drawing/2014/main" id="{56FD4694-4A11-C702-A9EE-669792FD054F}"/>
              </a:ext>
            </a:extLst>
          </p:cNvPr>
          <p:cNvSpPr txBox="1">
            <a:spLocks noChangeArrowheads="1"/>
          </p:cNvSpPr>
          <p:nvPr/>
        </p:nvSpPr>
        <p:spPr bwMode="auto">
          <a:xfrm>
            <a:off x="4354513" y="2025650"/>
            <a:ext cx="401637" cy="500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1</a:t>
            </a:r>
          </a:p>
        </p:txBody>
      </p:sp>
      <p:sp>
        <p:nvSpPr>
          <p:cNvPr id="111619" name="TextBox 12">
            <a:extLst>
              <a:ext uri="{FF2B5EF4-FFF2-40B4-BE49-F238E27FC236}">
                <a16:creationId xmlns:a16="http://schemas.microsoft.com/office/drawing/2014/main" id="{28DDF3BF-F42E-C8CA-CF7F-0D49C1771D6F}"/>
              </a:ext>
            </a:extLst>
          </p:cNvPr>
          <p:cNvSpPr txBox="1">
            <a:spLocks noChangeArrowheads="1"/>
          </p:cNvSpPr>
          <p:nvPr/>
        </p:nvSpPr>
        <p:spPr bwMode="auto">
          <a:xfrm>
            <a:off x="2940050" y="2517775"/>
            <a:ext cx="962025" cy="50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Uses</a:t>
            </a:r>
          </a:p>
        </p:txBody>
      </p:sp>
      <p:sp>
        <p:nvSpPr>
          <p:cNvPr id="111620" name="Rectangle 1">
            <a:extLst>
              <a:ext uri="{FF2B5EF4-FFF2-40B4-BE49-F238E27FC236}">
                <a16:creationId xmlns:a16="http://schemas.microsoft.com/office/drawing/2014/main" id="{1B84ABF2-06CF-32E9-38A4-081C94252228}"/>
              </a:ext>
            </a:extLst>
          </p:cNvPr>
          <p:cNvSpPr>
            <a:spLocks noChangeArrowheads="1"/>
          </p:cNvSpPr>
          <p:nvPr/>
        </p:nvSpPr>
        <p:spPr bwMode="auto">
          <a:xfrm>
            <a:off x="4019550" y="1341438"/>
            <a:ext cx="6061075" cy="5965825"/>
          </a:xfrm>
          <a:prstGeom prst="rect">
            <a:avLst/>
          </a:prstGeom>
          <a:solidFill>
            <a:schemeClr val="hlink"/>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sp>
        <p:nvSpPr>
          <p:cNvPr id="111621" name="Rectangle 4">
            <a:extLst>
              <a:ext uri="{FF2B5EF4-FFF2-40B4-BE49-F238E27FC236}">
                <a16:creationId xmlns:a16="http://schemas.microsoft.com/office/drawing/2014/main" id="{9C6C0150-4B74-C2A6-E9DF-0F78CC844296}"/>
              </a:ext>
            </a:extLst>
          </p:cNvPr>
          <p:cNvSpPr>
            <a:spLocks noChangeArrowheads="1"/>
          </p:cNvSpPr>
          <p:nvPr/>
        </p:nvSpPr>
        <p:spPr bwMode="auto">
          <a:xfrm>
            <a:off x="4019550" y="671513"/>
            <a:ext cx="2092325" cy="677862"/>
          </a:xfrm>
          <a:prstGeom prst="rect">
            <a:avLst/>
          </a:prstGeom>
          <a:solidFill>
            <a:schemeClr val="hlink"/>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sp>
        <p:nvSpPr>
          <p:cNvPr id="111622" name="Rectangle 5">
            <a:extLst>
              <a:ext uri="{FF2B5EF4-FFF2-40B4-BE49-F238E27FC236}">
                <a16:creationId xmlns:a16="http://schemas.microsoft.com/office/drawing/2014/main" id="{0FF2BAAC-2A1E-C15B-0D2F-37AB5DF7C0C5}"/>
              </a:ext>
            </a:extLst>
          </p:cNvPr>
          <p:cNvSpPr>
            <a:spLocks noChangeArrowheads="1"/>
          </p:cNvSpPr>
          <p:nvPr/>
        </p:nvSpPr>
        <p:spPr bwMode="auto">
          <a:xfrm>
            <a:off x="4918075" y="1884363"/>
            <a:ext cx="2689225" cy="1354137"/>
          </a:xfrm>
          <a:prstGeom prst="rect">
            <a:avLst/>
          </a:prstGeom>
          <a:solidFill>
            <a:srgbClr val="FF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chemeClr val="tx1"/>
                </a:solidFill>
                <a:latin typeface="Comic Sans MS" panose="030F0702030302020204" pitchFamily="66" charset="0"/>
                <a:cs typeface="Arial" panose="020B0604020202020204" pitchFamily="34" charset="0"/>
              </a:rPr>
              <a:t>&lt;&lt;interface&gt;&gt;</a:t>
            </a:r>
          </a:p>
          <a:p>
            <a:pPr algn="ctr" eaLnBrk="1" hangingPunct="1"/>
            <a:r>
              <a:rPr lang="en-US" altLang="en-US" sz="2600">
                <a:solidFill>
                  <a:schemeClr val="tx1"/>
                </a:solidFill>
                <a:latin typeface="Comic Sans MS" panose="030F0702030302020204" pitchFamily="66" charset="0"/>
                <a:cs typeface="Arial" panose="020B0604020202020204" pitchFamily="34" charset="0"/>
              </a:rPr>
              <a:t>+indirectionIF</a:t>
            </a:r>
          </a:p>
        </p:txBody>
      </p:sp>
      <p:sp>
        <p:nvSpPr>
          <p:cNvPr id="111623" name="Rectangle 7">
            <a:extLst>
              <a:ext uri="{FF2B5EF4-FFF2-40B4-BE49-F238E27FC236}">
                <a16:creationId xmlns:a16="http://schemas.microsoft.com/office/drawing/2014/main" id="{A8137948-FC44-B5B9-2E5B-9410AC45B1D2}"/>
              </a:ext>
            </a:extLst>
          </p:cNvPr>
          <p:cNvSpPr>
            <a:spLocks noChangeArrowheads="1"/>
          </p:cNvSpPr>
          <p:nvPr/>
        </p:nvSpPr>
        <p:spPr bwMode="auto">
          <a:xfrm>
            <a:off x="4278313" y="5003800"/>
            <a:ext cx="2689225" cy="1355725"/>
          </a:xfrm>
          <a:prstGeom prst="rect">
            <a:avLst/>
          </a:prstGeom>
          <a:solidFill>
            <a:srgbClr val="FF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200">
                <a:solidFill>
                  <a:schemeClr val="tx1"/>
                </a:solidFill>
                <a:latin typeface="Comic Sans MS" panose="030F0702030302020204" pitchFamily="66" charset="0"/>
                <a:cs typeface="Arial" panose="020B0604020202020204" pitchFamily="34" charset="0"/>
              </a:rPr>
              <a:t>+service1</a:t>
            </a:r>
          </a:p>
        </p:txBody>
      </p:sp>
      <p:sp>
        <p:nvSpPr>
          <p:cNvPr id="111624" name="Rectangle 9">
            <a:extLst>
              <a:ext uri="{FF2B5EF4-FFF2-40B4-BE49-F238E27FC236}">
                <a16:creationId xmlns:a16="http://schemas.microsoft.com/office/drawing/2014/main" id="{03BB2A19-D74C-2466-7971-3CC3F3B6E909}"/>
              </a:ext>
            </a:extLst>
          </p:cNvPr>
          <p:cNvSpPr>
            <a:spLocks noChangeArrowheads="1"/>
          </p:cNvSpPr>
          <p:nvPr/>
        </p:nvSpPr>
        <p:spPr bwMode="auto">
          <a:xfrm>
            <a:off x="231775" y="2103438"/>
            <a:ext cx="2427288" cy="950912"/>
          </a:xfrm>
          <a:prstGeom prst="rect">
            <a:avLst/>
          </a:prstGeom>
          <a:solidFill>
            <a:srgbClr val="CC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2600">
                <a:solidFill>
                  <a:schemeClr val="tx1"/>
                </a:solidFill>
                <a:latin typeface="Comic Sans MS" panose="030F0702030302020204" pitchFamily="66" charset="0"/>
                <a:cs typeface="Arial" panose="020B0604020202020204" pitchFamily="34" charset="0"/>
              </a:rPr>
              <a:t>Client</a:t>
            </a:r>
          </a:p>
        </p:txBody>
      </p:sp>
      <p:cxnSp>
        <p:nvCxnSpPr>
          <p:cNvPr id="111625" name="Straight Arrow Connector 10">
            <a:extLst>
              <a:ext uri="{FF2B5EF4-FFF2-40B4-BE49-F238E27FC236}">
                <a16:creationId xmlns:a16="http://schemas.microsoft.com/office/drawing/2014/main" id="{756489A0-6784-FFA4-203E-D48D12B1C7EC}"/>
              </a:ext>
            </a:extLst>
          </p:cNvPr>
          <p:cNvCxnSpPr>
            <a:cxnSpLocks noChangeShapeType="1"/>
            <a:stCxn id="111624" idx="3"/>
            <a:endCxn id="111622" idx="1"/>
          </p:cNvCxnSpPr>
          <p:nvPr/>
        </p:nvCxnSpPr>
        <p:spPr bwMode="auto">
          <a:xfrm flipV="1">
            <a:off x="2671763" y="2562225"/>
            <a:ext cx="2233612" cy="17463"/>
          </a:xfrm>
          <a:prstGeom prst="straightConnector1">
            <a:avLst/>
          </a:prstGeom>
          <a:noFill/>
          <a:ln w="25400" algn="ctr">
            <a:solidFill>
              <a:schemeClr val="tx1"/>
            </a:solidFill>
            <a:round/>
            <a:headEnd/>
            <a:tailEnd type="arrow" w="lg" len="lg"/>
          </a:ln>
          <a:extLst>
            <a:ext uri="{909E8E84-426E-40DD-AFC4-6F175D3DCCD1}">
              <a14:hiddenFill xmlns:a14="http://schemas.microsoft.com/office/drawing/2010/main">
                <a:noFill/>
              </a14:hiddenFill>
            </a:ext>
          </a:extLst>
        </p:spPr>
      </p:cxnSp>
      <p:sp>
        <p:nvSpPr>
          <p:cNvPr id="111626" name="TextBox 13">
            <a:extLst>
              <a:ext uri="{FF2B5EF4-FFF2-40B4-BE49-F238E27FC236}">
                <a16:creationId xmlns:a16="http://schemas.microsoft.com/office/drawing/2014/main" id="{E39B9DC7-3034-DECF-9143-0B10964C2F8E}"/>
              </a:ext>
            </a:extLst>
          </p:cNvPr>
          <p:cNvSpPr txBox="1">
            <a:spLocks noChangeArrowheads="1"/>
          </p:cNvSpPr>
          <p:nvPr/>
        </p:nvSpPr>
        <p:spPr bwMode="auto">
          <a:xfrm>
            <a:off x="2754313" y="1951038"/>
            <a:ext cx="401637" cy="498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05E736B3-330B-8656-9622-091A94D8E2A8}"/>
              </a:ext>
            </a:extLst>
          </p:cNvPr>
          <p:cNvCxnSpPr/>
          <p:nvPr/>
        </p:nvCxnSpPr>
        <p:spPr>
          <a:xfrm flipV="1">
            <a:off x="6259513" y="3322638"/>
            <a:ext cx="0" cy="1600200"/>
          </a:xfrm>
          <a:prstGeom prst="lin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11628" name="Isosceles Triangle 3">
            <a:extLst>
              <a:ext uri="{FF2B5EF4-FFF2-40B4-BE49-F238E27FC236}">
                <a16:creationId xmlns:a16="http://schemas.microsoft.com/office/drawing/2014/main" id="{B13BF509-2708-CDB0-03F4-B455B4647680}"/>
              </a:ext>
            </a:extLst>
          </p:cNvPr>
          <p:cNvSpPr>
            <a:spLocks noChangeArrowheads="1"/>
          </p:cNvSpPr>
          <p:nvPr/>
        </p:nvSpPr>
        <p:spPr bwMode="auto">
          <a:xfrm rot="-5400000" flipH="1" flipV="1">
            <a:off x="3427413" y="2192338"/>
            <a:ext cx="254000" cy="228600"/>
          </a:xfrm>
          <a:prstGeom prst="triangle">
            <a:avLst>
              <a:gd name="adj" fmla="val 50000"/>
            </a:avLst>
          </a:prstGeom>
          <a:solidFill>
            <a:schemeClr val="tx1"/>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endParaRPr lang="en-US" altLang="en-US" sz="1200">
              <a:solidFill>
                <a:schemeClr val="tx1"/>
              </a:solidFill>
              <a:latin typeface="Comic Sans MS" panose="030F0702030302020204" pitchFamily="66" charset="0"/>
              <a:cs typeface="Arial" panose="020B0604020202020204" pitchFamily="34" charset="0"/>
            </a:endParaRPr>
          </a:p>
        </p:txBody>
      </p:sp>
      <p:sp>
        <p:nvSpPr>
          <p:cNvPr id="111629" name="Isosceles Triangle 15">
            <a:extLst>
              <a:ext uri="{FF2B5EF4-FFF2-40B4-BE49-F238E27FC236}">
                <a16:creationId xmlns:a16="http://schemas.microsoft.com/office/drawing/2014/main" id="{7198A3AA-42D9-A053-8D45-6A55EA4AE7A7}"/>
              </a:ext>
            </a:extLst>
          </p:cNvPr>
          <p:cNvSpPr>
            <a:spLocks noChangeArrowheads="1"/>
          </p:cNvSpPr>
          <p:nvPr/>
        </p:nvSpPr>
        <p:spPr bwMode="auto">
          <a:xfrm>
            <a:off x="6088063" y="3238500"/>
            <a:ext cx="349250" cy="542925"/>
          </a:xfrm>
          <a:prstGeom prst="triangle">
            <a:avLst>
              <a:gd name="adj" fmla="val 50000"/>
            </a:avLst>
          </a:prstGeom>
          <a:solidFill>
            <a:schemeClr val="bg1"/>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cxnSp>
        <p:nvCxnSpPr>
          <p:cNvPr id="111630" name="Straight Connector 14">
            <a:extLst>
              <a:ext uri="{FF2B5EF4-FFF2-40B4-BE49-F238E27FC236}">
                <a16:creationId xmlns:a16="http://schemas.microsoft.com/office/drawing/2014/main" id="{1A6C3AC2-5469-EC5C-56BF-6244725B93FB}"/>
              </a:ext>
            </a:extLst>
          </p:cNvPr>
          <p:cNvCxnSpPr>
            <a:cxnSpLocks noChangeShapeType="1"/>
          </p:cNvCxnSpPr>
          <p:nvPr/>
        </p:nvCxnSpPr>
        <p:spPr bwMode="auto">
          <a:xfrm>
            <a:off x="6259513" y="4313238"/>
            <a:ext cx="2286000" cy="1587"/>
          </a:xfrm>
          <a:prstGeom prst="line">
            <a:avLst/>
          </a:prstGeom>
          <a:noFill/>
          <a:ln w="2857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11631" name="Rectangle 17">
            <a:extLst>
              <a:ext uri="{FF2B5EF4-FFF2-40B4-BE49-F238E27FC236}">
                <a16:creationId xmlns:a16="http://schemas.microsoft.com/office/drawing/2014/main" id="{6EB36802-9435-8758-81BB-1FB1804BBCF6}"/>
              </a:ext>
            </a:extLst>
          </p:cNvPr>
          <p:cNvSpPr>
            <a:spLocks noChangeArrowheads="1"/>
          </p:cNvSpPr>
          <p:nvPr/>
        </p:nvSpPr>
        <p:spPr bwMode="auto">
          <a:xfrm>
            <a:off x="7173913" y="4999038"/>
            <a:ext cx="2689225" cy="1355725"/>
          </a:xfrm>
          <a:prstGeom prst="rect">
            <a:avLst/>
          </a:prstGeom>
          <a:solidFill>
            <a:srgbClr val="FF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200">
                <a:solidFill>
                  <a:schemeClr val="tx1"/>
                </a:solidFill>
                <a:latin typeface="Comic Sans MS" panose="030F0702030302020204" pitchFamily="66" charset="0"/>
                <a:cs typeface="Arial" panose="020B0604020202020204" pitchFamily="34" charset="0"/>
              </a:rPr>
              <a:t>+service2</a:t>
            </a:r>
          </a:p>
        </p:txBody>
      </p:sp>
      <p:cxnSp>
        <p:nvCxnSpPr>
          <p:cNvPr id="111632" name="Straight Connector 19">
            <a:extLst>
              <a:ext uri="{FF2B5EF4-FFF2-40B4-BE49-F238E27FC236}">
                <a16:creationId xmlns:a16="http://schemas.microsoft.com/office/drawing/2014/main" id="{6B532F09-4C2D-233A-62D2-BF521235F0D0}"/>
              </a:ext>
            </a:extLst>
          </p:cNvPr>
          <p:cNvCxnSpPr>
            <a:cxnSpLocks noChangeShapeType="1"/>
            <a:endCxn id="111631" idx="0"/>
          </p:cNvCxnSpPr>
          <p:nvPr/>
        </p:nvCxnSpPr>
        <p:spPr bwMode="auto">
          <a:xfrm rot="5400000">
            <a:off x="8189119" y="4629944"/>
            <a:ext cx="685800" cy="26988"/>
          </a:xfrm>
          <a:prstGeom prst="line">
            <a:avLst/>
          </a:prstGeom>
          <a:noFill/>
          <a:ln w="2857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0E59B761-19D2-485D-4F8D-D38E989F9BF3}"/>
              </a:ext>
            </a:extLst>
          </p:cNvPr>
          <p:cNvSpPr>
            <a:spLocks noChangeArrowheads="1"/>
          </p:cNvSpPr>
          <p:nvPr/>
        </p:nvSpPr>
        <p:spPr bwMode="auto">
          <a:xfrm>
            <a:off x="0" y="5880100"/>
            <a:ext cx="4027488" cy="1219200"/>
          </a:xfrm>
          <a:prstGeom prst="rect">
            <a:avLst/>
          </a:prstGeom>
          <a:noFill/>
          <a:ln w="9525">
            <a:noFill/>
            <a:round/>
            <a:headEnd/>
            <a:tailEnd/>
          </a:ln>
        </p:spPr>
        <p:txBody>
          <a:bodyPr lIns="91420" tIns="45711" rIns="91420" bIns="45711" anchor="ctr"/>
          <a:lstStyle/>
          <a:p>
            <a:pPr algn="just">
              <a:lnSpc>
                <a:spcPct val="80000"/>
              </a:lnSpc>
              <a:buClr>
                <a:srgbClr val="000000"/>
              </a:buClr>
              <a:buSzPct val="100000"/>
              <a:buFont typeface="Times New Roman" pitchFamily="18" charset="0"/>
              <a:buNone/>
              <a:defRPr/>
            </a:pPr>
            <a:r>
              <a:rPr lang="en-US" sz="4400" dirty="0">
                <a:solidFill>
                  <a:srgbClr val="0000CC"/>
                </a:solidFill>
                <a:latin typeface="+mj-lt"/>
              </a:rPr>
              <a:t>Hint:</a:t>
            </a:r>
          </a:p>
          <a:p>
            <a:pPr algn="just">
              <a:lnSpc>
                <a:spcPct val="80000"/>
              </a:lnSpc>
              <a:buClr>
                <a:srgbClr val="000000"/>
              </a:buClr>
              <a:buSzPct val="100000"/>
              <a:buFont typeface="Times New Roman" pitchFamily="18" charset="0"/>
              <a:buNone/>
              <a:defRPr/>
            </a:pPr>
            <a:r>
              <a:rPr lang="en-US" sz="4400" dirty="0">
                <a:solidFill>
                  <a:srgbClr val="0000CC"/>
                </a:solidFill>
                <a:latin typeface="+mj-lt"/>
              </a:rPr>
              <a:t>Program to an interface…</a:t>
            </a:r>
          </a:p>
        </p:txBody>
      </p:sp>
      <p:sp>
        <p:nvSpPr>
          <p:cNvPr id="18" name="Rectangle 17">
            <a:extLst>
              <a:ext uri="{FF2B5EF4-FFF2-40B4-BE49-F238E27FC236}">
                <a16:creationId xmlns:a16="http://schemas.microsoft.com/office/drawing/2014/main" id="{FCFBD30B-51DA-D6FF-7286-FE4216912A32}"/>
              </a:ext>
            </a:extLst>
          </p:cNvPr>
          <p:cNvSpPr>
            <a:spLocks noChangeArrowheads="1"/>
          </p:cNvSpPr>
          <p:nvPr/>
        </p:nvSpPr>
        <p:spPr bwMode="auto">
          <a:xfrm>
            <a:off x="158750" y="3562350"/>
            <a:ext cx="3429000" cy="1676400"/>
          </a:xfrm>
          <a:prstGeom prst="rect">
            <a:avLst/>
          </a:prstGeom>
          <a:solidFill>
            <a:srgbClr val="FFFFCC"/>
          </a:solidFill>
          <a:ln w="9525">
            <a:solidFill>
              <a:srgbClr val="FFC000"/>
            </a:solidFill>
            <a:round/>
            <a:headEnd/>
            <a:tailEnd/>
          </a:ln>
        </p:spPr>
        <p:txBody>
          <a:bodyPr lIns="91420" tIns="45711" rIns="91420" bIns="45711" anchor="ctr"/>
          <a:lstStyle/>
          <a:p>
            <a:pPr algn="just">
              <a:lnSpc>
                <a:spcPct val="80000"/>
              </a:lnSpc>
              <a:buClr>
                <a:srgbClr val="000000"/>
              </a:buClr>
              <a:buSzPct val="100000"/>
              <a:buFont typeface="Times New Roman" pitchFamily="18" charset="0"/>
              <a:buNone/>
              <a:defRPr/>
            </a:pPr>
            <a:r>
              <a:rPr lang="en-US" dirty="0">
                <a:solidFill>
                  <a:srgbClr val="339933"/>
                </a:solidFill>
                <a:latin typeface="+mj-lt"/>
              </a:rPr>
              <a:t>What is the name of this OO principle?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3E20FCF-71FB-7825-8A1C-6839AD896F41}"/>
              </a:ext>
            </a:extLst>
          </p:cNvPr>
          <p:cNvSpPr>
            <a:spLocks noGrp="1" noChangeArrowheads="1"/>
          </p:cNvSpPr>
          <p:nvPr>
            <p:ph type="title"/>
          </p:nvPr>
        </p:nvSpPr>
        <p:spPr>
          <a:xfrm>
            <a:off x="773113" y="519113"/>
            <a:ext cx="8596312" cy="669925"/>
          </a:xfrm>
        </p:spPr>
        <p:txBody>
          <a:bodyPr/>
          <a:lstStyle/>
          <a:p>
            <a:r>
              <a:rPr lang="en-GB" altLang="en-US" sz="3600"/>
              <a:t>Indirection : Example</a:t>
            </a:r>
          </a:p>
        </p:txBody>
      </p:sp>
      <p:grpSp>
        <p:nvGrpSpPr>
          <p:cNvPr id="112643" name="Group 16">
            <a:extLst>
              <a:ext uri="{FF2B5EF4-FFF2-40B4-BE49-F238E27FC236}">
                <a16:creationId xmlns:a16="http://schemas.microsoft.com/office/drawing/2014/main" id="{59E713BE-FB1D-FED5-3793-72BB1EF99505}"/>
              </a:ext>
            </a:extLst>
          </p:cNvPr>
          <p:cNvGrpSpPr>
            <a:grpSpLocks/>
          </p:cNvGrpSpPr>
          <p:nvPr/>
        </p:nvGrpSpPr>
        <p:grpSpPr bwMode="auto">
          <a:xfrm>
            <a:off x="163513" y="4541838"/>
            <a:ext cx="9428162" cy="974725"/>
            <a:chOff x="212" y="3228"/>
            <a:chExt cx="5344" cy="541"/>
          </a:xfrm>
        </p:grpSpPr>
        <p:sp>
          <p:nvSpPr>
            <p:cNvPr id="112654" name="Rectangle 4">
              <a:extLst>
                <a:ext uri="{FF2B5EF4-FFF2-40B4-BE49-F238E27FC236}">
                  <a16:creationId xmlns:a16="http://schemas.microsoft.com/office/drawing/2014/main" id="{E54F6AA1-CA36-40BB-81B5-91C6CAEBBD67}"/>
                </a:ext>
              </a:extLst>
            </p:cNvPr>
            <p:cNvSpPr>
              <a:spLocks noChangeArrowheads="1"/>
            </p:cNvSpPr>
            <p:nvPr/>
          </p:nvSpPr>
          <p:spPr bwMode="auto">
            <a:xfrm>
              <a:off x="1535" y="3228"/>
              <a:ext cx="1428" cy="370"/>
            </a:xfrm>
            <a:prstGeom prst="rect">
              <a:avLst/>
            </a:prstGeom>
            <a:solidFill>
              <a:srgbClr val="FFFF00"/>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12655" name="Text Box 5">
              <a:extLst>
                <a:ext uri="{FF2B5EF4-FFF2-40B4-BE49-F238E27FC236}">
                  <a16:creationId xmlns:a16="http://schemas.microsoft.com/office/drawing/2014/main" id="{26C52776-865E-026A-E58B-8C3505851472}"/>
                </a:ext>
              </a:extLst>
            </p:cNvPr>
            <p:cNvSpPr txBox="1">
              <a:spLocks noChangeArrowheads="1"/>
            </p:cNvSpPr>
            <p:nvPr/>
          </p:nvSpPr>
          <p:spPr bwMode="auto">
            <a:xfrm>
              <a:off x="1429" y="3492"/>
              <a:ext cx="43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t-EE" altLang="en-US" sz="2600">
                <a:solidFill>
                  <a:schemeClr val="tx1"/>
                </a:solidFill>
                <a:latin typeface="Comic Sans MS" panose="030F0702030302020204" pitchFamily="66" charset="0"/>
                <a:cs typeface="Arial" panose="020B0604020202020204" pitchFamily="34" charset="0"/>
              </a:endParaRPr>
            </a:p>
          </p:txBody>
        </p:sp>
        <p:sp>
          <p:nvSpPr>
            <p:cNvPr id="112656" name="Text Box 6">
              <a:extLst>
                <a:ext uri="{FF2B5EF4-FFF2-40B4-BE49-F238E27FC236}">
                  <a16:creationId xmlns:a16="http://schemas.microsoft.com/office/drawing/2014/main" id="{80B7BB5D-2B7B-9BEB-A844-7B1D91847D89}"/>
                </a:ext>
              </a:extLst>
            </p:cNvPr>
            <p:cNvSpPr txBox="1">
              <a:spLocks noChangeArrowheads="1"/>
            </p:cNvSpPr>
            <p:nvPr/>
          </p:nvSpPr>
          <p:spPr bwMode="auto">
            <a:xfrm>
              <a:off x="1497" y="3279"/>
              <a:ext cx="15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GB" altLang="en-US" sz="1500" u="sng">
                  <a:solidFill>
                    <a:schemeClr val="tx1"/>
                  </a:solidFill>
                  <a:latin typeface="Comic Sans MS" panose="030F0702030302020204" pitchFamily="66" charset="0"/>
                  <a:cs typeface="Arial" panose="020B0604020202020204" pitchFamily="34" charset="0"/>
                </a:rPr>
                <a:t>CreditAuthorizationService</a:t>
              </a:r>
            </a:p>
          </p:txBody>
        </p:sp>
        <p:sp>
          <p:nvSpPr>
            <p:cNvPr id="112657" name="Rectangle 7">
              <a:extLst>
                <a:ext uri="{FF2B5EF4-FFF2-40B4-BE49-F238E27FC236}">
                  <a16:creationId xmlns:a16="http://schemas.microsoft.com/office/drawing/2014/main" id="{20EF83C4-6952-F9C7-4291-1226AAC1CDDE}"/>
                </a:ext>
              </a:extLst>
            </p:cNvPr>
            <p:cNvSpPr>
              <a:spLocks noChangeArrowheads="1"/>
            </p:cNvSpPr>
            <p:nvPr/>
          </p:nvSpPr>
          <p:spPr bwMode="auto">
            <a:xfrm>
              <a:off x="4392" y="3280"/>
              <a:ext cx="1164" cy="318"/>
            </a:xfrm>
            <a:prstGeom prst="rect">
              <a:avLst/>
            </a:prstGeom>
            <a:solidFill>
              <a:srgbClr val="FFFF00"/>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12658" name="Text Box 8">
              <a:extLst>
                <a:ext uri="{FF2B5EF4-FFF2-40B4-BE49-F238E27FC236}">
                  <a16:creationId xmlns:a16="http://schemas.microsoft.com/office/drawing/2014/main" id="{E55CD998-EAE5-1A5A-D493-124AA5EB8FD1}"/>
                </a:ext>
              </a:extLst>
            </p:cNvPr>
            <p:cNvSpPr txBox="1">
              <a:spLocks noChangeArrowheads="1"/>
            </p:cNvSpPr>
            <p:nvPr/>
          </p:nvSpPr>
          <p:spPr bwMode="auto">
            <a:xfrm>
              <a:off x="4434" y="3290"/>
              <a:ext cx="11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GB" altLang="en-US" sz="1600">
                  <a:solidFill>
                    <a:schemeClr val="tx1"/>
                  </a:solidFill>
                  <a:latin typeface="Comic Sans MS" panose="030F0702030302020204" pitchFamily="66" charset="0"/>
                  <a:cs typeface="Arial" panose="020B0604020202020204" pitchFamily="34" charset="0"/>
                </a:rPr>
                <a:t>Modem </a:t>
              </a:r>
            </a:p>
            <a:p>
              <a:pPr algn="ctr" eaLnBrk="1" hangingPunct="1"/>
              <a:r>
                <a:rPr lang="en-GB" altLang="en-US" sz="1600">
                  <a:solidFill>
                    <a:schemeClr val="tx1"/>
                  </a:solidFill>
                  <a:latin typeface="Comic Sans MS" panose="030F0702030302020204" pitchFamily="66" charset="0"/>
                  <a:cs typeface="Arial" panose="020B0604020202020204" pitchFamily="34" charset="0"/>
                </a:rPr>
                <a:t>&lt;&lt;Interface&gt;&gt;</a:t>
              </a:r>
            </a:p>
          </p:txBody>
        </p:sp>
        <p:sp>
          <p:nvSpPr>
            <p:cNvPr id="112659" name="Line 9">
              <a:extLst>
                <a:ext uri="{FF2B5EF4-FFF2-40B4-BE49-F238E27FC236}">
                  <a16:creationId xmlns:a16="http://schemas.microsoft.com/office/drawing/2014/main" id="{950087AF-4ACA-1134-BC9C-7E61E1C0D79C}"/>
                </a:ext>
              </a:extLst>
            </p:cNvPr>
            <p:cNvSpPr>
              <a:spLocks noChangeShapeType="1"/>
            </p:cNvSpPr>
            <p:nvPr/>
          </p:nvSpPr>
          <p:spPr bwMode="auto">
            <a:xfrm>
              <a:off x="2963" y="3439"/>
              <a:ext cx="1429"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2660" name="Line 10">
              <a:extLst>
                <a:ext uri="{FF2B5EF4-FFF2-40B4-BE49-F238E27FC236}">
                  <a16:creationId xmlns:a16="http://schemas.microsoft.com/office/drawing/2014/main" id="{AD815096-9BF4-5741-9670-B6E0926295E1}"/>
                </a:ext>
              </a:extLst>
            </p:cNvPr>
            <p:cNvSpPr>
              <a:spLocks noChangeShapeType="1"/>
            </p:cNvSpPr>
            <p:nvPr/>
          </p:nvSpPr>
          <p:spPr bwMode="auto">
            <a:xfrm>
              <a:off x="265" y="3492"/>
              <a:ext cx="127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2661" name="Text Box 11">
              <a:extLst>
                <a:ext uri="{FF2B5EF4-FFF2-40B4-BE49-F238E27FC236}">
                  <a16:creationId xmlns:a16="http://schemas.microsoft.com/office/drawing/2014/main" id="{3D0A51ED-A93D-74F9-13AE-7038D7A8E700}"/>
                </a:ext>
              </a:extLst>
            </p:cNvPr>
            <p:cNvSpPr txBox="1">
              <a:spLocks noChangeArrowheads="1"/>
            </p:cNvSpPr>
            <p:nvPr/>
          </p:nvSpPr>
          <p:spPr bwMode="auto">
            <a:xfrm>
              <a:off x="3005" y="3237"/>
              <a:ext cx="101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500">
                  <a:solidFill>
                    <a:schemeClr val="tx1"/>
                  </a:solidFill>
                  <a:latin typeface="Comic Sans MS" panose="030F0702030302020204" pitchFamily="66" charset="0"/>
                  <a:cs typeface="Arial" panose="020B0604020202020204" pitchFamily="34" charset="0"/>
                </a:rPr>
                <a:t>1:dial(phoneNum)</a:t>
              </a:r>
            </a:p>
          </p:txBody>
        </p:sp>
        <p:sp>
          <p:nvSpPr>
            <p:cNvPr id="112662" name="Text Box 12">
              <a:extLst>
                <a:ext uri="{FF2B5EF4-FFF2-40B4-BE49-F238E27FC236}">
                  <a16:creationId xmlns:a16="http://schemas.microsoft.com/office/drawing/2014/main" id="{BB3BEFC9-CB14-8A51-5BBB-73F9FEA99139}"/>
                </a:ext>
              </a:extLst>
            </p:cNvPr>
            <p:cNvSpPr txBox="1">
              <a:spLocks noChangeArrowheads="1"/>
            </p:cNvSpPr>
            <p:nvPr/>
          </p:nvSpPr>
          <p:spPr bwMode="auto">
            <a:xfrm>
              <a:off x="212" y="3280"/>
              <a:ext cx="116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GB" altLang="en-US" sz="1500">
                  <a:solidFill>
                    <a:schemeClr val="tx1"/>
                  </a:solidFill>
                  <a:latin typeface="Comic Sans MS" panose="030F0702030302020204" pitchFamily="66" charset="0"/>
                  <a:cs typeface="Arial" panose="020B0604020202020204" pitchFamily="34" charset="0"/>
                </a:rPr>
                <a:t>authorize(payment)</a:t>
              </a:r>
            </a:p>
          </p:txBody>
        </p:sp>
        <p:sp>
          <p:nvSpPr>
            <p:cNvPr id="112663" name="Line 14">
              <a:extLst>
                <a:ext uri="{FF2B5EF4-FFF2-40B4-BE49-F238E27FC236}">
                  <a16:creationId xmlns:a16="http://schemas.microsoft.com/office/drawing/2014/main" id="{6CE53418-A87B-D6D6-6B01-20EB91D5516F}"/>
                </a:ext>
              </a:extLst>
            </p:cNvPr>
            <p:cNvSpPr>
              <a:spLocks noChangeShapeType="1"/>
            </p:cNvSpPr>
            <p:nvPr/>
          </p:nvSpPr>
          <p:spPr bwMode="auto">
            <a:xfrm>
              <a:off x="1323" y="3386"/>
              <a:ext cx="15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2664" name="Line 15">
              <a:extLst>
                <a:ext uri="{FF2B5EF4-FFF2-40B4-BE49-F238E27FC236}">
                  <a16:creationId xmlns:a16="http://schemas.microsoft.com/office/drawing/2014/main" id="{8A714D0F-6F54-6666-AED0-647BF57451C9}"/>
                </a:ext>
              </a:extLst>
            </p:cNvPr>
            <p:cNvSpPr>
              <a:spLocks noChangeShapeType="1"/>
            </p:cNvSpPr>
            <p:nvPr/>
          </p:nvSpPr>
          <p:spPr bwMode="auto">
            <a:xfrm>
              <a:off x="4180" y="3386"/>
              <a:ext cx="15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12644" name="Text Box 18">
            <a:extLst>
              <a:ext uri="{FF2B5EF4-FFF2-40B4-BE49-F238E27FC236}">
                <a16:creationId xmlns:a16="http://schemas.microsoft.com/office/drawing/2014/main" id="{4426B912-6868-AA22-A20A-4433F170F889}"/>
              </a:ext>
            </a:extLst>
          </p:cNvPr>
          <p:cNvSpPr txBox="1">
            <a:spLocks noChangeArrowheads="1"/>
          </p:cNvSpPr>
          <p:nvPr/>
        </p:nvSpPr>
        <p:spPr bwMode="auto">
          <a:xfrm>
            <a:off x="7610475" y="1493838"/>
            <a:ext cx="1752600" cy="2124075"/>
          </a:xfrm>
          <a:prstGeom prst="rect">
            <a:avLst/>
          </a:prstGeom>
          <a:solidFill>
            <a:srgbClr val="FFCCFF"/>
          </a:solidFill>
          <a:ln w="38100">
            <a:solidFill>
              <a:srgbClr val="003300"/>
            </a:solidFill>
            <a:miter lim="800000"/>
            <a:headEnd/>
            <a:tailEnd/>
          </a:ln>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Modem Interface</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dial()</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receiver()</a:t>
            </a:r>
          </a:p>
          <a:p>
            <a:pPr>
              <a:lnSpc>
                <a:spcPct val="80000"/>
              </a:lnSpc>
              <a:spcBef>
                <a:spcPct val="50000"/>
              </a:spcBef>
              <a:buClr>
                <a:srgbClr val="000000"/>
              </a:buClr>
              <a:buSzPct val="100000"/>
              <a:buFont typeface="Times New Roman" panose="02020603050405020304" pitchFamily="18" charset="0"/>
              <a:buNone/>
            </a:pPr>
            <a:r>
              <a:rPr lang="en-US" altLang="en-US" sz="2400" b="0">
                <a:solidFill>
                  <a:schemeClr val="tx1"/>
                </a:solidFill>
                <a:latin typeface="Comic Sans MS" panose="030F0702030302020204" pitchFamily="66" charset="0"/>
                <a:cs typeface="Arial" panose="020B0604020202020204" pitchFamily="34" charset="0"/>
              </a:rPr>
              <a:t>send()</a:t>
            </a:r>
          </a:p>
        </p:txBody>
      </p:sp>
      <p:sp>
        <p:nvSpPr>
          <p:cNvPr id="112645" name="Line 19">
            <a:extLst>
              <a:ext uri="{FF2B5EF4-FFF2-40B4-BE49-F238E27FC236}">
                <a16:creationId xmlns:a16="http://schemas.microsoft.com/office/drawing/2014/main" id="{B51D5ED6-F826-1E40-0992-FDCA678A2E8A}"/>
              </a:ext>
            </a:extLst>
          </p:cNvPr>
          <p:cNvSpPr>
            <a:spLocks noChangeShapeType="1"/>
          </p:cNvSpPr>
          <p:nvPr/>
        </p:nvSpPr>
        <p:spPr bwMode="auto">
          <a:xfrm>
            <a:off x="7610475" y="2179638"/>
            <a:ext cx="1752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cxnSp>
        <p:nvCxnSpPr>
          <p:cNvPr id="18" name="Straight Connector 17">
            <a:extLst>
              <a:ext uri="{FF2B5EF4-FFF2-40B4-BE49-F238E27FC236}">
                <a16:creationId xmlns:a16="http://schemas.microsoft.com/office/drawing/2014/main" id="{BA304867-5819-58C6-CF44-0B305071FD2B}"/>
              </a:ext>
            </a:extLst>
          </p:cNvPr>
          <p:cNvCxnSpPr/>
          <p:nvPr/>
        </p:nvCxnSpPr>
        <p:spPr>
          <a:xfrm rot="5400000" flipH="1" flipV="1">
            <a:off x="7717631" y="5620544"/>
            <a:ext cx="719138" cy="19050"/>
          </a:xfrm>
          <a:prstGeom prst="lin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12647" name="Isosceles Triangle 15">
            <a:extLst>
              <a:ext uri="{FF2B5EF4-FFF2-40B4-BE49-F238E27FC236}">
                <a16:creationId xmlns:a16="http://schemas.microsoft.com/office/drawing/2014/main" id="{DE1ADB1E-251A-15F8-E933-FB543FCDB6C9}"/>
              </a:ext>
            </a:extLst>
          </p:cNvPr>
          <p:cNvSpPr>
            <a:spLocks noChangeArrowheads="1"/>
          </p:cNvSpPr>
          <p:nvPr/>
        </p:nvSpPr>
        <p:spPr bwMode="auto">
          <a:xfrm>
            <a:off x="7972425" y="5219700"/>
            <a:ext cx="233363" cy="322263"/>
          </a:xfrm>
          <a:prstGeom prst="triangle">
            <a:avLst>
              <a:gd name="adj" fmla="val 50000"/>
            </a:avLst>
          </a:prstGeom>
          <a:solidFill>
            <a:schemeClr val="bg1"/>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cxnSp>
        <p:nvCxnSpPr>
          <p:cNvPr id="112648" name="Straight Connector 14">
            <a:extLst>
              <a:ext uri="{FF2B5EF4-FFF2-40B4-BE49-F238E27FC236}">
                <a16:creationId xmlns:a16="http://schemas.microsoft.com/office/drawing/2014/main" id="{45E34987-DA25-8A07-708C-FA07B424FE94}"/>
              </a:ext>
            </a:extLst>
          </p:cNvPr>
          <p:cNvCxnSpPr>
            <a:cxnSpLocks noChangeShapeType="1"/>
          </p:cNvCxnSpPr>
          <p:nvPr/>
        </p:nvCxnSpPr>
        <p:spPr bwMode="auto">
          <a:xfrm>
            <a:off x="7229475" y="5989638"/>
            <a:ext cx="1828800" cy="1587"/>
          </a:xfrm>
          <a:prstGeom prst="line">
            <a:avLst/>
          </a:prstGeom>
          <a:noFill/>
          <a:ln w="2857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12649" name="TextBox 23">
            <a:extLst>
              <a:ext uri="{FF2B5EF4-FFF2-40B4-BE49-F238E27FC236}">
                <a16:creationId xmlns:a16="http://schemas.microsoft.com/office/drawing/2014/main" id="{B7B94DE2-931D-15B2-98CB-DB44D6471F66}"/>
              </a:ext>
            </a:extLst>
          </p:cNvPr>
          <p:cNvSpPr txBox="1">
            <a:spLocks noChangeArrowheads="1"/>
          </p:cNvSpPr>
          <p:nvPr/>
        </p:nvSpPr>
        <p:spPr bwMode="auto">
          <a:xfrm>
            <a:off x="6162675" y="6142038"/>
            <a:ext cx="1524000" cy="452437"/>
          </a:xfrm>
          <a:prstGeom prst="rect">
            <a:avLst/>
          </a:prstGeom>
          <a:solidFill>
            <a:srgbClr val="FFFFCC"/>
          </a:solidFill>
          <a:ln w="9525">
            <a:solidFill>
              <a:srgbClr val="FF0000"/>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Modem1</a:t>
            </a:r>
          </a:p>
        </p:txBody>
      </p:sp>
      <p:sp>
        <p:nvSpPr>
          <p:cNvPr id="112650" name="TextBox 28">
            <a:extLst>
              <a:ext uri="{FF2B5EF4-FFF2-40B4-BE49-F238E27FC236}">
                <a16:creationId xmlns:a16="http://schemas.microsoft.com/office/drawing/2014/main" id="{A20C40EB-CE9C-9A79-B67C-85A9F2A1B11D}"/>
              </a:ext>
            </a:extLst>
          </p:cNvPr>
          <p:cNvSpPr txBox="1">
            <a:spLocks noChangeArrowheads="1"/>
          </p:cNvSpPr>
          <p:nvPr/>
        </p:nvSpPr>
        <p:spPr bwMode="auto">
          <a:xfrm>
            <a:off x="8307388" y="6142038"/>
            <a:ext cx="1524000" cy="452437"/>
          </a:xfrm>
          <a:prstGeom prst="rect">
            <a:avLst/>
          </a:prstGeom>
          <a:solidFill>
            <a:srgbClr val="FFFFCC"/>
          </a:solidFill>
          <a:ln w="9525">
            <a:solidFill>
              <a:srgbClr val="FF0000"/>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Modem2</a:t>
            </a:r>
          </a:p>
        </p:txBody>
      </p:sp>
      <p:cxnSp>
        <p:nvCxnSpPr>
          <p:cNvPr id="112651" name="Straight Connector 30">
            <a:extLst>
              <a:ext uri="{FF2B5EF4-FFF2-40B4-BE49-F238E27FC236}">
                <a16:creationId xmlns:a16="http://schemas.microsoft.com/office/drawing/2014/main" id="{766450DF-045A-AA5E-B7F0-4B30B7C52DCE}"/>
              </a:ext>
            </a:extLst>
          </p:cNvPr>
          <p:cNvCxnSpPr>
            <a:cxnSpLocks noChangeShapeType="1"/>
          </p:cNvCxnSpPr>
          <p:nvPr/>
        </p:nvCxnSpPr>
        <p:spPr bwMode="auto">
          <a:xfrm rot="5400000">
            <a:off x="7152482" y="6065044"/>
            <a:ext cx="1524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652" name="Straight Connector 32">
            <a:extLst>
              <a:ext uri="{FF2B5EF4-FFF2-40B4-BE49-F238E27FC236}">
                <a16:creationId xmlns:a16="http://schemas.microsoft.com/office/drawing/2014/main" id="{1485DED4-463E-A9B4-C649-75D486281357}"/>
              </a:ext>
            </a:extLst>
          </p:cNvPr>
          <p:cNvCxnSpPr>
            <a:cxnSpLocks noChangeShapeType="1"/>
            <a:endCxn id="112650" idx="0"/>
          </p:cNvCxnSpPr>
          <p:nvPr/>
        </p:nvCxnSpPr>
        <p:spPr bwMode="auto">
          <a:xfrm rot="16200000" flipH="1">
            <a:off x="8987632" y="6060281"/>
            <a:ext cx="152400" cy="111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Cloud Callout 1">
            <a:extLst>
              <a:ext uri="{FF2B5EF4-FFF2-40B4-BE49-F238E27FC236}">
                <a16:creationId xmlns:a16="http://schemas.microsoft.com/office/drawing/2014/main" id="{8BBC6687-5A3F-B428-F033-01550B4043B1}"/>
              </a:ext>
            </a:extLst>
          </p:cNvPr>
          <p:cNvSpPr/>
          <p:nvPr/>
        </p:nvSpPr>
        <p:spPr bwMode="auto">
          <a:xfrm>
            <a:off x="6924675" y="960438"/>
            <a:ext cx="2667000" cy="3276600"/>
          </a:xfrm>
          <a:prstGeom prst="cloudCallout">
            <a:avLst/>
          </a:prstGeom>
          <a:no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3225048D-4F71-9B2F-3970-2F6CABB4BD8C}"/>
              </a:ext>
            </a:extLst>
          </p:cNvPr>
          <p:cNvSpPr>
            <a:spLocks noGrp="1" noChangeArrowheads="1"/>
          </p:cNvSpPr>
          <p:nvPr>
            <p:ph type="title"/>
          </p:nvPr>
        </p:nvSpPr>
        <p:spPr/>
        <p:txBody>
          <a:bodyPr/>
          <a:lstStyle/>
          <a:p>
            <a:r>
              <a:rPr lang="en-GB" altLang="en-US" sz="3600"/>
              <a:t>Indirection Advantages</a:t>
            </a:r>
          </a:p>
        </p:txBody>
      </p:sp>
      <p:sp>
        <p:nvSpPr>
          <p:cNvPr id="114691" name="Rectangle 3">
            <a:extLst>
              <a:ext uri="{FF2B5EF4-FFF2-40B4-BE49-F238E27FC236}">
                <a16:creationId xmlns:a16="http://schemas.microsoft.com/office/drawing/2014/main" id="{E9C61F85-FE8F-3D3A-8D8F-03BA657493B8}"/>
              </a:ext>
            </a:extLst>
          </p:cNvPr>
          <p:cNvSpPr>
            <a:spLocks noGrp="1" noChangeArrowheads="1"/>
          </p:cNvSpPr>
          <p:nvPr>
            <p:ph type="body" idx="1"/>
          </p:nvPr>
        </p:nvSpPr>
        <p:spPr/>
        <p:txBody>
          <a:bodyPr/>
          <a:lstStyle/>
          <a:p>
            <a:pPr>
              <a:lnSpc>
                <a:spcPct val="115000"/>
              </a:lnSpc>
              <a:spcBef>
                <a:spcPct val="15000"/>
              </a:spcBef>
              <a:spcAft>
                <a:spcPts val="2000"/>
              </a:spcAft>
            </a:pPr>
            <a:r>
              <a:rPr lang="en-US" altLang="en-US" sz="4000"/>
              <a:t>Low coupling</a:t>
            </a:r>
          </a:p>
          <a:p>
            <a:pPr>
              <a:lnSpc>
                <a:spcPct val="115000"/>
              </a:lnSpc>
              <a:spcBef>
                <a:spcPct val="15000"/>
              </a:spcBef>
              <a:spcAft>
                <a:spcPts val="2000"/>
              </a:spcAft>
            </a:pPr>
            <a:r>
              <a:rPr lang="en-US" altLang="en-US" sz="4000"/>
              <a:t>Promotes reusability</a:t>
            </a:r>
          </a:p>
          <a:p>
            <a:pPr>
              <a:lnSpc>
                <a:spcPct val="115000"/>
              </a:lnSpc>
              <a:spcBef>
                <a:spcPct val="15000"/>
              </a:spcBef>
              <a:spcAft>
                <a:spcPts val="2000"/>
              </a:spcAft>
            </a:pPr>
            <a:endParaRPr lang="en-GB"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440D0D17-43DC-15DA-A977-B4013EC2F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288" y="4084638"/>
            <a:ext cx="48990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67" name="Title 3">
            <a:extLst>
              <a:ext uri="{FF2B5EF4-FFF2-40B4-BE49-F238E27FC236}">
                <a16:creationId xmlns:a16="http://schemas.microsoft.com/office/drawing/2014/main" id="{380D6881-4070-D734-3F73-28D0D708CA1C}"/>
              </a:ext>
            </a:extLst>
          </p:cNvPr>
          <p:cNvSpPr>
            <a:spLocks noGrp="1" noChangeArrowheads="1"/>
          </p:cNvSpPr>
          <p:nvPr>
            <p:ph type="title"/>
          </p:nvPr>
        </p:nvSpPr>
        <p:spPr>
          <a:xfrm>
            <a:off x="0" y="0"/>
            <a:ext cx="10080625" cy="1255713"/>
          </a:xfrm>
        </p:spPr>
        <p:txBody>
          <a:bodyPr/>
          <a:lstStyle/>
          <a:p>
            <a:r>
              <a:rPr lang="en-US" altLang="en-US" sz="2800">
                <a:solidFill>
                  <a:srgbClr val="006600"/>
                </a:solidFill>
              </a:rPr>
              <a:t>… use this solution a million times over, without ever doing it the same way twice... Christopher Alexander</a:t>
            </a:r>
            <a:endParaRPr lang="en-US" altLang="en-US" sz="2800"/>
          </a:p>
        </p:txBody>
      </p:sp>
      <p:pic>
        <p:nvPicPr>
          <p:cNvPr id="11268" name="Picture 2">
            <a:extLst>
              <a:ext uri="{FF2B5EF4-FFF2-40B4-BE49-F238E27FC236}">
                <a16:creationId xmlns:a16="http://schemas.microsoft.com/office/drawing/2014/main" id="{64D72B3B-88AF-D940-83B8-4904DB3A4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313238"/>
            <a:ext cx="24384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69" name="Picture 3">
            <a:extLst>
              <a:ext uri="{FF2B5EF4-FFF2-40B4-BE49-F238E27FC236}">
                <a16:creationId xmlns:a16="http://schemas.microsoft.com/office/drawing/2014/main" id="{49440786-BAA7-FE65-9535-77134D13F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1341438"/>
            <a:ext cx="22098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70" name="Picture 5">
            <a:extLst>
              <a:ext uri="{FF2B5EF4-FFF2-40B4-BE49-F238E27FC236}">
                <a16:creationId xmlns:a16="http://schemas.microsoft.com/office/drawing/2014/main" id="{39208CBF-A615-0FD2-BB93-8FCC7BE3E1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113" y="1158875"/>
            <a:ext cx="34575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71" name="Picture 6">
            <a:extLst>
              <a:ext uri="{FF2B5EF4-FFF2-40B4-BE49-F238E27FC236}">
                <a16:creationId xmlns:a16="http://schemas.microsoft.com/office/drawing/2014/main" id="{65192896-931D-2F08-E832-AF3E4D7FE4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3" y="1493838"/>
            <a:ext cx="3200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id="{B1C105B5-60E9-6A4A-9B74-44C5C62F9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13" y="3678238"/>
            <a:ext cx="420211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291" name="Title 1">
            <a:extLst>
              <a:ext uri="{FF2B5EF4-FFF2-40B4-BE49-F238E27FC236}">
                <a16:creationId xmlns:a16="http://schemas.microsoft.com/office/drawing/2014/main" id="{CB64A1D1-4309-B029-FD5D-1D7C636F4A5F}"/>
              </a:ext>
            </a:extLst>
          </p:cNvPr>
          <p:cNvSpPr>
            <a:spLocks noGrp="1" noChangeArrowheads="1"/>
          </p:cNvSpPr>
          <p:nvPr>
            <p:ph type="title"/>
          </p:nvPr>
        </p:nvSpPr>
        <p:spPr>
          <a:xfrm>
            <a:off x="773113" y="0"/>
            <a:ext cx="8596312" cy="1255713"/>
          </a:xfrm>
        </p:spPr>
        <p:txBody>
          <a:bodyPr/>
          <a:lstStyle/>
          <a:p>
            <a:r>
              <a:rPr lang="en-US" altLang="en-US" sz="3200"/>
              <a:t>Christopher Alexander, A Pattern Language, 1977</a:t>
            </a:r>
          </a:p>
        </p:txBody>
      </p:sp>
      <p:sp>
        <p:nvSpPr>
          <p:cNvPr id="39939" name="Content Placeholder 2">
            <a:extLst>
              <a:ext uri="{FF2B5EF4-FFF2-40B4-BE49-F238E27FC236}">
                <a16:creationId xmlns:a16="http://schemas.microsoft.com/office/drawing/2014/main" id="{5606F1E7-E261-9D30-6E89-BC85C0A6B424}"/>
              </a:ext>
            </a:extLst>
          </p:cNvPr>
          <p:cNvSpPr>
            <a:spLocks noGrp="1" noChangeArrowheads="1"/>
          </p:cNvSpPr>
          <p:nvPr>
            <p:ph idx="1"/>
          </p:nvPr>
        </p:nvSpPr>
        <p:spPr>
          <a:xfrm>
            <a:off x="0" y="1255713"/>
            <a:ext cx="9917113" cy="5343525"/>
          </a:xfrm>
        </p:spPr>
        <p:txBody>
          <a:bodyPr/>
          <a:lstStyle/>
          <a:p>
            <a:pPr>
              <a:spcBef>
                <a:spcPts val="600"/>
              </a:spcBef>
              <a:spcAft>
                <a:spcPts val="1800"/>
              </a:spcAft>
            </a:pPr>
            <a:r>
              <a:rPr lang="en-US" altLang="en-US"/>
              <a:t>253 patterns together formed the vocabulary of the language. </a:t>
            </a:r>
          </a:p>
          <a:p>
            <a:pPr>
              <a:spcBef>
                <a:spcPts val="600"/>
              </a:spcBef>
              <a:spcAft>
                <a:spcPct val="0"/>
              </a:spcAft>
            </a:pPr>
            <a:r>
              <a:rPr lang="en-US" altLang="en-US" b="1">
                <a:solidFill>
                  <a:srgbClr val="006600"/>
                </a:solidFill>
              </a:rPr>
              <a:t>Each pattern describes a problem:</a:t>
            </a:r>
          </a:p>
          <a:p>
            <a:pPr lvl="1">
              <a:spcBef>
                <a:spcPts val="600"/>
              </a:spcBef>
              <a:spcAft>
                <a:spcPts val="1800"/>
              </a:spcAft>
            </a:pPr>
            <a:r>
              <a:rPr lang="en-US" altLang="en-US" b="1">
                <a:solidFill>
                  <a:srgbClr val="006600"/>
                </a:solidFill>
              </a:rPr>
              <a:t> and then offers a solution to it. </a:t>
            </a:r>
          </a:p>
          <a:p>
            <a:pPr>
              <a:spcBef>
                <a:spcPts val="600"/>
              </a:spcBef>
              <a:spcAft>
                <a:spcPct val="0"/>
              </a:spcAft>
            </a:pPr>
            <a:r>
              <a:rPr lang="en-US" altLang="en-US" sz="3400"/>
              <a:t>They give ordinary people                                         as well as professionals:</a:t>
            </a:r>
          </a:p>
          <a:p>
            <a:pPr lvl="1">
              <a:spcBef>
                <a:spcPts val="600"/>
              </a:spcBef>
            </a:pPr>
            <a:r>
              <a:rPr lang="en-US" altLang="en-US" b="1">
                <a:solidFill>
                  <a:srgbClr val="0000CC"/>
                </a:solidFill>
              </a:rPr>
              <a:t>A way to design a house,                             improve a town or                          neighborhood,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fade">
                                      <p:cBhvr>
                                        <p:cTn id="7" dur="1000"/>
                                        <p:tgtEl>
                                          <p:spTgt spid="39939">
                                            <p:txEl>
                                              <p:pRg st="1" end="1"/>
                                            </p:txEl>
                                          </p:spTgt>
                                        </p:tgtEl>
                                      </p:cBhvr>
                                    </p:animEffect>
                                    <p:anim calcmode="lin" valueType="num">
                                      <p:cBhvr>
                                        <p:cTn id="8"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fade">
                                      <p:cBhvr>
                                        <p:cTn id="12" dur="1000"/>
                                        <p:tgtEl>
                                          <p:spTgt spid="39939">
                                            <p:txEl>
                                              <p:pRg st="2" end="2"/>
                                            </p:txEl>
                                          </p:spTgt>
                                        </p:tgtEl>
                                      </p:cBhvr>
                                    </p:animEffect>
                                    <p:anim calcmode="lin" valueType="num">
                                      <p:cBhvr>
                                        <p:cTn id="13"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Effect transition="in" filter="fade">
                                      <p:cBhvr>
                                        <p:cTn id="19" dur="1000"/>
                                        <p:tgtEl>
                                          <p:spTgt spid="39939">
                                            <p:txEl>
                                              <p:pRg st="3" end="3"/>
                                            </p:txEl>
                                          </p:spTgt>
                                        </p:tgtEl>
                                      </p:cBhvr>
                                    </p:animEffect>
                                    <p:anim calcmode="lin" valueType="num">
                                      <p:cBhvr>
                                        <p:cTn id="20"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939">
                                            <p:txEl>
                                              <p:pRg st="4" end="4"/>
                                            </p:txEl>
                                          </p:spTgt>
                                        </p:tgtEl>
                                        <p:attrNameLst>
                                          <p:attrName>style.visibility</p:attrName>
                                        </p:attrNameLst>
                                      </p:cBhvr>
                                      <p:to>
                                        <p:strVal val="visible"/>
                                      </p:to>
                                    </p:set>
                                    <p:animEffect transition="in" filter="fade">
                                      <p:cBhvr>
                                        <p:cTn id="24" dur="1000"/>
                                        <p:tgtEl>
                                          <p:spTgt spid="39939">
                                            <p:txEl>
                                              <p:pRg st="4" end="4"/>
                                            </p:txEl>
                                          </p:spTgt>
                                        </p:tgtEl>
                                      </p:cBhvr>
                                    </p:animEffect>
                                    <p:anim calcmode="lin" valueType="num">
                                      <p:cBhvr>
                                        <p:cTn id="25"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22824</TotalTime>
  <Words>3655</Words>
  <Application>Microsoft Office PowerPoint</Application>
  <PresentationFormat>Custom</PresentationFormat>
  <Paragraphs>634</Paragraphs>
  <Slides>76</Slides>
  <Notes>34</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Default Design</vt:lpstr>
      <vt:lpstr>Review of Domain Modelling</vt:lpstr>
      <vt:lpstr>Identification of Entity Objects: Some Hints</vt:lpstr>
      <vt:lpstr>7. Restaurant Automation Software</vt:lpstr>
      <vt:lpstr>Design Patterns</vt:lpstr>
      <vt:lpstr>Design Patterns</vt:lpstr>
      <vt:lpstr>Origin of Patterns</vt:lpstr>
      <vt:lpstr>Christopher Alexander, A Pattern Language, 1977</vt:lpstr>
      <vt:lpstr>… use this solution a million times over, without ever doing it the same way twice... Christopher Alexander</vt:lpstr>
      <vt:lpstr>Christopher Alexander, A Pattern Language, 1977</vt:lpstr>
      <vt:lpstr>Patterns in Engineering</vt:lpstr>
      <vt:lpstr>Patterns in Software Design</vt:lpstr>
      <vt:lpstr>History of Design Patterns</vt:lpstr>
      <vt:lpstr> “Gang of four” (GoF) and GRASP Patterns</vt:lpstr>
      <vt:lpstr>Elements of Design Patterns</vt:lpstr>
      <vt:lpstr>Goals of Design Patterns</vt:lpstr>
      <vt:lpstr>Types of Patterns</vt:lpstr>
      <vt:lpstr> Architectural Patterns</vt:lpstr>
      <vt:lpstr>Design Patterns</vt:lpstr>
      <vt:lpstr>Idioms</vt:lpstr>
      <vt:lpstr>Idioms</vt:lpstr>
      <vt:lpstr>Patterns versus Idioms</vt:lpstr>
      <vt:lpstr>Antipattern</vt:lpstr>
      <vt:lpstr>Patterns versus Algorithms</vt:lpstr>
      <vt:lpstr>Pros of Design Patterns</vt:lpstr>
      <vt:lpstr>Pros of Design Patterns cont…</vt:lpstr>
      <vt:lpstr>Patterns put you on the shoulders of Giants</vt:lpstr>
      <vt:lpstr>Pros of Design Patterns</vt:lpstr>
      <vt:lpstr>Cons of Design Patterns</vt:lpstr>
      <vt:lpstr>Why Learn Design Patterns?</vt:lpstr>
      <vt:lpstr>Thought for the day…</vt:lpstr>
      <vt:lpstr>Why No Patterns for Procedural Development?</vt:lpstr>
      <vt:lpstr>Design Patterns</vt:lpstr>
      <vt:lpstr>PowerPoint Presentation</vt:lpstr>
      <vt:lpstr>Pattern Solution</vt:lpstr>
      <vt:lpstr>Design Patterns are NOT…</vt:lpstr>
      <vt:lpstr>GRASP Patterns</vt:lpstr>
      <vt:lpstr>GRASP Patterns</vt:lpstr>
      <vt:lpstr>GRASP Patterns</vt:lpstr>
      <vt:lpstr>Responsibility-Driven Design (RDD)</vt:lpstr>
      <vt:lpstr>Responsibilities </vt:lpstr>
      <vt:lpstr>GRASP Patterns</vt:lpstr>
      <vt:lpstr>Grasp Patterns</vt:lpstr>
      <vt:lpstr>Expert Pattern</vt:lpstr>
      <vt:lpstr>PowerPoint Presentation</vt:lpstr>
      <vt:lpstr>Example 1: Expert                         </vt:lpstr>
      <vt:lpstr>PowerPoint Presentation</vt:lpstr>
      <vt:lpstr>Example 2:Tic-Tac Toe</vt:lpstr>
      <vt:lpstr>Example 2: Sequence Diagram</vt:lpstr>
      <vt:lpstr>Expert Pattern: An Analysis</vt:lpstr>
      <vt:lpstr>Creator Pattern: Background</vt:lpstr>
      <vt:lpstr>Creator Pattern</vt:lpstr>
      <vt:lpstr>Example 2: Use Case Model</vt:lpstr>
      <vt:lpstr>Example 2: Initial Domain Model</vt:lpstr>
      <vt:lpstr>Example 2: Refined Domain Model</vt:lpstr>
      <vt:lpstr>Example 2: Sequence Diagram for the Register Customer Use Case </vt:lpstr>
      <vt:lpstr>Example 2: Sequence Diagram for the Register Sales Use Case </vt:lpstr>
      <vt:lpstr>Low Coupling Pattern</vt:lpstr>
      <vt:lpstr>PowerPoint Presentation</vt:lpstr>
      <vt:lpstr>High Cohesion</vt:lpstr>
      <vt:lpstr>PowerPoint Presentation</vt:lpstr>
      <vt:lpstr>PowerPoint Presentation</vt:lpstr>
      <vt:lpstr>Pure Fabrication: Background</vt:lpstr>
      <vt:lpstr>Pure Fabrication – Background</vt:lpstr>
      <vt:lpstr>Pure Fabrication</vt:lpstr>
      <vt:lpstr>PowerPoint Presentation</vt:lpstr>
      <vt:lpstr>PowerPoint Presentation</vt:lpstr>
      <vt:lpstr>Pure Fabrication </vt:lpstr>
      <vt:lpstr>Pure Fabrication: Java Snippet</vt:lpstr>
      <vt:lpstr>Pure Fabrication: An Analysis</vt:lpstr>
      <vt:lpstr>Pure Fabrication: Final Analysis</vt:lpstr>
      <vt:lpstr>PowerPoint Presentation</vt:lpstr>
      <vt:lpstr>Indirection Pattern</vt:lpstr>
      <vt:lpstr>Indirection: Example</vt:lpstr>
      <vt:lpstr>PowerPoint Presentation</vt:lpstr>
      <vt:lpstr>Indirection : Example</vt:lpstr>
      <vt:lpstr>Indirection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Internetworking</dc:title>
  <dc:creator>R.Mall</dc:creator>
  <cp:lastModifiedBy>Prof. R Mall</cp:lastModifiedBy>
  <cp:revision>893</cp:revision>
  <dcterms:modified xsi:type="dcterms:W3CDTF">2023-11-16T04:21:35Z</dcterms:modified>
</cp:coreProperties>
</file>