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1"/>
  </p:notesMasterIdLst>
  <p:sldIdLst>
    <p:sldId id="3658" r:id="rId2"/>
    <p:sldId id="1341" r:id="rId3"/>
    <p:sldId id="998" r:id="rId4"/>
    <p:sldId id="2717" r:id="rId5"/>
    <p:sldId id="999" r:id="rId6"/>
    <p:sldId id="2719" r:id="rId7"/>
    <p:sldId id="1118" r:id="rId8"/>
    <p:sldId id="1117" r:id="rId9"/>
    <p:sldId id="1472" r:id="rId10"/>
    <p:sldId id="1348" r:id="rId11"/>
    <p:sldId id="2718" r:id="rId12"/>
    <p:sldId id="988" r:id="rId13"/>
    <p:sldId id="1469" r:id="rId14"/>
    <p:sldId id="985" r:id="rId15"/>
    <p:sldId id="987" r:id="rId16"/>
    <p:sldId id="3901" r:id="rId17"/>
    <p:sldId id="3526" r:id="rId18"/>
    <p:sldId id="1556" r:id="rId19"/>
    <p:sldId id="1557" r:id="rId20"/>
    <p:sldId id="1448" r:id="rId21"/>
    <p:sldId id="1450" r:id="rId22"/>
    <p:sldId id="3454" r:id="rId23"/>
    <p:sldId id="1447" r:id="rId24"/>
    <p:sldId id="1360" r:id="rId25"/>
    <p:sldId id="1361" r:id="rId26"/>
    <p:sldId id="1362" r:id="rId27"/>
    <p:sldId id="1363" r:id="rId28"/>
    <p:sldId id="1364" r:id="rId29"/>
    <p:sldId id="3524" r:id="rId30"/>
    <p:sldId id="1365" r:id="rId31"/>
    <p:sldId id="1522" r:id="rId32"/>
    <p:sldId id="1523" r:id="rId33"/>
    <p:sldId id="1366" r:id="rId34"/>
    <p:sldId id="1367" r:id="rId35"/>
    <p:sldId id="1659" r:id="rId36"/>
    <p:sldId id="1368" r:id="rId37"/>
    <p:sldId id="1369" r:id="rId38"/>
    <p:sldId id="1370" r:id="rId39"/>
    <p:sldId id="1371" r:id="rId40"/>
    <p:sldId id="1372" r:id="rId41"/>
    <p:sldId id="1373" r:id="rId42"/>
    <p:sldId id="1374" r:id="rId43"/>
    <p:sldId id="1377" r:id="rId44"/>
    <p:sldId id="1378" r:id="rId45"/>
    <p:sldId id="1379" r:id="rId46"/>
    <p:sldId id="1380" r:id="rId47"/>
    <p:sldId id="1381" r:id="rId48"/>
    <p:sldId id="1382" r:id="rId49"/>
    <p:sldId id="1678" r:id="rId50"/>
    <p:sldId id="1383" r:id="rId51"/>
    <p:sldId id="1384" r:id="rId52"/>
    <p:sldId id="1385" r:id="rId53"/>
    <p:sldId id="3900" r:id="rId54"/>
    <p:sldId id="1388" r:id="rId55"/>
    <p:sldId id="1390" r:id="rId56"/>
    <p:sldId id="1391" r:id="rId57"/>
    <p:sldId id="1392" r:id="rId58"/>
    <p:sldId id="1393" r:id="rId59"/>
    <p:sldId id="1396" r:id="rId60"/>
    <p:sldId id="1397" r:id="rId61"/>
    <p:sldId id="1395" r:id="rId62"/>
    <p:sldId id="3384" r:id="rId63"/>
    <p:sldId id="3385" r:id="rId64"/>
    <p:sldId id="3358" r:id="rId65"/>
    <p:sldId id="3365" r:id="rId66"/>
    <p:sldId id="3366" r:id="rId67"/>
    <p:sldId id="3367" r:id="rId68"/>
    <p:sldId id="1400" r:id="rId69"/>
    <p:sldId id="3387" r:id="rId70"/>
    <p:sldId id="1401" r:id="rId71"/>
    <p:sldId id="1402" r:id="rId72"/>
    <p:sldId id="3351" r:id="rId73"/>
    <p:sldId id="1403" r:id="rId74"/>
    <p:sldId id="2867" r:id="rId75"/>
    <p:sldId id="2868" r:id="rId76"/>
    <p:sldId id="3887" r:id="rId77"/>
    <p:sldId id="3889" r:id="rId78"/>
    <p:sldId id="3893" r:id="rId79"/>
    <p:sldId id="3888" r:id="rId80"/>
    <p:sldId id="1404" r:id="rId81"/>
    <p:sldId id="3731" r:id="rId82"/>
    <p:sldId id="1405" r:id="rId83"/>
    <p:sldId id="3873" r:id="rId84"/>
    <p:sldId id="3354" r:id="rId85"/>
    <p:sldId id="3865" r:id="rId86"/>
    <p:sldId id="3866" r:id="rId87"/>
    <p:sldId id="3868" r:id="rId88"/>
    <p:sldId id="3391" r:id="rId89"/>
    <p:sldId id="1409" r:id="rId90"/>
    <p:sldId id="3867" r:id="rId91"/>
    <p:sldId id="1410" r:id="rId92"/>
    <p:sldId id="3729" r:id="rId93"/>
    <p:sldId id="3690" r:id="rId94"/>
    <p:sldId id="3896" r:id="rId95"/>
    <p:sldId id="1480" r:id="rId96"/>
    <p:sldId id="1481" r:id="rId97"/>
    <p:sldId id="1062" r:id="rId98"/>
    <p:sldId id="1540" r:id="rId99"/>
    <p:sldId id="1123" r:id="rId100"/>
    <p:sldId id="1124" r:id="rId101"/>
    <p:sldId id="1482" r:id="rId102"/>
    <p:sldId id="1069" r:id="rId103"/>
    <p:sldId id="1070" r:id="rId104"/>
    <p:sldId id="1071" r:id="rId105"/>
    <p:sldId id="1078" r:id="rId106"/>
    <p:sldId id="1812" r:id="rId107"/>
    <p:sldId id="1079" r:id="rId108"/>
    <p:sldId id="1754" r:id="rId109"/>
    <p:sldId id="1755" r:id="rId110"/>
  </p:sldIdLst>
  <p:sldSz cx="10080625" cy="7559675"/>
  <p:notesSz cx="7008813" cy="9294813"/>
  <p:defaultTextStyle>
    <a:defPPr>
      <a:defRPr lang="en-GB"/>
    </a:defPPr>
    <a:lvl1pPr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1pPr>
    <a:lvl2pPr marL="457200"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2pPr>
    <a:lvl3pPr marL="914400"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3pPr>
    <a:lvl4pPr marL="1371600"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4pPr>
    <a:lvl5pPr marL="1828800" algn="l" defTabSz="457200" rtl="0" eaLnBrk="0" fontAlgn="base" hangingPunct="0">
      <a:spcBef>
        <a:spcPct val="0"/>
      </a:spcBef>
      <a:spcAft>
        <a:spcPct val="0"/>
      </a:spcAft>
      <a:defRPr sz="3600" b="1" kern="1200">
        <a:solidFill>
          <a:schemeClr val="bg1"/>
        </a:solidFill>
        <a:latin typeface="Times New Roman" panose="02020603050405020304" pitchFamily="18" charset="0"/>
        <a:ea typeface="+mn-ea"/>
        <a:cs typeface="+mn-cs"/>
      </a:defRPr>
    </a:lvl5pPr>
    <a:lvl6pPr marL="2286000" algn="l" defTabSz="914400" rtl="0" eaLnBrk="1" latinLnBrk="0" hangingPunct="1">
      <a:defRPr sz="3600" b="1" kern="1200">
        <a:solidFill>
          <a:schemeClr val="bg1"/>
        </a:solidFill>
        <a:latin typeface="Times New Roman" panose="02020603050405020304" pitchFamily="18" charset="0"/>
        <a:ea typeface="+mn-ea"/>
        <a:cs typeface="+mn-cs"/>
      </a:defRPr>
    </a:lvl6pPr>
    <a:lvl7pPr marL="2743200" algn="l" defTabSz="914400" rtl="0" eaLnBrk="1" latinLnBrk="0" hangingPunct="1">
      <a:defRPr sz="3600" b="1" kern="1200">
        <a:solidFill>
          <a:schemeClr val="bg1"/>
        </a:solidFill>
        <a:latin typeface="Times New Roman" panose="02020603050405020304" pitchFamily="18" charset="0"/>
        <a:ea typeface="+mn-ea"/>
        <a:cs typeface="+mn-cs"/>
      </a:defRPr>
    </a:lvl7pPr>
    <a:lvl8pPr marL="3200400" algn="l" defTabSz="914400" rtl="0" eaLnBrk="1" latinLnBrk="0" hangingPunct="1">
      <a:defRPr sz="3600" b="1" kern="1200">
        <a:solidFill>
          <a:schemeClr val="bg1"/>
        </a:solidFill>
        <a:latin typeface="Times New Roman" panose="02020603050405020304" pitchFamily="18" charset="0"/>
        <a:ea typeface="+mn-ea"/>
        <a:cs typeface="+mn-cs"/>
      </a:defRPr>
    </a:lvl8pPr>
    <a:lvl9pPr marL="3657600" algn="l" defTabSz="914400" rtl="0" eaLnBrk="1" latinLnBrk="0" hangingPunct="1">
      <a:defRPr sz="3600" b="1" kern="120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6600"/>
    <a:srgbClr val="CC9900"/>
    <a:srgbClr val="CCFF99"/>
    <a:srgbClr val="00B050"/>
    <a:srgbClr val="19B861"/>
    <a:srgbClr val="8CDBB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011" autoAdjust="0"/>
  </p:normalViewPr>
  <p:slideViewPr>
    <p:cSldViewPr>
      <p:cViewPr varScale="1">
        <p:scale>
          <a:sx n="60" d="100"/>
          <a:sy n="60" d="100"/>
        </p:scale>
        <p:origin x="1284" y="48"/>
      </p:cViewPr>
      <p:guideLst>
        <p:guide orient="horz" pos="2160"/>
        <p:guide pos="2880"/>
      </p:guideLst>
    </p:cSldViewPr>
  </p:slideViewPr>
  <p:outlineViewPr>
    <p:cViewPr varScale="1">
      <p:scale>
        <a:sx n="170" d="200"/>
        <a:sy n="170" d="200"/>
      </p:scale>
      <p:origin x="-780" y="-84"/>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8ECDC-4FB4-4688-A66D-B5218CAA661C}" type="doc">
      <dgm:prSet loTypeId="urn:microsoft.com/office/officeart/2005/8/layout/hierarchy2" loCatId="hierarchy" qsTypeId="urn:microsoft.com/office/officeart/2005/8/quickstyle/3d1" qsCatId="3D" csTypeId="urn:microsoft.com/office/officeart/2005/8/colors/colorful1#1" csCatId="colorful" phldr="0"/>
      <dgm:spPr/>
      <dgm:t>
        <a:bodyPr/>
        <a:lstStyle/>
        <a:p>
          <a:endParaRPr lang="hu-HU"/>
        </a:p>
      </dgm:t>
    </dgm:pt>
    <dgm:pt modelId="{4ED06A0F-211F-46B1-880F-B2D05E87DD07}">
      <dgm:prSet phldrT="[Szöveg]" phldr="1"/>
      <dgm:spPr/>
      <dgm:t>
        <a:bodyPr/>
        <a:lstStyle/>
        <a:p>
          <a:endParaRPr lang="hu-HU"/>
        </a:p>
      </dgm:t>
    </dgm:pt>
    <dgm:pt modelId="{52378856-0A94-4C66-AD4E-814044A13278}" type="parTrans" cxnId="{30B9AA47-BB74-490B-867B-32DB9ADA100A}">
      <dgm:prSet/>
      <dgm:spPr/>
      <dgm:t>
        <a:bodyPr/>
        <a:lstStyle/>
        <a:p>
          <a:endParaRPr lang="hu-HU"/>
        </a:p>
      </dgm:t>
    </dgm:pt>
    <dgm:pt modelId="{1F1FAFBB-7211-4551-A02B-7D2AE3F4CDFF}" type="sibTrans" cxnId="{30B9AA47-BB74-490B-867B-32DB9ADA100A}">
      <dgm:prSet/>
      <dgm:spPr/>
      <dgm:t>
        <a:bodyPr/>
        <a:lstStyle/>
        <a:p>
          <a:endParaRPr lang="hu-HU"/>
        </a:p>
      </dgm:t>
    </dgm:pt>
    <dgm:pt modelId="{271BAFAE-4BA0-4D46-8BB4-F9CE171573E1}">
      <dgm:prSet phldrT="[Szöveg]" phldr="1"/>
      <dgm:spPr/>
      <dgm:t>
        <a:bodyPr/>
        <a:lstStyle/>
        <a:p>
          <a:endParaRPr lang="hu-HU" dirty="0"/>
        </a:p>
      </dgm:t>
    </dgm:pt>
    <dgm:pt modelId="{DBB8BAAD-D9FB-40E3-B40C-099F33CE6450}" type="parTrans" cxnId="{E8736269-3DB7-4607-BE2B-FC31C0F67890}">
      <dgm:prSet/>
      <dgm:spPr/>
      <dgm:t>
        <a:bodyPr/>
        <a:lstStyle/>
        <a:p>
          <a:endParaRPr lang="hu-HU"/>
        </a:p>
      </dgm:t>
    </dgm:pt>
    <dgm:pt modelId="{8154E793-7D1C-4B4E-BC81-345469ACA3E9}" type="sibTrans" cxnId="{E8736269-3DB7-4607-BE2B-FC31C0F67890}">
      <dgm:prSet/>
      <dgm:spPr/>
      <dgm:t>
        <a:bodyPr/>
        <a:lstStyle/>
        <a:p>
          <a:endParaRPr lang="hu-HU"/>
        </a:p>
      </dgm:t>
    </dgm:pt>
    <dgm:pt modelId="{F90ED806-B04F-4EF4-A293-A57573AEE962}">
      <dgm:prSet phldrT="[Szöveg]" phldr="1"/>
      <dgm:spPr/>
      <dgm:t>
        <a:bodyPr/>
        <a:lstStyle/>
        <a:p>
          <a:endParaRPr lang="hu-HU"/>
        </a:p>
      </dgm:t>
    </dgm:pt>
    <dgm:pt modelId="{6657A7FF-C957-49B2-BCE2-C843B91D2F14}" type="parTrans" cxnId="{00AE0689-7145-4063-8FE6-2D6F0B63161B}">
      <dgm:prSet/>
      <dgm:spPr/>
      <dgm:t>
        <a:bodyPr/>
        <a:lstStyle/>
        <a:p>
          <a:endParaRPr lang="hu-HU"/>
        </a:p>
      </dgm:t>
    </dgm:pt>
    <dgm:pt modelId="{DDFA6F47-AA83-4032-9E88-F9FB087383FD}" type="sibTrans" cxnId="{00AE0689-7145-4063-8FE6-2D6F0B63161B}">
      <dgm:prSet/>
      <dgm:spPr/>
      <dgm:t>
        <a:bodyPr/>
        <a:lstStyle/>
        <a:p>
          <a:endParaRPr lang="hu-HU"/>
        </a:p>
      </dgm:t>
    </dgm:pt>
    <dgm:pt modelId="{EB532267-159F-427F-A350-2A86D3465A6F}">
      <dgm:prSet phldrT="[Szöveg]" phldr="1"/>
      <dgm:spPr/>
      <dgm:t>
        <a:bodyPr/>
        <a:lstStyle/>
        <a:p>
          <a:endParaRPr lang="hu-HU" dirty="0"/>
        </a:p>
      </dgm:t>
    </dgm:pt>
    <dgm:pt modelId="{852553F6-0D2D-48D9-AC2C-C5987D281406}" type="parTrans" cxnId="{88AB093A-F77C-4451-A002-FBD1BEF9B811}">
      <dgm:prSet/>
      <dgm:spPr/>
      <dgm:t>
        <a:bodyPr/>
        <a:lstStyle/>
        <a:p>
          <a:endParaRPr lang="hu-HU"/>
        </a:p>
      </dgm:t>
    </dgm:pt>
    <dgm:pt modelId="{8A1DBE0C-24B4-4610-8EF2-814CA99F1AA6}" type="sibTrans" cxnId="{88AB093A-F77C-4451-A002-FBD1BEF9B811}">
      <dgm:prSet/>
      <dgm:spPr/>
      <dgm:t>
        <a:bodyPr/>
        <a:lstStyle/>
        <a:p>
          <a:endParaRPr lang="hu-HU"/>
        </a:p>
      </dgm:t>
    </dgm:pt>
    <dgm:pt modelId="{80CDFC72-0700-477B-94B9-51742B7937B1}">
      <dgm:prSet phldrT="[Szöveg]" phldr="1"/>
      <dgm:spPr/>
      <dgm:t>
        <a:bodyPr/>
        <a:lstStyle/>
        <a:p>
          <a:endParaRPr lang="hu-HU" dirty="0"/>
        </a:p>
      </dgm:t>
    </dgm:pt>
    <dgm:pt modelId="{E3A3E718-47AC-45D2-96AE-6DDEBA05473D}" type="parTrans" cxnId="{FEBF445B-4806-47A8-935A-E8CD6107499F}">
      <dgm:prSet/>
      <dgm:spPr/>
      <dgm:t>
        <a:bodyPr/>
        <a:lstStyle/>
        <a:p>
          <a:endParaRPr lang="hu-HU"/>
        </a:p>
      </dgm:t>
    </dgm:pt>
    <dgm:pt modelId="{D8F8C7D6-261B-4BD8-814B-A46CDD52EB2A}" type="sibTrans" cxnId="{FEBF445B-4806-47A8-935A-E8CD6107499F}">
      <dgm:prSet/>
      <dgm:spPr/>
      <dgm:t>
        <a:bodyPr/>
        <a:lstStyle/>
        <a:p>
          <a:endParaRPr lang="hu-HU"/>
        </a:p>
      </dgm:t>
    </dgm:pt>
    <dgm:pt modelId="{144756F7-3F22-4137-BC4A-CF2F20BD6E11}">
      <dgm:prSet phldrT="[Szöveg]" phldr="1"/>
      <dgm:spPr/>
      <dgm:t>
        <a:bodyPr/>
        <a:lstStyle/>
        <a:p>
          <a:endParaRPr lang="hu-HU" dirty="0"/>
        </a:p>
      </dgm:t>
    </dgm:pt>
    <dgm:pt modelId="{EBE88B8E-A678-4740-8B6B-03AB4779011A}" type="parTrans" cxnId="{7100B60D-67DA-4E4A-9C74-BF5ABE0089C3}">
      <dgm:prSet/>
      <dgm:spPr/>
      <dgm:t>
        <a:bodyPr/>
        <a:lstStyle/>
        <a:p>
          <a:endParaRPr lang="hu-HU"/>
        </a:p>
      </dgm:t>
    </dgm:pt>
    <dgm:pt modelId="{B28DE98D-E988-432A-AC2F-13D85788B79B}" type="sibTrans" cxnId="{7100B60D-67DA-4E4A-9C74-BF5ABE0089C3}">
      <dgm:prSet/>
      <dgm:spPr/>
      <dgm:t>
        <a:bodyPr/>
        <a:lstStyle/>
        <a:p>
          <a:endParaRPr lang="hu-HU"/>
        </a:p>
      </dgm:t>
    </dgm:pt>
    <dgm:pt modelId="{63B0E85C-8ABE-43AA-9567-0E5D738ED6B2}" type="pres">
      <dgm:prSet presAssocID="{17E8ECDC-4FB4-4688-A66D-B5218CAA661C}" presName="diagram" presStyleCnt="0">
        <dgm:presLayoutVars>
          <dgm:chPref val="1"/>
          <dgm:dir/>
          <dgm:animOne val="branch"/>
          <dgm:animLvl val="lvl"/>
          <dgm:resizeHandles val="exact"/>
        </dgm:presLayoutVars>
      </dgm:prSet>
      <dgm:spPr/>
    </dgm:pt>
    <dgm:pt modelId="{721C14BC-0EFF-4B77-A1ED-20156AB47AA8}" type="pres">
      <dgm:prSet presAssocID="{4ED06A0F-211F-46B1-880F-B2D05E87DD07}" presName="root1" presStyleCnt="0"/>
      <dgm:spPr/>
    </dgm:pt>
    <dgm:pt modelId="{0037BA7C-74F4-4A1D-8EB5-75E0799AF582}" type="pres">
      <dgm:prSet presAssocID="{4ED06A0F-211F-46B1-880F-B2D05E87DD07}" presName="LevelOneTextNode" presStyleLbl="node0" presStyleIdx="0" presStyleCnt="1">
        <dgm:presLayoutVars>
          <dgm:chPref val="3"/>
        </dgm:presLayoutVars>
      </dgm:prSet>
      <dgm:spPr/>
    </dgm:pt>
    <dgm:pt modelId="{E1A7050C-23C1-4D4D-8246-F076266D7966}" type="pres">
      <dgm:prSet presAssocID="{4ED06A0F-211F-46B1-880F-B2D05E87DD07}" presName="level2hierChild" presStyleCnt="0"/>
      <dgm:spPr/>
    </dgm:pt>
    <dgm:pt modelId="{127AECAB-9259-4B05-9ABB-681AEE743D59}" type="pres">
      <dgm:prSet presAssocID="{DBB8BAAD-D9FB-40E3-B40C-099F33CE6450}" presName="conn2-1" presStyleLbl="parChTrans1D2" presStyleIdx="0" presStyleCnt="2"/>
      <dgm:spPr/>
    </dgm:pt>
    <dgm:pt modelId="{2C33FDB9-6874-403D-8510-25FF2CF33094}" type="pres">
      <dgm:prSet presAssocID="{DBB8BAAD-D9FB-40E3-B40C-099F33CE6450}" presName="connTx" presStyleLbl="parChTrans1D2" presStyleIdx="0" presStyleCnt="2"/>
      <dgm:spPr/>
    </dgm:pt>
    <dgm:pt modelId="{30C98541-7277-4E1A-BEBA-75DF679C05FB}" type="pres">
      <dgm:prSet presAssocID="{271BAFAE-4BA0-4D46-8BB4-F9CE171573E1}" presName="root2" presStyleCnt="0"/>
      <dgm:spPr/>
    </dgm:pt>
    <dgm:pt modelId="{D52653D6-0053-435A-A3E2-B917D8A6FF6E}" type="pres">
      <dgm:prSet presAssocID="{271BAFAE-4BA0-4D46-8BB4-F9CE171573E1}" presName="LevelTwoTextNode" presStyleLbl="node2" presStyleIdx="0" presStyleCnt="2">
        <dgm:presLayoutVars>
          <dgm:chPref val="3"/>
        </dgm:presLayoutVars>
      </dgm:prSet>
      <dgm:spPr/>
    </dgm:pt>
    <dgm:pt modelId="{595CDAA7-D544-430D-BC68-0F2B2FFA4829}" type="pres">
      <dgm:prSet presAssocID="{271BAFAE-4BA0-4D46-8BB4-F9CE171573E1}" presName="level3hierChild" presStyleCnt="0"/>
      <dgm:spPr/>
    </dgm:pt>
    <dgm:pt modelId="{0A7B2C8D-676C-414E-8B9F-F05349B81BA6}" type="pres">
      <dgm:prSet presAssocID="{6657A7FF-C957-49B2-BCE2-C843B91D2F14}" presName="conn2-1" presStyleLbl="parChTrans1D3" presStyleIdx="0" presStyleCnt="3"/>
      <dgm:spPr/>
    </dgm:pt>
    <dgm:pt modelId="{55A0F4D2-1FF8-486B-938B-F9D32B7A30EE}" type="pres">
      <dgm:prSet presAssocID="{6657A7FF-C957-49B2-BCE2-C843B91D2F14}" presName="connTx" presStyleLbl="parChTrans1D3" presStyleIdx="0" presStyleCnt="3"/>
      <dgm:spPr/>
    </dgm:pt>
    <dgm:pt modelId="{7F6B4218-F30F-4FFB-841D-C0010AB0D45B}" type="pres">
      <dgm:prSet presAssocID="{F90ED806-B04F-4EF4-A293-A57573AEE962}" presName="root2" presStyleCnt="0"/>
      <dgm:spPr/>
    </dgm:pt>
    <dgm:pt modelId="{8F699667-E7BC-4F42-B18F-CAA81375762F}" type="pres">
      <dgm:prSet presAssocID="{F90ED806-B04F-4EF4-A293-A57573AEE962}" presName="LevelTwoTextNode" presStyleLbl="node3" presStyleIdx="0" presStyleCnt="3">
        <dgm:presLayoutVars>
          <dgm:chPref val="3"/>
        </dgm:presLayoutVars>
      </dgm:prSet>
      <dgm:spPr/>
    </dgm:pt>
    <dgm:pt modelId="{8BB148F1-9B6D-43AC-99A8-64770298B088}" type="pres">
      <dgm:prSet presAssocID="{F90ED806-B04F-4EF4-A293-A57573AEE962}" presName="level3hierChild" presStyleCnt="0"/>
      <dgm:spPr/>
    </dgm:pt>
    <dgm:pt modelId="{BCBDB3F6-E8C2-4880-89E5-A3A3AB0581D6}" type="pres">
      <dgm:prSet presAssocID="{852553F6-0D2D-48D9-AC2C-C5987D281406}" presName="conn2-1" presStyleLbl="parChTrans1D3" presStyleIdx="1" presStyleCnt="3"/>
      <dgm:spPr/>
    </dgm:pt>
    <dgm:pt modelId="{F262FF29-7E33-40FD-ADF8-9A62262EDFAC}" type="pres">
      <dgm:prSet presAssocID="{852553F6-0D2D-48D9-AC2C-C5987D281406}" presName="connTx" presStyleLbl="parChTrans1D3" presStyleIdx="1" presStyleCnt="3"/>
      <dgm:spPr/>
    </dgm:pt>
    <dgm:pt modelId="{4AE23EC9-011D-419B-851D-7A0E7C221F45}" type="pres">
      <dgm:prSet presAssocID="{EB532267-159F-427F-A350-2A86D3465A6F}" presName="root2" presStyleCnt="0"/>
      <dgm:spPr/>
    </dgm:pt>
    <dgm:pt modelId="{810F89E7-12BD-4E66-B258-E1F912F8B33A}" type="pres">
      <dgm:prSet presAssocID="{EB532267-159F-427F-A350-2A86D3465A6F}" presName="LevelTwoTextNode" presStyleLbl="node3" presStyleIdx="1" presStyleCnt="3">
        <dgm:presLayoutVars>
          <dgm:chPref val="3"/>
        </dgm:presLayoutVars>
      </dgm:prSet>
      <dgm:spPr/>
    </dgm:pt>
    <dgm:pt modelId="{A2548D66-7908-41B0-B02F-4D170C52E6CE}" type="pres">
      <dgm:prSet presAssocID="{EB532267-159F-427F-A350-2A86D3465A6F}" presName="level3hierChild" presStyleCnt="0"/>
      <dgm:spPr/>
    </dgm:pt>
    <dgm:pt modelId="{09B3B831-7A02-41B3-A685-33338F8132AF}" type="pres">
      <dgm:prSet presAssocID="{E3A3E718-47AC-45D2-96AE-6DDEBA05473D}" presName="conn2-1" presStyleLbl="parChTrans1D2" presStyleIdx="1" presStyleCnt="2"/>
      <dgm:spPr/>
    </dgm:pt>
    <dgm:pt modelId="{368E9557-84D4-4E75-AD7B-9A0E95D94351}" type="pres">
      <dgm:prSet presAssocID="{E3A3E718-47AC-45D2-96AE-6DDEBA05473D}" presName="connTx" presStyleLbl="parChTrans1D2" presStyleIdx="1" presStyleCnt="2"/>
      <dgm:spPr/>
    </dgm:pt>
    <dgm:pt modelId="{5F0E1A6C-1950-4750-88B0-0AD4BCB6C0E0}" type="pres">
      <dgm:prSet presAssocID="{80CDFC72-0700-477B-94B9-51742B7937B1}" presName="root2" presStyleCnt="0"/>
      <dgm:spPr/>
    </dgm:pt>
    <dgm:pt modelId="{AB570DC0-5024-4CF7-992C-054DFCCD78A0}" type="pres">
      <dgm:prSet presAssocID="{80CDFC72-0700-477B-94B9-51742B7937B1}" presName="LevelTwoTextNode" presStyleLbl="node2" presStyleIdx="1" presStyleCnt="2">
        <dgm:presLayoutVars>
          <dgm:chPref val="3"/>
        </dgm:presLayoutVars>
      </dgm:prSet>
      <dgm:spPr/>
    </dgm:pt>
    <dgm:pt modelId="{98352539-3746-4B0B-A430-3DB9FADF1825}" type="pres">
      <dgm:prSet presAssocID="{80CDFC72-0700-477B-94B9-51742B7937B1}" presName="level3hierChild" presStyleCnt="0"/>
      <dgm:spPr/>
    </dgm:pt>
    <dgm:pt modelId="{950EA11E-BEB4-4F89-8CA7-3AE5073DAD57}" type="pres">
      <dgm:prSet presAssocID="{EBE88B8E-A678-4740-8B6B-03AB4779011A}" presName="conn2-1" presStyleLbl="parChTrans1D3" presStyleIdx="2" presStyleCnt="3"/>
      <dgm:spPr/>
    </dgm:pt>
    <dgm:pt modelId="{3A376295-4634-4DFF-9753-592C4A811579}" type="pres">
      <dgm:prSet presAssocID="{EBE88B8E-A678-4740-8B6B-03AB4779011A}" presName="connTx" presStyleLbl="parChTrans1D3" presStyleIdx="2" presStyleCnt="3"/>
      <dgm:spPr/>
    </dgm:pt>
    <dgm:pt modelId="{1479E8EC-E6F4-446F-BCFE-7BA0FE6F1929}" type="pres">
      <dgm:prSet presAssocID="{144756F7-3F22-4137-BC4A-CF2F20BD6E11}" presName="root2" presStyleCnt="0"/>
      <dgm:spPr/>
    </dgm:pt>
    <dgm:pt modelId="{9C5A09B7-BCA8-4755-B2B9-1597391D7783}" type="pres">
      <dgm:prSet presAssocID="{144756F7-3F22-4137-BC4A-CF2F20BD6E11}" presName="LevelTwoTextNode" presStyleLbl="node3" presStyleIdx="2" presStyleCnt="3">
        <dgm:presLayoutVars>
          <dgm:chPref val="3"/>
        </dgm:presLayoutVars>
      </dgm:prSet>
      <dgm:spPr/>
    </dgm:pt>
    <dgm:pt modelId="{32494D85-D682-404B-916E-405BE0F270A6}" type="pres">
      <dgm:prSet presAssocID="{144756F7-3F22-4137-BC4A-CF2F20BD6E11}" presName="level3hierChild" presStyleCnt="0"/>
      <dgm:spPr/>
    </dgm:pt>
  </dgm:ptLst>
  <dgm:cxnLst>
    <dgm:cxn modelId="{AFA51B08-FE65-4C29-9A6D-6456A66B6539}" type="presOf" srcId="{E3A3E718-47AC-45D2-96AE-6DDEBA05473D}" destId="{09B3B831-7A02-41B3-A685-33338F8132AF}" srcOrd="0" destOrd="0" presId="urn:microsoft.com/office/officeart/2005/8/layout/hierarchy2"/>
    <dgm:cxn modelId="{7100B60D-67DA-4E4A-9C74-BF5ABE0089C3}" srcId="{80CDFC72-0700-477B-94B9-51742B7937B1}" destId="{144756F7-3F22-4137-BC4A-CF2F20BD6E11}" srcOrd="0" destOrd="0" parTransId="{EBE88B8E-A678-4740-8B6B-03AB4779011A}" sibTransId="{B28DE98D-E988-432A-AC2F-13D85788B79B}"/>
    <dgm:cxn modelId="{2697C50F-F2E6-4607-9D81-24AE59E1566F}" type="presOf" srcId="{17E8ECDC-4FB4-4688-A66D-B5218CAA661C}" destId="{63B0E85C-8ABE-43AA-9567-0E5D738ED6B2}" srcOrd="0" destOrd="0" presId="urn:microsoft.com/office/officeart/2005/8/layout/hierarchy2"/>
    <dgm:cxn modelId="{16E9341B-62E4-40C4-B3A7-1FA2667808B8}" type="presOf" srcId="{271BAFAE-4BA0-4D46-8BB4-F9CE171573E1}" destId="{D52653D6-0053-435A-A3E2-B917D8A6FF6E}" srcOrd="0" destOrd="0" presId="urn:microsoft.com/office/officeart/2005/8/layout/hierarchy2"/>
    <dgm:cxn modelId="{38205F2C-A54F-4A7F-B08A-7FF020774ABB}" type="presOf" srcId="{852553F6-0D2D-48D9-AC2C-C5987D281406}" destId="{F262FF29-7E33-40FD-ADF8-9A62262EDFAC}" srcOrd="1" destOrd="0" presId="urn:microsoft.com/office/officeart/2005/8/layout/hierarchy2"/>
    <dgm:cxn modelId="{88AB093A-F77C-4451-A002-FBD1BEF9B811}" srcId="{271BAFAE-4BA0-4D46-8BB4-F9CE171573E1}" destId="{EB532267-159F-427F-A350-2A86D3465A6F}" srcOrd="1" destOrd="0" parTransId="{852553F6-0D2D-48D9-AC2C-C5987D281406}" sibTransId="{8A1DBE0C-24B4-4610-8EF2-814CA99F1AA6}"/>
    <dgm:cxn modelId="{792FD63C-4966-4D40-A208-DAD7AF692C53}" type="presOf" srcId="{80CDFC72-0700-477B-94B9-51742B7937B1}" destId="{AB570DC0-5024-4CF7-992C-054DFCCD78A0}" srcOrd="0" destOrd="0" presId="urn:microsoft.com/office/officeart/2005/8/layout/hierarchy2"/>
    <dgm:cxn modelId="{FEBF445B-4806-47A8-935A-E8CD6107499F}" srcId="{4ED06A0F-211F-46B1-880F-B2D05E87DD07}" destId="{80CDFC72-0700-477B-94B9-51742B7937B1}" srcOrd="1" destOrd="0" parTransId="{E3A3E718-47AC-45D2-96AE-6DDEBA05473D}" sibTransId="{D8F8C7D6-261B-4BD8-814B-A46CDD52EB2A}"/>
    <dgm:cxn modelId="{88605C5F-D7A2-4CE8-A50C-96F4DC216E0F}" type="presOf" srcId="{6657A7FF-C957-49B2-BCE2-C843B91D2F14}" destId="{55A0F4D2-1FF8-486B-938B-F9D32B7A30EE}" srcOrd="1" destOrd="0" presId="urn:microsoft.com/office/officeart/2005/8/layout/hierarchy2"/>
    <dgm:cxn modelId="{30B9AA47-BB74-490B-867B-32DB9ADA100A}" srcId="{17E8ECDC-4FB4-4688-A66D-B5218CAA661C}" destId="{4ED06A0F-211F-46B1-880F-B2D05E87DD07}" srcOrd="0" destOrd="0" parTransId="{52378856-0A94-4C66-AD4E-814044A13278}" sibTransId="{1F1FAFBB-7211-4551-A02B-7D2AE3F4CDFF}"/>
    <dgm:cxn modelId="{E8736269-3DB7-4607-BE2B-FC31C0F67890}" srcId="{4ED06A0F-211F-46B1-880F-B2D05E87DD07}" destId="{271BAFAE-4BA0-4D46-8BB4-F9CE171573E1}" srcOrd="0" destOrd="0" parTransId="{DBB8BAAD-D9FB-40E3-B40C-099F33CE6450}" sibTransId="{8154E793-7D1C-4B4E-BC81-345469ACA3E9}"/>
    <dgm:cxn modelId="{98351584-462B-4A53-BBEC-6A866554F537}" type="presOf" srcId="{E3A3E718-47AC-45D2-96AE-6DDEBA05473D}" destId="{368E9557-84D4-4E75-AD7B-9A0E95D94351}" srcOrd="1" destOrd="0" presId="urn:microsoft.com/office/officeart/2005/8/layout/hierarchy2"/>
    <dgm:cxn modelId="{00AE0689-7145-4063-8FE6-2D6F0B63161B}" srcId="{271BAFAE-4BA0-4D46-8BB4-F9CE171573E1}" destId="{F90ED806-B04F-4EF4-A293-A57573AEE962}" srcOrd="0" destOrd="0" parTransId="{6657A7FF-C957-49B2-BCE2-C843B91D2F14}" sibTransId="{DDFA6F47-AA83-4032-9E88-F9FB087383FD}"/>
    <dgm:cxn modelId="{278C2093-39B9-400F-B483-F4D4C7A8DE26}" type="presOf" srcId="{EB532267-159F-427F-A350-2A86D3465A6F}" destId="{810F89E7-12BD-4E66-B258-E1F912F8B33A}" srcOrd="0" destOrd="0" presId="urn:microsoft.com/office/officeart/2005/8/layout/hierarchy2"/>
    <dgm:cxn modelId="{5AE9F6A5-9A61-45A9-95CA-2B6D7075B879}" type="presOf" srcId="{EBE88B8E-A678-4740-8B6B-03AB4779011A}" destId="{3A376295-4634-4DFF-9753-592C4A811579}" srcOrd="1" destOrd="0" presId="urn:microsoft.com/office/officeart/2005/8/layout/hierarchy2"/>
    <dgm:cxn modelId="{1D87B4A7-9D62-4F0F-9E62-18C8A791CA26}" type="presOf" srcId="{144756F7-3F22-4137-BC4A-CF2F20BD6E11}" destId="{9C5A09B7-BCA8-4755-B2B9-1597391D7783}" srcOrd="0" destOrd="0" presId="urn:microsoft.com/office/officeart/2005/8/layout/hierarchy2"/>
    <dgm:cxn modelId="{B271FEA7-D54B-4468-8A09-96E0DB690D1C}" type="presOf" srcId="{F90ED806-B04F-4EF4-A293-A57573AEE962}" destId="{8F699667-E7BC-4F42-B18F-CAA81375762F}" srcOrd="0" destOrd="0" presId="urn:microsoft.com/office/officeart/2005/8/layout/hierarchy2"/>
    <dgm:cxn modelId="{0EE149CA-5C34-4D92-9527-CC38E88B5ADB}" type="presOf" srcId="{4ED06A0F-211F-46B1-880F-B2D05E87DD07}" destId="{0037BA7C-74F4-4A1D-8EB5-75E0799AF582}" srcOrd="0" destOrd="0" presId="urn:microsoft.com/office/officeart/2005/8/layout/hierarchy2"/>
    <dgm:cxn modelId="{6CDC7CD8-710C-4C3E-B7E6-D8B9E17B6794}" type="presOf" srcId="{852553F6-0D2D-48D9-AC2C-C5987D281406}" destId="{BCBDB3F6-E8C2-4880-89E5-A3A3AB0581D6}" srcOrd="0" destOrd="0" presId="urn:microsoft.com/office/officeart/2005/8/layout/hierarchy2"/>
    <dgm:cxn modelId="{A30CCEDC-CB49-453D-BE1E-C7237955C806}" type="presOf" srcId="{6657A7FF-C957-49B2-BCE2-C843B91D2F14}" destId="{0A7B2C8D-676C-414E-8B9F-F05349B81BA6}" srcOrd="0" destOrd="0" presId="urn:microsoft.com/office/officeart/2005/8/layout/hierarchy2"/>
    <dgm:cxn modelId="{191699DD-7DCC-40CE-980C-8961C19B59B5}" type="presOf" srcId="{DBB8BAAD-D9FB-40E3-B40C-099F33CE6450}" destId="{127AECAB-9259-4B05-9ABB-681AEE743D59}" srcOrd="0" destOrd="0" presId="urn:microsoft.com/office/officeart/2005/8/layout/hierarchy2"/>
    <dgm:cxn modelId="{5D7AB0E8-C856-49A8-B950-6CC93BE42C16}" type="presOf" srcId="{EBE88B8E-A678-4740-8B6B-03AB4779011A}" destId="{950EA11E-BEB4-4F89-8CA7-3AE5073DAD57}" srcOrd="0" destOrd="0" presId="urn:microsoft.com/office/officeart/2005/8/layout/hierarchy2"/>
    <dgm:cxn modelId="{F98EECFF-5068-44A8-B57D-A1828604D145}" type="presOf" srcId="{DBB8BAAD-D9FB-40E3-B40C-099F33CE6450}" destId="{2C33FDB9-6874-403D-8510-25FF2CF33094}" srcOrd="1" destOrd="0" presId="urn:microsoft.com/office/officeart/2005/8/layout/hierarchy2"/>
    <dgm:cxn modelId="{91C74533-E497-45D5-B216-766277505005}" type="presParOf" srcId="{63B0E85C-8ABE-43AA-9567-0E5D738ED6B2}" destId="{721C14BC-0EFF-4B77-A1ED-20156AB47AA8}" srcOrd="0" destOrd="0" presId="urn:microsoft.com/office/officeart/2005/8/layout/hierarchy2"/>
    <dgm:cxn modelId="{3629EAA6-1A8D-4A29-A284-61A122164334}" type="presParOf" srcId="{721C14BC-0EFF-4B77-A1ED-20156AB47AA8}" destId="{0037BA7C-74F4-4A1D-8EB5-75E0799AF582}" srcOrd="0" destOrd="0" presId="urn:microsoft.com/office/officeart/2005/8/layout/hierarchy2"/>
    <dgm:cxn modelId="{FB4FCF13-9D38-4174-B2DD-4FE313589858}" type="presParOf" srcId="{721C14BC-0EFF-4B77-A1ED-20156AB47AA8}" destId="{E1A7050C-23C1-4D4D-8246-F076266D7966}" srcOrd="1" destOrd="0" presId="urn:microsoft.com/office/officeart/2005/8/layout/hierarchy2"/>
    <dgm:cxn modelId="{405C4256-8E6E-408C-A7EB-D9ADA35726D0}" type="presParOf" srcId="{E1A7050C-23C1-4D4D-8246-F076266D7966}" destId="{127AECAB-9259-4B05-9ABB-681AEE743D59}" srcOrd="0" destOrd="0" presId="urn:microsoft.com/office/officeart/2005/8/layout/hierarchy2"/>
    <dgm:cxn modelId="{0077F232-0D27-4186-B214-32FA6A353512}" type="presParOf" srcId="{127AECAB-9259-4B05-9ABB-681AEE743D59}" destId="{2C33FDB9-6874-403D-8510-25FF2CF33094}" srcOrd="0" destOrd="0" presId="urn:microsoft.com/office/officeart/2005/8/layout/hierarchy2"/>
    <dgm:cxn modelId="{28947A0D-BA0F-4DAF-B46C-27DBBE93984F}" type="presParOf" srcId="{E1A7050C-23C1-4D4D-8246-F076266D7966}" destId="{30C98541-7277-4E1A-BEBA-75DF679C05FB}" srcOrd="1" destOrd="0" presId="urn:microsoft.com/office/officeart/2005/8/layout/hierarchy2"/>
    <dgm:cxn modelId="{F7494CCF-77CF-4BC8-A7A1-7B69190AA900}" type="presParOf" srcId="{30C98541-7277-4E1A-BEBA-75DF679C05FB}" destId="{D52653D6-0053-435A-A3E2-B917D8A6FF6E}" srcOrd="0" destOrd="0" presId="urn:microsoft.com/office/officeart/2005/8/layout/hierarchy2"/>
    <dgm:cxn modelId="{31C53A13-5ABD-40CB-BFB5-B16B679D4245}" type="presParOf" srcId="{30C98541-7277-4E1A-BEBA-75DF679C05FB}" destId="{595CDAA7-D544-430D-BC68-0F2B2FFA4829}" srcOrd="1" destOrd="0" presId="urn:microsoft.com/office/officeart/2005/8/layout/hierarchy2"/>
    <dgm:cxn modelId="{A97ECD45-BF22-4B34-96A1-993A128266DF}" type="presParOf" srcId="{595CDAA7-D544-430D-BC68-0F2B2FFA4829}" destId="{0A7B2C8D-676C-414E-8B9F-F05349B81BA6}" srcOrd="0" destOrd="0" presId="urn:microsoft.com/office/officeart/2005/8/layout/hierarchy2"/>
    <dgm:cxn modelId="{C03DEE48-5E95-4C03-A098-E2AC06368D69}" type="presParOf" srcId="{0A7B2C8D-676C-414E-8B9F-F05349B81BA6}" destId="{55A0F4D2-1FF8-486B-938B-F9D32B7A30EE}" srcOrd="0" destOrd="0" presId="urn:microsoft.com/office/officeart/2005/8/layout/hierarchy2"/>
    <dgm:cxn modelId="{FBFC5181-7FDF-48B0-81FC-9805297DFB43}" type="presParOf" srcId="{595CDAA7-D544-430D-BC68-0F2B2FFA4829}" destId="{7F6B4218-F30F-4FFB-841D-C0010AB0D45B}" srcOrd="1" destOrd="0" presId="urn:microsoft.com/office/officeart/2005/8/layout/hierarchy2"/>
    <dgm:cxn modelId="{63B9E9AD-5A1A-42FE-800E-C7F2D5B9D3ED}" type="presParOf" srcId="{7F6B4218-F30F-4FFB-841D-C0010AB0D45B}" destId="{8F699667-E7BC-4F42-B18F-CAA81375762F}" srcOrd="0" destOrd="0" presId="urn:microsoft.com/office/officeart/2005/8/layout/hierarchy2"/>
    <dgm:cxn modelId="{2165E934-27A9-4E2D-ABF1-3AF4BC80A9E4}" type="presParOf" srcId="{7F6B4218-F30F-4FFB-841D-C0010AB0D45B}" destId="{8BB148F1-9B6D-43AC-99A8-64770298B088}" srcOrd="1" destOrd="0" presId="urn:microsoft.com/office/officeart/2005/8/layout/hierarchy2"/>
    <dgm:cxn modelId="{C68B9A06-F055-4D2D-8175-F441985346D5}" type="presParOf" srcId="{595CDAA7-D544-430D-BC68-0F2B2FFA4829}" destId="{BCBDB3F6-E8C2-4880-89E5-A3A3AB0581D6}" srcOrd="2" destOrd="0" presId="urn:microsoft.com/office/officeart/2005/8/layout/hierarchy2"/>
    <dgm:cxn modelId="{3F5C75A1-497C-437E-92B0-11C82696F175}" type="presParOf" srcId="{BCBDB3F6-E8C2-4880-89E5-A3A3AB0581D6}" destId="{F262FF29-7E33-40FD-ADF8-9A62262EDFAC}" srcOrd="0" destOrd="0" presId="urn:microsoft.com/office/officeart/2005/8/layout/hierarchy2"/>
    <dgm:cxn modelId="{EE8C265A-7EBE-457A-86A3-ED0280955AA8}" type="presParOf" srcId="{595CDAA7-D544-430D-BC68-0F2B2FFA4829}" destId="{4AE23EC9-011D-419B-851D-7A0E7C221F45}" srcOrd="3" destOrd="0" presId="urn:microsoft.com/office/officeart/2005/8/layout/hierarchy2"/>
    <dgm:cxn modelId="{46E9F7CC-FDFE-4172-B015-6BBAACC893AB}" type="presParOf" srcId="{4AE23EC9-011D-419B-851D-7A0E7C221F45}" destId="{810F89E7-12BD-4E66-B258-E1F912F8B33A}" srcOrd="0" destOrd="0" presId="urn:microsoft.com/office/officeart/2005/8/layout/hierarchy2"/>
    <dgm:cxn modelId="{52F727EB-D971-4EA6-821C-35EC421221D3}" type="presParOf" srcId="{4AE23EC9-011D-419B-851D-7A0E7C221F45}" destId="{A2548D66-7908-41B0-B02F-4D170C52E6CE}" srcOrd="1" destOrd="0" presId="urn:microsoft.com/office/officeart/2005/8/layout/hierarchy2"/>
    <dgm:cxn modelId="{15933F94-C133-4E48-87F1-80EAA99FA3F5}" type="presParOf" srcId="{E1A7050C-23C1-4D4D-8246-F076266D7966}" destId="{09B3B831-7A02-41B3-A685-33338F8132AF}" srcOrd="2" destOrd="0" presId="urn:microsoft.com/office/officeart/2005/8/layout/hierarchy2"/>
    <dgm:cxn modelId="{C9B9817B-CA5D-4DD3-B410-095FA2922B9E}" type="presParOf" srcId="{09B3B831-7A02-41B3-A685-33338F8132AF}" destId="{368E9557-84D4-4E75-AD7B-9A0E95D94351}" srcOrd="0" destOrd="0" presId="urn:microsoft.com/office/officeart/2005/8/layout/hierarchy2"/>
    <dgm:cxn modelId="{8785B60A-E4B5-4732-9647-36F981E89CD5}" type="presParOf" srcId="{E1A7050C-23C1-4D4D-8246-F076266D7966}" destId="{5F0E1A6C-1950-4750-88B0-0AD4BCB6C0E0}" srcOrd="3" destOrd="0" presId="urn:microsoft.com/office/officeart/2005/8/layout/hierarchy2"/>
    <dgm:cxn modelId="{88FEC9D8-2409-4E8B-9CD5-BE70A0485F0E}" type="presParOf" srcId="{5F0E1A6C-1950-4750-88B0-0AD4BCB6C0E0}" destId="{AB570DC0-5024-4CF7-992C-054DFCCD78A0}" srcOrd="0" destOrd="0" presId="urn:microsoft.com/office/officeart/2005/8/layout/hierarchy2"/>
    <dgm:cxn modelId="{F2BEC2E6-F2F1-437A-8DC5-3FA1041B5072}" type="presParOf" srcId="{5F0E1A6C-1950-4750-88B0-0AD4BCB6C0E0}" destId="{98352539-3746-4B0B-A430-3DB9FADF1825}" srcOrd="1" destOrd="0" presId="urn:microsoft.com/office/officeart/2005/8/layout/hierarchy2"/>
    <dgm:cxn modelId="{20E7283F-374C-40B3-917E-AF811314B610}" type="presParOf" srcId="{98352539-3746-4B0B-A430-3DB9FADF1825}" destId="{950EA11E-BEB4-4F89-8CA7-3AE5073DAD57}" srcOrd="0" destOrd="0" presId="urn:microsoft.com/office/officeart/2005/8/layout/hierarchy2"/>
    <dgm:cxn modelId="{2690D778-58B5-4E50-90C2-4BEBF2F0F3B6}" type="presParOf" srcId="{950EA11E-BEB4-4F89-8CA7-3AE5073DAD57}" destId="{3A376295-4634-4DFF-9753-592C4A811579}" srcOrd="0" destOrd="0" presId="urn:microsoft.com/office/officeart/2005/8/layout/hierarchy2"/>
    <dgm:cxn modelId="{D1FCB019-21A3-43D0-9D49-CD26A73C070F}" type="presParOf" srcId="{98352539-3746-4B0B-A430-3DB9FADF1825}" destId="{1479E8EC-E6F4-446F-BCFE-7BA0FE6F1929}" srcOrd="1" destOrd="0" presId="urn:microsoft.com/office/officeart/2005/8/layout/hierarchy2"/>
    <dgm:cxn modelId="{3D72DD31-EE84-4A15-8D97-4F014F344D93}" type="presParOf" srcId="{1479E8EC-E6F4-446F-BCFE-7BA0FE6F1929}" destId="{9C5A09B7-BCA8-4755-B2B9-1597391D7783}" srcOrd="0" destOrd="0" presId="urn:microsoft.com/office/officeart/2005/8/layout/hierarchy2"/>
    <dgm:cxn modelId="{16E5B817-CD78-4BC5-B94F-64A649CB0642}" type="presParOf" srcId="{1479E8EC-E6F4-446F-BCFE-7BA0FE6F1929}" destId="{32494D85-D682-404B-916E-405BE0F270A6}" srcOrd="1" destOrd="0" presId="urn:microsoft.com/office/officeart/2005/8/layout/hierarchy2"/>
  </dgm:cxnLst>
  <dgm:bg/>
  <dgm:whole>
    <a:effectLst>
      <a:reflection blurRad="6350" stA="50000" endA="300" endPos="55000" dir="5400000" sy="-100000" algn="bl" rotWithShape="0"/>
    </a:effectLst>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BA7C-74F4-4A1D-8EB5-75E0799AF582}">
      <dsp:nvSpPr>
        <dsp:cNvPr id="0" name=""/>
        <dsp:cNvSpPr/>
      </dsp:nvSpPr>
      <dsp:spPr>
        <a:xfrm>
          <a:off x="415" y="175808"/>
          <a:ext cx="196493" cy="982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293" y="178686"/>
        <a:ext cx="190737" cy="92490"/>
      </dsp:txXfrm>
    </dsp:sp>
    <dsp:sp modelId="{127AECAB-9259-4B05-9ABB-681AEE743D59}">
      <dsp:nvSpPr>
        <dsp:cNvPr id="0" name=""/>
        <dsp:cNvSpPr/>
      </dsp:nvSpPr>
      <dsp:spPr>
        <a:xfrm rot="18770822">
          <a:off x="178419" y="160084"/>
          <a:ext cx="115576" cy="44956"/>
        </a:xfrm>
        <a:custGeom>
          <a:avLst/>
          <a:gdLst/>
          <a:ahLst/>
          <a:cxnLst/>
          <a:rect l="0" t="0" r="0" b="0"/>
          <a:pathLst>
            <a:path>
              <a:moveTo>
                <a:pt x="0" y="22478"/>
              </a:moveTo>
              <a:lnTo>
                <a:pt x="115576" y="22478"/>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233318" y="179673"/>
        <a:ext cx="5778" cy="5778"/>
      </dsp:txXfrm>
    </dsp:sp>
    <dsp:sp modelId="{D52653D6-0053-435A-A3E2-B917D8A6FF6E}">
      <dsp:nvSpPr>
        <dsp:cNvPr id="0" name=""/>
        <dsp:cNvSpPr/>
      </dsp:nvSpPr>
      <dsp:spPr>
        <a:xfrm>
          <a:off x="275506" y="91070"/>
          <a:ext cx="196493" cy="9824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hu-HU" sz="500" kern="1200" dirty="0"/>
        </a:p>
      </dsp:txBody>
      <dsp:txXfrm>
        <a:off x="278384" y="93948"/>
        <a:ext cx="190737" cy="92490"/>
      </dsp:txXfrm>
    </dsp:sp>
    <dsp:sp modelId="{0A7B2C8D-676C-414E-8B9F-F05349B81BA6}">
      <dsp:nvSpPr>
        <dsp:cNvPr id="0" name=""/>
        <dsp:cNvSpPr/>
      </dsp:nvSpPr>
      <dsp:spPr>
        <a:xfrm rot="19457599">
          <a:off x="462901" y="89469"/>
          <a:ext cx="96792" cy="44956"/>
        </a:xfrm>
        <a:custGeom>
          <a:avLst/>
          <a:gdLst/>
          <a:ahLst/>
          <a:cxnLst/>
          <a:rect l="0" t="0" r="0" b="0"/>
          <a:pathLst>
            <a:path>
              <a:moveTo>
                <a:pt x="0" y="22478"/>
              </a:moveTo>
              <a:lnTo>
                <a:pt x="96792" y="22478"/>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508878" y="109527"/>
        <a:ext cx="4839" cy="4839"/>
      </dsp:txXfrm>
    </dsp:sp>
    <dsp:sp modelId="{8F699667-E7BC-4F42-B18F-CAA81375762F}">
      <dsp:nvSpPr>
        <dsp:cNvPr id="0" name=""/>
        <dsp:cNvSpPr/>
      </dsp:nvSpPr>
      <dsp:spPr>
        <a:xfrm>
          <a:off x="550597" y="34578"/>
          <a:ext cx="196493" cy="9824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553475" y="37456"/>
        <a:ext cx="190737" cy="92490"/>
      </dsp:txXfrm>
    </dsp:sp>
    <dsp:sp modelId="{BCBDB3F6-E8C2-4880-89E5-A3A3AB0581D6}">
      <dsp:nvSpPr>
        <dsp:cNvPr id="0" name=""/>
        <dsp:cNvSpPr/>
      </dsp:nvSpPr>
      <dsp:spPr>
        <a:xfrm rot="2142401">
          <a:off x="462901" y="145961"/>
          <a:ext cx="96792" cy="44956"/>
        </a:xfrm>
        <a:custGeom>
          <a:avLst/>
          <a:gdLst/>
          <a:ahLst/>
          <a:cxnLst/>
          <a:rect l="0" t="0" r="0" b="0"/>
          <a:pathLst>
            <a:path>
              <a:moveTo>
                <a:pt x="0" y="22478"/>
              </a:moveTo>
              <a:lnTo>
                <a:pt x="96792" y="22478"/>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508878" y="166019"/>
        <a:ext cx="4839" cy="4839"/>
      </dsp:txXfrm>
    </dsp:sp>
    <dsp:sp modelId="{810F89E7-12BD-4E66-B258-E1F912F8B33A}">
      <dsp:nvSpPr>
        <dsp:cNvPr id="0" name=""/>
        <dsp:cNvSpPr/>
      </dsp:nvSpPr>
      <dsp:spPr>
        <a:xfrm>
          <a:off x="550597" y="147562"/>
          <a:ext cx="196493" cy="9824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hu-HU" sz="500" kern="1200" dirty="0"/>
        </a:p>
      </dsp:txBody>
      <dsp:txXfrm>
        <a:off x="553475" y="150440"/>
        <a:ext cx="190737" cy="92490"/>
      </dsp:txXfrm>
    </dsp:sp>
    <dsp:sp modelId="{09B3B831-7A02-41B3-A685-33338F8132AF}">
      <dsp:nvSpPr>
        <dsp:cNvPr id="0" name=""/>
        <dsp:cNvSpPr/>
      </dsp:nvSpPr>
      <dsp:spPr>
        <a:xfrm rot="2829178">
          <a:off x="178419" y="244822"/>
          <a:ext cx="115576" cy="44956"/>
        </a:xfrm>
        <a:custGeom>
          <a:avLst/>
          <a:gdLst/>
          <a:ahLst/>
          <a:cxnLst/>
          <a:rect l="0" t="0" r="0" b="0"/>
          <a:pathLst>
            <a:path>
              <a:moveTo>
                <a:pt x="0" y="22478"/>
              </a:moveTo>
              <a:lnTo>
                <a:pt x="115576" y="22478"/>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233318" y="264410"/>
        <a:ext cx="5778" cy="5778"/>
      </dsp:txXfrm>
    </dsp:sp>
    <dsp:sp modelId="{AB570DC0-5024-4CF7-992C-054DFCCD78A0}">
      <dsp:nvSpPr>
        <dsp:cNvPr id="0" name=""/>
        <dsp:cNvSpPr/>
      </dsp:nvSpPr>
      <dsp:spPr>
        <a:xfrm>
          <a:off x="275506" y="260545"/>
          <a:ext cx="196493" cy="9824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hu-HU" sz="500" kern="1200" dirty="0"/>
        </a:p>
      </dsp:txBody>
      <dsp:txXfrm>
        <a:off x="278384" y="263423"/>
        <a:ext cx="190737" cy="92490"/>
      </dsp:txXfrm>
    </dsp:sp>
    <dsp:sp modelId="{950EA11E-BEB4-4F89-8CA7-3AE5073DAD57}">
      <dsp:nvSpPr>
        <dsp:cNvPr id="0" name=""/>
        <dsp:cNvSpPr/>
      </dsp:nvSpPr>
      <dsp:spPr>
        <a:xfrm>
          <a:off x="471999" y="287191"/>
          <a:ext cx="78597" cy="44956"/>
        </a:xfrm>
        <a:custGeom>
          <a:avLst/>
          <a:gdLst/>
          <a:ahLst/>
          <a:cxnLst/>
          <a:rect l="0" t="0" r="0" b="0"/>
          <a:pathLst>
            <a:path>
              <a:moveTo>
                <a:pt x="0" y="22478"/>
              </a:moveTo>
              <a:lnTo>
                <a:pt x="78597" y="22478"/>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509333" y="307704"/>
        <a:ext cx="3929" cy="3929"/>
      </dsp:txXfrm>
    </dsp:sp>
    <dsp:sp modelId="{9C5A09B7-BCA8-4755-B2B9-1597391D7783}">
      <dsp:nvSpPr>
        <dsp:cNvPr id="0" name=""/>
        <dsp:cNvSpPr/>
      </dsp:nvSpPr>
      <dsp:spPr>
        <a:xfrm>
          <a:off x="550597" y="260545"/>
          <a:ext cx="196493" cy="9824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hu-HU" sz="500" kern="1200" dirty="0"/>
        </a:p>
      </dsp:txBody>
      <dsp:txXfrm>
        <a:off x="553475" y="263423"/>
        <a:ext cx="190737" cy="924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F51B2128-A285-DA01-AB81-E931FFC6F4FA}"/>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1" name="AutoShape 2">
            <a:extLst>
              <a:ext uri="{FF2B5EF4-FFF2-40B4-BE49-F238E27FC236}">
                <a16:creationId xmlns:a16="http://schemas.microsoft.com/office/drawing/2014/main" id="{547D402B-6D65-E935-EA53-0208D3FBC908}"/>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2" name="AutoShape 3">
            <a:extLst>
              <a:ext uri="{FF2B5EF4-FFF2-40B4-BE49-F238E27FC236}">
                <a16:creationId xmlns:a16="http://schemas.microsoft.com/office/drawing/2014/main" id="{64BFA2B1-F9AD-5484-6726-3B5A35CBB5B7}"/>
              </a:ext>
            </a:extLst>
          </p:cNvPr>
          <p:cNvSpPr>
            <a:spLocks noChangeArrowheads="1"/>
          </p:cNvSpPr>
          <p:nvPr/>
        </p:nvSpPr>
        <p:spPr bwMode="auto">
          <a:xfrm>
            <a:off x="0" y="0"/>
            <a:ext cx="7008813" cy="9294813"/>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3" name="AutoShape 4">
            <a:extLst>
              <a:ext uri="{FF2B5EF4-FFF2-40B4-BE49-F238E27FC236}">
                <a16:creationId xmlns:a16="http://schemas.microsoft.com/office/drawing/2014/main" id="{6D8B20A6-3522-D18B-0C3B-88D4FD4EF490}"/>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4" name="AutoShape 5">
            <a:extLst>
              <a:ext uri="{FF2B5EF4-FFF2-40B4-BE49-F238E27FC236}">
                <a16:creationId xmlns:a16="http://schemas.microsoft.com/office/drawing/2014/main" id="{ADA96492-05E0-51A8-9183-C452860B38F0}"/>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055" name="AutoShape 6">
            <a:extLst>
              <a:ext uri="{FF2B5EF4-FFF2-40B4-BE49-F238E27FC236}">
                <a16:creationId xmlns:a16="http://schemas.microsoft.com/office/drawing/2014/main" id="{E02800A1-670C-C236-95A9-45A34BD627A2}"/>
              </a:ext>
            </a:extLst>
          </p:cNvPr>
          <p:cNvSpPr>
            <a:spLocks noChangeArrowheads="1"/>
          </p:cNvSpPr>
          <p:nvPr/>
        </p:nvSpPr>
        <p:spPr bwMode="auto">
          <a:xfrm>
            <a:off x="0" y="0"/>
            <a:ext cx="7010400" cy="9296400"/>
          </a:xfrm>
          <a:prstGeom prst="roundRect">
            <a:avLst>
              <a:gd name="adj" fmla="val 19"/>
            </a:avLst>
          </a:prstGeom>
          <a:solidFill>
            <a:srgbClr val="FFFFFF"/>
          </a:solidFill>
          <a:ln>
            <a:noFill/>
          </a:ln>
        </p:spPr>
        <p:txBody>
          <a:bodyPr wrap="none" anchor="ctr"/>
          <a:lstStyle>
            <a:lvl1pPr>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1pPr>
            <a:lvl2pPr marL="742950" indent="-28575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2pPr>
            <a:lvl3pPr marL="11430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3pPr>
            <a:lvl4pPr marL="16002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4pPr>
            <a:lvl5pPr marL="2057400" indent="-228600">
              <a:lnSpc>
                <a:spcPct val="80000"/>
              </a:lnSpc>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3600" b="1">
                <a:solidFill>
                  <a:schemeClr val="bg1"/>
                </a:solidFill>
                <a:latin typeface="Times New Roman" panose="02020603050405020304" pitchFamily="18" charset="0"/>
              </a:defRPr>
            </a:lvl9pPr>
          </a:lstStyle>
          <a:p>
            <a:pPr>
              <a:defRPr/>
            </a:pPr>
            <a:endParaRPr lang="en-US" altLang="en-US" b="0"/>
          </a:p>
        </p:txBody>
      </p:sp>
      <p:sp>
        <p:nvSpPr>
          <p:cNvPr id="258056" name="Text Box 7">
            <a:extLst>
              <a:ext uri="{FF2B5EF4-FFF2-40B4-BE49-F238E27FC236}">
                <a16:creationId xmlns:a16="http://schemas.microsoft.com/office/drawing/2014/main" id="{B3E38FDA-5CF1-2173-E1B2-76F0C474C711}"/>
              </a:ext>
            </a:extLst>
          </p:cNvPr>
          <p:cNvSpPr txBox="1">
            <a:spLocks noChangeArrowheads="1"/>
          </p:cNvSpPr>
          <p:nvPr/>
        </p:nvSpPr>
        <p:spPr bwMode="auto">
          <a:xfrm>
            <a:off x="1360488" y="893763"/>
            <a:ext cx="4289425" cy="3216275"/>
          </a:xfrm>
          <a:prstGeom prst="rect">
            <a:avLst/>
          </a:prstGeom>
          <a:solidFill>
            <a:srgbClr val="FFFFFF"/>
          </a:solidFill>
          <a:ln w="9360">
            <a:solidFill>
              <a:srgbClr val="000000"/>
            </a:solidFill>
            <a:miter lim="800000"/>
            <a:headEnd/>
            <a:tailEnd/>
          </a:ln>
        </p:spPr>
        <p:txBody>
          <a:bodyPr wrap="none" anchor="ctr"/>
          <a:lstStyle>
            <a:lvl1pPr>
              <a:defRPr sz="3600" b="1">
                <a:solidFill>
                  <a:schemeClr val="bg1"/>
                </a:solidFill>
                <a:latin typeface="Times New Roman" pitchFamily="18" charset="0"/>
              </a:defRPr>
            </a:lvl1pPr>
            <a:lvl2pPr marL="742950" indent="-285750">
              <a:defRPr sz="3600" b="1">
                <a:solidFill>
                  <a:schemeClr val="bg1"/>
                </a:solidFill>
                <a:latin typeface="Times New Roman" pitchFamily="18" charset="0"/>
              </a:defRPr>
            </a:lvl2pPr>
            <a:lvl3pPr marL="1143000" indent="-228600">
              <a:defRPr sz="3600" b="1">
                <a:solidFill>
                  <a:schemeClr val="bg1"/>
                </a:solidFill>
                <a:latin typeface="Times New Roman" pitchFamily="18" charset="0"/>
              </a:defRPr>
            </a:lvl3pPr>
            <a:lvl4pPr marL="1600200" indent="-228600">
              <a:defRPr sz="3600" b="1">
                <a:solidFill>
                  <a:schemeClr val="bg1"/>
                </a:solidFill>
                <a:latin typeface="Times New Roman" pitchFamily="18" charset="0"/>
              </a:defRPr>
            </a:lvl4pPr>
            <a:lvl5pPr marL="2057400" indent="-228600">
              <a:defRPr sz="3600" b="1">
                <a:solidFill>
                  <a:schemeClr val="bg1"/>
                </a:solidFill>
                <a:latin typeface="Times New Roman" pitchFamily="18"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a:solidFill>
                  <a:schemeClr val="bg1"/>
                </a:solidFill>
                <a:latin typeface="Times New Roman" pitchFamily="18"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a:solidFill>
                  <a:schemeClr val="bg1"/>
                </a:solidFill>
                <a:latin typeface="Times New Roman" pitchFamily="18"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a:solidFill>
                  <a:schemeClr val="bg1"/>
                </a:solidFill>
                <a:latin typeface="Times New Roman" pitchFamily="18"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itchFamily="18" charset="0"/>
              <a:defRPr sz="3600" b="1">
                <a:solidFill>
                  <a:schemeClr val="bg1"/>
                </a:solidFill>
                <a:latin typeface="Times New Roman" pitchFamily="18" charset="0"/>
              </a:defRPr>
            </a:lvl9pPr>
          </a:lstStyle>
          <a:p>
            <a:pPr>
              <a:lnSpc>
                <a:spcPct val="80000"/>
              </a:lnSpc>
              <a:buClr>
                <a:srgbClr val="000000"/>
              </a:buClr>
              <a:buSzPct val="100000"/>
              <a:buFont typeface="Times New Roman" panose="02020603050405020304" pitchFamily="18" charset="0"/>
              <a:buNone/>
              <a:defRPr/>
            </a:pPr>
            <a:endParaRPr lang="en-US" b="0"/>
          </a:p>
        </p:txBody>
      </p:sp>
      <p:sp>
        <p:nvSpPr>
          <p:cNvPr id="3080" name="Rectangle 8">
            <a:extLst>
              <a:ext uri="{FF2B5EF4-FFF2-40B4-BE49-F238E27FC236}">
                <a16:creationId xmlns:a16="http://schemas.microsoft.com/office/drawing/2014/main" id="{ADCE2375-DBB1-56C0-34E5-D25A36B6D748}"/>
              </a:ext>
            </a:extLst>
          </p:cNvPr>
          <p:cNvSpPr>
            <a:spLocks noGrp="1" noChangeArrowheads="1"/>
          </p:cNvSpPr>
          <p:nvPr>
            <p:ph type="body"/>
          </p:nvPr>
        </p:nvSpPr>
        <p:spPr bwMode="auto">
          <a:xfrm>
            <a:off x="1085850" y="4422775"/>
            <a:ext cx="4840288" cy="3567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8" name="Rectangle 9">
            <a:extLst>
              <a:ext uri="{FF2B5EF4-FFF2-40B4-BE49-F238E27FC236}">
                <a16:creationId xmlns:a16="http://schemas.microsoft.com/office/drawing/2014/main" id="{B0E363DA-87A9-62AE-791D-C68A15EF374E}"/>
              </a:ext>
            </a:extLst>
          </p:cNvPr>
          <p:cNvSpPr>
            <a:spLocks noGrp="1" noChangeArrowheads="1"/>
          </p:cNvSpPr>
          <p:nvPr>
            <p:ph type="sldImg"/>
          </p:nvPr>
        </p:nvSpPr>
        <p:spPr bwMode="auto">
          <a:xfrm>
            <a:off x="1181100" y="706438"/>
            <a:ext cx="464185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site.uottawa.ca:4321/oose/superclass.html" TargetMode="External"/><Relationship Id="rId13" Type="http://schemas.openxmlformats.org/officeDocument/2006/relationships/hyperlink" Target="http://www.site.uottawa.ca:4321/oose/paradigm.html" TargetMode="External"/><Relationship Id="rId18" Type="http://schemas.openxmlformats.org/officeDocument/2006/relationships/hyperlink" Target="http://www.site.uottawa.ca:4321/oose/compiler.html" TargetMode="External"/><Relationship Id="rId3" Type="http://schemas.openxmlformats.org/officeDocument/2006/relationships/hyperlink" Target="http://www.site.uottawa.ca:4321/oose/property.html" TargetMode="External"/><Relationship Id="rId7" Type="http://schemas.openxmlformats.org/officeDocument/2006/relationships/hyperlink" Target="http://www.site.uottawa.ca:4321/oose/operation.html" TargetMode="External"/><Relationship Id="rId12" Type="http://schemas.openxmlformats.org/officeDocument/2006/relationships/hyperlink" Target="http://www.site.uottawa.ca:4321/oose/one.html" TargetMode="External"/><Relationship Id="rId17" Type="http://schemas.openxmlformats.org/officeDocument/2006/relationships/hyperlink" Target="http://www.site.uottawa.ca:4321/oose/polymorphism.html" TargetMode="External"/><Relationship Id="rId2" Type="http://schemas.openxmlformats.org/officeDocument/2006/relationships/slide" Target="../slides/slide12.xml"/><Relationship Id="rId16" Type="http://schemas.openxmlformats.org/officeDocument/2006/relationships/hyperlink" Target="http://www.site.uottawa.ca:4321/oose/this.html" TargetMode="External"/><Relationship Id="rId1" Type="http://schemas.openxmlformats.org/officeDocument/2006/relationships/notesMaster" Target="../notesMasters/notesMaster1.xml"/><Relationship Id="rId6" Type="http://schemas.openxmlformats.org/officeDocument/2006/relationships/hyperlink" Target="http://www.site.uottawa.ca:4321/oose/abstractoperation.html" TargetMode="External"/><Relationship Id="rId11" Type="http://schemas.openxmlformats.org/officeDocument/2006/relationships/hyperlink" Target="http://www.site.uottawa.ca:4321/oose/dynamicbinding.html" TargetMode="External"/><Relationship Id="rId5" Type="http://schemas.openxmlformats.org/officeDocument/2006/relationships/hyperlink" Target="http://www.site.uottawa.ca:4321/oose/software.html" TargetMode="External"/><Relationship Id="rId15" Type="http://schemas.openxmlformats.org/officeDocument/2006/relationships/hyperlink" Target="http://www.site.uottawa.ca:4321/oose/method.html" TargetMode="External"/><Relationship Id="rId10" Type="http://schemas.openxmlformats.org/officeDocument/2006/relationships/hyperlink" Target="http://www.site.uottawa.ca:4321/oose/interface.html" TargetMode="External"/><Relationship Id="rId19" Type="http://schemas.openxmlformats.org/officeDocument/2006/relationships/hyperlink" Target="http://www.site.uottawa.ca:4321/oose/code.html" TargetMode="External"/><Relationship Id="rId4" Type="http://schemas.openxmlformats.org/officeDocument/2006/relationships/hyperlink" Target="http://www.site.uottawa.ca:4321/oose/object.html" TargetMode="External"/><Relationship Id="rId9" Type="http://schemas.openxmlformats.org/officeDocument/2006/relationships/hyperlink" Target="http://www.site.uottawa.ca:4321/oose/else.html" TargetMode="External"/><Relationship Id="rId14" Type="http://schemas.openxmlformats.org/officeDocument/2006/relationships/hyperlink" Target="http://www.site.uottawa.ca:4321/oose/process.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CD57FBD-41AE-1CB0-4457-2CF04A884BA0}"/>
              </a:ext>
            </a:extLst>
          </p:cNvPr>
          <p:cNvSpPr>
            <a:spLocks noGrp="1" noRot="1" noChangeAspect="1" noChangeArrowheads="1" noTextEdit="1"/>
          </p:cNvSpPr>
          <p:nvPr>
            <p:ph type="sldImg"/>
          </p:nvPr>
        </p:nvSpPr>
        <p:spPr>
          <a:xfrm>
            <a:off x="1179513" y="696913"/>
            <a:ext cx="4648200" cy="3486150"/>
          </a:xfrm>
          <a:solidFill>
            <a:srgbClr val="FFFFFF"/>
          </a:solidFill>
        </p:spPr>
      </p:sp>
      <p:sp>
        <p:nvSpPr>
          <p:cNvPr id="12291" name="Rectangle 3">
            <a:extLst>
              <a:ext uri="{FF2B5EF4-FFF2-40B4-BE49-F238E27FC236}">
                <a16:creationId xmlns:a16="http://schemas.microsoft.com/office/drawing/2014/main" id="{A81A3F95-773D-FFF6-C19A-CF157C2F4B7C}"/>
              </a:ext>
            </a:extLst>
          </p:cNvPr>
          <p:cNvSpPr>
            <a:spLocks noGrp="1" noChangeArrowheads="1"/>
          </p:cNvSpPr>
          <p:nvPr>
            <p:ph type="body" idx="1"/>
          </p:nvPr>
        </p:nvSpPr>
        <p:spPr>
          <a:xfrm>
            <a:off x="935038" y="4414838"/>
            <a:ext cx="5138737" cy="4183062"/>
          </a:xfrm>
          <a:solidFill>
            <a:srgbClr val="FFFFFF"/>
          </a:solidFill>
          <a:ln>
            <a:solidFill>
              <a:srgbClr val="000000"/>
            </a:solidFill>
            <a:miter lim="800000"/>
          </a:ln>
        </p:spPr>
        <p:txBody>
          <a:bodyPr lIns="93159" tIns="46580" rIns="93159" bIns="46580"/>
          <a:lstStyle/>
          <a:p>
            <a:pPr defTabSz="914400"/>
            <a:r>
              <a:rPr lang="en-US" altLang="en-US"/>
              <a:t>Karl J. Lieberherr, et al. Object-Oriented Programming: An Objective Sense of Style. In Proceedings OOPSLA '88.</a:t>
            </a:r>
          </a:p>
          <a:p>
            <a:pPr defTabSz="914400"/>
            <a:r>
              <a:rPr lang="en-US" altLang="en-US"/>
              <a:t>The Law of Demeter states that you should only send messages to: an argument passed to you; an object you create; self, super; or your class.</a:t>
            </a:r>
          </a:p>
          <a:p>
            <a:pPr defTabSz="914400"/>
            <a:r>
              <a:rPr lang="en-US" altLang="en-US"/>
              <a:t>By obeying this law, you avoid unnecessarily coupling your classes. Instead of retrieving data from other objects, you should delegate tasks to them.</a:t>
            </a:r>
          </a:p>
          <a:p>
            <a:pPr defTabSz="914400"/>
            <a:r>
              <a:rPr lang="en-US" altLang="en-US"/>
              <a:t>Alec Sharp in Smalltalk by Example, McGraw-Hill, 1997, explains this as “Tell, don’t ask”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EBFF178-DB12-D520-B7A9-24378498E4CE}"/>
              </a:ext>
            </a:extLst>
          </p:cNvPr>
          <p:cNvSpPr>
            <a:spLocks noGrp="1" noRot="1" noChangeAspect="1" noChangeArrowheads="1" noTextEdit="1"/>
          </p:cNvSpPr>
          <p:nvPr>
            <p:ph type="sldImg"/>
          </p:nvPr>
        </p:nvSpPr>
        <p:spPr>
          <a:xfrm>
            <a:off x="1179513" y="696913"/>
            <a:ext cx="4648200" cy="3486150"/>
          </a:xfrm>
        </p:spPr>
      </p:sp>
      <p:sp>
        <p:nvSpPr>
          <p:cNvPr id="44035" name="Rectangle 3">
            <a:extLst>
              <a:ext uri="{FF2B5EF4-FFF2-40B4-BE49-F238E27FC236}">
                <a16:creationId xmlns:a16="http://schemas.microsoft.com/office/drawing/2014/main" id="{CD782437-69C2-7158-BE9A-FD30D934A752}"/>
              </a:ext>
            </a:extLst>
          </p:cNvPr>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2DDC5F2-B161-9FB4-6D50-52091755639A}"/>
              </a:ext>
            </a:extLst>
          </p:cNvPr>
          <p:cNvSpPr>
            <a:spLocks noGrp="1" noRot="1" noChangeAspect="1" noChangeArrowheads="1" noTextEdit="1"/>
          </p:cNvSpPr>
          <p:nvPr>
            <p:ph type="sldImg"/>
          </p:nvPr>
        </p:nvSpPr>
        <p:spPr>
          <a:xfrm>
            <a:off x="1179513" y="696913"/>
            <a:ext cx="4648200" cy="3486150"/>
          </a:xfrm>
        </p:spPr>
      </p:sp>
      <p:sp>
        <p:nvSpPr>
          <p:cNvPr id="46083" name="Rectangle 3">
            <a:extLst>
              <a:ext uri="{FF2B5EF4-FFF2-40B4-BE49-F238E27FC236}">
                <a16:creationId xmlns:a16="http://schemas.microsoft.com/office/drawing/2014/main" id="{C397D7DD-D0F0-3BAD-5033-8103776C2222}"/>
              </a:ext>
            </a:extLst>
          </p:cNvPr>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4339BF34-FF50-CD2F-B1FB-8083FE8CF616}"/>
              </a:ext>
            </a:extLst>
          </p:cNvPr>
          <p:cNvSpPr txBox="1">
            <a:spLocks noChangeArrowheads="1"/>
          </p:cNvSpPr>
          <p:nvPr/>
        </p:nvSpPr>
        <p:spPr bwMode="auto">
          <a:xfrm>
            <a:off x="1181100" y="706438"/>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52227" name="Rectangle 2">
            <a:extLst>
              <a:ext uri="{FF2B5EF4-FFF2-40B4-BE49-F238E27FC236}">
                <a16:creationId xmlns:a16="http://schemas.microsoft.com/office/drawing/2014/main" id="{30D164C3-56F9-EF8A-512E-D95CB36CE5E6}"/>
              </a:ext>
            </a:extLst>
          </p:cNvPr>
          <p:cNvSpPr>
            <a:spLocks noGrp="1" noChangeArrowheads="1"/>
          </p:cNvSpPr>
          <p:nvPr>
            <p:ph type="body"/>
          </p:nvPr>
        </p:nvSpPr>
        <p:spPr>
          <a:xfrm>
            <a:off x="1085850" y="4422775"/>
            <a:ext cx="4841875" cy="357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E022AAB2-C3E2-9E98-6CE9-6A680DAAA768}"/>
              </a:ext>
            </a:extLst>
          </p:cNvPr>
          <p:cNvSpPr>
            <a:spLocks noGrp="1" noRot="1" noChangeAspect="1" noChangeArrowheads="1" noTextEdit="1"/>
          </p:cNvSpPr>
          <p:nvPr>
            <p:ph type="sldImg"/>
          </p:nvPr>
        </p:nvSpPr>
        <p:spPr>
          <a:xfrm>
            <a:off x="1181100" y="706438"/>
            <a:ext cx="4643438" cy="3481387"/>
          </a:xfrm>
          <a:solidFill>
            <a:srgbClr val="FFFFFF"/>
          </a:solidFill>
          <a:ln>
            <a:solidFill>
              <a:srgbClr val="000000"/>
            </a:solidFill>
            <a:miter lim="800000"/>
            <a:headEnd/>
            <a:tailEnd/>
          </a:ln>
        </p:spPr>
      </p:sp>
      <p:sp>
        <p:nvSpPr>
          <p:cNvPr id="56323" name="Rectangle 2">
            <a:extLst>
              <a:ext uri="{FF2B5EF4-FFF2-40B4-BE49-F238E27FC236}">
                <a16:creationId xmlns:a16="http://schemas.microsoft.com/office/drawing/2014/main" id="{AAEEA615-606B-D277-02A2-21CAD73BB940}"/>
              </a:ext>
            </a:extLst>
          </p:cNvPr>
          <p:cNvSpPr>
            <a:spLocks noGrp="1" noChangeArrowheads="1"/>
          </p:cNvSpPr>
          <p:nvPr>
            <p:ph type="body" idx="1"/>
          </p:nvPr>
        </p:nvSpPr>
        <p:spPr>
          <a:xfrm>
            <a:off x="1085850" y="4422775"/>
            <a:ext cx="484187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AF5B8DC9-C04C-E9CB-7480-B00812AEA961}"/>
              </a:ext>
            </a:extLst>
          </p:cNvPr>
          <p:cNvSpPr>
            <a:spLocks noGrp="1" noRot="1" noChangeAspect="1" noChangeArrowheads="1" noTextEdit="1"/>
          </p:cNvSpPr>
          <p:nvPr>
            <p:ph type="sldImg"/>
          </p:nvPr>
        </p:nvSpPr>
        <p:spPr>
          <a:xfrm>
            <a:off x="1181100" y="706438"/>
            <a:ext cx="4643438" cy="3481387"/>
          </a:xfrm>
          <a:solidFill>
            <a:srgbClr val="FFFFFF"/>
          </a:solidFill>
          <a:ln>
            <a:solidFill>
              <a:srgbClr val="000000"/>
            </a:solidFill>
            <a:miter lim="800000"/>
            <a:headEnd/>
            <a:tailEnd/>
          </a:ln>
        </p:spPr>
      </p:sp>
      <p:sp>
        <p:nvSpPr>
          <p:cNvPr id="61443" name="Rectangle 2">
            <a:extLst>
              <a:ext uri="{FF2B5EF4-FFF2-40B4-BE49-F238E27FC236}">
                <a16:creationId xmlns:a16="http://schemas.microsoft.com/office/drawing/2014/main" id="{85EB0D0F-FDA1-13D7-D3B6-BA51CF1482F4}"/>
              </a:ext>
            </a:extLst>
          </p:cNvPr>
          <p:cNvSpPr>
            <a:spLocks noGrp="1" noChangeArrowheads="1"/>
          </p:cNvSpPr>
          <p:nvPr>
            <p:ph type="body" idx="1"/>
          </p:nvPr>
        </p:nvSpPr>
        <p:spPr>
          <a:xfrm>
            <a:off x="1085850" y="4422775"/>
            <a:ext cx="484187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F7235F0-5760-155A-DAE0-288771A3EB61}"/>
              </a:ext>
            </a:extLst>
          </p:cNvPr>
          <p:cNvSpPr>
            <a:spLocks noGrp="1" noRot="1" noChangeAspect="1" noChangeArrowheads="1" noTextEdit="1"/>
          </p:cNvSpPr>
          <p:nvPr>
            <p:ph type="sldImg"/>
          </p:nvPr>
        </p:nvSpPr>
        <p:spPr>
          <a:xfrm>
            <a:off x="1181100" y="698500"/>
            <a:ext cx="4646613" cy="3484563"/>
          </a:xfrm>
          <a:solidFill>
            <a:srgbClr val="FFFFFF"/>
          </a:solidFill>
          <a:ln>
            <a:solidFill>
              <a:srgbClr val="000000"/>
            </a:solidFill>
            <a:miter lim="800000"/>
            <a:headEnd/>
            <a:tailEnd/>
          </a:ln>
        </p:spPr>
      </p:sp>
      <p:sp>
        <p:nvSpPr>
          <p:cNvPr id="65539" name="Rectangle 3">
            <a:extLst>
              <a:ext uri="{FF2B5EF4-FFF2-40B4-BE49-F238E27FC236}">
                <a16:creationId xmlns:a16="http://schemas.microsoft.com/office/drawing/2014/main" id="{5E3CBC42-21A2-0AA8-04D0-2262D7E744D3}"/>
              </a:ext>
            </a:extLst>
          </p:cNvPr>
          <p:cNvSpPr>
            <a:spLocks noGrp="1" noChangeArrowheads="1"/>
          </p:cNvSpPr>
          <p:nvPr>
            <p:ph type="body" idx="1"/>
          </p:nvPr>
        </p:nvSpPr>
        <p:spPr>
          <a:xfrm>
            <a:off x="701675" y="4414838"/>
            <a:ext cx="560546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74920930-8C35-1414-49E5-939B87301CCD}"/>
              </a:ext>
            </a:extLst>
          </p:cNvPr>
          <p:cNvSpPr>
            <a:spLocks noGrp="1" noRot="1" noChangeAspect="1" noChangeArrowheads="1" noTextEdit="1"/>
          </p:cNvSpPr>
          <p:nvPr>
            <p:ph type="sldImg"/>
          </p:nvPr>
        </p:nvSpPr>
        <p:spPr>
          <a:xfrm>
            <a:off x="1181100" y="706438"/>
            <a:ext cx="4643438" cy="3481387"/>
          </a:xfrm>
          <a:solidFill>
            <a:srgbClr val="FFFFFF"/>
          </a:solidFill>
          <a:ln>
            <a:solidFill>
              <a:srgbClr val="000000"/>
            </a:solidFill>
            <a:miter lim="800000"/>
            <a:headEnd/>
            <a:tailEnd/>
          </a:ln>
        </p:spPr>
      </p:sp>
      <p:sp>
        <p:nvSpPr>
          <p:cNvPr id="70659" name="Rectangle 2">
            <a:extLst>
              <a:ext uri="{FF2B5EF4-FFF2-40B4-BE49-F238E27FC236}">
                <a16:creationId xmlns:a16="http://schemas.microsoft.com/office/drawing/2014/main" id="{CB56F01A-D187-9D49-AB01-DA9EEFF2987B}"/>
              </a:ext>
            </a:extLst>
          </p:cNvPr>
          <p:cNvSpPr>
            <a:spLocks noGrp="1" noChangeArrowheads="1"/>
          </p:cNvSpPr>
          <p:nvPr>
            <p:ph type="body" idx="1"/>
          </p:nvPr>
        </p:nvSpPr>
        <p:spPr>
          <a:xfrm>
            <a:off x="1085850" y="4422775"/>
            <a:ext cx="484187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CED9CB9D-3D74-D5F7-2CEA-C7E189AC37F9}"/>
              </a:ext>
            </a:extLst>
          </p:cNvPr>
          <p:cNvSpPr>
            <a:spLocks noGrp="1" noRot="1" noChangeAspect="1" noChangeArrowheads="1" noTextEdit="1"/>
          </p:cNvSpPr>
          <p:nvPr>
            <p:ph type="sldImg"/>
          </p:nvPr>
        </p:nvSpPr>
        <p:spPr>
          <a:xfrm>
            <a:off x="1182688" y="706438"/>
            <a:ext cx="4638675" cy="3479800"/>
          </a:xfrm>
        </p:spPr>
      </p:sp>
      <p:sp>
        <p:nvSpPr>
          <p:cNvPr id="79875" name="Notes Placeholder 2">
            <a:extLst>
              <a:ext uri="{FF2B5EF4-FFF2-40B4-BE49-F238E27FC236}">
                <a16:creationId xmlns:a16="http://schemas.microsoft.com/office/drawing/2014/main" id="{59852239-95F4-94FB-4A2E-FE7146A15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38C2A4D2-6543-A627-8ACE-2FC219D11E86}"/>
              </a:ext>
            </a:extLst>
          </p:cNvPr>
          <p:cNvSpPr>
            <a:spLocks noGrp="1" noRot="1" noChangeAspect="1" noChangeArrowheads="1" noTextEdit="1"/>
          </p:cNvSpPr>
          <p:nvPr>
            <p:ph type="sldImg"/>
          </p:nvPr>
        </p:nvSpPr>
        <p:spPr>
          <a:xfrm>
            <a:off x="1181100" y="706438"/>
            <a:ext cx="4643438" cy="3481387"/>
          </a:xfrm>
          <a:solidFill>
            <a:srgbClr val="FFFFFF"/>
          </a:solidFill>
          <a:ln>
            <a:solidFill>
              <a:srgbClr val="000000"/>
            </a:solidFill>
            <a:miter lim="800000"/>
            <a:headEnd/>
            <a:tailEnd/>
          </a:ln>
        </p:spPr>
      </p:sp>
      <p:sp>
        <p:nvSpPr>
          <p:cNvPr id="95235" name="Rectangle 2">
            <a:extLst>
              <a:ext uri="{FF2B5EF4-FFF2-40B4-BE49-F238E27FC236}">
                <a16:creationId xmlns:a16="http://schemas.microsoft.com/office/drawing/2014/main" id="{D5CCA00F-AC1A-3991-0885-B0DD69F6B1B9}"/>
              </a:ext>
            </a:extLst>
          </p:cNvPr>
          <p:cNvSpPr>
            <a:spLocks noGrp="1" noChangeArrowheads="1"/>
          </p:cNvSpPr>
          <p:nvPr>
            <p:ph type="body" idx="1"/>
          </p:nvPr>
        </p:nvSpPr>
        <p:spPr>
          <a:xfrm>
            <a:off x="1085850" y="4422775"/>
            <a:ext cx="484187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C17E23B-61EB-AA98-B66D-1D674E70C9B6}"/>
              </a:ext>
            </a:extLst>
          </p:cNvPr>
          <p:cNvSpPr txBox="1">
            <a:spLocks noGrp="1" noChangeArrowheads="1"/>
          </p:cNvSpPr>
          <p:nvPr/>
        </p:nvSpPr>
        <p:spPr bwMode="auto">
          <a:xfrm>
            <a:off x="3971925" y="8829675"/>
            <a:ext cx="30368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nchor="b"/>
          <a:lstStyle>
            <a:lvl1pPr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a:spcBef>
                <a:spcPct val="0"/>
              </a:spcBef>
              <a:buClrTx/>
              <a:buSzTx/>
              <a:buFontTx/>
              <a:buNone/>
            </a:pPr>
            <a:fld id="{40F1AF21-C601-415C-BC63-D928237720BF}" type="slidenum">
              <a:rPr lang="en-US" altLang="en-US" b="0">
                <a:solidFill>
                  <a:schemeClr val="tx1"/>
                </a:solidFill>
                <a:latin typeface="Times" panose="02020603050405020304" pitchFamily="18" charset="0"/>
                <a:ea typeface="MS PGothic" panose="020B0600070205080204" pitchFamily="34" charset="-128"/>
              </a:rPr>
              <a:pPr algn="r">
                <a:spcBef>
                  <a:spcPct val="0"/>
                </a:spcBef>
                <a:buClrTx/>
                <a:buSzTx/>
                <a:buFontTx/>
                <a:buNone/>
              </a:pPr>
              <a:t>88</a:t>
            </a:fld>
            <a:endParaRPr lang="en-US" altLang="en-US" b="0">
              <a:solidFill>
                <a:schemeClr val="tx1"/>
              </a:solidFill>
              <a:latin typeface="Times" panose="02020603050405020304" pitchFamily="18" charset="0"/>
              <a:ea typeface="MS PGothic" panose="020B0600070205080204" pitchFamily="34" charset="-128"/>
            </a:endParaRPr>
          </a:p>
        </p:txBody>
      </p:sp>
      <p:sp>
        <p:nvSpPr>
          <p:cNvPr id="111619" name="Rectangle 2">
            <a:extLst>
              <a:ext uri="{FF2B5EF4-FFF2-40B4-BE49-F238E27FC236}">
                <a16:creationId xmlns:a16="http://schemas.microsoft.com/office/drawing/2014/main" id="{CCC53B67-A5CE-D35B-5B14-50A7FFBC4A27}"/>
              </a:ext>
            </a:extLst>
          </p:cNvPr>
          <p:cNvSpPr>
            <a:spLocks noGrp="1" noRot="1" noChangeAspect="1" noChangeArrowheads="1" noTextEdit="1"/>
          </p:cNvSpPr>
          <p:nvPr>
            <p:ph type="sldImg"/>
          </p:nvPr>
        </p:nvSpPr>
        <p:spPr>
          <a:xfrm>
            <a:off x="1179513" y="696913"/>
            <a:ext cx="4648200" cy="3486150"/>
          </a:xfrm>
          <a:solidFill>
            <a:srgbClr val="FFFFFF"/>
          </a:solidFill>
        </p:spPr>
      </p:sp>
      <p:sp>
        <p:nvSpPr>
          <p:cNvPr id="111620" name="Rectangle 3">
            <a:extLst>
              <a:ext uri="{FF2B5EF4-FFF2-40B4-BE49-F238E27FC236}">
                <a16:creationId xmlns:a16="http://schemas.microsoft.com/office/drawing/2014/main" id="{A1F246C9-0296-EE7F-50A2-64B042E92307}"/>
              </a:ext>
            </a:extLst>
          </p:cNvPr>
          <p:cNvSpPr>
            <a:spLocks noGrp="1" noChangeArrowheads="1"/>
          </p:cNvSpPr>
          <p:nvPr>
            <p:ph type="body" idx="1"/>
          </p:nvPr>
        </p:nvSpPr>
        <p:spPr>
          <a:xfrm>
            <a:off x="935038" y="4414838"/>
            <a:ext cx="5138737" cy="4183062"/>
          </a:xfrm>
          <a:solidFill>
            <a:srgbClr val="FFFFFF"/>
          </a:solidFill>
          <a:ln>
            <a:solidFill>
              <a:srgbClr val="000000"/>
            </a:solidFill>
            <a:miter lim="800000"/>
          </a:ln>
        </p:spPr>
        <p:txBody>
          <a:bodyPr lIns="93159" tIns="46580" rIns="93159" bIns="46580"/>
          <a:lstStyle/>
          <a:p>
            <a:pPr defTabSz="914400"/>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3E72D33-B93A-AFE6-A831-5F312CBC82E3}"/>
              </a:ext>
            </a:extLst>
          </p:cNvPr>
          <p:cNvSpPr>
            <a:spLocks noGrp="1" noRot="1" noChangeAspect="1" noChangeArrowheads="1" noTextEdit="1"/>
          </p:cNvSpPr>
          <p:nvPr>
            <p:ph type="sldImg"/>
          </p:nvPr>
        </p:nvSpPr>
        <p:spPr>
          <a:xfrm>
            <a:off x="1181100" y="696913"/>
            <a:ext cx="4648200" cy="3486150"/>
          </a:xfrm>
        </p:spPr>
      </p:sp>
      <p:sp>
        <p:nvSpPr>
          <p:cNvPr id="16387" name="Rectangle 3">
            <a:extLst>
              <a:ext uri="{FF2B5EF4-FFF2-40B4-BE49-F238E27FC236}">
                <a16:creationId xmlns:a16="http://schemas.microsoft.com/office/drawing/2014/main" id="{1466583F-3F1D-BBC4-A4F5-CD49B36EBD65}"/>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b="1" u="sng"/>
              <a:t>polymorphism</a:t>
            </a:r>
          </a:p>
          <a:p>
            <a:r>
              <a:rPr lang="en-GB" altLang="en-US" b="1"/>
              <a:t>has definition</a:t>
            </a:r>
            <a:r>
              <a:rPr lang="en-GB" altLang="en-US"/>
              <a:t> A </a:t>
            </a:r>
            <a:r>
              <a:rPr lang="en-GB" altLang="en-US">
                <a:hlinkClick r:id="rId3"/>
              </a:rPr>
              <a:t>property</a:t>
            </a:r>
            <a:r>
              <a:rPr lang="en-GB" altLang="en-US"/>
              <a:t> of </a:t>
            </a:r>
            <a:r>
              <a:rPr lang="en-GB" altLang="en-US">
                <a:hlinkClick r:id="rId4"/>
              </a:rPr>
              <a:t>object</a:t>
            </a:r>
            <a:r>
              <a:rPr lang="en-GB" altLang="en-US"/>
              <a:t> oriented </a:t>
            </a:r>
            <a:r>
              <a:rPr lang="en-GB" altLang="en-US">
                <a:hlinkClick r:id="rId5"/>
              </a:rPr>
              <a:t>software</a:t>
            </a:r>
            <a:r>
              <a:rPr lang="en-GB" altLang="en-US"/>
              <a:t> by which an </a:t>
            </a:r>
            <a:r>
              <a:rPr lang="en-GB" altLang="en-US">
                <a:hlinkClick r:id="rId6"/>
              </a:rPr>
              <a:t>abstract operation</a:t>
            </a:r>
            <a:r>
              <a:rPr lang="en-GB" altLang="en-US"/>
              <a:t> may be performed in different ways in different classes</a:t>
            </a:r>
          </a:p>
          <a:p>
            <a:r>
              <a:rPr lang="en-GB" altLang="en-US"/>
              <a:t> </a:t>
            </a:r>
            <a:r>
              <a:rPr lang="en-GB" altLang="en-US" b="1"/>
              <a:t>exists</a:t>
            </a:r>
            <a:r>
              <a:rPr lang="en-GB" altLang="en-US"/>
              <a:t> when several classes which each implement the </a:t>
            </a:r>
            <a:r>
              <a:rPr lang="en-GB" altLang="en-US">
                <a:hlinkClick r:id="rId7"/>
              </a:rPr>
              <a:t>operation</a:t>
            </a:r>
            <a:r>
              <a:rPr lang="en-GB" altLang="en-US"/>
              <a:t> either have a common </a:t>
            </a:r>
            <a:r>
              <a:rPr lang="en-GB" altLang="en-US">
                <a:hlinkClick r:id="rId8"/>
              </a:rPr>
              <a:t>superclass</a:t>
            </a:r>
            <a:r>
              <a:rPr lang="en-GB" altLang="en-US"/>
              <a:t> in which the </a:t>
            </a:r>
            <a:r>
              <a:rPr lang="en-GB" altLang="en-US">
                <a:hlinkClick r:id="rId7"/>
              </a:rPr>
              <a:t>operation</a:t>
            </a:r>
            <a:r>
              <a:rPr lang="en-GB" altLang="en-US"/>
              <a:t> exists, or </a:t>
            </a:r>
            <a:r>
              <a:rPr lang="en-GB" altLang="en-US" i="1">
                <a:hlinkClick r:id="rId9"/>
              </a:rPr>
              <a:t>else</a:t>
            </a:r>
            <a:r>
              <a:rPr lang="en-GB" altLang="en-US"/>
              <a:t> implement an </a:t>
            </a:r>
            <a:r>
              <a:rPr lang="en-GB" altLang="en-US">
                <a:hlinkClick r:id="rId10"/>
              </a:rPr>
              <a:t>interface</a:t>
            </a:r>
            <a:r>
              <a:rPr lang="en-GB" altLang="en-US"/>
              <a:t> that contains the </a:t>
            </a:r>
            <a:r>
              <a:rPr lang="en-GB" altLang="en-US">
                <a:hlinkClick r:id="rId7"/>
              </a:rPr>
              <a:t>operation</a:t>
            </a:r>
            <a:endParaRPr lang="en-GB" altLang="en-US"/>
          </a:p>
          <a:p>
            <a:r>
              <a:rPr lang="en-GB" altLang="en-US"/>
              <a:t> </a:t>
            </a:r>
            <a:r>
              <a:rPr lang="en-GB" altLang="en-US" b="1"/>
              <a:t>gets power from</a:t>
            </a:r>
            <a:r>
              <a:rPr lang="en-GB" altLang="en-US"/>
              <a:t> </a:t>
            </a:r>
            <a:r>
              <a:rPr lang="en-GB" altLang="en-US">
                <a:hlinkClick r:id="rId11"/>
              </a:rPr>
              <a:t>dynamic binding</a:t>
            </a:r>
            <a:endParaRPr lang="en-GB" altLang="en-US"/>
          </a:p>
          <a:p>
            <a:r>
              <a:rPr lang="en-GB" altLang="en-US"/>
              <a:t> </a:t>
            </a:r>
            <a:r>
              <a:rPr lang="en-GB" altLang="en-US" b="1"/>
              <a:t>is</a:t>
            </a:r>
            <a:r>
              <a:rPr lang="en-GB" altLang="en-US"/>
              <a:t> </a:t>
            </a:r>
            <a:r>
              <a:rPr lang="en-GB" altLang="en-US">
                <a:hlinkClick r:id="rId12"/>
              </a:rPr>
              <a:t>one</a:t>
            </a:r>
            <a:r>
              <a:rPr lang="en-GB" altLang="en-US"/>
              <a:t> of the fundamental features of the </a:t>
            </a:r>
            <a:r>
              <a:rPr lang="en-GB" altLang="en-US">
                <a:hlinkClick r:id="rId4"/>
              </a:rPr>
              <a:t>object</a:t>
            </a:r>
            <a:r>
              <a:rPr lang="en-GB" altLang="en-US"/>
              <a:t> oriented </a:t>
            </a:r>
            <a:r>
              <a:rPr lang="en-GB" altLang="en-US">
                <a:hlinkClick r:id="rId13"/>
              </a:rPr>
              <a:t>paradigm</a:t>
            </a:r>
            <a:endParaRPr lang="en-GB" altLang="en-US"/>
          </a:p>
          <a:p>
            <a:endParaRPr lang="en-GB" altLang="en-US"/>
          </a:p>
          <a:p>
            <a:r>
              <a:rPr lang="en-GB" altLang="en-US" b="1" u="sng"/>
              <a:t>dynamic binding</a:t>
            </a:r>
          </a:p>
          <a:p>
            <a:r>
              <a:rPr lang="en-GB" altLang="en-US" b="1"/>
              <a:t>has definition</a:t>
            </a:r>
            <a:r>
              <a:rPr lang="en-GB" altLang="en-US"/>
              <a:t> The </a:t>
            </a:r>
            <a:r>
              <a:rPr lang="en-GB" altLang="en-US">
                <a:hlinkClick r:id="rId14"/>
              </a:rPr>
              <a:t>process</a:t>
            </a:r>
            <a:r>
              <a:rPr lang="en-GB" altLang="en-US"/>
              <a:t> of binding a call to a particular </a:t>
            </a:r>
            <a:r>
              <a:rPr lang="en-GB" altLang="en-US">
                <a:hlinkClick r:id="rId15"/>
              </a:rPr>
              <a:t>method</a:t>
            </a:r>
            <a:r>
              <a:rPr lang="en-GB" altLang="en-US"/>
              <a:t>. </a:t>
            </a:r>
            <a:r>
              <a:rPr lang="en-GB" altLang="en-US" i="1">
                <a:hlinkClick r:id="rId16"/>
              </a:rPr>
              <a:t>This</a:t>
            </a:r>
            <a:r>
              <a:rPr lang="en-GB" altLang="en-US"/>
              <a:t> is performed dynamically at run-time due to the presence of </a:t>
            </a:r>
            <a:r>
              <a:rPr lang="en-GB" altLang="en-US">
                <a:hlinkClick r:id="rId17"/>
              </a:rPr>
              <a:t>polymorphism</a:t>
            </a:r>
            <a:endParaRPr lang="en-GB" altLang="en-US"/>
          </a:p>
          <a:p>
            <a:r>
              <a:rPr lang="en-GB" altLang="en-US"/>
              <a:t> </a:t>
            </a:r>
            <a:r>
              <a:rPr lang="en-GB" altLang="en-US" b="1"/>
              <a:t>gives</a:t>
            </a:r>
            <a:r>
              <a:rPr lang="en-GB" altLang="en-US"/>
              <a:t> power to </a:t>
            </a:r>
            <a:r>
              <a:rPr lang="en-GB" altLang="en-US">
                <a:hlinkClick r:id="rId17"/>
              </a:rPr>
              <a:t>polymorphism</a:t>
            </a:r>
            <a:endParaRPr lang="en-GB" altLang="en-US"/>
          </a:p>
          <a:p>
            <a:r>
              <a:rPr lang="en-GB" altLang="en-US"/>
              <a:t> </a:t>
            </a:r>
            <a:r>
              <a:rPr lang="en-GB" altLang="en-US" b="1"/>
              <a:t>is needed when</a:t>
            </a:r>
            <a:r>
              <a:rPr lang="en-GB" altLang="en-US"/>
              <a:t> the </a:t>
            </a:r>
            <a:r>
              <a:rPr lang="en-GB" altLang="en-US">
                <a:hlinkClick r:id="rId18"/>
              </a:rPr>
              <a:t>compiler</a:t>
            </a:r>
            <a:r>
              <a:rPr lang="en-GB" altLang="en-US"/>
              <a:t> determines that there more than </a:t>
            </a:r>
            <a:r>
              <a:rPr lang="en-GB" altLang="en-US">
                <a:hlinkClick r:id="rId12"/>
              </a:rPr>
              <a:t>one</a:t>
            </a:r>
            <a:r>
              <a:rPr lang="en-GB" altLang="en-US"/>
              <a:t> possible </a:t>
            </a:r>
            <a:r>
              <a:rPr lang="en-GB" altLang="en-US">
                <a:hlinkClick r:id="rId15"/>
              </a:rPr>
              <a:t>method</a:t>
            </a:r>
            <a:r>
              <a:rPr lang="en-GB" altLang="en-US"/>
              <a:t> that could be executed by a particular call</a:t>
            </a:r>
          </a:p>
          <a:p>
            <a:r>
              <a:rPr lang="en-GB" altLang="en-US"/>
              <a:t> </a:t>
            </a:r>
            <a:r>
              <a:rPr lang="en-GB" altLang="en-US" b="1"/>
              <a:t>is a kind of</a:t>
            </a:r>
            <a:r>
              <a:rPr lang="en-GB" altLang="en-US"/>
              <a:t> </a:t>
            </a:r>
            <a:r>
              <a:rPr lang="en-GB" altLang="en-US">
                <a:hlinkClick r:id="rId14"/>
              </a:rPr>
              <a:t>process</a:t>
            </a:r>
            <a:endParaRPr lang="en-GB" altLang="en-US"/>
          </a:p>
          <a:p>
            <a:r>
              <a:rPr lang="en-GB" altLang="en-US"/>
              <a:t> </a:t>
            </a:r>
            <a:r>
              <a:rPr lang="en-GB" altLang="en-US" b="1"/>
              <a:t>prevents</a:t>
            </a:r>
            <a:r>
              <a:rPr lang="en-GB" altLang="en-US"/>
              <a:t> programmers from having to write conditional statements to explicitly choose which </a:t>
            </a:r>
            <a:r>
              <a:rPr lang="en-GB" altLang="en-US">
                <a:hlinkClick r:id="rId19"/>
              </a:rPr>
              <a:t>code</a:t>
            </a:r>
            <a:r>
              <a:rPr lang="en-GB" altLang="en-US"/>
              <a:t> to run</a:t>
            </a:r>
          </a:p>
          <a:p>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a:extLst>
              <a:ext uri="{FF2B5EF4-FFF2-40B4-BE49-F238E27FC236}">
                <a16:creationId xmlns:a16="http://schemas.microsoft.com/office/drawing/2014/main" id="{60B9CA27-B72A-F84E-D97D-584E3CD41656}"/>
              </a:ext>
            </a:extLst>
          </p:cNvPr>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fld id="{FF7E3E33-FC23-4D3B-A7B3-9A1637F89422}" type="slidenum">
              <a:rPr lang="en-US" altLang="en-US" sz="3600" b="0">
                <a:solidFill>
                  <a:schemeClr val="bg1"/>
                </a:solidFill>
              </a:rPr>
              <a:pPr>
                <a:lnSpc>
                  <a:spcPct val="80000"/>
                </a:lnSpc>
                <a:spcBef>
                  <a:spcPct val="0"/>
                </a:spcBef>
              </a:pPr>
              <a:t>89</a:t>
            </a:fld>
            <a:endParaRPr lang="en-US" altLang="en-US" sz="3600" b="0">
              <a:solidFill>
                <a:schemeClr val="bg1"/>
              </a:solidFill>
            </a:endParaRPr>
          </a:p>
        </p:txBody>
      </p:sp>
      <p:sp>
        <p:nvSpPr>
          <p:cNvPr id="113667" name="Rectangle 2">
            <a:extLst>
              <a:ext uri="{FF2B5EF4-FFF2-40B4-BE49-F238E27FC236}">
                <a16:creationId xmlns:a16="http://schemas.microsoft.com/office/drawing/2014/main" id="{20DF729B-821D-C61D-0F64-2648658135A5}"/>
              </a:ext>
            </a:extLst>
          </p:cNvPr>
          <p:cNvSpPr>
            <a:spLocks noGrp="1" noRot="1" noChangeAspect="1" noChangeArrowheads="1" noTextEdit="1"/>
          </p:cNvSpPr>
          <p:nvPr>
            <p:ph type="sldImg"/>
          </p:nvPr>
        </p:nvSpPr>
        <p:spPr>
          <a:xfrm>
            <a:off x="1182688" y="698500"/>
            <a:ext cx="4643437" cy="3482975"/>
          </a:xfrm>
          <a:ln w="12700" cap="flat">
            <a:solidFill>
              <a:schemeClr val="tx1"/>
            </a:solidFill>
            <a:miter lim="800000"/>
            <a:headEnd/>
            <a:tailEnd/>
          </a:ln>
        </p:spPr>
      </p:sp>
      <p:sp>
        <p:nvSpPr>
          <p:cNvPr id="113668" name="Rectangle 3">
            <a:extLst>
              <a:ext uri="{FF2B5EF4-FFF2-40B4-BE49-F238E27FC236}">
                <a16:creationId xmlns:a16="http://schemas.microsoft.com/office/drawing/2014/main" id="{3FF6B864-4B83-298F-A91C-E5E90D0C6A51}"/>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06" tIns="46904" rIns="93806" bIns="46904"/>
          <a:lstStyle/>
          <a:p>
            <a:pPr defTabSz="930275"/>
            <a:endParaRPr lang="nl-NL"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84475DC-07F6-E58C-E4AB-D840761EAED5}"/>
              </a:ext>
            </a:extLst>
          </p:cNvPr>
          <p:cNvSpPr>
            <a:spLocks noGrp="1" noRot="1" noChangeAspect="1" noChangeArrowheads="1" noTextEdit="1"/>
          </p:cNvSpPr>
          <p:nvPr>
            <p:ph type="sldImg"/>
          </p:nvPr>
        </p:nvSpPr>
        <p:spPr>
          <a:xfrm>
            <a:off x="1179513" y="696913"/>
            <a:ext cx="4648200" cy="3486150"/>
          </a:xfrm>
        </p:spPr>
      </p:sp>
      <p:sp>
        <p:nvSpPr>
          <p:cNvPr id="123907" name="Rectangle 3">
            <a:extLst>
              <a:ext uri="{FF2B5EF4-FFF2-40B4-BE49-F238E27FC236}">
                <a16:creationId xmlns:a16="http://schemas.microsoft.com/office/drawing/2014/main" id="{102B9415-CBE1-24D1-AF28-ACDAC0CD1486}"/>
              </a:ext>
            </a:extLst>
          </p:cNvPr>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75CCC0E-9730-E1F3-ED33-95FA2C0D16E7}"/>
              </a:ext>
            </a:extLst>
          </p:cNvPr>
          <p:cNvSpPr>
            <a:spLocks noGrp="1" noRot="1" noChangeAspect="1" noChangeArrowheads="1" noTextEdit="1"/>
          </p:cNvSpPr>
          <p:nvPr>
            <p:ph type="sldImg"/>
          </p:nvPr>
        </p:nvSpPr>
        <p:spPr>
          <a:xfrm>
            <a:off x="1179513" y="696913"/>
            <a:ext cx="4648200" cy="3486150"/>
          </a:xfrm>
        </p:spPr>
      </p:sp>
      <p:sp>
        <p:nvSpPr>
          <p:cNvPr id="129027" name="Rectangle 3">
            <a:extLst>
              <a:ext uri="{FF2B5EF4-FFF2-40B4-BE49-F238E27FC236}">
                <a16:creationId xmlns:a16="http://schemas.microsoft.com/office/drawing/2014/main" id="{642EC496-1043-0292-B1C6-3C87FCF48F9F}"/>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CB5CC61-B82D-4CF6-7281-4B2AC29A8922}"/>
              </a:ext>
            </a:extLst>
          </p:cNvPr>
          <p:cNvSpPr>
            <a:spLocks noGrp="1" noRot="1" noChangeAspect="1" noChangeArrowheads="1" noTextEdit="1"/>
          </p:cNvSpPr>
          <p:nvPr>
            <p:ph type="sldImg"/>
          </p:nvPr>
        </p:nvSpPr>
        <p:spPr>
          <a:xfrm>
            <a:off x="1179513" y="696913"/>
            <a:ext cx="4648200" cy="3486150"/>
          </a:xfrm>
        </p:spPr>
      </p:sp>
      <p:sp>
        <p:nvSpPr>
          <p:cNvPr id="132099" name="Rectangle 3">
            <a:extLst>
              <a:ext uri="{FF2B5EF4-FFF2-40B4-BE49-F238E27FC236}">
                <a16:creationId xmlns:a16="http://schemas.microsoft.com/office/drawing/2014/main" id="{D38AA255-3407-E536-AD9F-88B068C38BCF}"/>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96A615E-CA75-4C57-E975-07A71F701437}"/>
              </a:ext>
            </a:extLst>
          </p:cNvPr>
          <p:cNvSpPr>
            <a:spLocks noGrp="1" noRot="1" noChangeAspect="1" noChangeArrowheads="1" noTextEdit="1"/>
          </p:cNvSpPr>
          <p:nvPr>
            <p:ph type="sldImg"/>
          </p:nvPr>
        </p:nvSpPr>
        <p:spPr>
          <a:xfrm>
            <a:off x="1181100" y="696913"/>
            <a:ext cx="4648200" cy="3486150"/>
          </a:xfrm>
        </p:spPr>
      </p:sp>
      <p:sp>
        <p:nvSpPr>
          <p:cNvPr id="19459" name="Rectangle 3">
            <a:extLst>
              <a:ext uri="{FF2B5EF4-FFF2-40B4-BE49-F238E27FC236}">
                <a16:creationId xmlns:a16="http://schemas.microsoft.com/office/drawing/2014/main" id="{05205688-1385-A57A-797E-BDA4D427BB04}"/>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In the point -of -sale application, who should be responsible</a:t>
            </a:r>
          </a:p>
          <a:p>
            <a:r>
              <a:rPr lang="en-GB" altLang="en-US">
                <a:latin typeface="Arial" panose="020B0604020202020204" pitchFamily="34" charset="0"/>
              </a:rPr>
              <a:t>for authorising different kinds of payments?</a:t>
            </a:r>
          </a:p>
          <a:p>
            <a:r>
              <a:rPr lang="en-GB" altLang="en-US"/>
              <a:t>–</a:t>
            </a:r>
            <a:r>
              <a:rPr lang="en-GB" altLang="en-US">
                <a:latin typeface="Arial" panose="020B0604020202020204" pitchFamily="34" charset="0"/>
              </a:rPr>
              <a:t> Note: Payments may be in</a:t>
            </a:r>
          </a:p>
          <a:p>
            <a:r>
              <a:rPr lang="en-GB" altLang="en-US"/>
              <a:t>•</a:t>
            </a:r>
            <a:r>
              <a:rPr lang="en-GB" altLang="en-US">
                <a:latin typeface="Arial" panose="020B0604020202020204" pitchFamily="34" charset="0"/>
              </a:rPr>
              <a:t> cash (authorising involves determining if it is</a:t>
            </a:r>
          </a:p>
          <a:p>
            <a:r>
              <a:rPr lang="en-GB" altLang="en-US">
                <a:latin typeface="Arial" panose="020B0604020202020204" pitchFamily="34" charset="0"/>
              </a:rPr>
              <a:t>counterfeit)</a:t>
            </a:r>
          </a:p>
          <a:p>
            <a:r>
              <a:rPr lang="en-GB" altLang="en-US"/>
              <a:t>•</a:t>
            </a:r>
            <a:r>
              <a:rPr lang="en-GB" altLang="en-US">
                <a:latin typeface="Arial" panose="020B0604020202020204" pitchFamily="34" charset="0"/>
              </a:rPr>
              <a:t> credit (authorising involves communication with bank)</a:t>
            </a:r>
          </a:p>
          <a:p>
            <a:r>
              <a:rPr lang="en-GB" altLang="en-US"/>
              <a:t>•</a:t>
            </a:r>
            <a:r>
              <a:rPr lang="en-GB" altLang="en-US">
                <a:latin typeface="Arial" panose="020B0604020202020204" pitchFamily="34" charset="0"/>
              </a:rPr>
              <a:t> check (authorising involves driver license record)</a:t>
            </a:r>
          </a:p>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64B4333-F9D0-5E0A-0F17-25F7933E27FA}"/>
              </a:ext>
            </a:extLst>
          </p:cNvPr>
          <p:cNvSpPr>
            <a:spLocks noGrp="1" noRot="1" noChangeAspect="1" noChangeArrowheads="1" noTextEdit="1"/>
          </p:cNvSpPr>
          <p:nvPr>
            <p:ph type="sldImg"/>
          </p:nvPr>
        </p:nvSpPr>
        <p:spPr>
          <a:xfrm>
            <a:off x="1181100" y="696913"/>
            <a:ext cx="4648200" cy="3486150"/>
          </a:xfrm>
        </p:spPr>
      </p:sp>
      <p:sp>
        <p:nvSpPr>
          <p:cNvPr id="21507" name="Rectangle 3">
            <a:extLst>
              <a:ext uri="{FF2B5EF4-FFF2-40B4-BE49-F238E27FC236}">
                <a16:creationId xmlns:a16="http://schemas.microsoft.com/office/drawing/2014/main" id="{B66A9C06-4F09-6784-463A-4F1C9FF403E6}"/>
              </a:ext>
            </a:extLst>
          </p:cNvPr>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b="1"/>
              <a:t>Lessons from Polymorphism</a:t>
            </a:r>
          </a:p>
          <a:p>
            <a:r>
              <a:rPr lang="en-GB" altLang="en-US"/>
              <a:t>•</a:t>
            </a:r>
            <a:r>
              <a:rPr lang="en-GB" altLang="en-US">
                <a:latin typeface="Arial" panose="020B0604020202020204" pitchFamily="34" charset="0"/>
              </a:rPr>
              <a:t> Future extensions required for unanticipated new</a:t>
            </a:r>
          </a:p>
          <a:p>
            <a:r>
              <a:rPr lang="en-GB" altLang="en-US">
                <a:latin typeface="Arial" panose="020B0604020202020204" pitchFamily="34" charset="0"/>
              </a:rPr>
              <a:t>variations are easy to add.</a:t>
            </a:r>
          </a:p>
          <a:p>
            <a:r>
              <a:rPr lang="en-GB" altLang="en-US"/>
              <a:t>•</a:t>
            </a:r>
            <a:r>
              <a:rPr lang="en-GB" altLang="en-US">
                <a:latin typeface="Arial" panose="020B0604020202020204" pitchFamily="34" charset="0"/>
              </a:rPr>
              <a:t> Avoid </a:t>
            </a:r>
            <a:r>
              <a:rPr lang="en-GB" altLang="en-US"/>
              <a:t>“</a:t>
            </a:r>
            <a:r>
              <a:rPr lang="en-GB" altLang="en-US">
                <a:latin typeface="Arial" panose="020B0604020202020204" pitchFamily="34" charset="0"/>
              </a:rPr>
              <a:t>case /switch</a:t>
            </a:r>
            <a:r>
              <a:rPr lang="en-GB" altLang="en-US"/>
              <a:t>”</a:t>
            </a:r>
            <a:r>
              <a:rPr lang="en-GB" altLang="en-US">
                <a:latin typeface="Arial" panose="020B0604020202020204" pitchFamily="34" charset="0"/>
              </a:rPr>
              <a:t> statements or </a:t>
            </a:r>
            <a:r>
              <a:rPr lang="en-GB" altLang="en-US"/>
              <a:t>“</a:t>
            </a:r>
            <a:r>
              <a:rPr lang="en-GB" altLang="en-US">
                <a:latin typeface="Arial" panose="020B0604020202020204" pitchFamily="34" charset="0"/>
              </a:rPr>
              <a:t>if</a:t>
            </a:r>
            <a:r>
              <a:rPr lang="en-GB" altLang="en-US"/>
              <a:t>”</a:t>
            </a:r>
            <a:r>
              <a:rPr lang="en-GB" altLang="en-US">
                <a:latin typeface="Arial" panose="020B0604020202020204" pitchFamily="34" charset="0"/>
              </a:rPr>
              <a:t> conditionals on</a:t>
            </a:r>
          </a:p>
          <a:p>
            <a:r>
              <a:rPr lang="en-GB" altLang="en-US">
                <a:latin typeface="Arial" panose="020B0604020202020204" pitchFamily="34" charset="0"/>
              </a:rPr>
              <a:t>type.</a:t>
            </a:r>
          </a:p>
          <a:p>
            <a:r>
              <a:rPr lang="en-GB" altLang="en-US"/>
              <a:t>•</a:t>
            </a:r>
            <a:r>
              <a:rPr lang="en-GB" altLang="en-US">
                <a:latin typeface="Arial" panose="020B0604020202020204" pitchFamily="34" charset="0"/>
              </a:rPr>
              <a:t> The objects work on themselves</a:t>
            </a:r>
          </a:p>
          <a:p>
            <a:r>
              <a:rPr lang="en-GB" altLang="en-US"/>
              <a:t>–</a:t>
            </a:r>
            <a:r>
              <a:rPr lang="en-GB" altLang="en-US">
                <a:latin typeface="Arial" panose="020B0604020202020204" pitchFamily="34" charset="0"/>
              </a:rPr>
              <a:t> Example: payments authorise themselves</a:t>
            </a:r>
          </a:p>
          <a:p>
            <a:r>
              <a:rPr lang="en-GB" altLang="en-US"/>
              <a:t>•</a:t>
            </a:r>
            <a:r>
              <a:rPr lang="en-GB" altLang="en-US">
                <a:latin typeface="Arial" panose="020B0604020202020204" pitchFamily="34" charset="0"/>
              </a:rPr>
              <a:t> Also known as: </a:t>
            </a:r>
            <a:r>
              <a:rPr lang="en-GB" altLang="en-US"/>
              <a:t>“</a:t>
            </a:r>
            <a:r>
              <a:rPr lang="en-GB" altLang="en-US">
                <a:latin typeface="Arial" panose="020B0604020202020204" pitchFamily="34" charset="0"/>
              </a:rPr>
              <a:t>Do it myself</a:t>
            </a:r>
            <a:r>
              <a:rPr lang="en-GB" altLang="en-US"/>
              <a:t>”</a:t>
            </a:r>
            <a:r>
              <a:rPr lang="en-GB" altLang="en-US">
                <a:latin typeface="Arial" panose="020B0604020202020204" pitchFamily="34" charset="0"/>
              </a:rPr>
              <a:t>, </a:t>
            </a:r>
            <a:r>
              <a:rPr lang="en-GB" altLang="en-US"/>
              <a:t>“</a:t>
            </a:r>
            <a:r>
              <a:rPr lang="en-GB" altLang="en-US">
                <a:latin typeface="Arial" panose="020B0604020202020204" pitchFamily="34" charset="0"/>
              </a:rPr>
              <a:t>Choosing Message</a:t>
            </a:r>
            <a:r>
              <a:rPr lang="en-GB" altLang="en-US"/>
              <a:t>”</a:t>
            </a:r>
            <a:r>
              <a:rPr lang="en-GB" altLang="en-US">
                <a:latin typeface="Arial" panose="020B0604020202020204" pitchFamily="34" charset="0"/>
              </a:rPr>
              <a:t> and</a:t>
            </a:r>
          </a:p>
          <a:p>
            <a:r>
              <a:rPr lang="en-GB" altLang="en-US"/>
              <a:t>“</a:t>
            </a:r>
            <a:r>
              <a:rPr lang="en-GB" altLang="en-US">
                <a:latin typeface="Arial" panose="020B0604020202020204" pitchFamily="34" charset="0"/>
              </a:rPr>
              <a:t>don</a:t>
            </a:r>
            <a:r>
              <a:rPr lang="en-GB" altLang="en-US"/>
              <a:t>’</a:t>
            </a:r>
            <a:r>
              <a:rPr lang="en-GB" altLang="en-US">
                <a:latin typeface="Arial" panose="020B0604020202020204" pitchFamily="34" charset="0"/>
              </a:rPr>
              <a:t>t ask </a:t>
            </a:r>
            <a:r>
              <a:rPr lang="en-GB" altLang="en-US"/>
              <a:t>‘</a:t>
            </a:r>
            <a:r>
              <a:rPr lang="en-GB" altLang="en-US">
                <a:latin typeface="Arial" panose="020B0604020202020204" pitchFamily="34" charset="0"/>
              </a:rPr>
              <a:t>what kind?</a:t>
            </a:r>
            <a:r>
              <a:rPr lang="en-GB" altLang="en-US"/>
              <a:t>’”</a:t>
            </a:r>
          </a:p>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iakép helye 1">
            <a:extLst>
              <a:ext uri="{FF2B5EF4-FFF2-40B4-BE49-F238E27FC236}">
                <a16:creationId xmlns:a16="http://schemas.microsoft.com/office/drawing/2014/main" id="{16EFA95D-BA10-40CE-47B8-B4FB04C8A023}"/>
              </a:ext>
            </a:extLst>
          </p:cNvPr>
          <p:cNvSpPr>
            <a:spLocks noGrp="1" noRot="1" noChangeAspect="1" noChangeArrowheads="1" noTextEdit="1"/>
          </p:cNvSpPr>
          <p:nvPr>
            <p:ph type="sldImg"/>
          </p:nvPr>
        </p:nvSpPr>
        <p:spPr>
          <a:xfrm>
            <a:off x="1179513" y="696913"/>
            <a:ext cx="4648200" cy="3486150"/>
          </a:xfrm>
        </p:spPr>
      </p:sp>
      <p:sp>
        <p:nvSpPr>
          <p:cNvPr id="25603" name="Jegyzetek helye 2">
            <a:extLst>
              <a:ext uri="{FF2B5EF4-FFF2-40B4-BE49-F238E27FC236}">
                <a16:creationId xmlns:a16="http://schemas.microsoft.com/office/drawing/2014/main" id="{8D1AE55B-6DDB-00D3-CAF1-0421D6EB6861}"/>
              </a:ext>
            </a:extLst>
          </p:cNvPr>
          <p:cNvSpPr>
            <a:spLocks noGrp="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p>
            <a:pPr defTabSz="914400">
              <a:spcBef>
                <a:spcPct val="0"/>
              </a:spcBef>
            </a:pPr>
            <a:endParaRPr lang="en-US" altLang="en-US"/>
          </a:p>
        </p:txBody>
      </p:sp>
      <p:sp>
        <p:nvSpPr>
          <p:cNvPr id="25604" name="Dia számának helye 3">
            <a:extLst>
              <a:ext uri="{FF2B5EF4-FFF2-40B4-BE49-F238E27FC236}">
                <a16:creationId xmlns:a16="http://schemas.microsoft.com/office/drawing/2014/main" id="{57D37697-3ADF-8149-AC24-2BE1484C4F7C}"/>
              </a:ext>
            </a:extLst>
          </p:cNvPr>
          <p:cNvSpPr txBox="1">
            <a:spLocks noGrp="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nchor="b"/>
          <a:lstStyle>
            <a:lvl1pPr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eaLnBrk="1" hangingPunct="1">
              <a:spcBef>
                <a:spcPct val="0"/>
              </a:spcBef>
              <a:buClrTx/>
              <a:buSzTx/>
              <a:buFontTx/>
              <a:buNone/>
            </a:pPr>
            <a:fld id="{B69F73F1-C0E4-4FA2-A698-915FC4C7BA1A}" type="slidenum">
              <a:rPr lang="hu-HU" altLang="en-US" b="0">
                <a:solidFill>
                  <a:schemeClr val="tx1"/>
                </a:solidFill>
                <a:latin typeface="Calibri" panose="020F0502020204030204" pitchFamily="34" charset="0"/>
              </a:rPr>
              <a:pPr algn="r" eaLnBrk="1" hangingPunct="1">
                <a:spcBef>
                  <a:spcPct val="0"/>
                </a:spcBef>
                <a:buClrTx/>
                <a:buSzTx/>
                <a:buFontTx/>
                <a:buNone/>
              </a:pPr>
              <a:t>18</a:t>
            </a:fld>
            <a:endParaRPr lang="hu-HU" altLang="en-US" b="0">
              <a:solidFill>
                <a:schemeClr val="tx1"/>
              </a:solidFill>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iakép helye 1">
            <a:extLst>
              <a:ext uri="{FF2B5EF4-FFF2-40B4-BE49-F238E27FC236}">
                <a16:creationId xmlns:a16="http://schemas.microsoft.com/office/drawing/2014/main" id="{F64CEA8B-A79E-1745-F4E8-848DE8582E21}"/>
              </a:ext>
            </a:extLst>
          </p:cNvPr>
          <p:cNvSpPr>
            <a:spLocks noGrp="1" noRot="1" noChangeAspect="1" noChangeArrowheads="1" noTextEdit="1"/>
          </p:cNvSpPr>
          <p:nvPr>
            <p:ph type="sldImg"/>
          </p:nvPr>
        </p:nvSpPr>
        <p:spPr>
          <a:xfrm>
            <a:off x="1179513" y="696913"/>
            <a:ext cx="4648200" cy="3486150"/>
          </a:xfrm>
        </p:spPr>
      </p:sp>
      <p:sp>
        <p:nvSpPr>
          <p:cNvPr id="27651" name="Jegyzetek helye 2">
            <a:extLst>
              <a:ext uri="{FF2B5EF4-FFF2-40B4-BE49-F238E27FC236}">
                <a16:creationId xmlns:a16="http://schemas.microsoft.com/office/drawing/2014/main" id="{7025E8EE-B8C5-AA71-42AE-355C839419F4}"/>
              </a:ext>
            </a:extLst>
          </p:cNvPr>
          <p:cNvSpPr>
            <a:spLocks noGrp="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p>
            <a:pPr defTabSz="914400">
              <a:spcBef>
                <a:spcPct val="0"/>
              </a:spcBef>
            </a:pPr>
            <a:endParaRPr lang="en-US" altLang="en-US"/>
          </a:p>
        </p:txBody>
      </p:sp>
      <p:sp>
        <p:nvSpPr>
          <p:cNvPr id="27652" name="Dia számának helye 3">
            <a:extLst>
              <a:ext uri="{FF2B5EF4-FFF2-40B4-BE49-F238E27FC236}">
                <a16:creationId xmlns:a16="http://schemas.microsoft.com/office/drawing/2014/main" id="{669AB98B-E5E6-CC39-C635-CDF308FB77EB}"/>
              </a:ext>
            </a:extLst>
          </p:cNvPr>
          <p:cNvSpPr txBox="1">
            <a:spLocks noGrp="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nchor="b"/>
          <a:lstStyle>
            <a:lvl1pPr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eaLnBrk="1" hangingPunct="1">
              <a:spcBef>
                <a:spcPct val="0"/>
              </a:spcBef>
              <a:buClrTx/>
              <a:buSzTx/>
              <a:buFontTx/>
              <a:buNone/>
            </a:pPr>
            <a:fld id="{66C531AE-A3C5-40E5-9CA7-BC5FAAA42AA5}" type="slidenum">
              <a:rPr lang="hu-HU" altLang="en-US" b="0">
                <a:solidFill>
                  <a:schemeClr val="tx1"/>
                </a:solidFill>
                <a:latin typeface="Calibri" panose="020F0502020204030204" pitchFamily="34" charset="0"/>
              </a:rPr>
              <a:pPr algn="r" eaLnBrk="1" hangingPunct="1">
                <a:spcBef>
                  <a:spcPct val="0"/>
                </a:spcBef>
                <a:buClrTx/>
                <a:buSzTx/>
                <a:buFontTx/>
                <a:buNone/>
              </a:pPr>
              <a:t>19</a:t>
            </a:fld>
            <a:endParaRPr lang="hu-HU" altLang="en-US" b="0">
              <a:solidFill>
                <a:schemeClr val="tx1"/>
              </a:solidFill>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D779CF50-10C3-A558-DB19-93D260F28754}"/>
              </a:ext>
            </a:extLst>
          </p:cNvPr>
          <p:cNvSpPr txBox="1">
            <a:spLocks noChangeArrowheads="1"/>
          </p:cNvSpPr>
          <p:nvPr/>
        </p:nvSpPr>
        <p:spPr bwMode="auto">
          <a:xfrm>
            <a:off x="1090613" y="307975"/>
            <a:ext cx="4827587" cy="36210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
        <p:nvSpPr>
          <p:cNvPr id="33795" name="Text Box 2">
            <a:extLst>
              <a:ext uri="{FF2B5EF4-FFF2-40B4-BE49-F238E27FC236}">
                <a16:creationId xmlns:a16="http://schemas.microsoft.com/office/drawing/2014/main" id="{994C0DDF-08F9-DC74-35A7-AEE3662018FB}"/>
              </a:ext>
            </a:extLst>
          </p:cNvPr>
          <p:cNvSpPr txBox="1">
            <a:spLocks noChangeArrowheads="1"/>
          </p:cNvSpPr>
          <p:nvPr/>
        </p:nvSpPr>
        <p:spPr bwMode="auto">
          <a:xfrm>
            <a:off x="514350" y="4387850"/>
            <a:ext cx="59832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endParaRPr lang="en-US" altLang="en-US" sz="3600" b="0">
              <a:solidFill>
                <a:schemeClr val="bg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4DDDF443-D982-52EA-8B33-8D0E109DEDF0}"/>
              </a:ext>
            </a:extLst>
          </p:cNvPr>
          <p:cNvSpPr>
            <a:spLocks noGrp="1" noRot="1" noChangeAspect="1" noChangeArrowheads="1" noTextEdit="1"/>
          </p:cNvSpPr>
          <p:nvPr>
            <p:ph type="sldImg"/>
          </p:nvPr>
        </p:nvSpPr>
        <p:spPr>
          <a:xfrm>
            <a:off x="1182688" y="706438"/>
            <a:ext cx="4638675" cy="3479800"/>
          </a:xfrm>
        </p:spPr>
      </p:sp>
      <p:sp>
        <p:nvSpPr>
          <p:cNvPr id="37891" name="Notes Placeholder 2">
            <a:extLst>
              <a:ext uri="{FF2B5EF4-FFF2-40B4-BE49-F238E27FC236}">
                <a16:creationId xmlns:a16="http://schemas.microsoft.com/office/drawing/2014/main" id="{245E037F-7753-4D73-EE26-92ACD820E6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02D7958A-71DF-C70A-A1E1-4CD1BDF9CE1F}"/>
              </a:ext>
            </a:extLst>
          </p:cNvPr>
          <p:cNvSpPr>
            <a:spLocks noGrp="1" noRot="1" noChangeAspect="1" noChangeArrowheads="1" noTextEdit="1"/>
          </p:cNvSpPr>
          <p:nvPr>
            <p:ph type="sldImg"/>
          </p:nvPr>
        </p:nvSpPr>
        <p:spPr>
          <a:xfrm>
            <a:off x="1182688" y="706438"/>
            <a:ext cx="4638675" cy="3479800"/>
          </a:xfrm>
        </p:spPr>
      </p:sp>
      <p:sp>
        <p:nvSpPr>
          <p:cNvPr id="39939" name="Notes Placeholder 2">
            <a:extLst>
              <a:ext uri="{FF2B5EF4-FFF2-40B4-BE49-F238E27FC236}">
                <a16:creationId xmlns:a16="http://schemas.microsoft.com/office/drawing/2014/main" id="{CB0B972F-A7A8-388F-0A21-F16E338408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22365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733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8200" y="358775"/>
            <a:ext cx="2147888" cy="6316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9775" y="358775"/>
            <a:ext cx="6296025" cy="6316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6817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Text Placeholder 2"/>
          <p:cNvSpPr>
            <a:spLocks noGrp="1"/>
          </p:cNvSpPr>
          <p:nvPr>
            <p:ph type="body" sz="half" idx="1"/>
          </p:nvPr>
        </p:nvSpPr>
        <p:spPr>
          <a:xfrm>
            <a:off x="739775" y="1924050"/>
            <a:ext cx="4221163"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924050"/>
            <a:ext cx="4222750" cy="4751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16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39775" y="358775"/>
            <a:ext cx="8596313" cy="1255713"/>
          </a:xfrm>
        </p:spPr>
        <p:txBody>
          <a:bodyPr/>
          <a:lstStyle/>
          <a:p>
            <a:r>
              <a:rPr lang="en-US"/>
              <a:t>Click to edit Master title style</a:t>
            </a:r>
          </a:p>
        </p:txBody>
      </p:sp>
      <p:sp>
        <p:nvSpPr>
          <p:cNvPr id="3" name="Content Placeholder 2"/>
          <p:cNvSpPr>
            <a:spLocks noGrp="1"/>
          </p:cNvSpPr>
          <p:nvPr>
            <p:ph sz="half" idx="1"/>
          </p:nvPr>
        </p:nvSpPr>
        <p:spPr>
          <a:xfrm>
            <a:off x="739775" y="1924050"/>
            <a:ext cx="8596313" cy="229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9775" y="4375150"/>
            <a:ext cx="8596313"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34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660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77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9775" y="1924050"/>
            <a:ext cx="4221163" cy="4751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924050"/>
            <a:ext cx="4222750" cy="4751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244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60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288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22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109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449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5C4597ED-0F07-57AE-BED9-AD6CBB9F1053}"/>
              </a:ext>
            </a:extLst>
          </p:cNvPr>
          <p:cNvSpPr>
            <a:spLocks noGrp="1" noChangeArrowheads="1"/>
          </p:cNvSpPr>
          <p:nvPr>
            <p:ph type="title"/>
          </p:nvPr>
        </p:nvSpPr>
        <p:spPr bwMode="auto">
          <a:xfrm>
            <a:off x="739775" y="358775"/>
            <a:ext cx="8596313"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88C1AA97-13EC-4B56-CEF1-07034606EA35}"/>
              </a:ext>
            </a:extLst>
          </p:cNvPr>
          <p:cNvSpPr>
            <a:spLocks noGrp="1" noChangeArrowheads="1"/>
          </p:cNvSpPr>
          <p:nvPr>
            <p:ph type="body" idx="1"/>
          </p:nvPr>
        </p:nvSpPr>
        <p:spPr bwMode="auto">
          <a:xfrm>
            <a:off x="739775" y="1924050"/>
            <a:ext cx="8596313"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Rectangle 3">
            <a:extLst>
              <a:ext uri="{FF2B5EF4-FFF2-40B4-BE49-F238E27FC236}">
                <a16:creationId xmlns:a16="http://schemas.microsoft.com/office/drawing/2014/main" id="{7B9A338C-648F-2C9F-B4EC-C721BF04D1BA}"/>
              </a:ext>
            </a:extLst>
          </p:cNvPr>
          <p:cNvSpPr>
            <a:spLocks noChangeArrowheads="1"/>
          </p:cNvSpPr>
          <p:nvPr/>
        </p:nvSpPr>
        <p:spPr bwMode="auto">
          <a:xfrm>
            <a:off x="7224713" y="6884988"/>
            <a:ext cx="2352675" cy="523875"/>
          </a:xfrm>
          <a:prstGeom prst="rect">
            <a:avLst/>
          </a:prstGeom>
          <a:noFill/>
          <a:ln w="9525">
            <a:noFill/>
            <a:round/>
            <a:headEnd/>
            <a:tailEnd/>
          </a:ln>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600" b="1">
                <a:solidFill>
                  <a:schemeClr val="bg1"/>
                </a:solidFill>
                <a:latin typeface="Times New Roman" panose="02020603050405020304" pitchFamily="18" charset="0"/>
              </a:defRPr>
            </a:lvl9pPr>
          </a:lstStyle>
          <a:p>
            <a:pPr algn="r">
              <a:buClr>
                <a:srgbClr val="000000"/>
              </a:buClr>
              <a:buSzPct val="100000"/>
              <a:buFont typeface="Times New Roman" panose="02020603050405020304" pitchFamily="18" charset="0"/>
              <a:buNone/>
              <a:defRPr/>
            </a:pPr>
            <a:fld id="{30981F31-E75B-4AF3-9B3A-A4B032CDE0C2}" type="slidenum">
              <a:rPr lang="en-GB" altLang="en-US" sz="1400" b="0" smtClean="0">
                <a:solidFill>
                  <a:srgbClr val="000000"/>
                </a:solidFill>
              </a:rPr>
              <a:pPr algn="r">
                <a:buClr>
                  <a:srgbClr val="000000"/>
                </a:buClr>
                <a:buSzPct val="100000"/>
                <a:buFont typeface="Times New Roman" panose="02020603050405020304" pitchFamily="18" charset="0"/>
                <a:buNone/>
                <a:defRPr/>
              </a:pPr>
              <a:t>‹#›</a:t>
            </a:fld>
            <a:endParaRPr lang="en-GB" altLang="en-US" sz="1400" b="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p:titleStyle>
    <p:bodyStyle>
      <a:lvl1pPr marL="422275" indent="-317500" algn="l" defTabSz="457200" rtl="0" eaLnBrk="0" fontAlgn="base" hangingPunct="0">
        <a:spcBef>
          <a:spcPct val="0"/>
        </a:spcBef>
        <a:spcAft>
          <a:spcPts val="1375"/>
        </a:spcAft>
        <a:buClr>
          <a:srgbClr val="000000"/>
        </a:buClr>
        <a:buSzPct val="45000"/>
        <a:buFont typeface="Wingdings" panose="05000000000000000000" pitchFamily="2" charset="2"/>
        <a:buChar char=""/>
        <a:defRPr sz="3600">
          <a:solidFill>
            <a:srgbClr val="000000"/>
          </a:solidFill>
          <a:latin typeface="+mn-lt"/>
          <a:ea typeface="+mn-ea"/>
          <a:cs typeface="+mn-cs"/>
        </a:defRPr>
      </a:lvl1pPr>
      <a:lvl2pPr marL="854075" indent="-284163" algn="l" defTabSz="457200" rtl="0" eaLnBrk="0" fontAlgn="base" hangingPunct="0">
        <a:spcBef>
          <a:spcPct val="0"/>
        </a:spcBef>
        <a:spcAft>
          <a:spcPts val="1088"/>
        </a:spcAft>
        <a:buClr>
          <a:srgbClr val="000000"/>
        </a:buClr>
        <a:buSzPct val="75000"/>
        <a:buFont typeface="Symbol" panose="05050102010706020507" pitchFamily="18" charset="2"/>
        <a:buChar char=""/>
        <a:defRPr sz="3200">
          <a:solidFill>
            <a:srgbClr val="000000"/>
          </a:solidFill>
          <a:latin typeface="+mn-lt"/>
        </a:defRPr>
      </a:lvl2pPr>
      <a:lvl3pPr marL="1285875" indent="-212725" algn="l" defTabSz="457200" rtl="0" eaLnBrk="0" fontAlgn="base" hangingPunct="0">
        <a:spcBef>
          <a:spcPct val="0"/>
        </a:spcBef>
        <a:spcAft>
          <a:spcPts val="813"/>
        </a:spcAft>
        <a:buClr>
          <a:srgbClr val="000000"/>
        </a:buClr>
        <a:buSzPct val="45000"/>
        <a:buFont typeface="Wingdings" panose="05000000000000000000" pitchFamily="2" charset="2"/>
        <a:buChar char=""/>
        <a:defRPr sz="2800">
          <a:solidFill>
            <a:srgbClr val="000000"/>
          </a:solidFill>
          <a:latin typeface="+mn-lt"/>
        </a:defRPr>
      </a:lvl3pPr>
      <a:lvl4pPr marL="1717675" indent="-206375" algn="l" defTabSz="457200" rtl="0" eaLnBrk="0" fontAlgn="base" hangingPunct="0">
        <a:spcBef>
          <a:spcPct val="0"/>
        </a:spcBef>
        <a:spcAft>
          <a:spcPts val="525"/>
        </a:spcAft>
        <a:buClr>
          <a:srgbClr val="000000"/>
        </a:buClr>
        <a:buSzPct val="75000"/>
        <a:buFont typeface="Symbol" panose="05050102010706020507" pitchFamily="18" charset="2"/>
        <a:buChar char=""/>
        <a:defRPr sz="2400">
          <a:solidFill>
            <a:srgbClr val="000000"/>
          </a:solidFill>
          <a:latin typeface="+mn-lt"/>
        </a:defRPr>
      </a:lvl4pPr>
      <a:lvl5pPr marL="2149475" indent="-207963" algn="l" defTabSz="457200" rtl="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mn-lt"/>
        </a:defRPr>
      </a:lvl5pPr>
      <a:lvl6pPr marL="26066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6pPr>
      <a:lvl7pPr marL="30638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7pPr>
      <a:lvl8pPr marL="35210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8pPr>
      <a:lvl9pPr marL="3978275" indent="-207963" algn="l" defTabSz="457200" rtl="0" fontAlgn="base" hangingPunct="0">
        <a:lnSpc>
          <a:spcPct val="88000"/>
        </a:lnSpc>
        <a:spcBef>
          <a:spcPct val="0"/>
        </a:spcBef>
        <a:spcAft>
          <a:spcPts val="238"/>
        </a:spcAft>
        <a:buClr>
          <a:srgbClr val="000000"/>
        </a:buClr>
        <a:buSzPct val="45000"/>
        <a:buFont typeface="Wingdings" pitchFamily="2" charset="2"/>
        <a:buChar char=""/>
        <a:defRPr sz="2000" b="1">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82E3A55-9186-6F1D-65F8-259555BC4B8E}"/>
              </a:ext>
            </a:extLst>
          </p:cNvPr>
          <p:cNvSpPr>
            <a:spLocks noGrp="1" noChangeArrowheads="1"/>
          </p:cNvSpPr>
          <p:nvPr>
            <p:ph type="ctrTitle" idx="4294967295"/>
          </p:nvPr>
        </p:nvSpPr>
        <p:spPr>
          <a:xfrm>
            <a:off x="1763713" y="1493838"/>
            <a:ext cx="6324600" cy="2438400"/>
          </a:xfrm>
          <a:solidFill>
            <a:srgbClr val="FFFF00"/>
          </a:solidFill>
          <a:ln w="76200">
            <a:solidFill>
              <a:srgbClr val="FF6699"/>
            </a:solidFill>
            <a:round/>
            <a:headEnd/>
            <a:tailEnd/>
          </a:ln>
        </p:spPr>
        <p:txBody>
          <a:bodyPr/>
          <a:lstStyle/>
          <a:p>
            <a:pPr>
              <a:lnSpc>
                <a:spcPct val="100000"/>
              </a:lnSpc>
            </a:pPr>
            <a:r>
              <a:rPr lang="en-US" altLang="en-US" sz="4000"/>
              <a:t>Remaining GRASP Patterns and Then GoF Patterns</a:t>
            </a:r>
          </a:p>
        </p:txBody>
      </p:sp>
      <p:sp>
        <p:nvSpPr>
          <p:cNvPr id="2" name="Rectangle 4">
            <a:extLst>
              <a:ext uri="{FF2B5EF4-FFF2-40B4-BE49-F238E27FC236}">
                <a16:creationId xmlns:a16="http://schemas.microsoft.com/office/drawing/2014/main" id="{2A303062-DB97-24DD-6E64-664DF2DF9B23}"/>
              </a:ext>
            </a:extLst>
          </p:cNvPr>
          <p:cNvSpPr txBox="1">
            <a:spLocks noChangeArrowheads="1"/>
          </p:cNvSpPr>
          <p:nvPr/>
        </p:nvSpPr>
        <p:spPr bwMode="auto">
          <a:xfrm>
            <a:off x="1992313" y="4999038"/>
            <a:ext cx="6096000" cy="1371600"/>
          </a:xfrm>
          <a:prstGeom prst="rect">
            <a:avLst/>
          </a:prstGeom>
          <a:solidFill>
            <a:srgbClr val="FFFF00"/>
          </a:solidFill>
          <a:ln w="76200">
            <a:solidFill>
              <a:srgbClr val="FF6699"/>
            </a:solidFill>
            <a:round/>
            <a:headEnd/>
            <a:tailEnd/>
          </a:ln>
        </p:spPr>
        <p:txBody>
          <a:bodyPr lIns="0" tIns="0" rIns="0" bIns="0" anchor="ctr"/>
          <a:lst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a:lstStyle>
          <a:p>
            <a:pPr>
              <a:lnSpc>
                <a:spcPct val="100000"/>
              </a:lnSpc>
              <a:defRPr/>
            </a:pPr>
            <a:r>
              <a:rPr lang="en-US" altLang="en-US" sz="4000" kern="0" dirty="0" err="1"/>
              <a:t>Lect</a:t>
            </a:r>
            <a:r>
              <a:rPr lang="en-US" altLang="en-US" sz="4000" kern="0" dirty="0"/>
              <a:t> 19--20</a:t>
            </a:r>
          </a:p>
          <a:p>
            <a:pPr>
              <a:lnSpc>
                <a:spcPct val="100000"/>
              </a:lnSpc>
              <a:defRPr/>
            </a:pPr>
            <a:r>
              <a:rPr lang="en-US" altLang="en-US" sz="3200" kern="0" dirty="0"/>
              <a:t>9-10-2023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7A2310B1-E886-554F-2CF3-BD32EAAA82C4}"/>
              </a:ext>
            </a:extLst>
          </p:cNvPr>
          <p:cNvSpPr>
            <a:spLocks noGrp="1"/>
          </p:cNvSpPr>
          <p:nvPr>
            <p:ph type="sldNum" sz="quarter" idx="4294967295"/>
          </p:nvPr>
        </p:nvSpPr>
        <p:spPr bwMode="auto">
          <a:xfrm>
            <a:off x="7224713" y="6888163"/>
            <a:ext cx="2100262" cy="503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fld id="{64CDA62B-2B55-49CA-9C8D-0B53DDF93B9E}" type="slidenum">
              <a:rPr lang="en-GB" altLang="en-US" b="0">
                <a:cs typeface="Arial" panose="020B0604020202020204" pitchFamily="34" charset="0"/>
              </a:rPr>
              <a:pPr>
                <a:lnSpc>
                  <a:spcPct val="80000"/>
                </a:lnSpc>
                <a:buClr>
                  <a:srgbClr val="000000"/>
                </a:buClr>
                <a:buSzPct val="100000"/>
                <a:buFont typeface="Times New Roman" panose="02020603050405020304" pitchFamily="18" charset="0"/>
                <a:buNone/>
              </a:pPr>
              <a:t>10</a:t>
            </a:fld>
            <a:endParaRPr lang="en-GB" altLang="en-US" b="0">
              <a:cs typeface="Arial" panose="020B0604020202020204" pitchFamily="34" charset="0"/>
            </a:endParaRPr>
          </a:p>
        </p:txBody>
      </p:sp>
      <p:sp>
        <p:nvSpPr>
          <p:cNvPr id="13315" name="Rectangle 2">
            <a:extLst>
              <a:ext uri="{FF2B5EF4-FFF2-40B4-BE49-F238E27FC236}">
                <a16:creationId xmlns:a16="http://schemas.microsoft.com/office/drawing/2014/main" id="{542366D7-6D32-C9DA-A1F1-F9BF4AB41034}"/>
              </a:ext>
            </a:extLst>
          </p:cNvPr>
          <p:cNvSpPr>
            <a:spLocks noGrp="1" noChangeArrowheads="1"/>
          </p:cNvSpPr>
          <p:nvPr>
            <p:ph type="title"/>
          </p:nvPr>
        </p:nvSpPr>
        <p:spPr>
          <a:xfrm>
            <a:off x="620713" y="180975"/>
            <a:ext cx="8596312" cy="1255713"/>
          </a:xfrm>
        </p:spPr>
        <p:txBody>
          <a:bodyPr/>
          <a:lstStyle/>
          <a:p>
            <a:r>
              <a:rPr lang="en-GB" altLang="en-US" sz="3200"/>
              <a:t>Law of Demeter: Final Analysis</a:t>
            </a:r>
          </a:p>
        </p:txBody>
      </p:sp>
      <p:sp>
        <p:nvSpPr>
          <p:cNvPr id="13316" name="Rectangle 3">
            <a:extLst>
              <a:ext uri="{FF2B5EF4-FFF2-40B4-BE49-F238E27FC236}">
                <a16:creationId xmlns:a16="http://schemas.microsoft.com/office/drawing/2014/main" id="{BA9D290D-6B19-6C69-B828-F0E497280DFC}"/>
              </a:ext>
            </a:extLst>
          </p:cNvPr>
          <p:cNvSpPr>
            <a:spLocks noGrp="1" noChangeArrowheads="1"/>
          </p:cNvSpPr>
          <p:nvPr>
            <p:ph type="body" idx="1"/>
          </p:nvPr>
        </p:nvSpPr>
        <p:spPr>
          <a:xfrm>
            <a:off x="347663" y="1570038"/>
            <a:ext cx="9448800" cy="5410200"/>
          </a:xfrm>
        </p:spPr>
        <p:txBody>
          <a:bodyPr/>
          <a:lstStyle/>
          <a:p>
            <a:pPr>
              <a:lnSpc>
                <a:spcPct val="115000"/>
              </a:lnSpc>
              <a:spcBef>
                <a:spcPct val="25000"/>
              </a:spcBef>
              <a:spcAft>
                <a:spcPts val="2100"/>
              </a:spcAft>
            </a:pPr>
            <a:r>
              <a:rPr lang="en-US" altLang="en-US"/>
              <a:t>Reduces overall coupling in the design</a:t>
            </a:r>
          </a:p>
          <a:p>
            <a:pPr>
              <a:lnSpc>
                <a:spcPct val="115000"/>
              </a:lnSpc>
              <a:spcBef>
                <a:spcPct val="25000"/>
              </a:spcBef>
              <a:spcAft>
                <a:spcPts val="2100"/>
              </a:spcAft>
            </a:pPr>
            <a:r>
              <a:rPr lang="en-US" altLang="en-US"/>
              <a:t>Adds a small amount of overhead in the form of indirect method calls</a:t>
            </a:r>
            <a:endParaRPr lang="en-GB"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023AF809-9778-C75B-23C9-A0D04DB82821}"/>
              </a:ext>
            </a:extLst>
          </p:cNvPr>
          <p:cNvSpPr>
            <a:spLocks noGrp="1" noChangeArrowheads="1"/>
          </p:cNvSpPr>
          <p:nvPr>
            <p:ph type="title"/>
          </p:nvPr>
        </p:nvSpPr>
        <p:spPr>
          <a:xfrm>
            <a:off x="392113" y="46038"/>
            <a:ext cx="8596312" cy="1255712"/>
          </a:xfrm>
        </p:spPr>
        <p:txBody>
          <a:bodyPr/>
          <a:lstStyle/>
          <a:p>
            <a:r>
              <a:rPr lang="en-US" altLang="en-US" sz="3200"/>
              <a:t>Singleton: Example 3</a:t>
            </a:r>
          </a:p>
        </p:txBody>
      </p:sp>
      <p:sp>
        <p:nvSpPr>
          <p:cNvPr id="251907" name="Content Placeholder 2">
            <a:extLst>
              <a:ext uri="{FF2B5EF4-FFF2-40B4-BE49-F238E27FC236}">
                <a16:creationId xmlns:a16="http://schemas.microsoft.com/office/drawing/2014/main" id="{9CC61FB9-AA65-7EBE-0BB5-42AAF66E42E9}"/>
              </a:ext>
            </a:extLst>
          </p:cNvPr>
          <p:cNvSpPr>
            <a:spLocks noGrp="1" noChangeArrowheads="1"/>
          </p:cNvSpPr>
          <p:nvPr>
            <p:ph idx="1"/>
          </p:nvPr>
        </p:nvSpPr>
        <p:spPr>
          <a:xfrm>
            <a:off x="392113" y="1189038"/>
            <a:ext cx="8997950" cy="5943600"/>
          </a:xfrm>
        </p:spPr>
        <p:txBody>
          <a:bodyPr/>
          <a:lstStyle/>
          <a:p>
            <a:pPr>
              <a:lnSpc>
                <a:spcPct val="120000"/>
              </a:lnSpc>
              <a:spcBef>
                <a:spcPts val="1100"/>
              </a:spcBef>
              <a:spcAft>
                <a:spcPct val="0"/>
              </a:spcAft>
            </a:pPr>
            <a:r>
              <a:rPr lang="en-US" altLang="en-US"/>
              <a:t>Suppose you need a counter that gives out unique numbers </a:t>
            </a:r>
            <a:r>
              <a:rPr lang="en-US" altLang="en-US" sz="3200"/>
              <a:t>(e.g. token numbers in a restaurant):</a:t>
            </a:r>
            <a:endParaRPr lang="en-US" altLang="en-US"/>
          </a:p>
          <a:p>
            <a:pPr lvl="1">
              <a:lnSpc>
                <a:spcPct val="120000"/>
              </a:lnSpc>
              <a:spcBef>
                <a:spcPts val="1100"/>
              </a:spcBef>
              <a:spcAft>
                <a:spcPts val="1800"/>
              </a:spcAft>
            </a:pPr>
            <a:r>
              <a:rPr lang="en-US" altLang="en-US" sz="3600">
                <a:solidFill>
                  <a:srgbClr val="0000CC"/>
                </a:solidFill>
              </a:rPr>
              <a:t>First, the counter object needs to be unique. </a:t>
            </a:r>
          </a:p>
          <a:p>
            <a:pPr lvl="1">
              <a:lnSpc>
                <a:spcPct val="120000"/>
              </a:lnSpc>
              <a:spcBef>
                <a:spcPts val="1100"/>
              </a:spcBef>
              <a:spcAft>
                <a:spcPts val="1800"/>
              </a:spcAft>
            </a:pPr>
            <a:r>
              <a:rPr lang="en-US" altLang="en-US" sz="3600">
                <a:solidFill>
                  <a:srgbClr val="0000CC"/>
                </a:solidFill>
              </a:rPr>
              <a:t>A Singleton counter can generate the numbers and synchronize access.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1907">
                                            <p:txEl>
                                              <p:pRg st="1" end="1"/>
                                            </p:txEl>
                                          </p:spTgt>
                                        </p:tgtEl>
                                        <p:attrNameLst>
                                          <p:attrName>style.visibility</p:attrName>
                                        </p:attrNameLst>
                                      </p:cBhvr>
                                      <p:to>
                                        <p:strVal val="visible"/>
                                      </p:to>
                                    </p:set>
                                    <p:animEffect transition="in" filter="checkerboard(across)">
                                      <p:cBhvr>
                                        <p:cTn id="7" dur="500"/>
                                        <p:tgtEl>
                                          <p:spTgt spid="251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1907">
                                            <p:txEl>
                                              <p:pRg st="2" end="2"/>
                                            </p:txEl>
                                          </p:spTgt>
                                        </p:tgtEl>
                                        <p:attrNameLst>
                                          <p:attrName>style.visibility</p:attrName>
                                        </p:attrNameLst>
                                      </p:cBhvr>
                                      <p:to>
                                        <p:strVal val="visible"/>
                                      </p:to>
                                    </p:set>
                                    <p:animEffect transition="in" filter="checkerboard(across)">
                                      <p:cBhvr>
                                        <p:cTn id="12" dur="500"/>
                                        <p:tgtEl>
                                          <p:spTgt spid="251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72573A2-DDFA-251D-B6E7-E1FB5BD950C1}"/>
              </a:ext>
            </a:extLst>
          </p:cNvPr>
          <p:cNvSpPr>
            <a:spLocks noGrp="1" noChangeArrowheads="1"/>
          </p:cNvSpPr>
          <p:nvPr>
            <p:ph type="title"/>
          </p:nvPr>
        </p:nvSpPr>
        <p:spPr>
          <a:xfrm>
            <a:off x="544513" y="-14288"/>
            <a:ext cx="8597900" cy="1255713"/>
          </a:xfrm>
        </p:spPr>
        <p:txBody>
          <a:bodyPr/>
          <a:lstStyle/>
          <a:p>
            <a:r>
              <a:rPr lang="en-US" altLang="en-US" sz="3200"/>
              <a:t>More Singleton Examples</a:t>
            </a:r>
          </a:p>
        </p:txBody>
      </p:sp>
      <p:sp>
        <p:nvSpPr>
          <p:cNvPr id="297987" name="Rectangle 3">
            <a:extLst>
              <a:ext uri="{FF2B5EF4-FFF2-40B4-BE49-F238E27FC236}">
                <a16:creationId xmlns:a16="http://schemas.microsoft.com/office/drawing/2014/main" id="{30BEBA89-C02E-78A1-DD6C-5FDE1BE998F5}"/>
              </a:ext>
            </a:extLst>
          </p:cNvPr>
          <p:cNvSpPr>
            <a:spLocks noGrp="1" noChangeArrowheads="1"/>
          </p:cNvSpPr>
          <p:nvPr>
            <p:ph type="body" idx="1"/>
          </p:nvPr>
        </p:nvSpPr>
        <p:spPr>
          <a:xfrm>
            <a:off x="392113" y="1112838"/>
            <a:ext cx="10080625" cy="6019800"/>
          </a:xfrm>
        </p:spPr>
        <p:txBody>
          <a:bodyPr/>
          <a:lstStyle/>
          <a:p>
            <a:pPr>
              <a:lnSpc>
                <a:spcPct val="120000"/>
              </a:lnSpc>
              <a:spcBef>
                <a:spcPts val="600"/>
              </a:spcBef>
              <a:spcAft>
                <a:spcPts val="1200"/>
              </a:spcAft>
            </a:pPr>
            <a:r>
              <a:rPr lang="en-US" altLang="en-US" sz="3200"/>
              <a:t>One session manager per user session</a:t>
            </a:r>
          </a:p>
          <a:p>
            <a:pPr>
              <a:lnSpc>
                <a:spcPct val="120000"/>
              </a:lnSpc>
              <a:spcBef>
                <a:spcPts val="600"/>
              </a:spcBef>
              <a:spcAft>
                <a:spcPts val="1200"/>
              </a:spcAft>
            </a:pPr>
            <a:r>
              <a:rPr lang="en-US" altLang="en-US" sz="3200"/>
              <a:t>One file system</a:t>
            </a:r>
          </a:p>
          <a:p>
            <a:pPr>
              <a:lnSpc>
                <a:spcPct val="120000"/>
              </a:lnSpc>
              <a:spcBef>
                <a:spcPts val="600"/>
              </a:spcBef>
              <a:spcAft>
                <a:spcPts val="1200"/>
              </a:spcAft>
            </a:pPr>
            <a:r>
              <a:rPr lang="en-US" altLang="en-US" sz="3200"/>
              <a:t>One shopping basket per customer</a:t>
            </a:r>
          </a:p>
          <a:p>
            <a:pPr>
              <a:lnSpc>
                <a:spcPct val="120000"/>
              </a:lnSpc>
              <a:spcBef>
                <a:spcPts val="600"/>
              </a:spcBef>
              <a:spcAft>
                <a:spcPts val="1200"/>
              </a:spcAft>
            </a:pPr>
            <a:r>
              <a:rPr lang="en-US" altLang="en-US" sz="3200"/>
              <a:t>One logger</a:t>
            </a:r>
          </a:p>
          <a:p>
            <a:pPr>
              <a:lnSpc>
                <a:spcPct val="120000"/>
              </a:lnSpc>
              <a:spcBef>
                <a:spcPts val="600"/>
              </a:spcBef>
              <a:spcAft>
                <a:spcPts val="1200"/>
              </a:spcAft>
            </a:pPr>
            <a:r>
              <a:rPr lang="en-US" altLang="en-US" sz="3200"/>
              <a:t>One configuration object</a:t>
            </a:r>
          </a:p>
          <a:p>
            <a:pPr>
              <a:lnSpc>
                <a:spcPct val="120000"/>
              </a:lnSpc>
              <a:spcBef>
                <a:spcPts val="600"/>
              </a:spcBef>
              <a:spcAft>
                <a:spcPts val="1200"/>
              </a:spcAft>
            </a:pPr>
            <a:r>
              <a:rPr lang="en-US" altLang="en-US" sz="3200"/>
              <a:t>One account per user, </a:t>
            </a:r>
          </a:p>
          <a:p>
            <a:pPr>
              <a:lnSpc>
                <a:spcPct val="120000"/>
              </a:lnSpc>
              <a:spcBef>
                <a:spcPts val="600"/>
              </a:spcBef>
              <a:spcAft>
                <a:spcPts val="1200"/>
              </a:spcAft>
            </a:pPr>
            <a:r>
              <a:rPr lang="en-US" altLang="en-US" sz="3200"/>
              <a:t>Abstract factory and factory method, etc.</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wipe(down)">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wipe(down)">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wipe(down)">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wipe(down)">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wipe(down)">
                                      <p:cBhvr>
                                        <p:cTn id="27" dur="500"/>
                                        <p:tgtEl>
                                          <p:spTgt spid="297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wipe(down)">
                                      <p:cBhvr>
                                        <p:cTn id="32" dur="500"/>
                                        <p:tgtEl>
                                          <p:spTgt spid="297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wipe(down)">
                                      <p:cBhvr>
                                        <p:cTn id="37" dur="500"/>
                                        <p:tgtEl>
                                          <p:spTgt spid="297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9EAED6-9863-4B37-3D5E-95113CA09C6E}"/>
              </a:ext>
            </a:extLst>
          </p:cNvPr>
          <p:cNvSpPr/>
          <p:nvPr/>
        </p:nvSpPr>
        <p:spPr bwMode="auto">
          <a:xfrm>
            <a:off x="239713" y="2827338"/>
            <a:ext cx="9324975" cy="3657600"/>
          </a:xfrm>
          <a:prstGeom prst="rect">
            <a:avLst/>
          </a:prstGeom>
          <a:solidFill>
            <a:srgbClr val="FFFFCC"/>
          </a:solidFill>
          <a:ln w="9525">
            <a:solidFill>
              <a:srgbClr val="FF0000"/>
            </a:solidFill>
            <a:round/>
            <a:headEnd/>
            <a:tailEnd/>
          </a:ln>
        </p:spPr>
        <p:txBody>
          <a:bodyPr anchor="ctr"/>
          <a:lstStyle/>
          <a:p>
            <a:pPr algn="ctr">
              <a:defRPr/>
            </a:pPr>
            <a:endParaRPr lang="en-IN">
              <a:latin typeface="+mj-lt"/>
            </a:endParaRPr>
          </a:p>
        </p:txBody>
      </p:sp>
      <p:sp>
        <p:nvSpPr>
          <p:cNvPr id="252930" name="Rectangle 3">
            <a:extLst>
              <a:ext uri="{FF2B5EF4-FFF2-40B4-BE49-F238E27FC236}">
                <a16:creationId xmlns:a16="http://schemas.microsoft.com/office/drawing/2014/main" id="{CF9CD797-C58D-9E02-7EED-51602612C24B}"/>
              </a:ext>
            </a:extLst>
          </p:cNvPr>
          <p:cNvSpPr>
            <a:spLocks noChangeArrowheads="1"/>
          </p:cNvSpPr>
          <p:nvPr/>
        </p:nvSpPr>
        <p:spPr bwMode="auto">
          <a:xfrm>
            <a:off x="87313" y="1303338"/>
            <a:ext cx="9324975" cy="643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defTabSz="801688">
              <a:tabLst>
                <a:tab pos="1089025" algn="l"/>
              </a:tabLst>
              <a:defRPr sz="3600" b="1">
                <a:solidFill>
                  <a:schemeClr val="bg1"/>
                </a:solidFill>
                <a:latin typeface="Times New Roman" panose="02020603050405020304" pitchFamily="18" charset="0"/>
              </a:defRPr>
            </a:lvl1pPr>
            <a:lvl2pPr marL="679450" indent="-392113" defTabSz="801688">
              <a:tabLst>
                <a:tab pos="1089025" algn="l"/>
              </a:tabLst>
              <a:defRPr sz="3600" b="1">
                <a:solidFill>
                  <a:schemeClr val="bg1"/>
                </a:solidFill>
                <a:latin typeface="Times New Roman" panose="02020603050405020304" pitchFamily="18" charset="0"/>
              </a:defRPr>
            </a:lvl2pPr>
            <a:lvl3pPr marL="1143000" indent="-228600" defTabSz="801688">
              <a:tabLst>
                <a:tab pos="1089025" algn="l"/>
              </a:tabLst>
              <a:defRPr sz="3600" b="1">
                <a:solidFill>
                  <a:schemeClr val="bg1"/>
                </a:solidFill>
                <a:latin typeface="Times New Roman" panose="02020603050405020304" pitchFamily="18" charset="0"/>
              </a:defRPr>
            </a:lvl3pPr>
            <a:lvl4pPr marL="1600200" indent="-228600" defTabSz="801688">
              <a:tabLst>
                <a:tab pos="1089025" algn="l"/>
              </a:tabLst>
              <a:defRPr sz="3600" b="1">
                <a:solidFill>
                  <a:schemeClr val="bg1"/>
                </a:solidFill>
                <a:latin typeface="Times New Roman" panose="02020603050405020304" pitchFamily="18" charset="0"/>
              </a:defRPr>
            </a:lvl4pPr>
            <a:lvl5pPr marL="2057400" indent="-228600" defTabSz="801688">
              <a:tabLst>
                <a:tab pos="1089025" algn="l"/>
              </a:tabLst>
              <a:defRPr sz="3600" b="1">
                <a:solidFill>
                  <a:schemeClr val="bg1"/>
                </a:solidFill>
                <a:latin typeface="Times New Roman" panose="02020603050405020304" pitchFamily="18" charset="0"/>
              </a:defRPr>
            </a:lvl5pPr>
            <a:lvl6pPr marL="2514600" indent="-228600" defTabSz="801688" eaLnBrk="0" fontAlgn="base" hangingPunct="0">
              <a:spcBef>
                <a:spcPct val="0"/>
              </a:spcBef>
              <a:spcAft>
                <a:spcPct val="0"/>
              </a:spcAft>
              <a:tabLst>
                <a:tab pos="1089025" algn="l"/>
              </a:tabLst>
              <a:defRPr sz="3600" b="1">
                <a:solidFill>
                  <a:schemeClr val="bg1"/>
                </a:solidFill>
                <a:latin typeface="Times New Roman" panose="02020603050405020304" pitchFamily="18" charset="0"/>
              </a:defRPr>
            </a:lvl6pPr>
            <a:lvl7pPr marL="2971800" indent="-228600" defTabSz="801688" eaLnBrk="0" fontAlgn="base" hangingPunct="0">
              <a:spcBef>
                <a:spcPct val="0"/>
              </a:spcBef>
              <a:spcAft>
                <a:spcPct val="0"/>
              </a:spcAft>
              <a:tabLst>
                <a:tab pos="1089025" algn="l"/>
              </a:tabLst>
              <a:defRPr sz="3600" b="1">
                <a:solidFill>
                  <a:schemeClr val="bg1"/>
                </a:solidFill>
                <a:latin typeface="Times New Roman" panose="02020603050405020304" pitchFamily="18" charset="0"/>
              </a:defRPr>
            </a:lvl7pPr>
            <a:lvl8pPr marL="3429000" indent="-228600" defTabSz="801688" eaLnBrk="0" fontAlgn="base" hangingPunct="0">
              <a:spcBef>
                <a:spcPct val="0"/>
              </a:spcBef>
              <a:spcAft>
                <a:spcPct val="0"/>
              </a:spcAft>
              <a:tabLst>
                <a:tab pos="1089025" algn="l"/>
              </a:tabLst>
              <a:defRPr sz="3600" b="1">
                <a:solidFill>
                  <a:schemeClr val="bg1"/>
                </a:solidFill>
                <a:latin typeface="Times New Roman" panose="02020603050405020304" pitchFamily="18" charset="0"/>
              </a:defRPr>
            </a:lvl8pPr>
            <a:lvl9pPr marL="3886200" indent="-228600" defTabSz="801688" eaLnBrk="0" fontAlgn="base" hangingPunct="0">
              <a:spcBef>
                <a:spcPct val="0"/>
              </a:spcBef>
              <a:spcAft>
                <a:spcPct val="0"/>
              </a:spcAft>
              <a:tabLst>
                <a:tab pos="1089025" algn="l"/>
              </a:tabLst>
              <a:defRPr sz="3600" b="1">
                <a:solidFill>
                  <a:schemeClr val="bg1"/>
                </a:solidFill>
                <a:latin typeface="Times New Roman" panose="02020603050405020304" pitchFamily="18" charset="0"/>
              </a:defRPr>
            </a:lvl9pPr>
          </a:lstStyle>
          <a:p>
            <a:pPr algn="just">
              <a:lnSpc>
                <a:spcPct val="125000"/>
              </a:lnSpc>
              <a:spcBef>
                <a:spcPts val="1000"/>
              </a:spcBef>
              <a:spcAft>
                <a:spcPts val="600"/>
              </a:spcAft>
              <a:buClr>
                <a:srgbClr val="000000"/>
              </a:buClr>
              <a:buSzPct val="125000"/>
              <a:buFontTx/>
              <a:buChar char="•"/>
            </a:pPr>
            <a:r>
              <a:rPr lang="en-US" altLang="en-US" b="0">
                <a:solidFill>
                  <a:schemeClr val="tx1"/>
                </a:solidFill>
                <a:latin typeface="Comic Sans MS" panose="030F0702030302020204" pitchFamily="66" charset="0"/>
                <a:cs typeface="Arial" panose="020B0604020202020204" pitchFamily="34" charset="0"/>
              </a:rPr>
              <a:t>A Singleton is </a:t>
            </a:r>
            <a:r>
              <a:rPr lang="bg-BG" altLang="en-US" b="0">
                <a:solidFill>
                  <a:schemeClr val="tx1"/>
                </a:solidFill>
                <a:latin typeface="Comic Sans MS" panose="030F0702030302020204" pitchFamily="66" charset="0"/>
                <a:cs typeface="Arial" panose="020B0604020202020204" pitchFamily="34" charset="0"/>
              </a:rPr>
              <a:t>accessed by </a:t>
            </a:r>
            <a:r>
              <a:rPr lang="en-US" altLang="en-US" b="0">
                <a:solidFill>
                  <a:schemeClr val="tx1"/>
                </a:solidFill>
                <a:latin typeface="Comic Sans MS" panose="030F0702030302020204" pitchFamily="66" charset="0"/>
                <a:cs typeface="Arial" panose="020B0604020202020204" pitchFamily="34" charset="0"/>
              </a:rPr>
              <a:t>many </a:t>
            </a:r>
            <a:r>
              <a:rPr lang="bg-BG" altLang="en-US" b="0">
                <a:solidFill>
                  <a:schemeClr val="tx1"/>
                </a:solidFill>
                <a:latin typeface="Comic Sans MS" panose="030F0702030302020204" pitchFamily="66" charset="0"/>
                <a:cs typeface="Arial" panose="020B0604020202020204" pitchFamily="34" charset="0"/>
              </a:rPr>
              <a:t>objects</a:t>
            </a:r>
            <a:r>
              <a:rPr lang="en-IN" altLang="en-US" b="0">
                <a:solidFill>
                  <a:schemeClr val="tx1"/>
                </a:solidFill>
                <a:latin typeface="Comic Sans MS" panose="030F0702030302020204" pitchFamily="66" charset="0"/>
                <a:cs typeface="Arial" panose="020B0604020202020204" pitchFamily="34" charset="0"/>
              </a:rPr>
              <a:t> in an application</a:t>
            </a:r>
            <a:r>
              <a:rPr lang="en-US" altLang="en-US" b="0">
                <a:solidFill>
                  <a:schemeClr val="tx1"/>
                </a:solidFill>
                <a:latin typeface="Comic Sans MS" panose="030F0702030302020204" pitchFamily="66" charset="0"/>
                <a:cs typeface="Arial" panose="020B0604020202020204" pitchFamily="34" charset="0"/>
              </a:rPr>
              <a:t>:</a:t>
            </a:r>
          </a:p>
          <a:p>
            <a:pPr lvl="1" algn="just">
              <a:lnSpc>
                <a:spcPct val="110000"/>
              </a:lnSpc>
              <a:spcBef>
                <a:spcPts val="1000"/>
              </a:spcBef>
              <a:spcAft>
                <a:spcPts val="600"/>
              </a:spcAft>
              <a:buClr>
                <a:srgbClr val="000000"/>
              </a:buClr>
              <a:buFont typeface="Wingdings" panose="05000000000000000000" pitchFamily="2" charset="2"/>
              <a:buChar char="§"/>
            </a:pPr>
            <a:r>
              <a:rPr lang="en-US" altLang="en-US" sz="3200">
                <a:solidFill>
                  <a:srgbClr val="0000CC"/>
                </a:solidFill>
                <a:latin typeface="Comic Sans MS" panose="030F0702030302020204" pitchFamily="66" charset="0"/>
                <a:cs typeface="Arial" panose="020B0604020202020204" pitchFamily="34" charset="0"/>
              </a:rPr>
              <a:t>T</a:t>
            </a:r>
            <a:r>
              <a:rPr lang="bg-BG" altLang="en-US" sz="3200">
                <a:solidFill>
                  <a:srgbClr val="0000CC"/>
                </a:solidFill>
                <a:latin typeface="Comic Sans MS" panose="030F0702030302020204" pitchFamily="66" charset="0"/>
                <a:cs typeface="Arial" panose="020B0604020202020204" pitchFamily="34" charset="0"/>
              </a:rPr>
              <a:t>herefore</a:t>
            </a:r>
            <a:r>
              <a:rPr lang="en-US" altLang="en-US" sz="3200">
                <a:solidFill>
                  <a:srgbClr val="0000CC"/>
                </a:solidFill>
                <a:latin typeface="Comic Sans MS" panose="030F0702030302020204" pitchFamily="66" charset="0"/>
                <a:cs typeface="Arial" panose="020B0604020202020204" pitchFamily="34" charset="0"/>
              </a:rPr>
              <a:t> should be easily and globally accessible --- </a:t>
            </a:r>
            <a:r>
              <a:rPr lang="bg-BG" altLang="en-US" sz="3200">
                <a:solidFill>
                  <a:srgbClr val="0000CC"/>
                </a:solidFill>
                <a:latin typeface="Comic Sans MS" panose="030F0702030302020204" pitchFamily="66" charset="0"/>
                <a:cs typeface="Arial" panose="020B0604020202020204" pitchFamily="34" charset="0"/>
              </a:rPr>
              <a:t>Provide a global point of access to the object</a:t>
            </a:r>
            <a:r>
              <a:rPr lang="en-US" altLang="en-US" sz="3200">
                <a:solidFill>
                  <a:srgbClr val="0000CC"/>
                </a:solidFill>
                <a:latin typeface="Comic Sans MS" panose="030F0702030302020204" pitchFamily="66" charset="0"/>
                <a:cs typeface="Arial" panose="020B0604020202020204" pitchFamily="34" charset="0"/>
              </a:rPr>
              <a:t>.</a:t>
            </a:r>
            <a:r>
              <a:rPr lang="bg-BG" altLang="en-US" sz="3200">
                <a:solidFill>
                  <a:srgbClr val="0000CC"/>
                </a:solidFill>
                <a:latin typeface="Comic Sans MS" panose="030F0702030302020204" pitchFamily="66" charset="0"/>
                <a:cs typeface="Arial" panose="020B0604020202020204" pitchFamily="34" charset="0"/>
              </a:rPr>
              <a:t> </a:t>
            </a:r>
            <a:endParaRPr lang="en-US" altLang="en-US" sz="4000">
              <a:solidFill>
                <a:srgbClr val="000000"/>
              </a:solidFill>
              <a:latin typeface="Comic Sans MS" panose="030F0702030302020204" pitchFamily="66" charset="0"/>
              <a:cs typeface="Arial" panose="020B0604020202020204" pitchFamily="34" charset="0"/>
            </a:endParaRPr>
          </a:p>
          <a:p>
            <a:pPr lvl="1" algn="just">
              <a:lnSpc>
                <a:spcPct val="110000"/>
              </a:lnSpc>
              <a:spcBef>
                <a:spcPts val="1000"/>
              </a:spcBef>
              <a:spcAft>
                <a:spcPts val="600"/>
              </a:spcAft>
              <a:buClr>
                <a:schemeClr val="bg2"/>
              </a:buClr>
              <a:buSzPct val="75000"/>
              <a:buFont typeface="Wingdings" panose="05000000000000000000" pitchFamily="2" charset="2"/>
              <a:buChar char="§"/>
            </a:pPr>
            <a:r>
              <a:rPr lang="bg-BG" altLang="en-US" sz="3200">
                <a:solidFill>
                  <a:srgbClr val="0000CC"/>
                </a:solidFill>
                <a:latin typeface="Comic Sans MS" panose="030F0702030302020204" pitchFamily="66" charset="0"/>
                <a:cs typeface="Arial" panose="020B0604020202020204" pitchFamily="34" charset="0"/>
              </a:rPr>
              <a:t>Ensure that only one instance of a class is created</a:t>
            </a:r>
            <a:r>
              <a:rPr lang="en-US" altLang="en-US" sz="3200">
                <a:solidFill>
                  <a:srgbClr val="0000CC"/>
                </a:solidFill>
                <a:latin typeface="Comic Sans MS" panose="030F0702030302020204" pitchFamily="66" charset="0"/>
                <a:cs typeface="Arial" panose="020B0604020202020204" pitchFamily="34" charset="0"/>
              </a:rPr>
              <a:t> ---</a:t>
            </a:r>
            <a:r>
              <a:rPr lang="bg-BG" altLang="en-US" sz="3200">
                <a:solidFill>
                  <a:srgbClr val="0000CC"/>
                </a:solidFill>
                <a:latin typeface="Comic Sans MS" panose="030F0702030302020204" pitchFamily="66" charset="0"/>
                <a:cs typeface="Arial" panose="020B0604020202020204" pitchFamily="34" charset="0"/>
              </a:rPr>
              <a:t>Allow multiple instances </a:t>
            </a:r>
            <a:r>
              <a:rPr lang="en-US" altLang="en-US" sz="3200">
                <a:solidFill>
                  <a:srgbClr val="0000CC"/>
                </a:solidFill>
                <a:latin typeface="Comic Sans MS" panose="030F0702030302020204" pitchFamily="66" charset="0"/>
                <a:cs typeface="Arial" panose="020B0604020202020204" pitchFamily="34" charset="0"/>
              </a:rPr>
              <a:t>when required.</a:t>
            </a:r>
            <a:endParaRPr lang="bg-BG" altLang="en-US" sz="3200">
              <a:solidFill>
                <a:srgbClr val="0000CC"/>
              </a:solidFill>
              <a:latin typeface="Comic Sans MS" panose="030F0702030302020204" pitchFamily="66" charset="0"/>
              <a:cs typeface="Arial" panose="020B0604020202020204" pitchFamily="34" charset="0"/>
            </a:endParaRPr>
          </a:p>
          <a:p>
            <a:pPr algn="just">
              <a:lnSpc>
                <a:spcPct val="125000"/>
              </a:lnSpc>
              <a:spcBef>
                <a:spcPts val="1000"/>
              </a:spcBef>
              <a:spcAft>
                <a:spcPct val="30000"/>
              </a:spcAft>
              <a:buClr>
                <a:srgbClr val="C72105"/>
              </a:buClr>
              <a:buSzPct val="45000"/>
              <a:buFont typeface="Wingdings" panose="05000000000000000000" pitchFamily="2" charset="2"/>
              <a:buNone/>
            </a:pPr>
            <a:endParaRPr lang="en-US" altLang="en-US" sz="3200">
              <a:solidFill>
                <a:srgbClr val="000000"/>
              </a:solidFill>
              <a:latin typeface="Comic Sans MS" panose="030F0702030302020204" pitchFamily="66" charset="0"/>
              <a:cs typeface="Arial" panose="020B0604020202020204" pitchFamily="34" charset="0"/>
            </a:endParaRPr>
          </a:p>
        </p:txBody>
      </p:sp>
      <p:sp>
        <p:nvSpPr>
          <p:cNvPr id="128004" name="Rectangle 2">
            <a:extLst>
              <a:ext uri="{FF2B5EF4-FFF2-40B4-BE49-F238E27FC236}">
                <a16:creationId xmlns:a16="http://schemas.microsoft.com/office/drawing/2014/main" id="{EFEFCA6A-5D7F-E290-858E-180137CB2986}"/>
              </a:ext>
            </a:extLst>
          </p:cNvPr>
          <p:cNvSpPr txBox="1">
            <a:spLocks noChangeArrowheads="1"/>
          </p:cNvSpPr>
          <p:nvPr/>
        </p:nvSpPr>
        <p:spPr bwMode="auto">
          <a:xfrm>
            <a:off x="377825" y="427038"/>
            <a:ext cx="93249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8000"/>
              </a:lnSpc>
              <a:buClr>
                <a:srgbClr val="000000"/>
              </a:buClr>
              <a:buSzPct val="45000"/>
              <a:buFont typeface="Wingdings" panose="05000000000000000000" pitchFamily="2" charset="2"/>
              <a:buNone/>
            </a:pPr>
            <a:r>
              <a:rPr lang="en-US" altLang="en-US">
                <a:solidFill>
                  <a:schemeClr val="tx1"/>
                </a:solidFill>
                <a:latin typeface="Comic Sans MS" panose="030F0702030302020204" pitchFamily="66" charset="0"/>
                <a:cs typeface="Arial" panose="020B0604020202020204" pitchFamily="34" charset="0"/>
              </a:rPr>
              <a:t>The Singleton Pattern</a:t>
            </a:r>
            <a:endParaRPr lang="en-CA" altLang="en-US">
              <a:solidFill>
                <a:schemeClr val="tx1"/>
              </a:solidFill>
              <a:latin typeface="Comic Sans MS" panose="030F0702030302020204" pitchFamily="66"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2930">
                                            <p:txEl>
                                              <p:pRg st="1" end="1"/>
                                            </p:txEl>
                                          </p:spTgt>
                                        </p:tgtEl>
                                        <p:attrNameLst>
                                          <p:attrName>style.visibility</p:attrName>
                                        </p:attrNameLst>
                                      </p:cBhvr>
                                      <p:to>
                                        <p:strVal val="visible"/>
                                      </p:to>
                                    </p:set>
                                    <p:animEffect transition="in" filter="wipe(down)">
                                      <p:cBhvr>
                                        <p:cTn id="7" dur="500"/>
                                        <p:tgtEl>
                                          <p:spTgt spid="25293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2930">
                                            <p:txEl>
                                              <p:pRg st="2" end="2"/>
                                            </p:txEl>
                                          </p:spTgt>
                                        </p:tgtEl>
                                        <p:attrNameLst>
                                          <p:attrName>style.visibility</p:attrName>
                                        </p:attrNameLst>
                                      </p:cBhvr>
                                      <p:to>
                                        <p:strVal val="visible"/>
                                      </p:to>
                                    </p:set>
                                    <p:animEffect transition="in" filter="checkerboard(across)">
                                      <p:cBhvr>
                                        <p:cTn id="12" dur="500"/>
                                        <p:tgtEl>
                                          <p:spTgt spid="25293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15D6678B-601C-7E00-022D-61C6FC12075B}"/>
              </a:ext>
            </a:extLst>
          </p:cNvPr>
          <p:cNvSpPr>
            <a:spLocks noGrp="1" noChangeArrowheads="1"/>
          </p:cNvSpPr>
          <p:nvPr>
            <p:ph type="body" idx="4294967295"/>
          </p:nvPr>
        </p:nvSpPr>
        <p:spPr>
          <a:xfrm>
            <a:off x="392113" y="1189038"/>
            <a:ext cx="9361487" cy="6478587"/>
          </a:xfrm>
        </p:spPr>
        <p:txBody>
          <a:bodyPr/>
          <a:lstStyle/>
          <a:p>
            <a:pPr>
              <a:lnSpc>
                <a:spcPct val="120000"/>
              </a:lnSpc>
              <a:spcBef>
                <a:spcPts val="600"/>
              </a:spcBef>
              <a:spcAft>
                <a:spcPct val="0"/>
              </a:spcAft>
            </a:pPr>
            <a:r>
              <a:rPr lang="en-US" altLang="en-US"/>
              <a:t>Create an object with operation:</a:t>
            </a:r>
          </a:p>
          <a:p>
            <a:pPr marL="742950" lvl="1" indent="-285750">
              <a:lnSpc>
                <a:spcPct val="120000"/>
              </a:lnSpc>
              <a:spcBef>
                <a:spcPts val="600"/>
              </a:spcBef>
              <a:spcAft>
                <a:spcPts val="1800"/>
              </a:spcAft>
            </a:pPr>
            <a:r>
              <a:rPr lang="en-US" altLang="en-US" b="1">
                <a:solidFill>
                  <a:srgbClr val="660066"/>
                </a:solidFill>
              </a:rPr>
              <a:t>getInstance()</a:t>
            </a:r>
          </a:p>
          <a:p>
            <a:pPr>
              <a:lnSpc>
                <a:spcPct val="120000"/>
              </a:lnSpc>
              <a:spcBef>
                <a:spcPts val="600"/>
              </a:spcBef>
              <a:spcAft>
                <a:spcPct val="0"/>
              </a:spcAft>
            </a:pPr>
            <a:r>
              <a:rPr lang="en-US" altLang="en-US">
                <a:solidFill>
                  <a:srgbClr val="0000CC"/>
                </a:solidFill>
              </a:rPr>
              <a:t>When the class is first accessed:</a:t>
            </a:r>
          </a:p>
          <a:p>
            <a:pPr marL="742950" lvl="1" indent="-285750">
              <a:lnSpc>
                <a:spcPct val="120000"/>
              </a:lnSpc>
              <a:spcBef>
                <a:spcPts val="600"/>
              </a:spcBef>
              <a:spcAft>
                <a:spcPts val="1800"/>
              </a:spcAft>
            </a:pPr>
            <a:r>
              <a:rPr lang="en-US" altLang="en-US"/>
              <a:t>Singleton  instance is created  and the object’s identity is returned.</a:t>
            </a:r>
          </a:p>
          <a:p>
            <a:pPr>
              <a:lnSpc>
                <a:spcPct val="120000"/>
              </a:lnSpc>
              <a:spcBef>
                <a:spcPts val="600"/>
              </a:spcBef>
              <a:spcAft>
                <a:spcPct val="0"/>
              </a:spcAft>
            </a:pPr>
            <a:r>
              <a:rPr lang="en-US" altLang="en-US" sz="3200">
                <a:solidFill>
                  <a:srgbClr val="0000CC"/>
                </a:solidFill>
              </a:rPr>
              <a:t>On subsequent calls to getInstance():</a:t>
            </a:r>
            <a:r>
              <a:rPr lang="en-US" altLang="en-US" sz="3200"/>
              <a:t> </a:t>
            </a:r>
            <a:endParaRPr lang="en-US" altLang="en-US" sz="4000"/>
          </a:p>
          <a:p>
            <a:pPr marL="742950" lvl="1" indent="-285750">
              <a:lnSpc>
                <a:spcPct val="120000"/>
              </a:lnSpc>
              <a:spcBef>
                <a:spcPts val="600"/>
              </a:spcBef>
              <a:spcAft>
                <a:spcPts val="900"/>
              </a:spcAft>
            </a:pPr>
            <a:r>
              <a:rPr lang="en-US" altLang="en-US" sz="2800"/>
              <a:t>No new instance is created, </a:t>
            </a:r>
          </a:p>
          <a:p>
            <a:pPr marL="742950" lvl="1" indent="-285750">
              <a:lnSpc>
                <a:spcPct val="120000"/>
              </a:lnSpc>
              <a:spcBef>
                <a:spcPts val="600"/>
              </a:spcBef>
              <a:spcAft>
                <a:spcPts val="900"/>
              </a:spcAft>
            </a:pPr>
            <a:r>
              <a:rPr lang="en-US" altLang="en-US" sz="2800"/>
              <a:t>Id of existing object is returned.</a:t>
            </a:r>
          </a:p>
        </p:txBody>
      </p:sp>
      <p:sp>
        <p:nvSpPr>
          <p:cNvPr id="130051" name="Rectangle 2">
            <a:extLst>
              <a:ext uri="{FF2B5EF4-FFF2-40B4-BE49-F238E27FC236}">
                <a16:creationId xmlns:a16="http://schemas.microsoft.com/office/drawing/2014/main" id="{10A86BE1-706F-F3F8-566E-694A30FA82A4}"/>
              </a:ext>
            </a:extLst>
          </p:cNvPr>
          <p:cNvSpPr txBox="1">
            <a:spLocks noChangeArrowheads="1"/>
          </p:cNvSpPr>
          <p:nvPr/>
        </p:nvSpPr>
        <p:spPr bwMode="auto">
          <a:xfrm>
            <a:off x="239713" y="731838"/>
            <a:ext cx="891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90000"/>
              </a:lnSpc>
              <a:spcAft>
                <a:spcPts val="1375"/>
              </a:spcAft>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Arial" panose="020B0604020202020204" pitchFamily="34" charset="0"/>
              </a:rPr>
              <a:t>Singleton Solution: Main Idea</a:t>
            </a:r>
          </a:p>
          <a:p>
            <a:pPr algn="ctr">
              <a:lnSpc>
                <a:spcPct val="90000"/>
              </a:lnSpc>
              <a:spcAft>
                <a:spcPts val="1375"/>
              </a:spcAft>
              <a:buClr>
                <a:srgbClr val="000000"/>
              </a:buClr>
              <a:buSzPct val="45000"/>
              <a:buFont typeface="Wingdings" panose="05000000000000000000" pitchFamily="2" charset="2"/>
              <a:buNone/>
            </a:pPr>
            <a:endParaRPr lang="en-CA" altLang="en-US" sz="4000">
              <a:solidFill>
                <a:schemeClr val="tx1"/>
              </a:solidFill>
              <a:latin typeface="Comic Sans MS" panose="030F0702030302020204" pitchFamily="66"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4978">
                                            <p:txEl>
                                              <p:pRg st="2" end="2"/>
                                            </p:txEl>
                                          </p:spTgt>
                                        </p:tgtEl>
                                        <p:attrNameLst>
                                          <p:attrName>style.visibility</p:attrName>
                                        </p:attrNameLst>
                                      </p:cBhvr>
                                      <p:to>
                                        <p:strVal val="visible"/>
                                      </p:to>
                                    </p:set>
                                    <p:animEffect transition="in" filter="checkerboard(across)">
                                      <p:cBhvr>
                                        <p:cTn id="7" dur="500"/>
                                        <p:tgtEl>
                                          <p:spTgt spid="25497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4978">
                                            <p:txEl>
                                              <p:pRg st="3" end="3"/>
                                            </p:txEl>
                                          </p:spTgt>
                                        </p:tgtEl>
                                        <p:attrNameLst>
                                          <p:attrName>style.visibility</p:attrName>
                                        </p:attrNameLst>
                                      </p:cBhvr>
                                      <p:to>
                                        <p:strVal val="visible"/>
                                      </p:to>
                                    </p:set>
                                    <p:animEffect transition="in" filter="checkerboard(across)">
                                      <p:cBhvr>
                                        <p:cTn id="12" dur="500"/>
                                        <p:tgtEl>
                                          <p:spTgt spid="25497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54978">
                                            <p:txEl>
                                              <p:pRg st="4" end="4"/>
                                            </p:txEl>
                                          </p:spTgt>
                                        </p:tgtEl>
                                        <p:attrNameLst>
                                          <p:attrName>style.visibility</p:attrName>
                                        </p:attrNameLst>
                                      </p:cBhvr>
                                      <p:to>
                                        <p:strVal val="visible"/>
                                      </p:to>
                                    </p:set>
                                    <p:animEffect transition="in" filter="checkerboard(across)">
                                      <p:cBhvr>
                                        <p:cTn id="17" dur="500"/>
                                        <p:tgtEl>
                                          <p:spTgt spid="25497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54978">
                                            <p:txEl>
                                              <p:pRg st="5" end="5"/>
                                            </p:txEl>
                                          </p:spTgt>
                                        </p:tgtEl>
                                        <p:attrNameLst>
                                          <p:attrName>style.visibility</p:attrName>
                                        </p:attrNameLst>
                                      </p:cBhvr>
                                      <p:to>
                                        <p:strVal val="visible"/>
                                      </p:to>
                                    </p:set>
                                    <p:animEffect transition="in" filter="checkerboard(across)">
                                      <p:cBhvr>
                                        <p:cTn id="22" dur="500"/>
                                        <p:tgtEl>
                                          <p:spTgt spid="25497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54978">
                                            <p:txEl>
                                              <p:pRg st="6" end="6"/>
                                            </p:txEl>
                                          </p:spTgt>
                                        </p:tgtEl>
                                        <p:attrNameLst>
                                          <p:attrName>style.visibility</p:attrName>
                                        </p:attrNameLst>
                                      </p:cBhvr>
                                      <p:to>
                                        <p:strVal val="visible"/>
                                      </p:to>
                                    </p:set>
                                    <p:animEffect transition="in" filter="checkerboard(across)">
                                      <p:cBhvr>
                                        <p:cTn id="27" dur="500"/>
                                        <p:tgtEl>
                                          <p:spTgt spid="2549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a:extLst>
              <a:ext uri="{FF2B5EF4-FFF2-40B4-BE49-F238E27FC236}">
                <a16:creationId xmlns:a16="http://schemas.microsoft.com/office/drawing/2014/main" id="{C3BFD055-E299-25B6-14A8-377D09270E43}"/>
              </a:ext>
            </a:extLst>
          </p:cNvPr>
          <p:cNvSpPr>
            <a:spLocks noChangeArrowheads="1"/>
          </p:cNvSpPr>
          <p:nvPr/>
        </p:nvSpPr>
        <p:spPr bwMode="auto">
          <a:xfrm>
            <a:off x="239713" y="1112838"/>
            <a:ext cx="9601200" cy="564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287338" indent="-287338" defTabSz="801688">
              <a:tabLst>
                <a:tab pos="1089025" algn="l"/>
              </a:tabLst>
              <a:defRPr sz="3600" b="1">
                <a:solidFill>
                  <a:schemeClr val="bg1"/>
                </a:solidFill>
                <a:latin typeface="Times New Roman" panose="02020603050405020304" pitchFamily="18" charset="0"/>
              </a:defRPr>
            </a:lvl1pPr>
            <a:lvl2pPr marL="742950" indent="-285750" defTabSz="801688">
              <a:tabLst>
                <a:tab pos="1089025" algn="l"/>
              </a:tabLst>
              <a:defRPr sz="3600" b="1">
                <a:solidFill>
                  <a:schemeClr val="bg1"/>
                </a:solidFill>
                <a:latin typeface="Times New Roman" panose="02020603050405020304" pitchFamily="18" charset="0"/>
              </a:defRPr>
            </a:lvl2pPr>
            <a:lvl3pPr marL="1143000" indent="-228600" defTabSz="801688">
              <a:tabLst>
                <a:tab pos="1089025" algn="l"/>
              </a:tabLst>
              <a:defRPr sz="3600" b="1">
                <a:solidFill>
                  <a:schemeClr val="bg1"/>
                </a:solidFill>
                <a:latin typeface="Times New Roman" panose="02020603050405020304" pitchFamily="18" charset="0"/>
              </a:defRPr>
            </a:lvl3pPr>
            <a:lvl4pPr marL="1600200" indent="-228600" defTabSz="801688">
              <a:tabLst>
                <a:tab pos="1089025" algn="l"/>
              </a:tabLst>
              <a:defRPr sz="3600" b="1">
                <a:solidFill>
                  <a:schemeClr val="bg1"/>
                </a:solidFill>
                <a:latin typeface="Times New Roman" panose="02020603050405020304" pitchFamily="18" charset="0"/>
              </a:defRPr>
            </a:lvl4pPr>
            <a:lvl5pPr marL="2057400" indent="-228600" defTabSz="801688">
              <a:tabLst>
                <a:tab pos="1089025" algn="l"/>
              </a:tabLst>
              <a:defRPr sz="3600" b="1">
                <a:solidFill>
                  <a:schemeClr val="bg1"/>
                </a:solidFill>
                <a:latin typeface="Times New Roman" panose="02020603050405020304" pitchFamily="18" charset="0"/>
              </a:defRPr>
            </a:lvl5pPr>
            <a:lvl6pPr marL="2514600" indent="-228600" defTabSz="801688" eaLnBrk="0" fontAlgn="base" hangingPunct="0">
              <a:spcBef>
                <a:spcPct val="0"/>
              </a:spcBef>
              <a:spcAft>
                <a:spcPct val="0"/>
              </a:spcAft>
              <a:tabLst>
                <a:tab pos="1089025" algn="l"/>
              </a:tabLst>
              <a:defRPr sz="3600" b="1">
                <a:solidFill>
                  <a:schemeClr val="bg1"/>
                </a:solidFill>
                <a:latin typeface="Times New Roman" panose="02020603050405020304" pitchFamily="18" charset="0"/>
              </a:defRPr>
            </a:lvl6pPr>
            <a:lvl7pPr marL="2971800" indent="-228600" defTabSz="801688" eaLnBrk="0" fontAlgn="base" hangingPunct="0">
              <a:spcBef>
                <a:spcPct val="0"/>
              </a:spcBef>
              <a:spcAft>
                <a:spcPct val="0"/>
              </a:spcAft>
              <a:tabLst>
                <a:tab pos="1089025" algn="l"/>
              </a:tabLst>
              <a:defRPr sz="3600" b="1">
                <a:solidFill>
                  <a:schemeClr val="bg1"/>
                </a:solidFill>
                <a:latin typeface="Times New Roman" panose="02020603050405020304" pitchFamily="18" charset="0"/>
              </a:defRPr>
            </a:lvl7pPr>
            <a:lvl8pPr marL="3429000" indent="-228600" defTabSz="801688" eaLnBrk="0" fontAlgn="base" hangingPunct="0">
              <a:spcBef>
                <a:spcPct val="0"/>
              </a:spcBef>
              <a:spcAft>
                <a:spcPct val="0"/>
              </a:spcAft>
              <a:tabLst>
                <a:tab pos="1089025" algn="l"/>
              </a:tabLst>
              <a:defRPr sz="3600" b="1">
                <a:solidFill>
                  <a:schemeClr val="bg1"/>
                </a:solidFill>
                <a:latin typeface="Times New Roman" panose="02020603050405020304" pitchFamily="18" charset="0"/>
              </a:defRPr>
            </a:lvl8pPr>
            <a:lvl9pPr marL="3886200" indent="-228600" defTabSz="801688" eaLnBrk="0" fontAlgn="base" hangingPunct="0">
              <a:spcBef>
                <a:spcPct val="0"/>
              </a:spcBef>
              <a:spcAft>
                <a:spcPct val="0"/>
              </a:spcAft>
              <a:tabLst>
                <a:tab pos="1089025" algn="l"/>
              </a:tabLst>
              <a:defRPr sz="3600" b="1">
                <a:solidFill>
                  <a:schemeClr val="bg1"/>
                </a:solidFill>
                <a:latin typeface="Times New Roman" panose="02020603050405020304" pitchFamily="18" charset="0"/>
              </a:defRPr>
            </a:lvl9pPr>
          </a:lstStyle>
          <a:p>
            <a:pPr algn="just">
              <a:lnSpc>
                <a:spcPct val="130000"/>
              </a:lnSpc>
              <a:spcBef>
                <a:spcPts val="1200"/>
              </a:spcBef>
              <a:buClr>
                <a:srgbClr val="000000"/>
              </a:buClr>
              <a:buSzPct val="45000"/>
              <a:buFont typeface="Wingdings" panose="05000000000000000000" pitchFamily="2" charset="2"/>
              <a:buChar char="§"/>
            </a:pPr>
            <a:r>
              <a:rPr lang="en-US" altLang="en-US" sz="3200" b="0">
                <a:solidFill>
                  <a:srgbClr val="000000"/>
                </a:solidFill>
                <a:latin typeface="Comic Sans MS" panose="030F0702030302020204" pitchFamily="66" charset="0"/>
                <a:cs typeface="Arial" panose="020B0604020202020204" pitchFamily="34" charset="0"/>
              </a:rPr>
              <a:t>A</a:t>
            </a:r>
            <a:r>
              <a:rPr lang="bg-BG" altLang="en-US" sz="3200" b="0">
                <a:solidFill>
                  <a:srgbClr val="000000"/>
                </a:solidFill>
                <a:latin typeface="Comic Sans MS" panose="030F0702030302020204" pitchFamily="66" charset="0"/>
                <a:cs typeface="Arial" panose="020B0604020202020204" pitchFamily="34" charset="0"/>
              </a:rPr>
              <a:t> Singleton class itself </a:t>
            </a:r>
            <a:r>
              <a:rPr lang="en-US" altLang="en-US" sz="3200" b="0">
                <a:solidFill>
                  <a:srgbClr val="000000"/>
                </a:solidFill>
                <a:latin typeface="Comic Sans MS" panose="030F0702030302020204" pitchFamily="66" charset="0"/>
                <a:cs typeface="Arial" panose="020B0604020202020204" pitchFamily="34" charset="0"/>
              </a:rPr>
              <a:t>is </a:t>
            </a:r>
            <a:r>
              <a:rPr lang="bg-BG" altLang="en-US" sz="3200" b="0">
                <a:solidFill>
                  <a:srgbClr val="000000"/>
                </a:solidFill>
                <a:latin typeface="Comic Sans MS" panose="030F0702030302020204" pitchFamily="66" charset="0"/>
                <a:cs typeface="Arial" panose="020B0604020202020204" pitchFamily="34" charset="0"/>
              </a:rPr>
              <a:t>responsible for keeping track of its sole instance. </a:t>
            </a:r>
            <a:endParaRPr lang="en-US" altLang="en-US" sz="3200" b="0">
              <a:solidFill>
                <a:srgbClr val="000000"/>
              </a:solidFill>
              <a:latin typeface="Comic Sans MS" panose="030F0702030302020204" pitchFamily="66" charset="0"/>
              <a:cs typeface="Arial" panose="020B0604020202020204" pitchFamily="34" charset="0"/>
            </a:endParaRPr>
          </a:p>
          <a:p>
            <a:pPr lvl="1" algn="just">
              <a:lnSpc>
                <a:spcPct val="130000"/>
              </a:lnSpc>
              <a:spcBef>
                <a:spcPts val="1200"/>
              </a:spcBef>
              <a:spcAft>
                <a:spcPts val="1800"/>
              </a:spcAft>
              <a:buClr>
                <a:srgbClr val="000000"/>
              </a:buClr>
              <a:buSzPct val="45000"/>
              <a:buFont typeface="Wingdings" panose="05000000000000000000" pitchFamily="2" charset="2"/>
              <a:buChar char="§"/>
            </a:pPr>
            <a:r>
              <a:rPr lang="en-US" altLang="en-US" sz="3200">
                <a:solidFill>
                  <a:srgbClr val="0000CC"/>
                </a:solidFill>
                <a:latin typeface="Comic Sans MS" panose="030F0702030302020204" pitchFamily="66" charset="0"/>
                <a:cs typeface="Arial" panose="020B0604020202020204" pitchFamily="34" charset="0"/>
              </a:rPr>
              <a:t>How?</a:t>
            </a:r>
            <a:r>
              <a:rPr lang="bg-BG" altLang="en-US" sz="3200">
                <a:solidFill>
                  <a:srgbClr val="0000CC"/>
                </a:solidFill>
                <a:latin typeface="Comic Sans MS" panose="030F0702030302020204" pitchFamily="66" charset="0"/>
                <a:cs typeface="Arial" panose="020B0604020202020204" pitchFamily="34" charset="0"/>
              </a:rPr>
              <a:t> </a:t>
            </a:r>
            <a:r>
              <a:rPr lang="en-US" altLang="en-US" sz="3200" b="0">
                <a:solidFill>
                  <a:srgbClr val="0000CC"/>
                </a:solidFill>
                <a:latin typeface="Comic Sans MS" panose="030F0702030302020204" pitchFamily="66" charset="0"/>
                <a:cs typeface="Arial" panose="020B0604020202020204" pitchFamily="34" charset="0"/>
              </a:rPr>
              <a:t>---</a:t>
            </a:r>
            <a:r>
              <a:rPr lang="bg-BG" altLang="en-US" sz="3200" b="0">
                <a:solidFill>
                  <a:srgbClr val="0000CC"/>
                </a:solidFill>
                <a:latin typeface="Comic Sans MS" panose="030F0702030302020204" pitchFamily="66" charset="0"/>
                <a:cs typeface="Arial" panose="020B0604020202020204" pitchFamily="34" charset="0"/>
              </a:rPr>
              <a:t> intercept </a:t>
            </a:r>
            <a:r>
              <a:rPr lang="en-US" altLang="en-US" sz="3200" b="0">
                <a:solidFill>
                  <a:srgbClr val="0000CC"/>
                </a:solidFill>
                <a:latin typeface="Comic Sans MS" panose="030F0702030302020204" pitchFamily="66" charset="0"/>
                <a:cs typeface="Arial" panose="020B0604020202020204" pitchFamily="34" charset="0"/>
              </a:rPr>
              <a:t>all </a:t>
            </a:r>
            <a:r>
              <a:rPr lang="bg-BG" altLang="en-US" sz="3200" b="0">
                <a:solidFill>
                  <a:srgbClr val="0000CC"/>
                </a:solidFill>
                <a:latin typeface="Comic Sans MS" panose="030F0702030302020204" pitchFamily="66" charset="0"/>
                <a:cs typeface="Arial" panose="020B0604020202020204" pitchFamily="34" charset="0"/>
              </a:rPr>
              <a:t>requests to create new objects</a:t>
            </a:r>
            <a:r>
              <a:rPr lang="en-US" altLang="en-US" sz="3200" b="0">
                <a:solidFill>
                  <a:srgbClr val="0000CC"/>
                </a:solidFill>
                <a:latin typeface="Comic Sans MS" panose="030F0702030302020204" pitchFamily="66" charset="0"/>
                <a:cs typeface="Arial" panose="020B0604020202020204" pitchFamily="34" charset="0"/>
              </a:rPr>
              <a:t>.</a:t>
            </a:r>
          </a:p>
          <a:p>
            <a:pPr algn="just">
              <a:lnSpc>
                <a:spcPct val="130000"/>
              </a:lnSpc>
              <a:spcBef>
                <a:spcPts val="1200"/>
              </a:spcBef>
              <a:buClr>
                <a:srgbClr val="000000"/>
              </a:buClr>
              <a:buSzPct val="45000"/>
              <a:buFont typeface="Wingdings" panose="05000000000000000000" pitchFamily="2" charset="2"/>
              <a:buChar char="§"/>
            </a:pPr>
            <a:r>
              <a:rPr lang="bg-BG" altLang="en-US" sz="3200">
                <a:solidFill>
                  <a:srgbClr val="660066"/>
                </a:solidFill>
                <a:latin typeface="Comic Sans MS" panose="030F0702030302020204" pitchFamily="66" charset="0"/>
                <a:cs typeface="Arial" panose="020B0604020202020204" pitchFamily="34" charset="0"/>
              </a:rPr>
              <a:t>Singletons maintain a </a:t>
            </a:r>
            <a:r>
              <a:rPr lang="en-US" altLang="en-US" sz="3200">
                <a:solidFill>
                  <a:srgbClr val="660066"/>
                </a:solidFill>
                <a:latin typeface="Comic Sans MS" panose="030F0702030302020204" pitchFamily="66" charset="0"/>
                <a:cs typeface="Arial" panose="020B0604020202020204" pitchFamily="34" charset="0"/>
              </a:rPr>
              <a:t>static </a:t>
            </a:r>
            <a:r>
              <a:rPr lang="bg-BG" altLang="en-US" sz="3200">
                <a:solidFill>
                  <a:srgbClr val="660066"/>
                </a:solidFill>
                <a:latin typeface="Comic Sans MS" panose="030F0702030302020204" pitchFamily="66" charset="0"/>
                <a:cs typeface="Arial" panose="020B0604020202020204" pitchFamily="34" charset="0"/>
              </a:rPr>
              <a:t>reference to the sole singleton instance</a:t>
            </a:r>
            <a:r>
              <a:rPr lang="en-US" altLang="en-US" sz="3200">
                <a:solidFill>
                  <a:srgbClr val="660066"/>
                </a:solidFill>
                <a:latin typeface="Comic Sans MS" panose="030F0702030302020204" pitchFamily="66" charset="0"/>
                <a:cs typeface="Arial" panose="020B0604020202020204" pitchFamily="34" charset="0"/>
              </a:rPr>
              <a:t>:</a:t>
            </a:r>
          </a:p>
          <a:p>
            <a:pPr lvl="1" algn="just">
              <a:lnSpc>
                <a:spcPct val="130000"/>
              </a:lnSpc>
              <a:spcBef>
                <a:spcPts val="1200"/>
              </a:spcBef>
              <a:spcAft>
                <a:spcPts val="800"/>
              </a:spcAft>
              <a:buClr>
                <a:srgbClr val="000000"/>
              </a:buClr>
              <a:buSzPct val="45000"/>
              <a:buFont typeface="Wingdings" panose="05000000000000000000" pitchFamily="2" charset="2"/>
              <a:buChar char="§"/>
            </a:pPr>
            <a:r>
              <a:rPr lang="en-US" altLang="en-US" sz="3200" b="0">
                <a:solidFill>
                  <a:srgbClr val="000000"/>
                </a:solidFill>
                <a:latin typeface="Comic Sans MS" panose="030F0702030302020204" pitchFamily="66" charset="0"/>
                <a:cs typeface="Arial" panose="020B0604020202020204" pitchFamily="34" charset="0"/>
              </a:rPr>
              <a:t>R</a:t>
            </a:r>
            <a:r>
              <a:rPr lang="bg-BG" altLang="en-US" sz="3200" b="0">
                <a:solidFill>
                  <a:srgbClr val="000000"/>
                </a:solidFill>
                <a:latin typeface="Comic Sans MS" panose="030F0702030302020204" pitchFamily="66" charset="0"/>
                <a:cs typeface="Arial" panose="020B0604020202020204" pitchFamily="34" charset="0"/>
              </a:rPr>
              <a:t>eturn a reference to that instance from a static instance() method. </a:t>
            </a:r>
            <a:endParaRPr lang="en-US" altLang="en-US" sz="3200" b="0">
              <a:solidFill>
                <a:srgbClr val="000000"/>
              </a:solidFill>
              <a:latin typeface="Comic Sans MS" panose="030F0702030302020204" pitchFamily="66" charset="0"/>
              <a:cs typeface="Arial" panose="020B0604020202020204" pitchFamily="34" charset="0"/>
            </a:endParaRPr>
          </a:p>
        </p:txBody>
      </p:sp>
      <p:sp>
        <p:nvSpPr>
          <p:cNvPr id="6" name="Rectangle 2">
            <a:extLst>
              <a:ext uri="{FF2B5EF4-FFF2-40B4-BE49-F238E27FC236}">
                <a16:creationId xmlns:a16="http://schemas.microsoft.com/office/drawing/2014/main" id="{2884942F-606E-1AC4-6E62-2586A6610983}"/>
              </a:ext>
            </a:extLst>
          </p:cNvPr>
          <p:cNvSpPr txBox="1">
            <a:spLocks noChangeArrowheads="1"/>
          </p:cNvSpPr>
          <p:nvPr/>
        </p:nvSpPr>
        <p:spPr bwMode="auto">
          <a:xfrm>
            <a:off x="544513" y="406400"/>
            <a:ext cx="8569325" cy="419100"/>
          </a:xfrm>
          <a:prstGeom prst="rect">
            <a:avLst/>
          </a:prstGeom>
          <a:noFill/>
          <a:ln w="9525">
            <a:noFill/>
            <a:round/>
            <a:headEnd/>
            <a:tailEnd/>
          </a:ln>
        </p:spPr>
        <p:txBody>
          <a:bodyPr lIns="0" tIns="0" rIns="0" bIns="0" anchor="ctr"/>
          <a:lstStyle/>
          <a:p>
            <a:pPr algn="ctr">
              <a:lnSpc>
                <a:spcPct val="88000"/>
              </a:lnSpc>
              <a:buClr>
                <a:srgbClr val="000000"/>
              </a:buClr>
              <a:buSzPct val="45000"/>
              <a:buFont typeface="Wingdings" pitchFamily="2" charset="2"/>
              <a:buNone/>
              <a:defRPr/>
            </a:pPr>
            <a:r>
              <a:rPr lang="en-US" sz="3200" kern="0" dirty="0">
                <a:solidFill>
                  <a:schemeClr val="tx1"/>
                </a:solidFill>
                <a:latin typeface="+mj-lt"/>
                <a:ea typeface="+mj-ea"/>
                <a:cs typeface="+mj-cs"/>
              </a:rPr>
              <a:t>The Singleton Pattern</a:t>
            </a:r>
            <a:endParaRPr lang="en-CA" sz="3200" kern="0" dirty="0">
              <a:solidFill>
                <a:schemeClr val="tx1"/>
              </a:solidFill>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002">
                                            <p:txEl>
                                              <p:pRg st="1" end="1"/>
                                            </p:txEl>
                                          </p:spTgt>
                                        </p:tgtEl>
                                        <p:attrNameLst>
                                          <p:attrName>style.visibility</p:attrName>
                                        </p:attrNameLst>
                                      </p:cBhvr>
                                      <p:to>
                                        <p:strVal val="visible"/>
                                      </p:to>
                                    </p:set>
                                    <p:animEffect transition="in" filter="wipe(down)">
                                      <p:cBhvr>
                                        <p:cTn id="7" dur="500"/>
                                        <p:tgtEl>
                                          <p:spTgt spid="2560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6002">
                                            <p:txEl>
                                              <p:pRg st="2" end="2"/>
                                            </p:txEl>
                                          </p:spTgt>
                                        </p:tgtEl>
                                        <p:attrNameLst>
                                          <p:attrName>style.visibility</p:attrName>
                                        </p:attrNameLst>
                                      </p:cBhvr>
                                      <p:to>
                                        <p:strVal val="visible"/>
                                      </p:to>
                                    </p:set>
                                    <p:animEffect transition="in" filter="checkerboard(across)">
                                      <p:cBhvr>
                                        <p:cTn id="12" dur="500"/>
                                        <p:tgtEl>
                                          <p:spTgt spid="25600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56002">
                                            <p:txEl>
                                              <p:pRg st="3" end="3"/>
                                            </p:txEl>
                                          </p:spTgt>
                                        </p:tgtEl>
                                        <p:attrNameLst>
                                          <p:attrName>style.visibility</p:attrName>
                                        </p:attrNameLst>
                                      </p:cBhvr>
                                      <p:to>
                                        <p:strVal val="visible"/>
                                      </p:to>
                                    </p:set>
                                    <p:animEffect transition="in" filter="checkerboard(across)">
                                      <p:cBhvr>
                                        <p:cTn id="15" dur="500"/>
                                        <p:tgtEl>
                                          <p:spTgt spid="2560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6">
            <a:extLst>
              <a:ext uri="{FF2B5EF4-FFF2-40B4-BE49-F238E27FC236}">
                <a16:creationId xmlns:a16="http://schemas.microsoft.com/office/drawing/2014/main" id="{6B1408F6-B8A7-1CB6-330B-B16EA4568262}"/>
              </a:ext>
            </a:extLst>
          </p:cNvPr>
          <p:cNvSpPr>
            <a:spLocks noChangeArrowheads="1"/>
          </p:cNvSpPr>
          <p:nvPr/>
        </p:nvSpPr>
        <p:spPr bwMode="auto">
          <a:xfrm>
            <a:off x="336550" y="5124450"/>
            <a:ext cx="8361363" cy="2160588"/>
          </a:xfrm>
          <a:prstGeom prst="rect">
            <a:avLst/>
          </a:prstGeom>
          <a:solidFill>
            <a:srgbClr val="FFFFCC"/>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sp>
        <p:nvSpPr>
          <p:cNvPr id="133123" name="Rectangle 2">
            <a:extLst>
              <a:ext uri="{FF2B5EF4-FFF2-40B4-BE49-F238E27FC236}">
                <a16:creationId xmlns:a16="http://schemas.microsoft.com/office/drawing/2014/main" id="{92080559-FB5D-1A89-93D6-53CAA0FC0218}"/>
              </a:ext>
            </a:extLst>
          </p:cNvPr>
          <p:cNvSpPr>
            <a:spLocks noGrp="1" noChangeArrowheads="1"/>
          </p:cNvSpPr>
          <p:nvPr>
            <p:ph type="title" idx="4294967295"/>
          </p:nvPr>
        </p:nvSpPr>
        <p:spPr>
          <a:xfrm>
            <a:off x="696913" y="-147638"/>
            <a:ext cx="8569325" cy="1260476"/>
          </a:xfrm>
        </p:spPr>
        <p:txBody>
          <a:bodyPr/>
          <a:lstStyle/>
          <a:p>
            <a:r>
              <a:rPr lang="sv-SE" altLang="en-US" sz="3600"/>
              <a:t>Singleton Structure</a:t>
            </a:r>
            <a:endParaRPr lang="en-GB" altLang="en-US" sz="3600"/>
          </a:p>
        </p:txBody>
      </p:sp>
      <p:grpSp>
        <p:nvGrpSpPr>
          <p:cNvPr id="133124" name="Group 22">
            <a:extLst>
              <a:ext uri="{FF2B5EF4-FFF2-40B4-BE49-F238E27FC236}">
                <a16:creationId xmlns:a16="http://schemas.microsoft.com/office/drawing/2014/main" id="{E9FFC40A-CCF2-67EE-163A-88650A788233}"/>
              </a:ext>
            </a:extLst>
          </p:cNvPr>
          <p:cNvGrpSpPr>
            <a:grpSpLocks/>
          </p:cNvGrpSpPr>
          <p:nvPr/>
        </p:nvGrpSpPr>
        <p:grpSpPr bwMode="auto">
          <a:xfrm>
            <a:off x="315913" y="960438"/>
            <a:ext cx="3770312" cy="3986212"/>
            <a:chOff x="276" y="842"/>
            <a:chExt cx="2328" cy="2283"/>
          </a:xfrm>
        </p:grpSpPr>
        <p:sp>
          <p:nvSpPr>
            <p:cNvPr id="133133" name="Rectangle 20">
              <a:extLst>
                <a:ext uri="{FF2B5EF4-FFF2-40B4-BE49-F238E27FC236}">
                  <a16:creationId xmlns:a16="http://schemas.microsoft.com/office/drawing/2014/main" id="{118734E6-3705-A61C-65EB-6FCFF0808BE7}"/>
                </a:ext>
              </a:extLst>
            </p:cNvPr>
            <p:cNvSpPr>
              <a:spLocks noChangeArrowheads="1"/>
            </p:cNvSpPr>
            <p:nvPr/>
          </p:nvSpPr>
          <p:spPr bwMode="auto">
            <a:xfrm>
              <a:off x="295" y="1949"/>
              <a:ext cx="2304" cy="1152"/>
            </a:xfrm>
            <a:prstGeom prst="rect">
              <a:avLst/>
            </a:prstGeom>
            <a:solidFill>
              <a:srgbClr val="CCFFFF"/>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115000"/>
                </a:lnSpc>
                <a:spcBef>
                  <a:spcPct val="5000"/>
                </a:spcBef>
                <a:spcAft>
                  <a:spcPct val="5000"/>
                </a:spcAft>
                <a:buClr>
                  <a:srgbClr val="000000"/>
                </a:buClr>
                <a:buSzPct val="100000"/>
                <a:buFont typeface="Times New Roman" panose="02020603050405020304" pitchFamily="18" charset="0"/>
                <a:buNone/>
              </a:pPr>
              <a:endParaRPr lang="en-US" altLang="en-US" b="0">
                <a:latin typeface="Comic Sans MS" panose="030F0702030302020204" pitchFamily="66" charset="0"/>
                <a:cs typeface="Arial" panose="020B0604020202020204" pitchFamily="34" charset="0"/>
              </a:endParaRPr>
            </a:p>
          </p:txBody>
        </p:sp>
        <p:sp>
          <p:nvSpPr>
            <p:cNvPr id="133134" name="Rectangle 19">
              <a:extLst>
                <a:ext uri="{FF2B5EF4-FFF2-40B4-BE49-F238E27FC236}">
                  <a16:creationId xmlns:a16="http://schemas.microsoft.com/office/drawing/2014/main" id="{021391F3-AC32-9E8A-99D2-83BE6D674C35}"/>
                </a:ext>
              </a:extLst>
            </p:cNvPr>
            <p:cNvSpPr>
              <a:spLocks noChangeArrowheads="1"/>
            </p:cNvSpPr>
            <p:nvPr/>
          </p:nvSpPr>
          <p:spPr bwMode="auto">
            <a:xfrm>
              <a:off x="295" y="1229"/>
              <a:ext cx="2304" cy="720"/>
            </a:xfrm>
            <a:prstGeom prst="rect">
              <a:avLst/>
            </a:prstGeom>
            <a:solidFill>
              <a:srgbClr val="FFCCFF"/>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115000"/>
                </a:lnSpc>
                <a:spcBef>
                  <a:spcPct val="5000"/>
                </a:spcBef>
                <a:spcAft>
                  <a:spcPct val="5000"/>
                </a:spcAft>
                <a:buClr>
                  <a:srgbClr val="000000"/>
                </a:buClr>
                <a:buSzPct val="100000"/>
                <a:buFont typeface="Times New Roman" panose="02020603050405020304" pitchFamily="18" charset="0"/>
                <a:buNone/>
              </a:pPr>
              <a:endParaRPr lang="en-US" altLang="en-US" b="0">
                <a:latin typeface="Comic Sans MS" panose="030F0702030302020204" pitchFamily="66" charset="0"/>
                <a:cs typeface="Arial" panose="020B0604020202020204" pitchFamily="34" charset="0"/>
              </a:endParaRPr>
            </a:p>
          </p:txBody>
        </p:sp>
        <p:sp>
          <p:nvSpPr>
            <p:cNvPr id="133135" name="Text Box 4">
              <a:extLst>
                <a:ext uri="{FF2B5EF4-FFF2-40B4-BE49-F238E27FC236}">
                  <a16:creationId xmlns:a16="http://schemas.microsoft.com/office/drawing/2014/main" id="{E357A740-D9E7-A0EC-C812-CBB6E8B9DD7D}"/>
                </a:ext>
              </a:extLst>
            </p:cNvPr>
            <p:cNvSpPr txBox="1">
              <a:spLocks noChangeArrowheads="1"/>
            </p:cNvSpPr>
            <p:nvPr/>
          </p:nvSpPr>
          <p:spPr bwMode="auto">
            <a:xfrm>
              <a:off x="295" y="845"/>
              <a:ext cx="2304" cy="39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lnSpc>
                  <a:spcPct val="115000"/>
                </a:lnSpc>
                <a:spcBef>
                  <a:spcPct val="5000"/>
                </a:spcBef>
                <a:spcAft>
                  <a:spcPct val="5000"/>
                </a:spcAft>
              </a:pPr>
              <a:r>
                <a:rPr lang="en-US" altLang="en-US" sz="3400">
                  <a:solidFill>
                    <a:srgbClr val="0000CC"/>
                  </a:solidFill>
                  <a:latin typeface="Comic Sans MS" panose="030F0702030302020204" pitchFamily="66" charset="0"/>
                  <a:cs typeface="Arial" panose="020B0604020202020204" pitchFamily="34" charset="0"/>
                </a:rPr>
                <a:t>Singleton</a:t>
              </a:r>
            </a:p>
          </p:txBody>
        </p:sp>
        <p:sp>
          <p:nvSpPr>
            <p:cNvPr id="133136" name="Rectangle 3">
              <a:extLst>
                <a:ext uri="{FF2B5EF4-FFF2-40B4-BE49-F238E27FC236}">
                  <a16:creationId xmlns:a16="http://schemas.microsoft.com/office/drawing/2014/main" id="{E816E695-8DA1-CF5D-FE5A-CD3421D2A629}"/>
                </a:ext>
              </a:extLst>
            </p:cNvPr>
            <p:cNvSpPr>
              <a:spLocks noChangeArrowheads="1"/>
            </p:cNvSpPr>
            <p:nvPr/>
          </p:nvSpPr>
          <p:spPr bwMode="auto">
            <a:xfrm>
              <a:off x="287" y="842"/>
              <a:ext cx="2317" cy="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115000"/>
                </a:lnSpc>
                <a:spcBef>
                  <a:spcPct val="5000"/>
                </a:spcBef>
                <a:spcAft>
                  <a:spcPct val="5000"/>
                </a:spcAft>
                <a:buClr>
                  <a:srgbClr val="000000"/>
                </a:buClr>
                <a:buSzPct val="100000"/>
                <a:buFont typeface="Times New Roman" panose="02020603050405020304" pitchFamily="18" charset="0"/>
                <a:buNone/>
              </a:pPr>
              <a:endParaRPr lang="en-US" altLang="en-US" sz="3200" b="0">
                <a:latin typeface="Comic Sans MS" panose="030F0702030302020204" pitchFamily="66" charset="0"/>
                <a:cs typeface="Arial" panose="020B0604020202020204" pitchFamily="34" charset="0"/>
              </a:endParaRPr>
            </a:p>
          </p:txBody>
        </p:sp>
        <p:sp>
          <p:nvSpPr>
            <p:cNvPr id="133137" name="Text Box 5">
              <a:extLst>
                <a:ext uri="{FF2B5EF4-FFF2-40B4-BE49-F238E27FC236}">
                  <a16:creationId xmlns:a16="http://schemas.microsoft.com/office/drawing/2014/main" id="{9708CF3C-A0F9-5749-53DA-BD3FBF53D73A}"/>
                </a:ext>
              </a:extLst>
            </p:cNvPr>
            <p:cNvSpPr txBox="1">
              <a:spLocks noChangeArrowheads="1"/>
            </p:cNvSpPr>
            <p:nvPr/>
          </p:nvSpPr>
          <p:spPr bwMode="auto">
            <a:xfrm>
              <a:off x="443" y="1325"/>
              <a:ext cx="1695"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lnSpc>
                  <a:spcPct val="115000"/>
                </a:lnSpc>
                <a:spcBef>
                  <a:spcPct val="5000"/>
                </a:spcBef>
                <a:spcAft>
                  <a:spcPct val="5000"/>
                </a:spcAft>
              </a:pPr>
              <a:r>
                <a:rPr lang="en-US" altLang="en-US" sz="2600">
                  <a:solidFill>
                    <a:schemeClr val="tx1"/>
                  </a:solidFill>
                  <a:latin typeface="Comic Sans MS" panose="030F0702030302020204" pitchFamily="66" charset="0"/>
                  <a:cs typeface="Arial" panose="020B0604020202020204" pitchFamily="34" charset="0"/>
                </a:rPr>
                <a:t>-uniqueInstance</a:t>
              </a:r>
            </a:p>
            <a:p>
              <a:pPr eaLnBrk="1" hangingPunct="1">
                <a:lnSpc>
                  <a:spcPct val="115000"/>
                </a:lnSpc>
                <a:spcBef>
                  <a:spcPct val="5000"/>
                </a:spcBef>
                <a:spcAft>
                  <a:spcPct val="5000"/>
                </a:spcAft>
              </a:pPr>
              <a:r>
                <a:rPr lang="en-US" altLang="en-US" sz="2600">
                  <a:solidFill>
                    <a:schemeClr val="tx1"/>
                  </a:solidFill>
                  <a:latin typeface="Comic Sans MS" panose="030F0702030302020204" pitchFamily="66" charset="0"/>
                  <a:cs typeface="Arial" panose="020B0604020202020204" pitchFamily="34" charset="0"/>
                </a:rPr>
                <a:t>-singletonData</a:t>
              </a:r>
            </a:p>
          </p:txBody>
        </p:sp>
        <p:sp>
          <p:nvSpPr>
            <p:cNvPr id="133138" name="Text Box 6">
              <a:extLst>
                <a:ext uri="{FF2B5EF4-FFF2-40B4-BE49-F238E27FC236}">
                  <a16:creationId xmlns:a16="http://schemas.microsoft.com/office/drawing/2014/main" id="{2DCA8E82-8923-F2FC-7D19-FE5AA4456A40}"/>
                </a:ext>
              </a:extLst>
            </p:cNvPr>
            <p:cNvSpPr txBox="1">
              <a:spLocks noChangeArrowheads="1"/>
            </p:cNvSpPr>
            <p:nvPr/>
          </p:nvSpPr>
          <p:spPr bwMode="auto">
            <a:xfrm>
              <a:off x="295" y="1949"/>
              <a:ext cx="229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lnSpc>
                  <a:spcPct val="115000"/>
                </a:lnSpc>
                <a:spcBef>
                  <a:spcPct val="5000"/>
                </a:spcBef>
                <a:spcAft>
                  <a:spcPct val="5000"/>
                </a:spcAft>
              </a:pPr>
              <a:r>
                <a:rPr lang="en-US" altLang="en-US" sz="2600">
                  <a:solidFill>
                    <a:schemeClr val="tx1"/>
                  </a:solidFill>
                  <a:latin typeface="Comic Sans MS" panose="030F0702030302020204" pitchFamily="66" charset="0"/>
                  <a:cs typeface="Arial" panose="020B0604020202020204" pitchFamily="34" charset="0"/>
                </a:rPr>
                <a:t>+getInstance( )</a:t>
              </a:r>
            </a:p>
            <a:p>
              <a:pPr eaLnBrk="1" hangingPunct="1">
                <a:lnSpc>
                  <a:spcPct val="115000"/>
                </a:lnSpc>
                <a:spcBef>
                  <a:spcPct val="5000"/>
                </a:spcBef>
                <a:spcAft>
                  <a:spcPct val="5000"/>
                </a:spcAft>
              </a:pPr>
              <a:r>
                <a:rPr lang="en-US" altLang="en-US" sz="2600">
                  <a:solidFill>
                    <a:schemeClr val="tx1"/>
                  </a:solidFill>
                  <a:latin typeface="Comic Sans MS" panose="030F0702030302020204" pitchFamily="66" charset="0"/>
                  <a:cs typeface="Arial" panose="020B0604020202020204" pitchFamily="34" charset="0"/>
                </a:rPr>
                <a:t>+getSingletonData( )</a:t>
              </a:r>
            </a:p>
            <a:p>
              <a:pPr eaLnBrk="1" hangingPunct="1">
                <a:lnSpc>
                  <a:spcPct val="115000"/>
                </a:lnSpc>
                <a:spcBef>
                  <a:spcPct val="5000"/>
                </a:spcBef>
                <a:spcAft>
                  <a:spcPct val="5000"/>
                </a:spcAft>
              </a:pPr>
              <a:r>
                <a:rPr lang="en-US" altLang="en-US" sz="2600">
                  <a:solidFill>
                    <a:schemeClr val="tx1"/>
                  </a:solidFill>
                  <a:latin typeface="Comic Sans MS" panose="030F0702030302020204" pitchFamily="66" charset="0"/>
                  <a:cs typeface="Arial" panose="020B0604020202020204" pitchFamily="34" charset="0"/>
                </a:rPr>
                <a:t>+singletonOperation( )</a:t>
              </a:r>
            </a:p>
            <a:p>
              <a:pPr eaLnBrk="1" hangingPunct="1">
                <a:lnSpc>
                  <a:spcPct val="115000"/>
                </a:lnSpc>
                <a:spcBef>
                  <a:spcPct val="5000"/>
                </a:spcBef>
                <a:spcAft>
                  <a:spcPct val="5000"/>
                </a:spcAft>
              </a:pPr>
              <a:r>
                <a:rPr lang="en-US" altLang="en-US" sz="2600">
                  <a:solidFill>
                    <a:schemeClr val="tx1"/>
                  </a:solidFill>
                  <a:latin typeface="Comic Sans MS" panose="030F0702030302020204" pitchFamily="66" charset="0"/>
                  <a:cs typeface="Arial" panose="020B0604020202020204" pitchFamily="34" charset="0"/>
                </a:rPr>
                <a:t>-Singleton( )</a:t>
              </a:r>
            </a:p>
          </p:txBody>
        </p:sp>
        <p:sp>
          <p:nvSpPr>
            <p:cNvPr id="133139" name="Line 7">
              <a:extLst>
                <a:ext uri="{FF2B5EF4-FFF2-40B4-BE49-F238E27FC236}">
                  <a16:creationId xmlns:a16="http://schemas.microsoft.com/office/drawing/2014/main" id="{5AB8326D-485C-D46B-31B9-1F716DFE0A05}"/>
                </a:ext>
              </a:extLst>
            </p:cNvPr>
            <p:cNvSpPr>
              <a:spLocks noChangeShapeType="1"/>
            </p:cNvSpPr>
            <p:nvPr/>
          </p:nvSpPr>
          <p:spPr bwMode="auto">
            <a:xfrm>
              <a:off x="276" y="1949"/>
              <a:ext cx="2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140" name="Line 8">
              <a:extLst>
                <a:ext uri="{FF2B5EF4-FFF2-40B4-BE49-F238E27FC236}">
                  <a16:creationId xmlns:a16="http://schemas.microsoft.com/office/drawing/2014/main" id="{9580ADEC-0AD7-3842-59C5-692572173ADC}"/>
                </a:ext>
              </a:extLst>
            </p:cNvPr>
            <p:cNvSpPr>
              <a:spLocks noChangeShapeType="1"/>
            </p:cNvSpPr>
            <p:nvPr/>
          </p:nvSpPr>
          <p:spPr bwMode="auto">
            <a:xfrm>
              <a:off x="276" y="1241"/>
              <a:ext cx="23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259084" name="Text Box 9">
            <a:extLst>
              <a:ext uri="{FF2B5EF4-FFF2-40B4-BE49-F238E27FC236}">
                <a16:creationId xmlns:a16="http://schemas.microsoft.com/office/drawing/2014/main" id="{BAA381BB-358D-66CC-10E5-645E29C463DA}"/>
              </a:ext>
            </a:extLst>
          </p:cNvPr>
          <p:cNvSpPr txBox="1">
            <a:spLocks noChangeArrowheads="1"/>
          </p:cNvSpPr>
          <p:nvPr/>
        </p:nvSpPr>
        <p:spPr bwMode="auto">
          <a:xfrm>
            <a:off x="5124450" y="1427163"/>
            <a:ext cx="452596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200">
                <a:solidFill>
                  <a:srgbClr val="0000CC"/>
                </a:solidFill>
                <a:latin typeface="Comic Sans MS" panose="030F0702030302020204" pitchFamily="66" charset="0"/>
                <a:cs typeface="Arial" panose="020B0604020202020204" pitchFamily="34" charset="0"/>
              </a:rPr>
              <a:t>Object identifier for singleton</a:t>
            </a:r>
          </a:p>
          <a:p>
            <a:pPr eaLnBrk="1" hangingPunct="1"/>
            <a:r>
              <a:rPr lang="en-US" altLang="en-US" sz="2200">
                <a:solidFill>
                  <a:srgbClr val="0000CC"/>
                </a:solidFill>
                <a:latin typeface="Comic Sans MS" panose="030F0702030302020204" pitchFamily="66" charset="0"/>
                <a:cs typeface="Arial" panose="020B0604020202020204" pitchFamily="34" charset="0"/>
              </a:rPr>
              <a:t>instance, class scope i.e. static</a:t>
            </a:r>
          </a:p>
        </p:txBody>
      </p:sp>
      <p:sp>
        <p:nvSpPr>
          <p:cNvPr id="259085" name="Text Box 10">
            <a:extLst>
              <a:ext uri="{FF2B5EF4-FFF2-40B4-BE49-F238E27FC236}">
                <a16:creationId xmlns:a16="http://schemas.microsoft.com/office/drawing/2014/main" id="{DD349A84-12E4-D6B3-50A1-78A043547E58}"/>
              </a:ext>
            </a:extLst>
          </p:cNvPr>
          <p:cNvSpPr txBox="1">
            <a:spLocks noChangeArrowheads="1"/>
          </p:cNvSpPr>
          <p:nvPr/>
        </p:nvSpPr>
        <p:spPr bwMode="auto">
          <a:xfrm>
            <a:off x="5376863" y="2519363"/>
            <a:ext cx="429736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200">
                <a:solidFill>
                  <a:srgbClr val="0000CC"/>
                </a:solidFill>
                <a:latin typeface="Comic Sans MS" panose="030F0702030302020204" pitchFamily="66" charset="0"/>
                <a:cs typeface="Arial" panose="020B0604020202020204" pitchFamily="34" charset="0"/>
              </a:rPr>
              <a:t>Returns object identifier for </a:t>
            </a:r>
          </a:p>
          <a:p>
            <a:pPr eaLnBrk="1" hangingPunct="1"/>
            <a:r>
              <a:rPr lang="en-US" altLang="en-US" sz="2200">
                <a:solidFill>
                  <a:srgbClr val="0000CC"/>
                </a:solidFill>
                <a:latin typeface="Comic Sans MS" panose="030F0702030302020204" pitchFamily="66" charset="0"/>
                <a:cs typeface="Arial" panose="020B0604020202020204" pitchFamily="34" charset="0"/>
              </a:rPr>
              <a:t>unique instance</a:t>
            </a:r>
            <a:r>
              <a:rPr lang="en-US" altLang="en-US" sz="2200">
                <a:solidFill>
                  <a:schemeClr val="tx1"/>
                </a:solidFill>
                <a:latin typeface="Comic Sans MS" panose="030F0702030302020204" pitchFamily="66" charset="0"/>
                <a:cs typeface="Arial" panose="020B0604020202020204" pitchFamily="34" charset="0"/>
              </a:rPr>
              <a:t> </a:t>
            </a:r>
          </a:p>
        </p:txBody>
      </p:sp>
      <p:sp>
        <p:nvSpPr>
          <p:cNvPr id="259086" name="Text Box 11">
            <a:extLst>
              <a:ext uri="{FF2B5EF4-FFF2-40B4-BE49-F238E27FC236}">
                <a16:creationId xmlns:a16="http://schemas.microsoft.com/office/drawing/2014/main" id="{F637FC8E-D711-D9F2-A58F-4B0A6BB80D02}"/>
              </a:ext>
            </a:extLst>
          </p:cNvPr>
          <p:cNvSpPr txBox="1">
            <a:spLocks noChangeArrowheads="1"/>
          </p:cNvSpPr>
          <p:nvPr/>
        </p:nvSpPr>
        <p:spPr bwMode="auto">
          <a:xfrm>
            <a:off x="4872038" y="3863975"/>
            <a:ext cx="496411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200">
                <a:solidFill>
                  <a:srgbClr val="0000CC"/>
                </a:solidFill>
                <a:latin typeface="Comic Sans MS" panose="030F0702030302020204" pitchFamily="66" charset="0"/>
                <a:cs typeface="Arial" panose="020B0604020202020204" pitchFamily="34" charset="0"/>
              </a:rPr>
              <a:t>Private constructor only accessible</a:t>
            </a:r>
          </a:p>
          <a:p>
            <a:pPr eaLnBrk="1" hangingPunct="1"/>
            <a:r>
              <a:rPr lang="en-US" altLang="en-US" sz="2200">
                <a:solidFill>
                  <a:srgbClr val="0000CC"/>
                </a:solidFill>
                <a:latin typeface="Comic Sans MS" panose="030F0702030302020204" pitchFamily="66" charset="0"/>
                <a:cs typeface="Arial" panose="020B0604020202020204" pitchFamily="34" charset="0"/>
              </a:rPr>
              <a:t>via getInstance()</a:t>
            </a:r>
          </a:p>
        </p:txBody>
      </p:sp>
      <p:sp>
        <p:nvSpPr>
          <p:cNvPr id="133128" name="Text Box 12">
            <a:extLst>
              <a:ext uri="{FF2B5EF4-FFF2-40B4-BE49-F238E27FC236}">
                <a16:creationId xmlns:a16="http://schemas.microsoft.com/office/drawing/2014/main" id="{1669BF97-FE90-72E0-7278-ECEBBBDC3FD1}"/>
              </a:ext>
            </a:extLst>
          </p:cNvPr>
          <p:cNvSpPr txBox="1">
            <a:spLocks noChangeArrowheads="1"/>
          </p:cNvSpPr>
          <p:nvPr/>
        </p:nvSpPr>
        <p:spPr bwMode="auto">
          <a:xfrm>
            <a:off x="504825" y="5207000"/>
            <a:ext cx="6827838"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600">
                <a:solidFill>
                  <a:schemeClr val="tx1"/>
                </a:solidFill>
                <a:latin typeface="Comic Sans MS" panose="030F0702030302020204" pitchFamily="66" charset="0"/>
                <a:cs typeface="Arial" panose="020B0604020202020204" pitchFamily="34" charset="0"/>
              </a:rPr>
              <a:t>getInstance( ) {</a:t>
            </a:r>
          </a:p>
          <a:p>
            <a:pPr eaLnBrk="1" hangingPunct="1"/>
            <a:r>
              <a:rPr lang="en-US" altLang="en-US" sz="2600">
                <a:solidFill>
                  <a:schemeClr val="tx1"/>
                </a:solidFill>
                <a:latin typeface="Comic Sans MS" panose="030F0702030302020204" pitchFamily="66" charset="0"/>
                <a:cs typeface="Arial" panose="020B0604020202020204" pitchFamily="34" charset="0"/>
              </a:rPr>
              <a:t>	if ( uniqueInstance == null ) </a:t>
            </a:r>
          </a:p>
          <a:p>
            <a:pPr eaLnBrk="1" hangingPunct="1"/>
            <a:r>
              <a:rPr lang="en-US" altLang="en-US" sz="2600">
                <a:solidFill>
                  <a:schemeClr val="tx1"/>
                </a:solidFill>
                <a:latin typeface="Comic Sans MS" panose="030F0702030302020204" pitchFamily="66" charset="0"/>
                <a:cs typeface="Arial" panose="020B0604020202020204" pitchFamily="34" charset="0"/>
              </a:rPr>
              <a:t>	{ uniqueInstance = new Singleton( ); }</a:t>
            </a:r>
          </a:p>
          <a:p>
            <a:pPr eaLnBrk="1" hangingPunct="1"/>
            <a:r>
              <a:rPr lang="en-US" altLang="en-US" sz="2600">
                <a:solidFill>
                  <a:schemeClr val="tx1"/>
                </a:solidFill>
                <a:latin typeface="Comic Sans MS" panose="030F0702030302020204" pitchFamily="66" charset="0"/>
                <a:cs typeface="Arial" panose="020B0604020202020204" pitchFamily="34" charset="0"/>
              </a:rPr>
              <a:t>	return uniqueInstance;</a:t>
            </a:r>
          </a:p>
          <a:p>
            <a:pPr eaLnBrk="1" hangingPunct="1"/>
            <a:r>
              <a:rPr lang="en-US" altLang="en-US" sz="2600">
                <a:solidFill>
                  <a:schemeClr val="tx1"/>
                </a:solidFill>
                <a:latin typeface="Comic Sans MS" panose="030F0702030302020204" pitchFamily="66" charset="0"/>
                <a:cs typeface="Arial" panose="020B0604020202020204" pitchFamily="34" charset="0"/>
              </a:rPr>
              <a:t>}</a:t>
            </a:r>
          </a:p>
        </p:txBody>
      </p:sp>
      <p:sp>
        <p:nvSpPr>
          <p:cNvPr id="259088" name="Line 13">
            <a:extLst>
              <a:ext uri="{FF2B5EF4-FFF2-40B4-BE49-F238E27FC236}">
                <a16:creationId xmlns:a16="http://schemas.microsoft.com/office/drawing/2014/main" id="{ADDFCB57-1F41-A7B4-DFA5-8CFFAC43B208}"/>
              </a:ext>
            </a:extLst>
          </p:cNvPr>
          <p:cNvSpPr>
            <a:spLocks noChangeShapeType="1"/>
          </p:cNvSpPr>
          <p:nvPr/>
        </p:nvSpPr>
        <p:spPr bwMode="auto">
          <a:xfrm flipH="1">
            <a:off x="3287713" y="1931988"/>
            <a:ext cx="1836737" cy="247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9089" name="Line 14">
            <a:extLst>
              <a:ext uri="{FF2B5EF4-FFF2-40B4-BE49-F238E27FC236}">
                <a16:creationId xmlns:a16="http://schemas.microsoft.com/office/drawing/2014/main" id="{DEAD9969-AC51-0CE7-C10D-F160D7926FF9}"/>
              </a:ext>
            </a:extLst>
          </p:cNvPr>
          <p:cNvSpPr>
            <a:spLocks noChangeShapeType="1"/>
          </p:cNvSpPr>
          <p:nvPr/>
        </p:nvSpPr>
        <p:spPr bwMode="auto">
          <a:xfrm flipH="1">
            <a:off x="3059113" y="3024188"/>
            <a:ext cx="2317750"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9090" name="Line 15">
            <a:extLst>
              <a:ext uri="{FF2B5EF4-FFF2-40B4-BE49-F238E27FC236}">
                <a16:creationId xmlns:a16="http://schemas.microsoft.com/office/drawing/2014/main" id="{3B70E1F9-9C7B-6D65-8CC6-31A92D446A28}"/>
              </a:ext>
            </a:extLst>
          </p:cNvPr>
          <p:cNvSpPr>
            <a:spLocks noChangeShapeType="1"/>
          </p:cNvSpPr>
          <p:nvPr/>
        </p:nvSpPr>
        <p:spPr bwMode="auto">
          <a:xfrm flipH="1">
            <a:off x="2520950" y="4283075"/>
            <a:ext cx="2351088" cy="336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33132" name="Line 17">
            <a:extLst>
              <a:ext uri="{FF2B5EF4-FFF2-40B4-BE49-F238E27FC236}">
                <a16:creationId xmlns:a16="http://schemas.microsoft.com/office/drawing/2014/main" id="{283E362F-BFFF-CB04-2DE4-125D94A50D35}"/>
              </a:ext>
            </a:extLst>
          </p:cNvPr>
          <p:cNvSpPr>
            <a:spLocks noChangeShapeType="1"/>
          </p:cNvSpPr>
          <p:nvPr/>
        </p:nvSpPr>
        <p:spPr bwMode="auto">
          <a:xfrm flipH="1">
            <a:off x="336550" y="5124450"/>
            <a:ext cx="41910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9088"/>
                                        </p:tgtEl>
                                        <p:attrNameLst>
                                          <p:attrName>style.visibility</p:attrName>
                                        </p:attrNameLst>
                                      </p:cBhvr>
                                      <p:to>
                                        <p:strVal val="visible"/>
                                      </p:to>
                                    </p:set>
                                    <p:animEffect transition="in" filter="checkerboard(across)">
                                      <p:cBhvr>
                                        <p:cTn id="7" dur="500"/>
                                        <p:tgtEl>
                                          <p:spTgt spid="2590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9084"/>
                                        </p:tgtEl>
                                        <p:attrNameLst>
                                          <p:attrName>style.visibility</p:attrName>
                                        </p:attrNameLst>
                                      </p:cBhvr>
                                      <p:to>
                                        <p:strVal val="visible"/>
                                      </p:to>
                                    </p:set>
                                    <p:animEffect transition="in" filter="checkerboard(across)">
                                      <p:cBhvr>
                                        <p:cTn id="12" dur="500"/>
                                        <p:tgtEl>
                                          <p:spTgt spid="259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59089"/>
                                        </p:tgtEl>
                                        <p:attrNameLst>
                                          <p:attrName>style.visibility</p:attrName>
                                        </p:attrNameLst>
                                      </p:cBhvr>
                                      <p:to>
                                        <p:strVal val="visible"/>
                                      </p:to>
                                    </p:set>
                                    <p:animEffect transition="in" filter="checkerboard(across)">
                                      <p:cBhvr>
                                        <p:cTn id="17" dur="500"/>
                                        <p:tgtEl>
                                          <p:spTgt spid="259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59085"/>
                                        </p:tgtEl>
                                        <p:attrNameLst>
                                          <p:attrName>style.visibility</p:attrName>
                                        </p:attrNameLst>
                                      </p:cBhvr>
                                      <p:to>
                                        <p:strVal val="visible"/>
                                      </p:to>
                                    </p:set>
                                    <p:animEffect transition="in" filter="checkerboard(across)">
                                      <p:cBhvr>
                                        <p:cTn id="22" dur="500"/>
                                        <p:tgtEl>
                                          <p:spTgt spid="2590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59090"/>
                                        </p:tgtEl>
                                        <p:attrNameLst>
                                          <p:attrName>style.visibility</p:attrName>
                                        </p:attrNameLst>
                                      </p:cBhvr>
                                      <p:to>
                                        <p:strVal val="visible"/>
                                      </p:to>
                                    </p:set>
                                    <p:animEffect transition="in" filter="checkerboard(across)">
                                      <p:cBhvr>
                                        <p:cTn id="27" dur="500"/>
                                        <p:tgtEl>
                                          <p:spTgt spid="2590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59086"/>
                                        </p:tgtEl>
                                        <p:attrNameLst>
                                          <p:attrName>style.visibility</p:attrName>
                                        </p:attrNameLst>
                                      </p:cBhvr>
                                      <p:to>
                                        <p:strVal val="visible"/>
                                      </p:to>
                                    </p:set>
                                    <p:animEffect transition="in" filter="checkerboard(across)">
                                      <p:cBhvr>
                                        <p:cTn id="32" dur="500"/>
                                        <p:tgtEl>
                                          <p:spTgt spid="259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4" grpId="0"/>
      <p:bldP spid="259085" grpId="0"/>
      <p:bldP spid="25908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6" name="Group 33">
            <a:extLst>
              <a:ext uri="{FF2B5EF4-FFF2-40B4-BE49-F238E27FC236}">
                <a16:creationId xmlns:a16="http://schemas.microsoft.com/office/drawing/2014/main" id="{2D92AE0C-E64C-0B24-C50B-A1BFD1A521F4}"/>
              </a:ext>
            </a:extLst>
          </p:cNvPr>
          <p:cNvGrpSpPr>
            <a:grpSpLocks/>
          </p:cNvGrpSpPr>
          <p:nvPr/>
        </p:nvGrpSpPr>
        <p:grpSpPr bwMode="auto">
          <a:xfrm>
            <a:off x="0" y="198438"/>
            <a:ext cx="10274300" cy="7361237"/>
            <a:chOff x="749046" y="503978"/>
            <a:chExt cx="8911390" cy="5612009"/>
          </a:xfrm>
        </p:grpSpPr>
        <p:sp>
          <p:nvSpPr>
            <p:cNvPr id="4" name="Rectangle 3">
              <a:extLst>
                <a:ext uri="{FF2B5EF4-FFF2-40B4-BE49-F238E27FC236}">
                  <a16:creationId xmlns:a16="http://schemas.microsoft.com/office/drawing/2014/main" id="{06DA54BC-D9F8-F26B-9CA5-56C9CA09A58A}"/>
                </a:ext>
              </a:extLst>
            </p:cNvPr>
            <p:cNvSpPr>
              <a:spLocks noChangeArrowheads="1"/>
            </p:cNvSpPr>
            <p:nvPr/>
          </p:nvSpPr>
          <p:spPr bwMode="auto">
            <a:xfrm>
              <a:off x="749046" y="503978"/>
              <a:ext cx="1847819" cy="586979"/>
            </a:xfrm>
            <a:prstGeom prst="rect">
              <a:avLst/>
            </a:prstGeom>
            <a:solidFill>
              <a:srgbClr val="FFFFCC"/>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US" sz="2400" dirty="0">
                <a:solidFill>
                  <a:srgbClr val="0000CC"/>
                </a:solidFill>
                <a:latin typeface="+mn-lt"/>
              </a:endParaRPr>
            </a:p>
          </p:txBody>
        </p:sp>
        <p:sp>
          <p:nvSpPr>
            <p:cNvPr id="134148" name="TextBox 4">
              <a:extLst>
                <a:ext uri="{FF2B5EF4-FFF2-40B4-BE49-F238E27FC236}">
                  <a16:creationId xmlns:a16="http://schemas.microsoft.com/office/drawing/2014/main" id="{15FF00BF-5083-38E8-5A89-9C2AD47C0ED5}"/>
                </a:ext>
              </a:extLst>
            </p:cNvPr>
            <p:cNvSpPr txBox="1">
              <a:spLocks noChangeArrowheads="1"/>
            </p:cNvSpPr>
            <p:nvPr/>
          </p:nvSpPr>
          <p:spPr bwMode="auto">
            <a:xfrm>
              <a:off x="1176420" y="566912"/>
              <a:ext cx="1259556" cy="30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u="sng">
                  <a:solidFill>
                    <a:srgbClr val="0000CC"/>
                  </a:solidFill>
                  <a:latin typeface="Comic Sans MS" panose="030F0702030302020204" pitchFamily="66" charset="0"/>
                  <a:cs typeface="Arial" panose="020B0604020202020204" pitchFamily="34" charset="0"/>
                </a:rPr>
                <a:t>:Client</a:t>
              </a:r>
            </a:p>
          </p:txBody>
        </p:sp>
        <p:sp>
          <p:nvSpPr>
            <p:cNvPr id="6" name="Rectangle 5">
              <a:extLst>
                <a:ext uri="{FF2B5EF4-FFF2-40B4-BE49-F238E27FC236}">
                  <a16:creationId xmlns:a16="http://schemas.microsoft.com/office/drawing/2014/main" id="{612A8F39-A68F-D3B8-F74C-18A4A26B2E1D}"/>
                </a:ext>
              </a:extLst>
            </p:cNvPr>
            <p:cNvSpPr>
              <a:spLocks noChangeArrowheads="1"/>
            </p:cNvSpPr>
            <p:nvPr/>
          </p:nvSpPr>
          <p:spPr bwMode="auto">
            <a:xfrm>
              <a:off x="4115602" y="503978"/>
              <a:ext cx="1849196" cy="586979"/>
            </a:xfrm>
            <a:prstGeom prst="rect">
              <a:avLst/>
            </a:prstGeom>
            <a:solidFill>
              <a:srgbClr val="FFFFCC"/>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US" sz="2400" dirty="0">
                <a:solidFill>
                  <a:srgbClr val="0000CC"/>
                </a:solidFill>
                <a:latin typeface="+mn-lt"/>
              </a:endParaRPr>
            </a:p>
          </p:txBody>
        </p:sp>
        <p:sp>
          <p:nvSpPr>
            <p:cNvPr id="7" name="Rectangle 6">
              <a:extLst>
                <a:ext uri="{FF2B5EF4-FFF2-40B4-BE49-F238E27FC236}">
                  <a16:creationId xmlns:a16="http://schemas.microsoft.com/office/drawing/2014/main" id="{873A35CB-8DB2-BAFE-8D04-BAF0385556E7}"/>
                </a:ext>
              </a:extLst>
            </p:cNvPr>
            <p:cNvSpPr>
              <a:spLocks noChangeArrowheads="1"/>
            </p:cNvSpPr>
            <p:nvPr/>
          </p:nvSpPr>
          <p:spPr bwMode="auto">
            <a:xfrm>
              <a:off x="7224675" y="1901836"/>
              <a:ext cx="2435761" cy="586980"/>
            </a:xfrm>
            <a:prstGeom prst="rect">
              <a:avLst/>
            </a:prstGeom>
            <a:solidFill>
              <a:srgbClr val="FFFFCC"/>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US" sz="2400" dirty="0">
                <a:solidFill>
                  <a:srgbClr val="0000CC"/>
                </a:solidFill>
                <a:latin typeface="+mn-lt"/>
              </a:endParaRPr>
            </a:p>
          </p:txBody>
        </p:sp>
        <p:sp>
          <p:nvSpPr>
            <p:cNvPr id="134151" name="TextBox 7">
              <a:extLst>
                <a:ext uri="{FF2B5EF4-FFF2-40B4-BE49-F238E27FC236}">
                  <a16:creationId xmlns:a16="http://schemas.microsoft.com/office/drawing/2014/main" id="{C4328FC0-2EC5-8E46-DF5E-4A21386E6A38}"/>
                </a:ext>
              </a:extLst>
            </p:cNvPr>
            <p:cNvSpPr txBox="1">
              <a:spLocks noChangeArrowheads="1"/>
            </p:cNvSpPr>
            <p:nvPr/>
          </p:nvSpPr>
          <p:spPr bwMode="auto">
            <a:xfrm>
              <a:off x="4278058" y="594748"/>
              <a:ext cx="1392140" cy="30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u="sng">
                  <a:solidFill>
                    <a:srgbClr val="0000CC"/>
                  </a:solidFill>
                  <a:latin typeface="Comic Sans MS" panose="030F0702030302020204" pitchFamily="66" charset="0"/>
                  <a:cs typeface="Arial" panose="020B0604020202020204" pitchFamily="34" charset="0"/>
                </a:rPr>
                <a:t>Singleton</a:t>
              </a:r>
            </a:p>
          </p:txBody>
        </p:sp>
        <p:sp>
          <p:nvSpPr>
            <p:cNvPr id="134152" name="TextBox 8">
              <a:extLst>
                <a:ext uri="{FF2B5EF4-FFF2-40B4-BE49-F238E27FC236}">
                  <a16:creationId xmlns:a16="http://schemas.microsoft.com/office/drawing/2014/main" id="{0A82F929-31B6-FF05-0663-79BAAE1C09FD}"/>
                </a:ext>
              </a:extLst>
            </p:cNvPr>
            <p:cNvSpPr txBox="1">
              <a:spLocks noChangeArrowheads="1"/>
            </p:cNvSpPr>
            <p:nvPr/>
          </p:nvSpPr>
          <p:spPr bwMode="auto">
            <a:xfrm>
              <a:off x="7392390" y="1956298"/>
              <a:ext cx="2100199" cy="52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u="sng">
                  <a:solidFill>
                    <a:srgbClr val="0000CC"/>
                  </a:solidFill>
                  <a:latin typeface="Comic Sans MS" panose="030F0702030302020204" pitchFamily="66" charset="0"/>
                  <a:cs typeface="Arial" panose="020B0604020202020204" pitchFamily="34" charset="0"/>
                </a:rPr>
                <a:t>:Instance Singleton</a:t>
              </a:r>
            </a:p>
          </p:txBody>
        </p:sp>
        <p:cxnSp>
          <p:nvCxnSpPr>
            <p:cNvPr id="11" name="Straight Connector 10">
              <a:extLst>
                <a:ext uri="{FF2B5EF4-FFF2-40B4-BE49-F238E27FC236}">
                  <a16:creationId xmlns:a16="http://schemas.microsoft.com/office/drawing/2014/main" id="{3B4148FD-478E-CC3E-0CFF-11F373209EDA}"/>
                </a:ext>
              </a:extLst>
            </p:cNvPr>
            <p:cNvCxnSpPr>
              <a:stCxn id="4" idx="2"/>
            </p:cNvCxnSpPr>
            <p:nvPr/>
          </p:nvCxnSpPr>
          <p:spPr>
            <a:xfrm>
              <a:off x="1672956" y="1090957"/>
              <a:ext cx="0" cy="50468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C1B19EA-226E-C931-D17D-39C3BAAFEA72}"/>
                </a:ext>
              </a:extLst>
            </p:cNvPr>
            <p:cNvSpPr>
              <a:spLocks noChangeArrowheads="1"/>
            </p:cNvSpPr>
            <p:nvPr/>
          </p:nvSpPr>
          <p:spPr bwMode="auto">
            <a:xfrm>
              <a:off x="4911459" y="2100320"/>
              <a:ext cx="257483" cy="2419325"/>
            </a:xfrm>
            <a:prstGeom prst="rect">
              <a:avLst/>
            </a:prstGeom>
            <a:solidFill>
              <a:srgbClr val="CCFF99"/>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US" sz="2400" dirty="0">
                <a:solidFill>
                  <a:srgbClr val="0000CC"/>
                </a:solidFill>
                <a:latin typeface="+mn-lt"/>
              </a:endParaRPr>
            </a:p>
          </p:txBody>
        </p:sp>
        <p:cxnSp>
          <p:nvCxnSpPr>
            <p:cNvPr id="15" name="Straight Connector 14">
              <a:extLst>
                <a:ext uri="{FF2B5EF4-FFF2-40B4-BE49-F238E27FC236}">
                  <a16:creationId xmlns:a16="http://schemas.microsoft.com/office/drawing/2014/main" id="{C12BFF73-3C9A-4EF5-758C-84B513E4838B}"/>
                </a:ext>
              </a:extLst>
            </p:cNvPr>
            <p:cNvCxnSpPr/>
            <p:nvPr/>
          </p:nvCxnSpPr>
          <p:spPr>
            <a:xfrm>
              <a:off x="1664695" y="5611306"/>
              <a:ext cx="0" cy="50468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F96205B-2C1E-5D80-142A-3624B0DE22FC}"/>
                </a:ext>
              </a:extLst>
            </p:cNvPr>
            <p:cNvCxnSpPr/>
            <p:nvPr/>
          </p:nvCxnSpPr>
          <p:spPr>
            <a:xfrm>
              <a:off x="5039511" y="1090957"/>
              <a:ext cx="0" cy="100936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5B0BC68-164D-66CC-0E96-404993D35DF6}"/>
                </a:ext>
              </a:extLst>
            </p:cNvPr>
            <p:cNvSpPr>
              <a:spLocks noChangeArrowheads="1"/>
            </p:cNvSpPr>
            <p:nvPr/>
          </p:nvSpPr>
          <p:spPr bwMode="auto">
            <a:xfrm>
              <a:off x="5032627" y="2435565"/>
              <a:ext cx="258860" cy="1528567"/>
            </a:xfrm>
            <a:prstGeom prst="rect">
              <a:avLst/>
            </a:prstGeom>
            <a:solidFill>
              <a:srgbClr val="CCFF99"/>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US" sz="2400" dirty="0">
                <a:solidFill>
                  <a:srgbClr val="0000CC"/>
                </a:solidFill>
                <a:latin typeface="+mn-lt"/>
              </a:endParaRPr>
            </a:p>
          </p:txBody>
        </p:sp>
        <p:sp>
          <p:nvSpPr>
            <p:cNvPr id="23" name="Rectangle 22">
              <a:extLst>
                <a:ext uri="{FF2B5EF4-FFF2-40B4-BE49-F238E27FC236}">
                  <a16:creationId xmlns:a16="http://schemas.microsoft.com/office/drawing/2014/main" id="{8FED9F86-2C16-9E3F-0EFF-2CAF43D3F776}"/>
                </a:ext>
              </a:extLst>
            </p:cNvPr>
            <p:cNvSpPr>
              <a:spLocks noChangeArrowheads="1"/>
            </p:cNvSpPr>
            <p:nvPr/>
          </p:nvSpPr>
          <p:spPr bwMode="auto">
            <a:xfrm>
              <a:off x="1542149" y="1595639"/>
              <a:ext cx="260237" cy="3947892"/>
            </a:xfrm>
            <a:prstGeom prst="rect">
              <a:avLst/>
            </a:prstGeom>
            <a:solidFill>
              <a:srgbClr val="CCFF99"/>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US" sz="2400" dirty="0">
                <a:solidFill>
                  <a:srgbClr val="0000CC"/>
                </a:solidFill>
                <a:latin typeface="+mn-lt"/>
              </a:endParaRPr>
            </a:p>
          </p:txBody>
        </p:sp>
        <p:cxnSp>
          <p:nvCxnSpPr>
            <p:cNvPr id="25" name="Straight Connector 24">
              <a:extLst>
                <a:ext uri="{FF2B5EF4-FFF2-40B4-BE49-F238E27FC236}">
                  <a16:creationId xmlns:a16="http://schemas.microsoft.com/office/drawing/2014/main" id="{D2CF1F8B-52D5-C45C-7AA1-7CFEAE015A54}"/>
                </a:ext>
              </a:extLst>
            </p:cNvPr>
            <p:cNvCxnSpPr>
              <a:stCxn id="14" idx="2"/>
            </p:cNvCxnSpPr>
            <p:nvPr/>
          </p:nvCxnSpPr>
          <p:spPr>
            <a:xfrm flipH="1">
              <a:off x="5032627" y="4519645"/>
              <a:ext cx="6884" cy="152856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CD8396-3901-76E6-CFAF-549909930CF8}"/>
                </a:ext>
              </a:extLst>
            </p:cNvPr>
            <p:cNvCxnSpPr>
              <a:endCxn id="28" idx="0"/>
            </p:cNvCxnSpPr>
            <p:nvPr/>
          </p:nvCxnSpPr>
          <p:spPr>
            <a:xfrm rot="16200000" flipH="1">
              <a:off x="8188973" y="2583322"/>
              <a:ext cx="216637" cy="826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89BDD7A-0B5F-BF67-0876-B81CE6196F09}"/>
                </a:ext>
              </a:extLst>
            </p:cNvPr>
            <p:cNvSpPr>
              <a:spLocks noChangeArrowheads="1"/>
            </p:cNvSpPr>
            <p:nvPr/>
          </p:nvSpPr>
          <p:spPr bwMode="auto">
            <a:xfrm>
              <a:off x="8170615" y="2695772"/>
              <a:ext cx="260237" cy="1006942"/>
            </a:xfrm>
            <a:prstGeom prst="rect">
              <a:avLst/>
            </a:prstGeom>
            <a:solidFill>
              <a:srgbClr val="CCFF99"/>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US" sz="2400" dirty="0">
                <a:solidFill>
                  <a:srgbClr val="0000CC"/>
                </a:solidFill>
                <a:latin typeface="+mn-lt"/>
              </a:endParaRPr>
            </a:p>
          </p:txBody>
        </p:sp>
        <p:sp>
          <p:nvSpPr>
            <p:cNvPr id="30" name="Rectangle 29">
              <a:extLst>
                <a:ext uri="{FF2B5EF4-FFF2-40B4-BE49-F238E27FC236}">
                  <a16:creationId xmlns:a16="http://schemas.microsoft.com/office/drawing/2014/main" id="{42E603EC-3D62-EE50-4DEC-2CA908E1C19F}"/>
                </a:ext>
              </a:extLst>
            </p:cNvPr>
            <p:cNvSpPr>
              <a:spLocks noChangeArrowheads="1"/>
            </p:cNvSpPr>
            <p:nvPr/>
          </p:nvSpPr>
          <p:spPr bwMode="auto">
            <a:xfrm>
              <a:off x="8177500" y="4833104"/>
              <a:ext cx="261614" cy="710427"/>
            </a:xfrm>
            <a:prstGeom prst="rect">
              <a:avLst/>
            </a:prstGeom>
            <a:solidFill>
              <a:srgbClr val="CCFF99"/>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US" sz="2400" dirty="0">
                <a:solidFill>
                  <a:srgbClr val="0000CC"/>
                </a:solidFill>
                <a:latin typeface="+mn-lt"/>
              </a:endParaRPr>
            </a:p>
          </p:txBody>
        </p:sp>
        <p:cxnSp>
          <p:nvCxnSpPr>
            <p:cNvPr id="31" name="Straight Connector 30">
              <a:extLst>
                <a:ext uri="{FF2B5EF4-FFF2-40B4-BE49-F238E27FC236}">
                  <a16:creationId xmlns:a16="http://schemas.microsoft.com/office/drawing/2014/main" id="{2F763CF6-3784-573B-3E95-9EF6531DA85E}"/>
                </a:ext>
              </a:extLst>
            </p:cNvPr>
            <p:cNvCxnSpPr>
              <a:stCxn id="28" idx="2"/>
              <a:endCxn id="30" idx="0"/>
            </p:cNvCxnSpPr>
            <p:nvPr/>
          </p:nvCxnSpPr>
          <p:spPr>
            <a:xfrm>
              <a:off x="8300045" y="3702714"/>
              <a:ext cx="9639" cy="113039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EFF89E9-9790-D0E0-7BAA-01E571320069}"/>
                </a:ext>
              </a:extLst>
            </p:cNvPr>
            <p:cNvCxnSpPr/>
            <p:nvPr/>
          </p:nvCxnSpPr>
          <p:spPr>
            <a:xfrm>
              <a:off x="1805140" y="2352056"/>
              <a:ext cx="3106319" cy="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4165" name="TextBox 38">
              <a:extLst>
                <a:ext uri="{FF2B5EF4-FFF2-40B4-BE49-F238E27FC236}">
                  <a16:creationId xmlns:a16="http://schemas.microsoft.com/office/drawing/2014/main" id="{66EB946C-685E-44A7-B95F-F8D4CBA91210}"/>
                </a:ext>
              </a:extLst>
            </p:cNvPr>
            <p:cNvSpPr txBox="1">
              <a:spLocks noChangeArrowheads="1"/>
            </p:cNvSpPr>
            <p:nvPr/>
          </p:nvSpPr>
          <p:spPr bwMode="auto">
            <a:xfrm>
              <a:off x="2434565" y="1944196"/>
              <a:ext cx="1847724" cy="30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getInstance</a:t>
              </a:r>
            </a:p>
          </p:txBody>
        </p:sp>
        <p:cxnSp>
          <p:nvCxnSpPr>
            <p:cNvPr id="43" name="Straight Connector 42">
              <a:extLst>
                <a:ext uri="{FF2B5EF4-FFF2-40B4-BE49-F238E27FC236}">
                  <a16:creationId xmlns:a16="http://schemas.microsoft.com/office/drawing/2014/main" id="{C1A92E8D-F17F-7872-23A0-B98B643A1C71}"/>
                </a:ext>
              </a:extLst>
            </p:cNvPr>
            <p:cNvCxnSpPr/>
            <p:nvPr/>
          </p:nvCxnSpPr>
          <p:spPr>
            <a:xfrm>
              <a:off x="5162057" y="2148731"/>
              <a:ext cx="5080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5262F80-84AC-0D74-8948-25F1AC9E96A1}"/>
                </a:ext>
              </a:extLst>
            </p:cNvPr>
            <p:cNvCxnSpPr/>
            <p:nvPr/>
          </p:nvCxnSpPr>
          <p:spPr>
            <a:xfrm>
              <a:off x="5670138" y="2148731"/>
              <a:ext cx="0" cy="286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742C92-F8C4-4A7A-06D1-53AC24726765}"/>
                </a:ext>
              </a:extLst>
            </p:cNvPr>
            <p:cNvCxnSpPr/>
            <p:nvPr/>
          </p:nvCxnSpPr>
          <p:spPr>
            <a:xfrm flipH="1">
              <a:off x="5291487" y="2435565"/>
              <a:ext cx="378651" cy="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4169" name="TextBox 51">
              <a:extLst>
                <a:ext uri="{FF2B5EF4-FFF2-40B4-BE49-F238E27FC236}">
                  <a16:creationId xmlns:a16="http://schemas.microsoft.com/office/drawing/2014/main" id="{9290199D-DABA-444E-8ADB-A5882BCEFFC2}"/>
                </a:ext>
              </a:extLst>
            </p:cNvPr>
            <p:cNvSpPr txBox="1">
              <a:spLocks noChangeArrowheads="1"/>
            </p:cNvSpPr>
            <p:nvPr/>
          </p:nvSpPr>
          <p:spPr bwMode="auto">
            <a:xfrm>
              <a:off x="5385189" y="2711505"/>
              <a:ext cx="2689779" cy="52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[instance has not been created]</a:t>
              </a:r>
            </a:p>
          </p:txBody>
        </p:sp>
        <p:cxnSp>
          <p:nvCxnSpPr>
            <p:cNvPr id="53" name="Straight Arrow Connector 52">
              <a:extLst>
                <a:ext uri="{FF2B5EF4-FFF2-40B4-BE49-F238E27FC236}">
                  <a16:creationId xmlns:a16="http://schemas.microsoft.com/office/drawing/2014/main" id="{10107A7C-F79B-EC37-FF6C-CAD856E8C58D}"/>
                </a:ext>
              </a:extLst>
            </p:cNvPr>
            <p:cNvCxnSpPr/>
            <p:nvPr/>
          </p:nvCxnSpPr>
          <p:spPr>
            <a:xfrm>
              <a:off x="5291487" y="2710295"/>
              <a:ext cx="287912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4171" name="TextBox 54">
              <a:extLst>
                <a:ext uri="{FF2B5EF4-FFF2-40B4-BE49-F238E27FC236}">
                  <a16:creationId xmlns:a16="http://schemas.microsoft.com/office/drawing/2014/main" id="{32AC9A2A-42DE-6066-56B0-F3B6F355E0CF}"/>
                </a:ext>
              </a:extLst>
            </p:cNvPr>
            <p:cNvSpPr txBox="1">
              <a:spLocks noChangeArrowheads="1"/>
            </p:cNvSpPr>
            <p:nvPr/>
          </p:nvSpPr>
          <p:spPr bwMode="auto">
            <a:xfrm>
              <a:off x="6112211" y="2421041"/>
              <a:ext cx="1847724" cy="30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&lt;&lt;new&gt;&gt;</a:t>
              </a:r>
            </a:p>
          </p:txBody>
        </p:sp>
        <p:cxnSp>
          <p:nvCxnSpPr>
            <p:cNvPr id="57" name="Straight Arrow Connector 56">
              <a:extLst>
                <a:ext uri="{FF2B5EF4-FFF2-40B4-BE49-F238E27FC236}">
                  <a16:creationId xmlns:a16="http://schemas.microsoft.com/office/drawing/2014/main" id="{62C59CC0-FDB1-8465-C2CA-86F248E84AEB}"/>
                </a:ext>
              </a:extLst>
            </p:cNvPr>
            <p:cNvCxnSpPr/>
            <p:nvPr/>
          </p:nvCxnSpPr>
          <p:spPr>
            <a:xfrm flipH="1">
              <a:off x="5291487" y="3702714"/>
              <a:ext cx="287912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4173" name="TextBox 57">
              <a:extLst>
                <a:ext uri="{FF2B5EF4-FFF2-40B4-BE49-F238E27FC236}">
                  <a16:creationId xmlns:a16="http://schemas.microsoft.com/office/drawing/2014/main" id="{7F189434-9D47-FA15-8522-DA4FB8AE33F4}"/>
                </a:ext>
              </a:extLst>
            </p:cNvPr>
            <p:cNvSpPr txBox="1">
              <a:spLocks noChangeArrowheads="1"/>
            </p:cNvSpPr>
            <p:nvPr/>
          </p:nvSpPr>
          <p:spPr bwMode="auto">
            <a:xfrm>
              <a:off x="6046118" y="3757176"/>
              <a:ext cx="1440097" cy="300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instance</a:t>
              </a:r>
            </a:p>
          </p:txBody>
        </p:sp>
        <p:cxnSp>
          <p:nvCxnSpPr>
            <p:cNvPr id="59" name="Straight Arrow Connector 58">
              <a:extLst>
                <a:ext uri="{FF2B5EF4-FFF2-40B4-BE49-F238E27FC236}">
                  <a16:creationId xmlns:a16="http://schemas.microsoft.com/office/drawing/2014/main" id="{1FE582F6-AD4B-C41B-8CEF-540FD7525293}"/>
                </a:ext>
              </a:extLst>
            </p:cNvPr>
            <p:cNvCxnSpPr/>
            <p:nvPr/>
          </p:nvCxnSpPr>
          <p:spPr>
            <a:xfrm flipH="1">
              <a:off x="1805140" y="4519645"/>
              <a:ext cx="3106319"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4175" name="TextBox 60">
              <a:extLst>
                <a:ext uri="{FF2B5EF4-FFF2-40B4-BE49-F238E27FC236}">
                  <a16:creationId xmlns:a16="http://schemas.microsoft.com/office/drawing/2014/main" id="{8DF8C307-79D4-7F55-D5CE-4BE7FBB1712B}"/>
                </a:ext>
              </a:extLst>
            </p:cNvPr>
            <p:cNvSpPr txBox="1">
              <a:spLocks noChangeArrowheads="1"/>
            </p:cNvSpPr>
            <p:nvPr/>
          </p:nvSpPr>
          <p:spPr bwMode="auto">
            <a:xfrm>
              <a:off x="2437386" y="4133569"/>
              <a:ext cx="1438686" cy="300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instance</a:t>
              </a:r>
            </a:p>
          </p:txBody>
        </p:sp>
        <p:cxnSp>
          <p:nvCxnSpPr>
            <p:cNvPr id="62" name="Straight Arrow Connector 61">
              <a:extLst>
                <a:ext uri="{FF2B5EF4-FFF2-40B4-BE49-F238E27FC236}">
                  <a16:creationId xmlns:a16="http://schemas.microsoft.com/office/drawing/2014/main" id="{096E19D9-9059-1375-B1AD-317D6E19D1EE}"/>
                </a:ext>
              </a:extLst>
            </p:cNvPr>
            <p:cNvCxnSpPr/>
            <p:nvPr/>
          </p:nvCxnSpPr>
          <p:spPr>
            <a:xfrm flipV="1">
              <a:off x="1812024" y="4894828"/>
              <a:ext cx="6358591" cy="2178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4177" name="TextBox 66">
              <a:extLst>
                <a:ext uri="{FF2B5EF4-FFF2-40B4-BE49-F238E27FC236}">
                  <a16:creationId xmlns:a16="http://schemas.microsoft.com/office/drawing/2014/main" id="{D9326B51-D873-6F14-0AA6-62A131232E0A}"/>
                </a:ext>
              </a:extLst>
            </p:cNvPr>
            <p:cNvSpPr txBox="1">
              <a:spLocks noChangeArrowheads="1"/>
            </p:cNvSpPr>
            <p:nvPr/>
          </p:nvSpPr>
          <p:spPr bwMode="auto">
            <a:xfrm>
              <a:off x="2035400" y="4942028"/>
              <a:ext cx="5684220" cy="52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400">
                  <a:solidFill>
                    <a:srgbClr val="0000CC"/>
                  </a:solidFill>
                  <a:latin typeface="Comic Sans MS" panose="030F0702030302020204" pitchFamily="66" charset="0"/>
                  <a:cs typeface="Arial" panose="020B0604020202020204" pitchFamily="34" charset="0"/>
                </a:rPr>
                <a:t>Send   messages  to instance   as   appropriate</a:t>
              </a:r>
            </a:p>
          </p:txBody>
        </p:sp>
        <p:cxnSp>
          <p:nvCxnSpPr>
            <p:cNvPr id="68" name="Straight Connector 67">
              <a:extLst>
                <a:ext uri="{FF2B5EF4-FFF2-40B4-BE49-F238E27FC236}">
                  <a16:creationId xmlns:a16="http://schemas.microsoft.com/office/drawing/2014/main" id="{2F560A25-AAFB-2463-C99A-0C864E3FCFBF}"/>
                </a:ext>
              </a:extLst>
            </p:cNvPr>
            <p:cNvCxnSpPr/>
            <p:nvPr/>
          </p:nvCxnSpPr>
          <p:spPr>
            <a:xfrm>
              <a:off x="8309683" y="5543531"/>
              <a:ext cx="0" cy="50468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E9781573-1261-7386-326C-A4350B94C2C9}"/>
              </a:ext>
            </a:extLst>
          </p:cNvPr>
          <p:cNvSpPr>
            <a:spLocks noGrp="1" noChangeArrowheads="1"/>
          </p:cNvSpPr>
          <p:nvPr>
            <p:ph type="body" idx="4294967295"/>
          </p:nvPr>
        </p:nvSpPr>
        <p:spPr>
          <a:xfrm>
            <a:off x="11113" y="1066800"/>
            <a:ext cx="10069512" cy="6599238"/>
          </a:xfrm>
          <a:solidFill>
            <a:srgbClr val="FFFFCC"/>
          </a:solidFill>
          <a:ln>
            <a:solidFill>
              <a:srgbClr val="660066"/>
            </a:solidFill>
            <a:round/>
            <a:headEnd/>
            <a:tailEnd/>
          </a:ln>
        </p:spPr>
        <p:txBody>
          <a:bodyPr/>
          <a:lstStyle/>
          <a:p>
            <a:pPr lvl="1">
              <a:spcAft>
                <a:spcPts val="600"/>
              </a:spcAft>
              <a:buFont typeface="Symbol" panose="05050102010706020507" pitchFamily="18" charset="2"/>
              <a:buNone/>
            </a:pPr>
            <a:r>
              <a:rPr lang="en-US" altLang="en-US"/>
              <a:t>Public Class Singleton {</a:t>
            </a:r>
          </a:p>
          <a:p>
            <a:pPr lvl="1">
              <a:spcAft>
                <a:spcPts val="600"/>
              </a:spcAft>
              <a:buFont typeface="Symbol" panose="05050102010706020507" pitchFamily="18" charset="2"/>
              <a:buNone/>
            </a:pPr>
            <a:r>
              <a:rPr lang="en-US" altLang="en-US"/>
              <a:t>	private static Singleton uniqueInstance = null;</a:t>
            </a:r>
          </a:p>
          <a:p>
            <a:pPr lvl="1">
              <a:spcAft>
                <a:spcPts val="600"/>
              </a:spcAft>
              <a:buFont typeface="Symbol" panose="05050102010706020507" pitchFamily="18" charset="2"/>
              <a:buNone/>
            </a:pPr>
            <a:r>
              <a:rPr lang="en-US" altLang="en-US"/>
              <a:t>	</a:t>
            </a:r>
            <a:r>
              <a:rPr lang="en-US" altLang="en-US" b="1">
                <a:solidFill>
                  <a:srgbClr val="0000CC"/>
                </a:solidFill>
              </a:rPr>
              <a:t>// Why is uniqueInstance static?</a:t>
            </a:r>
          </a:p>
          <a:p>
            <a:pPr lvl="1">
              <a:spcAft>
                <a:spcPts val="600"/>
              </a:spcAft>
              <a:buFont typeface="Symbol" panose="05050102010706020507" pitchFamily="18" charset="2"/>
              <a:buNone/>
            </a:pPr>
            <a:r>
              <a:rPr lang="en-US" altLang="en-US"/>
              <a:t>   private Singleton( ) { .. } </a:t>
            </a:r>
            <a:r>
              <a:rPr lang="en-US" altLang="en-US">
                <a:solidFill>
                  <a:srgbClr val="0000CC"/>
                </a:solidFill>
              </a:rPr>
              <a:t>// private constructor</a:t>
            </a:r>
          </a:p>
          <a:p>
            <a:pPr lvl="1">
              <a:spcAft>
                <a:spcPts val="1400"/>
              </a:spcAft>
              <a:buFont typeface="Symbol" panose="05050102010706020507" pitchFamily="18" charset="2"/>
              <a:buNone/>
            </a:pPr>
            <a:r>
              <a:rPr lang="en-US" altLang="en-US"/>
              <a:t>   public static Singleton getInstance( ) {</a:t>
            </a:r>
          </a:p>
          <a:p>
            <a:pPr lvl="1">
              <a:spcAft>
                <a:spcPts val="1400"/>
              </a:spcAft>
              <a:buFont typeface="Symbol" panose="05050102010706020507" pitchFamily="18" charset="2"/>
              <a:buNone/>
            </a:pPr>
            <a:r>
              <a:rPr lang="en-US" altLang="en-US"/>
              <a:t>	  	if (uniqueInstance == null)</a:t>
            </a:r>
          </a:p>
          <a:p>
            <a:pPr lvl="1">
              <a:spcAft>
                <a:spcPts val="1400"/>
              </a:spcAft>
              <a:buFont typeface="Symbol" panose="05050102010706020507" pitchFamily="18" charset="2"/>
              <a:buNone/>
            </a:pPr>
            <a:r>
              <a:rPr lang="en-US" altLang="en-US"/>
              <a:t>			       uniqueInstance = new Singleton(); 		</a:t>
            </a:r>
            <a:endParaRPr lang="en-US" altLang="en-US" b="1">
              <a:solidFill>
                <a:srgbClr val="0000CC"/>
              </a:solidFill>
            </a:endParaRPr>
          </a:p>
          <a:p>
            <a:pPr lvl="1">
              <a:spcAft>
                <a:spcPts val="1400"/>
              </a:spcAft>
              <a:buFont typeface="Symbol" panose="05050102010706020507" pitchFamily="18" charset="2"/>
              <a:buNone/>
            </a:pPr>
            <a:r>
              <a:rPr lang="en-US" altLang="en-US"/>
              <a:t>		    return uniqueInstance;</a:t>
            </a:r>
          </a:p>
          <a:p>
            <a:pPr lvl="1">
              <a:spcAft>
                <a:spcPts val="1400"/>
              </a:spcAft>
              <a:buFont typeface="Symbol" panose="05050102010706020507" pitchFamily="18" charset="2"/>
              <a:buNone/>
            </a:pPr>
            <a:r>
              <a:rPr lang="en-US" altLang="en-US"/>
              <a:t>	}</a:t>
            </a:r>
          </a:p>
          <a:p>
            <a:pPr lvl="1">
              <a:spcAft>
                <a:spcPts val="1400"/>
              </a:spcAft>
              <a:buFont typeface="Symbol" panose="05050102010706020507" pitchFamily="18" charset="2"/>
              <a:buNone/>
            </a:pPr>
            <a:r>
              <a:rPr lang="en-US" altLang="en-US"/>
              <a:t>}</a:t>
            </a:r>
          </a:p>
        </p:txBody>
      </p:sp>
      <p:sp>
        <p:nvSpPr>
          <p:cNvPr id="135171" name="Text Box 3">
            <a:extLst>
              <a:ext uri="{FF2B5EF4-FFF2-40B4-BE49-F238E27FC236}">
                <a16:creationId xmlns:a16="http://schemas.microsoft.com/office/drawing/2014/main" id="{B895EE9A-F0AD-890F-A3E3-67BA31EAE62F}"/>
              </a:ext>
            </a:extLst>
          </p:cNvPr>
          <p:cNvSpPr txBox="1">
            <a:spLocks noChangeArrowheads="1"/>
          </p:cNvSpPr>
          <p:nvPr/>
        </p:nvSpPr>
        <p:spPr bwMode="auto">
          <a:xfrm>
            <a:off x="2395538" y="290513"/>
            <a:ext cx="50831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3200">
                <a:solidFill>
                  <a:schemeClr val="tx1"/>
                </a:solidFill>
                <a:latin typeface="Comic Sans MS" panose="030F0702030302020204" pitchFamily="66" charset="0"/>
                <a:cs typeface="Arial" panose="020B0604020202020204" pitchFamily="34" charset="0"/>
              </a:rPr>
              <a:t>Singleton: Example Code</a:t>
            </a:r>
          </a:p>
        </p:txBody>
      </p:sp>
      <p:sp>
        <p:nvSpPr>
          <p:cNvPr id="2" name="Rectangle 1">
            <a:extLst>
              <a:ext uri="{FF2B5EF4-FFF2-40B4-BE49-F238E27FC236}">
                <a16:creationId xmlns:a16="http://schemas.microsoft.com/office/drawing/2014/main" id="{ECFC98EE-F9B9-F358-8C7A-7335C1FCEDF5}"/>
              </a:ext>
            </a:extLst>
          </p:cNvPr>
          <p:cNvSpPr/>
          <p:nvPr/>
        </p:nvSpPr>
        <p:spPr bwMode="auto">
          <a:xfrm>
            <a:off x="544513" y="1600200"/>
            <a:ext cx="8153400" cy="609600"/>
          </a:xfrm>
          <a:prstGeom prst="rect">
            <a:avLst/>
          </a:prstGeom>
          <a:noFill/>
          <a:ln w="38100">
            <a:solidFill>
              <a:srgbClr val="FF0000"/>
            </a:solidFill>
            <a:round/>
            <a:headEnd/>
            <a:tailEnd/>
          </a:ln>
        </p:spPr>
        <p:txBody>
          <a:bodyPr anchor="ctr"/>
          <a:lstStyle/>
          <a:p>
            <a:pPr algn="ctr">
              <a:defRPr/>
            </a:pPr>
            <a:endParaRPr lang="en-IN">
              <a:latin typeface="+mj-lt"/>
            </a:endParaRPr>
          </a:p>
        </p:txBody>
      </p:sp>
      <p:sp>
        <p:nvSpPr>
          <p:cNvPr id="3" name="Rectangle 2">
            <a:extLst>
              <a:ext uri="{FF2B5EF4-FFF2-40B4-BE49-F238E27FC236}">
                <a16:creationId xmlns:a16="http://schemas.microsoft.com/office/drawing/2014/main" id="{80F85423-3E8A-8155-1184-91C6DF39D3E6}"/>
              </a:ext>
            </a:extLst>
          </p:cNvPr>
          <p:cNvSpPr/>
          <p:nvPr/>
        </p:nvSpPr>
        <p:spPr bwMode="auto">
          <a:xfrm>
            <a:off x="468313" y="2209800"/>
            <a:ext cx="8229600" cy="533400"/>
          </a:xfrm>
          <a:prstGeom prst="rect">
            <a:avLst/>
          </a:prstGeom>
          <a:solidFill>
            <a:srgbClr val="FFFFCC"/>
          </a:solidFill>
          <a:ln w="9525">
            <a:noFill/>
            <a:round/>
            <a:headEnd/>
            <a:tailEnd/>
          </a:ln>
        </p:spPr>
        <p:txBody>
          <a:bodyPr anchor="ctr"/>
          <a:lstStyle/>
          <a:p>
            <a:pPr algn="ctr">
              <a:defRPr/>
            </a:pPr>
            <a:endParaRPr lang="en-IN">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4" fill="hold"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DF5A6D60-1670-D6BD-C9B5-B2E0CF9445FB}"/>
              </a:ext>
            </a:extLst>
          </p:cNvPr>
          <p:cNvSpPr>
            <a:spLocks noGrp="1" noChangeArrowheads="1"/>
          </p:cNvSpPr>
          <p:nvPr>
            <p:ph type="title" idx="4294967295"/>
          </p:nvPr>
        </p:nvSpPr>
        <p:spPr>
          <a:xfrm>
            <a:off x="650875" y="173038"/>
            <a:ext cx="8566150" cy="1009650"/>
          </a:xfrm>
        </p:spPr>
        <p:txBody>
          <a:bodyPr/>
          <a:lstStyle/>
          <a:p>
            <a:r>
              <a:rPr lang="en-US" altLang="en-US" sz="3600"/>
              <a:t>Exercise 1</a:t>
            </a:r>
          </a:p>
        </p:txBody>
      </p:sp>
      <p:sp>
        <p:nvSpPr>
          <p:cNvPr id="260099" name="Rectangle 3">
            <a:extLst>
              <a:ext uri="{FF2B5EF4-FFF2-40B4-BE49-F238E27FC236}">
                <a16:creationId xmlns:a16="http://schemas.microsoft.com/office/drawing/2014/main" id="{AD86B51D-B96C-2DD6-948B-75CAFD1AB774}"/>
              </a:ext>
            </a:extLst>
          </p:cNvPr>
          <p:cNvSpPr>
            <a:spLocks noGrp="1" noChangeArrowheads="1"/>
          </p:cNvSpPr>
          <p:nvPr>
            <p:ph type="body" idx="4294967295"/>
          </p:nvPr>
        </p:nvSpPr>
        <p:spPr>
          <a:xfrm>
            <a:off x="323850" y="1341438"/>
            <a:ext cx="9220200" cy="5584825"/>
          </a:xfrm>
          <a:solidFill>
            <a:srgbClr val="FFFFCC"/>
          </a:solidFill>
          <a:ln>
            <a:solidFill>
              <a:srgbClr val="FF0000"/>
            </a:solidFill>
          </a:ln>
        </p:spPr>
        <p:txBody>
          <a:bodyPr/>
          <a:lstStyle/>
          <a:p>
            <a:pPr algn="just">
              <a:lnSpc>
                <a:spcPct val="120000"/>
              </a:lnSpc>
              <a:spcBef>
                <a:spcPct val="15000"/>
              </a:spcBef>
              <a:spcAft>
                <a:spcPts val="0"/>
              </a:spcAft>
              <a:buSzTx/>
              <a:buFontTx/>
              <a:buChar char="o"/>
              <a:defRPr/>
            </a:pPr>
            <a:r>
              <a:rPr lang="en-US" dirty="0"/>
              <a:t>Objects in a certain application:</a:t>
            </a:r>
          </a:p>
          <a:p>
            <a:pPr marL="742950" lvl="1" indent="-285750" algn="just">
              <a:lnSpc>
                <a:spcPct val="120000"/>
              </a:lnSpc>
              <a:spcBef>
                <a:spcPct val="15000"/>
              </a:spcBef>
              <a:spcAft>
                <a:spcPts val="3600"/>
              </a:spcAft>
              <a:buSzTx/>
              <a:buFontTx/>
              <a:buChar char="o"/>
              <a:defRPr/>
            </a:pPr>
            <a:r>
              <a:rPr lang="en-US" dirty="0"/>
              <a:t>Get a Database Manager: </a:t>
            </a:r>
            <a:r>
              <a:rPr lang="en-US" sz="2800" b="1" dirty="0" err="1">
                <a:solidFill>
                  <a:srgbClr val="0000CC"/>
                </a:solidFill>
              </a:rPr>
              <a:t>DBMgr.getDBMgr</a:t>
            </a:r>
            <a:r>
              <a:rPr lang="en-US" sz="2800" b="1" dirty="0">
                <a:solidFill>
                  <a:srgbClr val="0000CC"/>
                </a:solidFill>
              </a:rPr>
              <a:t>();</a:t>
            </a:r>
            <a:endParaRPr lang="en-US" b="1" dirty="0">
              <a:solidFill>
                <a:srgbClr val="0000CC"/>
              </a:solidFill>
            </a:endParaRPr>
          </a:p>
          <a:p>
            <a:pPr algn="just">
              <a:lnSpc>
                <a:spcPct val="120000"/>
              </a:lnSpc>
              <a:spcBef>
                <a:spcPct val="15000"/>
              </a:spcBef>
              <a:spcAft>
                <a:spcPts val="0"/>
              </a:spcAft>
              <a:buSzTx/>
              <a:buFontTx/>
              <a:buChar char="o"/>
              <a:defRPr/>
            </a:pPr>
            <a:r>
              <a:rPr lang="en-US" dirty="0"/>
              <a:t>It needs to be ensured that:</a:t>
            </a:r>
          </a:p>
          <a:p>
            <a:pPr marL="742950" lvl="1" indent="-285750" algn="just">
              <a:lnSpc>
                <a:spcPct val="120000"/>
              </a:lnSpc>
              <a:spcBef>
                <a:spcPct val="15000"/>
              </a:spcBef>
              <a:spcAft>
                <a:spcPts val="1800"/>
              </a:spcAft>
              <a:buSzTx/>
              <a:buFontTx/>
              <a:buChar char="o"/>
              <a:defRPr/>
            </a:pPr>
            <a:r>
              <a:rPr lang="en-US" dirty="0"/>
              <a:t>There is only one Database Manager object.</a:t>
            </a:r>
            <a:r>
              <a:rPr lang="en-US" sz="3600" dirty="0"/>
              <a:t> </a:t>
            </a:r>
          </a:p>
          <a:p>
            <a:pPr lvl="1" algn="just">
              <a:lnSpc>
                <a:spcPct val="120000"/>
              </a:lnSpc>
              <a:spcBef>
                <a:spcPct val="15000"/>
              </a:spcBef>
              <a:spcAft>
                <a:spcPts val="1800"/>
              </a:spcAft>
              <a:buSzTx/>
              <a:buFontTx/>
              <a:buChar char="o"/>
              <a:defRPr/>
            </a:pPr>
            <a:r>
              <a:rPr lang="en-US" sz="3600" dirty="0"/>
              <a:t>Need to disallow creation of more than one object of this class.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2" end="2"/>
                                            </p:txEl>
                                          </p:spTgt>
                                        </p:tgtEl>
                                        <p:attrNameLst>
                                          <p:attrName>style.visibility</p:attrName>
                                        </p:attrNameLst>
                                      </p:cBhvr>
                                      <p:to>
                                        <p:strVal val="visible"/>
                                      </p:to>
                                    </p:set>
                                    <p:anim calcmode="lin" valueType="num">
                                      <p:cBhvr additive="base">
                                        <p:cTn id="7"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0099">
                                            <p:txEl>
                                              <p:pRg st="3" end="3"/>
                                            </p:txEl>
                                          </p:spTgt>
                                        </p:tgtEl>
                                        <p:attrNameLst>
                                          <p:attrName>style.visibility</p:attrName>
                                        </p:attrNameLst>
                                      </p:cBhvr>
                                      <p:to>
                                        <p:strVal val="visible"/>
                                      </p:to>
                                    </p:set>
                                    <p:anim calcmode="lin" valueType="num">
                                      <p:cBhvr additive="base">
                                        <p:cTn id="11"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0099">
                                            <p:txEl>
                                              <p:pRg st="4" end="4"/>
                                            </p:txEl>
                                          </p:spTgt>
                                        </p:tgtEl>
                                        <p:attrNameLst>
                                          <p:attrName>style.visibility</p:attrName>
                                        </p:attrNameLst>
                                      </p:cBhvr>
                                      <p:to>
                                        <p:strVal val="visible"/>
                                      </p:to>
                                    </p:set>
                                    <p:anim calcmode="lin" valueType="num">
                                      <p:cBhvr additive="base">
                                        <p:cTn id="17" dur="500" fill="hold"/>
                                        <p:tgtEl>
                                          <p:spTgt spid="26009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0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17888B-A47E-7B3C-423F-C5C168F346CE}"/>
              </a:ext>
            </a:extLst>
          </p:cNvPr>
          <p:cNvSpPr>
            <a:spLocks noChangeArrowheads="1"/>
          </p:cNvSpPr>
          <p:nvPr/>
        </p:nvSpPr>
        <p:spPr bwMode="auto">
          <a:xfrm>
            <a:off x="317500" y="960438"/>
            <a:ext cx="9371013" cy="4343400"/>
          </a:xfrm>
          <a:prstGeom prst="rect">
            <a:avLst/>
          </a:prstGeom>
          <a:solidFill>
            <a:srgbClr val="FFFFCC"/>
          </a:solidFill>
          <a:ln w="9525">
            <a:solidFill>
              <a:srgbClr val="660066"/>
            </a:solidFill>
            <a:round/>
            <a:headEnd/>
            <a:tailEnd/>
          </a:ln>
        </p:spPr>
        <p:txBody>
          <a:bodyPr lIns="91420" tIns="45711" rIns="91420" bIns="45711" anchor="ctr"/>
          <a:lstStyle/>
          <a:p>
            <a:pPr algn="ctr">
              <a:buClr>
                <a:srgbClr val="000000"/>
              </a:buClr>
              <a:buSzPct val="100000"/>
              <a:buFont typeface="Times New Roman" pitchFamily="18" charset="0"/>
              <a:buNone/>
              <a:defRPr/>
            </a:pPr>
            <a:endParaRPr lang="en-US" b="0" dirty="0">
              <a:latin typeface="+mj-lt"/>
            </a:endParaRPr>
          </a:p>
        </p:txBody>
      </p:sp>
      <p:sp>
        <p:nvSpPr>
          <p:cNvPr id="137219" name="Rectangle 2">
            <a:extLst>
              <a:ext uri="{FF2B5EF4-FFF2-40B4-BE49-F238E27FC236}">
                <a16:creationId xmlns:a16="http://schemas.microsoft.com/office/drawing/2014/main" id="{9EA5946F-7BE8-B3BF-FCB3-57DE0B0C9737}"/>
              </a:ext>
            </a:extLst>
          </p:cNvPr>
          <p:cNvSpPr>
            <a:spLocks noGrp="1" noChangeArrowheads="1"/>
          </p:cNvSpPr>
          <p:nvPr>
            <p:ph type="title" idx="4294967295"/>
          </p:nvPr>
        </p:nvSpPr>
        <p:spPr>
          <a:xfrm>
            <a:off x="182563" y="228600"/>
            <a:ext cx="9493250" cy="587375"/>
          </a:xfrm>
        </p:spPr>
        <p:txBody>
          <a:bodyPr/>
          <a:lstStyle/>
          <a:p>
            <a:r>
              <a:rPr lang="en-US" altLang="en-US" sz="3600"/>
              <a:t>Exercise 1 -- </a:t>
            </a:r>
            <a:r>
              <a:rPr lang="en-US" altLang="en-US" sz="3600">
                <a:solidFill>
                  <a:srgbClr val="0000CC"/>
                </a:solidFill>
              </a:rPr>
              <a:t>Solution</a:t>
            </a:r>
          </a:p>
        </p:txBody>
      </p:sp>
      <p:sp>
        <p:nvSpPr>
          <p:cNvPr id="1046531" name="Rectangle 3">
            <a:extLst>
              <a:ext uri="{FF2B5EF4-FFF2-40B4-BE49-F238E27FC236}">
                <a16:creationId xmlns:a16="http://schemas.microsoft.com/office/drawing/2014/main" id="{FA2299FE-438A-1884-1426-A449FE840DE1}"/>
              </a:ext>
            </a:extLst>
          </p:cNvPr>
          <p:cNvSpPr>
            <a:spLocks noGrp="1" noChangeArrowheads="1"/>
          </p:cNvSpPr>
          <p:nvPr>
            <p:ph type="body" idx="4294967295"/>
          </p:nvPr>
        </p:nvSpPr>
        <p:spPr>
          <a:xfrm>
            <a:off x="401638" y="960438"/>
            <a:ext cx="9678987" cy="5962650"/>
          </a:xfrm>
        </p:spPr>
        <p:txBody>
          <a:bodyPr/>
          <a:lstStyle/>
          <a:p>
            <a:pPr>
              <a:spcBef>
                <a:spcPts val="600"/>
              </a:spcBef>
              <a:spcAft>
                <a:spcPts val="600"/>
              </a:spcAft>
              <a:buFontTx/>
              <a:buNone/>
            </a:pPr>
            <a:r>
              <a:rPr lang="en-US" altLang="en-US" sz="2200" b="1">
                <a:solidFill>
                  <a:schemeClr val="tx1"/>
                </a:solidFill>
              </a:rPr>
              <a:t>class DBMgr {</a:t>
            </a:r>
            <a:endParaRPr lang="en-US" altLang="en-US" sz="2600" b="1">
              <a:solidFill>
                <a:schemeClr val="tx1"/>
              </a:solidFill>
            </a:endParaRPr>
          </a:p>
          <a:p>
            <a:pPr>
              <a:spcBef>
                <a:spcPts val="600"/>
              </a:spcBef>
              <a:buFontTx/>
              <a:buNone/>
            </a:pPr>
            <a:r>
              <a:rPr lang="en-US" altLang="en-US" sz="2600" b="1">
                <a:solidFill>
                  <a:schemeClr val="tx1"/>
                </a:solidFill>
              </a:rPr>
              <a:t>	private static DBMgr pMgr=null;</a:t>
            </a:r>
          </a:p>
          <a:p>
            <a:pPr>
              <a:spcBef>
                <a:spcPts val="600"/>
              </a:spcBef>
              <a:buFontTx/>
              <a:buNone/>
            </a:pPr>
            <a:r>
              <a:rPr lang="en-US" altLang="en-US" sz="2200" b="1">
                <a:solidFill>
                  <a:schemeClr val="tx1"/>
                </a:solidFill>
              </a:rPr>
              <a:t>    Private </a:t>
            </a:r>
            <a:r>
              <a:rPr lang="en-US" altLang="en-US" sz="2600" b="1">
                <a:solidFill>
                  <a:schemeClr val="tx1"/>
                </a:solidFill>
              </a:rPr>
              <a:t>DBMgr() { </a:t>
            </a:r>
            <a:r>
              <a:rPr lang="en-US" altLang="en-US" sz="2800" b="1">
                <a:solidFill>
                  <a:schemeClr val="tx1"/>
                </a:solidFill>
              </a:rPr>
              <a:t>}</a:t>
            </a:r>
            <a:r>
              <a:rPr lang="en-US" altLang="en-US" sz="2200" b="1">
                <a:solidFill>
                  <a:schemeClr val="tx1"/>
                </a:solidFill>
              </a:rPr>
              <a:t> </a:t>
            </a:r>
            <a:r>
              <a:rPr lang="en-US" altLang="en-US" sz="2200" b="1">
                <a:solidFill>
                  <a:srgbClr val="0000CC"/>
                </a:solidFill>
              </a:rPr>
              <a:t>// No way to create outside of this Class</a:t>
            </a:r>
          </a:p>
          <a:p>
            <a:pPr>
              <a:spcBef>
                <a:spcPts val="600"/>
              </a:spcBef>
              <a:buFontTx/>
              <a:buNone/>
            </a:pPr>
            <a:r>
              <a:rPr lang="en-US" altLang="en-US" sz="2200" b="1">
                <a:solidFill>
                  <a:schemeClr val="tx1"/>
                </a:solidFill>
              </a:rPr>
              <a:t>    public</a:t>
            </a:r>
            <a:r>
              <a:rPr lang="en-US" altLang="en-US" sz="2600" b="1">
                <a:solidFill>
                  <a:schemeClr val="tx1"/>
                </a:solidFill>
              </a:rPr>
              <a:t>	static DBMgr getDBMgr() { </a:t>
            </a:r>
            <a:r>
              <a:rPr lang="en-US" altLang="en-US" sz="2000" b="1">
                <a:solidFill>
                  <a:srgbClr val="0000CC"/>
                </a:solidFill>
              </a:rPr>
              <a:t>// Only way to create.</a:t>
            </a:r>
            <a:r>
              <a:rPr lang="en-US" altLang="en-US" sz="2000" b="1">
                <a:solidFill>
                  <a:schemeClr val="tx1"/>
                </a:solidFill>
              </a:rPr>
              <a:t> </a:t>
            </a:r>
          </a:p>
          <a:p>
            <a:pPr>
              <a:spcBef>
                <a:spcPts val="600"/>
              </a:spcBef>
              <a:buFontTx/>
              <a:buNone/>
            </a:pPr>
            <a:r>
              <a:rPr lang="en-US" altLang="en-US" sz="2600" b="1">
                <a:solidFill>
                  <a:schemeClr val="tx1"/>
                </a:solidFill>
              </a:rPr>
              <a:t>		if (pMgr == NULL)  pMgr = new DBMgr();</a:t>
            </a:r>
          </a:p>
          <a:p>
            <a:pPr>
              <a:spcBef>
                <a:spcPts val="600"/>
              </a:spcBef>
              <a:buFontTx/>
              <a:buNone/>
            </a:pPr>
            <a:r>
              <a:rPr lang="en-US" altLang="en-US" sz="2600" b="1">
                <a:solidFill>
                  <a:schemeClr val="tx1"/>
                </a:solidFill>
              </a:rPr>
              <a:t>		return pMgr; 	}</a:t>
            </a:r>
          </a:p>
          <a:p>
            <a:pPr>
              <a:spcBef>
                <a:spcPts val="600"/>
              </a:spcBef>
              <a:buFontTx/>
              <a:buNone/>
            </a:pPr>
            <a:r>
              <a:rPr lang="en-US" altLang="en-US" sz="2600" b="1">
                <a:solidFill>
                  <a:schemeClr val="tx1"/>
                </a:solidFill>
              </a:rPr>
              <a:t>	public Connection getConnection();   }</a:t>
            </a:r>
          </a:p>
          <a:p>
            <a:pPr>
              <a:spcBef>
                <a:spcPts val="600"/>
              </a:spcBef>
              <a:buFontTx/>
              <a:buNone/>
            </a:pPr>
            <a:r>
              <a:rPr lang="en-US" altLang="en-US" sz="2600" b="1">
                <a:solidFill>
                  <a:schemeClr val="tx1"/>
                </a:solidFill>
              </a:rPr>
              <a:t>}</a:t>
            </a:r>
          </a:p>
        </p:txBody>
      </p:sp>
      <p:sp>
        <p:nvSpPr>
          <p:cNvPr id="1046532" name="Rectangle 4">
            <a:extLst>
              <a:ext uri="{FF2B5EF4-FFF2-40B4-BE49-F238E27FC236}">
                <a16:creationId xmlns:a16="http://schemas.microsoft.com/office/drawing/2014/main" id="{1A4A3BC3-3CAF-FD96-304D-E110C5188DB2}"/>
              </a:ext>
            </a:extLst>
          </p:cNvPr>
          <p:cNvSpPr>
            <a:spLocks noChangeArrowheads="1"/>
          </p:cNvSpPr>
          <p:nvPr/>
        </p:nvSpPr>
        <p:spPr bwMode="auto">
          <a:xfrm>
            <a:off x="315913" y="5380038"/>
            <a:ext cx="9296400" cy="1981200"/>
          </a:xfrm>
          <a:prstGeom prst="rect">
            <a:avLst/>
          </a:prstGeom>
          <a:solidFill>
            <a:srgbClr val="009973"/>
          </a:solidFill>
          <a:ln w="12700">
            <a:solidFill>
              <a:srgbClr val="660066"/>
            </a:solidFill>
            <a:miter lim="800000"/>
            <a:headEnd/>
            <a:tailEnd/>
          </a:ln>
        </p:spPr>
        <p:txBody>
          <a:bodyPr lIns="99725" tIns="48987" rIns="99725" bIns="48987"/>
          <a:lstStyle>
            <a:lvl1pPr marL="377825" indent="-377825">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Bef>
                <a:spcPct val="20000"/>
              </a:spcBef>
              <a:spcAft>
                <a:spcPct val="5000"/>
              </a:spcAft>
              <a:buClr>
                <a:srgbClr val="000000"/>
              </a:buClr>
              <a:buSzPct val="100000"/>
              <a:buFont typeface="Times New Roman" panose="02020603050405020304" pitchFamily="18" charset="0"/>
              <a:buNone/>
            </a:pPr>
            <a:r>
              <a:rPr lang="en-US" altLang="en-US" sz="2800">
                <a:solidFill>
                  <a:srgbClr val="FFFF00"/>
                </a:solidFill>
                <a:latin typeface="Comic Sans MS" panose="030F0702030302020204" pitchFamily="66" charset="0"/>
                <a:cs typeface="Arial" panose="020B0604020202020204" pitchFamily="34" charset="0"/>
              </a:rPr>
              <a:t>Usage:</a:t>
            </a:r>
          </a:p>
          <a:p>
            <a:pPr>
              <a:spcBef>
                <a:spcPct val="20000"/>
              </a:spcBef>
              <a:spcAft>
                <a:spcPct val="5000"/>
              </a:spcAft>
              <a:buClr>
                <a:srgbClr val="000000"/>
              </a:buClr>
              <a:buSzPct val="100000"/>
              <a:buFont typeface="Times New Roman" panose="02020603050405020304" pitchFamily="18" charset="0"/>
              <a:buNone/>
            </a:pPr>
            <a:r>
              <a:rPr lang="en-US" altLang="en-US" sz="2800">
                <a:solidFill>
                  <a:srgbClr val="FFFF00"/>
                </a:solidFill>
                <a:latin typeface="Comic Sans MS" panose="030F0702030302020204" pitchFamily="66" charset="0"/>
                <a:cs typeface="Arial" panose="020B0604020202020204" pitchFamily="34" charset="0"/>
              </a:rPr>
              <a:t>DBMgr dbmgr =  DBMgr.getDBMgr();</a:t>
            </a:r>
          </a:p>
          <a:p>
            <a:pPr>
              <a:spcBef>
                <a:spcPct val="20000"/>
              </a:spcBef>
              <a:spcAft>
                <a:spcPct val="5000"/>
              </a:spcAft>
              <a:buClr>
                <a:srgbClr val="000000"/>
              </a:buClr>
              <a:buSzPct val="100000"/>
              <a:buFont typeface="Times New Roman" panose="02020603050405020304" pitchFamily="18" charset="0"/>
              <a:buNone/>
            </a:pPr>
            <a:r>
              <a:rPr lang="en-US" altLang="en-US" sz="2800">
                <a:solidFill>
                  <a:srgbClr val="FFFF00"/>
                </a:solidFill>
                <a:latin typeface="Comic Sans MS" panose="030F0702030302020204" pitchFamily="66" charset="0"/>
                <a:cs typeface="Arial" panose="020B0604020202020204" pitchFamily="34" charset="0"/>
              </a:rPr>
              <a:t>//Created first time called</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046532"/>
                                        </p:tgtEl>
                                        <p:attrNameLst>
                                          <p:attrName>style.visibility</p:attrName>
                                        </p:attrNameLst>
                                      </p:cBhvr>
                                      <p:to>
                                        <p:strVal val="visible"/>
                                      </p:to>
                                    </p:set>
                                    <p:anim calcmode="lin" valueType="num">
                                      <p:cBhvr>
                                        <p:cTn id="7" dur="500" fill="hold"/>
                                        <p:tgtEl>
                                          <p:spTgt spid="1046532"/>
                                        </p:tgtEl>
                                        <p:attrNameLst>
                                          <p:attrName>ppt_w</p:attrName>
                                        </p:attrNameLst>
                                      </p:cBhvr>
                                      <p:tavLst>
                                        <p:tav tm="0">
                                          <p:val>
                                            <p:fltVal val="0"/>
                                          </p:val>
                                        </p:tav>
                                        <p:tav tm="100000">
                                          <p:val>
                                            <p:strVal val="#ppt_w"/>
                                          </p:val>
                                        </p:tav>
                                      </p:tavLst>
                                    </p:anim>
                                    <p:anim calcmode="lin" valueType="num">
                                      <p:cBhvr>
                                        <p:cTn id="8" dur="500" fill="hold"/>
                                        <p:tgtEl>
                                          <p:spTgt spid="1046532"/>
                                        </p:tgtEl>
                                        <p:attrNameLst>
                                          <p:attrName>ppt_h</p:attrName>
                                        </p:attrNameLst>
                                      </p:cBhvr>
                                      <p:tavLst>
                                        <p:tav tm="0">
                                          <p:val>
                                            <p:fltVal val="0"/>
                                          </p:val>
                                        </p:tav>
                                        <p:tav tm="100000">
                                          <p:val>
                                            <p:strVal val="#ppt_h"/>
                                          </p:val>
                                        </p:tav>
                                      </p:tavLst>
                                    </p:anim>
                                    <p:anim calcmode="lin" valueType="num">
                                      <p:cBhvr>
                                        <p:cTn id="9" dur="500" fill="hold"/>
                                        <p:tgtEl>
                                          <p:spTgt spid="1046532"/>
                                        </p:tgtEl>
                                        <p:attrNameLst>
                                          <p:attrName>ppt_x</p:attrName>
                                        </p:attrNameLst>
                                      </p:cBhvr>
                                      <p:tavLst>
                                        <p:tav tm="0">
                                          <p:val>
                                            <p:fltVal val="0.5"/>
                                          </p:val>
                                        </p:tav>
                                        <p:tav tm="100000">
                                          <p:val>
                                            <p:strVal val="#ppt_x"/>
                                          </p:val>
                                        </p:tav>
                                      </p:tavLst>
                                    </p:anim>
                                    <p:anim calcmode="lin" valueType="num">
                                      <p:cBhvr>
                                        <p:cTn id="10" dur="500" fill="hold"/>
                                        <p:tgtEl>
                                          <p:spTgt spid="104653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46531">
                                            <p:txEl>
                                              <p:pRg st="0" end="0"/>
                                            </p:txEl>
                                          </p:spTgt>
                                        </p:tgtEl>
                                        <p:attrNameLst>
                                          <p:attrName>style.visibility</p:attrName>
                                        </p:attrNameLst>
                                      </p:cBhvr>
                                      <p:to>
                                        <p:strVal val="visible"/>
                                      </p:to>
                                    </p:set>
                                    <p:animEffect transition="in" filter="wipe(up)">
                                      <p:cBhvr>
                                        <p:cTn id="15" dur="500"/>
                                        <p:tgtEl>
                                          <p:spTgt spid="104653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046531">
                                            <p:txEl>
                                              <p:pRg st="1" end="1"/>
                                            </p:txEl>
                                          </p:spTgt>
                                        </p:tgtEl>
                                        <p:attrNameLst>
                                          <p:attrName>style.visibility</p:attrName>
                                        </p:attrNameLst>
                                      </p:cBhvr>
                                      <p:to>
                                        <p:strVal val="visible"/>
                                      </p:to>
                                    </p:set>
                                    <p:animEffect transition="in" filter="wipe(up)">
                                      <p:cBhvr>
                                        <p:cTn id="20" dur="500"/>
                                        <p:tgtEl>
                                          <p:spTgt spid="104653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046531">
                                            <p:txEl>
                                              <p:pRg st="2" end="2"/>
                                            </p:txEl>
                                          </p:spTgt>
                                        </p:tgtEl>
                                        <p:attrNameLst>
                                          <p:attrName>style.visibility</p:attrName>
                                        </p:attrNameLst>
                                      </p:cBhvr>
                                      <p:to>
                                        <p:strVal val="visible"/>
                                      </p:to>
                                    </p:set>
                                    <p:animEffect transition="in" filter="wipe(up)">
                                      <p:cBhvr>
                                        <p:cTn id="25" dur="500"/>
                                        <p:tgtEl>
                                          <p:spTgt spid="104653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046531">
                                            <p:txEl>
                                              <p:pRg st="3" end="3"/>
                                            </p:txEl>
                                          </p:spTgt>
                                        </p:tgtEl>
                                        <p:attrNameLst>
                                          <p:attrName>style.visibility</p:attrName>
                                        </p:attrNameLst>
                                      </p:cBhvr>
                                      <p:to>
                                        <p:strVal val="visible"/>
                                      </p:to>
                                    </p:set>
                                    <p:animEffect transition="in" filter="wipe(up)">
                                      <p:cBhvr>
                                        <p:cTn id="30" dur="500"/>
                                        <p:tgtEl>
                                          <p:spTgt spid="104653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046531">
                                            <p:txEl>
                                              <p:pRg st="4" end="4"/>
                                            </p:txEl>
                                          </p:spTgt>
                                        </p:tgtEl>
                                        <p:attrNameLst>
                                          <p:attrName>style.visibility</p:attrName>
                                        </p:attrNameLst>
                                      </p:cBhvr>
                                      <p:to>
                                        <p:strVal val="visible"/>
                                      </p:to>
                                    </p:set>
                                    <p:animEffect transition="in" filter="wipe(up)">
                                      <p:cBhvr>
                                        <p:cTn id="35" dur="500"/>
                                        <p:tgtEl>
                                          <p:spTgt spid="1046531">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1046531">
                                            <p:txEl>
                                              <p:pRg st="5" end="5"/>
                                            </p:txEl>
                                          </p:spTgt>
                                        </p:tgtEl>
                                        <p:attrNameLst>
                                          <p:attrName>style.visibility</p:attrName>
                                        </p:attrNameLst>
                                      </p:cBhvr>
                                      <p:to>
                                        <p:strVal val="visible"/>
                                      </p:to>
                                    </p:set>
                                    <p:animEffect transition="in" filter="wipe(up)">
                                      <p:cBhvr>
                                        <p:cTn id="40" dur="500"/>
                                        <p:tgtEl>
                                          <p:spTgt spid="1046531">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046531">
                                            <p:txEl>
                                              <p:pRg st="6" end="6"/>
                                            </p:txEl>
                                          </p:spTgt>
                                        </p:tgtEl>
                                        <p:attrNameLst>
                                          <p:attrName>style.visibility</p:attrName>
                                        </p:attrNameLst>
                                      </p:cBhvr>
                                      <p:to>
                                        <p:strVal val="visible"/>
                                      </p:to>
                                    </p:set>
                                    <p:animEffect transition="in" filter="wipe(up)">
                                      <p:cBhvr>
                                        <p:cTn id="45" dur="500"/>
                                        <p:tgtEl>
                                          <p:spTgt spid="1046531">
                                            <p:txEl>
                                              <p:pRg st="6" end="6"/>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046531">
                                            <p:txEl>
                                              <p:pRg st="7" end="7"/>
                                            </p:txEl>
                                          </p:spTgt>
                                        </p:tgtEl>
                                        <p:attrNameLst>
                                          <p:attrName>style.visibility</p:attrName>
                                        </p:attrNameLst>
                                      </p:cBhvr>
                                      <p:to>
                                        <p:strVal val="visible"/>
                                      </p:to>
                                    </p:set>
                                    <p:animEffect transition="in" filter="wipe(up)">
                                      <p:cBhvr>
                                        <p:cTn id="50" dur="500"/>
                                        <p:tgtEl>
                                          <p:spTgt spid="1046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build="p" autoUpdateAnimBg="0"/>
      <p:bldP spid="104653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87A6A1D8-3CF6-3F45-9E70-830718C88746}"/>
              </a:ext>
            </a:extLst>
          </p:cNvPr>
          <p:cNvSpPr>
            <a:spLocks noGrp="1" noChangeArrowheads="1"/>
          </p:cNvSpPr>
          <p:nvPr>
            <p:ph type="body" idx="1"/>
          </p:nvPr>
        </p:nvSpPr>
        <p:spPr>
          <a:xfrm>
            <a:off x="239713" y="1189038"/>
            <a:ext cx="9601200" cy="4572000"/>
          </a:xfrm>
          <a:solidFill>
            <a:srgbClr val="FFFFCC"/>
          </a:solidFill>
          <a:ln>
            <a:solidFill>
              <a:srgbClr val="6600CC"/>
            </a:solidFill>
            <a:round/>
            <a:headEnd/>
            <a:tailEnd/>
          </a:ln>
        </p:spPr>
        <p:txBody>
          <a:bodyPr/>
          <a:lstStyle/>
          <a:p>
            <a:pPr>
              <a:lnSpc>
                <a:spcPct val="114000"/>
              </a:lnSpc>
              <a:spcBef>
                <a:spcPct val="10000"/>
              </a:spcBef>
              <a:spcAft>
                <a:spcPts val="1400"/>
              </a:spcAft>
              <a:buFont typeface="Wingdings" panose="05000000000000000000" pitchFamily="2" charset="2"/>
              <a:buNone/>
            </a:pPr>
            <a:r>
              <a:rPr lang="en-US" altLang="en-US" sz="3200" b="1">
                <a:solidFill>
                  <a:srgbClr val="006600"/>
                </a:solidFill>
              </a:rPr>
              <a:t>“The basic effect of applying the Law of Demeter is the creation of loosely coupled classes, whose implementation secrets are encapsulated. Such classes are fairly unencumbered, meaning that to understand the working of one class, you need not understand the details of many other classes.”  </a:t>
            </a:r>
            <a:r>
              <a:rPr lang="en-US" altLang="en-US" b="1">
                <a:solidFill>
                  <a:srgbClr val="0000CC"/>
                </a:solidFill>
              </a:rPr>
              <a:t>Grady Booch</a:t>
            </a:r>
          </a:p>
          <a:p>
            <a:pPr>
              <a:lnSpc>
                <a:spcPct val="110000"/>
              </a:lnSpc>
              <a:spcBef>
                <a:spcPct val="10000"/>
              </a:spcBef>
              <a:spcAft>
                <a:spcPts val="1400"/>
              </a:spcAft>
            </a:pPr>
            <a:endParaRPr lang="en-US" altLang="en-US" sz="4000" b="1">
              <a:solidFill>
                <a:srgbClr val="0000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A3641F-F4F7-8196-0B0F-4FA1CDDD28FB}"/>
              </a:ext>
            </a:extLst>
          </p:cNvPr>
          <p:cNvSpPr/>
          <p:nvPr/>
        </p:nvSpPr>
        <p:spPr bwMode="auto">
          <a:xfrm>
            <a:off x="544513" y="4694238"/>
            <a:ext cx="8991600" cy="2438400"/>
          </a:xfrm>
          <a:prstGeom prst="rect">
            <a:avLst/>
          </a:prstGeom>
          <a:solidFill>
            <a:srgbClr val="FFFFCC"/>
          </a:solidFill>
          <a:ln w="2857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b="0">
              <a:latin typeface="+mj-lt"/>
            </a:endParaRPr>
          </a:p>
        </p:txBody>
      </p:sp>
      <p:sp>
        <p:nvSpPr>
          <p:cNvPr id="15363" name="Rectangle 2">
            <a:extLst>
              <a:ext uri="{FF2B5EF4-FFF2-40B4-BE49-F238E27FC236}">
                <a16:creationId xmlns:a16="http://schemas.microsoft.com/office/drawing/2014/main" id="{25AF1CC2-7D1B-4C76-806D-86678AD07E17}"/>
              </a:ext>
            </a:extLst>
          </p:cNvPr>
          <p:cNvSpPr>
            <a:spLocks noGrp="1" noChangeArrowheads="1"/>
          </p:cNvSpPr>
          <p:nvPr>
            <p:ph type="title"/>
          </p:nvPr>
        </p:nvSpPr>
        <p:spPr>
          <a:xfrm>
            <a:off x="1025525" y="76200"/>
            <a:ext cx="8258175" cy="1255713"/>
          </a:xfrm>
        </p:spPr>
        <p:txBody>
          <a:bodyPr/>
          <a:lstStyle/>
          <a:p>
            <a:r>
              <a:rPr lang="en-GB" altLang="en-US" sz="3600"/>
              <a:t>Polymorphism Pattern</a:t>
            </a:r>
          </a:p>
        </p:txBody>
      </p:sp>
      <p:sp>
        <p:nvSpPr>
          <p:cNvPr id="105476" name="Rectangle 3">
            <a:extLst>
              <a:ext uri="{FF2B5EF4-FFF2-40B4-BE49-F238E27FC236}">
                <a16:creationId xmlns:a16="http://schemas.microsoft.com/office/drawing/2014/main" id="{0FAED10A-7D98-A9D9-114E-835941493600}"/>
              </a:ext>
            </a:extLst>
          </p:cNvPr>
          <p:cNvSpPr>
            <a:spLocks noGrp="1" noChangeArrowheads="1"/>
          </p:cNvSpPr>
          <p:nvPr>
            <p:ph type="body" idx="1"/>
          </p:nvPr>
        </p:nvSpPr>
        <p:spPr>
          <a:xfrm>
            <a:off x="0" y="846138"/>
            <a:ext cx="10080625" cy="5867400"/>
          </a:xfrm>
        </p:spPr>
        <p:txBody>
          <a:bodyPr/>
          <a:lstStyle/>
          <a:p>
            <a:pPr>
              <a:lnSpc>
                <a:spcPct val="105000"/>
              </a:lnSpc>
              <a:spcBef>
                <a:spcPct val="5000"/>
              </a:spcBef>
              <a:spcAft>
                <a:spcPct val="0"/>
              </a:spcAft>
            </a:pPr>
            <a:r>
              <a:rPr lang="en-US" altLang="en-US" b="1">
                <a:solidFill>
                  <a:srgbClr val="0000CC"/>
                </a:solidFill>
              </a:rPr>
              <a:t>Problem:</a:t>
            </a:r>
          </a:p>
          <a:p>
            <a:pPr lvl="1">
              <a:lnSpc>
                <a:spcPct val="105000"/>
              </a:lnSpc>
              <a:spcBef>
                <a:spcPct val="5000"/>
              </a:spcBef>
              <a:spcAft>
                <a:spcPts val="2400"/>
              </a:spcAft>
            </a:pPr>
            <a:r>
              <a:rPr lang="en-US" altLang="en-US"/>
              <a:t>How to handle alternative operations based on subtypes?</a:t>
            </a:r>
          </a:p>
          <a:p>
            <a:pPr>
              <a:lnSpc>
                <a:spcPct val="105000"/>
              </a:lnSpc>
              <a:spcBef>
                <a:spcPct val="5000"/>
              </a:spcBef>
            </a:pPr>
            <a:r>
              <a:rPr lang="en-US" altLang="en-US" b="1">
                <a:solidFill>
                  <a:srgbClr val="0000CC"/>
                </a:solidFill>
              </a:rPr>
              <a:t>Solution:</a:t>
            </a:r>
            <a:r>
              <a:rPr lang="en-GB" altLang="en-US" b="1">
                <a:solidFill>
                  <a:srgbClr val="0000CC"/>
                </a:solidFill>
              </a:rPr>
              <a:t>	</a:t>
            </a:r>
            <a:endParaRPr lang="en-US" altLang="en-US" b="1">
              <a:solidFill>
                <a:srgbClr val="0000CC"/>
              </a:solidFill>
            </a:endParaRPr>
          </a:p>
          <a:p>
            <a:pPr lvl="1">
              <a:lnSpc>
                <a:spcPct val="105000"/>
              </a:lnSpc>
              <a:spcBef>
                <a:spcPct val="5000"/>
              </a:spcBef>
            </a:pPr>
            <a:r>
              <a:rPr lang="en-GB" altLang="en-US"/>
              <a:t>When alternate behaviours are selected based on the type of an object, </a:t>
            </a:r>
          </a:p>
          <a:p>
            <a:pPr lvl="1">
              <a:lnSpc>
                <a:spcPct val="105000"/>
              </a:lnSpc>
              <a:spcBef>
                <a:spcPct val="5000"/>
              </a:spcBef>
            </a:pPr>
            <a:r>
              <a:rPr lang="en-GB" altLang="en-US" b="1">
                <a:solidFill>
                  <a:srgbClr val="003300"/>
                </a:solidFill>
              </a:rPr>
              <a:t>Use polymorphic method call to select the required behaviour, </a:t>
            </a:r>
          </a:p>
          <a:p>
            <a:pPr lvl="1">
              <a:lnSpc>
                <a:spcPct val="105000"/>
              </a:lnSpc>
              <a:spcBef>
                <a:spcPct val="5000"/>
              </a:spcBef>
            </a:pPr>
            <a:r>
              <a:rPr lang="en-GB" altLang="en-US" b="1">
                <a:solidFill>
                  <a:srgbClr val="003300"/>
                </a:solidFill>
              </a:rPr>
              <a:t>Rather than using if statement to test the type</a:t>
            </a:r>
            <a:r>
              <a:rPr lang="en-GB" altLang="en-US">
                <a:solidFill>
                  <a:srgbClr val="00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5476">
                                            <p:txEl>
                                              <p:pRg st="2" end="2"/>
                                            </p:txEl>
                                          </p:spTgt>
                                        </p:tgtEl>
                                        <p:attrNameLst>
                                          <p:attrName>style.visibility</p:attrName>
                                        </p:attrNameLst>
                                      </p:cBhvr>
                                      <p:to>
                                        <p:strVal val="visible"/>
                                      </p:to>
                                    </p:set>
                                    <p:animEffect transition="in" filter="wipe(down)">
                                      <p:cBhvr>
                                        <p:cTn id="7" dur="500"/>
                                        <p:tgtEl>
                                          <p:spTgt spid="105476">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5476">
                                            <p:txEl>
                                              <p:pRg st="3" end="3"/>
                                            </p:txEl>
                                          </p:spTgt>
                                        </p:tgtEl>
                                        <p:attrNameLst>
                                          <p:attrName>style.visibility</p:attrName>
                                        </p:attrNameLst>
                                      </p:cBhvr>
                                      <p:to>
                                        <p:strVal val="visible"/>
                                      </p:to>
                                    </p:set>
                                    <p:animEffect transition="in" filter="wipe(down)">
                                      <p:cBhvr>
                                        <p:cTn id="10" dur="500"/>
                                        <p:tgtEl>
                                          <p:spTgt spid="105476">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5476">
                                            <p:txEl>
                                              <p:pRg st="4" end="4"/>
                                            </p:txEl>
                                          </p:spTgt>
                                        </p:tgtEl>
                                        <p:attrNameLst>
                                          <p:attrName>style.visibility</p:attrName>
                                        </p:attrNameLst>
                                      </p:cBhvr>
                                      <p:to>
                                        <p:strVal val="visible"/>
                                      </p:to>
                                    </p:set>
                                    <p:animEffect transition="in" filter="wipe(down)">
                                      <p:cBhvr>
                                        <p:cTn id="13" dur="500"/>
                                        <p:tgtEl>
                                          <p:spTgt spid="105476">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05476">
                                            <p:txEl>
                                              <p:pRg st="5" end="5"/>
                                            </p:txEl>
                                          </p:spTgt>
                                        </p:tgtEl>
                                        <p:attrNameLst>
                                          <p:attrName>style.visibility</p:attrName>
                                        </p:attrNameLst>
                                      </p:cBhvr>
                                      <p:to>
                                        <p:strVal val="visible"/>
                                      </p:to>
                                    </p:set>
                                    <p:animEffect transition="in" filter="wipe(down)">
                                      <p:cBhvr>
                                        <p:cTn id="16" dur="500"/>
                                        <p:tgtEl>
                                          <p:spTgt spid="105476">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3">
            <a:extLst>
              <a:ext uri="{FF2B5EF4-FFF2-40B4-BE49-F238E27FC236}">
                <a16:creationId xmlns:a16="http://schemas.microsoft.com/office/drawing/2014/main" id="{7DB0DE45-11BF-C3D1-E7F9-F68A38A4EBCE}"/>
              </a:ext>
            </a:extLst>
          </p:cNvPr>
          <p:cNvSpPr txBox="1">
            <a:spLocks noChangeArrowheads="1"/>
          </p:cNvSpPr>
          <p:nvPr/>
        </p:nvSpPr>
        <p:spPr bwMode="auto">
          <a:xfrm>
            <a:off x="8170863" y="4084638"/>
            <a:ext cx="663575"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5400">
                <a:solidFill>
                  <a:schemeClr val="tx1"/>
                </a:solidFill>
                <a:latin typeface="Comic Sans MS" panose="030F0702030302020204" pitchFamily="66" charset="0"/>
                <a:cs typeface="Arial" panose="020B0604020202020204" pitchFamily="34" charset="0"/>
              </a:rPr>
              <a:t>…</a:t>
            </a:r>
          </a:p>
        </p:txBody>
      </p:sp>
      <p:sp>
        <p:nvSpPr>
          <p:cNvPr id="17411" name="Rectangle 3">
            <a:extLst>
              <a:ext uri="{FF2B5EF4-FFF2-40B4-BE49-F238E27FC236}">
                <a16:creationId xmlns:a16="http://schemas.microsoft.com/office/drawing/2014/main" id="{CCCF8BB9-F136-6B0C-C6A8-9F5D964223A4}"/>
              </a:ext>
            </a:extLst>
          </p:cNvPr>
          <p:cNvSpPr>
            <a:spLocks noChangeArrowheads="1"/>
          </p:cNvSpPr>
          <p:nvPr/>
        </p:nvSpPr>
        <p:spPr bwMode="auto">
          <a:xfrm>
            <a:off x="2940050" y="839788"/>
            <a:ext cx="4284663" cy="2352675"/>
          </a:xfrm>
          <a:prstGeom prst="rect">
            <a:avLst/>
          </a:prstGeom>
          <a:solidFill>
            <a:srgbClr val="CCFFCC"/>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000">
              <a:solidFill>
                <a:schemeClr val="tx1"/>
              </a:solidFill>
              <a:latin typeface="Comic Sans MS" panose="030F0702030302020204" pitchFamily="66" charset="0"/>
              <a:cs typeface="Arial" panose="020B0604020202020204" pitchFamily="34" charset="0"/>
            </a:endParaRPr>
          </a:p>
          <a:p>
            <a:pPr eaLnBrk="1" hangingPunct="1"/>
            <a:r>
              <a:rPr lang="en-US" altLang="en-US" sz="2000">
                <a:solidFill>
                  <a:schemeClr val="tx1"/>
                </a:solidFill>
                <a:latin typeface="Comic Sans MS" panose="030F0702030302020204" pitchFamily="66" charset="0"/>
                <a:cs typeface="Arial" panose="020B0604020202020204" pitchFamily="34" charset="0"/>
              </a:rPr>
              <a:t>commonOp1</a:t>
            </a:r>
          </a:p>
          <a:p>
            <a:pPr eaLnBrk="1" hangingPunct="1"/>
            <a:r>
              <a:rPr lang="en-US" altLang="en-US" sz="2000">
                <a:solidFill>
                  <a:schemeClr val="tx1"/>
                </a:solidFill>
                <a:latin typeface="Comic Sans MS" panose="030F0702030302020204" pitchFamily="66" charset="0"/>
                <a:cs typeface="Arial" panose="020B0604020202020204" pitchFamily="34" charset="0"/>
              </a:rPr>
              <a:t>commonOp2</a:t>
            </a:r>
          </a:p>
          <a:p>
            <a:pPr eaLnBrk="1" hangingPunct="1"/>
            <a:r>
              <a:rPr lang="en-US" altLang="en-US" sz="2000">
                <a:solidFill>
                  <a:schemeClr val="tx1"/>
                </a:solidFill>
                <a:latin typeface="Comic Sans MS" panose="030F0702030302020204" pitchFamily="66" charset="0"/>
                <a:cs typeface="Arial" panose="020B0604020202020204" pitchFamily="34" charset="0"/>
              </a:rPr>
              <a:t>…</a:t>
            </a:r>
          </a:p>
          <a:p>
            <a:pPr eaLnBrk="1" hangingPunct="1"/>
            <a:r>
              <a:rPr lang="en-US" altLang="en-US" sz="2000">
                <a:solidFill>
                  <a:schemeClr val="tx1"/>
                </a:solidFill>
                <a:latin typeface="Comic Sans MS" panose="030F0702030302020204" pitchFamily="66" charset="0"/>
                <a:cs typeface="Arial" panose="020B0604020202020204" pitchFamily="34" charset="0"/>
              </a:rPr>
              <a:t>variantOp1</a:t>
            </a:r>
          </a:p>
          <a:p>
            <a:pPr eaLnBrk="1" hangingPunct="1"/>
            <a:r>
              <a:rPr lang="en-US" altLang="en-US" sz="2000">
                <a:solidFill>
                  <a:schemeClr val="tx1"/>
                </a:solidFill>
                <a:latin typeface="Comic Sans MS" panose="030F0702030302020204" pitchFamily="66" charset="0"/>
                <a:cs typeface="Arial" panose="020B0604020202020204" pitchFamily="34" charset="0"/>
              </a:rPr>
              <a:t>variantOp1</a:t>
            </a:r>
          </a:p>
        </p:txBody>
      </p:sp>
      <p:sp>
        <p:nvSpPr>
          <p:cNvPr id="17412" name="Rectangle 5">
            <a:extLst>
              <a:ext uri="{FF2B5EF4-FFF2-40B4-BE49-F238E27FC236}">
                <a16:creationId xmlns:a16="http://schemas.microsoft.com/office/drawing/2014/main" id="{3FE4361B-7E55-487D-03F4-CE4A9445F1A5}"/>
              </a:ext>
            </a:extLst>
          </p:cNvPr>
          <p:cNvSpPr>
            <a:spLocks noChangeArrowheads="1"/>
          </p:cNvSpPr>
          <p:nvPr/>
        </p:nvSpPr>
        <p:spPr bwMode="auto">
          <a:xfrm>
            <a:off x="671513" y="4533900"/>
            <a:ext cx="2520950" cy="1346200"/>
          </a:xfrm>
          <a:prstGeom prst="rect">
            <a:avLst/>
          </a:prstGeom>
          <a:solidFill>
            <a:srgbClr val="FFFFCC"/>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variantOp1</a:t>
            </a:r>
          </a:p>
          <a:p>
            <a:pPr eaLnBrk="1" hangingPunct="1"/>
            <a:r>
              <a:rPr lang="en-US" altLang="en-US" sz="2000">
                <a:solidFill>
                  <a:schemeClr val="tx1"/>
                </a:solidFill>
                <a:latin typeface="Comic Sans MS" panose="030F0702030302020204" pitchFamily="66" charset="0"/>
                <a:cs typeface="Arial" panose="020B0604020202020204" pitchFamily="34" charset="0"/>
              </a:rPr>
              <a:t>variantOp1</a:t>
            </a:r>
          </a:p>
          <a:p>
            <a:pPr eaLnBrk="1" hangingPunct="1"/>
            <a:r>
              <a:rPr lang="en-US" altLang="en-US" sz="2000">
                <a:solidFill>
                  <a:schemeClr val="tx1"/>
                </a:solidFill>
                <a:latin typeface="Comic Sans MS" panose="030F0702030302020204" pitchFamily="66" charset="0"/>
                <a:cs typeface="Arial" panose="020B0604020202020204" pitchFamily="34" charset="0"/>
              </a:rPr>
              <a:t>…</a:t>
            </a:r>
          </a:p>
          <a:p>
            <a:pPr eaLnBrk="1" hangingPunct="1"/>
            <a:endParaRPr lang="en-US" altLang="en-US" sz="2000">
              <a:solidFill>
                <a:schemeClr val="tx1"/>
              </a:solidFill>
              <a:latin typeface="Comic Sans MS" panose="030F0702030302020204" pitchFamily="66" charset="0"/>
              <a:cs typeface="Arial" panose="020B0604020202020204" pitchFamily="34" charset="0"/>
            </a:endParaRPr>
          </a:p>
        </p:txBody>
      </p:sp>
      <p:cxnSp>
        <p:nvCxnSpPr>
          <p:cNvPr id="8" name="Straight Connector 7">
            <a:extLst>
              <a:ext uri="{FF2B5EF4-FFF2-40B4-BE49-F238E27FC236}">
                <a16:creationId xmlns:a16="http://schemas.microsoft.com/office/drawing/2014/main" id="{8895C8CE-6518-8CED-C292-C40E27D9873B}"/>
              </a:ext>
            </a:extLst>
          </p:cNvPr>
          <p:cNvCxnSpPr>
            <a:stCxn id="17411" idx="2"/>
          </p:cNvCxnSpPr>
          <p:nvPr/>
        </p:nvCxnSpPr>
        <p:spPr>
          <a:xfrm>
            <a:off x="5083175" y="3205163"/>
            <a:ext cx="0" cy="671512"/>
          </a:xfrm>
          <a:prstGeom prst="lin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608D97DC-29A0-8987-A829-354371D95A23}"/>
              </a:ext>
            </a:extLst>
          </p:cNvPr>
          <p:cNvCxnSpPr/>
          <p:nvPr/>
        </p:nvCxnSpPr>
        <p:spPr>
          <a:xfrm>
            <a:off x="1931988" y="3863975"/>
            <a:ext cx="6469062" cy="0"/>
          </a:xfrm>
          <a:prstGeom prst="lin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1B02AFC5-78E9-FCF4-4D27-C154295236A9}"/>
              </a:ext>
            </a:extLst>
          </p:cNvPr>
          <p:cNvCxnSpPr/>
          <p:nvPr/>
        </p:nvCxnSpPr>
        <p:spPr>
          <a:xfrm>
            <a:off x="1931988" y="3863975"/>
            <a:ext cx="0" cy="671513"/>
          </a:xfrm>
          <a:prstGeom prst="lin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275D7AD2-12C1-7D48-682D-0D1A8727F3A0}"/>
              </a:ext>
            </a:extLst>
          </p:cNvPr>
          <p:cNvCxnSpPr/>
          <p:nvPr/>
        </p:nvCxnSpPr>
        <p:spPr>
          <a:xfrm>
            <a:off x="5081588" y="3863975"/>
            <a:ext cx="0" cy="671513"/>
          </a:xfrm>
          <a:prstGeom prst="lin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7F93E276-0029-B348-6791-6B64DEF81B2F}"/>
              </a:ext>
            </a:extLst>
          </p:cNvPr>
          <p:cNvCxnSpPr/>
          <p:nvPr/>
        </p:nvCxnSpPr>
        <p:spPr>
          <a:xfrm>
            <a:off x="8401050" y="3863975"/>
            <a:ext cx="0" cy="701675"/>
          </a:xfrm>
          <a:prstGeom prst="lin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7418" name="Rectangle 18">
            <a:extLst>
              <a:ext uri="{FF2B5EF4-FFF2-40B4-BE49-F238E27FC236}">
                <a16:creationId xmlns:a16="http://schemas.microsoft.com/office/drawing/2014/main" id="{28BC22AA-A40B-CBA0-D07D-7D8B96895E5F}"/>
              </a:ext>
            </a:extLst>
          </p:cNvPr>
          <p:cNvSpPr>
            <a:spLocks noChangeArrowheads="1"/>
          </p:cNvSpPr>
          <p:nvPr/>
        </p:nvSpPr>
        <p:spPr bwMode="auto">
          <a:xfrm>
            <a:off x="3821113" y="4533900"/>
            <a:ext cx="2520950" cy="1346200"/>
          </a:xfrm>
          <a:prstGeom prst="rect">
            <a:avLst/>
          </a:prstGeom>
          <a:solidFill>
            <a:srgbClr val="FFFFCC"/>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000">
                <a:solidFill>
                  <a:schemeClr val="tx1"/>
                </a:solidFill>
                <a:latin typeface="Comic Sans MS" panose="030F0702030302020204" pitchFamily="66" charset="0"/>
                <a:cs typeface="Arial" panose="020B0604020202020204" pitchFamily="34" charset="0"/>
              </a:rPr>
              <a:t>variantOp1</a:t>
            </a:r>
          </a:p>
          <a:p>
            <a:pPr eaLnBrk="1" hangingPunct="1"/>
            <a:r>
              <a:rPr lang="en-US" altLang="en-US" sz="2000">
                <a:solidFill>
                  <a:schemeClr val="tx1"/>
                </a:solidFill>
                <a:latin typeface="Comic Sans MS" panose="030F0702030302020204" pitchFamily="66" charset="0"/>
                <a:cs typeface="Arial" panose="020B0604020202020204" pitchFamily="34" charset="0"/>
              </a:rPr>
              <a:t>variantOp1</a:t>
            </a:r>
          </a:p>
          <a:p>
            <a:pPr eaLnBrk="1" hangingPunct="1"/>
            <a:r>
              <a:rPr lang="en-US" altLang="en-US" sz="2000">
                <a:solidFill>
                  <a:schemeClr val="tx1"/>
                </a:solidFill>
                <a:latin typeface="Comic Sans MS" panose="030F0702030302020204" pitchFamily="66" charset="0"/>
                <a:cs typeface="Arial" panose="020B0604020202020204" pitchFamily="34" charset="0"/>
              </a:rPr>
              <a:t>…</a:t>
            </a:r>
          </a:p>
          <a:p>
            <a:pPr eaLnBrk="1" hangingPunct="1"/>
            <a:endParaRPr lang="en-US" altLang="en-US" sz="2000">
              <a:solidFill>
                <a:schemeClr val="tx1"/>
              </a:solidFill>
              <a:latin typeface="Comic Sans MS" panose="030F0702030302020204" pitchFamily="66" charset="0"/>
              <a:cs typeface="Arial" panose="020B0604020202020204" pitchFamily="34" charset="0"/>
            </a:endParaRPr>
          </a:p>
        </p:txBody>
      </p:sp>
      <p:cxnSp>
        <p:nvCxnSpPr>
          <p:cNvPr id="21" name="Straight Connector 20">
            <a:extLst>
              <a:ext uri="{FF2B5EF4-FFF2-40B4-BE49-F238E27FC236}">
                <a16:creationId xmlns:a16="http://schemas.microsoft.com/office/drawing/2014/main" id="{B694290B-D038-060E-E5D1-F48D1AF3BA4B}"/>
              </a:ext>
            </a:extLst>
          </p:cNvPr>
          <p:cNvCxnSpPr/>
          <p:nvPr/>
        </p:nvCxnSpPr>
        <p:spPr>
          <a:xfrm>
            <a:off x="2940050" y="1344613"/>
            <a:ext cx="4284663" cy="0"/>
          </a:xfrm>
          <a:prstGeom prst="lin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7420" name="TextBox 21">
            <a:extLst>
              <a:ext uri="{FF2B5EF4-FFF2-40B4-BE49-F238E27FC236}">
                <a16:creationId xmlns:a16="http://schemas.microsoft.com/office/drawing/2014/main" id="{AFD5455D-5642-36EC-B285-B01DEAA55442}"/>
              </a:ext>
            </a:extLst>
          </p:cNvPr>
          <p:cNvSpPr txBox="1">
            <a:spLocks noChangeArrowheads="1"/>
          </p:cNvSpPr>
          <p:nvPr/>
        </p:nvSpPr>
        <p:spPr bwMode="auto">
          <a:xfrm>
            <a:off x="3287713" y="808038"/>
            <a:ext cx="3781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3000">
                <a:solidFill>
                  <a:srgbClr val="0000CC"/>
                </a:solidFill>
                <a:latin typeface="Comic Sans MS" panose="030F0702030302020204" pitchFamily="66" charset="0"/>
                <a:cs typeface="Arial" panose="020B0604020202020204" pitchFamily="34" charset="0"/>
              </a:rPr>
              <a:t>AbstractSuperclass</a:t>
            </a:r>
          </a:p>
        </p:txBody>
      </p:sp>
      <p:sp>
        <p:nvSpPr>
          <p:cNvPr id="17421" name="Isosceles Triangle 24">
            <a:extLst>
              <a:ext uri="{FF2B5EF4-FFF2-40B4-BE49-F238E27FC236}">
                <a16:creationId xmlns:a16="http://schemas.microsoft.com/office/drawing/2014/main" id="{35225554-ABEA-9F6B-F45E-BF47ADBE95C4}"/>
              </a:ext>
            </a:extLst>
          </p:cNvPr>
          <p:cNvSpPr>
            <a:spLocks noChangeArrowheads="1"/>
          </p:cNvSpPr>
          <p:nvPr/>
        </p:nvSpPr>
        <p:spPr bwMode="auto">
          <a:xfrm>
            <a:off x="4913313" y="3192463"/>
            <a:ext cx="336550" cy="334962"/>
          </a:xfrm>
          <a:prstGeom prst="triangle">
            <a:avLst>
              <a:gd name="adj" fmla="val 50000"/>
            </a:avLst>
          </a:prstGeom>
          <a:solidFill>
            <a:srgbClr val="003300"/>
          </a:solidFill>
          <a:ln w="25400" algn="ctr">
            <a:solidFill>
              <a:schemeClr val="tx1"/>
            </a:solidFill>
            <a:miter lim="800000"/>
            <a:headEnd/>
            <a:tailEnd/>
          </a:ln>
        </p:spPr>
        <p:txBody>
          <a:bodyPr lIns="100772" tIns="50387" rIns="100772" bIns="5038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000">
              <a:solidFill>
                <a:schemeClr val="tx1"/>
              </a:solidFill>
              <a:latin typeface="Comic Sans MS" panose="030F0702030302020204" pitchFamily="66"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57FDB5D-11EE-AD5B-D938-99A23FF672F7}"/>
              </a:ext>
            </a:extLst>
          </p:cNvPr>
          <p:cNvSpPr>
            <a:spLocks noGrp="1" noChangeArrowheads="1"/>
          </p:cNvSpPr>
          <p:nvPr>
            <p:ph type="title"/>
          </p:nvPr>
        </p:nvSpPr>
        <p:spPr>
          <a:xfrm>
            <a:off x="741363" y="358775"/>
            <a:ext cx="8596312" cy="838200"/>
          </a:xfrm>
        </p:spPr>
        <p:txBody>
          <a:bodyPr/>
          <a:lstStyle/>
          <a:p>
            <a:r>
              <a:rPr lang="en-GB" altLang="en-US" sz="3200"/>
              <a:t>Polymorphism : Example</a:t>
            </a:r>
          </a:p>
        </p:txBody>
      </p:sp>
      <p:grpSp>
        <p:nvGrpSpPr>
          <p:cNvPr id="18435" name="Group 38">
            <a:extLst>
              <a:ext uri="{FF2B5EF4-FFF2-40B4-BE49-F238E27FC236}">
                <a16:creationId xmlns:a16="http://schemas.microsoft.com/office/drawing/2014/main" id="{E03C4A58-FB1F-44B8-CB11-C9D5DE81F010}"/>
              </a:ext>
            </a:extLst>
          </p:cNvPr>
          <p:cNvGrpSpPr>
            <a:grpSpLocks/>
          </p:cNvGrpSpPr>
          <p:nvPr/>
        </p:nvGrpSpPr>
        <p:grpSpPr bwMode="auto">
          <a:xfrm>
            <a:off x="925513" y="1341438"/>
            <a:ext cx="8763000" cy="5410200"/>
            <a:chOff x="1171" y="1161"/>
            <a:chExt cx="4008" cy="2427"/>
          </a:xfrm>
        </p:grpSpPr>
        <p:sp>
          <p:nvSpPr>
            <p:cNvPr id="18436" name="Rectangle 3">
              <a:extLst>
                <a:ext uri="{FF2B5EF4-FFF2-40B4-BE49-F238E27FC236}">
                  <a16:creationId xmlns:a16="http://schemas.microsoft.com/office/drawing/2014/main" id="{A6061337-C17A-F440-1955-2060A25A9987}"/>
                </a:ext>
              </a:extLst>
            </p:cNvPr>
            <p:cNvSpPr>
              <a:spLocks noChangeArrowheads="1"/>
            </p:cNvSpPr>
            <p:nvPr/>
          </p:nvSpPr>
          <p:spPr bwMode="auto">
            <a:xfrm>
              <a:off x="2553" y="2108"/>
              <a:ext cx="954" cy="411"/>
            </a:xfrm>
            <a:prstGeom prst="rect">
              <a:avLst/>
            </a:prstGeom>
            <a:solidFill>
              <a:srgbClr val="FFFF00"/>
            </a:solidFill>
            <a:ln w="0">
              <a:solidFill>
                <a:srgbClr val="000000"/>
              </a:solidFill>
              <a:miter lim="800000"/>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8437" name="Rectangle 4">
              <a:extLst>
                <a:ext uri="{FF2B5EF4-FFF2-40B4-BE49-F238E27FC236}">
                  <a16:creationId xmlns:a16="http://schemas.microsoft.com/office/drawing/2014/main" id="{07D870B0-D988-EEBF-F415-16ECEDAE0E4C}"/>
                </a:ext>
              </a:extLst>
            </p:cNvPr>
            <p:cNvSpPr>
              <a:spLocks noChangeArrowheads="1"/>
            </p:cNvSpPr>
            <p:nvPr/>
          </p:nvSpPr>
          <p:spPr bwMode="auto">
            <a:xfrm>
              <a:off x="2689" y="2137"/>
              <a:ext cx="6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CreditPayment</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38" name="Line 5">
              <a:extLst>
                <a:ext uri="{FF2B5EF4-FFF2-40B4-BE49-F238E27FC236}">
                  <a16:creationId xmlns:a16="http://schemas.microsoft.com/office/drawing/2014/main" id="{E08CF2BC-9065-BE64-DC73-695D4F8E7FB8}"/>
                </a:ext>
              </a:extLst>
            </p:cNvPr>
            <p:cNvSpPr>
              <a:spLocks noChangeShapeType="1"/>
            </p:cNvSpPr>
            <p:nvPr/>
          </p:nvSpPr>
          <p:spPr bwMode="auto">
            <a:xfrm>
              <a:off x="2553" y="2264"/>
              <a:ext cx="95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39" name="Line 6">
              <a:extLst>
                <a:ext uri="{FF2B5EF4-FFF2-40B4-BE49-F238E27FC236}">
                  <a16:creationId xmlns:a16="http://schemas.microsoft.com/office/drawing/2014/main" id="{B43AB1BF-4F27-0E56-7C83-103357B893E4}"/>
                </a:ext>
              </a:extLst>
            </p:cNvPr>
            <p:cNvSpPr>
              <a:spLocks noChangeShapeType="1"/>
            </p:cNvSpPr>
            <p:nvPr/>
          </p:nvSpPr>
          <p:spPr bwMode="auto">
            <a:xfrm>
              <a:off x="2553" y="2324"/>
              <a:ext cx="95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40" name="Rectangle 7">
              <a:extLst>
                <a:ext uri="{FF2B5EF4-FFF2-40B4-BE49-F238E27FC236}">
                  <a16:creationId xmlns:a16="http://schemas.microsoft.com/office/drawing/2014/main" id="{12583961-01D6-8F4F-2F6B-4CF275AAC160}"/>
                </a:ext>
              </a:extLst>
            </p:cNvPr>
            <p:cNvSpPr>
              <a:spLocks noChangeArrowheads="1"/>
            </p:cNvSpPr>
            <p:nvPr/>
          </p:nvSpPr>
          <p:spPr bwMode="auto">
            <a:xfrm>
              <a:off x="2573" y="2395"/>
              <a:ext cx="5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authorize() </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41" name="Rectangle 8">
              <a:extLst>
                <a:ext uri="{FF2B5EF4-FFF2-40B4-BE49-F238E27FC236}">
                  <a16:creationId xmlns:a16="http://schemas.microsoft.com/office/drawing/2014/main" id="{873E07FA-1F8E-45BB-A973-9B598E0B2BB3}"/>
                </a:ext>
              </a:extLst>
            </p:cNvPr>
            <p:cNvSpPr>
              <a:spLocks noChangeArrowheads="1"/>
            </p:cNvSpPr>
            <p:nvPr/>
          </p:nvSpPr>
          <p:spPr bwMode="auto">
            <a:xfrm>
              <a:off x="4243" y="2129"/>
              <a:ext cx="936" cy="406"/>
            </a:xfrm>
            <a:prstGeom prst="rect">
              <a:avLst/>
            </a:prstGeom>
            <a:solidFill>
              <a:srgbClr val="FFFF00"/>
            </a:solidFill>
            <a:ln w="0">
              <a:solidFill>
                <a:srgbClr val="000000"/>
              </a:solidFill>
              <a:miter lim="800000"/>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8442" name="Rectangle 9">
              <a:extLst>
                <a:ext uri="{FF2B5EF4-FFF2-40B4-BE49-F238E27FC236}">
                  <a16:creationId xmlns:a16="http://schemas.microsoft.com/office/drawing/2014/main" id="{FF4FE98D-7043-6B4B-4CFD-42C62436423E}"/>
                </a:ext>
              </a:extLst>
            </p:cNvPr>
            <p:cNvSpPr>
              <a:spLocks noChangeArrowheads="1"/>
            </p:cNvSpPr>
            <p:nvPr/>
          </p:nvSpPr>
          <p:spPr bwMode="auto">
            <a:xfrm>
              <a:off x="4362" y="2158"/>
              <a:ext cx="6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CheckPayment</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43" name="Line 10">
              <a:extLst>
                <a:ext uri="{FF2B5EF4-FFF2-40B4-BE49-F238E27FC236}">
                  <a16:creationId xmlns:a16="http://schemas.microsoft.com/office/drawing/2014/main" id="{79F352FD-B886-6B4C-587A-E4D602DBFEC6}"/>
                </a:ext>
              </a:extLst>
            </p:cNvPr>
            <p:cNvSpPr>
              <a:spLocks noChangeShapeType="1"/>
            </p:cNvSpPr>
            <p:nvPr/>
          </p:nvSpPr>
          <p:spPr bwMode="auto">
            <a:xfrm>
              <a:off x="4243" y="2286"/>
              <a:ext cx="93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44" name="Line 11">
              <a:extLst>
                <a:ext uri="{FF2B5EF4-FFF2-40B4-BE49-F238E27FC236}">
                  <a16:creationId xmlns:a16="http://schemas.microsoft.com/office/drawing/2014/main" id="{52B9A4A4-531C-0BE5-74D1-9C190A124A2B}"/>
                </a:ext>
              </a:extLst>
            </p:cNvPr>
            <p:cNvSpPr>
              <a:spLocks noChangeShapeType="1"/>
            </p:cNvSpPr>
            <p:nvPr/>
          </p:nvSpPr>
          <p:spPr bwMode="auto">
            <a:xfrm>
              <a:off x="4243" y="2345"/>
              <a:ext cx="93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45" name="Rectangle 12">
              <a:extLst>
                <a:ext uri="{FF2B5EF4-FFF2-40B4-BE49-F238E27FC236}">
                  <a16:creationId xmlns:a16="http://schemas.microsoft.com/office/drawing/2014/main" id="{258EF77E-1F0C-BE34-D24C-C658C7CAA52A}"/>
                </a:ext>
              </a:extLst>
            </p:cNvPr>
            <p:cNvSpPr>
              <a:spLocks noChangeArrowheads="1"/>
            </p:cNvSpPr>
            <p:nvPr/>
          </p:nvSpPr>
          <p:spPr bwMode="auto">
            <a:xfrm>
              <a:off x="4262" y="2417"/>
              <a:ext cx="5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authorize() </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46" name="Freeform 13">
              <a:extLst>
                <a:ext uri="{FF2B5EF4-FFF2-40B4-BE49-F238E27FC236}">
                  <a16:creationId xmlns:a16="http://schemas.microsoft.com/office/drawing/2014/main" id="{41298DD0-ED5A-76B8-3C3E-7BA1AB7D09FE}"/>
                </a:ext>
              </a:extLst>
            </p:cNvPr>
            <p:cNvSpPr>
              <a:spLocks/>
            </p:cNvSpPr>
            <p:nvPr/>
          </p:nvSpPr>
          <p:spPr bwMode="auto">
            <a:xfrm>
              <a:off x="2606" y="3008"/>
              <a:ext cx="1246" cy="580"/>
            </a:xfrm>
            <a:custGeom>
              <a:avLst/>
              <a:gdLst>
                <a:gd name="T0" fmla="*/ 0 w 588"/>
                <a:gd name="T1" fmla="*/ 0 h 274"/>
                <a:gd name="T2" fmla="*/ 2147483646 w 588"/>
                <a:gd name="T3" fmla="*/ 0 h 274"/>
                <a:gd name="T4" fmla="*/ 2147483646 w 588"/>
                <a:gd name="T5" fmla="*/ 2147483646 h 274"/>
                <a:gd name="T6" fmla="*/ 2147483646 w 588"/>
                <a:gd name="T7" fmla="*/ 2147483646 h 274"/>
                <a:gd name="T8" fmla="*/ 0 w 588"/>
                <a:gd name="T9" fmla="*/ 2147483646 h 274"/>
                <a:gd name="T10" fmla="*/ 0 w 588"/>
                <a:gd name="T11" fmla="*/ 0 h 274"/>
                <a:gd name="T12" fmla="*/ 0 60000 65536"/>
                <a:gd name="T13" fmla="*/ 0 60000 65536"/>
                <a:gd name="T14" fmla="*/ 0 60000 65536"/>
                <a:gd name="T15" fmla="*/ 0 60000 65536"/>
                <a:gd name="T16" fmla="*/ 0 60000 65536"/>
                <a:gd name="T17" fmla="*/ 0 60000 65536"/>
                <a:gd name="T18" fmla="*/ 0 w 588"/>
                <a:gd name="T19" fmla="*/ 0 h 274"/>
                <a:gd name="T20" fmla="*/ 588 w 588"/>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588" h="274">
                  <a:moveTo>
                    <a:pt x="0" y="0"/>
                  </a:moveTo>
                  <a:lnTo>
                    <a:pt x="552" y="0"/>
                  </a:lnTo>
                  <a:lnTo>
                    <a:pt x="588" y="36"/>
                  </a:lnTo>
                  <a:lnTo>
                    <a:pt x="588" y="274"/>
                  </a:lnTo>
                  <a:lnTo>
                    <a:pt x="0" y="274"/>
                  </a:lnTo>
                  <a:lnTo>
                    <a:pt x="0" y="0"/>
                  </a:lnTo>
                </a:path>
              </a:pathLst>
            </a:custGeom>
            <a:solidFill>
              <a:srgbClr val="FFCCFF"/>
            </a:solidFill>
            <a:ln w="0">
              <a:solidFill>
                <a:srgbClr val="000000"/>
              </a:solidFill>
              <a:round/>
              <a:headEnd/>
              <a:tailEnd/>
            </a:ln>
          </p:spPr>
          <p:txBody>
            <a:bodyPr lIns="91420" tIns="45711" rIns="91420" bIns="45711"/>
            <a:lstStyle/>
            <a:p>
              <a:endParaRPr lang="en-GB"/>
            </a:p>
          </p:txBody>
        </p:sp>
        <p:sp>
          <p:nvSpPr>
            <p:cNvPr id="18447" name="Freeform 14">
              <a:extLst>
                <a:ext uri="{FF2B5EF4-FFF2-40B4-BE49-F238E27FC236}">
                  <a16:creationId xmlns:a16="http://schemas.microsoft.com/office/drawing/2014/main" id="{BD24AAE6-98EC-9A73-57DB-3EC3BDAADFA8}"/>
                </a:ext>
              </a:extLst>
            </p:cNvPr>
            <p:cNvSpPr>
              <a:spLocks/>
            </p:cNvSpPr>
            <p:nvPr/>
          </p:nvSpPr>
          <p:spPr bwMode="auto">
            <a:xfrm>
              <a:off x="3776" y="3008"/>
              <a:ext cx="76" cy="76"/>
            </a:xfrm>
            <a:custGeom>
              <a:avLst/>
              <a:gdLst>
                <a:gd name="T0" fmla="*/ 0 w 36"/>
                <a:gd name="T1" fmla="*/ 0 h 36"/>
                <a:gd name="T2" fmla="*/ 0 w 36"/>
                <a:gd name="T3" fmla="*/ 2147483646 h 36"/>
                <a:gd name="T4" fmla="*/ 2147483646 w 36"/>
                <a:gd name="T5" fmla="*/ 2147483646 h 36"/>
                <a:gd name="T6" fmla="*/ 0 60000 65536"/>
                <a:gd name="T7" fmla="*/ 0 60000 65536"/>
                <a:gd name="T8" fmla="*/ 0 60000 65536"/>
                <a:gd name="T9" fmla="*/ 0 w 36"/>
                <a:gd name="T10" fmla="*/ 0 h 36"/>
                <a:gd name="T11" fmla="*/ 36 w 36"/>
                <a:gd name="T12" fmla="*/ 36 h 36"/>
              </a:gdLst>
              <a:ahLst/>
              <a:cxnLst>
                <a:cxn ang="T6">
                  <a:pos x="T0" y="T1"/>
                </a:cxn>
                <a:cxn ang="T7">
                  <a:pos x="T2" y="T3"/>
                </a:cxn>
                <a:cxn ang="T8">
                  <a:pos x="T4" y="T5"/>
                </a:cxn>
              </a:cxnLst>
              <a:rect l="T9" t="T10" r="T11" b="T12"/>
              <a:pathLst>
                <a:path w="36" h="36">
                  <a:moveTo>
                    <a:pt x="0" y="0"/>
                  </a:moveTo>
                  <a:lnTo>
                    <a:pt x="0" y="36"/>
                  </a:lnTo>
                  <a:lnTo>
                    <a:pt x="36" y="3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
          <p:nvSpPr>
            <p:cNvPr id="18448" name="Rectangle 15">
              <a:extLst>
                <a:ext uri="{FF2B5EF4-FFF2-40B4-BE49-F238E27FC236}">
                  <a16:creationId xmlns:a16="http://schemas.microsoft.com/office/drawing/2014/main" id="{3BDB7325-991C-205C-FA93-9688BAB24DA8}"/>
                </a:ext>
              </a:extLst>
            </p:cNvPr>
            <p:cNvSpPr>
              <a:spLocks noChangeArrowheads="1"/>
            </p:cNvSpPr>
            <p:nvPr/>
          </p:nvSpPr>
          <p:spPr bwMode="auto">
            <a:xfrm>
              <a:off x="2632" y="3020"/>
              <a:ext cx="11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By Polymorphism, each </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49" name="Rectangle 16">
              <a:extLst>
                <a:ext uri="{FF2B5EF4-FFF2-40B4-BE49-F238E27FC236}">
                  <a16:creationId xmlns:a16="http://schemas.microsoft.com/office/drawing/2014/main" id="{9301E121-4328-6118-C8A0-E9DFF4CFFFD6}"/>
                </a:ext>
              </a:extLst>
            </p:cNvPr>
            <p:cNvSpPr>
              <a:spLocks noChangeArrowheads="1"/>
            </p:cNvSpPr>
            <p:nvPr/>
          </p:nvSpPr>
          <p:spPr bwMode="auto">
            <a:xfrm>
              <a:off x="2632" y="3139"/>
              <a:ext cx="77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payment should </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50" name="Rectangle 17">
              <a:extLst>
                <a:ext uri="{FF2B5EF4-FFF2-40B4-BE49-F238E27FC236}">
                  <a16:creationId xmlns:a16="http://schemas.microsoft.com/office/drawing/2014/main" id="{56045152-1F06-8502-8909-E154845904E8}"/>
                </a:ext>
              </a:extLst>
            </p:cNvPr>
            <p:cNvSpPr>
              <a:spLocks noChangeArrowheads="1"/>
            </p:cNvSpPr>
            <p:nvPr/>
          </p:nvSpPr>
          <p:spPr bwMode="auto">
            <a:xfrm>
              <a:off x="2632" y="3258"/>
              <a:ext cx="7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authorize itself</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51" name="Line 18">
              <a:extLst>
                <a:ext uri="{FF2B5EF4-FFF2-40B4-BE49-F238E27FC236}">
                  <a16:creationId xmlns:a16="http://schemas.microsoft.com/office/drawing/2014/main" id="{EA84E75B-B980-3B77-755C-21CA0A4F4551}"/>
                </a:ext>
              </a:extLst>
            </p:cNvPr>
            <p:cNvSpPr>
              <a:spLocks noChangeShapeType="1"/>
            </p:cNvSpPr>
            <p:nvPr/>
          </p:nvSpPr>
          <p:spPr bwMode="auto">
            <a:xfrm>
              <a:off x="3088" y="2563"/>
              <a:ext cx="142" cy="443"/>
            </a:xfrm>
            <a:prstGeom prst="line">
              <a:avLst/>
            </a:prstGeom>
            <a:noFill/>
            <a:ln w="0">
              <a:solidFill>
                <a:srgbClr val="0000CC"/>
              </a:solidFill>
              <a:prstDash val="sysDash"/>
              <a:round/>
              <a:headEnd/>
              <a:tailEnd/>
            </a:ln>
            <a:extLst>
              <a:ext uri="{909E8E84-426E-40DD-AFC4-6F175D3DCCD1}">
                <a14:hiddenFill xmlns:a14="http://schemas.microsoft.com/office/drawing/2010/main">
                  <a:noFill/>
                </a14:hiddenFill>
              </a:ext>
            </a:extLst>
          </p:spPr>
          <p:txBody>
            <a:bodyPr/>
            <a:lstStyle/>
            <a:p>
              <a:endParaRPr lang="en-GB"/>
            </a:p>
          </p:txBody>
        </p:sp>
        <p:sp>
          <p:nvSpPr>
            <p:cNvPr id="18452" name="Freeform 19">
              <a:extLst>
                <a:ext uri="{FF2B5EF4-FFF2-40B4-BE49-F238E27FC236}">
                  <a16:creationId xmlns:a16="http://schemas.microsoft.com/office/drawing/2014/main" id="{37BD191E-F03A-5070-9B9D-E36806B6008E}"/>
                </a:ext>
              </a:extLst>
            </p:cNvPr>
            <p:cNvSpPr>
              <a:spLocks/>
            </p:cNvSpPr>
            <p:nvPr/>
          </p:nvSpPr>
          <p:spPr bwMode="auto">
            <a:xfrm>
              <a:off x="3864" y="2563"/>
              <a:ext cx="688" cy="617"/>
            </a:xfrm>
            <a:custGeom>
              <a:avLst/>
              <a:gdLst>
                <a:gd name="T0" fmla="*/ 0 w 525"/>
                <a:gd name="T1" fmla="*/ 2147483646 h 304"/>
                <a:gd name="T2" fmla="*/ 2147483646 w 525"/>
                <a:gd name="T3" fmla="*/ 2147483646 h 304"/>
                <a:gd name="T4" fmla="*/ 2147483646 w 525"/>
                <a:gd name="T5" fmla="*/ 0 h 304"/>
                <a:gd name="T6" fmla="*/ 0 60000 65536"/>
                <a:gd name="T7" fmla="*/ 0 60000 65536"/>
                <a:gd name="T8" fmla="*/ 0 60000 65536"/>
                <a:gd name="T9" fmla="*/ 0 w 525"/>
                <a:gd name="T10" fmla="*/ 0 h 304"/>
                <a:gd name="T11" fmla="*/ 525 w 525"/>
                <a:gd name="T12" fmla="*/ 304 h 304"/>
              </a:gdLst>
              <a:ahLst/>
              <a:cxnLst>
                <a:cxn ang="T6">
                  <a:pos x="T0" y="T1"/>
                </a:cxn>
                <a:cxn ang="T7">
                  <a:pos x="T2" y="T3"/>
                </a:cxn>
                <a:cxn ang="T8">
                  <a:pos x="T4" y="T5"/>
                </a:cxn>
              </a:cxnLst>
              <a:rect l="T9" t="T10" r="T11" b="T12"/>
              <a:pathLst>
                <a:path w="525" h="304">
                  <a:moveTo>
                    <a:pt x="0" y="304"/>
                  </a:moveTo>
                  <a:lnTo>
                    <a:pt x="525" y="304"/>
                  </a:lnTo>
                  <a:lnTo>
                    <a:pt x="525" y="0"/>
                  </a:lnTo>
                </a:path>
              </a:pathLst>
            </a:custGeom>
            <a:noFill/>
            <a:ln w="0">
              <a:solidFill>
                <a:srgbClr val="0000CC"/>
              </a:solidFill>
              <a:prstDash val="sysDash"/>
              <a:round/>
              <a:headEnd/>
              <a:tailEnd/>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
          <p:nvSpPr>
            <p:cNvPr id="18453" name="Rectangle 20">
              <a:extLst>
                <a:ext uri="{FF2B5EF4-FFF2-40B4-BE49-F238E27FC236}">
                  <a16:creationId xmlns:a16="http://schemas.microsoft.com/office/drawing/2014/main" id="{D7F0EDF4-C08D-CA8A-AFFA-3A26E024DDA3}"/>
                </a:ext>
              </a:extLst>
            </p:cNvPr>
            <p:cNvSpPr>
              <a:spLocks noChangeArrowheads="1"/>
            </p:cNvSpPr>
            <p:nvPr/>
          </p:nvSpPr>
          <p:spPr bwMode="auto">
            <a:xfrm>
              <a:off x="1171" y="2101"/>
              <a:ext cx="927" cy="424"/>
            </a:xfrm>
            <a:prstGeom prst="rect">
              <a:avLst/>
            </a:prstGeom>
            <a:solidFill>
              <a:srgbClr val="FFFF00"/>
            </a:solidFill>
            <a:ln w="3175">
              <a:solidFill>
                <a:srgbClr val="000000"/>
              </a:solidFill>
              <a:miter lim="800000"/>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8454" name="Rectangle 21">
              <a:extLst>
                <a:ext uri="{FF2B5EF4-FFF2-40B4-BE49-F238E27FC236}">
                  <a16:creationId xmlns:a16="http://schemas.microsoft.com/office/drawing/2014/main" id="{957E838A-E811-25F1-422F-7F765AFD1938}"/>
                </a:ext>
              </a:extLst>
            </p:cNvPr>
            <p:cNvSpPr>
              <a:spLocks noChangeArrowheads="1"/>
            </p:cNvSpPr>
            <p:nvPr/>
          </p:nvSpPr>
          <p:spPr bwMode="auto">
            <a:xfrm>
              <a:off x="1311" y="2131"/>
              <a:ext cx="6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CashPayment</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55" name="Line 22">
              <a:extLst>
                <a:ext uri="{FF2B5EF4-FFF2-40B4-BE49-F238E27FC236}">
                  <a16:creationId xmlns:a16="http://schemas.microsoft.com/office/drawing/2014/main" id="{B23A30E8-33D2-6474-89EC-584B75F43646}"/>
                </a:ext>
              </a:extLst>
            </p:cNvPr>
            <p:cNvSpPr>
              <a:spLocks noChangeShapeType="1"/>
            </p:cNvSpPr>
            <p:nvPr/>
          </p:nvSpPr>
          <p:spPr bwMode="auto">
            <a:xfrm>
              <a:off x="1171" y="2259"/>
              <a:ext cx="92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56" name="Line 23">
              <a:extLst>
                <a:ext uri="{FF2B5EF4-FFF2-40B4-BE49-F238E27FC236}">
                  <a16:creationId xmlns:a16="http://schemas.microsoft.com/office/drawing/2014/main" id="{4014747C-E5FC-D688-AFFC-7C20B05F4593}"/>
                </a:ext>
              </a:extLst>
            </p:cNvPr>
            <p:cNvSpPr>
              <a:spLocks noChangeShapeType="1"/>
            </p:cNvSpPr>
            <p:nvPr/>
          </p:nvSpPr>
          <p:spPr bwMode="auto">
            <a:xfrm>
              <a:off x="1171" y="2317"/>
              <a:ext cx="92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57" name="Rectangle 24">
              <a:extLst>
                <a:ext uri="{FF2B5EF4-FFF2-40B4-BE49-F238E27FC236}">
                  <a16:creationId xmlns:a16="http://schemas.microsoft.com/office/drawing/2014/main" id="{D6778BD2-6FEC-8510-7261-5B99A71F7AED}"/>
                </a:ext>
              </a:extLst>
            </p:cNvPr>
            <p:cNvSpPr>
              <a:spLocks noChangeArrowheads="1"/>
            </p:cNvSpPr>
            <p:nvPr/>
          </p:nvSpPr>
          <p:spPr bwMode="auto">
            <a:xfrm>
              <a:off x="1190" y="2390"/>
              <a:ext cx="51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authorize()</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58" name="Freeform 25">
              <a:extLst>
                <a:ext uri="{FF2B5EF4-FFF2-40B4-BE49-F238E27FC236}">
                  <a16:creationId xmlns:a16="http://schemas.microsoft.com/office/drawing/2014/main" id="{4F2F3470-87F9-F404-73EA-B285B5307705}"/>
                </a:ext>
              </a:extLst>
            </p:cNvPr>
            <p:cNvSpPr>
              <a:spLocks/>
            </p:cNvSpPr>
            <p:nvPr/>
          </p:nvSpPr>
          <p:spPr bwMode="auto">
            <a:xfrm>
              <a:off x="1380" y="2597"/>
              <a:ext cx="1224" cy="525"/>
            </a:xfrm>
            <a:custGeom>
              <a:avLst/>
              <a:gdLst>
                <a:gd name="T0" fmla="*/ 0 w 318"/>
                <a:gd name="T1" fmla="*/ 0 h 281"/>
                <a:gd name="T2" fmla="*/ 0 w 318"/>
                <a:gd name="T3" fmla="*/ 2147483646 h 281"/>
                <a:gd name="T4" fmla="*/ 2147483646 w 318"/>
                <a:gd name="T5" fmla="*/ 2147483646 h 281"/>
                <a:gd name="T6" fmla="*/ 0 60000 65536"/>
                <a:gd name="T7" fmla="*/ 0 60000 65536"/>
                <a:gd name="T8" fmla="*/ 0 60000 65536"/>
                <a:gd name="T9" fmla="*/ 0 w 318"/>
                <a:gd name="T10" fmla="*/ 0 h 281"/>
                <a:gd name="T11" fmla="*/ 318 w 318"/>
                <a:gd name="T12" fmla="*/ 281 h 281"/>
              </a:gdLst>
              <a:ahLst/>
              <a:cxnLst>
                <a:cxn ang="T6">
                  <a:pos x="T0" y="T1"/>
                </a:cxn>
                <a:cxn ang="T7">
                  <a:pos x="T2" y="T3"/>
                </a:cxn>
                <a:cxn ang="T8">
                  <a:pos x="T4" y="T5"/>
                </a:cxn>
              </a:cxnLst>
              <a:rect l="T9" t="T10" r="T11" b="T12"/>
              <a:pathLst>
                <a:path w="318" h="281">
                  <a:moveTo>
                    <a:pt x="0" y="0"/>
                  </a:moveTo>
                  <a:lnTo>
                    <a:pt x="0" y="281"/>
                  </a:lnTo>
                  <a:lnTo>
                    <a:pt x="318" y="281"/>
                  </a:lnTo>
                </a:path>
              </a:pathLst>
            </a:custGeom>
            <a:noFill/>
            <a:ln w="0">
              <a:solidFill>
                <a:srgbClr val="0000CC"/>
              </a:solidFill>
              <a:prstDash val="sysDash"/>
              <a:round/>
              <a:headEnd/>
              <a:tailEnd/>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
          <p:nvSpPr>
            <p:cNvPr id="18459" name="Rectangle 26">
              <a:extLst>
                <a:ext uri="{FF2B5EF4-FFF2-40B4-BE49-F238E27FC236}">
                  <a16:creationId xmlns:a16="http://schemas.microsoft.com/office/drawing/2014/main" id="{35FFAC16-5351-463B-70C3-3F172CAEBF14}"/>
                </a:ext>
              </a:extLst>
            </p:cNvPr>
            <p:cNvSpPr>
              <a:spLocks noChangeArrowheads="1"/>
            </p:cNvSpPr>
            <p:nvPr/>
          </p:nvSpPr>
          <p:spPr bwMode="auto">
            <a:xfrm>
              <a:off x="2494" y="1161"/>
              <a:ext cx="1097" cy="411"/>
            </a:xfrm>
            <a:prstGeom prst="rect">
              <a:avLst/>
            </a:prstGeom>
            <a:solidFill>
              <a:srgbClr val="FFFF00"/>
            </a:solidFill>
            <a:ln w="3175">
              <a:solidFill>
                <a:srgbClr val="000000"/>
              </a:solidFill>
              <a:miter lim="800000"/>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8460" name="Rectangle 27">
              <a:extLst>
                <a:ext uri="{FF2B5EF4-FFF2-40B4-BE49-F238E27FC236}">
                  <a16:creationId xmlns:a16="http://schemas.microsoft.com/office/drawing/2014/main" id="{6F12BBA6-BBE7-66AC-9552-28BB4B0C347C}"/>
                </a:ext>
              </a:extLst>
            </p:cNvPr>
            <p:cNvSpPr>
              <a:spLocks noChangeArrowheads="1"/>
            </p:cNvSpPr>
            <p:nvPr/>
          </p:nvSpPr>
          <p:spPr bwMode="auto">
            <a:xfrm>
              <a:off x="2840" y="1191"/>
              <a:ext cx="43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900">
                  <a:solidFill>
                    <a:srgbClr val="000000"/>
                  </a:solidFill>
                  <a:latin typeface="Comic Sans MS" panose="030F0702030302020204" pitchFamily="66" charset="0"/>
                  <a:cs typeface="Arial" panose="020B0604020202020204" pitchFamily="34" charset="0"/>
                </a:rPr>
                <a:t>Payment</a:t>
              </a:r>
            </a:p>
          </p:txBody>
        </p:sp>
        <p:sp>
          <p:nvSpPr>
            <p:cNvPr id="18461" name="Line 28">
              <a:extLst>
                <a:ext uri="{FF2B5EF4-FFF2-40B4-BE49-F238E27FC236}">
                  <a16:creationId xmlns:a16="http://schemas.microsoft.com/office/drawing/2014/main" id="{497A56F1-7F76-EEB9-82E9-31CA33EF479C}"/>
                </a:ext>
              </a:extLst>
            </p:cNvPr>
            <p:cNvSpPr>
              <a:spLocks noChangeShapeType="1"/>
            </p:cNvSpPr>
            <p:nvPr/>
          </p:nvSpPr>
          <p:spPr bwMode="auto">
            <a:xfrm>
              <a:off x="2494" y="1317"/>
              <a:ext cx="109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62" name="Line 29">
              <a:extLst>
                <a:ext uri="{FF2B5EF4-FFF2-40B4-BE49-F238E27FC236}">
                  <a16:creationId xmlns:a16="http://schemas.microsoft.com/office/drawing/2014/main" id="{F0709F1B-AAB3-EB7C-E891-7296AA54AD02}"/>
                </a:ext>
              </a:extLst>
            </p:cNvPr>
            <p:cNvSpPr>
              <a:spLocks noChangeShapeType="1"/>
            </p:cNvSpPr>
            <p:nvPr/>
          </p:nvSpPr>
          <p:spPr bwMode="auto">
            <a:xfrm>
              <a:off x="2494" y="1496"/>
              <a:ext cx="109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63" name="Rectangle 30">
              <a:extLst>
                <a:ext uri="{FF2B5EF4-FFF2-40B4-BE49-F238E27FC236}">
                  <a16:creationId xmlns:a16="http://schemas.microsoft.com/office/drawing/2014/main" id="{185A2A72-14B0-E5F7-3AC1-91BC30E70AED}"/>
                </a:ext>
              </a:extLst>
            </p:cNvPr>
            <p:cNvSpPr>
              <a:spLocks noChangeArrowheads="1"/>
            </p:cNvSpPr>
            <p:nvPr/>
          </p:nvSpPr>
          <p:spPr bwMode="auto">
            <a:xfrm>
              <a:off x="2514" y="1330"/>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GB" altLang="en-US" sz="1700">
                  <a:solidFill>
                    <a:srgbClr val="000000"/>
                  </a:solidFill>
                  <a:latin typeface="Comic Sans MS" panose="030F0702030302020204" pitchFamily="66" charset="0"/>
                  <a:cs typeface="Arial" panose="020B0604020202020204" pitchFamily="34" charset="0"/>
                </a:rPr>
                <a:t>amount</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18464" name="Line 31">
              <a:extLst>
                <a:ext uri="{FF2B5EF4-FFF2-40B4-BE49-F238E27FC236}">
                  <a16:creationId xmlns:a16="http://schemas.microsoft.com/office/drawing/2014/main" id="{05997575-AEFF-3436-977A-3812DFDDD7D8}"/>
                </a:ext>
              </a:extLst>
            </p:cNvPr>
            <p:cNvSpPr>
              <a:spLocks noChangeShapeType="1"/>
            </p:cNvSpPr>
            <p:nvPr/>
          </p:nvSpPr>
          <p:spPr bwMode="auto">
            <a:xfrm flipV="1">
              <a:off x="2971" y="1572"/>
              <a:ext cx="1" cy="53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65" name="Freeform 32">
              <a:extLst>
                <a:ext uri="{FF2B5EF4-FFF2-40B4-BE49-F238E27FC236}">
                  <a16:creationId xmlns:a16="http://schemas.microsoft.com/office/drawing/2014/main" id="{C4E8ABB4-BA2D-F184-BF36-556DCC1E9E2E}"/>
                </a:ext>
              </a:extLst>
            </p:cNvPr>
            <p:cNvSpPr>
              <a:spLocks/>
            </p:cNvSpPr>
            <p:nvPr/>
          </p:nvSpPr>
          <p:spPr bwMode="auto">
            <a:xfrm>
              <a:off x="2924" y="1572"/>
              <a:ext cx="93" cy="127"/>
            </a:xfrm>
            <a:custGeom>
              <a:avLst/>
              <a:gdLst>
                <a:gd name="T0" fmla="*/ 2147483646 w 85"/>
                <a:gd name="T1" fmla="*/ 0 h 115"/>
                <a:gd name="T2" fmla="*/ 2147483646 w 85"/>
                <a:gd name="T3" fmla="*/ 2147483646 h 115"/>
                <a:gd name="T4" fmla="*/ 0 w 85"/>
                <a:gd name="T5" fmla="*/ 2147483646 h 115"/>
                <a:gd name="T6" fmla="*/ 2147483646 w 85"/>
                <a:gd name="T7" fmla="*/ 0 h 115"/>
                <a:gd name="T8" fmla="*/ 0 60000 65536"/>
                <a:gd name="T9" fmla="*/ 0 60000 65536"/>
                <a:gd name="T10" fmla="*/ 0 60000 65536"/>
                <a:gd name="T11" fmla="*/ 0 60000 65536"/>
                <a:gd name="T12" fmla="*/ 0 w 85"/>
                <a:gd name="T13" fmla="*/ 0 h 115"/>
                <a:gd name="T14" fmla="*/ 85 w 85"/>
                <a:gd name="T15" fmla="*/ 115 h 115"/>
              </a:gdLst>
              <a:ahLst/>
              <a:cxnLst>
                <a:cxn ang="T8">
                  <a:pos x="T0" y="T1"/>
                </a:cxn>
                <a:cxn ang="T9">
                  <a:pos x="T2" y="T3"/>
                </a:cxn>
                <a:cxn ang="T10">
                  <a:pos x="T4" y="T5"/>
                </a:cxn>
                <a:cxn ang="T11">
                  <a:pos x="T6" y="T7"/>
                </a:cxn>
              </a:cxnLst>
              <a:rect l="T12" t="T13" r="T14" b="T15"/>
              <a:pathLst>
                <a:path w="85" h="115">
                  <a:moveTo>
                    <a:pt x="43" y="0"/>
                  </a:moveTo>
                  <a:lnTo>
                    <a:pt x="85" y="115"/>
                  </a:lnTo>
                  <a:lnTo>
                    <a:pt x="0" y="115"/>
                  </a:lnTo>
                  <a:lnTo>
                    <a:pt x="43" y="0"/>
                  </a:lnTo>
                  <a:close/>
                </a:path>
              </a:pathLst>
            </a:custGeom>
            <a:solidFill>
              <a:srgbClr val="FFFFFF"/>
            </a:solidFill>
            <a:ln w="3175">
              <a:solidFill>
                <a:srgbClr val="000000"/>
              </a:solidFill>
              <a:round/>
              <a:headEnd/>
              <a:tailEnd/>
            </a:ln>
          </p:spPr>
          <p:txBody>
            <a:bodyPr lIns="91420" tIns="45711" rIns="91420" bIns="45711"/>
            <a:lstStyle/>
            <a:p>
              <a:endParaRPr lang="en-GB"/>
            </a:p>
          </p:txBody>
        </p:sp>
        <p:sp>
          <p:nvSpPr>
            <p:cNvPr id="18466" name="Line 33">
              <a:extLst>
                <a:ext uri="{FF2B5EF4-FFF2-40B4-BE49-F238E27FC236}">
                  <a16:creationId xmlns:a16="http://schemas.microsoft.com/office/drawing/2014/main" id="{6105B918-B011-8206-6998-1EF8A8D56C91}"/>
                </a:ext>
              </a:extLst>
            </p:cNvPr>
            <p:cNvSpPr>
              <a:spLocks noChangeShapeType="1"/>
            </p:cNvSpPr>
            <p:nvPr/>
          </p:nvSpPr>
          <p:spPr bwMode="auto">
            <a:xfrm flipV="1">
              <a:off x="2964" y="1572"/>
              <a:ext cx="2" cy="29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67" name="Line 34">
              <a:extLst>
                <a:ext uri="{FF2B5EF4-FFF2-40B4-BE49-F238E27FC236}">
                  <a16:creationId xmlns:a16="http://schemas.microsoft.com/office/drawing/2014/main" id="{E8F32FD7-752C-B4C9-B386-BF882F36482B}"/>
                </a:ext>
              </a:extLst>
            </p:cNvPr>
            <p:cNvSpPr>
              <a:spLocks noChangeShapeType="1"/>
            </p:cNvSpPr>
            <p:nvPr/>
          </p:nvSpPr>
          <p:spPr bwMode="auto">
            <a:xfrm>
              <a:off x="1766" y="1868"/>
              <a:ext cx="2746"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68" name="Freeform 35">
              <a:extLst>
                <a:ext uri="{FF2B5EF4-FFF2-40B4-BE49-F238E27FC236}">
                  <a16:creationId xmlns:a16="http://schemas.microsoft.com/office/drawing/2014/main" id="{06A3E87A-883C-5672-6BE8-1896264D9F27}"/>
                </a:ext>
              </a:extLst>
            </p:cNvPr>
            <p:cNvSpPr>
              <a:spLocks/>
            </p:cNvSpPr>
            <p:nvPr/>
          </p:nvSpPr>
          <p:spPr bwMode="auto">
            <a:xfrm>
              <a:off x="2918" y="1572"/>
              <a:ext cx="93" cy="127"/>
            </a:xfrm>
            <a:custGeom>
              <a:avLst/>
              <a:gdLst>
                <a:gd name="T0" fmla="*/ 2147483646 w 84"/>
                <a:gd name="T1" fmla="*/ 0 h 115"/>
                <a:gd name="T2" fmla="*/ 2147483646 w 84"/>
                <a:gd name="T3" fmla="*/ 2147483646 h 115"/>
                <a:gd name="T4" fmla="*/ 0 w 84"/>
                <a:gd name="T5" fmla="*/ 2147483646 h 115"/>
                <a:gd name="T6" fmla="*/ 2147483646 w 84"/>
                <a:gd name="T7" fmla="*/ 0 h 115"/>
                <a:gd name="T8" fmla="*/ 0 60000 65536"/>
                <a:gd name="T9" fmla="*/ 0 60000 65536"/>
                <a:gd name="T10" fmla="*/ 0 60000 65536"/>
                <a:gd name="T11" fmla="*/ 0 60000 65536"/>
                <a:gd name="T12" fmla="*/ 0 w 84"/>
                <a:gd name="T13" fmla="*/ 0 h 115"/>
                <a:gd name="T14" fmla="*/ 84 w 84"/>
                <a:gd name="T15" fmla="*/ 115 h 115"/>
              </a:gdLst>
              <a:ahLst/>
              <a:cxnLst>
                <a:cxn ang="T8">
                  <a:pos x="T0" y="T1"/>
                </a:cxn>
                <a:cxn ang="T9">
                  <a:pos x="T2" y="T3"/>
                </a:cxn>
                <a:cxn ang="T10">
                  <a:pos x="T4" y="T5"/>
                </a:cxn>
                <a:cxn ang="T11">
                  <a:pos x="T6" y="T7"/>
                </a:cxn>
              </a:cxnLst>
              <a:rect l="T12" t="T13" r="T14" b="T15"/>
              <a:pathLst>
                <a:path w="84" h="115">
                  <a:moveTo>
                    <a:pt x="42" y="0"/>
                  </a:moveTo>
                  <a:lnTo>
                    <a:pt x="84" y="115"/>
                  </a:lnTo>
                  <a:lnTo>
                    <a:pt x="0" y="115"/>
                  </a:lnTo>
                  <a:lnTo>
                    <a:pt x="42" y="0"/>
                  </a:lnTo>
                  <a:close/>
                </a:path>
              </a:pathLst>
            </a:custGeom>
            <a:solidFill>
              <a:srgbClr val="FFFF00"/>
            </a:solidFill>
            <a:ln w="3175">
              <a:solidFill>
                <a:srgbClr val="000000"/>
              </a:solidFill>
              <a:round/>
              <a:headEnd/>
              <a:tailEnd/>
            </a:ln>
          </p:spPr>
          <p:txBody>
            <a:bodyPr lIns="91420" tIns="45711" rIns="91420" bIns="45711"/>
            <a:lstStyle/>
            <a:p>
              <a:endParaRPr lang="en-GB"/>
            </a:p>
          </p:txBody>
        </p:sp>
        <p:sp>
          <p:nvSpPr>
            <p:cNvPr id="18469" name="Line 36">
              <a:extLst>
                <a:ext uri="{FF2B5EF4-FFF2-40B4-BE49-F238E27FC236}">
                  <a16:creationId xmlns:a16="http://schemas.microsoft.com/office/drawing/2014/main" id="{42805708-354F-897E-18D5-1C1EC321FB7C}"/>
                </a:ext>
              </a:extLst>
            </p:cNvPr>
            <p:cNvSpPr>
              <a:spLocks noChangeShapeType="1"/>
            </p:cNvSpPr>
            <p:nvPr/>
          </p:nvSpPr>
          <p:spPr bwMode="auto">
            <a:xfrm flipV="1">
              <a:off x="4512" y="1868"/>
              <a:ext cx="1" cy="26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70" name="Line 37">
              <a:extLst>
                <a:ext uri="{FF2B5EF4-FFF2-40B4-BE49-F238E27FC236}">
                  <a16:creationId xmlns:a16="http://schemas.microsoft.com/office/drawing/2014/main" id="{C4E1342C-6F3D-9AEB-236F-1F663C31DF7E}"/>
                </a:ext>
              </a:extLst>
            </p:cNvPr>
            <p:cNvSpPr>
              <a:spLocks noChangeShapeType="1"/>
            </p:cNvSpPr>
            <p:nvPr/>
          </p:nvSpPr>
          <p:spPr bwMode="auto">
            <a:xfrm flipV="1">
              <a:off x="1766" y="1868"/>
              <a:ext cx="1" cy="2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592A695-C50B-72C3-5579-E3B74600BC0E}"/>
              </a:ext>
            </a:extLst>
          </p:cNvPr>
          <p:cNvSpPr>
            <a:spLocks noGrp="1" noChangeArrowheads="1"/>
          </p:cNvSpPr>
          <p:nvPr>
            <p:ph type="title"/>
          </p:nvPr>
        </p:nvSpPr>
        <p:spPr>
          <a:xfrm>
            <a:off x="315913" y="503238"/>
            <a:ext cx="9448800" cy="1255712"/>
          </a:xfrm>
        </p:spPr>
        <p:txBody>
          <a:bodyPr/>
          <a:lstStyle/>
          <a:p>
            <a:r>
              <a:rPr lang="en-US" altLang="en-US" sz="3200"/>
              <a:t>Polymorphism Pattern: Advantage</a:t>
            </a:r>
            <a:endParaRPr lang="en-GB" altLang="en-US" sz="3200"/>
          </a:p>
        </p:txBody>
      </p:sp>
      <p:sp>
        <p:nvSpPr>
          <p:cNvPr id="20483" name="Rectangle 3">
            <a:extLst>
              <a:ext uri="{FF2B5EF4-FFF2-40B4-BE49-F238E27FC236}">
                <a16:creationId xmlns:a16="http://schemas.microsoft.com/office/drawing/2014/main" id="{A5D8B326-D446-4FE2-E91F-057AE946EB1B}"/>
              </a:ext>
            </a:extLst>
          </p:cNvPr>
          <p:cNvSpPr>
            <a:spLocks noGrp="1" noChangeArrowheads="1"/>
          </p:cNvSpPr>
          <p:nvPr>
            <p:ph type="body" idx="1"/>
          </p:nvPr>
        </p:nvSpPr>
        <p:spPr>
          <a:xfrm>
            <a:off x="544513" y="2103438"/>
            <a:ext cx="8913812" cy="2209800"/>
          </a:xfrm>
        </p:spPr>
        <p:txBody>
          <a:bodyPr/>
          <a:lstStyle/>
          <a:p>
            <a:pPr>
              <a:lnSpc>
                <a:spcPct val="120000"/>
              </a:lnSpc>
              <a:spcBef>
                <a:spcPct val="25000"/>
              </a:spcBef>
              <a:spcAft>
                <a:spcPts val="2100"/>
              </a:spcAft>
            </a:pPr>
            <a:r>
              <a:rPr lang="en-US" altLang="en-US" b="1">
                <a:solidFill>
                  <a:srgbClr val="0000CC"/>
                </a:solidFill>
              </a:rPr>
              <a:t>Easily extendible as compared to using explicit selection logic…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7490311-DBDA-C338-1893-8DE37B9FD722}"/>
              </a:ext>
            </a:extLst>
          </p:cNvPr>
          <p:cNvSpPr>
            <a:spLocks noGrp="1" noChangeArrowheads="1"/>
          </p:cNvSpPr>
          <p:nvPr>
            <p:ph type="ctrTitle" idx="4294967295"/>
          </p:nvPr>
        </p:nvSpPr>
        <p:spPr>
          <a:xfrm>
            <a:off x="1687513" y="2636838"/>
            <a:ext cx="6359525" cy="1712912"/>
          </a:xfrm>
          <a:solidFill>
            <a:srgbClr val="FFFF00"/>
          </a:solidFill>
          <a:ln w="76200" cap="flat">
            <a:solidFill>
              <a:srgbClr val="FF6699"/>
            </a:solidFill>
            <a:prstDash val="sysDot"/>
            <a:round/>
            <a:headEnd/>
            <a:tailEnd/>
          </a:ln>
        </p:spPr>
        <p:txBody>
          <a:bodyPr/>
          <a:lstStyle/>
          <a:p>
            <a:pPr>
              <a:lnSpc>
                <a:spcPct val="140000"/>
              </a:lnSpc>
              <a:spcBef>
                <a:spcPct val="20000"/>
              </a:spcBef>
              <a:spcAft>
                <a:spcPct val="60000"/>
              </a:spcAft>
            </a:pPr>
            <a:r>
              <a:rPr lang="en-US" altLang="en-US"/>
              <a:t>GoF Patterns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F1059B1-E47B-4F17-03A5-89D4320F2FA3}"/>
              </a:ext>
            </a:extLst>
          </p:cNvPr>
          <p:cNvSpPr>
            <a:spLocks noGrp="1" noChangeArrowheads="1"/>
          </p:cNvSpPr>
          <p:nvPr>
            <p:ph type="title"/>
          </p:nvPr>
        </p:nvSpPr>
        <p:spPr>
          <a:xfrm>
            <a:off x="708025" y="-26988"/>
            <a:ext cx="9372600" cy="1255713"/>
          </a:xfrm>
        </p:spPr>
        <p:txBody>
          <a:bodyPr/>
          <a:lstStyle/>
          <a:p>
            <a:r>
              <a:rPr lang="en-US" altLang="en-US" sz="3600"/>
              <a:t>What problems do GoF DPs solve?</a:t>
            </a:r>
          </a:p>
        </p:txBody>
      </p:sp>
      <p:sp>
        <p:nvSpPr>
          <p:cNvPr id="167939" name="Rectangle 3">
            <a:extLst>
              <a:ext uri="{FF2B5EF4-FFF2-40B4-BE49-F238E27FC236}">
                <a16:creationId xmlns:a16="http://schemas.microsoft.com/office/drawing/2014/main" id="{ECBA6915-42B1-BE9A-4EE1-50864A36466A}"/>
              </a:ext>
            </a:extLst>
          </p:cNvPr>
          <p:cNvSpPr>
            <a:spLocks noGrp="1" noChangeArrowheads="1"/>
          </p:cNvSpPr>
          <p:nvPr>
            <p:ph type="body" idx="1"/>
          </p:nvPr>
        </p:nvSpPr>
        <p:spPr>
          <a:xfrm>
            <a:off x="315913" y="1036638"/>
            <a:ext cx="9601200" cy="5867400"/>
          </a:xfrm>
        </p:spPr>
        <p:txBody>
          <a:bodyPr/>
          <a:lstStyle/>
          <a:p>
            <a:pPr>
              <a:lnSpc>
                <a:spcPct val="115000"/>
              </a:lnSpc>
              <a:spcBef>
                <a:spcPct val="15000"/>
              </a:spcBef>
              <a:spcAft>
                <a:spcPct val="0"/>
              </a:spcAft>
            </a:pPr>
            <a:r>
              <a:rPr lang="en-US" altLang="en-US" sz="3200" b="1">
                <a:solidFill>
                  <a:srgbClr val="0000CC"/>
                </a:solidFill>
              </a:rPr>
              <a:t>Good designs need to cope with change. Why?</a:t>
            </a:r>
          </a:p>
          <a:p>
            <a:pPr lvl="1">
              <a:lnSpc>
                <a:spcPct val="115000"/>
              </a:lnSpc>
              <a:spcBef>
                <a:spcPct val="15000"/>
              </a:spcBef>
              <a:spcAft>
                <a:spcPct val="10000"/>
              </a:spcAft>
            </a:pPr>
            <a:r>
              <a:rPr lang="en-US" altLang="en-US"/>
              <a:t>Underlying technologies change</a:t>
            </a:r>
          </a:p>
          <a:p>
            <a:pPr lvl="1">
              <a:lnSpc>
                <a:spcPct val="115000"/>
              </a:lnSpc>
              <a:spcBef>
                <a:spcPct val="15000"/>
              </a:spcBef>
              <a:spcAft>
                <a:spcPct val="10000"/>
              </a:spcAft>
            </a:pPr>
            <a:r>
              <a:rPr lang="en-US" altLang="en-US"/>
              <a:t>Business goals change</a:t>
            </a:r>
          </a:p>
          <a:p>
            <a:pPr lvl="1">
              <a:lnSpc>
                <a:spcPct val="115000"/>
              </a:lnSpc>
              <a:spcBef>
                <a:spcPct val="15000"/>
              </a:spcBef>
              <a:spcAft>
                <a:spcPts val="1800"/>
              </a:spcAft>
            </a:pPr>
            <a:r>
              <a:rPr lang="en-US" altLang="en-US"/>
              <a:t>User expectations change</a:t>
            </a:r>
          </a:p>
          <a:p>
            <a:pPr>
              <a:lnSpc>
                <a:spcPct val="110000"/>
              </a:lnSpc>
              <a:spcBef>
                <a:spcPct val="15000"/>
              </a:spcBef>
              <a:spcAft>
                <a:spcPct val="0"/>
              </a:spcAft>
            </a:pPr>
            <a:r>
              <a:rPr lang="en-US" altLang="en-US" b="1">
                <a:solidFill>
                  <a:schemeClr val="accent2"/>
                </a:solidFill>
              </a:rPr>
              <a:t>How to cope with change?</a:t>
            </a:r>
          </a:p>
          <a:p>
            <a:pPr lvl="1">
              <a:lnSpc>
                <a:spcPct val="115000"/>
              </a:lnSpc>
              <a:spcBef>
                <a:spcPct val="15000"/>
              </a:spcBef>
              <a:spcAft>
                <a:spcPct val="10000"/>
              </a:spcAft>
            </a:pPr>
            <a:r>
              <a:rPr lang="en-US" altLang="en-US" b="1">
                <a:solidFill>
                  <a:srgbClr val="006600"/>
                </a:solidFill>
              </a:rPr>
              <a:t>Encapsulation</a:t>
            </a:r>
          </a:p>
          <a:p>
            <a:pPr lvl="1">
              <a:lnSpc>
                <a:spcPct val="115000"/>
              </a:lnSpc>
              <a:spcBef>
                <a:spcPct val="15000"/>
              </a:spcBef>
              <a:spcAft>
                <a:spcPct val="10000"/>
              </a:spcAft>
            </a:pPr>
            <a:r>
              <a:rPr lang="en-US" altLang="en-US" b="1">
                <a:solidFill>
                  <a:srgbClr val="006600"/>
                </a:solidFill>
              </a:rPr>
              <a:t>Inheritance</a:t>
            </a:r>
          </a:p>
          <a:p>
            <a:pPr lvl="1">
              <a:lnSpc>
                <a:spcPct val="115000"/>
              </a:lnSpc>
              <a:spcBef>
                <a:spcPct val="15000"/>
              </a:spcBef>
              <a:spcAft>
                <a:spcPct val="10000"/>
              </a:spcAft>
            </a:pPr>
            <a:r>
              <a:rPr lang="en-US" altLang="en-US" b="1">
                <a:solidFill>
                  <a:srgbClr val="006600"/>
                </a:solidFill>
              </a:rPr>
              <a:t>Polymorphism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7939">
                                            <p:txEl>
                                              <p:pRg st="1" end="1"/>
                                            </p:txEl>
                                          </p:spTgt>
                                        </p:tgtEl>
                                        <p:attrNameLst>
                                          <p:attrName>style.visibility</p:attrName>
                                        </p:attrNameLst>
                                      </p:cBhvr>
                                      <p:to>
                                        <p:strVal val="visible"/>
                                      </p:to>
                                    </p:set>
                                    <p:animEffect transition="in" filter="wipe(down)">
                                      <p:cBhvr>
                                        <p:cTn id="7" dur="500"/>
                                        <p:tgtEl>
                                          <p:spTgt spid="167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7939">
                                            <p:txEl>
                                              <p:pRg st="2" end="2"/>
                                            </p:txEl>
                                          </p:spTgt>
                                        </p:tgtEl>
                                        <p:attrNameLst>
                                          <p:attrName>style.visibility</p:attrName>
                                        </p:attrNameLst>
                                      </p:cBhvr>
                                      <p:to>
                                        <p:strVal val="visible"/>
                                      </p:to>
                                    </p:set>
                                    <p:animEffect transition="in" filter="wipe(down)">
                                      <p:cBhvr>
                                        <p:cTn id="12" dur="500"/>
                                        <p:tgtEl>
                                          <p:spTgt spid="1679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7939">
                                            <p:txEl>
                                              <p:pRg st="3" end="3"/>
                                            </p:txEl>
                                          </p:spTgt>
                                        </p:tgtEl>
                                        <p:attrNameLst>
                                          <p:attrName>style.visibility</p:attrName>
                                        </p:attrNameLst>
                                      </p:cBhvr>
                                      <p:to>
                                        <p:strVal val="visible"/>
                                      </p:to>
                                    </p:set>
                                    <p:animEffect transition="in" filter="wipe(down)">
                                      <p:cBhvr>
                                        <p:cTn id="17" dur="500"/>
                                        <p:tgtEl>
                                          <p:spTgt spid="1679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67939">
                                            <p:txEl>
                                              <p:pRg st="4" end="4"/>
                                            </p:txEl>
                                          </p:spTgt>
                                        </p:tgtEl>
                                        <p:attrNameLst>
                                          <p:attrName>style.visibility</p:attrName>
                                        </p:attrNameLst>
                                      </p:cBhvr>
                                      <p:to>
                                        <p:strVal val="visible"/>
                                      </p:to>
                                    </p:set>
                                    <p:animEffect transition="in" filter="checkerboard(across)">
                                      <p:cBhvr>
                                        <p:cTn id="22" dur="500"/>
                                        <p:tgtEl>
                                          <p:spTgt spid="1679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67939">
                                            <p:txEl>
                                              <p:pRg st="5" end="5"/>
                                            </p:txEl>
                                          </p:spTgt>
                                        </p:tgtEl>
                                        <p:attrNameLst>
                                          <p:attrName>style.visibility</p:attrName>
                                        </p:attrNameLst>
                                      </p:cBhvr>
                                      <p:to>
                                        <p:strVal val="visible"/>
                                      </p:to>
                                    </p:set>
                                    <p:animEffect transition="in" filter="checkerboard(across)">
                                      <p:cBhvr>
                                        <p:cTn id="27" dur="500"/>
                                        <p:tgtEl>
                                          <p:spTgt spid="16793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67939">
                                            <p:txEl>
                                              <p:pRg st="6" end="6"/>
                                            </p:txEl>
                                          </p:spTgt>
                                        </p:tgtEl>
                                        <p:attrNameLst>
                                          <p:attrName>style.visibility</p:attrName>
                                        </p:attrNameLst>
                                      </p:cBhvr>
                                      <p:to>
                                        <p:strVal val="visible"/>
                                      </p:to>
                                    </p:set>
                                    <p:animEffect transition="in" filter="checkerboard(across)">
                                      <p:cBhvr>
                                        <p:cTn id="32" dur="500"/>
                                        <p:tgtEl>
                                          <p:spTgt spid="16793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67939">
                                            <p:txEl>
                                              <p:pRg st="7" end="7"/>
                                            </p:txEl>
                                          </p:spTgt>
                                        </p:tgtEl>
                                        <p:attrNameLst>
                                          <p:attrName>style.visibility</p:attrName>
                                        </p:attrNameLst>
                                      </p:cBhvr>
                                      <p:to>
                                        <p:strVal val="visible"/>
                                      </p:to>
                                    </p:set>
                                    <p:animEffect transition="in" filter="checkerboard(across)">
                                      <p:cBhvr>
                                        <p:cTn id="37" dur="500"/>
                                        <p:tgtEl>
                                          <p:spTgt spid="167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7BBBF1-1917-98FF-ECA6-1007384AEF2F}"/>
              </a:ext>
            </a:extLst>
          </p:cNvPr>
          <p:cNvSpPr>
            <a:spLocks noGrp="1"/>
          </p:cNvSpPr>
          <p:nvPr>
            <p:ph type="title" idx="4294967295"/>
          </p:nvPr>
        </p:nvSpPr>
        <p:spPr>
          <a:xfrm>
            <a:off x="849313" y="9525"/>
            <a:ext cx="8977312" cy="866775"/>
          </a:xfrm>
        </p:spPr>
        <p:txBody>
          <a:bodyPr>
            <a:normAutofit/>
          </a:bodyPr>
          <a:lstStyle/>
          <a:p>
            <a:pPr>
              <a:defRPr/>
            </a:pPr>
            <a:r>
              <a:rPr lang="en-US" sz="3600" dirty="0" err="1">
                <a:effectLst>
                  <a:outerShdw blurRad="38100" dist="38100" dir="2700000" algn="tl">
                    <a:srgbClr val="C0C0C0"/>
                  </a:outerShdw>
                </a:effectLst>
              </a:rPr>
              <a:t>GoF</a:t>
            </a:r>
            <a:r>
              <a:rPr lang="en-US" sz="3600" dirty="0">
                <a:effectLst>
                  <a:outerShdw blurRad="38100" dist="38100" dir="2700000" algn="tl">
                    <a:srgbClr val="C0C0C0"/>
                  </a:outerShdw>
                </a:effectLst>
              </a:rPr>
              <a:t> Pattern </a:t>
            </a:r>
            <a:r>
              <a:rPr lang="hu-HU" sz="3600" dirty="0">
                <a:effectLst>
                  <a:outerShdw blurRad="38100" dist="38100" dir="2700000" algn="tl">
                    <a:srgbClr val="C0C0C0"/>
                  </a:outerShdw>
                </a:effectLst>
              </a:rPr>
              <a:t>Classification</a:t>
            </a:r>
          </a:p>
        </p:txBody>
      </p:sp>
      <p:graphicFrame>
        <p:nvGraphicFramePr>
          <p:cNvPr id="169003" name="Group 43">
            <a:extLst>
              <a:ext uri="{FF2B5EF4-FFF2-40B4-BE49-F238E27FC236}">
                <a16:creationId xmlns:a16="http://schemas.microsoft.com/office/drawing/2014/main" id="{71619229-0E22-8750-B2E5-B974D74AE9EF}"/>
              </a:ext>
            </a:extLst>
          </p:cNvPr>
          <p:cNvGraphicFramePr>
            <a:graphicFrameLocks noGrp="1"/>
          </p:cNvGraphicFramePr>
          <p:nvPr>
            <p:ph idx="4294967295"/>
          </p:nvPr>
        </p:nvGraphicFramePr>
        <p:xfrm>
          <a:off x="65088" y="866775"/>
          <a:ext cx="10080625" cy="6892925"/>
        </p:xfrm>
        <a:graphic>
          <a:graphicData uri="http://schemas.openxmlformats.org/drawingml/2006/table">
            <a:tbl>
              <a:tblPr/>
              <a:tblGrid>
                <a:gridCol w="3360737">
                  <a:extLst>
                    <a:ext uri="{9D8B030D-6E8A-4147-A177-3AD203B41FA5}">
                      <a16:colId xmlns:a16="http://schemas.microsoft.com/office/drawing/2014/main" val="20000"/>
                    </a:ext>
                  </a:extLst>
                </a:gridCol>
                <a:gridCol w="3359150">
                  <a:extLst>
                    <a:ext uri="{9D8B030D-6E8A-4147-A177-3AD203B41FA5}">
                      <a16:colId xmlns:a16="http://schemas.microsoft.com/office/drawing/2014/main" val="20001"/>
                    </a:ext>
                  </a:extLst>
                </a:gridCol>
                <a:gridCol w="3360738">
                  <a:extLst>
                    <a:ext uri="{9D8B030D-6E8A-4147-A177-3AD203B41FA5}">
                      <a16:colId xmlns:a16="http://schemas.microsoft.com/office/drawing/2014/main" val="20002"/>
                    </a:ext>
                  </a:extLst>
                </a:gridCol>
              </a:tblGrid>
              <a:tr h="649450">
                <a:tc>
                  <a:txBody>
                    <a:bodyPr/>
                    <a:lstStyle/>
                    <a:p>
                      <a:pPr marL="0" marR="0" lvl="0" indent="0" algn="ctr"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FFFF00"/>
                          </a:solidFill>
                          <a:effectLst/>
                          <a:latin typeface="Comic Sans MS" pitchFamily="66" charset="0"/>
                        </a:rPr>
                        <a:t>Creational</a:t>
                      </a:r>
                    </a:p>
                  </a:txBody>
                  <a:tcPr marL="100772" marR="100772" marT="50390" marB="50390" horzOverflow="overflow">
                    <a:lnL>
                      <a:noFill/>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FFFF00"/>
                          </a:solidFill>
                          <a:effectLst/>
                          <a:latin typeface="Comic Sans MS" pitchFamily="66" charset="0"/>
                        </a:rPr>
                        <a:t>Structural</a:t>
                      </a:r>
                    </a:p>
                  </a:txBody>
                  <a:tcPr marL="100772" marR="100772" marT="50390" marB="503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FFFF00"/>
                          </a:solidFill>
                          <a:effectLst/>
                          <a:latin typeface="Comic Sans MS" pitchFamily="66" charset="0"/>
                        </a:rPr>
                        <a:t>Behavioral</a:t>
                      </a:r>
                    </a:p>
                  </a:txBody>
                  <a:tcPr marL="100772" marR="100772" marT="50390" marB="50390" horzOverflow="overflow">
                    <a:lnL w="12700" cap="flat" cmpd="sng" algn="ctr">
                      <a:solidFill>
                        <a:schemeClr val="tx1"/>
                      </a:solidFill>
                      <a:prstDash val="solid"/>
                      <a:round/>
                      <a:headEnd type="none" w="med" len="med"/>
                      <a:tailEnd type="none" w="med" len="med"/>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75931">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dirty="0">
                          <a:ln>
                            <a:noFill/>
                          </a:ln>
                          <a:solidFill>
                            <a:srgbClr val="0000CC"/>
                          </a:solidFill>
                          <a:effectLst/>
                          <a:latin typeface="Comic Sans MS" pitchFamily="66" charset="0"/>
                        </a:rPr>
                        <a:t>Abstract Factory</a:t>
                      </a:r>
                    </a:p>
                  </a:txBody>
                  <a:tcPr marL="100772" marR="100772" marT="50390" marB="50390" horzOverflow="overflow">
                    <a:lnL>
                      <a:noFill/>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B050"/>
                          </a:solidFill>
                          <a:effectLst/>
                          <a:latin typeface="Comic Sans MS" pitchFamily="66" charset="0"/>
                        </a:rPr>
                        <a:t>Adapter</a:t>
                      </a:r>
                      <a:endParaRPr kumimoji="0" lang="en-US" sz="3200" b="1" i="0" u="none" strike="noStrike" cap="none" normalizeH="0" baseline="0">
                        <a:ln>
                          <a:noFill/>
                        </a:ln>
                        <a:solidFill>
                          <a:srgbClr val="00B050"/>
                        </a:solidFill>
                        <a:effectLst/>
                        <a:latin typeface="Comic Sans MS" pitchFamily="66" charset="0"/>
                      </a:endParaRPr>
                    </a:p>
                    <a:p>
                      <a:pPr marL="0" marR="0" lvl="0" indent="0" algn="l" defTabSz="912813" rtl="0" eaLnBrk="0" fontAlgn="base" latinLnBrk="0" hangingPunct="0">
                        <a:lnSpc>
                          <a:spcPct val="100000"/>
                        </a:lnSpc>
                        <a:spcBef>
                          <a:spcPct val="0"/>
                        </a:spcBef>
                        <a:spcAft>
                          <a:spcPts val="1375"/>
                        </a:spcAft>
                        <a:buClrTx/>
                        <a:buSzTx/>
                        <a:buFontTx/>
                        <a:buNone/>
                        <a:tabLst/>
                      </a:pPr>
                      <a:r>
                        <a:rPr kumimoji="0" lang="en-US" sz="3200" b="1" i="0" u="none" strike="noStrike" cap="none" normalizeH="0" baseline="0">
                          <a:ln>
                            <a:noFill/>
                          </a:ln>
                          <a:solidFill>
                            <a:srgbClr val="00B050"/>
                          </a:solidFill>
                          <a:effectLst/>
                          <a:latin typeface="Comic Sans MS" pitchFamily="66" charset="0"/>
                        </a:rPr>
                        <a:t>Proxy</a:t>
                      </a:r>
                      <a:endParaRPr kumimoji="0" lang="hu-HU" sz="3200" b="1" i="0" u="none" strike="noStrike" cap="none" normalizeH="0" baseline="0">
                        <a:ln>
                          <a:noFill/>
                        </a:ln>
                        <a:solidFill>
                          <a:srgbClr val="00B050"/>
                        </a:solidFill>
                        <a:effectLst/>
                        <a:latin typeface="Comic Sans MS" pitchFamily="66" charset="0"/>
                      </a:endParaRPr>
                    </a:p>
                  </a:txBody>
                  <a:tcPr marL="100772" marR="100772" marT="50390" marB="503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3200" b="1" i="0" u="none" strike="noStrike" cap="none" normalizeH="0" baseline="0" dirty="0">
                          <a:ln>
                            <a:noFill/>
                          </a:ln>
                          <a:solidFill>
                            <a:srgbClr val="000000"/>
                          </a:solidFill>
                          <a:effectLst/>
                          <a:latin typeface="Comic Sans MS" pitchFamily="66" charset="0"/>
                        </a:rPr>
                        <a:t>Visitor</a:t>
                      </a:r>
                    </a:p>
                    <a:p>
                      <a:pPr marL="0" marR="0" lvl="0" indent="0" algn="l" defTabSz="912813" rtl="0" eaLnBrk="0" fontAlgn="base" latinLnBrk="0" hangingPunct="0">
                        <a:lnSpc>
                          <a:spcPct val="100000"/>
                        </a:lnSpc>
                        <a:spcBef>
                          <a:spcPct val="0"/>
                        </a:spcBef>
                        <a:spcAft>
                          <a:spcPts val="1375"/>
                        </a:spcAft>
                        <a:buClrTx/>
                        <a:buSzTx/>
                        <a:buFontTx/>
                        <a:buNone/>
                        <a:tabLst/>
                      </a:pPr>
                      <a:r>
                        <a:rPr kumimoji="0" lang="en-US" sz="3200" b="1" i="0" u="none" strike="noStrike" cap="none" normalizeH="0" baseline="0" dirty="0">
                          <a:ln>
                            <a:noFill/>
                          </a:ln>
                          <a:solidFill>
                            <a:srgbClr val="00B050"/>
                          </a:solidFill>
                          <a:effectLst/>
                          <a:latin typeface="Comic Sans MS" pitchFamily="66" charset="0"/>
                        </a:rPr>
                        <a:t>Command</a:t>
                      </a:r>
                      <a:endParaRPr kumimoji="0" lang="hu-HU" sz="3200" b="1" i="0" u="none" strike="noStrike" cap="none" normalizeH="0" baseline="0" dirty="0">
                        <a:ln>
                          <a:noFill/>
                        </a:ln>
                        <a:solidFill>
                          <a:srgbClr val="00B050"/>
                        </a:solidFill>
                        <a:effectLst/>
                        <a:latin typeface="Comic Sans MS" pitchFamily="66" charset="0"/>
                      </a:endParaRPr>
                    </a:p>
                  </a:txBody>
                  <a:tcPr marL="100772" marR="100772" marT="50390" marB="50390" horzOverflow="overflow">
                    <a:lnL w="12700" cap="flat" cmpd="sng" algn="ctr">
                      <a:solidFill>
                        <a:schemeClr val="tx1"/>
                      </a:solidFill>
                      <a:prstDash val="solid"/>
                      <a:round/>
                      <a:headEnd type="none" w="med" len="med"/>
                      <a:tailEnd type="none" w="med" len="med"/>
                    </a:lnL>
                    <a:lnR>
                      <a:noFill/>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1198121">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B050"/>
                          </a:solidFill>
                          <a:effectLst/>
                          <a:latin typeface="Comic Sans MS" pitchFamily="66" charset="0"/>
                        </a:rPr>
                        <a:t>Factory method</a:t>
                      </a:r>
                    </a:p>
                  </a:txBody>
                  <a:tcPr marL="100772" marR="100772" marT="50390" marB="5039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B050"/>
                          </a:solidFill>
                          <a:effectLst/>
                          <a:latin typeface="Comic Sans MS" pitchFamily="66" charset="0"/>
                        </a:rPr>
                        <a:t>Bridge</a:t>
                      </a:r>
                    </a:p>
                  </a:txBody>
                  <a:tcPr marL="100772" marR="100772" marT="50390" marB="503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B050"/>
                          </a:solidFill>
                          <a:effectLst/>
                          <a:latin typeface="Comic Sans MS" pitchFamily="66" charset="0"/>
                        </a:rPr>
                        <a:t>Iterator</a:t>
                      </a:r>
                    </a:p>
                  </a:txBody>
                  <a:tcPr marL="100772" marR="100772" marT="50390" marB="5039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649450">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0000"/>
                          </a:solidFill>
                          <a:effectLst/>
                          <a:latin typeface="Comic Sans MS" pitchFamily="66" charset="0"/>
                        </a:rPr>
                        <a:t>Builder</a:t>
                      </a:r>
                    </a:p>
                  </a:txBody>
                  <a:tcPr marL="100772" marR="100772" marT="50390" marB="5039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B050"/>
                          </a:solidFill>
                          <a:effectLst/>
                          <a:latin typeface="Comic Sans MS" pitchFamily="66" charset="0"/>
                        </a:rPr>
                        <a:t>Composite</a:t>
                      </a:r>
                    </a:p>
                  </a:txBody>
                  <a:tcPr marL="100772" marR="100772" marT="50390" marB="503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19B861"/>
                          </a:solidFill>
                          <a:effectLst/>
                          <a:latin typeface="Comic Sans MS" pitchFamily="66" charset="0"/>
                        </a:rPr>
                        <a:t>Mediator</a:t>
                      </a:r>
                    </a:p>
                  </a:txBody>
                  <a:tcPr marL="100772" marR="100772" marT="50390" marB="5039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649450">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0000"/>
                          </a:solidFill>
                          <a:effectLst/>
                          <a:latin typeface="Comic Sans MS" pitchFamily="66" charset="0"/>
                        </a:rPr>
                        <a:t>Object pool</a:t>
                      </a:r>
                    </a:p>
                  </a:txBody>
                  <a:tcPr marL="100772" marR="100772" marT="50390" marB="5039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B050"/>
                          </a:solidFill>
                          <a:effectLst/>
                          <a:latin typeface="Comic Sans MS" pitchFamily="66" charset="0"/>
                        </a:rPr>
                        <a:t>Decorator</a:t>
                      </a:r>
                    </a:p>
                  </a:txBody>
                  <a:tcPr marL="100772" marR="100772" marT="50390" marB="503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19B861"/>
                          </a:solidFill>
                          <a:effectLst/>
                          <a:latin typeface="Comic Sans MS" pitchFamily="66" charset="0"/>
                        </a:rPr>
                        <a:t>Memento</a:t>
                      </a:r>
                    </a:p>
                  </a:txBody>
                  <a:tcPr marL="100772" marR="100772" marT="50390" marB="5039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649450">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0000"/>
                          </a:solidFill>
                          <a:effectLst/>
                          <a:latin typeface="Comic Sans MS" pitchFamily="66" charset="0"/>
                        </a:rPr>
                        <a:t>Prototype</a:t>
                      </a:r>
                    </a:p>
                  </a:txBody>
                  <a:tcPr marL="100772" marR="100772" marT="50390" marB="5039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B050"/>
                          </a:solidFill>
                          <a:effectLst/>
                          <a:latin typeface="Comic Sans MS" pitchFamily="66" charset="0"/>
                        </a:rPr>
                        <a:t>Façade</a:t>
                      </a:r>
                    </a:p>
                  </a:txBody>
                  <a:tcPr marL="100772" marR="100772" marT="50390" marB="503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19B861"/>
                          </a:solidFill>
                          <a:effectLst/>
                          <a:latin typeface="Comic Sans MS" pitchFamily="66" charset="0"/>
                        </a:rPr>
                        <a:t>Observer</a:t>
                      </a:r>
                    </a:p>
                  </a:txBody>
                  <a:tcPr marL="100772" marR="100772" marT="50390" marB="5039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649450">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00B050"/>
                          </a:solidFill>
                          <a:effectLst/>
                          <a:latin typeface="Comic Sans MS" pitchFamily="66" charset="0"/>
                        </a:rPr>
                        <a:t>Singleton</a:t>
                      </a:r>
                    </a:p>
                  </a:txBody>
                  <a:tcPr marL="100772" marR="100772" marT="50390" marB="5039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dirty="0">
                          <a:ln>
                            <a:noFill/>
                          </a:ln>
                          <a:solidFill>
                            <a:srgbClr val="00B050"/>
                          </a:solidFill>
                          <a:effectLst/>
                          <a:latin typeface="Comic Sans MS" pitchFamily="66" charset="0"/>
                        </a:rPr>
                        <a:t>Flyweight</a:t>
                      </a:r>
                    </a:p>
                  </a:txBody>
                  <a:tcPr marL="100772" marR="100772" marT="50390" marB="503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3200" b="1" i="0" u="none" strike="noStrike" cap="none" normalizeH="0" baseline="0">
                          <a:ln>
                            <a:noFill/>
                          </a:ln>
                          <a:solidFill>
                            <a:srgbClr val="19B861"/>
                          </a:solidFill>
                          <a:effectLst/>
                          <a:latin typeface="Comic Sans MS" pitchFamily="66" charset="0"/>
                        </a:rPr>
                        <a:t>State</a:t>
                      </a:r>
                    </a:p>
                  </a:txBody>
                  <a:tcPr marL="100772" marR="100772" marT="50390" marB="5039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1071623">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3200" b="1" i="0" u="none" strike="noStrike" cap="none" normalizeH="0" baseline="0">
                          <a:ln>
                            <a:noFill/>
                          </a:ln>
                          <a:solidFill>
                            <a:srgbClr val="000000"/>
                          </a:solidFill>
                          <a:effectLst/>
                          <a:latin typeface="Comic Sans MS" pitchFamily="66" charset="0"/>
                        </a:rPr>
                        <a:t>Multiton</a:t>
                      </a:r>
                    </a:p>
                  </a:txBody>
                  <a:tcPr marL="100772" marR="100772" marT="50390" marB="50390" horzOverflow="overflow">
                    <a:lnL>
                      <a:noFill/>
                    </a:lnL>
                    <a:lnR w="12700" cap="flat" cmpd="sng" algn="ctr">
                      <a:solidFill>
                        <a:schemeClr val="tx1"/>
                      </a:solidFill>
                      <a:prstDash val="solid"/>
                      <a:round/>
                      <a:headEnd type="none" w="med" len="med"/>
                      <a:tailEnd type="none" w="med" len="med"/>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endParaRPr kumimoji="0" lang="en-US" sz="3200" b="1" i="0" u="none" strike="noStrike" cap="none" normalizeH="0" baseline="0">
                        <a:ln>
                          <a:noFill/>
                        </a:ln>
                        <a:solidFill>
                          <a:srgbClr val="000000"/>
                        </a:solidFill>
                        <a:effectLst/>
                        <a:latin typeface="Comic Sans MS" pitchFamily="66" charset="0"/>
                      </a:endParaRPr>
                    </a:p>
                  </a:txBody>
                  <a:tcPr marL="100772" marR="100772" marT="50390" marB="503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3200" b="1" i="0" u="none" strike="noStrike" cap="none" normalizeH="0" baseline="0" dirty="0">
                          <a:ln>
                            <a:noFill/>
                          </a:ln>
                          <a:solidFill>
                            <a:srgbClr val="19B861"/>
                          </a:solidFill>
                          <a:effectLst/>
                          <a:latin typeface="Comic Sans MS" pitchFamily="66" charset="0"/>
                        </a:rPr>
                        <a:t>Template</a:t>
                      </a:r>
                      <a:endParaRPr kumimoji="0" lang="hu-HU" sz="3200" b="1" i="0" u="none" strike="noStrike" cap="none" normalizeH="0" baseline="0" dirty="0">
                        <a:ln>
                          <a:noFill/>
                        </a:ln>
                        <a:solidFill>
                          <a:srgbClr val="19B861"/>
                        </a:solidFill>
                        <a:effectLst/>
                        <a:latin typeface="Comic Sans MS" pitchFamily="66" charset="0"/>
                      </a:endParaRPr>
                    </a:p>
                  </a:txBody>
                  <a:tcPr marL="100772" marR="100772" marT="50390" marB="50390" horzOverflow="overflow">
                    <a:lnL w="12700" cap="flat" cmpd="sng" algn="ctr">
                      <a:solidFill>
                        <a:schemeClr val="tx1"/>
                      </a:solidFill>
                      <a:prstDash val="solid"/>
                      <a:round/>
                      <a:headEnd type="none" w="med" len="med"/>
                      <a:tailEnd type="none" w="med" len="med"/>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7" name="Szaggatott nyíl jobbra 6">
            <a:extLst>
              <a:ext uri="{FF2B5EF4-FFF2-40B4-BE49-F238E27FC236}">
                <a16:creationId xmlns:a16="http://schemas.microsoft.com/office/drawing/2014/main" id="{F9D122D3-3380-4FCA-C713-E08CBB09EA31}"/>
              </a:ext>
            </a:extLst>
          </p:cNvPr>
          <p:cNvSpPr/>
          <p:nvPr/>
        </p:nvSpPr>
        <p:spPr>
          <a:xfrm>
            <a:off x="3253337" y="866364"/>
            <a:ext cx="516491" cy="393624"/>
          </a:xfrm>
          <a:prstGeom prst="stripedRightArrow">
            <a:avLst>
              <a:gd name="adj1" fmla="val 50000"/>
              <a:gd name="adj2" fmla="val 57642"/>
            </a:avLst>
          </a:prstGeom>
          <a:effectLst>
            <a:outerShdw blurRad="50800" dist="38100" dir="2700000" algn="tl" rotWithShape="0">
              <a:prstClr val="black">
                <a:alpha val="40000"/>
              </a:prstClr>
            </a:outerShdw>
            <a:reflection blurRad="6350" stA="50000" endA="300" endPos="90000" dir="5400000" sy="-100000" algn="bl" rotWithShape="0"/>
          </a:effectLst>
        </p:spPr>
        <p:style>
          <a:lnRef idx="0">
            <a:schemeClr val="accent4"/>
          </a:lnRef>
          <a:fillRef idx="3">
            <a:schemeClr val="accent4"/>
          </a:fillRef>
          <a:effectRef idx="3">
            <a:schemeClr val="accent4"/>
          </a:effectRef>
          <a:fontRef idx="minor">
            <a:schemeClr val="lt1"/>
          </a:fontRef>
        </p:style>
        <p:txBody>
          <a:bodyPr anchor="ctr"/>
          <a:lstStyle/>
          <a:p>
            <a:pPr algn="ctr" defTabSz="914400" eaLnBrk="1" fontAlgn="auto" hangingPunct="1">
              <a:spcBef>
                <a:spcPts val="0"/>
              </a:spcBef>
              <a:spcAft>
                <a:spcPts val="0"/>
              </a:spcAft>
              <a:defRPr/>
            </a:pPr>
            <a:endParaRPr lang="hu-HU" sz="1200" b="0"/>
          </a:p>
        </p:txBody>
      </p:sp>
      <p:graphicFrame>
        <p:nvGraphicFramePr>
          <p:cNvPr id="8" name="Diagram 7">
            <a:extLst>
              <a:ext uri="{FF2B5EF4-FFF2-40B4-BE49-F238E27FC236}">
                <a16:creationId xmlns:a16="http://schemas.microsoft.com/office/drawing/2014/main" id="{16017E6C-BC28-92F1-7336-1EB0A5D196CE}"/>
              </a:ext>
            </a:extLst>
          </p:cNvPr>
          <p:cNvGraphicFramePr/>
          <p:nvPr/>
        </p:nvGraphicFramePr>
        <p:xfrm>
          <a:off x="5992149" y="866293"/>
          <a:ext cx="747506" cy="393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Mosolygó arc 8">
            <a:extLst>
              <a:ext uri="{FF2B5EF4-FFF2-40B4-BE49-F238E27FC236}">
                <a16:creationId xmlns:a16="http://schemas.microsoft.com/office/drawing/2014/main" id="{1A38E4F7-70E3-2D95-B78E-B35A377100FE}"/>
              </a:ext>
            </a:extLst>
          </p:cNvPr>
          <p:cNvSpPr/>
          <p:nvPr/>
        </p:nvSpPr>
        <p:spPr>
          <a:xfrm>
            <a:off x="8929480" y="865809"/>
            <a:ext cx="430981" cy="392908"/>
          </a:xfrm>
          <a:prstGeom prst="smileyFace">
            <a:avLst/>
          </a:prstGeom>
          <a:solidFill>
            <a:srgbClr val="FFC000"/>
          </a:solidFill>
          <a:ln>
            <a:solidFill>
              <a:srgbClr val="002060"/>
            </a:solidFill>
          </a:ln>
          <a:effectLst>
            <a:outerShdw blurRad="50800" dist="38100" dir="2700000" algn="tl" rotWithShape="0">
              <a:prstClr val="black">
                <a:alpha val="40000"/>
              </a:prstClr>
            </a:outerShdw>
            <a:reflection blurRad="6350" stA="50000" endA="300" endPos="55000" dir="5400000" sy="-100000" algn="bl" rotWithShape="0"/>
          </a:effectLst>
          <a:scene3d>
            <a:camera prst="orthographicFront"/>
            <a:lightRig rig="threePt" dir="t"/>
          </a:scene3d>
          <a:sp3d>
            <a:bevelT w="152400" h="50800" prst="softRound"/>
          </a:sp3d>
        </p:spPr>
        <p:style>
          <a:lnRef idx="2">
            <a:schemeClr val="accent1">
              <a:shade val="50000"/>
            </a:schemeClr>
          </a:lnRef>
          <a:fillRef idx="1002">
            <a:schemeClr val="dk2"/>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hu-HU" sz="1200" b="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920E372-5406-912B-59DB-3F188A172F2F}"/>
              </a:ext>
            </a:extLst>
          </p:cNvPr>
          <p:cNvSpPr>
            <a:spLocks noGrp="1"/>
          </p:cNvSpPr>
          <p:nvPr>
            <p:ph type="title" idx="4294967295"/>
          </p:nvPr>
        </p:nvSpPr>
        <p:spPr>
          <a:xfrm>
            <a:off x="606425" y="30163"/>
            <a:ext cx="8977313" cy="866775"/>
          </a:xfrm>
        </p:spPr>
        <p:txBody>
          <a:bodyPr>
            <a:normAutofit/>
          </a:bodyPr>
          <a:lstStyle/>
          <a:p>
            <a:pPr>
              <a:defRPr/>
            </a:pPr>
            <a:r>
              <a:rPr lang="hu-HU" sz="3200" dirty="0">
                <a:effectLst>
                  <a:outerShdw blurRad="38100" dist="38100" dir="2700000" algn="tl">
                    <a:srgbClr val="C0C0C0"/>
                  </a:outerShdw>
                </a:effectLst>
              </a:rPr>
              <a:t>Classification  </a:t>
            </a:r>
            <a:r>
              <a:rPr lang="en-US" sz="3200" dirty="0">
                <a:effectLst>
                  <a:outerShdw blurRad="38100" dist="38100" dir="2700000" algn="tl">
                    <a:srgbClr val="C0C0C0"/>
                  </a:outerShdw>
                </a:effectLst>
              </a:rPr>
              <a:t>of Other Patterns</a:t>
            </a:r>
            <a:endParaRPr lang="hu-HU" sz="3200" dirty="0">
              <a:effectLst>
                <a:outerShdw blurRad="38100" dist="38100" dir="2700000" algn="tl">
                  <a:srgbClr val="C0C0C0"/>
                </a:outerShdw>
              </a:effectLst>
            </a:endParaRPr>
          </a:p>
        </p:txBody>
      </p:sp>
      <p:graphicFrame>
        <p:nvGraphicFramePr>
          <p:cNvPr id="1036352" name="Group 64">
            <a:extLst>
              <a:ext uri="{FF2B5EF4-FFF2-40B4-BE49-F238E27FC236}">
                <a16:creationId xmlns:a16="http://schemas.microsoft.com/office/drawing/2014/main" id="{0E9281E1-041F-3FAA-5267-169B553AAA81}"/>
              </a:ext>
            </a:extLst>
          </p:cNvPr>
          <p:cNvGraphicFramePr>
            <a:graphicFrameLocks noGrp="1"/>
          </p:cNvGraphicFramePr>
          <p:nvPr>
            <p:ph idx="4294967295"/>
          </p:nvPr>
        </p:nvGraphicFramePr>
        <p:xfrm>
          <a:off x="163513" y="866775"/>
          <a:ext cx="9917112" cy="6375456"/>
        </p:xfrm>
        <a:graphic>
          <a:graphicData uri="http://schemas.openxmlformats.org/drawingml/2006/table">
            <a:tbl>
              <a:tblPr/>
              <a:tblGrid>
                <a:gridCol w="3306762">
                  <a:extLst>
                    <a:ext uri="{9D8B030D-6E8A-4147-A177-3AD203B41FA5}">
                      <a16:colId xmlns:a16="http://schemas.microsoft.com/office/drawing/2014/main" val="20000"/>
                    </a:ext>
                  </a:extLst>
                </a:gridCol>
                <a:gridCol w="3303588">
                  <a:extLst>
                    <a:ext uri="{9D8B030D-6E8A-4147-A177-3AD203B41FA5}">
                      <a16:colId xmlns:a16="http://schemas.microsoft.com/office/drawing/2014/main" val="20001"/>
                    </a:ext>
                  </a:extLst>
                </a:gridCol>
                <a:gridCol w="3306762">
                  <a:extLst>
                    <a:ext uri="{9D8B030D-6E8A-4147-A177-3AD203B41FA5}">
                      <a16:colId xmlns:a16="http://schemas.microsoft.com/office/drawing/2014/main" val="20002"/>
                    </a:ext>
                  </a:extLst>
                </a:gridCol>
              </a:tblGrid>
              <a:tr h="451274">
                <a:tc>
                  <a:txBody>
                    <a:bodyPr/>
                    <a:lstStyle/>
                    <a:p>
                      <a:pPr marL="0" marR="0" lvl="0" indent="0" algn="ctr"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FFFF00"/>
                          </a:solidFill>
                          <a:effectLst/>
                          <a:latin typeface="Comic Sans MS" pitchFamily="66" charset="0"/>
                        </a:rPr>
                        <a:t>Concurrency</a:t>
                      </a:r>
                    </a:p>
                  </a:txBody>
                  <a:tcPr marL="100772" marR="100772" marT="50379" marB="50379" horzOverflow="overflow">
                    <a:lnL>
                      <a:noFill/>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FFFF00"/>
                          </a:solidFill>
                          <a:effectLst/>
                          <a:latin typeface="Comic Sans MS" pitchFamily="66" charset="0"/>
                        </a:rPr>
                        <a:t>J2EE</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FFFF00"/>
                          </a:solidFill>
                          <a:effectLst/>
                          <a:latin typeface="Comic Sans MS" pitchFamily="66" charset="0"/>
                        </a:rPr>
                        <a:t>Architectural</a:t>
                      </a:r>
                    </a:p>
                  </a:txBody>
                  <a:tcPr marL="100772" marR="100772" marT="50379" marB="50379" horzOverflow="overflow">
                    <a:lnL w="12700" cap="flat" cmpd="sng" algn="ctr">
                      <a:solidFill>
                        <a:schemeClr val="tx1"/>
                      </a:solidFill>
                      <a:prstDash val="solid"/>
                      <a:round/>
                      <a:headEnd type="none" w="med" len="med"/>
                      <a:tailEnd type="none" w="med" len="med"/>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1274">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Active Object</a:t>
                      </a:r>
                    </a:p>
                  </a:txBody>
                  <a:tcPr marL="100772" marR="100772" marT="50379" marB="50379" horzOverflow="overflow">
                    <a:lnL>
                      <a:noFill/>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Business Delegate</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300" b="1" i="0" u="none" strike="noStrike" cap="none" normalizeH="0" baseline="0">
                          <a:ln>
                            <a:noFill/>
                          </a:ln>
                          <a:solidFill>
                            <a:srgbClr val="000000"/>
                          </a:solidFill>
                          <a:effectLst/>
                          <a:latin typeface="Comic Sans MS" pitchFamily="66" charset="0"/>
                        </a:rPr>
                        <a:t>Layers</a:t>
                      </a:r>
                      <a:endParaRPr kumimoji="0" lang="hu-HU" sz="2300" b="1" i="0" u="none" strike="noStrike" cap="none" normalizeH="0" baseline="0">
                        <a:ln>
                          <a:noFill/>
                        </a:ln>
                        <a:solidFill>
                          <a:srgbClr val="000000"/>
                        </a:solidFill>
                        <a:effectLst/>
                        <a:latin typeface="Comic Sans MS" pitchFamily="66" charset="0"/>
                      </a:endParaRPr>
                    </a:p>
                  </a:txBody>
                  <a:tcPr marL="100772" marR="100772" marT="50379" marB="50379" horzOverflow="overflow">
                    <a:lnL w="12700" cap="flat" cmpd="sng" algn="ctr">
                      <a:solidFill>
                        <a:schemeClr val="tx1"/>
                      </a:solidFill>
                      <a:prstDash val="solid"/>
                      <a:round/>
                      <a:headEnd type="none" w="med" len="med"/>
                      <a:tailEnd type="none" w="med" len="med"/>
                    </a:lnL>
                    <a:lnR>
                      <a:noFill/>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710352">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Balking</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Composite Entity</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000" b="1" i="0" u="none" strike="noStrike" cap="none" normalizeH="0" baseline="0">
                          <a:ln>
                            <a:noFill/>
                          </a:ln>
                          <a:solidFill>
                            <a:srgbClr val="000000"/>
                          </a:solidFill>
                          <a:effectLst/>
                          <a:latin typeface="Comic Sans MS" pitchFamily="66" charset="0"/>
                        </a:rPr>
                        <a:t>Presentation-abstraction-control</a:t>
                      </a:r>
                      <a:endParaRPr kumimoji="0" lang="hu-HU" sz="2000" b="1" i="0" u="none" strike="noStrike" cap="none" normalizeH="0" baseline="0">
                        <a:ln>
                          <a:noFill/>
                        </a:ln>
                        <a:solidFill>
                          <a:srgbClr val="000000"/>
                        </a:solidFill>
                        <a:effectLst/>
                        <a:latin typeface="Comic Sans MS" pitchFamily="66" charset="0"/>
                      </a:endParaRP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801791">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Double checked locking</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Composite View</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300" b="1" i="0" u="none" strike="noStrike" cap="none" normalizeH="0" baseline="0">
                          <a:ln>
                            <a:noFill/>
                          </a:ln>
                          <a:solidFill>
                            <a:srgbClr val="000000"/>
                          </a:solidFill>
                          <a:effectLst/>
                          <a:latin typeface="Comic Sans MS" pitchFamily="66" charset="0"/>
                        </a:rPr>
                        <a:t>Three-tier</a:t>
                      </a: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451274">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Guarded suspension</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C00000"/>
                          </a:solidFill>
                          <a:effectLst/>
                          <a:latin typeface="Comic Sans MS" pitchFamily="66" charset="0"/>
                        </a:rPr>
                        <a:t>Data Access Object</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300" b="1" i="0" u="none" strike="noStrike" cap="none" normalizeH="0" baseline="0">
                          <a:ln>
                            <a:noFill/>
                          </a:ln>
                          <a:solidFill>
                            <a:srgbClr val="000000"/>
                          </a:solidFill>
                          <a:effectLst/>
                          <a:latin typeface="Comic Sans MS" pitchFamily="66" charset="0"/>
                        </a:rPr>
                        <a:t>Pipeline</a:t>
                      </a:r>
                      <a:endParaRPr kumimoji="0" lang="hu-HU" sz="2300" b="1" i="0" u="none" strike="noStrike" cap="none" normalizeH="0" baseline="0">
                        <a:ln>
                          <a:noFill/>
                        </a:ln>
                        <a:solidFill>
                          <a:srgbClr val="000000"/>
                        </a:solidFill>
                        <a:effectLst/>
                        <a:latin typeface="Comic Sans MS" pitchFamily="66" charset="0"/>
                      </a:endParaRP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451274">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Monitor object</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Fast Lane Reader</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300" b="1" i="0" u="none" strike="noStrike" cap="none" normalizeH="0" baseline="0">
                          <a:ln>
                            <a:noFill/>
                          </a:ln>
                          <a:solidFill>
                            <a:srgbClr val="000000"/>
                          </a:solidFill>
                          <a:effectLst/>
                          <a:latin typeface="Comic Sans MS" pitchFamily="66" charset="0"/>
                        </a:rPr>
                        <a:t>Implicit invocation</a:t>
                      </a: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451274">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Reactor</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C00000"/>
                          </a:solidFill>
                          <a:effectLst/>
                          <a:latin typeface="Comic Sans MS" pitchFamily="66" charset="0"/>
                        </a:rPr>
                        <a:t>Front Controller</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300" b="1" i="0" u="none" strike="noStrike" cap="none" normalizeH="0" baseline="0">
                          <a:ln>
                            <a:noFill/>
                          </a:ln>
                          <a:solidFill>
                            <a:srgbClr val="000000"/>
                          </a:solidFill>
                          <a:effectLst/>
                          <a:latin typeface="Comic Sans MS" pitchFamily="66" charset="0"/>
                        </a:rPr>
                        <a:t>Blackboard system</a:t>
                      </a: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451274">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Read/write lock</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Intercepting Filter</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300" b="1" i="0" u="none" strike="noStrike" cap="none" normalizeH="0" baseline="0">
                          <a:ln>
                            <a:noFill/>
                          </a:ln>
                          <a:solidFill>
                            <a:srgbClr val="000000"/>
                          </a:solidFill>
                          <a:effectLst/>
                          <a:latin typeface="Comic Sans MS" pitchFamily="66" charset="0"/>
                        </a:rPr>
                        <a:t>Peer-to-peer</a:t>
                      </a: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451274">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Scheduler</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gridSpan="2">
                  <a:txBody>
                    <a:bodyPr/>
                    <a:lstStyle/>
                    <a:p>
                      <a:pPr marL="0" marR="0" lvl="0" indent="0" algn="ctr"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C00000"/>
                          </a:solidFill>
                          <a:effectLst/>
                          <a:latin typeface="Comic Sans MS" pitchFamily="66" charset="0"/>
                        </a:rPr>
                        <a:t>Model-View-Controller</a:t>
                      </a: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8"/>
                  </a:ext>
                </a:extLst>
              </a:tr>
              <a:tr h="801791">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000" b="1" i="0" u="none" strike="noStrike" cap="none" normalizeH="0" baseline="0">
                          <a:ln>
                            <a:noFill/>
                          </a:ln>
                          <a:solidFill>
                            <a:srgbClr val="000000"/>
                          </a:solidFill>
                          <a:effectLst/>
                          <a:latin typeface="Comic Sans MS" pitchFamily="66" charset="0"/>
                        </a:rPr>
                        <a:t>Event-Based Asynchronous</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Service Locator</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300" b="1" i="0" u="none" strike="noStrike" cap="none" normalizeH="0" baseline="0">
                          <a:ln>
                            <a:noFill/>
                          </a:ln>
                          <a:solidFill>
                            <a:srgbClr val="000000"/>
                          </a:solidFill>
                          <a:effectLst/>
                          <a:latin typeface="Comic Sans MS" pitchFamily="66" charset="0"/>
                        </a:rPr>
                        <a:t>Service-oriented architecture</a:t>
                      </a: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451274">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000" b="1" i="0" u="none" strike="noStrike" cap="none" normalizeH="0" baseline="0">
                          <a:ln>
                            <a:noFill/>
                          </a:ln>
                          <a:solidFill>
                            <a:srgbClr val="000000"/>
                          </a:solidFill>
                          <a:effectLst/>
                          <a:latin typeface="Comic Sans MS" pitchFamily="66" charset="0"/>
                        </a:rPr>
                        <a:t>Thread pool</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C00000"/>
                          </a:solidFill>
                          <a:effectLst/>
                          <a:latin typeface="Comic Sans MS" pitchFamily="66" charset="0"/>
                        </a:rPr>
                        <a:t>Session Facade</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en-US" sz="2300" b="1" i="0" u="none" strike="noStrike" cap="none" normalizeH="0" baseline="0">
                          <a:ln>
                            <a:noFill/>
                          </a:ln>
                          <a:solidFill>
                            <a:srgbClr val="000000"/>
                          </a:solidFill>
                          <a:effectLst/>
                          <a:latin typeface="Comic Sans MS" pitchFamily="66" charset="0"/>
                        </a:rPr>
                        <a:t>Naked objects</a:t>
                      </a: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451274">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000" b="1" i="0" u="none" strike="noStrike" cap="none" normalizeH="0" baseline="0">
                          <a:ln>
                            <a:noFill/>
                          </a:ln>
                          <a:solidFill>
                            <a:srgbClr val="000000"/>
                          </a:solidFill>
                          <a:effectLst/>
                          <a:latin typeface="Comic Sans MS" pitchFamily="66" charset="0"/>
                        </a:rPr>
                        <a:t>Thread-specific storage</a:t>
                      </a:r>
                    </a:p>
                  </a:txBody>
                  <a:tcPr marL="100772" marR="100772" marT="50379" marB="50379" horzOverflow="overflow">
                    <a:lnL>
                      <a:noFill/>
                    </a:lnL>
                    <a:lnR w="12700" cap="flat" cmpd="sng" algn="ctr">
                      <a:solidFill>
                        <a:schemeClr val="tx1"/>
                      </a:solidFill>
                      <a:prstDash val="solid"/>
                      <a:round/>
                      <a:headEnd type="none" w="med" len="med"/>
                      <a:tailEnd type="none" w="med" len="med"/>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r>
                        <a:rPr kumimoji="0" lang="hu-HU" sz="2300" b="1" i="0" u="none" strike="noStrike" cap="none" normalizeH="0" baseline="0">
                          <a:ln>
                            <a:noFill/>
                          </a:ln>
                          <a:solidFill>
                            <a:srgbClr val="000000"/>
                          </a:solidFill>
                          <a:effectLst/>
                          <a:latin typeface="Comic Sans MS" pitchFamily="66" charset="0"/>
                        </a:rPr>
                        <a:t>Transfer Object</a:t>
                      </a:r>
                    </a:p>
                  </a:txBody>
                  <a:tcPr marL="100772" marR="100772" marT="50379" marB="503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2813" rtl="0" eaLnBrk="0" fontAlgn="base" latinLnBrk="0" hangingPunct="0">
                        <a:lnSpc>
                          <a:spcPct val="100000"/>
                        </a:lnSpc>
                        <a:spcBef>
                          <a:spcPct val="0"/>
                        </a:spcBef>
                        <a:spcAft>
                          <a:spcPts val="1375"/>
                        </a:spcAft>
                        <a:buClrTx/>
                        <a:buSzTx/>
                        <a:buFontTx/>
                        <a:buNone/>
                        <a:tabLst/>
                      </a:pPr>
                      <a:endParaRPr kumimoji="0" lang="en-US" sz="2300" b="1" i="0" u="none" strike="noStrike" cap="none" normalizeH="0" baseline="0">
                        <a:ln>
                          <a:noFill/>
                        </a:ln>
                        <a:solidFill>
                          <a:srgbClr val="000000"/>
                        </a:solidFill>
                        <a:effectLst/>
                        <a:latin typeface="Comic Sans MS" pitchFamily="66" charset="0"/>
                      </a:endParaRPr>
                    </a:p>
                  </a:txBody>
                  <a:tcPr marL="100772" marR="100772" marT="50379" marB="50379" horzOverflow="overflow">
                    <a:lnL w="12700" cap="flat" cmpd="sng" algn="ctr">
                      <a:solidFill>
                        <a:schemeClr val="tx1"/>
                      </a:solidFill>
                      <a:prstDash val="solid"/>
                      <a:round/>
                      <a:headEnd type="none" w="med" len="med"/>
                      <a:tailEnd type="none" w="med" len="med"/>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
        <p:nvSpPr>
          <p:cNvPr id="6" name="Egyenlő 5">
            <a:extLst>
              <a:ext uri="{FF2B5EF4-FFF2-40B4-BE49-F238E27FC236}">
                <a16:creationId xmlns:a16="http://schemas.microsoft.com/office/drawing/2014/main" id="{52DC9D8F-8DB8-B419-E98B-5140AB838251}"/>
              </a:ext>
            </a:extLst>
          </p:cNvPr>
          <p:cNvSpPr/>
          <p:nvPr/>
        </p:nvSpPr>
        <p:spPr>
          <a:xfrm rot="5400000">
            <a:off x="2871615" y="835930"/>
            <a:ext cx="473660" cy="472217"/>
          </a:xfrm>
          <a:prstGeom prst="mathEqual">
            <a:avLst/>
          </a:prstGeom>
          <a:solidFill>
            <a:srgbClr val="00B0F0"/>
          </a:solidFill>
          <a:ln>
            <a:solidFill>
              <a:srgbClr val="0070C0"/>
            </a:solidFill>
          </a:ln>
          <a:effectLst>
            <a:outerShdw blurRad="50800" dist="38100" dir="2700000" algn="tl" rotWithShape="0">
              <a:prstClr val="black">
                <a:alpha val="40000"/>
              </a:prstClr>
            </a:outerShdw>
            <a:reflection blurRad="6350" stA="50000" endA="300" endPos="90000" dir="5400000" sy="-100000" algn="bl" rotWithShape="0"/>
          </a:effectLst>
          <a:scene3d>
            <a:camera prst="orthographicFront" fov="0">
              <a:rot lat="0" lon="0" rev="0"/>
            </a:camera>
            <a:lightRig rig="brightRoom" dir="tl">
              <a:rot lat="0" lon="0" rev="5400000"/>
            </a:lightRig>
          </a:scene3d>
          <a:sp3d contourW="12700">
            <a:bevelT w="25400" h="50800"/>
            <a:contourClr>
              <a:schemeClr val="accent1"/>
            </a:contourClr>
          </a:sp3d>
        </p:spPr>
        <p:style>
          <a:lnRef idx="0">
            <a:schemeClr val="accent1"/>
          </a:lnRef>
          <a:fillRef idx="3">
            <a:schemeClr val="accent1"/>
          </a:fillRef>
          <a:effectRef idx="3">
            <a:schemeClr val="accent1"/>
          </a:effectRef>
          <a:fontRef idx="minor">
            <a:schemeClr val="lt1"/>
          </a:fontRef>
        </p:style>
        <p:txBody>
          <a:bodyPr anchor="ctr"/>
          <a:lstStyle/>
          <a:p>
            <a:pPr algn="ctr" defTabSz="914400" eaLnBrk="1" fontAlgn="auto" hangingPunct="1">
              <a:spcBef>
                <a:spcPts val="0"/>
              </a:spcBef>
              <a:spcAft>
                <a:spcPts val="0"/>
              </a:spcAft>
              <a:defRPr/>
            </a:pPr>
            <a:endParaRPr lang="hu-HU" sz="1800" b="0">
              <a:solidFill>
                <a:schemeClr val="tx1"/>
              </a:solidFill>
            </a:endParaRPr>
          </a:p>
        </p:txBody>
      </p:sp>
      <p:grpSp>
        <p:nvGrpSpPr>
          <p:cNvPr id="3" name="Csoportba foglalás 11">
            <a:extLst>
              <a:ext uri="{FF2B5EF4-FFF2-40B4-BE49-F238E27FC236}">
                <a16:creationId xmlns:a16="http://schemas.microsoft.com/office/drawing/2014/main" id="{199F0372-E947-C7B6-28EF-A0F285F4E1BB}"/>
              </a:ext>
            </a:extLst>
          </p:cNvPr>
          <p:cNvGrpSpPr/>
          <p:nvPr/>
        </p:nvGrpSpPr>
        <p:grpSpPr>
          <a:xfrm>
            <a:off x="9549212" y="708140"/>
            <a:ext cx="332078" cy="516602"/>
            <a:chOff x="5000628" y="4278514"/>
            <a:chExt cx="785818" cy="122218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8900000" scaled="1"/>
            <a:tileRect/>
          </a:gradFill>
          <a:effectLst>
            <a:outerShdw blurRad="50800" dist="38100" dir="2700000" algn="tl" rotWithShape="0">
              <a:prstClr val="black">
                <a:alpha val="40000"/>
              </a:prstClr>
            </a:outerShdw>
            <a:reflection blurRad="6350" stA="50000" endA="300" endPos="55000" dir="5400000" sy="-100000" algn="bl" rotWithShape="0"/>
          </a:effectLst>
        </p:grpSpPr>
        <p:sp>
          <p:nvSpPr>
            <p:cNvPr id="7" name="Kocka 6">
              <a:extLst>
                <a:ext uri="{FF2B5EF4-FFF2-40B4-BE49-F238E27FC236}">
                  <a16:creationId xmlns:a16="http://schemas.microsoft.com/office/drawing/2014/main" id="{EC39F914-A37B-0FF3-EF82-E8651D5227CF}"/>
                </a:ext>
              </a:extLst>
            </p:cNvPr>
            <p:cNvSpPr/>
            <p:nvPr/>
          </p:nvSpPr>
          <p:spPr>
            <a:xfrm>
              <a:off x="5000628" y="4714884"/>
              <a:ext cx="785818" cy="785818"/>
            </a:xfrm>
            <a:prstGeom prst="cube">
              <a:avLst/>
            </a:prstGeom>
            <a:grpFill/>
          </p:spPr>
          <p:style>
            <a:lnRef idx="0">
              <a:schemeClr val="dk1"/>
            </a:lnRef>
            <a:fillRef idx="3">
              <a:schemeClr val="dk1"/>
            </a:fillRef>
            <a:effectRef idx="3">
              <a:schemeClr val="dk1"/>
            </a:effectRef>
            <a:fontRef idx="minor">
              <a:schemeClr val="lt1"/>
            </a:fontRef>
          </p:style>
          <p:txBody>
            <a:bodyPr anchor="ctr"/>
            <a:lstStyle/>
            <a:p>
              <a:pPr algn="ctr" defTabSz="914400" eaLnBrk="1" fontAlgn="auto" hangingPunct="1">
                <a:spcBef>
                  <a:spcPts val="0"/>
                </a:spcBef>
                <a:spcAft>
                  <a:spcPts val="0"/>
                </a:spcAft>
                <a:defRPr/>
              </a:pPr>
              <a:endParaRPr lang="hu-HU" sz="1800" b="0"/>
            </a:p>
          </p:txBody>
        </p:sp>
        <p:sp>
          <p:nvSpPr>
            <p:cNvPr id="11" name="Romboid 10">
              <a:extLst>
                <a:ext uri="{FF2B5EF4-FFF2-40B4-BE49-F238E27FC236}">
                  <a16:creationId xmlns:a16="http://schemas.microsoft.com/office/drawing/2014/main" id="{17786A3A-34A2-1F62-619D-3CEA5468CBE7}"/>
                </a:ext>
              </a:extLst>
            </p:cNvPr>
            <p:cNvSpPr/>
            <p:nvPr/>
          </p:nvSpPr>
          <p:spPr>
            <a:xfrm rot="18936248">
              <a:off x="5321643" y="4278514"/>
              <a:ext cx="434492" cy="562295"/>
            </a:xfrm>
            <a:prstGeom prst="parallelogram">
              <a:avLst>
                <a:gd name="adj" fmla="val 35397"/>
              </a:avLst>
            </a:prstGeom>
            <a:ln w="3175"/>
          </p:spPr>
          <p:style>
            <a:lnRef idx="1">
              <a:schemeClr val="accent3"/>
            </a:lnRef>
            <a:fillRef idx="3">
              <a:schemeClr val="accent3"/>
            </a:fillRef>
            <a:effectRef idx="2">
              <a:schemeClr val="accent3"/>
            </a:effectRef>
            <a:fontRef idx="minor">
              <a:schemeClr val="lt1"/>
            </a:fontRef>
          </p:style>
          <p:txBody>
            <a:bodyPr anchor="ctr"/>
            <a:lstStyle/>
            <a:p>
              <a:pPr algn="ctr" defTabSz="914400" eaLnBrk="1" fontAlgn="auto" hangingPunct="1">
                <a:spcBef>
                  <a:spcPts val="0"/>
                </a:spcBef>
                <a:spcAft>
                  <a:spcPts val="0"/>
                </a:spcAft>
                <a:defRPr/>
              </a:pPr>
              <a:endParaRPr lang="hu-HU" sz="1800" b="0"/>
            </a:p>
          </p:txBody>
        </p:sp>
        <p:sp>
          <p:nvSpPr>
            <p:cNvPr id="8" name="Háromszög 7">
              <a:extLst>
                <a:ext uri="{FF2B5EF4-FFF2-40B4-BE49-F238E27FC236}">
                  <a16:creationId xmlns:a16="http://schemas.microsoft.com/office/drawing/2014/main" id="{AFB36D06-8CA6-F706-F5AE-D8353E62D424}"/>
                </a:ext>
              </a:extLst>
            </p:cNvPr>
            <p:cNvSpPr/>
            <p:nvPr/>
          </p:nvSpPr>
          <p:spPr>
            <a:xfrm>
              <a:off x="5000628" y="4407033"/>
              <a:ext cx="578160" cy="500066"/>
            </a:xfrm>
            <a:prstGeom prst="triangle">
              <a:avLst/>
            </a:prstGeom>
            <a:ln w="3175"/>
          </p:spPr>
          <p:style>
            <a:lnRef idx="1">
              <a:schemeClr val="accent3"/>
            </a:lnRef>
            <a:fillRef idx="3">
              <a:schemeClr val="accent3"/>
            </a:fillRef>
            <a:effectRef idx="2">
              <a:schemeClr val="accent3"/>
            </a:effectRef>
            <a:fontRef idx="minor">
              <a:schemeClr val="lt1"/>
            </a:fontRef>
          </p:style>
          <p:txBody>
            <a:bodyPr anchor="ctr"/>
            <a:lstStyle/>
            <a:p>
              <a:pPr algn="ctr" defTabSz="914400" eaLnBrk="1" fontAlgn="auto" hangingPunct="1">
                <a:spcBef>
                  <a:spcPts val="0"/>
                </a:spcBef>
                <a:spcAft>
                  <a:spcPts val="0"/>
                </a:spcAft>
                <a:defRPr/>
              </a:pPr>
              <a:endParaRPr lang="hu-HU" sz="1800" b="0"/>
            </a:p>
          </p:txBody>
        </p:sp>
      </p:grpSp>
      <p:pic>
        <p:nvPicPr>
          <p:cNvPr id="110594" name="Picture 2">
            <a:extLst>
              <a:ext uri="{FF2B5EF4-FFF2-40B4-BE49-F238E27FC236}">
                <a16:creationId xmlns:a16="http://schemas.microsoft.com/office/drawing/2014/main" id="{2422AB2C-BD7A-98AB-9BBA-46473B20A9BF}"/>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27471" y="735974"/>
            <a:ext cx="393476" cy="522661"/>
          </a:xfrm>
          <a:prstGeom prst="rect">
            <a:avLst/>
          </a:prstGeom>
          <a:noFill/>
          <a:ln w="9525">
            <a:noFill/>
            <a:miter lim="800000"/>
            <a:headEnd/>
            <a:tailEnd/>
          </a:ln>
          <a:effectLst>
            <a:outerShdw blurRad="50800" dist="38100" dir="2700000" algn="tl" rotWithShape="0">
              <a:prstClr val="black">
                <a:alpha val="40000"/>
              </a:prstClr>
            </a:outerShdw>
            <a:reflection blurRad="6350" stA="50000" endA="300" endPos="55000" dir="5400000" sy="-100000" algn="bl" rotWithShape="0"/>
          </a:effectLst>
        </p:spPr>
      </p:pic>
      <p:sp>
        <p:nvSpPr>
          <p:cNvPr id="26672" name="Dia számának helye 14">
            <a:extLst>
              <a:ext uri="{FF2B5EF4-FFF2-40B4-BE49-F238E27FC236}">
                <a16:creationId xmlns:a16="http://schemas.microsoft.com/office/drawing/2014/main" id="{C04323C3-9AFD-7389-7793-2CE2CC934BAF}"/>
              </a:ext>
            </a:extLst>
          </p:cNvPr>
          <p:cNvSpPr txBox="1">
            <a:spLocks noGrp="1"/>
          </p:cNvSpPr>
          <p:nvPr/>
        </p:nvSpPr>
        <p:spPr bwMode="auto">
          <a:xfrm>
            <a:off x="9496425" y="6950075"/>
            <a:ext cx="5032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nchor="b"/>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fld id="{96754A92-B1DA-485D-9E0D-67906FB48698}" type="slidenum">
              <a:rPr lang="hu-HU" altLang="en-US" sz="1300" b="0">
                <a:solidFill>
                  <a:srgbClr val="B5A788"/>
                </a:solidFill>
                <a:latin typeface="Gill Sans MT" panose="020B0502020104020203" pitchFamily="34" charset="0"/>
                <a:cs typeface="Arial" panose="020B0604020202020204" pitchFamily="34" charset="0"/>
              </a:rPr>
              <a:pPr algn="ctr" eaLnBrk="1" hangingPunct="1"/>
              <a:t>19</a:t>
            </a:fld>
            <a:endParaRPr lang="hu-HU" altLang="en-US" sz="1300" b="0">
              <a:solidFill>
                <a:srgbClr val="B5A788"/>
              </a:solidFill>
              <a:latin typeface="Gill Sans MT" panose="020B0502020104020203" pitchFamily="34" charset="0"/>
              <a:cs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4AFBC45-BE2C-88E4-1C44-9F90D4080676}"/>
              </a:ext>
            </a:extLst>
          </p:cNvPr>
          <p:cNvSpPr>
            <a:spLocks noGrp="1" noChangeArrowheads="1"/>
          </p:cNvSpPr>
          <p:nvPr>
            <p:ph type="title"/>
          </p:nvPr>
        </p:nvSpPr>
        <p:spPr>
          <a:xfrm>
            <a:off x="323850" y="236538"/>
            <a:ext cx="8596313" cy="685800"/>
          </a:xfrm>
        </p:spPr>
        <p:txBody>
          <a:bodyPr/>
          <a:lstStyle/>
          <a:p>
            <a:r>
              <a:rPr lang="en-CA" altLang="en-US" sz="3200"/>
              <a:t>GRASP Patterns</a:t>
            </a:r>
          </a:p>
        </p:txBody>
      </p:sp>
      <p:sp>
        <p:nvSpPr>
          <p:cNvPr id="66563" name="Rectangle 3">
            <a:extLst>
              <a:ext uri="{FF2B5EF4-FFF2-40B4-BE49-F238E27FC236}">
                <a16:creationId xmlns:a16="http://schemas.microsoft.com/office/drawing/2014/main" id="{FDBC8BF2-B171-E720-F1F7-7822E99A7B7E}"/>
              </a:ext>
            </a:extLst>
          </p:cNvPr>
          <p:cNvSpPr>
            <a:spLocks noGrp="1" noChangeArrowheads="1"/>
          </p:cNvSpPr>
          <p:nvPr>
            <p:ph type="body" idx="1"/>
          </p:nvPr>
        </p:nvSpPr>
        <p:spPr>
          <a:xfrm>
            <a:off x="233363" y="884238"/>
            <a:ext cx="9523412" cy="6096000"/>
          </a:xfrm>
        </p:spPr>
        <p:txBody>
          <a:bodyPr/>
          <a:lstStyle/>
          <a:p>
            <a:pPr>
              <a:lnSpc>
                <a:spcPct val="110000"/>
              </a:lnSpc>
              <a:spcAft>
                <a:spcPts val="600"/>
              </a:spcAft>
            </a:pPr>
            <a:r>
              <a:rPr lang="en-CA" altLang="en-US" sz="3200"/>
              <a:t>GRASP patterns essentially suggest how to assign responsibilities to classes:</a:t>
            </a:r>
          </a:p>
          <a:p>
            <a:pPr lvl="1">
              <a:lnSpc>
                <a:spcPct val="110000"/>
              </a:lnSpc>
              <a:spcAft>
                <a:spcPts val="2400"/>
              </a:spcAft>
            </a:pPr>
            <a:r>
              <a:rPr lang="en-CA" altLang="en-US" sz="2800" b="1">
                <a:solidFill>
                  <a:srgbClr val="0000CC"/>
                </a:solidFill>
              </a:rPr>
              <a:t>Warning</a:t>
            </a:r>
            <a:r>
              <a:rPr lang="en-CA" altLang="en-US" sz="2800">
                <a:solidFill>
                  <a:srgbClr val="FF0000"/>
                </a:solidFill>
              </a:rPr>
              <a:t>:  </a:t>
            </a:r>
            <a:r>
              <a:rPr lang="en-CA" altLang="en-US" sz="2800" b="1">
                <a:solidFill>
                  <a:srgbClr val="FF0000"/>
                </a:solidFill>
              </a:rPr>
              <a:t>Some Grasps tend to be vague and need to be seen as guidelines rather than solutions.</a:t>
            </a:r>
          </a:p>
          <a:p>
            <a:pPr>
              <a:lnSpc>
                <a:spcPct val="110000"/>
              </a:lnSpc>
              <a:spcAft>
                <a:spcPct val="0"/>
              </a:spcAft>
            </a:pPr>
            <a:r>
              <a:rPr lang="en-CA" altLang="en-US" sz="3200">
                <a:solidFill>
                  <a:srgbClr val="0000CC"/>
                </a:solidFill>
              </a:rPr>
              <a:t>What is a responsibility?</a:t>
            </a:r>
          </a:p>
          <a:p>
            <a:pPr lvl="1">
              <a:lnSpc>
                <a:spcPct val="110000"/>
              </a:lnSpc>
              <a:spcAft>
                <a:spcPts val="600"/>
              </a:spcAft>
            </a:pPr>
            <a:r>
              <a:rPr lang="en-CA" altLang="en-US" sz="2800" b="1">
                <a:solidFill>
                  <a:srgbClr val="0000CC"/>
                </a:solidFill>
              </a:rPr>
              <a:t>A contract or obligation of a class</a:t>
            </a:r>
          </a:p>
          <a:p>
            <a:pPr lvl="1">
              <a:lnSpc>
                <a:spcPct val="110000"/>
              </a:lnSpc>
              <a:spcAft>
                <a:spcPts val="600"/>
              </a:spcAft>
            </a:pPr>
            <a:r>
              <a:rPr lang="en-CA" altLang="en-US" sz="2800"/>
              <a:t>Responsibilities can include behaviour, data storage, object creation, etc.</a:t>
            </a:r>
          </a:p>
          <a:p>
            <a:pPr lvl="1">
              <a:lnSpc>
                <a:spcPct val="110000"/>
              </a:lnSpc>
              <a:spcAft>
                <a:spcPts val="600"/>
              </a:spcAft>
            </a:pPr>
            <a:r>
              <a:rPr lang="en-CA" altLang="en-US" sz="2800"/>
              <a:t>Usually fall into two categories:</a:t>
            </a:r>
          </a:p>
          <a:p>
            <a:pPr lvl="2">
              <a:lnSpc>
                <a:spcPct val="110000"/>
              </a:lnSpc>
              <a:spcAft>
                <a:spcPts val="600"/>
              </a:spcAft>
            </a:pPr>
            <a:r>
              <a:rPr lang="en-CA" altLang="en-US" sz="2400" b="1">
                <a:solidFill>
                  <a:srgbClr val="0000CC"/>
                </a:solidFill>
              </a:rPr>
              <a:t>Doing</a:t>
            </a:r>
          </a:p>
          <a:p>
            <a:pPr lvl="2">
              <a:lnSpc>
                <a:spcPct val="110000"/>
              </a:lnSpc>
              <a:spcAft>
                <a:spcPts val="600"/>
              </a:spcAft>
            </a:pPr>
            <a:r>
              <a:rPr lang="en-CA" altLang="en-US" sz="2400" b="1">
                <a:solidFill>
                  <a:srgbClr val="0000CC"/>
                </a:solidFill>
              </a:rPr>
              <a:t>Knowing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Effect transition="in" filter="wipe(down)">
                                      <p:cBhvr>
                                        <p:cTn id="7" dur="500"/>
                                        <p:tgtEl>
                                          <p:spTgt spid="665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6563">
                                            <p:txEl>
                                              <p:pRg st="3" end="3"/>
                                            </p:txEl>
                                          </p:spTgt>
                                        </p:tgtEl>
                                        <p:attrNameLst>
                                          <p:attrName>style.visibility</p:attrName>
                                        </p:attrNameLst>
                                      </p:cBhvr>
                                      <p:to>
                                        <p:strVal val="visible"/>
                                      </p:to>
                                    </p:set>
                                    <p:animEffect transition="in" filter="wipe(down)">
                                      <p:cBhvr>
                                        <p:cTn id="12" dur="500"/>
                                        <p:tgtEl>
                                          <p:spTgt spid="6656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6563">
                                            <p:txEl>
                                              <p:pRg st="4" end="4"/>
                                            </p:txEl>
                                          </p:spTgt>
                                        </p:tgtEl>
                                        <p:attrNameLst>
                                          <p:attrName>style.visibility</p:attrName>
                                        </p:attrNameLst>
                                      </p:cBhvr>
                                      <p:to>
                                        <p:strVal val="visible"/>
                                      </p:to>
                                    </p:set>
                                    <p:animEffect transition="in" filter="wipe(down)">
                                      <p:cBhvr>
                                        <p:cTn id="15" dur="500"/>
                                        <p:tgtEl>
                                          <p:spTgt spid="6656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6563">
                                            <p:txEl>
                                              <p:pRg st="5" end="5"/>
                                            </p:txEl>
                                          </p:spTgt>
                                        </p:tgtEl>
                                        <p:attrNameLst>
                                          <p:attrName>style.visibility</p:attrName>
                                        </p:attrNameLst>
                                      </p:cBhvr>
                                      <p:to>
                                        <p:strVal val="visible"/>
                                      </p:to>
                                    </p:set>
                                    <p:animEffect transition="in" filter="wipe(down)">
                                      <p:cBhvr>
                                        <p:cTn id="18" dur="500"/>
                                        <p:tgtEl>
                                          <p:spTgt spid="6656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6563">
                                            <p:txEl>
                                              <p:pRg st="6" end="6"/>
                                            </p:txEl>
                                          </p:spTgt>
                                        </p:tgtEl>
                                        <p:attrNameLst>
                                          <p:attrName>style.visibility</p:attrName>
                                        </p:attrNameLst>
                                      </p:cBhvr>
                                      <p:to>
                                        <p:strVal val="visible"/>
                                      </p:to>
                                    </p:set>
                                    <p:animEffect transition="in" filter="wipe(down)">
                                      <p:cBhvr>
                                        <p:cTn id="21" dur="500"/>
                                        <p:tgtEl>
                                          <p:spTgt spid="6656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6563">
                                            <p:txEl>
                                              <p:pRg st="7" end="7"/>
                                            </p:txEl>
                                          </p:spTgt>
                                        </p:tgtEl>
                                        <p:attrNameLst>
                                          <p:attrName>style.visibility</p:attrName>
                                        </p:attrNameLst>
                                      </p:cBhvr>
                                      <p:to>
                                        <p:strVal val="visible"/>
                                      </p:to>
                                    </p:set>
                                    <p:animEffect transition="in" filter="wipe(down)">
                                      <p:cBhvr>
                                        <p:cTn id="24" dur="500"/>
                                        <p:tgtEl>
                                          <p:spTgt spid="66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D73C857-FBF2-CB8A-3EE4-DA944DCF2ABB}"/>
              </a:ext>
            </a:extLst>
          </p:cNvPr>
          <p:cNvSpPr>
            <a:spLocks noGrp="1" noChangeArrowheads="1"/>
          </p:cNvSpPr>
          <p:nvPr>
            <p:ph type="title" idx="4294967295"/>
          </p:nvPr>
        </p:nvSpPr>
        <p:spPr>
          <a:xfrm>
            <a:off x="392113" y="223838"/>
            <a:ext cx="8915400" cy="1255712"/>
          </a:xfrm>
        </p:spPr>
        <p:txBody>
          <a:bodyPr/>
          <a:lstStyle/>
          <a:p>
            <a:r>
              <a:rPr lang="en-US" altLang="en-US" sz="3600"/>
              <a:t>GoF Patterns: A Classification </a:t>
            </a:r>
          </a:p>
        </p:txBody>
      </p:sp>
      <p:sp>
        <p:nvSpPr>
          <p:cNvPr id="136195" name="Rectangle 3">
            <a:extLst>
              <a:ext uri="{FF2B5EF4-FFF2-40B4-BE49-F238E27FC236}">
                <a16:creationId xmlns:a16="http://schemas.microsoft.com/office/drawing/2014/main" id="{926E3EFA-C889-6097-BFB7-6A876F66AB7D}"/>
              </a:ext>
            </a:extLst>
          </p:cNvPr>
          <p:cNvSpPr>
            <a:spLocks noGrp="1" noChangeArrowheads="1"/>
          </p:cNvSpPr>
          <p:nvPr>
            <p:ph type="body" idx="4294967295"/>
          </p:nvPr>
        </p:nvSpPr>
        <p:spPr>
          <a:xfrm>
            <a:off x="392113" y="1570038"/>
            <a:ext cx="9523412" cy="5791200"/>
          </a:xfrm>
        </p:spPr>
        <p:txBody>
          <a:bodyPr/>
          <a:lstStyle/>
          <a:p>
            <a:pPr>
              <a:lnSpc>
                <a:spcPct val="110000"/>
              </a:lnSpc>
              <a:spcBef>
                <a:spcPts val="600"/>
              </a:spcBef>
              <a:spcAft>
                <a:spcPct val="0"/>
              </a:spcAft>
            </a:pPr>
            <a:r>
              <a:rPr lang="en-US" altLang="en-US" sz="3200" b="1">
                <a:solidFill>
                  <a:srgbClr val="0000CC"/>
                </a:solidFill>
              </a:rPr>
              <a:t>Creational patterns:</a:t>
            </a:r>
          </a:p>
          <a:p>
            <a:pPr lvl="1">
              <a:lnSpc>
                <a:spcPct val="110000"/>
              </a:lnSpc>
              <a:spcBef>
                <a:spcPts val="600"/>
              </a:spcBef>
              <a:spcAft>
                <a:spcPts val="2400"/>
              </a:spcAft>
            </a:pPr>
            <a:r>
              <a:rPr lang="en-US" altLang="en-US"/>
              <a:t>When and how objects are instantiated?</a:t>
            </a:r>
            <a:endParaRPr lang="en-US" altLang="en-US" sz="3600"/>
          </a:p>
          <a:p>
            <a:pPr>
              <a:lnSpc>
                <a:spcPct val="110000"/>
              </a:lnSpc>
              <a:spcBef>
                <a:spcPts val="600"/>
              </a:spcBef>
              <a:spcAft>
                <a:spcPct val="0"/>
              </a:spcAft>
            </a:pPr>
            <a:r>
              <a:rPr lang="en-US" altLang="en-US" sz="3200" b="1">
                <a:solidFill>
                  <a:srgbClr val="0000CC"/>
                </a:solidFill>
              </a:rPr>
              <a:t>Structural patterns:</a:t>
            </a:r>
          </a:p>
          <a:p>
            <a:pPr lvl="1">
              <a:lnSpc>
                <a:spcPct val="110000"/>
              </a:lnSpc>
              <a:spcBef>
                <a:spcPts val="600"/>
              </a:spcBef>
              <a:spcAft>
                <a:spcPts val="2400"/>
              </a:spcAft>
            </a:pPr>
            <a:r>
              <a:rPr lang="en-US" altLang="en-US"/>
              <a:t>How objects are composed into larger groups?</a:t>
            </a:r>
          </a:p>
          <a:p>
            <a:pPr>
              <a:lnSpc>
                <a:spcPct val="110000"/>
              </a:lnSpc>
              <a:spcBef>
                <a:spcPts val="600"/>
              </a:spcBef>
              <a:spcAft>
                <a:spcPct val="0"/>
              </a:spcAft>
            </a:pPr>
            <a:r>
              <a:rPr lang="en-US" altLang="en-US" sz="3200" b="1">
                <a:solidFill>
                  <a:srgbClr val="0000CC"/>
                </a:solidFill>
              </a:rPr>
              <a:t>Behavioral patterns:</a:t>
            </a:r>
          </a:p>
          <a:p>
            <a:pPr lvl="1">
              <a:lnSpc>
                <a:spcPct val="110000"/>
              </a:lnSpc>
              <a:spcBef>
                <a:spcPts val="600"/>
              </a:spcBef>
              <a:spcAft>
                <a:spcPts val="1200"/>
              </a:spcAft>
            </a:pPr>
            <a:r>
              <a:rPr lang="en-US" altLang="en-US"/>
              <a:t>How are responsibilities distributed?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wipe(down)">
                                      <p:cBhvr>
                                        <p:cTn id="7" dur="500"/>
                                        <p:tgtEl>
                                          <p:spTgt spid="136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6195">
                                            <p:txEl>
                                              <p:pRg st="3" end="3"/>
                                            </p:txEl>
                                          </p:spTgt>
                                        </p:tgtEl>
                                        <p:attrNameLst>
                                          <p:attrName>style.visibility</p:attrName>
                                        </p:attrNameLst>
                                      </p:cBhvr>
                                      <p:to>
                                        <p:strVal val="visible"/>
                                      </p:to>
                                    </p:set>
                                    <p:animEffect transition="in" filter="wipe(down)">
                                      <p:cBhvr>
                                        <p:cTn id="12" dur="500"/>
                                        <p:tgtEl>
                                          <p:spTgt spid="1361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6195">
                                            <p:txEl>
                                              <p:pRg st="5" end="5"/>
                                            </p:txEl>
                                          </p:spTgt>
                                        </p:tgtEl>
                                        <p:attrNameLst>
                                          <p:attrName>style.visibility</p:attrName>
                                        </p:attrNameLst>
                                      </p:cBhvr>
                                      <p:to>
                                        <p:strVal val="visible"/>
                                      </p:to>
                                    </p:set>
                                    <p:animEffect transition="in" filter="wipe(down)">
                                      <p:cBhvr>
                                        <p:cTn id="17" dur="500"/>
                                        <p:tgtEl>
                                          <p:spTgt spid="136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916D278-258A-CE13-B240-9DBB62BC531B}"/>
              </a:ext>
            </a:extLst>
          </p:cNvPr>
          <p:cNvSpPr>
            <a:spLocks noGrp="1" noChangeArrowheads="1"/>
          </p:cNvSpPr>
          <p:nvPr>
            <p:ph type="title" idx="4294967295"/>
          </p:nvPr>
        </p:nvSpPr>
        <p:spPr>
          <a:xfrm>
            <a:off x="1839913" y="242888"/>
            <a:ext cx="6934200" cy="800100"/>
          </a:xfrm>
        </p:spPr>
        <p:txBody>
          <a:bodyPr/>
          <a:lstStyle/>
          <a:p>
            <a:r>
              <a:rPr lang="en-US" altLang="en-US" sz="3200"/>
              <a:t>GoF  Pattern Taxonomy</a:t>
            </a:r>
          </a:p>
        </p:txBody>
      </p:sp>
      <p:sp>
        <p:nvSpPr>
          <p:cNvPr id="172035" name="Rectangle 3">
            <a:extLst>
              <a:ext uri="{FF2B5EF4-FFF2-40B4-BE49-F238E27FC236}">
                <a16:creationId xmlns:a16="http://schemas.microsoft.com/office/drawing/2014/main" id="{C1F43BCD-3728-DABE-6EB1-71FAE3C67BFE}"/>
              </a:ext>
            </a:extLst>
          </p:cNvPr>
          <p:cNvSpPr>
            <a:spLocks noGrp="1" noChangeArrowheads="1"/>
          </p:cNvSpPr>
          <p:nvPr>
            <p:ph type="body" idx="4294967295"/>
          </p:nvPr>
        </p:nvSpPr>
        <p:spPr>
          <a:xfrm>
            <a:off x="174625" y="1042988"/>
            <a:ext cx="9906000" cy="5727700"/>
          </a:xfrm>
        </p:spPr>
        <p:txBody>
          <a:bodyPr/>
          <a:lstStyle/>
          <a:p>
            <a:pPr>
              <a:spcAft>
                <a:spcPts val="600"/>
              </a:spcAft>
              <a:defRPr/>
            </a:pPr>
            <a:r>
              <a:rPr lang="en-US" altLang="en-US" sz="2800" b="1" dirty="0">
                <a:solidFill>
                  <a:srgbClr val="0000CC"/>
                </a:solidFill>
              </a:rPr>
              <a:t>Structural Patterns</a:t>
            </a:r>
          </a:p>
          <a:p>
            <a:pPr lvl="1">
              <a:spcAft>
                <a:spcPts val="600"/>
              </a:spcAft>
              <a:defRPr/>
            </a:pPr>
            <a:r>
              <a:rPr lang="en-US" altLang="en-US" sz="2400" dirty="0"/>
              <a:t>Adapters, Bridges, Facades, and  Proxies are variations of a single theme: </a:t>
            </a:r>
          </a:p>
          <a:p>
            <a:pPr lvl="2">
              <a:spcAft>
                <a:spcPts val="600"/>
              </a:spcAft>
              <a:defRPr/>
            </a:pPr>
            <a:r>
              <a:rPr lang="en-US" altLang="en-US" sz="2400" dirty="0">
                <a:solidFill>
                  <a:srgbClr val="0000CC"/>
                </a:solidFill>
              </a:rPr>
              <a:t>Reduce the coupling between two or more classes </a:t>
            </a:r>
          </a:p>
          <a:p>
            <a:pPr lvl="2">
              <a:spcAft>
                <a:spcPts val="600"/>
              </a:spcAft>
              <a:defRPr/>
            </a:pPr>
            <a:r>
              <a:rPr lang="en-US" altLang="en-US" sz="2400" b="1" dirty="0">
                <a:solidFill>
                  <a:srgbClr val="336600"/>
                </a:solidFill>
              </a:rPr>
              <a:t>Introduce abstract classes to enable future extensions</a:t>
            </a:r>
          </a:p>
          <a:p>
            <a:pPr marL="1073150" lvl="2" indent="0">
              <a:spcAft>
                <a:spcPts val="600"/>
              </a:spcAft>
              <a:buFont typeface="Wingdings" panose="05000000000000000000" pitchFamily="2" charset="2"/>
              <a:buNone/>
              <a:defRPr/>
            </a:pPr>
            <a:endParaRPr lang="en-US" altLang="en-US" sz="2000" b="1" dirty="0">
              <a:solidFill>
                <a:srgbClr val="336600"/>
              </a:solidFill>
            </a:endParaRPr>
          </a:p>
          <a:p>
            <a:pPr>
              <a:spcAft>
                <a:spcPts val="600"/>
              </a:spcAft>
              <a:defRPr/>
            </a:pPr>
            <a:r>
              <a:rPr lang="en-US" altLang="en-US" sz="2800" b="1" dirty="0">
                <a:solidFill>
                  <a:srgbClr val="0000CC"/>
                </a:solidFill>
              </a:rPr>
              <a:t>Behavioral Patterns</a:t>
            </a:r>
          </a:p>
          <a:p>
            <a:pPr lvl="1">
              <a:spcAft>
                <a:spcPts val="600"/>
              </a:spcAft>
              <a:defRPr/>
            </a:pPr>
            <a:r>
              <a:rPr lang="en-US" altLang="en-US" sz="2400" dirty="0"/>
              <a:t>Assignment of responsibilities among objects: Who does what?</a:t>
            </a:r>
          </a:p>
          <a:p>
            <a:pPr lvl="1">
              <a:spcAft>
                <a:spcPts val="3000"/>
              </a:spcAft>
              <a:defRPr/>
            </a:pPr>
            <a:r>
              <a:rPr lang="en-US" altLang="en-US" sz="2400" dirty="0"/>
              <a:t>Behavioral patterns concern cohesion and coupling. </a:t>
            </a:r>
          </a:p>
          <a:p>
            <a:pPr>
              <a:spcAft>
                <a:spcPts val="600"/>
              </a:spcAft>
              <a:defRPr/>
            </a:pPr>
            <a:r>
              <a:rPr lang="en-US" altLang="en-US" sz="2800" b="1" dirty="0">
                <a:solidFill>
                  <a:srgbClr val="0000CC"/>
                </a:solidFill>
              </a:rPr>
              <a:t>Creational Patterns</a:t>
            </a:r>
          </a:p>
          <a:p>
            <a:pPr lvl="1">
              <a:spcAft>
                <a:spcPts val="600"/>
              </a:spcAft>
              <a:defRPr/>
            </a:pPr>
            <a:r>
              <a:rPr lang="en-US" altLang="en-US" sz="2400" dirty="0"/>
              <a:t>Separate a system from how its objects are created</a:t>
            </a:r>
          </a:p>
          <a:p>
            <a:pPr lvl="1">
              <a:spcAft>
                <a:spcPts val="600"/>
              </a:spcAft>
              <a:defRPr/>
            </a:pPr>
            <a:r>
              <a:rPr lang="en-US" altLang="en-US" sz="2400" b="1" dirty="0">
                <a:solidFill>
                  <a:srgbClr val="0000CC"/>
                </a:solidFill>
              </a:rPr>
              <a:t>Increase the system's flexibility in terms of object creation.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2035">
                                            <p:txEl>
                                              <p:pRg st="5" end="5"/>
                                            </p:txEl>
                                          </p:spTgt>
                                        </p:tgtEl>
                                        <p:attrNameLst>
                                          <p:attrName>style.visibility</p:attrName>
                                        </p:attrNameLst>
                                      </p:cBhvr>
                                      <p:to>
                                        <p:strVal val="visible"/>
                                      </p:to>
                                    </p:set>
                                    <p:animEffect transition="in" filter="checkerboard(across)">
                                      <p:cBhvr>
                                        <p:cTn id="7" dur="500"/>
                                        <p:tgtEl>
                                          <p:spTgt spid="172035">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2035">
                                            <p:txEl>
                                              <p:pRg st="6" end="6"/>
                                            </p:txEl>
                                          </p:spTgt>
                                        </p:tgtEl>
                                        <p:attrNameLst>
                                          <p:attrName>style.visibility</p:attrName>
                                        </p:attrNameLst>
                                      </p:cBhvr>
                                      <p:to>
                                        <p:strVal val="visible"/>
                                      </p:to>
                                    </p:set>
                                    <p:animEffect transition="in" filter="checkerboard(across)">
                                      <p:cBhvr>
                                        <p:cTn id="10" dur="500"/>
                                        <p:tgtEl>
                                          <p:spTgt spid="172035">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2035">
                                            <p:txEl>
                                              <p:pRg st="7" end="7"/>
                                            </p:txEl>
                                          </p:spTgt>
                                        </p:tgtEl>
                                        <p:attrNameLst>
                                          <p:attrName>style.visibility</p:attrName>
                                        </p:attrNameLst>
                                      </p:cBhvr>
                                      <p:to>
                                        <p:strVal val="visible"/>
                                      </p:to>
                                    </p:set>
                                    <p:animEffect transition="in" filter="checkerboard(across)">
                                      <p:cBhvr>
                                        <p:cTn id="13" dur="500"/>
                                        <p:tgtEl>
                                          <p:spTgt spid="172035">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72035">
                                            <p:txEl>
                                              <p:pRg st="8" end="8"/>
                                            </p:txEl>
                                          </p:spTgt>
                                        </p:tgtEl>
                                        <p:attrNameLst>
                                          <p:attrName>style.visibility</p:attrName>
                                        </p:attrNameLst>
                                      </p:cBhvr>
                                      <p:to>
                                        <p:strVal val="visible"/>
                                      </p:to>
                                    </p:set>
                                    <p:animEffect transition="in" filter="checkerboard(across)">
                                      <p:cBhvr>
                                        <p:cTn id="18" dur="500"/>
                                        <p:tgtEl>
                                          <p:spTgt spid="172035">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72035">
                                            <p:txEl>
                                              <p:pRg st="9" end="9"/>
                                            </p:txEl>
                                          </p:spTgt>
                                        </p:tgtEl>
                                        <p:attrNameLst>
                                          <p:attrName>style.visibility</p:attrName>
                                        </p:attrNameLst>
                                      </p:cBhvr>
                                      <p:to>
                                        <p:strVal val="visible"/>
                                      </p:to>
                                    </p:set>
                                    <p:animEffect transition="in" filter="wipe(down)">
                                      <p:cBhvr>
                                        <p:cTn id="23" dur="500"/>
                                        <p:tgtEl>
                                          <p:spTgt spid="172035">
                                            <p:txEl>
                                              <p:pRg st="9" end="9"/>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72035">
                                            <p:txEl>
                                              <p:pRg st="10" end="10"/>
                                            </p:txEl>
                                          </p:spTgt>
                                        </p:tgtEl>
                                        <p:attrNameLst>
                                          <p:attrName>style.visibility</p:attrName>
                                        </p:attrNameLst>
                                      </p:cBhvr>
                                      <p:to>
                                        <p:strVal val="visible"/>
                                      </p:to>
                                    </p:set>
                                    <p:animEffect transition="in" filter="wipe(down)">
                                      <p:cBhvr>
                                        <p:cTn id="26" dur="500"/>
                                        <p:tgtEl>
                                          <p:spTgt spid="172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PatternTaxonomy">
            <a:extLst>
              <a:ext uri="{FF2B5EF4-FFF2-40B4-BE49-F238E27FC236}">
                <a16:creationId xmlns:a16="http://schemas.microsoft.com/office/drawing/2014/main" id="{3599FB72-C6F8-2540-599C-4D4C0744A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036638"/>
            <a:ext cx="9805988"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el 4">
            <a:extLst>
              <a:ext uri="{FF2B5EF4-FFF2-40B4-BE49-F238E27FC236}">
                <a16:creationId xmlns:a16="http://schemas.microsoft.com/office/drawing/2014/main" id="{78592C52-0EFA-49D6-794B-E0DBBFAC8CD3}"/>
              </a:ext>
            </a:extLst>
          </p:cNvPr>
          <p:cNvSpPr>
            <a:spLocks noGrp="1" noChangeArrowheads="1"/>
          </p:cNvSpPr>
          <p:nvPr>
            <p:ph type="title" idx="4294967295"/>
          </p:nvPr>
        </p:nvSpPr>
        <p:spPr>
          <a:xfrm>
            <a:off x="73025" y="0"/>
            <a:ext cx="9805988" cy="952500"/>
          </a:xfrm>
        </p:spPr>
        <p:txBody>
          <a:bodyPr lIns="95229" tIns="46779" rIns="95229" bIns="46779"/>
          <a:lstStyle/>
          <a:p>
            <a:r>
              <a:rPr lang="en-US" altLang="en-US" sz="2800"/>
              <a:t> Taxonomy of GoF Patterns (23 Patterns)</a:t>
            </a:r>
          </a:p>
        </p:txBody>
      </p:sp>
      <p:sp>
        <p:nvSpPr>
          <p:cNvPr id="5" name="AutoShape 4">
            <a:extLst>
              <a:ext uri="{FF2B5EF4-FFF2-40B4-BE49-F238E27FC236}">
                <a16:creationId xmlns:a16="http://schemas.microsoft.com/office/drawing/2014/main" id="{436E30E9-4038-67DB-5368-2858F99C912A}"/>
              </a:ext>
            </a:extLst>
          </p:cNvPr>
          <p:cNvSpPr>
            <a:spLocks noChangeArrowheads="1"/>
          </p:cNvSpPr>
          <p:nvPr/>
        </p:nvSpPr>
        <p:spPr bwMode="auto">
          <a:xfrm>
            <a:off x="-38100" y="4843463"/>
            <a:ext cx="376238" cy="300037"/>
          </a:xfrm>
          <a:prstGeom prst="rightArrow">
            <a:avLst>
              <a:gd name="adj1" fmla="val 50000"/>
              <a:gd name="adj2" fmla="val 31349"/>
            </a:avLst>
          </a:prstGeom>
          <a:solidFill>
            <a:srgbClr val="FFB20D"/>
          </a:solidFill>
          <a:ln w="12700">
            <a:solidFill>
              <a:schemeClr val="tx1"/>
            </a:solidFill>
            <a:miter lim="800000"/>
            <a:headEnd/>
            <a:tailEnd/>
          </a:ln>
        </p:spPr>
        <p:txBody>
          <a:bodyPr wrap="none" lIns="96231" tIns="48116" rIns="96231" bIns="48116" anchor="ctr"/>
          <a:lstStyle>
            <a:lvl1pPr defTabSz="962025">
              <a:defRPr sz="3600" b="1">
                <a:solidFill>
                  <a:schemeClr val="bg1"/>
                </a:solidFill>
                <a:latin typeface="Times New Roman" panose="02020603050405020304" pitchFamily="18" charset="0"/>
              </a:defRPr>
            </a:lvl1pPr>
            <a:lvl2pPr marL="742950" indent="-285750" defTabSz="962025">
              <a:defRPr sz="3600" b="1">
                <a:solidFill>
                  <a:schemeClr val="bg1"/>
                </a:solidFill>
                <a:latin typeface="Times New Roman" panose="02020603050405020304" pitchFamily="18" charset="0"/>
              </a:defRPr>
            </a:lvl2pPr>
            <a:lvl3pPr marL="1143000" indent="-228600" defTabSz="962025">
              <a:defRPr sz="3600" b="1">
                <a:solidFill>
                  <a:schemeClr val="bg1"/>
                </a:solidFill>
                <a:latin typeface="Times New Roman" panose="02020603050405020304" pitchFamily="18" charset="0"/>
              </a:defRPr>
            </a:lvl3pPr>
            <a:lvl4pPr marL="1600200" indent="-228600" defTabSz="962025">
              <a:defRPr sz="3600" b="1">
                <a:solidFill>
                  <a:schemeClr val="bg1"/>
                </a:solidFill>
                <a:latin typeface="Times New Roman" panose="02020603050405020304" pitchFamily="18" charset="0"/>
              </a:defRPr>
            </a:lvl4pPr>
            <a:lvl5pPr marL="2057400" indent="-228600" defTabSz="962025">
              <a:defRPr sz="3600" b="1">
                <a:solidFill>
                  <a:schemeClr val="bg1"/>
                </a:solidFill>
                <a:latin typeface="Times New Roman" panose="02020603050405020304" pitchFamily="18" charset="0"/>
              </a:defRPr>
            </a:lvl5pPr>
            <a:lvl6pPr marL="2514600" indent="-228600" defTabSz="962025"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962025"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962025"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962025" eaLnBrk="0" fontAlgn="base" hangingPunct="0">
              <a:spcBef>
                <a:spcPct val="0"/>
              </a:spcBef>
              <a:spcAft>
                <a:spcPct val="0"/>
              </a:spcAft>
              <a:defRPr sz="3600" b="1">
                <a:solidFill>
                  <a:schemeClr val="bg1"/>
                </a:solidFill>
                <a:latin typeface="Times New Roman" panose="02020603050405020304" pitchFamily="18" charset="0"/>
              </a:defRPr>
            </a:lvl9pPr>
          </a:lstStyle>
          <a:p>
            <a:endParaRPr lang="en-US" altLang="en-US" sz="1900" i="1">
              <a:solidFill>
                <a:schemeClr val="tx1"/>
              </a:solidFill>
              <a:latin typeface="Palatino"/>
              <a:ea typeface="MS PGothic" panose="020B0600070205080204" pitchFamily="34" charset="-128"/>
              <a:cs typeface="Arial" panose="020B0604020202020204" pitchFamily="34" charset="0"/>
            </a:endParaRPr>
          </a:p>
        </p:txBody>
      </p:sp>
      <p:sp>
        <p:nvSpPr>
          <p:cNvPr id="2" name="Oval 1">
            <a:extLst>
              <a:ext uri="{FF2B5EF4-FFF2-40B4-BE49-F238E27FC236}">
                <a16:creationId xmlns:a16="http://schemas.microsoft.com/office/drawing/2014/main" id="{5A3D9F60-6B03-670C-8A98-C0A3AEACE82B}"/>
              </a:ext>
            </a:extLst>
          </p:cNvPr>
          <p:cNvSpPr/>
          <p:nvPr/>
        </p:nvSpPr>
        <p:spPr bwMode="auto">
          <a:xfrm>
            <a:off x="-38100" y="4462463"/>
            <a:ext cx="1643063" cy="914400"/>
          </a:xfrm>
          <a:prstGeom prst="ellipse">
            <a:avLst/>
          </a:prstGeom>
          <a:noFill/>
          <a:ln w="57150">
            <a:solidFill>
              <a:srgbClr val="FF0000"/>
            </a:solidFill>
            <a:round/>
            <a:headEnd/>
            <a:tailEnd/>
          </a:ln>
        </p:spPr>
        <p:txBody>
          <a:bodyPr anchor="ctr"/>
          <a:lstStyle/>
          <a:p>
            <a:pPr algn="ctr">
              <a:defRPr/>
            </a:pPr>
            <a:endParaRPr lang="en-IN">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down)">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94B196F-CFAA-A290-FBF6-A41C5A4CA877}"/>
              </a:ext>
            </a:extLst>
          </p:cNvPr>
          <p:cNvSpPr>
            <a:spLocks noGrp="1" noChangeArrowheads="1"/>
          </p:cNvSpPr>
          <p:nvPr>
            <p:ph type="ctrTitle" idx="4294967295"/>
          </p:nvPr>
        </p:nvSpPr>
        <p:spPr>
          <a:xfrm>
            <a:off x="2068513" y="2789238"/>
            <a:ext cx="5715000" cy="1484312"/>
          </a:xfrm>
          <a:solidFill>
            <a:srgbClr val="FFFF00"/>
          </a:solidFill>
          <a:ln w="76200" cap="flat">
            <a:solidFill>
              <a:srgbClr val="FF6699"/>
            </a:solidFill>
            <a:prstDash val="sysDot"/>
            <a:round/>
            <a:headEnd/>
            <a:tailEnd/>
          </a:ln>
        </p:spPr>
        <p:txBody>
          <a:bodyPr/>
          <a:lstStyle/>
          <a:p>
            <a:pPr>
              <a:lnSpc>
                <a:spcPct val="140000"/>
              </a:lnSpc>
              <a:spcBef>
                <a:spcPct val="20000"/>
              </a:spcBef>
              <a:spcAft>
                <a:spcPct val="60000"/>
              </a:spcAft>
            </a:pPr>
            <a:r>
              <a:rPr lang="en-US" altLang="en-US" sz="4800"/>
              <a:t>Facade Pattern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CEFD48-8D58-CAD8-8B8B-EDC4B9B066FA}"/>
              </a:ext>
            </a:extLst>
          </p:cNvPr>
          <p:cNvSpPr>
            <a:spLocks noChangeArrowheads="1"/>
          </p:cNvSpPr>
          <p:nvPr/>
        </p:nvSpPr>
        <p:spPr bwMode="auto">
          <a:xfrm>
            <a:off x="477838" y="1273175"/>
            <a:ext cx="9210675" cy="1211263"/>
          </a:xfrm>
          <a:prstGeom prst="rect">
            <a:avLst/>
          </a:prstGeom>
          <a:solidFill>
            <a:srgbClr val="FFFFCC"/>
          </a:solidFill>
          <a:ln w="38100">
            <a:solidFill>
              <a:srgbClr val="FF0000"/>
            </a:solidFill>
            <a:round/>
            <a:headEnd/>
            <a:tailEnd/>
          </a:ln>
        </p:spPr>
        <p:txBody>
          <a:bodyPr lIns="91420" tIns="45711" rIns="91420" bIns="45711" anchor="ctr"/>
          <a:lstStyle/>
          <a:p>
            <a:pPr algn="ctr">
              <a:lnSpc>
                <a:spcPct val="80000"/>
              </a:lnSpc>
              <a:buClr>
                <a:srgbClr val="000000"/>
              </a:buClr>
              <a:buSzPct val="100000"/>
              <a:buFont typeface="Times New Roman" pitchFamily="18" charset="0"/>
              <a:buNone/>
              <a:defRPr/>
            </a:pPr>
            <a:endParaRPr lang="en-US" b="0">
              <a:latin typeface="+mj-lt"/>
            </a:endParaRPr>
          </a:p>
        </p:txBody>
      </p:sp>
      <p:sp>
        <p:nvSpPr>
          <p:cNvPr id="32771" name="Rectangle 1">
            <a:extLst>
              <a:ext uri="{FF2B5EF4-FFF2-40B4-BE49-F238E27FC236}">
                <a16:creationId xmlns:a16="http://schemas.microsoft.com/office/drawing/2014/main" id="{D2F748FF-A933-84EB-48DF-73D6B8841B70}"/>
              </a:ext>
            </a:extLst>
          </p:cNvPr>
          <p:cNvSpPr>
            <a:spLocks noGrp="1" noChangeArrowheads="1"/>
          </p:cNvSpPr>
          <p:nvPr>
            <p:ph type="title" idx="4294967295"/>
          </p:nvPr>
        </p:nvSpPr>
        <p:spPr>
          <a:xfrm>
            <a:off x="498475" y="233363"/>
            <a:ext cx="8566150" cy="835025"/>
          </a:xfrm>
        </p:spPr>
        <p:txBody>
          <a:bodyPr lIns="19796" tIns="51470" rIns="19796" bIns="51470"/>
          <a:lstStyle/>
          <a:p>
            <a:pPr eaLnBrk="1">
              <a:lnSpc>
                <a:spcPct val="94000"/>
              </a:lnSpc>
              <a:spcBef>
                <a:spcPts val="1363"/>
              </a:spcBef>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Facade Pattern</a:t>
            </a:r>
          </a:p>
        </p:txBody>
      </p:sp>
      <p:sp>
        <p:nvSpPr>
          <p:cNvPr id="96259" name="Rectangle 2">
            <a:extLst>
              <a:ext uri="{FF2B5EF4-FFF2-40B4-BE49-F238E27FC236}">
                <a16:creationId xmlns:a16="http://schemas.microsoft.com/office/drawing/2014/main" id="{BC500F29-20B0-C693-7671-BEC7D72812EE}"/>
              </a:ext>
            </a:extLst>
          </p:cNvPr>
          <p:cNvSpPr>
            <a:spLocks noGrp="1" noChangeArrowheads="1"/>
          </p:cNvSpPr>
          <p:nvPr>
            <p:ph type="body" idx="4294967295"/>
          </p:nvPr>
        </p:nvSpPr>
        <p:spPr>
          <a:xfrm>
            <a:off x="411163" y="1273175"/>
            <a:ext cx="9277350" cy="6434138"/>
          </a:xfrm>
        </p:spPr>
        <p:txBody>
          <a:bodyPr lIns="19796" tIns="51470" rIns="19796" bIns="51470"/>
          <a:lstStyle/>
          <a:p>
            <a:pPr>
              <a:lnSpc>
                <a:spcPct val="110000"/>
              </a:lnSpc>
              <a:spcAft>
                <a:spcPts val="2400"/>
              </a:spcAft>
              <a:buFont typeface="Wingdings" panose="05000000000000000000" pitchFamily="2" charset="2"/>
              <a:buNone/>
            </a:pPr>
            <a:r>
              <a:rPr lang="en-GB" altLang="en-US" b="1">
                <a:solidFill>
                  <a:srgbClr val="4C38E2"/>
                </a:solidFill>
              </a:rPr>
              <a:t>Problem</a:t>
            </a:r>
            <a:r>
              <a:rPr lang="en-GB" altLang="en-US"/>
              <a:t>: </a:t>
            </a:r>
            <a:r>
              <a:rPr lang="en-US" altLang="en-US" sz="3200" b="1">
                <a:solidFill>
                  <a:srgbClr val="336600"/>
                </a:solidFill>
              </a:rPr>
              <a:t>How to avail services from a large number of classes  present in a package? </a:t>
            </a:r>
            <a:endParaRPr lang="en-GB" altLang="en-US" b="1">
              <a:solidFill>
                <a:srgbClr val="336600"/>
              </a:solidFill>
            </a:endParaRPr>
          </a:p>
          <a:p>
            <a:pPr eaLnBrk="1">
              <a:lnSpc>
                <a:spcPct val="120000"/>
              </a:lnSpc>
              <a:spcBef>
                <a:spcPct val="15000"/>
              </a:spcBef>
              <a:spcAft>
                <a:spcPct val="0"/>
              </a:spcAft>
            </a:pPr>
            <a:r>
              <a:rPr lang="en-GB" altLang="en-US" sz="3200" b="1">
                <a:solidFill>
                  <a:srgbClr val="4C38E2"/>
                </a:solidFill>
              </a:rPr>
              <a:t>Context</a:t>
            </a:r>
            <a:r>
              <a:rPr lang="en-GB" altLang="en-US" sz="3200">
                <a:solidFill>
                  <a:srgbClr val="4C38E2"/>
                </a:solidFill>
              </a:rPr>
              <a:t>: </a:t>
            </a:r>
            <a:r>
              <a:rPr lang="en-GB" altLang="en-US" sz="3200"/>
              <a:t>A package is a cohesive set of classes:</a:t>
            </a:r>
          </a:p>
          <a:p>
            <a:pPr marL="738188" lvl="1" indent="-280988" eaLnBrk="1">
              <a:lnSpc>
                <a:spcPct val="120000"/>
              </a:lnSpc>
              <a:spcBef>
                <a:spcPct val="15000"/>
              </a:spcBef>
              <a:spcAft>
                <a:spcPts val="3000"/>
              </a:spcAft>
            </a:pPr>
            <a:r>
              <a:rPr lang="en-GB" altLang="en-US"/>
              <a:t>Example:</a:t>
            </a:r>
            <a:r>
              <a:rPr lang="en-GB" altLang="en-US">
                <a:solidFill>
                  <a:srgbClr val="C00000"/>
                </a:solidFill>
              </a:rPr>
              <a:t> RDBMS interface package</a:t>
            </a:r>
          </a:p>
          <a:p>
            <a:pPr eaLnBrk="1">
              <a:lnSpc>
                <a:spcPct val="110000"/>
              </a:lnSpc>
              <a:spcBef>
                <a:spcPct val="15000"/>
              </a:spcBef>
              <a:spcAft>
                <a:spcPts val="1200"/>
              </a:spcAft>
            </a:pPr>
            <a:r>
              <a:rPr lang="en-GB" altLang="en-US" sz="3200" b="1">
                <a:solidFill>
                  <a:srgbClr val="4C38E2"/>
                </a:solidFill>
              </a:rPr>
              <a:t>Solution</a:t>
            </a:r>
            <a:r>
              <a:rPr lang="en-GB" altLang="en-US" sz="3200"/>
              <a:t>: A facade class (e.g. DBfacade) is created to provide a common interface to the services offered by the package.</a:t>
            </a:r>
          </a:p>
        </p:txBody>
      </p:sp>
      <p:sp>
        <p:nvSpPr>
          <p:cNvPr id="2" name="Rectangle 1">
            <a:extLst>
              <a:ext uri="{FF2B5EF4-FFF2-40B4-BE49-F238E27FC236}">
                <a16:creationId xmlns:a16="http://schemas.microsoft.com/office/drawing/2014/main" id="{B62C352C-8FFB-7501-904D-B4593199F9BF}"/>
              </a:ext>
            </a:extLst>
          </p:cNvPr>
          <p:cNvSpPr/>
          <p:nvPr/>
        </p:nvSpPr>
        <p:spPr bwMode="auto">
          <a:xfrm>
            <a:off x="8145463" y="3627438"/>
            <a:ext cx="1524000" cy="685800"/>
          </a:xfrm>
          <a:prstGeom prst="rect">
            <a:avLst/>
          </a:prstGeom>
          <a:solidFill>
            <a:srgbClr val="FFFF00"/>
          </a:solidFill>
          <a:ln w="9525">
            <a:solidFill>
              <a:schemeClr val="tx1"/>
            </a:solidFill>
            <a:round/>
            <a:headEnd/>
            <a:tailEnd/>
          </a:ln>
        </p:spPr>
        <p:txBody>
          <a:bodyPr anchor="ctr"/>
          <a:lstStyle/>
          <a:p>
            <a:pPr algn="ctr">
              <a:defRPr/>
            </a:pPr>
            <a:endParaRPr lang="en-US">
              <a:latin typeface="+mj-lt"/>
            </a:endParaRPr>
          </a:p>
        </p:txBody>
      </p:sp>
      <p:sp>
        <p:nvSpPr>
          <p:cNvPr id="3" name="Rectangle 2">
            <a:extLst>
              <a:ext uri="{FF2B5EF4-FFF2-40B4-BE49-F238E27FC236}">
                <a16:creationId xmlns:a16="http://schemas.microsoft.com/office/drawing/2014/main" id="{C73B1808-4B39-675B-EC15-4F812AFC5BC0}"/>
              </a:ext>
            </a:extLst>
          </p:cNvPr>
          <p:cNvSpPr/>
          <p:nvPr/>
        </p:nvSpPr>
        <p:spPr bwMode="auto">
          <a:xfrm>
            <a:off x="8158163" y="3409950"/>
            <a:ext cx="596900" cy="217488"/>
          </a:xfrm>
          <a:prstGeom prst="rect">
            <a:avLst/>
          </a:prstGeom>
          <a:solidFill>
            <a:srgbClr val="FFFF00"/>
          </a:solidFill>
          <a:ln w="9525">
            <a:solidFill>
              <a:schemeClr val="tx1"/>
            </a:solidFill>
            <a:round/>
            <a:headEnd/>
            <a:tailEnd/>
          </a:ln>
        </p:spPr>
        <p:txBody>
          <a:bodyPr anchor="ctr"/>
          <a:lstStyle/>
          <a:p>
            <a:pPr algn="ctr">
              <a:defRPr/>
            </a:pPr>
            <a:endParaRPr lang="en-US">
              <a:latin typeface="+mj-lt"/>
            </a:endParaRPr>
          </a:p>
        </p:txBody>
      </p:sp>
      <p:sp>
        <p:nvSpPr>
          <p:cNvPr id="32775" name="TextBox 4">
            <a:extLst>
              <a:ext uri="{FF2B5EF4-FFF2-40B4-BE49-F238E27FC236}">
                <a16:creationId xmlns:a16="http://schemas.microsoft.com/office/drawing/2014/main" id="{229A6C1A-C73F-0315-1E38-36A3E41C97C7}"/>
              </a:ext>
            </a:extLst>
          </p:cNvPr>
          <p:cNvSpPr txBox="1">
            <a:spLocks noChangeArrowheads="1"/>
          </p:cNvSpPr>
          <p:nvPr/>
        </p:nvSpPr>
        <p:spPr bwMode="auto">
          <a:xfrm>
            <a:off x="8505825" y="3768725"/>
            <a:ext cx="1524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IN" altLang="en-US" sz="2600">
                <a:solidFill>
                  <a:srgbClr val="000000"/>
                </a:solidFill>
                <a:latin typeface="Comic Sans MS" panose="030F0702030302020204" pitchFamily="66" charset="0"/>
                <a:cs typeface="Arial" panose="020B0604020202020204" pitchFamily="34" charset="0"/>
              </a:rPr>
              <a:t>DBA</a:t>
            </a:r>
            <a:endParaRPr lang="en-US" altLang="en-US" sz="2600">
              <a:solidFill>
                <a:srgbClr val="000000"/>
              </a:solidFill>
              <a:latin typeface="Comic Sans MS" panose="030F0702030302020204" pitchFamily="66" charset="0"/>
              <a:cs typeface="Arial" panose="020B0604020202020204" pitchFamily="34" charset="0"/>
            </a:endParaRPr>
          </a:p>
        </p:txBody>
      </p:sp>
      <p:grpSp>
        <p:nvGrpSpPr>
          <p:cNvPr id="41" name="Group 40">
            <a:extLst>
              <a:ext uri="{FF2B5EF4-FFF2-40B4-BE49-F238E27FC236}">
                <a16:creationId xmlns:a16="http://schemas.microsoft.com/office/drawing/2014/main" id="{2622C513-FE4C-4679-8578-26BBE119D52C}"/>
              </a:ext>
            </a:extLst>
          </p:cNvPr>
          <p:cNvGrpSpPr>
            <a:grpSpLocks/>
          </p:cNvGrpSpPr>
          <p:nvPr/>
        </p:nvGrpSpPr>
        <p:grpSpPr bwMode="auto">
          <a:xfrm>
            <a:off x="8240713" y="3703638"/>
            <a:ext cx="1392237" cy="533400"/>
            <a:chOff x="8240712" y="3703637"/>
            <a:chExt cx="1392536" cy="533400"/>
          </a:xfrm>
        </p:grpSpPr>
        <p:sp>
          <p:nvSpPr>
            <p:cNvPr id="5" name="Rectangle 4">
              <a:extLst>
                <a:ext uri="{FF2B5EF4-FFF2-40B4-BE49-F238E27FC236}">
                  <a16:creationId xmlns:a16="http://schemas.microsoft.com/office/drawing/2014/main" id="{0569A99B-9261-9BE2-8DC5-EEC82D9E543B}"/>
                </a:ext>
              </a:extLst>
            </p:cNvPr>
            <p:cNvSpPr/>
            <p:nvPr/>
          </p:nvSpPr>
          <p:spPr bwMode="auto">
            <a:xfrm>
              <a:off x="8240712" y="37036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6" name="Rectangle 5">
              <a:extLst>
                <a:ext uri="{FF2B5EF4-FFF2-40B4-BE49-F238E27FC236}">
                  <a16:creationId xmlns:a16="http://schemas.microsoft.com/office/drawing/2014/main" id="{F2D1A446-3FDB-D7A0-1B81-D5D5BD069049}"/>
                </a:ext>
              </a:extLst>
            </p:cNvPr>
            <p:cNvSpPr/>
            <p:nvPr/>
          </p:nvSpPr>
          <p:spPr bwMode="auto">
            <a:xfrm>
              <a:off x="8405847" y="37036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7" name="Rectangle 6">
              <a:extLst>
                <a:ext uri="{FF2B5EF4-FFF2-40B4-BE49-F238E27FC236}">
                  <a16:creationId xmlns:a16="http://schemas.microsoft.com/office/drawing/2014/main" id="{6E879E83-C8A4-A9F7-FCD1-D2D67C335B12}"/>
                </a:ext>
              </a:extLst>
            </p:cNvPr>
            <p:cNvSpPr/>
            <p:nvPr/>
          </p:nvSpPr>
          <p:spPr bwMode="auto">
            <a:xfrm>
              <a:off x="8569395" y="37036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8" name="Rectangle 7">
              <a:extLst>
                <a:ext uri="{FF2B5EF4-FFF2-40B4-BE49-F238E27FC236}">
                  <a16:creationId xmlns:a16="http://schemas.microsoft.com/office/drawing/2014/main" id="{BAA7ED04-7750-C8D8-6EE8-0D508A48D0F4}"/>
                </a:ext>
              </a:extLst>
            </p:cNvPr>
            <p:cNvSpPr/>
            <p:nvPr/>
          </p:nvSpPr>
          <p:spPr bwMode="auto">
            <a:xfrm>
              <a:off x="8734530" y="37036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9" name="Rectangle 8">
              <a:extLst>
                <a:ext uri="{FF2B5EF4-FFF2-40B4-BE49-F238E27FC236}">
                  <a16:creationId xmlns:a16="http://schemas.microsoft.com/office/drawing/2014/main" id="{DCAA5613-19C5-3D94-FC11-5FC60D3E2DB3}"/>
                </a:ext>
              </a:extLst>
            </p:cNvPr>
            <p:cNvSpPr/>
            <p:nvPr/>
          </p:nvSpPr>
          <p:spPr bwMode="auto">
            <a:xfrm>
              <a:off x="8899665" y="3703637"/>
              <a:ext cx="74629"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0" name="Rectangle 9">
              <a:extLst>
                <a:ext uri="{FF2B5EF4-FFF2-40B4-BE49-F238E27FC236}">
                  <a16:creationId xmlns:a16="http://schemas.microsoft.com/office/drawing/2014/main" id="{75203971-09E9-EF95-EBD3-5A646E21B817}"/>
                </a:ext>
              </a:extLst>
            </p:cNvPr>
            <p:cNvSpPr/>
            <p:nvPr/>
          </p:nvSpPr>
          <p:spPr bwMode="auto">
            <a:xfrm>
              <a:off x="9063214" y="37036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1" name="Rectangle 10">
              <a:extLst>
                <a:ext uri="{FF2B5EF4-FFF2-40B4-BE49-F238E27FC236}">
                  <a16:creationId xmlns:a16="http://schemas.microsoft.com/office/drawing/2014/main" id="{691ADD1B-F71A-4AC7-C3EA-22F3F8315D2C}"/>
                </a:ext>
              </a:extLst>
            </p:cNvPr>
            <p:cNvSpPr/>
            <p:nvPr/>
          </p:nvSpPr>
          <p:spPr bwMode="auto">
            <a:xfrm>
              <a:off x="9228349" y="37036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2" name="Rectangle 11">
              <a:extLst>
                <a:ext uri="{FF2B5EF4-FFF2-40B4-BE49-F238E27FC236}">
                  <a16:creationId xmlns:a16="http://schemas.microsoft.com/office/drawing/2014/main" id="{E04F15A3-230A-28FE-57CF-D437684628A3}"/>
                </a:ext>
              </a:extLst>
            </p:cNvPr>
            <p:cNvSpPr/>
            <p:nvPr/>
          </p:nvSpPr>
          <p:spPr bwMode="auto">
            <a:xfrm>
              <a:off x="9391896" y="37036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3" name="Rectangle 12">
              <a:extLst>
                <a:ext uri="{FF2B5EF4-FFF2-40B4-BE49-F238E27FC236}">
                  <a16:creationId xmlns:a16="http://schemas.microsoft.com/office/drawing/2014/main" id="{4B8ED0E8-FCA8-B2D5-F354-E0526DD8FCF0}"/>
                </a:ext>
              </a:extLst>
            </p:cNvPr>
            <p:cNvSpPr/>
            <p:nvPr/>
          </p:nvSpPr>
          <p:spPr bwMode="auto">
            <a:xfrm>
              <a:off x="9557032" y="37036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4" name="Rectangle 13">
              <a:extLst>
                <a:ext uri="{FF2B5EF4-FFF2-40B4-BE49-F238E27FC236}">
                  <a16:creationId xmlns:a16="http://schemas.microsoft.com/office/drawing/2014/main" id="{5E4D31B2-72F7-BC1F-2DF6-FF6550172B52}"/>
                </a:ext>
              </a:extLst>
            </p:cNvPr>
            <p:cNvSpPr/>
            <p:nvPr/>
          </p:nvSpPr>
          <p:spPr bwMode="auto">
            <a:xfrm>
              <a:off x="8240712" y="38560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5" name="Rectangle 14">
              <a:extLst>
                <a:ext uri="{FF2B5EF4-FFF2-40B4-BE49-F238E27FC236}">
                  <a16:creationId xmlns:a16="http://schemas.microsoft.com/office/drawing/2014/main" id="{9E6732ED-CBD6-BA9F-AFB4-6A35B1A79DD6}"/>
                </a:ext>
              </a:extLst>
            </p:cNvPr>
            <p:cNvSpPr/>
            <p:nvPr/>
          </p:nvSpPr>
          <p:spPr bwMode="auto">
            <a:xfrm>
              <a:off x="8405847" y="38560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6" name="Rectangle 15">
              <a:extLst>
                <a:ext uri="{FF2B5EF4-FFF2-40B4-BE49-F238E27FC236}">
                  <a16:creationId xmlns:a16="http://schemas.microsoft.com/office/drawing/2014/main" id="{DB2B8212-34A1-D2DA-E7A5-C3E0DCD4A8C9}"/>
                </a:ext>
              </a:extLst>
            </p:cNvPr>
            <p:cNvSpPr/>
            <p:nvPr/>
          </p:nvSpPr>
          <p:spPr bwMode="auto">
            <a:xfrm>
              <a:off x="8569395" y="38560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7" name="Rectangle 16">
              <a:extLst>
                <a:ext uri="{FF2B5EF4-FFF2-40B4-BE49-F238E27FC236}">
                  <a16:creationId xmlns:a16="http://schemas.microsoft.com/office/drawing/2014/main" id="{3A9F97B0-0017-4405-02A9-B8A8495EF4ED}"/>
                </a:ext>
              </a:extLst>
            </p:cNvPr>
            <p:cNvSpPr/>
            <p:nvPr/>
          </p:nvSpPr>
          <p:spPr bwMode="auto">
            <a:xfrm>
              <a:off x="8734530" y="38560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8" name="Rectangle 17">
              <a:extLst>
                <a:ext uri="{FF2B5EF4-FFF2-40B4-BE49-F238E27FC236}">
                  <a16:creationId xmlns:a16="http://schemas.microsoft.com/office/drawing/2014/main" id="{324C98D4-C09C-9BA5-A00C-F44ED4D389A2}"/>
                </a:ext>
              </a:extLst>
            </p:cNvPr>
            <p:cNvSpPr/>
            <p:nvPr/>
          </p:nvSpPr>
          <p:spPr bwMode="auto">
            <a:xfrm>
              <a:off x="8899665" y="3856037"/>
              <a:ext cx="74629"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19" name="Rectangle 18">
              <a:extLst>
                <a:ext uri="{FF2B5EF4-FFF2-40B4-BE49-F238E27FC236}">
                  <a16:creationId xmlns:a16="http://schemas.microsoft.com/office/drawing/2014/main" id="{937BFD1E-C77B-37EE-2B3F-741C88FE787E}"/>
                </a:ext>
              </a:extLst>
            </p:cNvPr>
            <p:cNvSpPr/>
            <p:nvPr/>
          </p:nvSpPr>
          <p:spPr bwMode="auto">
            <a:xfrm>
              <a:off x="9063214" y="38560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0" name="Rectangle 19">
              <a:extLst>
                <a:ext uri="{FF2B5EF4-FFF2-40B4-BE49-F238E27FC236}">
                  <a16:creationId xmlns:a16="http://schemas.microsoft.com/office/drawing/2014/main" id="{CA7E8F6D-7D5D-A864-136B-E121C8EA179B}"/>
                </a:ext>
              </a:extLst>
            </p:cNvPr>
            <p:cNvSpPr/>
            <p:nvPr/>
          </p:nvSpPr>
          <p:spPr bwMode="auto">
            <a:xfrm>
              <a:off x="9228349" y="38560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1" name="Rectangle 20">
              <a:extLst>
                <a:ext uri="{FF2B5EF4-FFF2-40B4-BE49-F238E27FC236}">
                  <a16:creationId xmlns:a16="http://schemas.microsoft.com/office/drawing/2014/main" id="{D09E43A1-579F-FF81-930A-FA05C1808B40}"/>
                </a:ext>
              </a:extLst>
            </p:cNvPr>
            <p:cNvSpPr/>
            <p:nvPr/>
          </p:nvSpPr>
          <p:spPr bwMode="auto">
            <a:xfrm>
              <a:off x="9391896" y="38560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2" name="Rectangle 21">
              <a:extLst>
                <a:ext uri="{FF2B5EF4-FFF2-40B4-BE49-F238E27FC236}">
                  <a16:creationId xmlns:a16="http://schemas.microsoft.com/office/drawing/2014/main" id="{8A3D91B7-8D5E-AA21-7F59-433A6F633A29}"/>
                </a:ext>
              </a:extLst>
            </p:cNvPr>
            <p:cNvSpPr/>
            <p:nvPr/>
          </p:nvSpPr>
          <p:spPr bwMode="auto">
            <a:xfrm>
              <a:off x="9557032" y="38560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3" name="Rectangle 22">
              <a:extLst>
                <a:ext uri="{FF2B5EF4-FFF2-40B4-BE49-F238E27FC236}">
                  <a16:creationId xmlns:a16="http://schemas.microsoft.com/office/drawing/2014/main" id="{05916CC3-935F-AAF6-8E9E-C3FD77C62BF8}"/>
                </a:ext>
              </a:extLst>
            </p:cNvPr>
            <p:cNvSpPr/>
            <p:nvPr/>
          </p:nvSpPr>
          <p:spPr bwMode="auto">
            <a:xfrm>
              <a:off x="8240712" y="40084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4" name="Rectangle 23">
              <a:extLst>
                <a:ext uri="{FF2B5EF4-FFF2-40B4-BE49-F238E27FC236}">
                  <a16:creationId xmlns:a16="http://schemas.microsoft.com/office/drawing/2014/main" id="{F635ACA5-A5BC-AB0F-CC2F-8CD6227B3FAD}"/>
                </a:ext>
              </a:extLst>
            </p:cNvPr>
            <p:cNvSpPr/>
            <p:nvPr/>
          </p:nvSpPr>
          <p:spPr bwMode="auto">
            <a:xfrm>
              <a:off x="8405847" y="40084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5" name="Rectangle 24">
              <a:extLst>
                <a:ext uri="{FF2B5EF4-FFF2-40B4-BE49-F238E27FC236}">
                  <a16:creationId xmlns:a16="http://schemas.microsoft.com/office/drawing/2014/main" id="{A9A7C2F6-F042-E252-770C-FF8FD9FF49AB}"/>
                </a:ext>
              </a:extLst>
            </p:cNvPr>
            <p:cNvSpPr/>
            <p:nvPr/>
          </p:nvSpPr>
          <p:spPr bwMode="auto">
            <a:xfrm>
              <a:off x="8569395" y="40084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6" name="Rectangle 25">
              <a:extLst>
                <a:ext uri="{FF2B5EF4-FFF2-40B4-BE49-F238E27FC236}">
                  <a16:creationId xmlns:a16="http://schemas.microsoft.com/office/drawing/2014/main" id="{5D78BDCE-C978-3BB0-CFF0-EA6A3D6FC201}"/>
                </a:ext>
              </a:extLst>
            </p:cNvPr>
            <p:cNvSpPr/>
            <p:nvPr/>
          </p:nvSpPr>
          <p:spPr bwMode="auto">
            <a:xfrm>
              <a:off x="8734530" y="40084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7" name="Rectangle 26">
              <a:extLst>
                <a:ext uri="{FF2B5EF4-FFF2-40B4-BE49-F238E27FC236}">
                  <a16:creationId xmlns:a16="http://schemas.microsoft.com/office/drawing/2014/main" id="{A83C127C-10F5-D1DC-4E83-0CD97A62D82B}"/>
                </a:ext>
              </a:extLst>
            </p:cNvPr>
            <p:cNvSpPr/>
            <p:nvPr/>
          </p:nvSpPr>
          <p:spPr bwMode="auto">
            <a:xfrm>
              <a:off x="8899665" y="4008437"/>
              <a:ext cx="74629"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8" name="Rectangle 27">
              <a:extLst>
                <a:ext uri="{FF2B5EF4-FFF2-40B4-BE49-F238E27FC236}">
                  <a16:creationId xmlns:a16="http://schemas.microsoft.com/office/drawing/2014/main" id="{145BB482-78EC-5A9C-74B4-4BA2A3AF06E1}"/>
                </a:ext>
              </a:extLst>
            </p:cNvPr>
            <p:cNvSpPr/>
            <p:nvPr/>
          </p:nvSpPr>
          <p:spPr bwMode="auto">
            <a:xfrm>
              <a:off x="9063214" y="40084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29" name="Rectangle 28">
              <a:extLst>
                <a:ext uri="{FF2B5EF4-FFF2-40B4-BE49-F238E27FC236}">
                  <a16:creationId xmlns:a16="http://schemas.microsoft.com/office/drawing/2014/main" id="{14EBCF4F-B726-DD85-4FAD-B5FA4AA414CE}"/>
                </a:ext>
              </a:extLst>
            </p:cNvPr>
            <p:cNvSpPr/>
            <p:nvPr/>
          </p:nvSpPr>
          <p:spPr bwMode="auto">
            <a:xfrm>
              <a:off x="9228349" y="40084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0" name="Rectangle 29">
              <a:extLst>
                <a:ext uri="{FF2B5EF4-FFF2-40B4-BE49-F238E27FC236}">
                  <a16:creationId xmlns:a16="http://schemas.microsoft.com/office/drawing/2014/main" id="{9B39B8BF-8473-B3C5-8338-664AFBD1C713}"/>
                </a:ext>
              </a:extLst>
            </p:cNvPr>
            <p:cNvSpPr/>
            <p:nvPr/>
          </p:nvSpPr>
          <p:spPr bwMode="auto">
            <a:xfrm>
              <a:off x="9391896" y="40084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1" name="Rectangle 30">
              <a:extLst>
                <a:ext uri="{FF2B5EF4-FFF2-40B4-BE49-F238E27FC236}">
                  <a16:creationId xmlns:a16="http://schemas.microsoft.com/office/drawing/2014/main" id="{2A7DC4BE-4A38-F262-29A3-6D9B76CFA84F}"/>
                </a:ext>
              </a:extLst>
            </p:cNvPr>
            <p:cNvSpPr/>
            <p:nvPr/>
          </p:nvSpPr>
          <p:spPr bwMode="auto">
            <a:xfrm>
              <a:off x="9557032" y="40084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2" name="Rectangle 31">
              <a:extLst>
                <a:ext uri="{FF2B5EF4-FFF2-40B4-BE49-F238E27FC236}">
                  <a16:creationId xmlns:a16="http://schemas.microsoft.com/office/drawing/2014/main" id="{71DC9A84-D4F3-9C53-D581-33BE0BA1C3C3}"/>
                </a:ext>
              </a:extLst>
            </p:cNvPr>
            <p:cNvSpPr/>
            <p:nvPr/>
          </p:nvSpPr>
          <p:spPr bwMode="auto">
            <a:xfrm>
              <a:off x="8240712" y="41608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3" name="Rectangle 32">
              <a:extLst>
                <a:ext uri="{FF2B5EF4-FFF2-40B4-BE49-F238E27FC236}">
                  <a16:creationId xmlns:a16="http://schemas.microsoft.com/office/drawing/2014/main" id="{93646C96-51EC-A50A-B21E-AAF06705A187}"/>
                </a:ext>
              </a:extLst>
            </p:cNvPr>
            <p:cNvSpPr/>
            <p:nvPr/>
          </p:nvSpPr>
          <p:spPr bwMode="auto">
            <a:xfrm>
              <a:off x="8405847" y="41608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4" name="Rectangle 33">
              <a:extLst>
                <a:ext uri="{FF2B5EF4-FFF2-40B4-BE49-F238E27FC236}">
                  <a16:creationId xmlns:a16="http://schemas.microsoft.com/office/drawing/2014/main" id="{4EEADDE1-D5E6-9E5F-03DC-01D443256800}"/>
                </a:ext>
              </a:extLst>
            </p:cNvPr>
            <p:cNvSpPr/>
            <p:nvPr/>
          </p:nvSpPr>
          <p:spPr bwMode="auto">
            <a:xfrm>
              <a:off x="8569395" y="41608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5" name="Rectangle 34">
              <a:extLst>
                <a:ext uri="{FF2B5EF4-FFF2-40B4-BE49-F238E27FC236}">
                  <a16:creationId xmlns:a16="http://schemas.microsoft.com/office/drawing/2014/main" id="{FDB479CF-3693-B015-3EB1-EAF04800DB17}"/>
                </a:ext>
              </a:extLst>
            </p:cNvPr>
            <p:cNvSpPr/>
            <p:nvPr/>
          </p:nvSpPr>
          <p:spPr bwMode="auto">
            <a:xfrm>
              <a:off x="8734530" y="41608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6" name="Rectangle 35">
              <a:extLst>
                <a:ext uri="{FF2B5EF4-FFF2-40B4-BE49-F238E27FC236}">
                  <a16:creationId xmlns:a16="http://schemas.microsoft.com/office/drawing/2014/main" id="{36CC12DF-6A06-5024-2115-BEC8541519E5}"/>
                </a:ext>
              </a:extLst>
            </p:cNvPr>
            <p:cNvSpPr/>
            <p:nvPr/>
          </p:nvSpPr>
          <p:spPr bwMode="auto">
            <a:xfrm>
              <a:off x="8899665" y="4160837"/>
              <a:ext cx="74629"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7" name="Rectangle 36">
              <a:extLst>
                <a:ext uri="{FF2B5EF4-FFF2-40B4-BE49-F238E27FC236}">
                  <a16:creationId xmlns:a16="http://schemas.microsoft.com/office/drawing/2014/main" id="{A44088D8-0FBB-B430-E2A9-F7B5347FC4E6}"/>
                </a:ext>
              </a:extLst>
            </p:cNvPr>
            <p:cNvSpPr/>
            <p:nvPr/>
          </p:nvSpPr>
          <p:spPr bwMode="auto">
            <a:xfrm>
              <a:off x="9063214" y="41608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8" name="Rectangle 37">
              <a:extLst>
                <a:ext uri="{FF2B5EF4-FFF2-40B4-BE49-F238E27FC236}">
                  <a16:creationId xmlns:a16="http://schemas.microsoft.com/office/drawing/2014/main" id="{05E2DFF9-07BD-E041-75BE-6C77EEC73CF5}"/>
                </a:ext>
              </a:extLst>
            </p:cNvPr>
            <p:cNvSpPr/>
            <p:nvPr/>
          </p:nvSpPr>
          <p:spPr bwMode="auto">
            <a:xfrm>
              <a:off x="9228349" y="41608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39" name="Rectangle 38">
              <a:extLst>
                <a:ext uri="{FF2B5EF4-FFF2-40B4-BE49-F238E27FC236}">
                  <a16:creationId xmlns:a16="http://schemas.microsoft.com/office/drawing/2014/main" id="{CFFC6EAE-024D-BE3F-36BE-4F8E14BBB4A9}"/>
                </a:ext>
              </a:extLst>
            </p:cNvPr>
            <p:cNvSpPr/>
            <p:nvPr/>
          </p:nvSpPr>
          <p:spPr bwMode="auto">
            <a:xfrm>
              <a:off x="9391896" y="41608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sp>
          <p:nvSpPr>
            <p:cNvPr id="40" name="Rectangle 39">
              <a:extLst>
                <a:ext uri="{FF2B5EF4-FFF2-40B4-BE49-F238E27FC236}">
                  <a16:creationId xmlns:a16="http://schemas.microsoft.com/office/drawing/2014/main" id="{AB9C9314-FD7E-643B-2983-7D3B176E7082}"/>
                </a:ext>
              </a:extLst>
            </p:cNvPr>
            <p:cNvSpPr/>
            <p:nvPr/>
          </p:nvSpPr>
          <p:spPr bwMode="auto">
            <a:xfrm>
              <a:off x="9557032" y="4160837"/>
              <a:ext cx="76216" cy="76200"/>
            </a:xfrm>
            <a:prstGeom prst="rect">
              <a:avLst/>
            </a:prstGeom>
            <a:solidFill>
              <a:srgbClr val="FF0000"/>
            </a:solidFill>
            <a:ln w="9525">
              <a:solidFill>
                <a:schemeClr val="tx1"/>
              </a:solidFill>
              <a:round/>
              <a:headEnd/>
              <a:tailEnd/>
            </a:ln>
          </p:spPr>
          <p:txBody>
            <a:bodyPr anchor="ctr"/>
            <a:lstStyle/>
            <a:p>
              <a:pPr algn="ctr">
                <a:defRPr/>
              </a:pPr>
              <a:endParaRPr lang="en-IN">
                <a:latin typeface="+mj-lt"/>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checkerboard(across)">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checkerboard(across)">
                                      <p:cBhvr>
                                        <p:cTn id="12" dur="500"/>
                                        <p:tgtEl>
                                          <p:spTgt spid="96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6259">
                                            <p:txEl>
                                              <p:pRg st="2" end="2"/>
                                            </p:txEl>
                                          </p:spTgt>
                                        </p:tgtEl>
                                        <p:attrNameLst>
                                          <p:attrName>style.visibility</p:attrName>
                                        </p:attrNameLst>
                                      </p:cBhvr>
                                      <p:to>
                                        <p:strVal val="visible"/>
                                      </p:to>
                                    </p:set>
                                    <p:animEffect transition="in" filter="checkerboard(across)">
                                      <p:cBhvr>
                                        <p:cTn id="22" dur="500"/>
                                        <p:tgtEl>
                                          <p:spTgt spid="962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6259">
                                            <p:txEl>
                                              <p:pRg st="3" end="3"/>
                                            </p:txEl>
                                          </p:spTgt>
                                        </p:tgtEl>
                                        <p:attrNameLst>
                                          <p:attrName>style.visibility</p:attrName>
                                        </p:attrNameLst>
                                      </p:cBhvr>
                                      <p:to>
                                        <p:strVal val="visible"/>
                                      </p:to>
                                    </p:set>
                                    <p:animEffect transition="in" filter="checkerboard(across)">
                                      <p:cBhvr>
                                        <p:cTn id="27" dur="500"/>
                                        <p:tgtEl>
                                          <p:spTgt spid="96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id="{D23A36D4-6F52-99E7-6DF8-B82D14FF0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0438"/>
            <a:ext cx="7626350" cy="638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a:extLst>
              <a:ext uri="{FF2B5EF4-FFF2-40B4-BE49-F238E27FC236}">
                <a16:creationId xmlns:a16="http://schemas.microsoft.com/office/drawing/2014/main" id="{43610FCF-A239-E384-681C-985CAF576C6B}"/>
              </a:ext>
            </a:extLst>
          </p:cNvPr>
          <p:cNvSpPr>
            <a:spLocks noGrp="1" noChangeArrowheads="1"/>
          </p:cNvSpPr>
          <p:nvPr>
            <p:ph type="title" idx="4294967295"/>
          </p:nvPr>
        </p:nvSpPr>
        <p:spPr>
          <a:xfrm>
            <a:off x="317500" y="-182563"/>
            <a:ext cx="9445625" cy="1143001"/>
          </a:xfrm>
        </p:spPr>
        <p:txBody>
          <a:bodyPr lIns="100772" tIns="50387" rIns="100772" bIns="50387" anchor="b"/>
          <a:lstStyle/>
          <a:p>
            <a:pPr eaLnBrk="1" hangingPunct="1"/>
            <a:r>
              <a:rPr lang="en-US" altLang="en-US" sz="3200"/>
              <a:t>Facade (Non software example)</a:t>
            </a:r>
          </a:p>
        </p:txBody>
      </p:sp>
      <p:sp>
        <p:nvSpPr>
          <p:cNvPr id="34820" name="Rectangle 5">
            <a:extLst>
              <a:ext uri="{FF2B5EF4-FFF2-40B4-BE49-F238E27FC236}">
                <a16:creationId xmlns:a16="http://schemas.microsoft.com/office/drawing/2014/main" id="{3A93E967-117F-DB60-B8E2-98B7FB479A41}"/>
              </a:ext>
            </a:extLst>
          </p:cNvPr>
          <p:cNvSpPr>
            <a:spLocks noGrp="1" noChangeArrowheads="1"/>
          </p:cNvSpPr>
          <p:nvPr>
            <p:ph type="body" idx="4294967295"/>
          </p:nvPr>
        </p:nvSpPr>
        <p:spPr>
          <a:xfrm>
            <a:off x="7239000" y="2941638"/>
            <a:ext cx="3059113" cy="3657600"/>
          </a:xfrm>
        </p:spPr>
        <p:txBody>
          <a:bodyPr lIns="100772" tIns="50387" rIns="100772" bIns="50387"/>
          <a:lstStyle/>
          <a:p>
            <a:pPr marL="471488" indent="-471488" algn="just" defTabSz="912813" eaLnBrk="1" hangingPunct="1">
              <a:buFont typeface="Wingdings" panose="05000000000000000000" pitchFamily="2" charset="2"/>
              <a:buNone/>
            </a:pPr>
            <a:r>
              <a:rPr lang="en-US" altLang="en-US" sz="2400" b="1">
                <a:solidFill>
                  <a:srgbClr val="0000CC"/>
                </a:solidFill>
              </a:rPr>
              <a:t>Provides a unified</a:t>
            </a:r>
          </a:p>
          <a:p>
            <a:pPr marL="471488" indent="-471488" algn="just" defTabSz="912813" eaLnBrk="1" hangingPunct="1">
              <a:buFont typeface="Wingdings" panose="05000000000000000000" pitchFamily="2" charset="2"/>
              <a:buNone/>
            </a:pPr>
            <a:r>
              <a:rPr lang="en-US" altLang="en-US" sz="2400" b="1">
                <a:solidFill>
                  <a:srgbClr val="0000CC"/>
                </a:solidFill>
              </a:rPr>
              <a:t>interface to a set</a:t>
            </a:r>
          </a:p>
          <a:p>
            <a:pPr marL="471488" indent="-471488" algn="just" defTabSz="912813" eaLnBrk="1" hangingPunct="1">
              <a:buFont typeface="Wingdings" panose="05000000000000000000" pitchFamily="2" charset="2"/>
              <a:buNone/>
            </a:pPr>
            <a:r>
              <a:rPr lang="en-US" altLang="en-US" sz="2400" b="1">
                <a:solidFill>
                  <a:srgbClr val="0000CC"/>
                </a:solidFill>
              </a:rPr>
              <a:t>of classes in a</a:t>
            </a:r>
          </a:p>
          <a:p>
            <a:pPr marL="471488" indent="-471488" algn="just" defTabSz="912813" eaLnBrk="1" hangingPunct="1">
              <a:buFont typeface="Wingdings" panose="05000000000000000000" pitchFamily="2" charset="2"/>
              <a:buNone/>
            </a:pPr>
            <a:r>
              <a:rPr lang="en-US" altLang="en-US" sz="2400" b="1">
                <a:solidFill>
                  <a:srgbClr val="0000CC"/>
                </a:solidFill>
              </a:rPr>
              <a:t>system.</a:t>
            </a:r>
          </a:p>
        </p:txBody>
      </p:sp>
      <p:sp>
        <p:nvSpPr>
          <p:cNvPr id="34821" name="Rectangle 6">
            <a:extLst>
              <a:ext uri="{FF2B5EF4-FFF2-40B4-BE49-F238E27FC236}">
                <a16:creationId xmlns:a16="http://schemas.microsoft.com/office/drawing/2014/main" id="{47AB05BD-6824-60CA-8FEB-9334ADC8D15F}"/>
              </a:ext>
            </a:extLst>
          </p:cNvPr>
          <p:cNvSpPr>
            <a:spLocks noChangeArrowheads="1"/>
          </p:cNvSpPr>
          <p:nvPr/>
        </p:nvSpPr>
        <p:spPr bwMode="auto">
          <a:xfrm>
            <a:off x="239713" y="5075238"/>
            <a:ext cx="2057400" cy="1676400"/>
          </a:xfrm>
          <a:prstGeom prst="rect">
            <a:avLst/>
          </a:prstGeom>
          <a:solidFill>
            <a:schemeClr val="accent1"/>
          </a:solidFill>
          <a:ln w="9525" algn="ctr">
            <a:solidFill>
              <a:schemeClr val="tx1"/>
            </a:solidFill>
            <a:miter lim="800000"/>
            <a:headEnd/>
            <a:tailEnd/>
          </a:ln>
        </p:spPr>
        <p:txBody>
          <a:bodyPr wrap="none" lIns="0" tIns="0" rIns="0" bIns="0" anchor="ctr"/>
          <a:lstStyle>
            <a:lvl1pPr marL="342900" indent="-342900">
              <a:defRPr sz="3600" b="1">
                <a:solidFill>
                  <a:schemeClr val="bg1"/>
                </a:solidFill>
                <a:latin typeface="Times New Roman" panose="02020603050405020304" pitchFamily="18" charset="0"/>
              </a:defRPr>
            </a:lvl1pPr>
            <a:lvl2pPr>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marL="0" lvl="1">
              <a:lnSpc>
                <a:spcPct val="55000"/>
              </a:lnSpc>
              <a:spcAft>
                <a:spcPts val="1100"/>
              </a:spcAft>
              <a:buClr>
                <a:srgbClr val="000000"/>
              </a:buClr>
              <a:buSzPct val="75000"/>
              <a:buFont typeface="Wingdings" panose="05000000000000000000" pitchFamily="2" charset="2"/>
              <a:buNone/>
            </a:pPr>
            <a:r>
              <a:rPr lang="en-US" altLang="en-US">
                <a:solidFill>
                  <a:srgbClr val="000000"/>
                </a:solidFill>
                <a:latin typeface="Comic Sans MS" panose="030F0702030302020204" pitchFamily="66" charset="0"/>
                <a:cs typeface="Arial" panose="020B0604020202020204" pitchFamily="34" charset="0"/>
              </a:rPr>
              <a:t>Ordering</a:t>
            </a:r>
          </a:p>
        </p:txBody>
      </p:sp>
      <p:sp>
        <p:nvSpPr>
          <p:cNvPr id="34822" name="Rectangle 8">
            <a:extLst>
              <a:ext uri="{FF2B5EF4-FFF2-40B4-BE49-F238E27FC236}">
                <a16:creationId xmlns:a16="http://schemas.microsoft.com/office/drawing/2014/main" id="{F9BF80BD-E173-3EFA-1665-2D716DF46680}"/>
              </a:ext>
            </a:extLst>
          </p:cNvPr>
          <p:cNvSpPr>
            <a:spLocks noChangeArrowheads="1"/>
          </p:cNvSpPr>
          <p:nvPr/>
        </p:nvSpPr>
        <p:spPr bwMode="auto">
          <a:xfrm>
            <a:off x="2678113" y="5075238"/>
            <a:ext cx="1752600" cy="1676400"/>
          </a:xfrm>
          <a:prstGeom prst="rect">
            <a:avLst/>
          </a:prstGeom>
          <a:solidFill>
            <a:schemeClr val="accent1"/>
          </a:solidFill>
          <a:ln w="9525" algn="ctr">
            <a:solidFill>
              <a:schemeClr val="tx1"/>
            </a:solidFill>
            <a:miter lim="800000"/>
            <a:headEnd/>
            <a:tailEnd/>
          </a:ln>
        </p:spPr>
        <p:txBody>
          <a:bodyPr wrap="none" lIns="0" tIns="0" rIns="0" bIns="0" anchor="ctr"/>
          <a:lstStyle>
            <a:lvl1pPr indent="-4953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90000"/>
              </a:lnSpc>
              <a:spcAft>
                <a:spcPts val="1088"/>
              </a:spcAft>
              <a:buClr>
                <a:srgbClr val="000000"/>
              </a:buClr>
              <a:buSzPct val="75000"/>
              <a:buFont typeface="Wingdings" panose="05000000000000000000" pitchFamily="2" charset="2"/>
              <a:buNone/>
            </a:pPr>
            <a:r>
              <a:rPr lang="en-US" altLang="en-US">
                <a:solidFill>
                  <a:srgbClr val="000000"/>
                </a:solidFill>
                <a:latin typeface="Comic Sans MS" panose="030F0702030302020204" pitchFamily="66" charset="0"/>
                <a:cs typeface="Arial" panose="020B0604020202020204" pitchFamily="34" charset="0"/>
              </a:rPr>
              <a:t>Billing</a:t>
            </a:r>
          </a:p>
        </p:txBody>
      </p:sp>
      <p:sp>
        <p:nvSpPr>
          <p:cNvPr id="34823" name="Rectangle 9">
            <a:extLst>
              <a:ext uri="{FF2B5EF4-FFF2-40B4-BE49-F238E27FC236}">
                <a16:creationId xmlns:a16="http://schemas.microsoft.com/office/drawing/2014/main" id="{3691D23E-63D9-DBF0-F240-65BE5CD01151}"/>
              </a:ext>
            </a:extLst>
          </p:cNvPr>
          <p:cNvSpPr>
            <a:spLocks noChangeArrowheads="1"/>
          </p:cNvSpPr>
          <p:nvPr/>
        </p:nvSpPr>
        <p:spPr bwMode="auto">
          <a:xfrm>
            <a:off x="4887913" y="5075238"/>
            <a:ext cx="2057400" cy="1676400"/>
          </a:xfrm>
          <a:prstGeom prst="rect">
            <a:avLst/>
          </a:prstGeom>
          <a:solidFill>
            <a:schemeClr val="accent1"/>
          </a:solidFill>
          <a:ln w="9525" algn="ctr">
            <a:solidFill>
              <a:schemeClr val="tx1"/>
            </a:solidFill>
            <a:miter lim="800000"/>
            <a:headEnd/>
            <a:tailEnd/>
          </a:ln>
        </p:spPr>
        <p:txBody>
          <a:bodyPr wrap="none" lIns="0" tIns="0" rIns="0" bIns="0" anchor="ctr"/>
          <a:lstStyle>
            <a:lvl1pPr indent="-284163">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90000"/>
              </a:lnSpc>
              <a:spcAft>
                <a:spcPts val="1088"/>
              </a:spcAft>
              <a:buClr>
                <a:srgbClr val="000000"/>
              </a:buClr>
              <a:buSzPct val="75000"/>
              <a:buFont typeface="Wingdings" panose="05000000000000000000" pitchFamily="2" charset="2"/>
              <a:buNone/>
            </a:pPr>
            <a:r>
              <a:rPr lang="en-US" altLang="en-US">
                <a:solidFill>
                  <a:srgbClr val="000000"/>
                </a:solidFill>
                <a:latin typeface="Comic Sans MS" panose="030F0702030302020204" pitchFamily="66" charset="0"/>
                <a:cs typeface="Arial" panose="020B0604020202020204" pitchFamily="34" charset="0"/>
              </a:rPr>
              <a:t>Shipping</a:t>
            </a:r>
          </a:p>
        </p:txBody>
      </p:sp>
      <p:sp>
        <p:nvSpPr>
          <p:cNvPr id="34824" name="Line 10">
            <a:extLst>
              <a:ext uri="{FF2B5EF4-FFF2-40B4-BE49-F238E27FC236}">
                <a16:creationId xmlns:a16="http://schemas.microsoft.com/office/drawing/2014/main" id="{8FA802E3-6854-70A7-707C-C7630E390A98}"/>
              </a:ext>
            </a:extLst>
          </p:cNvPr>
          <p:cNvSpPr>
            <a:spLocks noChangeShapeType="1"/>
          </p:cNvSpPr>
          <p:nvPr/>
        </p:nvSpPr>
        <p:spPr bwMode="auto">
          <a:xfrm>
            <a:off x="2982913" y="3246438"/>
            <a:ext cx="0" cy="990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34825" name="Line 11">
            <a:extLst>
              <a:ext uri="{FF2B5EF4-FFF2-40B4-BE49-F238E27FC236}">
                <a16:creationId xmlns:a16="http://schemas.microsoft.com/office/drawing/2014/main" id="{81FD9D02-1EFD-8742-7944-B6A6D9F1A26D}"/>
              </a:ext>
            </a:extLst>
          </p:cNvPr>
          <p:cNvSpPr>
            <a:spLocks noChangeShapeType="1"/>
          </p:cNvSpPr>
          <p:nvPr/>
        </p:nvSpPr>
        <p:spPr bwMode="auto">
          <a:xfrm>
            <a:off x="1154113" y="4237038"/>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34826" name="Line 12">
            <a:extLst>
              <a:ext uri="{FF2B5EF4-FFF2-40B4-BE49-F238E27FC236}">
                <a16:creationId xmlns:a16="http://schemas.microsoft.com/office/drawing/2014/main" id="{B3F01692-C817-BED0-0D6C-EC51A0E4EAD7}"/>
              </a:ext>
            </a:extLst>
          </p:cNvPr>
          <p:cNvSpPr>
            <a:spLocks noChangeShapeType="1"/>
          </p:cNvSpPr>
          <p:nvPr/>
        </p:nvSpPr>
        <p:spPr bwMode="auto">
          <a:xfrm>
            <a:off x="1154113" y="4237038"/>
            <a:ext cx="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34827" name="Line 13">
            <a:extLst>
              <a:ext uri="{FF2B5EF4-FFF2-40B4-BE49-F238E27FC236}">
                <a16:creationId xmlns:a16="http://schemas.microsoft.com/office/drawing/2014/main" id="{1502340A-7FFB-91F7-E5A4-16463916C100}"/>
              </a:ext>
            </a:extLst>
          </p:cNvPr>
          <p:cNvSpPr>
            <a:spLocks noChangeShapeType="1"/>
          </p:cNvSpPr>
          <p:nvPr/>
        </p:nvSpPr>
        <p:spPr bwMode="auto">
          <a:xfrm>
            <a:off x="3363913" y="4237038"/>
            <a:ext cx="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GB"/>
          </a:p>
        </p:txBody>
      </p:sp>
      <p:sp>
        <p:nvSpPr>
          <p:cNvPr id="34828" name="Line 14">
            <a:extLst>
              <a:ext uri="{FF2B5EF4-FFF2-40B4-BE49-F238E27FC236}">
                <a16:creationId xmlns:a16="http://schemas.microsoft.com/office/drawing/2014/main" id="{894E3FFC-B9D9-9427-46F8-F8898F2D8289}"/>
              </a:ext>
            </a:extLst>
          </p:cNvPr>
          <p:cNvSpPr>
            <a:spLocks noChangeShapeType="1"/>
          </p:cNvSpPr>
          <p:nvPr/>
        </p:nvSpPr>
        <p:spPr bwMode="auto">
          <a:xfrm>
            <a:off x="6030913" y="4237038"/>
            <a:ext cx="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4899335-2688-5A75-B4AD-D472F38855A4}"/>
              </a:ext>
            </a:extLst>
          </p:cNvPr>
          <p:cNvSpPr>
            <a:spLocks noGrp="1" noChangeArrowheads="1"/>
          </p:cNvSpPr>
          <p:nvPr>
            <p:ph type="title" idx="4294967295"/>
          </p:nvPr>
        </p:nvSpPr>
        <p:spPr>
          <a:xfrm>
            <a:off x="773113" y="0"/>
            <a:ext cx="8596312" cy="1255713"/>
          </a:xfrm>
        </p:spPr>
        <p:txBody>
          <a:bodyPr/>
          <a:lstStyle/>
          <a:p>
            <a:pPr eaLnBrk="1"/>
            <a:r>
              <a:rPr lang="en-GB" altLang="en-US" sz="3200"/>
              <a:t>Overview of Facade</a:t>
            </a:r>
            <a:endParaRPr lang="en-US" altLang="en-US" sz="3200"/>
          </a:p>
        </p:txBody>
      </p:sp>
      <p:grpSp>
        <p:nvGrpSpPr>
          <p:cNvPr id="2" name="Group 56">
            <a:extLst>
              <a:ext uri="{FF2B5EF4-FFF2-40B4-BE49-F238E27FC236}">
                <a16:creationId xmlns:a16="http://schemas.microsoft.com/office/drawing/2014/main" id="{B8B12463-0E63-232F-8EFA-BE2E3FBFA3EE}"/>
              </a:ext>
            </a:extLst>
          </p:cNvPr>
          <p:cNvGrpSpPr>
            <a:grpSpLocks/>
          </p:cNvGrpSpPr>
          <p:nvPr/>
        </p:nvGrpSpPr>
        <p:grpSpPr bwMode="auto">
          <a:xfrm>
            <a:off x="5726113" y="1189038"/>
            <a:ext cx="4354512" cy="5710237"/>
            <a:chOff x="5726113" y="1265237"/>
            <a:chExt cx="4354512" cy="5710238"/>
          </a:xfrm>
        </p:grpSpPr>
        <p:sp>
          <p:nvSpPr>
            <p:cNvPr id="35868" name="Rectangle 34">
              <a:extLst>
                <a:ext uri="{FF2B5EF4-FFF2-40B4-BE49-F238E27FC236}">
                  <a16:creationId xmlns:a16="http://schemas.microsoft.com/office/drawing/2014/main" id="{00002EED-A96A-C904-CC79-97F6FDD74592}"/>
                </a:ext>
              </a:extLst>
            </p:cNvPr>
            <p:cNvSpPr>
              <a:spLocks noChangeArrowheads="1"/>
            </p:cNvSpPr>
            <p:nvPr/>
          </p:nvSpPr>
          <p:spPr bwMode="auto">
            <a:xfrm>
              <a:off x="5916897" y="2131332"/>
              <a:ext cx="919001" cy="577396"/>
            </a:xfrm>
            <a:prstGeom prst="rect">
              <a:avLst/>
            </a:prstGeom>
            <a:solidFill>
              <a:srgbClr val="66FF33"/>
            </a:solidFill>
            <a:ln w="9525" algn="ctr">
              <a:solidFill>
                <a:schemeClr val="tx1"/>
              </a:solidFill>
              <a:round/>
              <a:headEnd/>
              <a:tailEnd/>
            </a:ln>
          </p:spPr>
          <p:txBody>
            <a:bodyPr lIns="91420" tIns="45711" rIns="91420" bIns="45711" anchor="ctr" anchorCtr="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1400">
                  <a:solidFill>
                    <a:schemeClr val="tx1"/>
                  </a:solidFill>
                  <a:latin typeface="Comic Sans MS" panose="030F0702030302020204" pitchFamily="66" charset="0"/>
                  <a:cs typeface="Arial" panose="020B0604020202020204" pitchFamily="34" charset="0"/>
                </a:rPr>
                <a:t>Service Package</a:t>
              </a:r>
            </a:p>
          </p:txBody>
        </p:sp>
        <p:sp>
          <p:nvSpPr>
            <p:cNvPr id="35869" name="Rectangle 36">
              <a:extLst>
                <a:ext uri="{FF2B5EF4-FFF2-40B4-BE49-F238E27FC236}">
                  <a16:creationId xmlns:a16="http://schemas.microsoft.com/office/drawing/2014/main" id="{E69DB6CB-E6C7-7065-AE35-4161F192B0DE}"/>
                </a:ext>
              </a:extLst>
            </p:cNvPr>
            <p:cNvSpPr>
              <a:spLocks noChangeArrowheads="1"/>
            </p:cNvSpPr>
            <p:nvPr/>
          </p:nvSpPr>
          <p:spPr bwMode="auto">
            <a:xfrm>
              <a:off x="5900767" y="2708728"/>
              <a:ext cx="3511010" cy="2499519"/>
            </a:xfrm>
            <a:prstGeom prst="rect">
              <a:avLst/>
            </a:prstGeom>
            <a:solidFill>
              <a:srgbClr val="FFCCFF"/>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4000">
                <a:latin typeface="Comic Sans MS" panose="030F0702030302020204" pitchFamily="66" charset="0"/>
                <a:cs typeface="Arial" panose="020B0604020202020204" pitchFamily="34" charset="0"/>
              </a:endParaRPr>
            </a:p>
          </p:txBody>
        </p:sp>
        <p:sp>
          <p:nvSpPr>
            <p:cNvPr id="35870" name="Rectangle 37">
              <a:extLst>
                <a:ext uri="{FF2B5EF4-FFF2-40B4-BE49-F238E27FC236}">
                  <a16:creationId xmlns:a16="http://schemas.microsoft.com/office/drawing/2014/main" id="{DC365AF1-06F5-07A2-2BD3-76A3593A767A}"/>
                </a:ext>
              </a:extLst>
            </p:cNvPr>
            <p:cNvSpPr>
              <a:spLocks noChangeArrowheads="1"/>
            </p:cNvSpPr>
            <p:nvPr/>
          </p:nvSpPr>
          <p:spPr bwMode="auto">
            <a:xfrm>
              <a:off x="6905625" y="1265237"/>
              <a:ext cx="835025" cy="48101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R1</a:t>
              </a:r>
            </a:p>
          </p:txBody>
        </p:sp>
        <p:sp>
          <p:nvSpPr>
            <p:cNvPr id="35871" name="Rectangle 38">
              <a:extLst>
                <a:ext uri="{FF2B5EF4-FFF2-40B4-BE49-F238E27FC236}">
                  <a16:creationId xmlns:a16="http://schemas.microsoft.com/office/drawing/2014/main" id="{563A2AF8-D471-1A1F-072B-6BE0DE38D477}"/>
                </a:ext>
              </a:extLst>
            </p:cNvPr>
            <p:cNvSpPr>
              <a:spLocks noChangeArrowheads="1"/>
            </p:cNvSpPr>
            <p:nvPr/>
          </p:nvSpPr>
          <p:spPr bwMode="auto">
            <a:xfrm>
              <a:off x="8074025" y="1265237"/>
              <a:ext cx="838200" cy="48101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R2</a:t>
              </a:r>
            </a:p>
          </p:txBody>
        </p:sp>
        <p:sp>
          <p:nvSpPr>
            <p:cNvPr id="35872" name="Rectangle 39">
              <a:extLst>
                <a:ext uri="{FF2B5EF4-FFF2-40B4-BE49-F238E27FC236}">
                  <a16:creationId xmlns:a16="http://schemas.microsoft.com/office/drawing/2014/main" id="{C9863EAB-86F5-3A9A-33CE-5A13CEDFE0F9}"/>
                </a:ext>
              </a:extLst>
            </p:cNvPr>
            <p:cNvSpPr>
              <a:spLocks noChangeArrowheads="1"/>
            </p:cNvSpPr>
            <p:nvPr/>
          </p:nvSpPr>
          <p:spPr bwMode="auto">
            <a:xfrm>
              <a:off x="9245600" y="1265237"/>
              <a:ext cx="835025" cy="48101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R3</a:t>
              </a:r>
            </a:p>
          </p:txBody>
        </p:sp>
        <p:sp>
          <p:nvSpPr>
            <p:cNvPr id="35873" name="Rectangle 40">
              <a:extLst>
                <a:ext uri="{FF2B5EF4-FFF2-40B4-BE49-F238E27FC236}">
                  <a16:creationId xmlns:a16="http://schemas.microsoft.com/office/drawing/2014/main" id="{F884BDBA-29CE-CD7B-6C25-59658743087D}"/>
                </a:ext>
              </a:extLst>
            </p:cNvPr>
            <p:cNvSpPr>
              <a:spLocks noChangeArrowheads="1"/>
            </p:cNvSpPr>
            <p:nvPr/>
          </p:nvSpPr>
          <p:spPr bwMode="auto">
            <a:xfrm>
              <a:off x="7239000" y="5881688"/>
              <a:ext cx="835025" cy="48101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R4</a:t>
              </a:r>
            </a:p>
          </p:txBody>
        </p:sp>
        <p:sp>
          <p:nvSpPr>
            <p:cNvPr id="35874" name="Rectangle 41">
              <a:extLst>
                <a:ext uri="{FF2B5EF4-FFF2-40B4-BE49-F238E27FC236}">
                  <a16:creationId xmlns:a16="http://schemas.microsoft.com/office/drawing/2014/main" id="{34E78BD2-8BD6-392F-EC96-241AB9C78DB4}"/>
                </a:ext>
              </a:extLst>
            </p:cNvPr>
            <p:cNvSpPr>
              <a:spLocks noChangeArrowheads="1"/>
            </p:cNvSpPr>
            <p:nvPr/>
          </p:nvSpPr>
          <p:spPr bwMode="auto">
            <a:xfrm>
              <a:off x="8658225" y="5881688"/>
              <a:ext cx="835025" cy="48101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R5</a:t>
              </a:r>
            </a:p>
          </p:txBody>
        </p:sp>
        <p:sp>
          <p:nvSpPr>
            <p:cNvPr id="35875" name="Rectangle 42">
              <a:extLst>
                <a:ext uri="{FF2B5EF4-FFF2-40B4-BE49-F238E27FC236}">
                  <a16:creationId xmlns:a16="http://schemas.microsoft.com/office/drawing/2014/main" id="{35811700-D42C-381C-6624-A212DE4A078D}"/>
                </a:ext>
              </a:extLst>
            </p:cNvPr>
            <p:cNvSpPr>
              <a:spLocks noChangeArrowheads="1"/>
            </p:cNvSpPr>
            <p:nvPr/>
          </p:nvSpPr>
          <p:spPr bwMode="auto">
            <a:xfrm>
              <a:off x="6150920" y="3189892"/>
              <a:ext cx="837391" cy="478631"/>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rgbClr val="003300"/>
                  </a:solidFill>
                  <a:latin typeface="Comic Sans MS" panose="030F0702030302020204" pitchFamily="66" charset="0"/>
                  <a:cs typeface="Arial" panose="020B0604020202020204" pitchFamily="34" charset="0"/>
                </a:rPr>
                <a:t>S1</a:t>
              </a:r>
            </a:p>
          </p:txBody>
        </p:sp>
        <p:sp>
          <p:nvSpPr>
            <p:cNvPr id="35876" name="Rectangle 43">
              <a:extLst>
                <a:ext uri="{FF2B5EF4-FFF2-40B4-BE49-F238E27FC236}">
                  <a16:creationId xmlns:a16="http://schemas.microsoft.com/office/drawing/2014/main" id="{46C0B7B6-814B-A5DC-FB68-878D8B562998}"/>
                </a:ext>
              </a:extLst>
            </p:cNvPr>
            <p:cNvSpPr>
              <a:spLocks noChangeArrowheads="1"/>
            </p:cNvSpPr>
            <p:nvPr/>
          </p:nvSpPr>
          <p:spPr bwMode="auto">
            <a:xfrm>
              <a:off x="7509906" y="3189892"/>
              <a:ext cx="835617" cy="478631"/>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rgbClr val="003300"/>
                  </a:solidFill>
                  <a:latin typeface="Comic Sans MS" panose="030F0702030302020204" pitchFamily="66" charset="0"/>
                  <a:cs typeface="Arial" panose="020B0604020202020204" pitchFamily="34" charset="0"/>
                </a:rPr>
                <a:t>S2</a:t>
              </a:r>
            </a:p>
          </p:txBody>
        </p:sp>
        <p:sp>
          <p:nvSpPr>
            <p:cNvPr id="35877" name="Rectangle 44">
              <a:extLst>
                <a:ext uri="{FF2B5EF4-FFF2-40B4-BE49-F238E27FC236}">
                  <a16:creationId xmlns:a16="http://schemas.microsoft.com/office/drawing/2014/main" id="{19DE4AB9-A91E-D697-ADCA-36C9641D5229}"/>
                </a:ext>
              </a:extLst>
            </p:cNvPr>
            <p:cNvSpPr>
              <a:spLocks noChangeArrowheads="1"/>
            </p:cNvSpPr>
            <p:nvPr/>
          </p:nvSpPr>
          <p:spPr bwMode="auto">
            <a:xfrm>
              <a:off x="6150920" y="4430788"/>
              <a:ext cx="837391" cy="481164"/>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rgbClr val="003300"/>
                  </a:solidFill>
                  <a:latin typeface="Comic Sans MS" panose="030F0702030302020204" pitchFamily="66" charset="0"/>
                  <a:cs typeface="Arial" panose="020B0604020202020204" pitchFamily="34" charset="0"/>
                </a:rPr>
                <a:t>S3</a:t>
              </a:r>
            </a:p>
          </p:txBody>
        </p:sp>
        <p:sp>
          <p:nvSpPr>
            <p:cNvPr id="35878" name="Rectangle 45">
              <a:extLst>
                <a:ext uri="{FF2B5EF4-FFF2-40B4-BE49-F238E27FC236}">
                  <a16:creationId xmlns:a16="http://schemas.microsoft.com/office/drawing/2014/main" id="{74BC8A01-E60B-586C-9E79-F9135B9CC0A0}"/>
                </a:ext>
              </a:extLst>
            </p:cNvPr>
            <p:cNvSpPr>
              <a:spLocks noChangeArrowheads="1"/>
            </p:cNvSpPr>
            <p:nvPr/>
          </p:nvSpPr>
          <p:spPr bwMode="auto">
            <a:xfrm>
              <a:off x="7509906" y="4342152"/>
              <a:ext cx="835617" cy="481164"/>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rgbClr val="003300"/>
                  </a:solidFill>
                  <a:latin typeface="Comic Sans MS" panose="030F0702030302020204" pitchFamily="66" charset="0"/>
                  <a:cs typeface="Arial" panose="020B0604020202020204" pitchFamily="34" charset="0"/>
                </a:rPr>
                <a:t>S4</a:t>
              </a:r>
            </a:p>
          </p:txBody>
        </p:sp>
        <p:cxnSp>
          <p:nvCxnSpPr>
            <p:cNvPr id="35879" name="Straight Arrow Connector 46">
              <a:extLst>
                <a:ext uri="{FF2B5EF4-FFF2-40B4-BE49-F238E27FC236}">
                  <a16:creationId xmlns:a16="http://schemas.microsoft.com/office/drawing/2014/main" id="{FBE61225-25FB-689D-6DCE-E501D4533423}"/>
                </a:ext>
              </a:extLst>
            </p:cNvPr>
            <p:cNvCxnSpPr>
              <a:cxnSpLocks noChangeShapeType="1"/>
              <a:stCxn id="35873" idx="0"/>
              <a:endCxn id="53" idx="2"/>
            </p:cNvCxnSpPr>
            <p:nvPr/>
          </p:nvCxnSpPr>
          <p:spPr bwMode="auto">
            <a:xfrm flipV="1">
              <a:off x="7657159" y="4620721"/>
              <a:ext cx="1355438" cy="1261155"/>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0" name="Straight Arrow Connector 47">
              <a:extLst>
                <a:ext uri="{FF2B5EF4-FFF2-40B4-BE49-F238E27FC236}">
                  <a16:creationId xmlns:a16="http://schemas.microsoft.com/office/drawing/2014/main" id="{A6A201CB-4DAB-72AB-BCC8-BCE9936B4CB9}"/>
                </a:ext>
              </a:extLst>
            </p:cNvPr>
            <p:cNvCxnSpPr>
              <a:cxnSpLocks noChangeShapeType="1"/>
              <a:stCxn id="35874" idx="0"/>
              <a:endCxn id="53" idx="2"/>
            </p:cNvCxnSpPr>
            <p:nvPr/>
          </p:nvCxnSpPr>
          <p:spPr bwMode="auto">
            <a:xfrm flipH="1" flipV="1">
              <a:off x="9012597" y="4620721"/>
              <a:ext cx="62095" cy="1261155"/>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1" name="Straight Arrow Connector 49">
              <a:extLst>
                <a:ext uri="{FF2B5EF4-FFF2-40B4-BE49-F238E27FC236}">
                  <a16:creationId xmlns:a16="http://schemas.microsoft.com/office/drawing/2014/main" id="{86A77F72-1885-C886-F8C5-CE70BB442684}"/>
                </a:ext>
              </a:extLst>
            </p:cNvPr>
            <p:cNvCxnSpPr>
              <a:cxnSpLocks noChangeShapeType="1"/>
              <a:stCxn id="35872" idx="2"/>
            </p:cNvCxnSpPr>
            <p:nvPr/>
          </p:nvCxnSpPr>
          <p:spPr bwMode="auto">
            <a:xfrm>
              <a:off x="9663704" y="1746401"/>
              <a:ext cx="0" cy="222095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53" name="Rectangle 52">
              <a:extLst>
                <a:ext uri="{FF2B5EF4-FFF2-40B4-BE49-F238E27FC236}">
                  <a16:creationId xmlns:a16="http://schemas.microsoft.com/office/drawing/2014/main" id="{97911348-81A1-1C53-1461-951E8FFC157F}"/>
                </a:ext>
              </a:extLst>
            </p:cNvPr>
            <p:cNvSpPr/>
            <p:nvPr/>
          </p:nvSpPr>
          <p:spPr bwMode="auto">
            <a:xfrm>
              <a:off x="8801475" y="3296254"/>
              <a:ext cx="422244" cy="132446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vert270" anchor="ctr" anchorCtr="1"/>
            <a:lstStyle/>
            <a:p>
              <a:pPr>
                <a:lnSpc>
                  <a:spcPct val="80000"/>
                </a:lnSpc>
                <a:buClr>
                  <a:srgbClr val="000000"/>
                </a:buClr>
                <a:buSzPct val="100000"/>
                <a:buFont typeface="Times New Roman" pitchFamily="18" charset="0"/>
                <a:buNone/>
                <a:defRPr/>
              </a:pPr>
              <a:r>
                <a:rPr lang="en-US" sz="1800" dirty="0">
                  <a:solidFill>
                    <a:schemeClr val="tx1"/>
                  </a:solidFill>
                </a:rPr>
                <a:t>Facade</a:t>
              </a:r>
            </a:p>
          </p:txBody>
        </p:sp>
        <p:cxnSp>
          <p:nvCxnSpPr>
            <p:cNvPr id="35883" name="Straight Arrow Connector 55">
              <a:extLst>
                <a:ext uri="{FF2B5EF4-FFF2-40B4-BE49-F238E27FC236}">
                  <a16:creationId xmlns:a16="http://schemas.microsoft.com/office/drawing/2014/main" id="{3DE91E73-0DA9-7756-FF55-6FFAE5130F08}"/>
                </a:ext>
              </a:extLst>
            </p:cNvPr>
            <p:cNvCxnSpPr>
              <a:cxnSpLocks noChangeShapeType="1"/>
              <a:stCxn id="53" idx="3"/>
            </p:cNvCxnSpPr>
            <p:nvPr/>
          </p:nvCxnSpPr>
          <p:spPr bwMode="auto">
            <a:xfrm flipV="1">
              <a:off x="9223719" y="3957221"/>
              <a:ext cx="439985" cy="0"/>
            </a:xfrm>
            <a:prstGeom prst="straightConnector1">
              <a:avLst/>
            </a:prstGeom>
            <a:noFill/>
            <a:ln w="571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5884" name="Straight Arrow Connector 61">
              <a:extLst>
                <a:ext uri="{FF2B5EF4-FFF2-40B4-BE49-F238E27FC236}">
                  <a16:creationId xmlns:a16="http://schemas.microsoft.com/office/drawing/2014/main" id="{C836C37B-C53D-175E-8E43-33814864D9CE}"/>
                </a:ext>
              </a:extLst>
            </p:cNvPr>
            <p:cNvCxnSpPr>
              <a:cxnSpLocks noChangeShapeType="1"/>
              <a:stCxn id="35871" idx="2"/>
            </p:cNvCxnSpPr>
            <p:nvPr/>
          </p:nvCxnSpPr>
          <p:spPr bwMode="auto">
            <a:xfrm flipH="1">
              <a:off x="8283428" y="1746401"/>
              <a:ext cx="209348" cy="774927"/>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5885" name="Straight Arrow Connector 63">
              <a:extLst>
                <a:ext uri="{FF2B5EF4-FFF2-40B4-BE49-F238E27FC236}">
                  <a16:creationId xmlns:a16="http://schemas.microsoft.com/office/drawing/2014/main" id="{AF61B051-D87E-FC72-E7EF-3480CFE65A90}"/>
                </a:ext>
              </a:extLst>
            </p:cNvPr>
            <p:cNvCxnSpPr>
              <a:cxnSpLocks noChangeShapeType="1"/>
              <a:endCxn id="53" idx="0"/>
            </p:cNvCxnSpPr>
            <p:nvPr/>
          </p:nvCxnSpPr>
          <p:spPr bwMode="auto">
            <a:xfrm>
              <a:off x="8283428" y="2521327"/>
              <a:ext cx="729169" cy="774927"/>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6" name="Straight Arrow Connector 65">
              <a:extLst>
                <a:ext uri="{FF2B5EF4-FFF2-40B4-BE49-F238E27FC236}">
                  <a16:creationId xmlns:a16="http://schemas.microsoft.com/office/drawing/2014/main" id="{092DF4A0-8B7A-E617-571D-7190A110CE12}"/>
                </a:ext>
              </a:extLst>
            </p:cNvPr>
            <p:cNvCxnSpPr>
              <a:cxnSpLocks noChangeShapeType="1"/>
              <a:stCxn id="35870" idx="2"/>
            </p:cNvCxnSpPr>
            <p:nvPr/>
          </p:nvCxnSpPr>
          <p:spPr bwMode="auto">
            <a:xfrm>
              <a:off x="7321848" y="1746401"/>
              <a:ext cx="1479627" cy="1549854"/>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7" name="Straight Arrow Connector 74">
              <a:extLst>
                <a:ext uri="{FF2B5EF4-FFF2-40B4-BE49-F238E27FC236}">
                  <a16:creationId xmlns:a16="http://schemas.microsoft.com/office/drawing/2014/main" id="{D24C7E95-4D89-FEBE-AE04-323B3972E2B0}"/>
                </a:ext>
              </a:extLst>
            </p:cNvPr>
            <p:cNvCxnSpPr>
              <a:cxnSpLocks noChangeShapeType="1"/>
              <a:stCxn id="53" idx="1"/>
              <a:endCxn id="35876" idx="3"/>
            </p:cNvCxnSpPr>
            <p:nvPr/>
          </p:nvCxnSpPr>
          <p:spPr bwMode="auto">
            <a:xfrm flipH="1" flipV="1">
              <a:off x="8345523" y="3430474"/>
              <a:ext cx="455952" cy="526748"/>
            </a:xfrm>
            <a:prstGeom prst="straightConnector1">
              <a:avLst/>
            </a:prstGeom>
            <a:noFill/>
            <a:ln w="38100"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5888" name="Straight Arrow Connector 76">
              <a:extLst>
                <a:ext uri="{FF2B5EF4-FFF2-40B4-BE49-F238E27FC236}">
                  <a16:creationId xmlns:a16="http://schemas.microsoft.com/office/drawing/2014/main" id="{FD8341FA-D2A5-0B0C-9FE3-49AF69A98C6C}"/>
                </a:ext>
              </a:extLst>
            </p:cNvPr>
            <p:cNvCxnSpPr>
              <a:cxnSpLocks noChangeShapeType="1"/>
              <a:stCxn id="53" idx="1"/>
              <a:endCxn id="35878" idx="3"/>
            </p:cNvCxnSpPr>
            <p:nvPr/>
          </p:nvCxnSpPr>
          <p:spPr bwMode="auto">
            <a:xfrm flipH="1">
              <a:off x="8345523" y="3957221"/>
              <a:ext cx="455952" cy="625513"/>
            </a:xfrm>
            <a:prstGeom prst="straightConnector1">
              <a:avLst/>
            </a:prstGeom>
            <a:noFill/>
            <a:ln w="38100"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35889" name="Freeform 79">
              <a:extLst>
                <a:ext uri="{FF2B5EF4-FFF2-40B4-BE49-F238E27FC236}">
                  <a16:creationId xmlns:a16="http://schemas.microsoft.com/office/drawing/2014/main" id="{A305C796-3780-BFF8-7BD3-3F0CA237019B}"/>
                </a:ext>
              </a:extLst>
            </p:cNvPr>
            <p:cNvSpPr>
              <a:spLocks/>
            </p:cNvSpPr>
            <p:nvPr/>
          </p:nvSpPr>
          <p:spPr bwMode="auto">
            <a:xfrm>
              <a:off x="6968795" y="3678653"/>
              <a:ext cx="1813164" cy="420385"/>
            </a:xfrm>
            <a:custGeom>
              <a:avLst/>
              <a:gdLst>
                <a:gd name="T0" fmla="*/ 0 w 1623578"/>
                <a:gd name="T1" fmla="*/ 0 h 263237"/>
                <a:gd name="T2" fmla="*/ 0 w 1623578"/>
                <a:gd name="T3" fmla="*/ 0 h 263237"/>
                <a:gd name="T4" fmla="*/ 0 w 1623578"/>
                <a:gd name="T5" fmla="*/ 0 h 263237"/>
                <a:gd name="T6" fmla="*/ 0 w 1623578"/>
                <a:gd name="T7" fmla="*/ 0 h 263237"/>
                <a:gd name="T8" fmla="*/ 0 w 1623578"/>
                <a:gd name="T9" fmla="*/ 0 h 263237"/>
                <a:gd name="T10" fmla="*/ 0 w 1623578"/>
                <a:gd name="T11" fmla="*/ 0 h 263237"/>
                <a:gd name="T12" fmla="*/ 0 w 1623578"/>
                <a:gd name="T13" fmla="*/ 0 h 263237"/>
                <a:gd name="T14" fmla="*/ 0 w 1623578"/>
                <a:gd name="T15" fmla="*/ 0 h 263237"/>
                <a:gd name="T16" fmla="*/ 0 w 1623578"/>
                <a:gd name="T17" fmla="*/ 0 h 263237"/>
                <a:gd name="T18" fmla="*/ 0 w 1623578"/>
                <a:gd name="T19" fmla="*/ 0 h 263237"/>
                <a:gd name="T20" fmla="*/ 0 w 1623578"/>
                <a:gd name="T21" fmla="*/ 0 h 263237"/>
                <a:gd name="T22" fmla="*/ 0 w 1623578"/>
                <a:gd name="T23" fmla="*/ 0 h 263237"/>
                <a:gd name="T24" fmla="*/ 0 w 1623578"/>
                <a:gd name="T25" fmla="*/ 0 h 263237"/>
                <a:gd name="T26" fmla="*/ 0 w 1623578"/>
                <a:gd name="T27" fmla="*/ 0 h 2632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23578"/>
                <a:gd name="T43" fmla="*/ 0 h 263237"/>
                <a:gd name="T44" fmla="*/ 1623578 w 1623578"/>
                <a:gd name="T45" fmla="*/ 263237 h 2632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23578" h="263237">
                  <a:moveTo>
                    <a:pt x="1623578" y="193964"/>
                  </a:moveTo>
                  <a:cubicBezTo>
                    <a:pt x="1428215" y="210245"/>
                    <a:pt x="1510081" y="190234"/>
                    <a:pt x="1374196" y="235528"/>
                  </a:cubicBezTo>
                  <a:lnTo>
                    <a:pt x="1332633" y="249382"/>
                  </a:lnTo>
                  <a:lnTo>
                    <a:pt x="1291069" y="263237"/>
                  </a:lnTo>
                  <a:lnTo>
                    <a:pt x="764596" y="249382"/>
                  </a:lnTo>
                  <a:cubicBezTo>
                    <a:pt x="534635" y="239596"/>
                    <a:pt x="711273" y="246769"/>
                    <a:pt x="598342" y="221673"/>
                  </a:cubicBezTo>
                  <a:cubicBezTo>
                    <a:pt x="570920" y="215579"/>
                    <a:pt x="542853" y="212844"/>
                    <a:pt x="515215" y="207819"/>
                  </a:cubicBezTo>
                  <a:cubicBezTo>
                    <a:pt x="492047" y="203607"/>
                    <a:pt x="468930" y="199073"/>
                    <a:pt x="445942" y="193964"/>
                  </a:cubicBezTo>
                  <a:cubicBezTo>
                    <a:pt x="427354" y="189833"/>
                    <a:pt x="409344" y="183004"/>
                    <a:pt x="390524" y="180109"/>
                  </a:cubicBezTo>
                  <a:cubicBezTo>
                    <a:pt x="349191" y="173750"/>
                    <a:pt x="307397" y="170873"/>
                    <a:pt x="265833" y="166255"/>
                  </a:cubicBezTo>
                  <a:lnTo>
                    <a:pt x="154996" y="138546"/>
                  </a:lnTo>
                  <a:cubicBezTo>
                    <a:pt x="126660" y="131462"/>
                    <a:pt x="71869" y="110837"/>
                    <a:pt x="71869" y="110837"/>
                  </a:cubicBezTo>
                  <a:cubicBezTo>
                    <a:pt x="62579" y="104644"/>
                    <a:pt x="8236" y="72339"/>
                    <a:pt x="2596" y="55419"/>
                  </a:cubicBezTo>
                  <a:cubicBezTo>
                    <a:pt x="-3246" y="37894"/>
                    <a:pt x="2596" y="18473"/>
                    <a:pt x="2596" y="0"/>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
          <p:nvSpPr>
            <p:cNvPr id="35890" name="Freeform 80">
              <a:extLst>
                <a:ext uri="{FF2B5EF4-FFF2-40B4-BE49-F238E27FC236}">
                  <a16:creationId xmlns:a16="http://schemas.microsoft.com/office/drawing/2014/main" id="{88712C7B-3C2C-8C79-86AB-299D6A583B51}"/>
                </a:ext>
              </a:extLst>
            </p:cNvPr>
            <p:cNvSpPr>
              <a:spLocks/>
            </p:cNvSpPr>
            <p:nvPr/>
          </p:nvSpPr>
          <p:spPr bwMode="auto">
            <a:xfrm>
              <a:off x="6738158" y="4030662"/>
              <a:ext cx="2043801" cy="1238363"/>
            </a:xfrm>
            <a:custGeom>
              <a:avLst/>
              <a:gdLst>
                <a:gd name="T0" fmla="*/ 0 w 1828837"/>
                <a:gd name="T1" fmla="*/ 0 h 775855"/>
                <a:gd name="T2" fmla="*/ 0 w 1828837"/>
                <a:gd name="T3" fmla="*/ 0 h 775855"/>
                <a:gd name="T4" fmla="*/ 0 w 1828837"/>
                <a:gd name="T5" fmla="*/ 0 h 775855"/>
                <a:gd name="T6" fmla="*/ 0 w 1828837"/>
                <a:gd name="T7" fmla="*/ 0 h 775855"/>
                <a:gd name="T8" fmla="*/ 0 w 1828837"/>
                <a:gd name="T9" fmla="*/ 0 h 775855"/>
                <a:gd name="T10" fmla="*/ 0 w 1828837"/>
                <a:gd name="T11" fmla="*/ 0 h 775855"/>
                <a:gd name="T12" fmla="*/ 0 w 1828837"/>
                <a:gd name="T13" fmla="*/ 0 h 775855"/>
                <a:gd name="T14" fmla="*/ 0 w 1828837"/>
                <a:gd name="T15" fmla="*/ 0 h 775855"/>
                <a:gd name="T16" fmla="*/ 0 w 1828837"/>
                <a:gd name="T17" fmla="*/ 0 h 775855"/>
                <a:gd name="T18" fmla="*/ 0 w 1828837"/>
                <a:gd name="T19" fmla="*/ 0 h 775855"/>
                <a:gd name="T20" fmla="*/ 0 w 1828837"/>
                <a:gd name="T21" fmla="*/ 0 h 775855"/>
                <a:gd name="T22" fmla="*/ 0 w 1828837"/>
                <a:gd name="T23" fmla="*/ 0 h 775855"/>
                <a:gd name="T24" fmla="*/ 0 w 1828837"/>
                <a:gd name="T25" fmla="*/ 0 h 775855"/>
                <a:gd name="T26" fmla="*/ 0 w 1828837"/>
                <a:gd name="T27" fmla="*/ 0 h 775855"/>
                <a:gd name="T28" fmla="*/ 0 w 1828837"/>
                <a:gd name="T29" fmla="*/ 0 h 775855"/>
                <a:gd name="T30" fmla="*/ 0 w 1828837"/>
                <a:gd name="T31" fmla="*/ 0 h 775855"/>
                <a:gd name="T32" fmla="*/ 0 w 1828837"/>
                <a:gd name="T33" fmla="*/ 0 h 775855"/>
                <a:gd name="T34" fmla="*/ 0 w 1828837"/>
                <a:gd name="T35" fmla="*/ 0 h 775855"/>
                <a:gd name="T36" fmla="*/ 0 w 1828837"/>
                <a:gd name="T37" fmla="*/ 0 h 775855"/>
                <a:gd name="T38" fmla="*/ 0 w 1828837"/>
                <a:gd name="T39" fmla="*/ 0 h 775855"/>
                <a:gd name="T40" fmla="*/ 0 w 1828837"/>
                <a:gd name="T41" fmla="*/ 0 h 775855"/>
                <a:gd name="T42" fmla="*/ 0 w 1828837"/>
                <a:gd name="T43" fmla="*/ 0 h 775855"/>
                <a:gd name="T44" fmla="*/ 0 w 1828837"/>
                <a:gd name="T45" fmla="*/ 0 h 775855"/>
                <a:gd name="T46" fmla="*/ 0 w 1828837"/>
                <a:gd name="T47" fmla="*/ 0 h 775855"/>
                <a:gd name="T48" fmla="*/ 0 w 1828837"/>
                <a:gd name="T49" fmla="*/ 0 h 7758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28837"/>
                <a:gd name="T76" fmla="*/ 0 h 775855"/>
                <a:gd name="T77" fmla="*/ 1828837 w 1828837"/>
                <a:gd name="T78" fmla="*/ 775855 h 7758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28837" h="775855">
                  <a:moveTo>
                    <a:pt x="1828837" y="0"/>
                  </a:moveTo>
                  <a:cubicBezTo>
                    <a:pt x="1803834" y="150025"/>
                    <a:pt x="1828415" y="29188"/>
                    <a:pt x="1801128" y="124691"/>
                  </a:cubicBezTo>
                  <a:cubicBezTo>
                    <a:pt x="1795897" y="143000"/>
                    <a:pt x="1794775" y="162607"/>
                    <a:pt x="1787274" y="180109"/>
                  </a:cubicBezTo>
                  <a:cubicBezTo>
                    <a:pt x="1780715" y="195414"/>
                    <a:pt x="1767012" y="206780"/>
                    <a:pt x="1759565" y="221673"/>
                  </a:cubicBezTo>
                  <a:cubicBezTo>
                    <a:pt x="1753034" y="234735"/>
                    <a:pt x="1753224" y="250713"/>
                    <a:pt x="1745710" y="263236"/>
                  </a:cubicBezTo>
                  <a:cubicBezTo>
                    <a:pt x="1738989" y="274437"/>
                    <a:pt x="1725838" y="280496"/>
                    <a:pt x="1718001" y="290946"/>
                  </a:cubicBezTo>
                  <a:cubicBezTo>
                    <a:pt x="1698020" y="317588"/>
                    <a:pt x="1681056" y="346364"/>
                    <a:pt x="1662583" y="374073"/>
                  </a:cubicBezTo>
                  <a:lnTo>
                    <a:pt x="1634874" y="415636"/>
                  </a:lnTo>
                  <a:cubicBezTo>
                    <a:pt x="1627628" y="426505"/>
                    <a:pt x="1615325" y="433146"/>
                    <a:pt x="1607165" y="443346"/>
                  </a:cubicBezTo>
                  <a:cubicBezTo>
                    <a:pt x="1569499" y="490427"/>
                    <a:pt x="1590154" y="485824"/>
                    <a:pt x="1537892" y="526473"/>
                  </a:cubicBezTo>
                  <a:cubicBezTo>
                    <a:pt x="1511605" y="546919"/>
                    <a:pt x="1478314" y="558343"/>
                    <a:pt x="1454765" y="581891"/>
                  </a:cubicBezTo>
                  <a:cubicBezTo>
                    <a:pt x="1445528" y="591127"/>
                    <a:pt x="1438738" y="603758"/>
                    <a:pt x="1427055" y="609600"/>
                  </a:cubicBezTo>
                  <a:cubicBezTo>
                    <a:pt x="1400931" y="622662"/>
                    <a:pt x="1371637" y="628073"/>
                    <a:pt x="1343928" y="637309"/>
                  </a:cubicBezTo>
                  <a:cubicBezTo>
                    <a:pt x="1330074" y="641927"/>
                    <a:pt x="1314516" y="643063"/>
                    <a:pt x="1302365" y="651164"/>
                  </a:cubicBezTo>
                  <a:cubicBezTo>
                    <a:pt x="1248650" y="686974"/>
                    <a:pt x="1276598" y="673608"/>
                    <a:pt x="1219237" y="692727"/>
                  </a:cubicBezTo>
                  <a:cubicBezTo>
                    <a:pt x="1153297" y="736688"/>
                    <a:pt x="1203587" y="709891"/>
                    <a:pt x="1122255" y="734291"/>
                  </a:cubicBezTo>
                  <a:cubicBezTo>
                    <a:pt x="981245" y="776594"/>
                    <a:pt x="1096870" y="754782"/>
                    <a:pt x="928292" y="775855"/>
                  </a:cubicBezTo>
                  <a:cubicBezTo>
                    <a:pt x="785128" y="771237"/>
                    <a:pt x="641819" y="769945"/>
                    <a:pt x="498801" y="762000"/>
                  </a:cubicBezTo>
                  <a:cubicBezTo>
                    <a:pt x="482615" y="761101"/>
                    <a:pt x="394349" y="740363"/>
                    <a:pt x="374110" y="734291"/>
                  </a:cubicBezTo>
                  <a:cubicBezTo>
                    <a:pt x="346134" y="725898"/>
                    <a:pt x="319624" y="712310"/>
                    <a:pt x="290983" y="706582"/>
                  </a:cubicBezTo>
                  <a:cubicBezTo>
                    <a:pt x="267892" y="701964"/>
                    <a:pt x="244429" y="698923"/>
                    <a:pt x="221710" y="692727"/>
                  </a:cubicBezTo>
                  <a:cubicBezTo>
                    <a:pt x="193531" y="685042"/>
                    <a:pt x="166292" y="674254"/>
                    <a:pt x="138583" y="665018"/>
                  </a:cubicBezTo>
                  <a:lnTo>
                    <a:pt x="97019" y="651164"/>
                  </a:lnTo>
                  <a:cubicBezTo>
                    <a:pt x="66348" y="630717"/>
                    <a:pt x="35228" y="613896"/>
                    <a:pt x="13892" y="581891"/>
                  </a:cubicBezTo>
                  <a:cubicBezTo>
                    <a:pt x="-1423" y="558918"/>
                    <a:pt x="37" y="547667"/>
                    <a:pt x="37" y="526473"/>
                  </a:cubicBezTo>
                </a:path>
              </a:pathLst>
            </a:custGeom>
            <a:noFill/>
            <a:ln w="381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
          <p:nvSpPr>
            <p:cNvPr id="35891" name="TextBox 69">
              <a:extLst>
                <a:ext uri="{FF2B5EF4-FFF2-40B4-BE49-F238E27FC236}">
                  <a16:creationId xmlns:a16="http://schemas.microsoft.com/office/drawing/2014/main" id="{D8C1000A-6557-2A6D-2572-1FB406254E3B}"/>
                </a:ext>
              </a:extLst>
            </p:cNvPr>
            <p:cNvSpPr txBox="1">
              <a:spLocks noChangeArrowheads="1"/>
            </p:cNvSpPr>
            <p:nvPr/>
          </p:nvSpPr>
          <p:spPr bwMode="auto">
            <a:xfrm>
              <a:off x="5726113" y="6445250"/>
              <a:ext cx="3581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1800">
                  <a:solidFill>
                    <a:schemeClr val="tx1"/>
                  </a:solidFill>
                  <a:latin typeface="Comic Sans MS" panose="030F0702030302020204" pitchFamily="66" charset="0"/>
                  <a:cs typeface="Arial" panose="020B0604020202020204" pitchFamily="34" charset="0"/>
                </a:rPr>
                <a:t>(b) Service invocation using a façade class</a:t>
              </a:r>
            </a:p>
          </p:txBody>
        </p:sp>
      </p:grpSp>
      <p:grpSp>
        <p:nvGrpSpPr>
          <p:cNvPr id="3" name="Group 55">
            <a:extLst>
              <a:ext uri="{FF2B5EF4-FFF2-40B4-BE49-F238E27FC236}">
                <a16:creationId xmlns:a16="http://schemas.microsoft.com/office/drawing/2014/main" id="{AAED6134-AE1C-5CCE-2F88-941CB5FE05F0}"/>
              </a:ext>
            </a:extLst>
          </p:cNvPr>
          <p:cNvGrpSpPr>
            <a:grpSpLocks/>
          </p:cNvGrpSpPr>
          <p:nvPr/>
        </p:nvGrpSpPr>
        <p:grpSpPr bwMode="auto">
          <a:xfrm>
            <a:off x="0" y="1196975"/>
            <a:ext cx="4616450" cy="5703888"/>
            <a:chOff x="0" y="1272834"/>
            <a:chExt cx="4616295" cy="5704229"/>
          </a:xfrm>
        </p:grpSpPr>
        <p:cxnSp>
          <p:nvCxnSpPr>
            <p:cNvPr id="35845" name="Straight Arrow Connector 24">
              <a:extLst>
                <a:ext uri="{FF2B5EF4-FFF2-40B4-BE49-F238E27FC236}">
                  <a16:creationId xmlns:a16="http://schemas.microsoft.com/office/drawing/2014/main" id="{2835E6D8-9F12-F846-7A48-088BDAD0D8D5}"/>
                </a:ext>
              </a:extLst>
            </p:cNvPr>
            <p:cNvCxnSpPr>
              <a:cxnSpLocks noChangeShapeType="1"/>
              <a:stCxn id="35854" idx="3"/>
            </p:cNvCxnSpPr>
            <p:nvPr/>
          </p:nvCxnSpPr>
          <p:spPr bwMode="auto">
            <a:xfrm>
              <a:off x="3026671" y="3438071"/>
              <a:ext cx="1169154"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lgn="ctr">
                  <a:solidFill>
                    <a:srgbClr val="000000"/>
                  </a:solidFill>
                  <a:round/>
                  <a:headEnd/>
                  <a:tailEnd type="triangle" w="med" len="med"/>
                </a14:hiddenLine>
              </a:ext>
            </a:extLst>
          </p:spPr>
        </p:cxnSp>
        <p:sp>
          <p:nvSpPr>
            <p:cNvPr id="35846" name="Rectangle 13">
              <a:extLst>
                <a:ext uri="{FF2B5EF4-FFF2-40B4-BE49-F238E27FC236}">
                  <a16:creationId xmlns:a16="http://schemas.microsoft.com/office/drawing/2014/main" id="{EB147942-2C37-6BDE-4664-E06A84828EE2}"/>
                </a:ext>
              </a:extLst>
            </p:cNvPr>
            <p:cNvSpPr>
              <a:spLocks noChangeArrowheads="1"/>
            </p:cNvSpPr>
            <p:nvPr/>
          </p:nvSpPr>
          <p:spPr bwMode="auto">
            <a:xfrm>
              <a:off x="412628" y="2131043"/>
              <a:ext cx="919001" cy="599057"/>
            </a:xfrm>
            <a:prstGeom prst="rect">
              <a:avLst/>
            </a:prstGeom>
            <a:solidFill>
              <a:srgbClr val="66FF33"/>
            </a:solidFill>
            <a:ln w="9525" algn="ctr">
              <a:solidFill>
                <a:schemeClr val="tx1"/>
              </a:solidFill>
              <a:round/>
              <a:headEnd/>
              <a:tailEnd/>
            </a:ln>
          </p:spPr>
          <p:txBody>
            <a:bodyPr lIns="91420" tIns="45711" rIns="91420" bIns="45711" anchor="ctr" anchorCtr="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1400">
                  <a:solidFill>
                    <a:schemeClr val="tx1"/>
                  </a:solidFill>
                  <a:latin typeface="Comic Sans MS" panose="030F0702030302020204" pitchFamily="66" charset="0"/>
                  <a:cs typeface="Arial" panose="020B0604020202020204" pitchFamily="34" charset="0"/>
                </a:rPr>
                <a:t>Service Package</a:t>
              </a:r>
            </a:p>
          </p:txBody>
        </p:sp>
        <p:sp>
          <p:nvSpPr>
            <p:cNvPr id="35847" name="Rectangle 3">
              <a:extLst>
                <a:ext uri="{FF2B5EF4-FFF2-40B4-BE49-F238E27FC236}">
                  <a16:creationId xmlns:a16="http://schemas.microsoft.com/office/drawing/2014/main" id="{95B46372-9CAF-CCE5-DACA-F351F4CF35BA}"/>
                </a:ext>
              </a:extLst>
            </p:cNvPr>
            <p:cNvSpPr>
              <a:spLocks noChangeArrowheads="1"/>
            </p:cNvSpPr>
            <p:nvPr/>
          </p:nvSpPr>
          <p:spPr bwMode="auto">
            <a:xfrm>
              <a:off x="432889" y="2716325"/>
              <a:ext cx="3512784" cy="2499519"/>
            </a:xfrm>
            <a:prstGeom prst="rect">
              <a:avLst/>
            </a:prstGeom>
            <a:solidFill>
              <a:srgbClr val="FFCCFF"/>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4000">
                <a:latin typeface="Comic Sans MS" panose="030F0702030302020204" pitchFamily="66" charset="0"/>
                <a:cs typeface="Arial" panose="020B0604020202020204" pitchFamily="34" charset="0"/>
              </a:endParaRPr>
            </a:p>
          </p:txBody>
        </p:sp>
        <p:sp>
          <p:nvSpPr>
            <p:cNvPr id="35848" name="Rectangle 4">
              <a:extLst>
                <a:ext uri="{FF2B5EF4-FFF2-40B4-BE49-F238E27FC236}">
                  <a16:creationId xmlns:a16="http://schemas.microsoft.com/office/drawing/2014/main" id="{D140A696-3B3C-C46E-4BA6-C06203274706}"/>
                </a:ext>
              </a:extLst>
            </p:cNvPr>
            <p:cNvSpPr>
              <a:spLocks noChangeArrowheads="1"/>
            </p:cNvSpPr>
            <p:nvPr/>
          </p:nvSpPr>
          <p:spPr bwMode="auto">
            <a:xfrm>
              <a:off x="1436640" y="1272834"/>
              <a:ext cx="838172" cy="48104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R1</a:t>
              </a:r>
            </a:p>
          </p:txBody>
        </p:sp>
        <p:sp>
          <p:nvSpPr>
            <p:cNvPr id="35849" name="Rectangle 5">
              <a:extLst>
                <a:ext uri="{FF2B5EF4-FFF2-40B4-BE49-F238E27FC236}">
                  <a16:creationId xmlns:a16="http://schemas.microsoft.com/office/drawing/2014/main" id="{D1CCFED4-5428-C6FC-288D-BFED8996B8C7}"/>
                </a:ext>
              </a:extLst>
            </p:cNvPr>
            <p:cNvSpPr>
              <a:spLocks noChangeArrowheads="1"/>
            </p:cNvSpPr>
            <p:nvPr/>
          </p:nvSpPr>
          <p:spPr bwMode="auto">
            <a:xfrm>
              <a:off x="2608175" y="1272834"/>
              <a:ext cx="834997" cy="48104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R2</a:t>
              </a:r>
            </a:p>
          </p:txBody>
        </p:sp>
        <p:sp>
          <p:nvSpPr>
            <p:cNvPr id="35850" name="Rectangle 6">
              <a:extLst>
                <a:ext uri="{FF2B5EF4-FFF2-40B4-BE49-F238E27FC236}">
                  <a16:creationId xmlns:a16="http://schemas.microsoft.com/office/drawing/2014/main" id="{C4962DC4-A843-58B0-2F08-87DF2644D3C8}"/>
                </a:ext>
              </a:extLst>
            </p:cNvPr>
            <p:cNvSpPr>
              <a:spLocks noChangeArrowheads="1"/>
            </p:cNvSpPr>
            <p:nvPr/>
          </p:nvSpPr>
          <p:spPr bwMode="auto">
            <a:xfrm>
              <a:off x="3778123" y="1272834"/>
              <a:ext cx="838172" cy="48104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R3</a:t>
              </a:r>
            </a:p>
          </p:txBody>
        </p:sp>
        <p:sp>
          <p:nvSpPr>
            <p:cNvPr id="35851" name="Rectangle 7">
              <a:extLst>
                <a:ext uri="{FF2B5EF4-FFF2-40B4-BE49-F238E27FC236}">
                  <a16:creationId xmlns:a16="http://schemas.microsoft.com/office/drawing/2014/main" id="{713AB3C2-4A42-83DD-79EA-45F55444AA20}"/>
                </a:ext>
              </a:extLst>
            </p:cNvPr>
            <p:cNvSpPr>
              <a:spLocks noChangeArrowheads="1"/>
            </p:cNvSpPr>
            <p:nvPr/>
          </p:nvSpPr>
          <p:spPr bwMode="auto">
            <a:xfrm>
              <a:off x="1771591" y="5889560"/>
              <a:ext cx="838172" cy="48104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R4</a:t>
              </a:r>
            </a:p>
          </p:txBody>
        </p:sp>
        <p:sp>
          <p:nvSpPr>
            <p:cNvPr id="35852" name="Rectangle 8">
              <a:extLst>
                <a:ext uri="{FF2B5EF4-FFF2-40B4-BE49-F238E27FC236}">
                  <a16:creationId xmlns:a16="http://schemas.microsoft.com/office/drawing/2014/main" id="{2C1F0C87-91AD-987A-DCC2-89DC132A191C}"/>
                </a:ext>
              </a:extLst>
            </p:cNvPr>
            <p:cNvSpPr>
              <a:spLocks noChangeArrowheads="1"/>
            </p:cNvSpPr>
            <p:nvPr/>
          </p:nvSpPr>
          <p:spPr bwMode="auto">
            <a:xfrm>
              <a:off x="3189181" y="5889560"/>
              <a:ext cx="838172" cy="481042"/>
            </a:xfrm>
            <a:prstGeom prst="rect">
              <a:avLst/>
            </a:prstGeom>
            <a:solidFill>
              <a:srgbClr val="D9D9D9"/>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chemeClr val="accent2"/>
                  </a:solidFill>
                  <a:latin typeface="Comic Sans MS" panose="030F0702030302020204" pitchFamily="66" charset="0"/>
                  <a:cs typeface="Arial" panose="020B0604020202020204" pitchFamily="34" charset="0"/>
                </a:rPr>
                <a:t>R5</a:t>
              </a:r>
            </a:p>
          </p:txBody>
        </p:sp>
        <p:sp>
          <p:nvSpPr>
            <p:cNvPr id="35853" name="Rectangle 9">
              <a:extLst>
                <a:ext uri="{FF2B5EF4-FFF2-40B4-BE49-F238E27FC236}">
                  <a16:creationId xmlns:a16="http://schemas.microsoft.com/office/drawing/2014/main" id="{F6C44CCC-1ADD-6A6F-A3F6-08B26C61DC02}"/>
                </a:ext>
              </a:extLst>
            </p:cNvPr>
            <p:cNvSpPr>
              <a:spLocks noChangeArrowheads="1"/>
            </p:cNvSpPr>
            <p:nvPr/>
          </p:nvSpPr>
          <p:spPr bwMode="auto">
            <a:xfrm>
              <a:off x="684815" y="3197489"/>
              <a:ext cx="835617" cy="481164"/>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rgbClr val="003300"/>
                  </a:solidFill>
                  <a:latin typeface="Comic Sans MS" panose="030F0702030302020204" pitchFamily="66" charset="0"/>
                  <a:cs typeface="Arial" panose="020B0604020202020204" pitchFamily="34" charset="0"/>
                </a:rPr>
                <a:t>S1</a:t>
              </a:r>
            </a:p>
          </p:txBody>
        </p:sp>
        <p:sp>
          <p:nvSpPr>
            <p:cNvPr id="35854" name="Rectangle 10">
              <a:extLst>
                <a:ext uri="{FF2B5EF4-FFF2-40B4-BE49-F238E27FC236}">
                  <a16:creationId xmlns:a16="http://schemas.microsoft.com/office/drawing/2014/main" id="{0D60A0A3-98B5-6AF5-46D0-CF45D599B95C}"/>
                </a:ext>
              </a:extLst>
            </p:cNvPr>
            <p:cNvSpPr>
              <a:spLocks noChangeArrowheads="1"/>
            </p:cNvSpPr>
            <p:nvPr/>
          </p:nvSpPr>
          <p:spPr bwMode="auto">
            <a:xfrm>
              <a:off x="2189280" y="3197489"/>
              <a:ext cx="837391" cy="481164"/>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rgbClr val="003300"/>
                  </a:solidFill>
                  <a:latin typeface="Comic Sans MS" panose="030F0702030302020204" pitchFamily="66" charset="0"/>
                  <a:cs typeface="Arial" panose="020B0604020202020204" pitchFamily="34" charset="0"/>
                </a:rPr>
                <a:t>S2</a:t>
              </a:r>
            </a:p>
          </p:txBody>
        </p:sp>
        <p:sp>
          <p:nvSpPr>
            <p:cNvPr id="35855" name="Rectangle 11">
              <a:extLst>
                <a:ext uri="{FF2B5EF4-FFF2-40B4-BE49-F238E27FC236}">
                  <a16:creationId xmlns:a16="http://schemas.microsoft.com/office/drawing/2014/main" id="{773CF081-C7ED-8800-4252-E0AAAC9B63CA}"/>
                </a:ext>
              </a:extLst>
            </p:cNvPr>
            <p:cNvSpPr>
              <a:spLocks noChangeArrowheads="1"/>
            </p:cNvSpPr>
            <p:nvPr/>
          </p:nvSpPr>
          <p:spPr bwMode="auto">
            <a:xfrm>
              <a:off x="684815" y="4349750"/>
              <a:ext cx="835617" cy="481164"/>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rgbClr val="003300"/>
                  </a:solidFill>
                  <a:latin typeface="Comic Sans MS" panose="030F0702030302020204" pitchFamily="66" charset="0"/>
                  <a:cs typeface="Arial" panose="020B0604020202020204" pitchFamily="34" charset="0"/>
                </a:rPr>
                <a:t>S3</a:t>
              </a:r>
            </a:p>
          </p:txBody>
        </p:sp>
        <p:sp>
          <p:nvSpPr>
            <p:cNvPr id="35856" name="Rectangle 12">
              <a:extLst>
                <a:ext uri="{FF2B5EF4-FFF2-40B4-BE49-F238E27FC236}">
                  <a16:creationId xmlns:a16="http://schemas.microsoft.com/office/drawing/2014/main" id="{16443BD1-8BDE-79DA-7C3B-541D70176369}"/>
                </a:ext>
              </a:extLst>
            </p:cNvPr>
            <p:cNvSpPr>
              <a:spLocks noChangeArrowheads="1"/>
            </p:cNvSpPr>
            <p:nvPr/>
          </p:nvSpPr>
          <p:spPr bwMode="auto">
            <a:xfrm>
              <a:off x="2189280" y="4349750"/>
              <a:ext cx="837391" cy="481164"/>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solidFill>
                    <a:srgbClr val="003300"/>
                  </a:solidFill>
                  <a:latin typeface="Comic Sans MS" panose="030F0702030302020204" pitchFamily="66" charset="0"/>
                  <a:cs typeface="Arial" panose="020B0604020202020204" pitchFamily="34" charset="0"/>
                </a:rPr>
                <a:t>S4</a:t>
              </a:r>
            </a:p>
          </p:txBody>
        </p:sp>
        <p:cxnSp>
          <p:nvCxnSpPr>
            <p:cNvPr id="35857" name="Straight Arrow Connector 16">
              <a:extLst>
                <a:ext uri="{FF2B5EF4-FFF2-40B4-BE49-F238E27FC236}">
                  <a16:creationId xmlns:a16="http://schemas.microsoft.com/office/drawing/2014/main" id="{B5D61FEC-79C3-AA7A-8FB6-1F13DADC3DFC}"/>
                </a:ext>
              </a:extLst>
            </p:cNvPr>
            <p:cNvCxnSpPr>
              <a:cxnSpLocks noChangeShapeType="1"/>
              <a:stCxn id="35851" idx="0"/>
              <a:endCxn id="35855" idx="2"/>
            </p:cNvCxnSpPr>
            <p:nvPr/>
          </p:nvCxnSpPr>
          <p:spPr bwMode="auto">
            <a:xfrm flipH="1" flipV="1">
              <a:off x="1103511" y="4830913"/>
              <a:ext cx="1085770" cy="105856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8" name="Straight Arrow Connector 18">
              <a:extLst>
                <a:ext uri="{FF2B5EF4-FFF2-40B4-BE49-F238E27FC236}">
                  <a16:creationId xmlns:a16="http://schemas.microsoft.com/office/drawing/2014/main" id="{5FBAB763-E982-EA8A-8F34-8118F1E6E2EB}"/>
                </a:ext>
              </a:extLst>
            </p:cNvPr>
            <p:cNvCxnSpPr>
              <a:cxnSpLocks noChangeShapeType="1"/>
              <a:stCxn id="35852" idx="0"/>
              <a:endCxn id="35856" idx="2"/>
            </p:cNvCxnSpPr>
            <p:nvPr/>
          </p:nvCxnSpPr>
          <p:spPr bwMode="auto">
            <a:xfrm flipH="1" flipV="1">
              <a:off x="2607976" y="4830913"/>
              <a:ext cx="1000611" cy="105856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9" name="Straight Arrow Connector 20">
              <a:extLst>
                <a:ext uri="{FF2B5EF4-FFF2-40B4-BE49-F238E27FC236}">
                  <a16:creationId xmlns:a16="http://schemas.microsoft.com/office/drawing/2014/main" id="{03F40CE4-13A3-0930-D31C-CFB41FA5FF90}"/>
                </a:ext>
              </a:extLst>
            </p:cNvPr>
            <p:cNvCxnSpPr>
              <a:cxnSpLocks noChangeShapeType="1"/>
              <a:stCxn id="35849" idx="2"/>
              <a:endCxn id="35853" idx="0"/>
            </p:cNvCxnSpPr>
            <p:nvPr/>
          </p:nvCxnSpPr>
          <p:spPr bwMode="auto">
            <a:xfrm flipH="1">
              <a:off x="1103511" y="1753998"/>
              <a:ext cx="1923160" cy="1443491"/>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0" name="Straight Arrow Connector 22">
              <a:extLst>
                <a:ext uri="{FF2B5EF4-FFF2-40B4-BE49-F238E27FC236}">
                  <a16:creationId xmlns:a16="http://schemas.microsoft.com/office/drawing/2014/main" id="{4DDA8B98-BFB6-EE3F-6E66-BB54D9E6581A}"/>
                </a:ext>
              </a:extLst>
            </p:cNvPr>
            <p:cNvCxnSpPr>
              <a:cxnSpLocks noChangeShapeType="1"/>
              <a:stCxn id="35850" idx="2"/>
            </p:cNvCxnSpPr>
            <p:nvPr/>
          </p:nvCxnSpPr>
          <p:spPr bwMode="auto">
            <a:xfrm>
              <a:off x="4195825" y="1753998"/>
              <a:ext cx="0" cy="1684073"/>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1" name="Freeform 27">
              <a:extLst>
                <a:ext uri="{FF2B5EF4-FFF2-40B4-BE49-F238E27FC236}">
                  <a16:creationId xmlns:a16="http://schemas.microsoft.com/office/drawing/2014/main" id="{606B5EBD-55BD-2609-A9D6-A0B0F0DD9EDC}"/>
                </a:ext>
              </a:extLst>
            </p:cNvPr>
            <p:cNvSpPr>
              <a:spLocks/>
            </p:cNvSpPr>
            <p:nvPr/>
          </p:nvSpPr>
          <p:spPr bwMode="auto">
            <a:xfrm>
              <a:off x="0" y="1513416"/>
              <a:ext cx="1447693" cy="3147824"/>
            </a:xfrm>
            <a:custGeom>
              <a:avLst/>
              <a:gdLst>
                <a:gd name="T0" fmla="*/ 0 w 1320141"/>
                <a:gd name="T1" fmla="*/ 0 h 2495739"/>
                <a:gd name="T2" fmla="*/ 0 w 1320141"/>
                <a:gd name="T3" fmla="*/ 0 h 2495739"/>
                <a:gd name="T4" fmla="*/ 0 w 1320141"/>
                <a:gd name="T5" fmla="*/ 0 h 2495739"/>
                <a:gd name="T6" fmla="*/ 0 w 1320141"/>
                <a:gd name="T7" fmla="*/ 0 h 2495739"/>
                <a:gd name="T8" fmla="*/ 0 w 1320141"/>
                <a:gd name="T9" fmla="*/ 0 h 2495739"/>
                <a:gd name="T10" fmla="*/ 0 w 1320141"/>
                <a:gd name="T11" fmla="*/ 0 h 2495739"/>
                <a:gd name="T12" fmla="*/ 0 w 1320141"/>
                <a:gd name="T13" fmla="*/ 0 h 2495739"/>
                <a:gd name="T14" fmla="*/ 0 w 1320141"/>
                <a:gd name="T15" fmla="*/ 0 h 2495739"/>
                <a:gd name="T16" fmla="*/ 0 w 1320141"/>
                <a:gd name="T17" fmla="*/ 0 h 2495739"/>
                <a:gd name="T18" fmla="*/ 0 w 1320141"/>
                <a:gd name="T19" fmla="*/ 0 h 2495739"/>
                <a:gd name="T20" fmla="*/ 0 w 1320141"/>
                <a:gd name="T21" fmla="*/ 0 h 2495739"/>
                <a:gd name="T22" fmla="*/ 0 w 1320141"/>
                <a:gd name="T23" fmla="*/ 0 h 2495739"/>
                <a:gd name="T24" fmla="*/ 0 w 1320141"/>
                <a:gd name="T25" fmla="*/ 0 h 2495739"/>
                <a:gd name="T26" fmla="*/ 0 w 1320141"/>
                <a:gd name="T27" fmla="*/ 0 h 2495739"/>
                <a:gd name="T28" fmla="*/ 0 w 1320141"/>
                <a:gd name="T29" fmla="*/ 0 h 2495739"/>
                <a:gd name="T30" fmla="*/ 0 w 1320141"/>
                <a:gd name="T31" fmla="*/ 0 h 2495739"/>
                <a:gd name="T32" fmla="*/ 0 w 1320141"/>
                <a:gd name="T33" fmla="*/ 0 h 2495739"/>
                <a:gd name="T34" fmla="*/ 0 w 1320141"/>
                <a:gd name="T35" fmla="*/ 0 h 2495739"/>
                <a:gd name="T36" fmla="*/ 0 w 1320141"/>
                <a:gd name="T37" fmla="*/ 0 h 2495739"/>
                <a:gd name="T38" fmla="*/ 0 w 1320141"/>
                <a:gd name="T39" fmla="*/ 0 h 2495739"/>
                <a:gd name="T40" fmla="*/ 0 w 1320141"/>
                <a:gd name="T41" fmla="*/ 0 h 2495739"/>
                <a:gd name="T42" fmla="*/ 0 w 1320141"/>
                <a:gd name="T43" fmla="*/ 0 h 2495739"/>
                <a:gd name="T44" fmla="*/ 0 w 1320141"/>
                <a:gd name="T45" fmla="*/ 0 h 2495739"/>
                <a:gd name="T46" fmla="*/ 0 w 1320141"/>
                <a:gd name="T47" fmla="*/ 0 h 2495739"/>
                <a:gd name="T48" fmla="*/ 0 w 1320141"/>
                <a:gd name="T49" fmla="*/ 0 h 2495739"/>
                <a:gd name="T50" fmla="*/ 0 w 1320141"/>
                <a:gd name="T51" fmla="*/ 0 h 2495739"/>
                <a:gd name="T52" fmla="*/ 0 w 1320141"/>
                <a:gd name="T53" fmla="*/ 0 h 2495739"/>
                <a:gd name="T54" fmla="*/ 0 w 1320141"/>
                <a:gd name="T55" fmla="*/ 0 h 2495739"/>
                <a:gd name="T56" fmla="*/ 0 w 1320141"/>
                <a:gd name="T57" fmla="*/ 0 h 2495739"/>
                <a:gd name="T58" fmla="*/ 0 w 1320141"/>
                <a:gd name="T59" fmla="*/ 0 h 2495739"/>
                <a:gd name="T60" fmla="*/ 0 w 1320141"/>
                <a:gd name="T61" fmla="*/ 0 h 2495739"/>
                <a:gd name="T62" fmla="*/ 0 w 1320141"/>
                <a:gd name="T63" fmla="*/ 0 h 2495739"/>
                <a:gd name="T64" fmla="*/ 0 w 1320141"/>
                <a:gd name="T65" fmla="*/ 0 h 2495739"/>
                <a:gd name="T66" fmla="*/ 0 w 1320141"/>
                <a:gd name="T67" fmla="*/ 0 h 2495739"/>
                <a:gd name="T68" fmla="*/ 0 w 1320141"/>
                <a:gd name="T69" fmla="*/ 0 h 2495739"/>
                <a:gd name="T70" fmla="*/ 0 w 1320141"/>
                <a:gd name="T71" fmla="*/ 0 h 2495739"/>
                <a:gd name="T72" fmla="*/ 0 w 1320141"/>
                <a:gd name="T73" fmla="*/ 0 h 24957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20141"/>
                <a:gd name="T112" fmla="*/ 0 h 2495739"/>
                <a:gd name="T113" fmla="*/ 1320141 w 1320141"/>
                <a:gd name="T114" fmla="*/ 2495739 h 24957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20141" h="2495739">
                  <a:moveTo>
                    <a:pt x="1320141" y="0"/>
                  </a:moveTo>
                  <a:cubicBezTo>
                    <a:pt x="1268287" y="6482"/>
                    <a:pt x="1193733" y="13063"/>
                    <a:pt x="1140032" y="27709"/>
                  </a:cubicBezTo>
                  <a:cubicBezTo>
                    <a:pt x="1111853" y="35394"/>
                    <a:pt x="1056904" y="55418"/>
                    <a:pt x="1056904" y="55418"/>
                  </a:cubicBezTo>
                  <a:cubicBezTo>
                    <a:pt x="1043050" y="64655"/>
                    <a:pt x="1030557" y="76365"/>
                    <a:pt x="1015341" y="83128"/>
                  </a:cubicBezTo>
                  <a:cubicBezTo>
                    <a:pt x="1015323" y="83136"/>
                    <a:pt x="911441" y="117761"/>
                    <a:pt x="890650" y="124691"/>
                  </a:cubicBezTo>
                  <a:lnTo>
                    <a:pt x="849086" y="138546"/>
                  </a:lnTo>
                  <a:lnTo>
                    <a:pt x="807523" y="152400"/>
                  </a:lnTo>
                  <a:cubicBezTo>
                    <a:pt x="727647" y="205650"/>
                    <a:pt x="804700" y="159547"/>
                    <a:pt x="724395" y="193964"/>
                  </a:cubicBezTo>
                  <a:cubicBezTo>
                    <a:pt x="705412" y="202100"/>
                    <a:pt x="687960" y="213537"/>
                    <a:pt x="668977" y="221673"/>
                  </a:cubicBezTo>
                  <a:cubicBezTo>
                    <a:pt x="655554" y="227426"/>
                    <a:pt x="640180" y="228436"/>
                    <a:pt x="627414" y="235528"/>
                  </a:cubicBezTo>
                  <a:cubicBezTo>
                    <a:pt x="492458" y="310504"/>
                    <a:pt x="597169" y="277726"/>
                    <a:pt x="488868" y="304800"/>
                  </a:cubicBezTo>
                  <a:cubicBezTo>
                    <a:pt x="396623" y="397045"/>
                    <a:pt x="495970" y="310090"/>
                    <a:pt x="405741" y="360218"/>
                  </a:cubicBezTo>
                  <a:cubicBezTo>
                    <a:pt x="376630" y="376391"/>
                    <a:pt x="350323" y="397164"/>
                    <a:pt x="322614" y="415637"/>
                  </a:cubicBezTo>
                  <a:lnTo>
                    <a:pt x="281050" y="443346"/>
                  </a:lnTo>
                  <a:lnTo>
                    <a:pt x="197923" y="498764"/>
                  </a:lnTo>
                  <a:cubicBezTo>
                    <a:pt x="140979" y="536727"/>
                    <a:pt x="120403" y="573480"/>
                    <a:pt x="87086" y="623455"/>
                  </a:cubicBezTo>
                  <a:cubicBezTo>
                    <a:pt x="82468" y="637309"/>
                    <a:pt x="79763" y="651956"/>
                    <a:pt x="73232" y="665018"/>
                  </a:cubicBezTo>
                  <a:cubicBezTo>
                    <a:pt x="65785" y="679911"/>
                    <a:pt x="52286" y="691366"/>
                    <a:pt x="45523" y="706582"/>
                  </a:cubicBezTo>
                  <a:cubicBezTo>
                    <a:pt x="33661" y="733272"/>
                    <a:pt x="17814" y="789709"/>
                    <a:pt x="17814" y="789709"/>
                  </a:cubicBezTo>
                  <a:cubicBezTo>
                    <a:pt x="-7513" y="966996"/>
                    <a:pt x="-4310" y="901083"/>
                    <a:pt x="17814" y="1177637"/>
                  </a:cubicBezTo>
                  <a:cubicBezTo>
                    <a:pt x="20864" y="1215758"/>
                    <a:pt x="36649" y="1239123"/>
                    <a:pt x="45523" y="1274618"/>
                  </a:cubicBezTo>
                  <a:cubicBezTo>
                    <a:pt x="51234" y="1297463"/>
                    <a:pt x="53666" y="1321046"/>
                    <a:pt x="59377" y="1343891"/>
                  </a:cubicBezTo>
                  <a:cubicBezTo>
                    <a:pt x="62919" y="1358059"/>
                    <a:pt x="69690" y="1371287"/>
                    <a:pt x="73232" y="1385455"/>
                  </a:cubicBezTo>
                  <a:cubicBezTo>
                    <a:pt x="78943" y="1408300"/>
                    <a:pt x="81978" y="1431740"/>
                    <a:pt x="87086" y="1454728"/>
                  </a:cubicBezTo>
                  <a:cubicBezTo>
                    <a:pt x="91217" y="1473316"/>
                    <a:pt x="96810" y="1491558"/>
                    <a:pt x="100941" y="1510146"/>
                  </a:cubicBezTo>
                  <a:cubicBezTo>
                    <a:pt x="123233" y="1610461"/>
                    <a:pt x="103891" y="1546707"/>
                    <a:pt x="128650" y="1620982"/>
                  </a:cubicBezTo>
                  <a:cubicBezTo>
                    <a:pt x="133268" y="1690255"/>
                    <a:pt x="136218" y="1759659"/>
                    <a:pt x="142504" y="1828800"/>
                  </a:cubicBezTo>
                  <a:cubicBezTo>
                    <a:pt x="147171" y="1880137"/>
                    <a:pt x="155366" y="1931708"/>
                    <a:pt x="170214" y="1981200"/>
                  </a:cubicBezTo>
                  <a:cubicBezTo>
                    <a:pt x="178607" y="2009176"/>
                    <a:pt x="181721" y="2040025"/>
                    <a:pt x="197923" y="2064328"/>
                  </a:cubicBezTo>
                  <a:lnTo>
                    <a:pt x="225632" y="2105891"/>
                  </a:lnTo>
                  <a:cubicBezTo>
                    <a:pt x="246570" y="2189645"/>
                    <a:pt x="233465" y="2143245"/>
                    <a:pt x="267195" y="2244437"/>
                  </a:cubicBezTo>
                  <a:cubicBezTo>
                    <a:pt x="273391" y="2263025"/>
                    <a:pt x="296730" y="2270534"/>
                    <a:pt x="308759" y="2286000"/>
                  </a:cubicBezTo>
                  <a:cubicBezTo>
                    <a:pt x="329205" y="2312287"/>
                    <a:pt x="336468" y="2350655"/>
                    <a:pt x="364177" y="2369128"/>
                  </a:cubicBezTo>
                  <a:lnTo>
                    <a:pt x="447304" y="2424546"/>
                  </a:lnTo>
                  <a:cubicBezTo>
                    <a:pt x="461159" y="2433782"/>
                    <a:pt x="473071" y="2446990"/>
                    <a:pt x="488868" y="2452255"/>
                  </a:cubicBezTo>
                  <a:lnTo>
                    <a:pt x="530432" y="2466109"/>
                  </a:lnTo>
                  <a:cubicBezTo>
                    <a:pt x="591208" y="2506627"/>
                    <a:pt x="555344" y="2493818"/>
                    <a:pt x="641268" y="249381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
          <p:nvSpPr>
            <p:cNvPr id="35862" name="TextBox 14">
              <a:extLst>
                <a:ext uri="{FF2B5EF4-FFF2-40B4-BE49-F238E27FC236}">
                  <a16:creationId xmlns:a16="http://schemas.microsoft.com/office/drawing/2014/main" id="{AF024BA1-9704-04F1-9A87-45B47F3D631D}"/>
                </a:ext>
              </a:extLst>
            </p:cNvPr>
            <p:cNvSpPr txBox="1">
              <a:spLocks noChangeArrowheads="1"/>
            </p:cNvSpPr>
            <p:nvPr/>
          </p:nvSpPr>
          <p:spPr bwMode="auto">
            <a:xfrm>
              <a:off x="1001713" y="6446838"/>
              <a:ext cx="3581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1800">
                  <a:solidFill>
                    <a:schemeClr val="tx1"/>
                  </a:solidFill>
                  <a:latin typeface="Comic Sans MS" panose="030F0702030302020204" pitchFamily="66" charset="0"/>
                  <a:cs typeface="Arial" panose="020B0604020202020204" pitchFamily="34" charset="0"/>
                </a:rPr>
                <a:t>(a) Service invocation without a façade</a:t>
              </a:r>
            </a:p>
          </p:txBody>
        </p:sp>
        <p:sp>
          <p:nvSpPr>
            <p:cNvPr id="35863" name="Line 46">
              <a:extLst>
                <a:ext uri="{FF2B5EF4-FFF2-40B4-BE49-F238E27FC236}">
                  <a16:creationId xmlns:a16="http://schemas.microsoft.com/office/drawing/2014/main" id="{FA229BED-9306-5E2B-CDB3-B266A953E890}"/>
                </a:ext>
              </a:extLst>
            </p:cNvPr>
            <p:cNvSpPr>
              <a:spLocks noChangeShapeType="1"/>
            </p:cNvSpPr>
            <p:nvPr/>
          </p:nvSpPr>
          <p:spPr bwMode="auto">
            <a:xfrm>
              <a:off x="2982913" y="3398838"/>
              <a:ext cx="121920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GB"/>
            </a:p>
          </p:txBody>
        </p:sp>
        <p:cxnSp>
          <p:nvCxnSpPr>
            <p:cNvPr id="35864" name="Straight Arrow Connector 18">
              <a:extLst>
                <a:ext uri="{FF2B5EF4-FFF2-40B4-BE49-F238E27FC236}">
                  <a16:creationId xmlns:a16="http://schemas.microsoft.com/office/drawing/2014/main" id="{AD7216F4-6539-82F3-D2C2-B2F435C60472}"/>
                </a:ext>
              </a:extLst>
            </p:cNvPr>
            <p:cNvCxnSpPr>
              <a:cxnSpLocks noChangeShapeType="1"/>
              <a:stCxn id="35852" idx="0"/>
              <a:endCxn id="35855" idx="3"/>
            </p:cNvCxnSpPr>
            <p:nvPr/>
          </p:nvCxnSpPr>
          <p:spPr bwMode="auto">
            <a:xfrm rot="16200000" flipV="1">
              <a:off x="1914940" y="4195825"/>
              <a:ext cx="1299141" cy="2088156"/>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5" name="Straight Arrow Connector 18">
              <a:extLst>
                <a:ext uri="{FF2B5EF4-FFF2-40B4-BE49-F238E27FC236}">
                  <a16:creationId xmlns:a16="http://schemas.microsoft.com/office/drawing/2014/main" id="{B24E70DF-776B-36BF-12E8-5B57EF327C03}"/>
                </a:ext>
              </a:extLst>
            </p:cNvPr>
            <p:cNvCxnSpPr>
              <a:cxnSpLocks noChangeShapeType="1"/>
              <a:stCxn id="35848" idx="2"/>
              <a:endCxn id="35853" idx="0"/>
            </p:cNvCxnSpPr>
            <p:nvPr/>
          </p:nvCxnSpPr>
          <p:spPr bwMode="auto">
            <a:xfrm rot="5400000">
              <a:off x="757439" y="2099183"/>
              <a:ext cx="1443491" cy="75312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6" name="Freeform 27">
              <a:extLst>
                <a:ext uri="{FF2B5EF4-FFF2-40B4-BE49-F238E27FC236}">
                  <a16:creationId xmlns:a16="http://schemas.microsoft.com/office/drawing/2014/main" id="{6494BB6D-C113-1F7F-BA4C-5E71789AE812}"/>
                </a:ext>
              </a:extLst>
            </p:cNvPr>
            <p:cNvSpPr>
              <a:spLocks/>
            </p:cNvSpPr>
            <p:nvPr/>
          </p:nvSpPr>
          <p:spPr bwMode="auto">
            <a:xfrm>
              <a:off x="1763712" y="1722437"/>
              <a:ext cx="990600" cy="2895600"/>
            </a:xfrm>
            <a:custGeom>
              <a:avLst/>
              <a:gdLst>
                <a:gd name="T0" fmla="*/ 0 w 1320141"/>
                <a:gd name="T1" fmla="*/ 0 h 2495739"/>
                <a:gd name="T2" fmla="*/ 0 w 1320141"/>
                <a:gd name="T3" fmla="*/ 0 h 2495739"/>
                <a:gd name="T4" fmla="*/ 0 w 1320141"/>
                <a:gd name="T5" fmla="*/ 0 h 2495739"/>
                <a:gd name="T6" fmla="*/ 0 w 1320141"/>
                <a:gd name="T7" fmla="*/ 0 h 2495739"/>
                <a:gd name="T8" fmla="*/ 0 w 1320141"/>
                <a:gd name="T9" fmla="*/ 0 h 2495739"/>
                <a:gd name="T10" fmla="*/ 0 w 1320141"/>
                <a:gd name="T11" fmla="*/ 0 h 2495739"/>
                <a:gd name="T12" fmla="*/ 0 w 1320141"/>
                <a:gd name="T13" fmla="*/ 0 h 2495739"/>
                <a:gd name="T14" fmla="*/ 0 w 1320141"/>
                <a:gd name="T15" fmla="*/ 0 h 2495739"/>
                <a:gd name="T16" fmla="*/ 0 w 1320141"/>
                <a:gd name="T17" fmla="*/ 0 h 2495739"/>
                <a:gd name="T18" fmla="*/ 0 w 1320141"/>
                <a:gd name="T19" fmla="*/ 0 h 2495739"/>
                <a:gd name="T20" fmla="*/ 0 w 1320141"/>
                <a:gd name="T21" fmla="*/ 0 h 2495739"/>
                <a:gd name="T22" fmla="*/ 0 w 1320141"/>
                <a:gd name="T23" fmla="*/ 0 h 2495739"/>
                <a:gd name="T24" fmla="*/ 0 w 1320141"/>
                <a:gd name="T25" fmla="*/ 0 h 2495739"/>
                <a:gd name="T26" fmla="*/ 0 w 1320141"/>
                <a:gd name="T27" fmla="*/ 0 h 2495739"/>
                <a:gd name="T28" fmla="*/ 0 w 1320141"/>
                <a:gd name="T29" fmla="*/ 0 h 2495739"/>
                <a:gd name="T30" fmla="*/ 0 w 1320141"/>
                <a:gd name="T31" fmla="*/ 0 h 2495739"/>
                <a:gd name="T32" fmla="*/ 0 w 1320141"/>
                <a:gd name="T33" fmla="*/ 0 h 2495739"/>
                <a:gd name="T34" fmla="*/ 0 w 1320141"/>
                <a:gd name="T35" fmla="*/ 0 h 2495739"/>
                <a:gd name="T36" fmla="*/ 0 w 1320141"/>
                <a:gd name="T37" fmla="*/ 0 h 2495739"/>
                <a:gd name="T38" fmla="*/ 0 w 1320141"/>
                <a:gd name="T39" fmla="*/ 0 h 2495739"/>
                <a:gd name="T40" fmla="*/ 0 w 1320141"/>
                <a:gd name="T41" fmla="*/ 0 h 2495739"/>
                <a:gd name="T42" fmla="*/ 0 w 1320141"/>
                <a:gd name="T43" fmla="*/ 0 h 2495739"/>
                <a:gd name="T44" fmla="*/ 0 w 1320141"/>
                <a:gd name="T45" fmla="*/ 0 h 2495739"/>
                <a:gd name="T46" fmla="*/ 0 w 1320141"/>
                <a:gd name="T47" fmla="*/ 0 h 2495739"/>
                <a:gd name="T48" fmla="*/ 0 w 1320141"/>
                <a:gd name="T49" fmla="*/ 0 h 2495739"/>
                <a:gd name="T50" fmla="*/ 0 w 1320141"/>
                <a:gd name="T51" fmla="*/ 0 h 2495739"/>
                <a:gd name="T52" fmla="*/ 0 w 1320141"/>
                <a:gd name="T53" fmla="*/ 0 h 2495739"/>
                <a:gd name="T54" fmla="*/ 0 w 1320141"/>
                <a:gd name="T55" fmla="*/ 0 h 2495739"/>
                <a:gd name="T56" fmla="*/ 0 w 1320141"/>
                <a:gd name="T57" fmla="*/ 0 h 2495739"/>
                <a:gd name="T58" fmla="*/ 0 w 1320141"/>
                <a:gd name="T59" fmla="*/ 0 h 2495739"/>
                <a:gd name="T60" fmla="*/ 0 w 1320141"/>
                <a:gd name="T61" fmla="*/ 0 h 2495739"/>
                <a:gd name="T62" fmla="*/ 0 w 1320141"/>
                <a:gd name="T63" fmla="*/ 0 h 2495739"/>
                <a:gd name="T64" fmla="*/ 0 w 1320141"/>
                <a:gd name="T65" fmla="*/ 0 h 2495739"/>
                <a:gd name="T66" fmla="*/ 0 w 1320141"/>
                <a:gd name="T67" fmla="*/ 0 h 2495739"/>
                <a:gd name="T68" fmla="*/ 0 w 1320141"/>
                <a:gd name="T69" fmla="*/ 0 h 2495739"/>
                <a:gd name="T70" fmla="*/ 0 w 1320141"/>
                <a:gd name="T71" fmla="*/ 0 h 2495739"/>
                <a:gd name="T72" fmla="*/ 0 w 1320141"/>
                <a:gd name="T73" fmla="*/ 0 h 24957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20141"/>
                <a:gd name="T112" fmla="*/ 0 h 2495739"/>
                <a:gd name="T113" fmla="*/ 1320141 w 1320141"/>
                <a:gd name="T114" fmla="*/ 2495739 h 24957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20141" h="2495739">
                  <a:moveTo>
                    <a:pt x="1320141" y="0"/>
                  </a:moveTo>
                  <a:cubicBezTo>
                    <a:pt x="1268287" y="6482"/>
                    <a:pt x="1193733" y="13063"/>
                    <a:pt x="1140032" y="27709"/>
                  </a:cubicBezTo>
                  <a:cubicBezTo>
                    <a:pt x="1111853" y="35394"/>
                    <a:pt x="1056904" y="55418"/>
                    <a:pt x="1056904" y="55418"/>
                  </a:cubicBezTo>
                  <a:cubicBezTo>
                    <a:pt x="1043050" y="64655"/>
                    <a:pt x="1030557" y="76365"/>
                    <a:pt x="1015341" y="83128"/>
                  </a:cubicBezTo>
                  <a:cubicBezTo>
                    <a:pt x="1015323" y="83136"/>
                    <a:pt x="911441" y="117761"/>
                    <a:pt x="890650" y="124691"/>
                  </a:cubicBezTo>
                  <a:lnTo>
                    <a:pt x="849086" y="138546"/>
                  </a:lnTo>
                  <a:lnTo>
                    <a:pt x="807523" y="152400"/>
                  </a:lnTo>
                  <a:cubicBezTo>
                    <a:pt x="727647" y="205650"/>
                    <a:pt x="804700" y="159547"/>
                    <a:pt x="724395" y="193964"/>
                  </a:cubicBezTo>
                  <a:cubicBezTo>
                    <a:pt x="705412" y="202100"/>
                    <a:pt x="687960" y="213537"/>
                    <a:pt x="668977" y="221673"/>
                  </a:cubicBezTo>
                  <a:cubicBezTo>
                    <a:pt x="655554" y="227426"/>
                    <a:pt x="640180" y="228436"/>
                    <a:pt x="627414" y="235528"/>
                  </a:cubicBezTo>
                  <a:cubicBezTo>
                    <a:pt x="492458" y="310504"/>
                    <a:pt x="597169" y="277726"/>
                    <a:pt x="488868" y="304800"/>
                  </a:cubicBezTo>
                  <a:cubicBezTo>
                    <a:pt x="396623" y="397045"/>
                    <a:pt x="495970" y="310090"/>
                    <a:pt x="405741" y="360218"/>
                  </a:cubicBezTo>
                  <a:cubicBezTo>
                    <a:pt x="376630" y="376391"/>
                    <a:pt x="350323" y="397164"/>
                    <a:pt x="322614" y="415637"/>
                  </a:cubicBezTo>
                  <a:lnTo>
                    <a:pt x="281050" y="443346"/>
                  </a:lnTo>
                  <a:lnTo>
                    <a:pt x="197923" y="498764"/>
                  </a:lnTo>
                  <a:cubicBezTo>
                    <a:pt x="140979" y="536727"/>
                    <a:pt x="120403" y="573480"/>
                    <a:pt x="87086" y="623455"/>
                  </a:cubicBezTo>
                  <a:cubicBezTo>
                    <a:pt x="82468" y="637309"/>
                    <a:pt x="79763" y="651956"/>
                    <a:pt x="73232" y="665018"/>
                  </a:cubicBezTo>
                  <a:cubicBezTo>
                    <a:pt x="65785" y="679911"/>
                    <a:pt x="52286" y="691366"/>
                    <a:pt x="45523" y="706582"/>
                  </a:cubicBezTo>
                  <a:cubicBezTo>
                    <a:pt x="33661" y="733272"/>
                    <a:pt x="17814" y="789709"/>
                    <a:pt x="17814" y="789709"/>
                  </a:cubicBezTo>
                  <a:cubicBezTo>
                    <a:pt x="-7513" y="966996"/>
                    <a:pt x="-4310" y="901083"/>
                    <a:pt x="17814" y="1177637"/>
                  </a:cubicBezTo>
                  <a:cubicBezTo>
                    <a:pt x="20864" y="1215758"/>
                    <a:pt x="36649" y="1239123"/>
                    <a:pt x="45523" y="1274618"/>
                  </a:cubicBezTo>
                  <a:cubicBezTo>
                    <a:pt x="51234" y="1297463"/>
                    <a:pt x="53666" y="1321046"/>
                    <a:pt x="59377" y="1343891"/>
                  </a:cubicBezTo>
                  <a:cubicBezTo>
                    <a:pt x="62919" y="1358059"/>
                    <a:pt x="69690" y="1371287"/>
                    <a:pt x="73232" y="1385455"/>
                  </a:cubicBezTo>
                  <a:cubicBezTo>
                    <a:pt x="78943" y="1408300"/>
                    <a:pt x="81978" y="1431740"/>
                    <a:pt x="87086" y="1454728"/>
                  </a:cubicBezTo>
                  <a:cubicBezTo>
                    <a:pt x="91217" y="1473316"/>
                    <a:pt x="96810" y="1491558"/>
                    <a:pt x="100941" y="1510146"/>
                  </a:cubicBezTo>
                  <a:cubicBezTo>
                    <a:pt x="123233" y="1610461"/>
                    <a:pt x="103891" y="1546707"/>
                    <a:pt x="128650" y="1620982"/>
                  </a:cubicBezTo>
                  <a:cubicBezTo>
                    <a:pt x="133268" y="1690255"/>
                    <a:pt x="136218" y="1759659"/>
                    <a:pt x="142504" y="1828800"/>
                  </a:cubicBezTo>
                  <a:cubicBezTo>
                    <a:pt x="147171" y="1880137"/>
                    <a:pt x="155366" y="1931708"/>
                    <a:pt x="170214" y="1981200"/>
                  </a:cubicBezTo>
                  <a:cubicBezTo>
                    <a:pt x="178607" y="2009176"/>
                    <a:pt x="181721" y="2040025"/>
                    <a:pt x="197923" y="2064328"/>
                  </a:cubicBezTo>
                  <a:lnTo>
                    <a:pt x="225632" y="2105891"/>
                  </a:lnTo>
                  <a:cubicBezTo>
                    <a:pt x="246570" y="2189645"/>
                    <a:pt x="233465" y="2143245"/>
                    <a:pt x="267195" y="2244437"/>
                  </a:cubicBezTo>
                  <a:cubicBezTo>
                    <a:pt x="273391" y="2263025"/>
                    <a:pt x="296730" y="2270534"/>
                    <a:pt x="308759" y="2286000"/>
                  </a:cubicBezTo>
                  <a:cubicBezTo>
                    <a:pt x="329205" y="2312287"/>
                    <a:pt x="336468" y="2350655"/>
                    <a:pt x="364177" y="2369128"/>
                  </a:cubicBezTo>
                  <a:lnTo>
                    <a:pt x="447304" y="2424546"/>
                  </a:lnTo>
                  <a:cubicBezTo>
                    <a:pt x="461159" y="2433782"/>
                    <a:pt x="473071" y="2446990"/>
                    <a:pt x="488868" y="2452255"/>
                  </a:cubicBezTo>
                  <a:lnTo>
                    <a:pt x="530432" y="2466109"/>
                  </a:lnTo>
                  <a:cubicBezTo>
                    <a:pt x="591208" y="2506627"/>
                    <a:pt x="555344" y="2493818"/>
                    <a:pt x="641268" y="249381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
          <p:nvSpPr>
            <p:cNvPr id="35867" name="Freeform 27">
              <a:extLst>
                <a:ext uri="{FF2B5EF4-FFF2-40B4-BE49-F238E27FC236}">
                  <a16:creationId xmlns:a16="http://schemas.microsoft.com/office/drawing/2014/main" id="{8E7D2408-6EFA-0A3F-3A54-E717896984A3}"/>
                </a:ext>
              </a:extLst>
            </p:cNvPr>
            <p:cNvSpPr>
              <a:spLocks/>
            </p:cNvSpPr>
            <p:nvPr/>
          </p:nvSpPr>
          <p:spPr bwMode="auto">
            <a:xfrm flipV="1">
              <a:off x="1306512" y="3398837"/>
              <a:ext cx="1905000" cy="2743200"/>
            </a:xfrm>
            <a:custGeom>
              <a:avLst/>
              <a:gdLst>
                <a:gd name="T0" fmla="*/ 0 w 1320141"/>
                <a:gd name="T1" fmla="*/ 0 h 2495739"/>
                <a:gd name="T2" fmla="*/ 0 w 1320141"/>
                <a:gd name="T3" fmla="*/ 0 h 2495739"/>
                <a:gd name="T4" fmla="*/ 0 w 1320141"/>
                <a:gd name="T5" fmla="*/ 0 h 2495739"/>
                <a:gd name="T6" fmla="*/ 0 w 1320141"/>
                <a:gd name="T7" fmla="*/ 0 h 2495739"/>
                <a:gd name="T8" fmla="*/ 0 w 1320141"/>
                <a:gd name="T9" fmla="*/ 0 h 2495739"/>
                <a:gd name="T10" fmla="*/ 0 w 1320141"/>
                <a:gd name="T11" fmla="*/ 0 h 2495739"/>
                <a:gd name="T12" fmla="*/ 0 w 1320141"/>
                <a:gd name="T13" fmla="*/ 0 h 2495739"/>
                <a:gd name="T14" fmla="*/ 0 w 1320141"/>
                <a:gd name="T15" fmla="*/ 0 h 2495739"/>
                <a:gd name="T16" fmla="*/ 0 w 1320141"/>
                <a:gd name="T17" fmla="*/ 0 h 2495739"/>
                <a:gd name="T18" fmla="*/ 0 w 1320141"/>
                <a:gd name="T19" fmla="*/ 0 h 2495739"/>
                <a:gd name="T20" fmla="*/ 0 w 1320141"/>
                <a:gd name="T21" fmla="*/ 0 h 2495739"/>
                <a:gd name="T22" fmla="*/ 0 w 1320141"/>
                <a:gd name="T23" fmla="*/ 0 h 2495739"/>
                <a:gd name="T24" fmla="*/ 0 w 1320141"/>
                <a:gd name="T25" fmla="*/ 0 h 2495739"/>
                <a:gd name="T26" fmla="*/ 0 w 1320141"/>
                <a:gd name="T27" fmla="*/ 0 h 2495739"/>
                <a:gd name="T28" fmla="*/ 0 w 1320141"/>
                <a:gd name="T29" fmla="*/ 0 h 2495739"/>
                <a:gd name="T30" fmla="*/ 0 w 1320141"/>
                <a:gd name="T31" fmla="*/ 0 h 2495739"/>
                <a:gd name="T32" fmla="*/ 0 w 1320141"/>
                <a:gd name="T33" fmla="*/ 0 h 2495739"/>
                <a:gd name="T34" fmla="*/ 0 w 1320141"/>
                <a:gd name="T35" fmla="*/ 0 h 2495739"/>
                <a:gd name="T36" fmla="*/ 0 w 1320141"/>
                <a:gd name="T37" fmla="*/ 0 h 2495739"/>
                <a:gd name="T38" fmla="*/ 0 w 1320141"/>
                <a:gd name="T39" fmla="*/ 0 h 2495739"/>
                <a:gd name="T40" fmla="*/ 0 w 1320141"/>
                <a:gd name="T41" fmla="*/ 0 h 2495739"/>
                <a:gd name="T42" fmla="*/ 0 w 1320141"/>
                <a:gd name="T43" fmla="*/ 0 h 2495739"/>
                <a:gd name="T44" fmla="*/ 0 w 1320141"/>
                <a:gd name="T45" fmla="*/ 0 h 2495739"/>
                <a:gd name="T46" fmla="*/ 0 w 1320141"/>
                <a:gd name="T47" fmla="*/ 0 h 2495739"/>
                <a:gd name="T48" fmla="*/ 0 w 1320141"/>
                <a:gd name="T49" fmla="*/ 0 h 2495739"/>
                <a:gd name="T50" fmla="*/ 0 w 1320141"/>
                <a:gd name="T51" fmla="*/ 0 h 2495739"/>
                <a:gd name="T52" fmla="*/ 0 w 1320141"/>
                <a:gd name="T53" fmla="*/ 0 h 2495739"/>
                <a:gd name="T54" fmla="*/ 0 w 1320141"/>
                <a:gd name="T55" fmla="*/ 0 h 2495739"/>
                <a:gd name="T56" fmla="*/ 0 w 1320141"/>
                <a:gd name="T57" fmla="*/ 0 h 2495739"/>
                <a:gd name="T58" fmla="*/ 0 w 1320141"/>
                <a:gd name="T59" fmla="*/ 0 h 2495739"/>
                <a:gd name="T60" fmla="*/ 0 w 1320141"/>
                <a:gd name="T61" fmla="*/ 0 h 2495739"/>
                <a:gd name="T62" fmla="*/ 0 w 1320141"/>
                <a:gd name="T63" fmla="*/ 0 h 2495739"/>
                <a:gd name="T64" fmla="*/ 0 w 1320141"/>
                <a:gd name="T65" fmla="*/ 0 h 2495739"/>
                <a:gd name="T66" fmla="*/ 0 w 1320141"/>
                <a:gd name="T67" fmla="*/ 0 h 2495739"/>
                <a:gd name="T68" fmla="*/ 0 w 1320141"/>
                <a:gd name="T69" fmla="*/ 0 h 2495739"/>
                <a:gd name="T70" fmla="*/ 0 w 1320141"/>
                <a:gd name="T71" fmla="*/ 0 h 2495739"/>
                <a:gd name="T72" fmla="*/ 0 w 1320141"/>
                <a:gd name="T73" fmla="*/ 0 h 24957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20141"/>
                <a:gd name="T112" fmla="*/ 0 h 2495739"/>
                <a:gd name="T113" fmla="*/ 1320141 w 1320141"/>
                <a:gd name="T114" fmla="*/ 2495739 h 24957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20141" h="2495739">
                  <a:moveTo>
                    <a:pt x="1320141" y="0"/>
                  </a:moveTo>
                  <a:cubicBezTo>
                    <a:pt x="1268287" y="6482"/>
                    <a:pt x="1193733" y="13063"/>
                    <a:pt x="1140032" y="27709"/>
                  </a:cubicBezTo>
                  <a:cubicBezTo>
                    <a:pt x="1111853" y="35394"/>
                    <a:pt x="1056904" y="55418"/>
                    <a:pt x="1056904" y="55418"/>
                  </a:cubicBezTo>
                  <a:cubicBezTo>
                    <a:pt x="1043050" y="64655"/>
                    <a:pt x="1030557" y="76365"/>
                    <a:pt x="1015341" y="83128"/>
                  </a:cubicBezTo>
                  <a:cubicBezTo>
                    <a:pt x="1015323" y="83136"/>
                    <a:pt x="911441" y="117761"/>
                    <a:pt x="890650" y="124691"/>
                  </a:cubicBezTo>
                  <a:lnTo>
                    <a:pt x="849086" y="138546"/>
                  </a:lnTo>
                  <a:lnTo>
                    <a:pt x="807523" y="152400"/>
                  </a:lnTo>
                  <a:cubicBezTo>
                    <a:pt x="727647" y="205650"/>
                    <a:pt x="804700" y="159547"/>
                    <a:pt x="724395" y="193964"/>
                  </a:cubicBezTo>
                  <a:cubicBezTo>
                    <a:pt x="705412" y="202100"/>
                    <a:pt x="687960" y="213537"/>
                    <a:pt x="668977" y="221673"/>
                  </a:cubicBezTo>
                  <a:cubicBezTo>
                    <a:pt x="655554" y="227426"/>
                    <a:pt x="640180" y="228436"/>
                    <a:pt x="627414" y="235528"/>
                  </a:cubicBezTo>
                  <a:cubicBezTo>
                    <a:pt x="492458" y="310504"/>
                    <a:pt x="597169" y="277726"/>
                    <a:pt x="488868" y="304800"/>
                  </a:cubicBezTo>
                  <a:cubicBezTo>
                    <a:pt x="396623" y="397045"/>
                    <a:pt x="495970" y="310090"/>
                    <a:pt x="405741" y="360218"/>
                  </a:cubicBezTo>
                  <a:cubicBezTo>
                    <a:pt x="376630" y="376391"/>
                    <a:pt x="350323" y="397164"/>
                    <a:pt x="322614" y="415637"/>
                  </a:cubicBezTo>
                  <a:lnTo>
                    <a:pt x="281050" y="443346"/>
                  </a:lnTo>
                  <a:lnTo>
                    <a:pt x="197923" y="498764"/>
                  </a:lnTo>
                  <a:cubicBezTo>
                    <a:pt x="140979" y="536727"/>
                    <a:pt x="120403" y="573480"/>
                    <a:pt x="87086" y="623455"/>
                  </a:cubicBezTo>
                  <a:cubicBezTo>
                    <a:pt x="82468" y="637309"/>
                    <a:pt x="79763" y="651956"/>
                    <a:pt x="73232" y="665018"/>
                  </a:cubicBezTo>
                  <a:cubicBezTo>
                    <a:pt x="65785" y="679911"/>
                    <a:pt x="52286" y="691366"/>
                    <a:pt x="45523" y="706582"/>
                  </a:cubicBezTo>
                  <a:cubicBezTo>
                    <a:pt x="33661" y="733272"/>
                    <a:pt x="17814" y="789709"/>
                    <a:pt x="17814" y="789709"/>
                  </a:cubicBezTo>
                  <a:cubicBezTo>
                    <a:pt x="-7513" y="966996"/>
                    <a:pt x="-4310" y="901083"/>
                    <a:pt x="17814" y="1177637"/>
                  </a:cubicBezTo>
                  <a:cubicBezTo>
                    <a:pt x="20864" y="1215758"/>
                    <a:pt x="36649" y="1239123"/>
                    <a:pt x="45523" y="1274618"/>
                  </a:cubicBezTo>
                  <a:cubicBezTo>
                    <a:pt x="51234" y="1297463"/>
                    <a:pt x="53666" y="1321046"/>
                    <a:pt x="59377" y="1343891"/>
                  </a:cubicBezTo>
                  <a:cubicBezTo>
                    <a:pt x="62919" y="1358059"/>
                    <a:pt x="69690" y="1371287"/>
                    <a:pt x="73232" y="1385455"/>
                  </a:cubicBezTo>
                  <a:cubicBezTo>
                    <a:pt x="78943" y="1408300"/>
                    <a:pt x="81978" y="1431740"/>
                    <a:pt x="87086" y="1454728"/>
                  </a:cubicBezTo>
                  <a:cubicBezTo>
                    <a:pt x="91217" y="1473316"/>
                    <a:pt x="96810" y="1491558"/>
                    <a:pt x="100941" y="1510146"/>
                  </a:cubicBezTo>
                  <a:cubicBezTo>
                    <a:pt x="123233" y="1610461"/>
                    <a:pt x="103891" y="1546707"/>
                    <a:pt x="128650" y="1620982"/>
                  </a:cubicBezTo>
                  <a:cubicBezTo>
                    <a:pt x="133268" y="1690255"/>
                    <a:pt x="136218" y="1759659"/>
                    <a:pt x="142504" y="1828800"/>
                  </a:cubicBezTo>
                  <a:cubicBezTo>
                    <a:pt x="147171" y="1880137"/>
                    <a:pt x="155366" y="1931708"/>
                    <a:pt x="170214" y="1981200"/>
                  </a:cubicBezTo>
                  <a:cubicBezTo>
                    <a:pt x="178607" y="2009176"/>
                    <a:pt x="181721" y="2040025"/>
                    <a:pt x="197923" y="2064328"/>
                  </a:cubicBezTo>
                  <a:lnTo>
                    <a:pt x="225632" y="2105891"/>
                  </a:lnTo>
                  <a:cubicBezTo>
                    <a:pt x="246570" y="2189645"/>
                    <a:pt x="233465" y="2143245"/>
                    <a:pt x="267195" y="2244437"/>
                  </a:cubicBezTo>
                  <a:cubicBezTo>
                    <a:pt x="273391" y="2263025"/>
                    <a:pt x="296730" y="2270534"/>
                    <a:pt x="308759" y="2286000"/>
                  </a:cubicBezTo>
                  <a:cubicBezTo>
                    <a:pt x="329205" y="2312287"/>
                    <a:pt x="336468" y="2350655"/>
                    <a:pt x="364177" y="2369128"/>
                  </a:cubicBezTo>
                  <a:lnTo>
                    <a:pt x="447304" y="2424546"/>
                  </a:lnTo>
                  <a:cubicBezTo>
                    <a:pt x="461159" y="2433782"/>
                    <a:pt x="473071" y="2446990"/>
                    <a:pt x="488868" y="2452255"/>
                  </a:cubicBezTo>
                  <a:lnTo>
                    <a:pt x="530432" y="2466109"/>
                  </a:lnTo>
                  <a:cubicBezTo>
                    <a:pt x="591208" y="2506627"/>
                    <a:pt x="555344" y="2493818"/>
                    <a:pt x="641268" y="249381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lIns="91420" tIns="45711" rIns="91420" bIns="45711"/>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08" name="Rectangle 32">
            <a:extLst>
              <a:ext uri="{FF2B5EF4-FFF2-40B4-BE49-F238E27FC236}">
                <a16:creationId xmlns:a16="http://schemas.microsoft.com/office/drawing/2014/main" id="{310089CC-DAB1-6A6B-3497-B622C0778FD5}"/>
              </a:ext>
            </a:extLst>
          </p:cNvPr>
          <p:cNvSpPr>
            <a:spLocks noChangeArrowheads="1"/>
          </p:cNvSpPr>
          <p:nvPr/>
        </p:nvSpPr>
        <p:spPr bwMode="auto">
          <a:xfrm>
            <a:off x="0" y="1036638"/>
            <a:ext cx="5040313" cy="6523037"/>
          </a:xfrm>
          <a:prstGeom prst="rect">
            <a:avLst/>
          </a:prstGeom>
          <a:solidFill>
            <a:srgbClr val="FFFFCC"/>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4" name="Rectangle 3">
            <a:extLst>
              <a:ext uri="{FF2B5EF4-FFF2-40B4-BE49-F238E27FC236}">
                <a16:creationId xmlns:a16="http://schemas.microsoft.com/office/drawing/2014/main" id="{3E6A862A-4C9C-F86C-8A21-C84E05581313}"/>
              </a:ext>
            </a:extLst>
          </p:cNvPr>
          <p:cNvSpPr>
            <a:spLocks noChangeArrowheads="1"/>
          </p:cNvSpPr>
          <p:nvPr/>
        </p:nvSpPr>
        <p:spPr bwMode="auto">
          <a:xfrm>
            <a:off x="461963" y="1754188"/>
            <a:ext cx="1558925" cy="1109662"/>
          </a:xfrm>
          <a:prstGeom prst="rect">
            <a:avLst/>
          </a:prstGeom>
          <a:solidFill>
            <a:srgbClr val="92D050"/>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3200" dirty="0">
                <a:solidFill>
                  <a:schemeClr val="tx1"/>
                </a:solidFill>
                <a:latin typeface="+mn-lt"/>
              </a:rPr>
              <a:t>Client A</a:t>
            </a:r>
          </a:p>
        </p:txBody>
      </p:sp>
      <p:sp>
        <p:nvSpPr>
          <p:cNvPr id="5" name="Rectangle 4">
            <a:extLst>
              <a:ext uri="{FF2B5EF4-FFF2-40B4-BE49-F238E27FC236}">
                <a16:creationId xmlns:a16="http://schemas.microsoft.com/office/drawing/2014/main" id="{1D41BD30-641B-A671-3D7F-2729B5610265}"/>
              </a:ext>
            </a:extLst>
          </p:cNvPr>
          <p:cNvSpPr>
            <a:spLocks noChangeArrowheads="1"/>
          </p:cNvSpPr>
          <p:nvPr/>
        </p:nvSpPr>
        <p:spPr bwMode="auto">
          <a:xfrm>
            <a:off x="411163" y="4684713"/>
            <a:ext cx="1560512" cy="1111250"/>
          </a:xfrm>
          <a:prstGeom prst="rect">
            <a:avLst/>
          </a:prstGeom>
          <a:solidFill>
            <a:srgbClr val="92D050"/>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3200" dirty="0">
                <a:solidFill>
                  <a:schemeClr val="tx1"/>
                </a:solidFill>
                <a:latin typeface="+mn-lt"/>
              </a:rPr>
              <a:t>Client B</a:t>
            </a:r>
          </a:p>
        </p:txBody>
      </p:sp>
      <p:sp>
        <p:nvSpPr>
          <p:cNvPr id="6" name="Rectangle 5">
            <a:extLst>
              <a:ext uri="{FF2B5EF4-FFF2-40B4-BE49-F238E27FC236}">
                <a16:creationId xmlns:a16="http://schemas.microsoft.com/office/drawing/2014/main" id="{02BB0BB9-5AC6-33E6-2A21-C4BAF5750B55}"/>
              </a:ext>
            </a:extLst>
          </p:cNvPr>
          <p:cNvSpPr>
            <a:spLocks noChangeArrowheads="1"/>
          </p:cNvSpPr>
          <p:nvPr/>
        </p:nvSpPr>
        <p:spPr bwMode="auto">
          <a:xfrm>
            <a:off x="3103563" y="1436688"/>
            <a:ext cx="1560512" cy="792162"/>
          </a:xfrm>
          <a:prstGeom prst="rect">
            <a:avLst/>
          </a:prstGeom>
          <a:solidFill>
            <a:srgbClr val="FF9933"/>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3200" dirty="0">
                <a:solidFill>
                  <a:schemeClr val="tx1"/>
                </a:solidFill>
                <a:latin typeface="+mn-lt"/>
              </a:rPr>
              <a:t>DBQ</a:t>
            </a:r>
          </a:p>
        </p:txBody>
      </p:sp>
      <p:sp>
        <p:nvSpPr>
          <p:cNvPr id="7" name="Rectangle 6">
            <a:extLst>
              <a:ext uri="{FF2B5EF4-FFF2-40B4-BE49-F238E27FC236}">
                <a16:creationId xmlns:a16="http://schemas.microsoft.com/office/drawing/2014/main" id="{C802787B-7764-4350-E1D0-9DAED581E44D}"/>
              </a:ext>
            </a:extLst>
          </p:cNvPr>
          <p:cNvSpPr>
            <a:spLocks noChangeArrowheads="1"/>
          </p:cNvSpPr>
          <p:nvPr/>
        </p:nvSpPr>
        <p:spPr bwMode="auto">
          <a:xfrm>
            <a:off x="3175000" y="3424238"/>
            <a:ext cx="1557338" cy="793750"/>
          </a:xfrm>
          <a:prstGeom prst="rect">
            <a:avLst/>
          </a:prstGeom>
          <a:solidFill>
            <a:srgbClr val="FF6600"/>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3200" dirty="0">
                <a:solidFill>
                  <a:schemeClr val="tx1"/>
                </a:solidFill>
                <a:latin typeface="+mn-lt"/>
              </a:rPr>
              <a:t>DBW</a:t>
            </a:r>
          </a:p>
        </p:txBody>
      </p:sp>
      <p:sp>
        <p:nvSpPr>
          <p:cNvPr id="8" name="Rectangle 7">
            <a:extLst>
              <a:ext uri="{FF2B5EF4-FFF2-40B4-BE49-F238E27FC236}">
                <a16:creationId xmlns:a16="http://schemas.microsoft.com/office/drawing/2014/main" id="{2AEC5017-BF8B-8DBB-6E86-F8904F624707}"/>
              </a:ext>
            </a:extLst>
          </p:cNvPr>
          <p:cNvSpPr>
            <a:spLocks noChangeArrowheads="1"/>
          </p:cNvSpPr>
          <p:nvPr/>
        </p:nvSpPr>
        <p:spPr bwMode="auto">
          <a:xfrm>
            <a:off x="3175000" y="5118100"/>
            <a:ext cx="1557338" cy="793750"/>
          </a:xfrm>
          <a:prstGeom prst="rect">
            <a:avLst/>
          </a:prstGeom>
          <a:solidFill>
            <a:srgbClr val="FF9933"/>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2800" dirty="0">
                <a:solidFill>
                  <a:schemeClr val="tx1"/>
                </a:solidFill>
                <a:latin typeface="+mn-lt"/>
              </a:rPr>
              <a:t>DBR</a:t>
            </a:r>
          </a:p>
        </p:txBody>
      </p:sp>
      <p:cxnSp>
        <p:nvCxnSpPr>
          <p:cNvPr id="36872" name="Elbow Connector 9">
            <a:extLst>
              <a:ext uri="{FF2B5EF4-FFF2-40B4-BE49-F238E27FC236}">
                <a16:creationId xmlns:a16="http://schemas.microsoft.com/office/drawing/2014/main" id="{03EADBDF-C5CA-B096-083F-33B518A8B22A}"/>
              </a:ext>
            </a:extLst>
          </p:cNvPr>
          <p:cNvCxnSpPr>
            <a:cxnSpLocks noChangeShapeType="1"/>
            <a:stCxn id="4" idx="3"/>
            <a:endCxn id="6" idx="1"/>
          </p:cNvCxnSpPr>
          <p:nvPr/>
        </p:nvCxnSpPr>
        <p:spPr bwMode="auto">
          <a:xfrm flipV="1">
            <a:off x="2033588" y="1833563"/>
            <a:ext cx="1057275" cy="476250"/>
          </a:xfrm>
          <a:prstGeom prst="bentConnector3">
            <a:avLst>
              <a:gd name="adj1" fmla="val 50000"/>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1" name="Elbow Connector 10">
            <a:extLst>
              <a:ext uri="{FF2B5EF4-FFF2-40B4-BE49-F238E27FC236}">
                <a16:creationId xmlns:a16="http://schemas.microsoft.com/office/drawing/2014/main" id="{C889D1E1-DBF4-A4BC-69E1-0E90DB07782E}"/>
              </a:ext>
            </a:extLst>
          </p:cNvPr>
          <p:cNvCxnSpPr/>
          <p:nvPr/>
        </p:nvCxnSpPr>
        <p:spPr>
          <a:xfrm>
            <a:off x="2020888" y="2662238"/>
            <a:ext cx="1150937" cy="1008062"/>
          </a:xfrm>
          <a:prstGeom prst="bentConnector3">
            <a:avLst>
              <a:gd name="adj1" fmla="val 50000"/>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2FB07083-AE8E-DCCF-9C6F-358538BFA269}"/>
              </a:ext>
            </a:extLst>
          </p:cNvPr>
          <p:cNvCxnSpPr/>
          <p:nvPr/>
        </p:nvCxnSpPr>
        <p:spPr>
          <a:xfrm rot="16200000" flipH="1">
            <a:off x="1109663" y="3024188"/>
            <a:ext cx="2263775" cy="1946275"/>
          </a:xfrm>
          <a:prstGeom prst="bentConnector3">
            <a:avLst>
              <a:gd name="adj1" fmla="val 62810"/>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EE19B01F-55BC-2C66-1FE9-18DEB68A84BA}"/>
              </a:ext>
            </a:extLst>
          </p:cNvPr>
          <p:cNvCxnSpPr/>
          <p:nvPr/>
        </p:nvCxnSpPr>
        <p:spPr>
          <a:xfrm rot="5400000" flipH="1" flipV="1">
            <a:off x="1527175" y="2344738"/>
            <a:ext cx="2466975" cy="2232025"/>
          </a:xfrm>
          <a:prstGeom prst="bentConnector3">
            <a:avLst>
              <a:gd name="adj1" fmla="val 62997"/>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4B4E2E9F-E1E6-1D9A-67E9-C0FAFD685D0D}"/>
              </a:ext>
            </a:extLst>
          </p:cNvPr>
          <p:cNvCxnSpPr/>
          <p:nvPr/>
        </p:nvCxnSpPr>
        <p:spPr>
          <a:xfrm flipV="1">
            <a:off x="1952625" y="3997325"/>
            <a:ext cx="1217613" cy="1031875"/>
          </a:xfrm>
          <a:prstGeom prst="bentConnector3">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EDACA14-5CCC-A837-18D2-E49B7CC7A872}"/>
              </a:ext>
            </a:extLst>
          </p:cNvPr>
          <p:cNvCxnSpPr>
            <a:endCxn id="8" idx="1"/>
          </p:cNvCxnSpPr>
          <p:nvPr/>
        </p:nvCxnSpPr>
        <p:spPr>
          <a:xfrm>
            <a:off x="1958975" y="5514975"/>
            <a:ext cx="1203325" cy="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40CAE9E8-2F46-FDF3-A973-F575EBD743B6}"/>
              </a:ext>
            </a:extLst>
          </p:cNvPr>
          <p:cNvSpPr>
            <a:spLocks noChangeArrowheads="1"/>
          </p:cNvSpPr>
          <p:nvPr/>
        </p:nvSpPr>
        <p:spPr bwMode="auto">
          <a:xfrm>
            <a:off x="239713" y="1081088"/>
            <a:ext cx="9840912" cy="6111875"/>
          </a:xfrm>
          <a:prstGeom prst="rect">
            <a:avLst/>
          </a:prstGeom>
          <a:no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endParaRPr lang="en-IN" sz="3200" dirty="0">
              <a:solidFill>
                <a:schemeClr val="tx1"/>
              </a:solidFill>
              <a:latin typeface="+mn-lt"/>
            </a:endParaRPr>
          </a:p>
        </p:txBody>
      </p:sp>
      <p:cxnSp>
        <p:nvCxnSpPr>
          <p:cNvPr id="43" name="Straight Connector 42">
            <a:extLst>
              <a:ext uri="{FF2B5EF4-FFF2-40B4-BE49-F238E27FC236}">
                <a16:creationId xmlns:a16="http://schemas.microsoft.com/office/drawing/2014/main" id="{72EB5E82-46EA-B144-1838-EF4E2CDA8741}"/>
              </a:ext>
            </a:extLst>
          </p:cNvPr>
          <p:cNvCxnSpPr>
            <a:cxnSpLocks/>
            <a:stCxn id="41" idx="0"/>
          </p:cNvCxnSpPr>
          <p:nvPr/>
        </p:nvCxnSpPr>
        <p:spPr>
          <a:xfrm>
            <a:off x="5160963" y="1068388"/>
            <a:ext cx="0" cy="6111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63" name="TextBox 43">
            <a:extLst>
              <a:ext uri="{FF2B5EF4-FFF2-40B4-BE49-F238E27FC236}">
                <a16:creationId xmlns:a16="http://schemas.microsoft.com/office/drawing/2014/main" id="{CFAE07D8-666D-4DDF-B529-40E1EF27449F}"/>
              </a:ext>
            </a:extLst>
          </p:cNvPr>
          <p:cNvSpPr txBox="1">
            <a:spLocks noChangeArrowheads="1"/>
          </p:cNvSpPr>
          <p:nvPr/>
        </p:nvSpPr>
        <p:spPr bwMode="auto">
          <a:xfrm>
            <a:off x="1820863" y="6280150"/>
            <a:ext cx="2205037" cy="882650"/>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IN" sz="3200" dirty="0">
                <a:solidFill>
                  <a:srgbClr val="0000CC"/>
                </a:solidFill>
                <a:latin typeface="+mn-lt"/>
              </a:rPr>
              <a:t>Before Facade</a:t>
            </a:r>
          </a:p>
        </p:txBody>
      </p:sp>
      <p:grpSp>
        <p:nvGrpSpPr>
          <p:cNvPr id="2" name="Group 31">
            <a:extLst>
              <a:ext uri="{FF2B5EF4-FFF2-40B4-BE49-F238E27FC236}">
                <a16:creationId xmlns:a16="http://schemas.microsoft.com/office/drawing/2014/main" id="{EE628274-D9B0-18F1-FD25-F62187601BB3}"/>
              </a:ext>
            </a:extLst>
          </p:cNvPr>
          <p:cNvGrpSpPr>
            <a:grpSpLocks/>
          </p:cNvGrpSpPr>
          <p:nvPr/>
        </p:nvGrpSpPr>
        <p:grpSpPr bwMode="auto">
          <a:xfrm>
            <a:off x="5440363" y="1276350"/>
            <a:ext cx="4500562" cy="5916613"/>
            <a:chOff x="3427" y="804"/>
            <a:chExt cx="2835" cy="3727"/>
          </a:xfrm>
        </p:grpSpPr>
        <p:sp>
          <p:nvSpPr>
            <p:cNvPr id="45" name="Rectangle 44">
              <a:extLst>
                <a:ext uri="{FF2B5EF4-FFF2-40B4-BE49-F238E27FC236}">
                  <a16:creationId xmlns:a16="http://schemas.microsoft.com/office/drawing/2014/main" id="{B5F08944-FF2B-E1D8-B02F-7D20A972B229}"/>
                </a:ext>
              </a:extLst>
            </p:cNvPr>
            <p:cNvSpPr>
              <a:spLocks noChangeArrowheads="1"/>
            </p:cNvSpPr>
            <p:nvPr/>
          </p:nvSpPr>
          <p:spPr bwMode="auto">
            <a:xfrm>
              <a:off x="3533" y="804"/>
              <a:ext cx="982" cy="700"/>
            </a:xfrm>
            <a:prstGeom prst="rect">
              <a:avLst/>
            </a:prstGeom>
            <a:solidFill>
              <a:srgbClr val="92D050"/>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3200" dirty="0">
                  <a:solidFill>
                    <a:schemeClr val="tx1"/>
                  </a:solidFill>
                  <a:latin typeface="+mn-lt"/>
                </a:rPr>
                <a:t>Client A</a:t>
              </a:r>
            </a:p>
          </p:txBody>
        </p:sp>
        <p:sp>
          <p:nvSpPr>
            <p:cNvPr id="46" name="Rectangle 45">
              <a:extLst>
                <a:ext uri="{FF2B5EF4-FFF2-40B4-BE49-F238E27FC236}">
                  <a16:creationId xmlns:a16="http://schemas.microsoft.com/office/drawing/2014/main" id="{40D7DB72-BCE4-86FF-52A8-CEF2A5C75A6F}"/>
                </a:ext>
              </a:extLst>
            </p:cNvPr>
            <p:cNvSpPr>
              <a:spLocks noChangeArrowheads="1"/>
            </p:cNvSpPr>
            <p:nvPr/>
          </p:nvSpPr>
          <p:spPr bwMode="auto">
            <a:xfrm>
              <a:off x="5224" y="804"/>
              <a:ext cx="982" cy="700"/>
            </a:xfrm>
            <a:prstGeom prst="rect">
              <a:avLst/>
            </a:prstGeom>
            <a:solidFill>
              <a:srgbClr val="92D050"/>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3200" dirty="0">
                  <a:solidFill>
                    <a:schemeClr val="tx1"/>
                  </a:solidFill>
                  <a:latin typeface="+mn-lt"/>
                </a:rPr>
                <a:t>Client B</a:t>
              </a:r>
            </a:p>
          </p:txBody>
        </p:sp>
        <p:sp>
          <p:nvSpPr>
            <p:cNvPr id="49" name="Rectangle 48">
              <a:extLst>
                <a:ext uri="{FF2B5EF4-FFF2-40B4-BE49-F238E27FC236}">
                  <a16:creationId xmlns:a16="http://schemas.microsoft.com/office/drawing/2014/main" id="{0C3775B2-83A3-338E-65C5-3F960CC04427}"/>
                </a:ext>
              </a:extLst>
            </p:cNvPr>
            <p:cNvSpPr>
              <a:spLocks noChangeArrowheads="1"/>
            </p:cNvSpPr>
            <p:nvPr/>
          </p:nvSpPr>
          <p:spPr bwMode="auto">
            <a:xfrm>
              <a:off x="4297" y="2061"/>
              <a:ext cx="1309" cy="501"/>
            </a:xfrm>
            <a:prstGeom prst="rect">
              <a:avLst/>
            </a:prstGeom>
            <a:solidFill>
              <a:srgbClr val="FFCCFF"/>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2800" dirty="0">
                  <a:solidFill>
                    <a:schemeClr val="tx1"/>
                  </a:solidFill>
                  <a:latin typeface="+mn-lt"/>
                </a:rPr>
                <a:t>Database Facade</a:t>
              </a:r>
            </a:p>
          </p:txBody>
        </p:sp>
        <p:sp>
          <p:nvSpPr>
            <p:cNvPr id="50" name="Rectangle 49">
              <a:extLst>
                <a:ext uri="{FF2B5EF4-FFF2-40B4-BE49-F238E27FC236}">
                  <a16:creationId xmlns:a16="http://schemas.microsoft.com/office/drawing/2014/main" id="{4E7FC9EB-CE0A-AF82-8EE7-121E6B9B554A}"/>
                </a:ext>
              </a:extLst>
            </p:cNvPr>
            <p:cNvSpPr>
              <a:spLocks noChangeArrowheads="1"/>
            </p:cNvSpPr>
            <p:nvPr/>
          </p:nvSpPr>
          <p:spPr bwMode="auto">
            <a:xfrm>
              <a:off x="3427" y="3231"/>
              <a:ext cx="874" cy="500"/>
            </a:xfrm>
            <a:prstGeom prst="rect">
              <a:avLst/>
            </a:prstGeom>
            <a:solidFill>
              <a:srgbClr val="FF9933"/>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2800" dirty="0">
                  <a:solidFill>
                    <a:schemeClr val="tx1"/>
                  </a:solidFill>
                  <a:latin typeface="+mn-lt"/>
                </a:rPr>
                <a:t>DBQ</a:t>
              </a:r>
            </a:p>
          </p:txBody>
        </p:sp>
        <p:sp>
          <p:nvSpPr>
            <p:cNvPr id="52" name="Rectangle 51">
              <a:extLst>
                <a:ext uri="{FF2B5EF4-FFF2-40B4-BE49-F238E27FC236}">
                  <a16:creationId xmlns:a16="http://schemas.microsoft.com/office/drawing/2014/main" id="{91A8A069-CC90-1A51-469F-DCBCA020F1E7}"/>
                </a:ext>
              </a:extLst>
            </p:cNvPr>
            <p:cNvSpPr>
              <a:spLocks noChangeArrowheads="1"/>
            </p:cNvSpPr>
            <p:nvPr/>
          </p:nvSpPr>
          <p:spPr bwMode="auto">
            <a:xfrm>
              <a:off x="4412" y="3231"/>
              <a:ext cx="943" cy="500"/>
            </a:xfrm>
            <a:prstGeom prst="rect">
              <a:avLst/>
            </a:prstGeom>
            <a:solidFill>
              <a:srgbClr val="FF6600"/>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3200" dirty="0">
                  <a:solidFill>
                    <a:schemeClr val="tx1"/>
                  </a:solidFill>
                  <a:latin typeface="+mn-lt"/>
                </a:rPr>
                <a:t>DBW</a:t>
              </a:r>
            </a:p>
          </p:txBody>
        </p:sp>
        <p:sp>
          <p:nvSpPr>
            <p:cNvPr id="53" name="Rectangle 52">
              <a:extLst>
                <a:ext uri="{FF2B5EF4-FFF2-40B4-BE49-F238E27FC236}">
                  <a16:creationId xmlns:a16="http://schemas.microsoft.com/office/drawing/2014/main" id="{43A6E7AC-15C8-5429-BF69-58DBF4EAA830}"/>
                </a:ext>
              </a:extLst>
            </p:cNvPr>
            <p:cNvSpPr>
              <a:spLocks noChangeArrowheads="1"/>
            </p:cNvSpPr>
            <p:nvPr/>
          </p:nvSpPr>
          <p:spPr bwMode="auto">
            <a:xfrm>
              <a:off x="5470" y="3252"/>
              <a:ext cx="792" cy="499"/>
            </a:xfrm>
            <a:prstGeom prst="rect">
              <a:avLst/>
            </a:prstGeom>
            <a:solidFill>
              <a:srgbClr val="FF9933"/>
            </a:solidFill>
            <a:ln w="25400" algn="ctr">
              <a:solidFill>
                <a:schemeClr val="tx1"/>
              </a:solidFill>
              <a:miter lim="800000"/>
              <a:headEnd/>
              <a:tailEnd/>
            </a:ln>
          </p:spPr>
          <p:txBody>
            <a:bodyPr lIns="100772" tIns="50387" rIns="100772" bIns="50387" anchor="ctr"/>
            <a:lstStyle/>
            <a:p>
              <a:pPr algn="ctr" fontAlgn="auto">
                <a:lnSpc>
                  <a:spcPct val="80000"/>
                </a:lnSpc>
                <a:spcBef>
                  <a:spcPts val="0"/>
                </a:spcBef>
                <a:spcAft>
                  <a:spcPts val="0"/>
                </a:spcAft>
                <a:buClr>
                  <a:srgbClr val="000000"/>
                </a:buClr>
                <a:buSzPct val="100000"/>
                <a:buFont typeface="Times New Roman" pitchFamily="18" charset="0"/>
                <a:buNone/>
                <a:defRPr/>
              </a:pPr>
              <a:r>
                <a:rPr lang="en-IN" sz="2800" dirty="0">
                  <a:solidFill>
                    <a:schemeClr val="tx1"/>
                  </a:solidFill>
                  <a:latin typeface="+mn-lt"/>
                </a:rPr>
                <a:t>DBR</a:t>
              </a:r>
            </a:p>
          </p:txBody>
        </p:sp>
        <p:cxnSp>
          <p:nvCxnSpPr>
            <p:cNvPr id="57" name="Elbow Connector 56">
              <a:extLst>
                <a:ext uri="{FF2B5EF4-FFF2-40B4-BE49-F238E27FC236}">
                  <a16:creationId xmlns:a16="http://schemas.microsoft.com/office/drawing/2014/main" id="{764F115E-4277-5914-0B63-80B18927C84F}"/>
                </a:ext>
              </a:extLst>
            </p:cNvPr>
            <p:cNvCxnSpPr/>
            <p:nvPr/>
          </p:nvCxnSpPr>
          <p:spPr>
            <a:xfrm rot="16200000" flipH="1">
              <a:off x="4105" y="1699"/>
              <a:ext cx="557" cy="168"/>
            </a:xfrm>
            <a:prstGeom prst="bentConnector3">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CD069724-6566-D156-1715-BD5AD02D64A1}"/>
                </a:ext>
              </a:extLst>
            </p:cNvPr>
            <p:cNvCxnSpPr/>
            <p:nvPr/>
          </p:nvCxnSpPr>
          <p:spPr>
            <a:xfrm rot="5400000">
              <a:off x="5317" y="1695"/>
              <a:ext cx="587" cy="164"/>
            </a:xfrm>
            <a:prstGeom prst="bentConnector3">
              <a:avLst>
                <a:gd name="adj1" fmla="val 50000"/>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E1D9A214-0EE2-8A94-4A89-7A3C10ADC353}"/>
                </a:ext>
              </a:extLst>
            </p:cNvPr>
            <p:cNvCxnSpPr/>
            <p:nvPr/>
          </p:nvCxnSpPr>
          <p:spPr>
            <a:xfrm rot="5400000">
              <a:off x="3780" y="2674"/>
              <a:ext cx="700" cy="443"/>
            </a:xfrm>
            <a:prstGeom prst="bentConnector3">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06CA6B7-C4FC-7C6C-93FC-1CEAF44AEF49}"/>
                </a:ext>
              </a:extLst>
            </p:cNvPr>
            <p:cNvCxnSpPr/>
            <p:nvPr/>
          </p:nvCxnSpPr>
          <p:spPr>
            <a:xfrm rot="16200000" flipH="1">
              <a:off x="5115" y="2671"/>
              <a:ext cx="710" cy="491"/>
            </a:xfrm>
            <a:prstGeom prst="bentConnector3">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2E9F537-A2D4-B697-BB7A-46B26EC4FA9D}"/>
                </a:ext>
              </a:extLst>
            </p:cNvPr>
            <p:cNvCxnSpPr>
              <a:stCxn id="49" idx="2"/>
            </p:cNvCxnSpPr>
            <p:nvPr/>
          </p:nvCxnSpPr>
          <p:spPr>
            <a:xfrm>
              <a:off x="4952" y="2570"/>
              <a:ext cx="0" cy="684"/>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75" name="TextBox 67">
              <a:extLst>
                <a:ext uri="{FF2B5EF4-FFF2-40B4-BE49-F238E27FC236}">
                  <a16:creationId xmlns:a16="http://schemas.microsoft.com/office/drawing/2014/main" id="{2C464E4C-A8D7-E922-3BE2-5F272C728AAF}"/>
                </a:ext>
              </a:extLst>
            </p:cNvPr>
            <p:cNvSpPr txBox="1">
              <a:spLocks noChangeArrowheads="1"/>
            </p:cNvSpPr>
            <p:nvPr/>
          </p:nvSpPr>
          <p:spPr bwMode="auto">
            <a:xfrm>
              <a:off x="4218" y="3975"/>
              <a:ext cx="1388" cy="556"/>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IN" sz="3200" dirty="0">
                  <a:solidFill>
                    <a:srgbClr val="0000CC"/>
                  </a:solidFill>
                  <a:latin typeface="+mn-lt"/>
                </a:rPr>
                <a:t>After Facade</a:t>
              </a:r>
            </a:p>
          </p:txBody>
        </p:sp>
      </p:grpSp>
      <p:sp>
        <p:nvSpPr>
          <p:cNvPr id="2076" name="TextBox 81">
            <a:extLst>
              <a:ext uri="{FF2B5EF4-FFF2-40B4-BE49-F238E27FC236}">
                <a16:creationId xmlns:a16="http://schemas.microsoft.com/office/drawing/2014/main" id="{10F1DADC-D30B-E97D-48E6-283BFCB0A416}"/>
              </a:ext>
            </a:extLst>
          </p:cNvPr>
          <p:cNvSpPr txBox="1">
            <a:spLocks noChangeArrowheads="1"/>
          </p:cNvSpPr>
          <p:nvPr/>
        </p:nvSpPr>
        <p:spPr bwMode="auto">
          <a:xfrm>
            <a:off x="1376363" y="368300"/>
            <a:ext cx="7696200" cy="501650"/>
          </a:xfrm>
          <a:prstGeom prst="rect">
            <a:avLst/>
          </a:prstGeom>
          <a:noFill/>
          <a:ln w="9525">
            <a:noFill/>
            <a:miter lim="800000"/>
            <a:headEnd/>
            <a:tailEnd/>
          </a:ln>
        </p:spPr>
        <p:txBody>
          <a:bodyPr lIns="100772" tIns="50387" rIns="100772" bIns="50387">
            <a:spAutoFit/>
          </a:bodyPr>
          <a:lstStyle/>
          <a:p>
            <a:pPr algn="ctr">
              <a:lnSpc>
                <a:spcPct val="80000"/>
              </a:lnSpc>
              <a:buClr>
                <a:srgbClr val="000000"/>
              </a:buClr>
              <a:buSzPct val="100000"/>
              <a:buFont typeface="Times New Roman" pitchFamily="18" charset="0"/>
              <a:buNone/>
              <a:defRPr/>
            </a:pPr>
            <a:r>
              <a:rPr lang="en-IN" sz="3200" dirty="0">
                <a:solidFill>
                  <a:schemeClr val="tx1"/>
                </a:solidFill>
                <a:latin typeface="+mn-lt"/>
              </a:rPr>
              <a:t>Before and After Using Facade</a:t>
            </a:r>
          </a:p>
        </p:txBody>
      </p:sp>
      <p:sp>
        <p:nvSpPr>
          <p:cNvPr id="9" name="Rectangle 8">
            <a:extLst>
              <a:ext uri="{FF2B5EF4-FFF2-40B4-BE49-F238E27FC236}">
                <a16:creationId xmlns:a16="http://schemas.microsoft.com/office/drawing/2014/main" id="{A63A7973-5A92-F43E-0C21-3CB89FD5185E}"/>
              </a:ext>
            </a:extLst>
          </p:cNvPr>
          <p:cNvSpPr/>
          <p:nvPr/>
        </p:nvSpPr>
        <p:spPr bwMode="auto">
          <a:xfrm>
            <a:off x="5376863" y="4951413"/>
            <a:ext cx="4616450" cy="1127125"/>
          </a:xfrm>
          <a:prstGeom prst="rect">
            <a:avLst/>
          </a:prstGeom>
          <a:solidFill>
            <a:srgbClr val="CCFF99">
              <a:alpha val="25000"/>
            </a:srgbClr>
          </a:solidFill>
          <a:ln w="38100">
            <a:solidFill>
              <a:srgbClr val="006600"/>
            </a:solidFill>
            <a:round/>
            <a:headEnd/>
            <a:tailEnd/>
          </a:ln>
        </p:spPr>
        <p:txBody>
          <a:bodyPr anchor="ctr"/>
          <a:lstStyle/>
          <a:p>
            <a:pPr algn="ctr">
              <a:defRPr/>
            </a:pPr>
            <a:endParaRPr lang="en-IN">
              <a:latin typeface="+mj-lt"/>
            </a:endParaRPr>
          </a:p>
        </p:txBody>
      </p:sp>
      <p:sp>
        <p:nvSpPr>
          <p:cNvPr id="10" name="Rectangle 9">
            <a:extLst>
              <a:ext uri="{FF2B5EF4-FFF2-40B4-BE49-F238E27FC236}">
                <a16:creationId xmlns:a16="http://schemas.microsoft.com/office/drawing/2014/main" id="{8084199D-4C40-AC02-9B3B-87EFC3B4DD5E}"/>
              </a:ext>
            </a:extLst>
          </p:cNvPr>
          <p:cNvSpPr/>
          <p:nvPr/>
        </p:nvSpPr>
        <p:spPr bwMode="auto">
          <a:xfrm>
            <a:off x="3059113" y="1341438"/>
            <a:ext cx="2012950" cy="4933950"/>
          </a:xfrm>
          <a:prstGeom prst="rect">
            <a:avLst/>
          </a:prstGeom>
          <a:solidFill>
            <a:srgbClr val="CCFF99">
              <a:alpha val="25000"/>
            </a:srgbClr>
          </a:solidFill>
          <a:ln w="38100">
            <a:solidFill>
              <a:srgbClr val="006600"/>
            </a:solidFill>
            <a:round/>
            <a:headEnd/>
            <a:tailEnd/>
          </a:ln>
        </p:spPr>
        <p:txBody>
          <a:bodyPr anchor="ctr"/>
          <a:lstStyle/>
          <a:p>
            <a:pPr algn="ctr">
              <a:defRPr/>
            </a:pPr>
            <a:endParaRPr lang="en-IN">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78208"/>
                                        </p:tgtEl>
                                        <p:attrNameLst>
                                          <p:attrName>style.visibility</p:attrName>
                                        </p:attrNameLst>
                                      </p:cBhvr>
                                      <p:to>
                                        <p:strVal val="visible"/>
                                      </p:to>
                                    </p:set>
                                    <p:animEffect transition="in" filter="checkerboard(across)">
                                      <p:cBhvr>
                                        <p:cTn id="15" dur="500"/>
                                        <p:tgtEl>
                                          <p:spTgt spid="17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0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B86EC8F-A5B1-EB1F-57D2-0938331DF06F}"/>
              </a:ext>
            </a:extLst>
          </p:cNvPr>
          <p:cNvSpPr>
            <a:spLocks noGrp="1" noChangeArrowheads="1"/>
          </p:cNvSpPr>
          <p:nvPr>
            <p:ph type="title" idx="4294967295"/>
          </p:nvPr>
        </p:nvSpPr>
        <p:spPr>
          <a:xfrm>
            <a:off x="644525" y="127000"/>
            <a:ext cx="8596313" cy="1255713"/>
          </a:xfrm>
        </p:spPr>
        <p:txBody>
          <a:bodyPr/>
          <a:lstStyle/>
          <a:p>
            <a:r>
              <a:rPr lang="sv-SE" altLang="en-US" sz="3600"/>
              <a:t>Facade: Structure</a:t>
            </a:r>
            <a:endParaRPr lang="en-GB" altLang="en-US" sz="3600"/>
          </a:p>
        </p:txBody>
      </p:sp>
      <p:sp>
        <p:nvSpPr>
          <p:cNvPr id="65539" name="Rectangle 3">
            <a:extLst>
              <a:ext uri="{FF2B5EF4-FFF2-40B4-BE49-F238E27FC236}">
                <a16:creationId xmlns:a16="http://schemas.microsoft.com/office/drawing/2014/main" id="{6DB0E086-5F03-B6A3-D035-7E8B9AC5325E}"/>
              </a:ext>
            </a:extLst>
          </p:cNvPr>
          <p:cNvSpPr>
            <a:spLocks noChangeArrowheads="1"/>
          </p:cNvSpPr>
          <p:nvPr/>
        </p:nvSpPr>
        <p:spPr bwMode="auto">
          <a:xfrm>
            <a:off x="3444875" y="1887538"/>
            <a:ext cx="2435225" cy="671512"/>
          </a:xfrm>
          <a:prstGeom prst="rect">
            <a:avLst/>
          </a:prstGeom>
          <a:solidFill>
            <a:srgbClr val="FFCCFF"/>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5400">
              <a:latin typeface="Comic Sans MS" panose="030F0702030302020204" pitchFamily="66" charset="0"/>
              <a:cs typeface="Arial" panose="020B0604020202020204" pitchFamily="34" charset="0"/>
            </a:endParaRPr>
          </a:p>
        </p:txBody>
      </p:sp>
      <p:sp>
        <p:nvSpPr>
          <p:cNvPr id="65540" name="Text Box 4">
            <a:extLst>
              <a:ext uri="{FF2B5EF4-FFF2-40B4-BE49-F238E27FC236}">
                <a16:creationId xmlns:a16="http://schemas.microsoft.com/office/drawing/2014/main" id="{A2D428ED-1170-1240-0A3F-BB9A64D64E91}"/>
              </a:ext>
            </a:extLst>
          </p:cNvPr>
          <p:cNvSpPr txBox="1">
            <a:spLocks noChangeArrowheads="1"/>
          </p:cNvSpPr>
          <p:nvPr/>
        </p:nvSpPr>
        <p:spPr bwMode="auto">
          <a:xfrm>
            <a:off x="3744913" y="1874838"/>
            <a:ext cx="19812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sv-SE" altLang="en-US" sz="3400">
                <a:solidFill>
                  <a:schemeClr val="tx1"/>
                </a:solidFill>
                <a:latin typeface="Comic Sans MS" panose="030F0702030302020204" pitchFamily="66" charset="0"/>
                <a:cs typeface="Arial" panose="020B0604020202020204" pitchFamily="34" charset="0"/>
              </a:rPr>
              <a:t>Facade</a:t>
            </a:r>
            <a:endParaRPr lang="en-GB" altLang="en-US" sz="3400">
              <a:solidFill>
                <a:schemeClr val="tx1"/>
              </a:solidFill>
              <a:latin typeface="Comic Sans MS" panose="030F0702030302020204" pitchFamily="66" charset="0"/>
              <a:cs typeface="Arial" panose="020B0604020202020204" pitchFamily="34" charset="0"/>
            </a:endParaRPr>
          </a:p>
        </p:txBody>
      </p:sp>
      <p:sp>
        <p:nvSpPr>
          <p:cNvPr id="319493" name="Rectangle 5">
            <a:extLst>
              <a:ext uri="{FF2B5EF4-FFF2-40B4-BE49-F238E27FC236}">
                <a16:creationId xmlns:a16="http://schemas.microsoft.com/office/drawing/2014/main" id="{8BEBBA0C-C89F-5F56-A011-0DB78DC00A10}"/>
              </a:ext>
            </a:extLst>
          </p:cNvPr>
          <p:cNvSpPr>
            <a:spLocks noChangeArrowheads="1"/>
          </p:cNvSpPr>
          <p:nvPr/>
        </p:nvSpPr>
        <p:spPr bwMode="auto">
          <a:xfrm>
            <a:off x="839788" y="3819525"/>
            <a:ext cx="1763712" cy="671513"/>
          </a:xfrm>
          <a:prstGeom prst="rect">
            <a:avLst/>
          </a:prstGeom>
          <a:solidFill>
            <a:srgbClr val="FFFF00"/>
          </a:solidFill>
          <a:ln w="9525">
            <a:solidFill>
              <a:schemeClr val="tx1"/>
            </a:solidFill>
            <a:miter lim="800000"/>
            <a:headEnd/>
            <a:tailEnd/>
          </a:ln>
        </p:spPr>
        <p:txBody>
          <a:bodyPr wrap="none" lIns="91420" tIns="45711" rIns="91420" bIns="45711" anchor="ctr"/>
          <a:lstStyle/>
          <a:p>
            <a:pPr algn="ctr">
              <a:lnSpc>
                <a:spcPct val="80000"/>
              </a:lnSpc>
              <a:buClr>
                <a:srgbClr val="000000"/>
              </a:buClr>
              <a:buSzPct val="100000"/>
              <a:buFont typeface="Times New Roman" pitchFamily="18" charset="0"/>
              <a:buNone/>
              <a:defRPr/>
            </a:pPr>
            <a:r>
              <a:rPr lang="en-US" dirty="0">
                <a:solidFill>
                  <a:srgbClr val="006600"/>
                </a:solidFill>
                <a:latin typeface="+mj-lt"/>
              </a:rPr>
              <a:t>A</a:t>
            </a:r>
          </a:p>
        </p:txBody>
      </p:sp>
      <p:sp>
        <p:nvSpPr>
          <p:cNvPr id="319494" name="Rectangle 6">
            <a:extLst>
              <a:ext uri="{FF2B5EF4-FFF2-40B4-BE49-F238E27FC236}">
                <a16:creationId xmlns:a16="http://schemas.microsoft.com/office/drawing/2014/main" id="{AFF86B0F-0106-3C6A-E744-AD2DB17D65C7}"/>
              </a:ext>
            </a:extLst>
          </p:cNvPr>
          <p:cNvSpPr>
            <a:spLocks noChangeArrowheads="1"/>
          </p:cNvSpPr>
          <p:nvPr/>
        </p:nvSpPr>
        <p:spPr bwMode="auto">
          <a:xfrm>
            <a:off x="3062288" y="3817938"/>
            <a:ext cx="1763712" cy="671512"/>
          </a:xfrm>
          <a:prstGeom prst="rect">
            <a:avLst/>
          </a:prstGeom>
          <a:solidFill>
            <a:srgbClr val="FFFF00"/>
          </a:solidFill>
          <a:ln w="9525">
            <a:solidFill>
              <a:schemeClr val="tx1"/>
            </a:solidFill>
            <a:miter lim="800000"/>
            <a:headEnd/>
            <a:tailEnd/>
          </a:ln>
        </p:spPr>
        <p:txBody>
          <a:bodyPr wrap="none" lIns="91420" tIns="45711" rIns="91420" bIns="45711" anchor="ctr"/>
          <a:lstStyle/>
          <a:p>
            <a:pPr algn="ctr">
              <a:lnSpc>
                <a:spcPct val="80000"/>
              </a:lnSpc>
              <a:buClr>
                <a:srgbClr val="000000"/>
              </a:buClr>
              <a:buSzPct val="100000"/>
              <a:buFont typeface="Times New Roman" pitchFamily="18" charset="0"/>
              <a:buNone/>
              <a:defRPr/>
            </a:pPr>
            <a:r>
              <a:rPr lang="en-US" dirty="0">
                <a:solidFill>
                  <a:srgbClr val="006600"/>
                </a:solidFill>
                <a:latin typeface="+mj-lt"/>
              </a:rPr>
              <a:t>B</a:t>
            </a:r>
          </a:p>
        </p:txBody>
      </p:sp>
      <p:sp>
        <p:nvSpPr>
          <p:cNvPr id="319495" name="Rectangle 7">
            <a:extLst>
              <a:ext uri="{FF2B5EF4-FFF2-40B4-BE49-F238E27FC236}">
                <a16:creationId xmlns:a16="http://schemas.microsoft.com/office/drawing/2014/main" id="{1D49F176-34D5-C9AF-9DD1-521263169CB8}"/>
              </a:ext>
            </a:extLst>
          </p:cNvPr>
          <p:cNvSpPr>
            <a:spLocks noChangeArrowheads="1"/>
          </p:cNvSpPr>
          <p:nvPr/>
        </p:nvSpPr>
        <p:spPr bwMode="auto">
          <a:xfrm>
            <a:off x="3024188" y="4910138"/>
            <a:ext cx="1763712" cy="673100"/>
          </a:xfrm>
          <a:prstGeom prst="rect">
            <a:avLst/>
          </a:prstGeom>
          <a:solidFill>
            <a:srgbClr val="FFFF00"/>
          </a:solidFill>
          <a:ln w="9525">
            <a:solidFill>
              <a:schemeClr val="tx1"/>
            </a:solidFill>
            <a:miter lim="800000"/>
            <a:headEnd/>
            <a:tailEnd/>
          </a:ln>
        </p:spPr>
        <p:txBody>
          <a:bodyPr wrap="none" lIns="91420" tIns="45711" rIns="91420" bIns="45711" anchor="ctr"/>
          <a:lstStyle/>
          <a:p>
            <a:pPr algn="ctr">
              <a:lnSpc>
                <a:spcPct val="80000"/>
              </a:lnSpc>
              <a:buClr>
                <a:srgbClr val="000000"/>
              </a:buClr>
              <a:buSzPct val="100000"/>
              <a:buFont typeface="Times New Roman" pitchFamily="18" charset="0"/>
              <a:buNone/>
              <a:defRPr/>
            </a:pPr>
            <a:r>
              <a:rPr lang="en-US" dirty="0">
                <a:solidFill>
                  <a:srgbClr val="006600"/>
                </a:solidFill>
                <a:latin typeface="+mj-lt"/>
              </a:rPr>
              <a:t>E</a:t>
            </a:r>
          </a:p>
        </p:txBody>
      </p:sp>
      <p:sp>
        <p:nvSpPr>
          <p:cNvPr id="319496" name="Rectangle 8">
            <a:extLst>
              <a:ext uri="{FF2B5EF4-FFF2-40B4-BE49-F238E27FC236}">
                <a16:creationId xmlns:a16="http://schemas.microsoft.com/office/drawing/2014/main" id="{18D02702-D374-5512-2E09-0C510A82BE84}"/>
              </a:ext>
            </a:extLst>
          </p:cNvPr>
          <p:cNvSpPr>
            <a:spLocks noChangeArrowheads="1"/>
          </p:cNvSpPr>
          <p:nvPr/>
        </p:nvSpPr>
        <p:spPr bwMode="auto">
          <a:xfrm>
            <a:off x="839788" y="5414963"/>
            <a:ext cx="1763712" cy="671512"/>
          </a:xfrm>
          <a:prstGeom prst="rect">
            <a:avLst/>
          </a:prstGeom>
          <a:solidFill>
            <a:srgbClr val="FFFF00"/>
          </a:solidFill>
          <a:ln w="9525">
            <a:solidFill>
              <a:schemeClr val="tx1"/>
            </a:solidFill>
            <a:miter lim="800000"/>
            <a:headEnd/>
            <a:tailEnd/>
          </a:ln>
        </p:spPr>
        <p:txBody>
          <a:bodyPr wrap="none" lIns="91420" tIns="45711" rIns="91420" bIns="45711" anchor="ctr"/>
          <a:lstStyle/>
          <a:p>
            <a:pPr algn="ctr">
              <a:lnSpc>
                <a:spcPct val="80000"/>
              </a:lnSpc>
              <a:buClr>
                <a:srgbClr val="000000"/>
              </a:buClr>
              <a:buSzPct val="100000"/>
              <a:buFont typeface="Times New Roman" pitchFamily="18" charset="0"/>
              <a:buNone/>
              <a:defRPr/>
            </a:pPr>
            <a:r>
              <a:rPr lang="en-US" dirty="0">
                <a:solidFill>
                  <a:srgbClr val="006600"/>
                </a:solidFill>
                <a:latin typeface="+mj-lt"/>
              </a:rPr>
              <a:t>D</a:t>
            </a:r>
          </a:p>
        </p:txBody>
      </p:sp>
      <p:sp>
        <p:nvSpPr>
          <p:cNvPr id="319497" name="Rectangle 9">
            <a:extLst>
              <a:ext uri="{FF2B5EF4-FFF2-40B4-BE49-F238E27FC236}">
                <a16:creationId xmlns:a16="http://schemas.microsoft.com/office/drawing/2014/main" id="{FDBF0C4D-2B65-5461-C5E8-029956E3DE9E}"/>
              </a:ext>
            </a:extLst>
          </p:cNvPr>
          <p:cNvSpPr>
            <a:spLocks noChangeArrowheads="1"/>
          </p:cNvSpPr>
          <p:nvPr/>
        </p:nvSpPr>
        <p:spPr bwMode="auto">
          <a:xfrm>
            <a:off x="6384925" y="3819525"/>
            <a:ext cx="1763713" cy="671513"/>
          </a:xfrm>
          <a:prstGeom prst="rect">
            <a:avLst/>
          </a:prstGeom>
          <a:solidFill>
            <a:srgbClr val="FFFF00"/>
          </a:solidFill>
          <a:ln w="9525">
            <a:solidFill>
              <a:schemeClr val="tx1"/>
            </a:solidFill>
            <a:miter lim="800000"/>
            <a:headEnd/>
            <a:tailEnd/>
          </a:ln>
        </p:spPr>
        <p:txBody>
          <a:bodyPr wrap="none" lIns="91420" tIns="45711" rIns="91420" bIns="45711" anchor="ctr"/>
          <a:lstStyle/>
          <a:p>
            <a:pPr algn="ctr">
              <a:lnSpc>
                <a:spcPct val="80000"/>
              </a:lnSpc>
              <a:buClr>
                <a:srgbClr val="000000"/>
              </a:buClr>
              <a:buSzPct val="100000"/>
              <a:buFont typeface="Times New Roman" pitchFamily="18" charset="0"/>
              <a:buNone/>
              <a:defRPr/>
            </a:pPr>
            <a:r>
              <a:rPr lang="en-US" dirty="0">
                <a:solidFill>
                  <a:srgbClr val="006600"/>
                </a:solidFill>
                <a:latin typeface="+mj-lt"/>
              </a:rPr>
              <a:t>C</a:t>
            </a:r>
          </a:p>
        </p:txBody>
      </p:sp>
      <p:sp>
        <p:nvSpPr>
          <p:cNvPr id="319498" name="Rectangle 10">
            <a:extLst>
              <a:ext uri="{FF2B5EF4-FFF2-40B4-BE49-F238E27FC236}">
                <a16:creationId xmlns:a16="http://schemas.microsoft.com/office/drawing/2014/main" id="{F763916F-6E05-6475-AC27-C1B466F2AD6E}"/>
              </a:ext>
            </a:extLst>
          </p:cNvPr>
          <p:cNvSpPr>
            <a:spLocks noChangeArrowheads="1"/>
          </p:cNvSpPr>
          <p:nvPr/>
        </p:nvSpPr>
        <p:spPr bwMode="auto">
          <a:xfrm>
            <a:off x="5376863" y="5499100"/>
            <a:ext cx="1763712" cy="671513"/>
          </a:xfrm>
          <a:prstGeom prst="rect">
            <a:avLst/>
          </a:prstGeom>
          <a:solidFill>
            <a:srgbClr val="FFFF00"/>
          </a:solidFill>
          <a:ln w="9525">
            <a:solidFill>
              <a:schemeClr val="tx1"/>
            </a:solidFill>
            <a:miter lim="800000"/>
            <a:headEnd/>
            <a:tailEnd/>
          </a:ln>
        </p:spPr>
        <p:txBody>
          <a:bodyPr wrap="none" lIns="91420" tIns="45711" rIns="91420" bIns="45711" anchor="ctr"/>
          <a:lstStyle/>
          <a:p>
            <a:pPr algn="ctr">
              <a:lnSpc>
                <a:spcPct val="80000"/>
              </a:lnSpc>
              <a:buClr>
                <a:srgbClr val="000000"/>
              </a:buClr>
              <a:buSzPct val="100000"/>
              <a:buFont typeface="Times New Roman" pitchFamily="18" charset="0"/>
              <a:buNone/>
              <a:defRPr/>
            </a:pPr>
            <a:r>
              <a:rPr lang="en-US" dirty="0">
                <a:solidFill>
                  <a:srgbClr val="006600"/>
                </a:solidFill>
                <a:latin typeface="+mj-lt"/>
              </a:rPr>
              <a:t>F</a:t>
            </a:r>
          </a:p>
        </p:txBody>
      </p:sp>
      <p:sp>
        <p:nvSpPr>
          <p:cNvPr id="319499" name="Rectangle 11">
            <a:extLst>
              <a:ext uri="{FF2B5EF4-FFF2-40B4-BE49-F238E27FC236}">
                <a16:creationId xmlns:a16="http://schemas.microsoft.com/office/drawing/2014/main" id="{0C8B99E8-B7FE-E4CF-5C0F-0AF0A1931A3A}"/>
              </a:ext>
            </a:extLst>
          </p:cNvPr>
          <p:cNvSpPr>
            <a:spLocks noChangeArrowheads="1"/>
          </p:cNvSpPr>
          <p:nvPr/>
        </p:nvSpPr>
        <p:spPr bwMode="auto">
          <a:xfrm>
            <a:off x="7477125" y="5499100"/>
            <a:ext cx="1763713" cy="671513"/>
          </a:xfrm>
          <a:prstGeom prst="rect">
            <a:avLst/>
          </a:prstGeom>
          <a:solidFill>
            <a:srgbClr val="FFFF00"/>
          </a:solidFill>
          <a:ln w="9525">
            <a:solidFill>
              <a:schemeClr val="tx1"/>
            </a:solidFill>
            <a:miter lim="800000"/>
            <a:headEnd/>
            <a:tailEnd/>
          </a:ln>
        </p:spPr>
        <p:txBody>
          <a:bodyPr wrap="none" lIns="91420" tIns="45711" rIns="91420" bIns="45711" anchor="ctr"/>
          <a:lstStyle/>
          <a:p>
            <a:pPr algn="ctr">
              <a:lnSpc>
                <a:spcPct val="80000"/>
              </a:lnSpc>
              <a:buClr>
                <a:srgbClr val="000000"/>
              </a:buClr>
              <a:buSzPct val="100000"/>
              <a:buFont typeface="Times New Roman" pitchFamily="18" charset="0"/>
              <a:buNone/>
              <a:defRPr/>
            </a:pPr>
            <a:r>
              <a:rPr lang="en-US" dirty="0">
                <a:solidFill>
                  <a:srgbClr val="006600"/>
                </a:solidFill>
                <a:latin typeface="+mj-lt"/>
              </a:rPr>
              <a:t>G</a:t>
            </a:r>
          </a:p>
        </p:txBody>
      </p:sp>
      <p:sp>
        <p:nvSpPr>
          <p:cNvPr id="319500" name="AutoShape 12">
            <a:extLst>
              <a:ext uri="{FF2B5EF4-FFF2-40B4-BE49-F238E27FC236}">
                <a16:creationId xmlns:a16="http://schemas.microsoft.com/office/drawing/2014/main" id="{4D5770A4-4410-5E2A-3EDA-17C57DC5D348}"/>
              </a:ext>
            </a:extLst>
          </p:cNvPr>
          <p:cNvSpPr>
            <a:spLocks noChangeArrowheads="1"/>
          </p:cNvSpPr>
          <p:nvPr/>
        </p:nvSpPr>
        <p:spPr bwMode="auto">
          <a:xfrm>
            <a:off x="7056438" y="4506913"/>
            <a:ext cx="420687" cy="419100"/>
          </a:xfrm>
          <a:prstGeom prst="triangle">
            <a:avLst>
              <a:gd name="adj" fmla="val 50000"/>
            </a:avLst>
          </a:prstGeom>
          <a:noFill/>
          <a:ln w="222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319501" name="Line 13">
            <a:extLst>
              <a:ext uri="{FF2B5EF4-FFF2-40B4-BE49-F238E27FC236}">
                <a16:creationId xmlns:a16="http://schemas.microsoft.com/office/drawing/2014/main" id="{CFC9EFF6-4B6A-2842-CB06-B6876B6276FE}"/>
              </a:ext>
            </a:extLst>
          </p:cNvPr>
          <p:cNvSpPr>
            <a:spLocks noChangeShapeType="1"/>
          </p:cNvSpPr>
          <p:nvPr/>
        </p:nvSpPr>
        <p:spPr bwMode="auto">
          <a:xfrm>
            <a:off x="6300788" y="5162550"/>
            <a:ext cx="2100262" cy="0"/>
          </a:xfrm>
          <a:prstGeom prst="line">
            <a:avLst/>
          </a:prstGeom>
          <a:noFill/>
          <a:ln w="222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02" name="Line 14">
            <a:extLst>
              <a:ext uri="{FF2B5EF4-FFF2-40B4-BE49-F238E27FC236}">
                <a16:creationId xmlns:a16="http://schemas.microsoft.com/office/drawing/2014/main" id="{01BA1250-00FB-E086-42E3-82B0DE267629}"/>
              </a:ext>
            </a:extLst>
          </p:cNvPr>
          <p:cNvSpPr>
            <a:spLocks noChangeShapeType="1"/>
          </p:cNvSpPr>
          <p:nvPr/>
        </p:nvSpPr>
        <p:spPr bwMode="auto">
          <a:xfrm>
            <a:off x="6300788" y="5162550"/>
            <a:ext cx="0" cy="336550"/>
          </a:xfrm>
          <a:prstGeom prst="line">
            <a:avLst/>
          </a:prstGeom>
          <a:noFill/>
          <a:ln w="222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03" name="Line 15">
            <a:extLst>
              <a:ext uri="{FF2B5EF4-FFF2-40B4-BE49-F238E27FC236}">
                <a16:creationId xmlns:a16="http://schemas.microsoft.com/office/drawing/2014/main" id="{20BF432C-72AA-BAB8-EE3C-85B7196C3F2D}"/>
              </a:ext>
            </a:extLst>
          </p:cNvPr>
          <p:cNvSpPr>
            <a:spLocks noChangeShapeType="1"/>
          </p:cNvSpPr>
          <p:nvPr/>
        </p:nvSpPr>
        <p:spPr bwMode="auto">
          <a:xfrm>
            <a:off x="8401050" y="5162550"/>
            <a:ext cx="0" cy="336550"/>
          </a:xfrm>
          <a:prstGeom prst="line">
            <a:avLst/>
          </a:prstGeom>
          <a:noFill/>
          <a:ln w="222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05" name="AutoShape 17">
            <a:extLst>
              <a:ext uri="{FF2B5EF4-FFF2-40B4-BE49-F238E27FC236}">
                <a16:creationId xmlns:a16="http://schemas.microsoft.com/office/drawing/2014/main" id="{43CA85DE-5BAC-36CF-1C5A-7D62A2702990}"/>
              </a:ext>
            </a:extLst>
          </p:cNvPr>
          <p:cNvSpPr>
            <a:spLocks noChangeArrowheads="1"/>
          </p:cNvSpPr>
          <p:nvPr/>
        </p:nvSpPr>
        <p:spPr bwMode="auto">
          <a:xfrm>
            <a:off x="1454150" y="4510088"/>
            <a:ext cx="419100" cy="419100"/>
          </a:xfrm>
          <a:prstGeom prst="triangle">
            <a:avLst>
              <a:gd name="adj" fmla="val 53828"/>
            </a:avLst>
          </a:prstGeom>
          <a:noFill/>
          <a:ln w="222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319507" name="Line 19">
            <a:extLst>
              <a:ext uri="{FF2B5EF4-FFF2-40B4-BE49-F238E27FC236}">
                <a16:creationId xmlns:a16="http://schemas.microsoft.com/office/drawing/2014/main" id="{0394A8D9-176A-7B40-01CB-3CD24A9C069D}"/>
              </a:ext>
            </a:extLst>
          </p:cNvPr>
          <p:cNvSpPr>
            <a:spLocks noChangeShapeType="1"/>
          </p:cNvSpPr>
          <p:nvPr/>
        </p:nvSpPr>
        <p:spPr bwMode="auto">
          <a:xfrm>
            <a:off x="1679575" y="4910138"/>
            <a:ext cx="0" cy="504825"/>
          </a:xfrm>
          <a:prstGeom prst="line">
            <a:avLst/>
          </a:prstGeom>
          <a:noFill/>
          <a:ln w="222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08" name="Line 20">
            <a:extLst>
              <a:ext uri="{FF2B5EF4-FFF2-40B4-BE49-F238E27FC236}">
                <a16:creationId xmlns:a16="http://schemas.microsoft.com/office/drawing/2014/main" id="{E96F38C9-D287-B47C-5CDC-7C4C0574EA9C}"/>
              </a:ext>
            </a:extLst>
          </p:cNvPr>
          <p:cNvSpPr>
            <a:spLocks noChangeShapeType="1"/>
          </p:cNvSpPr>
          <p:nvPr/>
        </p:nvSpPr>
        <p:spPr bwMode="auto">
          <a:xfrm>
            <a:off x="2771775" y="4154488"/>
            <a:ext cx="0" cy="1092200"/>
          </a:xfrm>
          <a:prstGeom prst="line">
            <a:avLst/>
          </a:prstGeom>
          <a:noFill/>
          <a:ln w="222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09" name="Line 21">
            <a:extLst>
              <a:ext uri="{FF2B5EF4-FFF2-40B4-BE49-F238E27FC236}">
                <a16:creationId xmlns:a16="http://schemas.microsoft.com/office/drawing/2014/main" id="{CCF1348D-9C87-C402-D367-286FDA32D09B}"/>
              </a:ext>
            </a:extLst>
          </p:cNvPr>
          <p:cNvSpPr>
            <a:spLocks noChangeShapeType="1"/>
          </p:cNvSpPr>
          <p:nvPr/>
        </p:nvSpPr>
        <p:spPr bwMode="auto">
          <a:xfrm>
            <a:off x="2771775" y="5246688"/>
            <a:ext cx="252413" cy="0"/>
          </a:xfrm>
          <a:prstGeom prst="line">
            <a:avLst/>
          </a:prstGeom>
          <a:noFill/>
          <a:ln w="222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0" name="Line 22">
            <a:extLst>
              <a:ext uri="{FF2B5EF4-FFF2-40B4-BE49-F238E27FC236}">
                <a16:creationId xmlns:a16="http://schemas.microsoft.com/office/drawing/2014/main" id="{888BD090-0499-ECE1-4867-029FF1F3EEF0}"/>
              </a:ext>
            </a:extLst>
          </p:cNvPr>
          <p:cNvSpPr>
            <a:spLocks noChangeShapeType="1"/>
          </p:cNvSpPr>
          <p:nvPr/>
        </p:nvSpPr>
        <p:spPr bwMode="auto">
          <a:xfrm flipH="1">
            <a:off x="2603500" y="4154488"/>
            <a:ext cx="168275" cy="0"/>
          </a:xfrm>
          <a:prstGeom prst="line">
            <a:avLst/>
          </a:prstGeom>
          <a:noFill/>
          <a:ln w="222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1" name="Line 23">
            <a:extLst>
              <a:ext uri="{FF2B5EF4-FFF2-40B4-BE49-F238E27FC236}">
                <a16:creationId xmlns:a16="http://schemas.microsoft.com/office/drawing/2014/main" id="{42241FC5-44F1-C985-B175-0ECD853C0E8A}"/>
              </a:ext>
            </a:extLst>
          </p:cNvPr>
          <p:cNvSpPr>
            <a:spLocks noChangeShapeType="1"/>
          </p:cNvSpPr>
          <p:nvPr/>
        </p:nvSpPr>
        <p:spPr bwMode="auto">
          <a:xfrm flipH="1">
            <a:off x="1763713" y="2559050"/>
            <a:ext cx="2520950" cy="1260475"/>
          </a:xfrm>
          <a:prstGeom prst="line">
            <a:avLst/>
          </a:prstGeom>
          <a:noFill/>
          <a:ln w="28575">
            <a:solidFill>
              <a:schemeClr val="tx1"/>
            </a:solidFill>
            <a:prstDash val="dash"/>
            <a:round/>
            <a:headEnd type="none" w="med" len="med"/>
            <a:tailEnd type="arrow"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2" name="Line 24">
            <a:extLst>
              <a:ext uri="{FF2B5EF4-FFF2-40B4-BE49-F238E27FC236}">
                <a16:creationId xmlns:a16="http://schemas.microsoft.com/office/drawing/2014/main" id="{A99E2CC4-6EC1-F423-16D7-327AE18240A8}"/>
              </a:ext>
            </a:extLst>
          </p:cNvPr>
          <p:cNvSpPr>
            <a:spLocks noChangeShapeType="1"/>
          </p:cNvSpPr>
          <p:nvPr/>
        </p:nvSpPr>
        <p:spPr bwMode="auto">
          <a:xfrm flipH="1">
            <a:off x="3948113" y="2559050"/>
            <a:ext cx="336550" cy="1260475"/>
          </a:xfrm>
          <a:prstGeom prst="line">
            <a:avLst/>
          </a:prstGeom>
          <a:noFill/>
          <a:ln w="28575">
            <a:solidFill>
              <a:schemeClr val="tx1"/>
            </a:solidFill>
            <a:prstDash val="dash"/>
            <a:round/>
            <a:headEnd type="none" w="med" len="med"/>
            <a:tailEnd type="arrow"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3" name="Line 25">
            <a:extLst>
              <a:ext uri="{FF2B5EF4-FFF2-40B4-BE49-F238E27FC236}">
                <a16:creationId xmlns:a16="http://schemas.microsoft.com/office/drawing/2014/main" id="{D8F0C0FD-652B-9F79-7B46-FA40D1C07446}"/>
              </a:ext>
            </a:extLst>
          </p:cNvPr>
          <p:cNvSpPr>
            <a:spLocks noChangeShapeType="1"/>
          </p:cNvSpPr>
          <p:nvPr/>
        </p:nvSpPr>
        <p:spPr bwMode="auto">
          <a:xfrm>
            <a:off x="4284663" y="2559050"/>
            <a:ext cx="1679575" cy="2940050"/>
          </a:xfrm>
          <a:prstGeom prst="line">
            <a:avLst/>
          </a:prstGeom>
          <a:noFill/>
          <a:ln w="28575">
            <a:solidFill>
              <a:schemeClr val="tx1"/>
            </a:solidFill>
            <a:prstDash val="dash"/>
            <a:round/>
            <a:headEnd type="none" w="med" len="med"/>
            <a:tailEnd type="arrow"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4" name="Line 26">
            <a:extLst>
              <a:ext uri="{FF2B5EF4-FFF2-40B4-BE49-F238E27FC236}">
                <a16:creationId xmlns:a16="http://schemas.microsoft.com/office/drawing/2014/main" id="{8193202F-2DED-848E-2FB7-B4534B840D74}"/>
              </a:ext>
            </a:extLst>
          </p:cNvPr>
          <p:cNvSpPr>
            <a:spLocks noChangeShapeType="1"/>
          </p:cNvSpPr>
          <p:nvPr/>
        </p:nvSpPr>
        <p:spPr bwMode="auto">
          <a:xfrm flipH="1">
            <a:off x="504825" y="2222500"/>
            <a:ext cx="2940050" cy="0"/>
          </a:xfrm>
          <a:prstGeom prst="line">
            <a:avLst/>
          </a:prstGeom>
          <a:noFill/>
          <a:ln w="38100">
            <a:solidFill>
              <a:srgbClr val="FF0000"/>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5" name="Line 27">
            <a:extLst>
              <a:ext uri="{FF2B5EF4-FFF2-40B4-BE49-F238E27FC236}">
                <a16:creationId xmlns:a16="http://schemas.microsoft.com/office/drawing/2014/main" id="{BAF6BE90-CAFA-B1BA-C58A-6AD95CE8D943}"/>
              </a:ext>
            </a:extLst>
          </p:cNvPr>
          <p:cNvSpPr>
            <a:spLocks noChangeShapeType="1"/>
          </p:cNvSpPr>
          <p:nvPr/>
        </p:nvSpPr>
        <p:spPr bwMode="auto">
          <a:xfrm>
            <a:off x="5880100" y="2222500"/>
            <a:ext cx="3779838" cy="0"/>
          </a:xfrm>
          <a:prstGeom prst="line">
            <a:avLst/>
          </a:prstGeom>
          <a:noFill/>
          <a:ln w="38100">
            <a:solidFill>
              <a:srgbClr val="FF0000"/>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6" name="Line 28">
            <a:extLst>
              <a:ext uri="{FF2B5EF4-FFF2-40B4-BE49-F238E27FC236}">
                <a16:creationId xmlns:a16="http://schemas.microsoft.com/office/drawing/2014/main" id="{484CAB6C-C302-3DA4-E439-FAC11F4BDCD1}"/>
              </a:ext>
            </a:extLst>
          </p:cNvPr>
          <p:cNvSpPr>
            <a:spLocks noChangeShapeType="1"/>
          </p:cNvSpPr>
          <p:nvPr/>
        </p:nvSpPr>
        <p:spPr bwMode="auto">
          <a:xfrm>
            <a:off x="504825" y="2222500"/>
            <a:ext cx="0" cy="4200525"/>
          </a:xfrm>
          <a:prstGeom prst="line">
            <a:avLst/>
          </a:prstGeom>
          <a:noFill/>
          <a:ln w="38100">
            <a:solidFill>
              <a:srgbClr val="FF0000"/>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7" name="Line 29">
            <a:extLst>
              <a:ext uri="{FF2B5EF4-FFF2-40B4-BE49-F238E27FC236}">
                <a16:creationId xmlns:a16="http://schemas.microsoft.com/office/drawing/2014/main" id="{E9F1A4FC-B116-32CB-0C78-39DD3DF1896D}"/>
              </a:ext>
            </a:extLst>
          </p:cNvPr>
          <p:cNvSpPr>
            <a:spLocks noChangeShapeType="1"/>
          </p:cNvSpPr>
          <p:nvPr/>
        </p:nvSpPr>
        <p:spPr bwMode="auto">
          <a:xfrm>
            <a:off x="9659938" y="2222500"/>
            <a:ext cx="0" cy="4200525"/>
          </a:xfrm>
          <a:prstGeom prst="line">
            <a:avLst/>
          </a:prstGeom>
          <a:noFill/>
          <a:ln w="38100">
            <a:solidFill>
              <a:srgbClr val="FF0000"/>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8" name="Line 30">
            <a:extLst>
              <a:ext uri="{FF2B5EF4-FFF2-40B4-BE49-F238E27FC236}">
                <a16:creationId xmlns:a16="http://schemas.microsoft.com/office/drawing/2014/main" id="{38EDE5B1-EAA0-79BF-1015-ED8C4E8CC43F}"/>
              </a:ext>
            </a:extLst>
          </p:cNvPr>
          <p:cNvSpPr>
            <a:spLocks noChangeShapeType="1"/>
          </p:cNvSpPr>
          <p:nvPr/>
        </p:nvSpPr>
        <p:spPr bwMode="auto">
          <a:xfrm>
            <a:off x="504825" y="6423025"/>
            <a:ext cx="9155113" cy="0"/>
          </a:xfrm>
          <a:prstGeom prst="line">
            <a:avLst/>
          </a:prstGeom>
          <a:noFill/>
          <a:ln w="38100">
            <a:solidFill>
              <a:srgbClr val="FF0000"/>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9519" name="Text Box 31">
            <a:extLst>
              <a:ext uri="{FF2B5EF4-FFF2-40B4-BE49-F238E27FC236}">
                <a16:creationId xmlns:a16="http://schemas.microsoft.com/office/drawing/2014/main" id="{E072FF29-6190-888E-2F29-63BE9ED709C3}"/>
              </a:ext>
            </a:extLst>
          </p:cNvPr>
          <p:cNvSpPr txBox="1">
            <a:spLocks noChangeArrowheads="1"/>
          </p:cNvSpPr>
          <p:nvPr/>
        </p:nvSpPr>
        <p:spPr bwMode="auto">
          <a:xfrm>
            <a:off x="5154613" y="2789238"/>
            <a:ext cx="3111500" cy="501650"/>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sv-SE" dirty="0">
                <a:solidFill>
                  <a:schemeClr val="tx1"/>
                </a:solidFill>
                <a:latin typeface="+mj-lt"/>
              </a:rPr>
              <a:t>subsystem classes</a:t>
            </a:r>
            <a:endParaRPr lang="en-GB" dirty="0">
              <a:solidFill>
                <a:schemeClr val="tx1"/>
              </a:solidFill>
              <a:latin typeface="+mj-lt"/>
            </a:endParaRPr>
          </a:p>
        </p:txBody>
      </p:sp>
      <p:sp>
        <p:nvSpPr>
          <p:cNvPr id="65566" name="Rectangle 6">
            <a:extLst>
              <a:ext uri="{FF2B5EF4-FFF2-40B4-BE49-F238E27FC236}">
                <a16:creationId xmlns:a16="http://schemas.microsoft.com/office/drawing/2014/main" id="{AD51689C-025C-8BE9-CE01-320F40049A77}"/>
              </a:ext>
            </a:extLst>
          </p:cNvPr>
          <p:cNvSpPr>
            <a:spLocks noChangeArrowheads="1"/>
          </p:cNvSpPr>
          <p:nvPr/>
        </p:nvSpPr>
        <p:spPr bwMode="auto">
          <a:xfrm>
            <a:off x="544513" y="1570038"/>
            <a:ext cx="1763712" cy="671512"/>
          </a:xfrm>
          <a:prstGeom prst="rect">
            <a:avLst/>
          </a:prstGeom>
          <a:solidFill>
            <a:srgbClr val="FF6699"/>
          </a:solidFill>
          <a:ln w="9525">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3200">
                <a:solidFill>
                  <a:srgbClr val="003300"/>
                </a:solidFill>
                <a:latin typeface="Comic Sans MS" panose="030F0702030302020204" pitchFamily="66" charset="0"/>
                <a:cs typeface="Arial" panose="020B0604020202020204" pitchFamily="34" charset="0"/>
              </a:rPr>
              <a:t>Package</a:t>
            </a:r>
          </a:p>
        </p:txBody>
      </p:sp>
      <p:cxnSp>
        <p:nvCxnSpPr>
          <p:cNvPr id="65567" name="Straight Connector 2">
            <a:extLst>
              <a:ext uri="{FF2B5EF4-FFF2-40B4-BE49-F238E27FC236}">
                <a16:creationId xmlns:a16="http://schemas.microsoft.com/office/drawing/2014/main" id="{3C80D0DC-BE21-9247-40D4-B513162CEAFF}"/>
              </a:ext>
            </a:extLst>
          </p:cNvPr>
          <p:cNvCxnSpPr>
            <a:cxnSpLocks noChangeShapeType="1"/>
            <a:stCxn id="319500" idx="3"/>
          </p:cNvCxnSpPr>
          <p:nvPr/>
        </p:nvCxnSpPr>
        <p:spPr bwMode="auto">
          <a:xfrm>
            <a:off x="7265988" y="4926013"/>
            <a:ext cx="0" cy="23653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down)">
                                      <p:cBhvr>
                                        <p:cTn id="7" dur="500"/>
                                        <p:tgtEl>
                                          <p:spTgt spid="65539"/>
                                        </p:tgtEl>
                                      </p:cBhvr>
                                    </p:animEffect>
                                  </p:childTnLst>
                                </p:cTn>
                              </p:par>
                              <p:par>
                                <p:cTn id="8" presetID="22" presetClass="entr" presetSubtype="4" fill="hold" nodeType="withEffect">
                                  <p:stCondLst>
                                    <p:cond delay="0"/>
                                  </p:stCondLst>
                                  <p:childTnLst>
                                    <p:set>
                                      <p:cBhvr>
                                        <p:cTn id="9" dur="1" fill="hold">
                                          <p:stCondLst>
                                            <p:cond delay="0"/>
                                          </p:stCondLst>
                                        </p:cTn>
                                        <p:tgtEl>
                                          <p:spTgt spid="65540"/>
                                        </p:tgtEl>
                                        <p:attrNameLst>
                                          <p:attrName>style.visibility</p:attrName>
                                        </p:attrNameLst>
                                      </p:cBhvr>
                                      <p:to>
                                        <p:strVal val="visible"/>
                                      </p:to>
                                    </p:set>
                                    <p:animEffect transition="in" filter="wipe(down)">
                                      <p:cBhvr>
                                        <p:cTn id="10" dur="500"/>
                                        <p:tgtEl>
                                          <p:spTgt spid="65540"/>
                                        </p:tgtEl>
                                      </p:cBhvr>
                                    </p:animEffect>
                                  </p:childTnLst>
                                </p:cTn>
                              </p:par>
                              <p:par>
                                <p:cTn id="11" presetID="22" presetClass="entr" presetSubtype="4" fill="hold" nodeType="withEffect">
                                  <p:stCondLst>
                                    <p:cond delay="0"/>
                                  </p:stCondLst>
                                  <p:childTnLst>
                                    <p:set>
                                      <p:cBhvr>
                                        <p:cTn id="12" dur="1" fill="hold">
                                          <p:stCondLst>
                                            <p:cond delay="0"/>
                                          </p:stCondLst>
                                        </p:cTn>
                                        <p:tgtEl>
                                          <p:spTgt spid="319493"/>
                                        </p:tgtEl>
                                        <p:attrNameLst>
                                          <p:attrName>style.visibility</p:attrName>
                                        </p:attrNameLst>
                                      </p:cBhvr>
                                      <p:to>
                                        <p:strVal val="visible"/>
                                      </p:to>
                                    </p:set>
                                    <p:animEffect transition="in" filter="wipe(down)">
                                      <p:cBhvr>
                                        <p:cTn id="13" dur="500"/>
                                        <p:tgtEl>
                                          <p:spTgt spid="319493"/>
                                        </p:tgtEl>
                                      </p:cBhvr>
                                    </p:animEffect>
                                  </p:childTnLst>
                                </p:cTn>
                              </p:par>
                              <p:par>
                                <p:cTn id="14" presetID="22" presetClass="entr" presetSubtype="4" fill="hold" nodeType="withEffect">
                                  <p:stCondLst>
                                    <p:cond delay="0"/>
                                  </p:stCondLst>
                                  <p:childTnLst>
                                    <p:set>
                                      <p:cBhvr>
                                        <p:cTn id="15" dur="1" fill="hold">
                                          <p:stCondLst>
                                            <p:cond delay="0"/>
                                          </p:stCondLst>
                                        </p:cTn>
                                        <p:tgtEl>
                                          <p:spTgt spid="319494"/>
                                        </p:tgtEl>
                                        <p:attrNameLst>
                                          <p:attrName>style.visibility</p:attrName>
                                        </p:attrNameLst>
                                      </p:cBhvr>
                                      <p:to>
                                        <p:strVal val="visible"/>
                                      </p:to>
                                    </p:set>
                                    <p:animEffect transition="in" filter="wipe(down)">
                                      <p:cBhvr>
                                        <p:cTn id="16" dur="500"/>
                                        <p:tgtEl>
                                          <p:spTgt spid="319494"/>
                                        </p:tgtEl>
                                      </p:cBhvr>
                                    </p:animEffect>
                                  </p:childTnLst>
                                </p:cTn>
                              </p:par>
                              <p:par>
                                <p:cTn id="17" presetID="22" presetClass="entr" presetSubtype="4" fill="hold" nodeType="withEffect">
                                  <p:stCondLst>
                                    <p:cond delay="0"/>
                                  </p:stCondLst>
                                  <p:childTnLst>
                                    <p:set>
                                      <p:cBhvr>
                                        <p:cTn id="18" dur="1" fill="hold">
                                          <p:stCondLst>
                                            <p:cond delay="0"/>
                                          </p:stCondLst>
                                        </p:cTn>
                                        <p:tgtEl>
                                          <p:spTgt spid="319495"/>
                                        </p:tgtEl>
                                        <p:attrNameLst>
                                          <p:attrName>style.visibility</p:attrName>
                                        </p:attrNameLst>
                                      </p:cBhvr>
                                      <p:to>
                                        <p:strVal val="visible"/>
                                      </p:to>
                                    </p:set>
                                    <p:animEffect transition="in" filter="wipe(down)">
                                      <p:cBhvr>
                                        <p:cTn id="19" dur="500"/>
                                        <p:tgtEl>
                                          <p:spTgt spid="319495"/>
                                        </p:tgtEl>
                                      </p:cBhvr>
                                    </p:animEffect>
                                  </p:childTnLst>
                                </p:cTn>
                              </p:par>
                              <p:par>
                                <p:cTn id="20" presetID="22" presetClass="entr" presetSubtype="4" fill="hold" nodeType="withEffect">
                                  <p:stCondLst>
                                    <p:cond delay="0"/>
                                  </p:stCondLst>
                                  <p:childTnLst>
                                    <p:set>
                                      <p:cBhvr>
                                        <p:cTn id="21" dur="1" fill="hold">
                                          <p:stCondLst>
                                            <p:cond delay="0"/>
                                          </p:stCondLst>
                                        </p:cTn>
                                        <p:tgtEl>
                                          <p:spTgt spid="319496"/>
                                        </p:tgtEl>
                                        <p:attrNameLst>
                                          <p:attrName>style.visibility</p:attrName>
                                        </p:attrNameLst>
                                      </p:cBhvr>
                                      <p:to>
                                        <p:strVal val="visible"/>
                                      </p:to>
                                    </p:set>
                                    <p:animEffect transition="in" filter="wipe(down)">
                                      <p:cBhvr>
                                        <p:cTn id="22" dur="500"/>
                                        <p:tgtEl>
                                          <p:spTgt spid="319496"/>
                                        </p:tgtEl>
                                      </p:cBhvr>
                                    </p:animEffect>
                                  </p:childTnLst>
                                </p:cTn>
                              </p:par>
                              <p:par>
                                <p:cTn id="23" presetID="22" presetClass="entr" presetSubtype="4" fill="hold" nodeType="withEffect">
                                  <p:stCondLst>
                                    <p:cond delay="0"/>
                                  </p:stCondLst>
                                  <p:childTnLst>
                                    <p:set>
                                      <p:cBhvr>
                                        <p:cTn id="24" dur="1" fill="hold">
                                          <p:stCondLst>
                                            <p:cond delay="0"/>
                                          </p:stCondLst>
                                        </p:cTn>
                                        <p:tgtEl>
                                          <p:spTgt spid="319497"/>
                                        </p:tgtEl>
                                        <p:attrNameLst>
                                          <p:attrName>style.visibility</p:attrName>
                                        </p:attrNameLst>
                                      </p:cBhvr>
                                      <p:to>
                                        <p:strVal val="visible"/>
                                      </p:to>
                                    </p:set>
                                    <p:animEffect transition="in" filter="wipe(down)">
                                      <p:cBhvr>
                                        <p:cTn id="25" dur="500"/>
                                        <p:tgtEl>
                                          <p:spTgt spid="319497"/>
                                        </p:tgtEl>
                                      </p:cBhvr>
                                    </p:animEffect>
                                  </p:childTnLst>
                                </p:cTn>
                              </p:par>
                              <p:par>
                                <p:cTn id="26" presetID="22" presetClass="entr" presetSubtype="4" fill="hold" nodeType="withEffect">
                                  <p:stCondLst>
                                    <p:cond delay="0"/>
                                  </p:stCondLst>
                                  <p:childTnLst>
                                    <p:set>
                                      <p:cBhvr>
                                        <p:cTn id="27" dur="1" fill="hold">
                                          <p:stCondLst>
                                            <p:cond delay="0"/>
                                          </p:stCondLst>
                                        </p:cTn>
                                        <p:tgtEl>
                                          <p:spTgt spid="319498"/>
                                        </p:tgtEl>
                                        <p:attrNameLst>
                                          <p:attrName>style.visibility</p:attrName>
                                        </p:attrNameLst>
                                      </p:cBhvr>
                                      <p:to>
                                        <p:strVal val="visible"/>
                                      </p:to>
                                    </p:set>
                                    <p:animEffect transition="in" filter="wipe(down)">
                                      <p:cBhvr>
                                        <p:cTn id="28" dur="500"/>
                                        <p:tgtEl>
                                          <p:spTgt spid="319498"/>
                                        </p:tgtEl>
                                      </p:cBhvr>
                                    </p:animEffect>
                                  </p:childTnLst>
                                </p:cTn>
                              </p:par>
                              <p:par>
                                <p:cTn id="29" presetID="22" presetClass="entr" presetSubtype="4" fill="hold" nodeType="withEffect">
                                  <p:stCondLst>
                                    <p:cond delay="0"/>
                                  </p:stCondLst>
                                  <p:childTnLst>
                                    <p:set>
                                      <p:cBhvr>
                                        <p:cTn id="30" dur="1" fill="hold">
                                          <p:stCondLst>
                                            <p:cond delay="0"/>
                                          </p:stCondLst>
                                        </p:cTn>
                                        <p:tgtEl>
                                          <p:spTgt spid="319499"/>
                                        </p:tgtEl>
                                        <p:attrNameLst>
                                          <p:attrName>style.visibility</p:attrName>
                                        </p:attrNameLst>
                                      </p:cBhvr>
                                      <p:to>
                                        <p:strVal val="visible"/>
                                      </p:to>
                                    </p:set>
                                    <p:animEffect transition="in" filter="wipe(down)">
                                      <p:cBhvr>
                                        <p:cTn id="31" dur="500"/>
                                        <p:tgtEl>
                                          <p:spTgt spid="319499"/>
                                        </p:tgtEl>
                                      </p:cBhvr>
                                    </p:animEffect>
                                  </p:childTnLst>
                                </p:cTn>
                              </p:par>
                              <p:par>
                                <p:cTn id="32" presetID="22" presetClass="entr" presetSubtype="4" fill="hold" nodeType="withEffect">
                                  <p:stCondLst>
                                    <p:cond delay="0"/>
                                  </p:stCondLst>
                                  <p:childTnLst>
                                    <p:set>
                                      <p:cBhvr>
                                        <p:cTn id="33" dur="1" fill="hold">
                                          <p:stCondLst>
                                            <p:cond delay="0"/>
                                          </p:stCondLst>
                                        </p:cTn>
                                        <p:tgtEl>
                                          <p:spTgt spid="319500"/>
                                        </p:tgtEl>
                                        <p:attrNameLst>
                                          <p:attrName>style.visibility</p:attrName>
                                        </p:attrNameLst>
                                      </p:cBhvr>
                                      <p:to>
                                        <p:strVal val="visible"/>
                                      </p:to>
                                    </p:set>
                                    <p:animEffect transition="in" filter="wipe(down)">
                                      <p:cBhvr>
                                        <p:cTn id="34" dur="500"/>
                                        <p:tgtEl>
                                          <p:spTgt spid="319500"/>
                                        </p:tgtEl>
                                      </p:cBhvr>
                                    </p:animEffect>
                                  </p:childTnLst>
                                </p:cTn>
                              </p:par>
                              <p:par>
                                <p:cTn id="35" presetID="22" presetClass="entr" presetSubtype="4" fill="hold" nodeType="withEffect">
                                  <p:stCondLst>
                                    <p:cond delay="0"/>
                                  </p:stCondLst>
                                  <p:childTnLst>
                                    <p:set>
                                      <p:cBhvr>
                                        <p:cTn id="36" dur="1" fill="hold">
                                          <p:stCondLst>
                                            <p:cond delay="0"/>
                                          </p:stCondLst>
                                        </p:cTn>
                                        <p:tgtEl>
                                          <p:spTgt spid="319501"/>
                                        </p:tgtEl>
                                        <p:attrNameLst>
                                          <p:attrName>style.visibility</p:attrName>
                                        </p:attrNameLst>
                                      </p:cBhvr>
                                      <p:to>
                                        <p:strVal val="visible"/>
                                      </p:to>
                                    </p:set>
                                    <p:animEffect transition="in" filter="wipe(down)">
                                      <p:cBhvr>
                                        <p:cTn id="37" dur="500"/>
                                        <p:tgtEl>
                                          <p:spTgt spid="319501"/>
                                        </p:tgtEl>
                                      </p:cBhvr>
                                    </p:animEffect>
                                  </p:childTnLst>
                                </p:cTn>
                              </p:par>
                              <p:par>
                                <p:cTn id="38" presetID="22" presetClass="entr" presetSubtype="4" fill="hold" nodeType="withEffect">
                                  <p:stCondLst>
                                    <p:cond delay="0"/>
                                  </p:stCondLst>
                                  <p:childTnLst>
                                    <p:set>
                                      <p:cBhvr>
                                        <p:cTn id="39" dur="1" fill="hold">
                                          <p:stCondLst>
                                            <p:cond delay="0"/>
                                          </p:stCondLst>
                                        </p:cTn>
                                        <p:tgtEl>
                                          <p:spTgt spid="319502"/>
                                        </p:tgtEl>
                                        <p:attrNameLst>
                                          <p:attrName>style.visibility</p:attrName>
                                        </p:attrNameLst>
                                      </p:cBhvr>
                                      <p:to>
                                        <p:strVal val="visible"/>
                                      </p:to>
                                    </p:set>
                                    <p:animEffect transition="in" filter="wipe(down)">
                                      <p:cBhvr>
                                        <p:cTn id="40" dur="500"/>
                                        <p:tgtEl>
                                          <p:spTgt spid="319502"/>
                                        </p:tgtEl>
                                      </p:cBhvr>
                                    </p:animEffect>
                                  </p:childTnLst>
                                </p:cTn>
                              </p:par>
                              <p:par>
                                <p:cTn id="41" presetID="22" presetClass="entr" presetSubtype="4" fill="hold" nodeType="withEffect">
                                  <p:stCondLst>
                                    <p:cond delay="0"/>
                                  </p:stCondLst>
                                  <p:childTnLst>
                                    <p:set>
                                      <p:cBhvr>
                                        <p:cTn id="42" dur="1" fill="hold">
                                          <p:stCondLst>
                                            <p:cond delay="0"/>
                                          </p:stCondLst>
                                        </p:cTn>
                                        <p:tgtEl>
                                          <p:spTgt spid="319503"/>
                                        </p:tgtEl>
                                        <p:attrNameLst>
                                          <p:attrName>style.visibility</p:attrName>
                                        </p:attrNameLst>
                                      </p:cBhvr>
                                      <p:to>
                                        <p:strVal val="visible"/>
                                      </p:to>
                                    </p:set>
                                    <p:animEffect transition="in" filter="wipe(down)">
                                      <p:cBhvr>
                                        <p:cTn id="43" dur="500"/>
                                        <p:tgtEl>
                                          <p:spTgt spid="319503"/>
                                        </p:tgtEl>
                                      </p:cBhvr>
                                    </p:animEffect>
                                  </p:childTnLst>
                                </p:cTn>
                              </p:par>
                              <p:par>
                                <p:cTn id="44" presetID="22" presetClass="entr" presetSubtype="4" fill="hold" nodeType="withEffect">
                                  <p:stCondLst>
                                    <p:cond delay="0"/>
                                  </p:stCondLst>
                                  <p:childTnLst>
                                    <p:set>
                                      <p:cBhvr>
                                        <p:cTn id="45" dur="1" fill="hold">
                                          <p:stCondLst>
                                            <p:cond delay="0"/>
                                          </p:stCondLst>
                                        </p:cTn>
                                        <p:tgtEl>
                                          <p:spTgt spid="319505"/>
                                        </p:tgtEl>
                                        <p:attrNameLst>
                                          <p:attrName>style.visibility</p:attrName>
                                        </p:attrNameLst>
                                      </p:cBhvr>
                                      <p:to>
                                        <p:strVal val="visible"/>
                                      </p:to>
                                    </p:set>
                                    <p:animEffect transition="in" filter="wipe(down)">
                                      <p:cBhvr>
                                        <p:cTn id="46" dur="500"/>
                                        <p:tgtEl>
                                          <p:spTgt spid="319505"/>
                                        </p:tgtEl>
                                      </p:cBhvr>
                                    </p:animEffect>
                                  </p:childTnLst>
                                </p:cTn>
                              </p:par>
                              <p:par>
                                <p:cTn id="47" presetID="22" presetClass="entr" presetSubtype="4" fill="hold" nodeType="withEffect">
                                  <p:stCondLst>
                                    <p:cond delay="0"/>
                                  </p:stCondLst>
                                  <p:childTnLst>
                                    <p:set>
                                      <p:cBhvr>
                                        <p:cTn id="48" dur="1" fill="hold">
                                          <p:stCondLst>
                                            <p:cond delay="0"/>
                                          </p:stCondLst>
                                        </p:cTn>
                                        <p:tgtEl>
                                          <p:spTgt spid="319507"/>
                                        </p:tgtEl>
                                        <p:attrNameLst>
                                          <p:attrName>style.visibility</p:attrName>
                                        </p:attrNameLst>
                                      </p:cBhvr>
                                      <p:to>
                                        <p:strVal val="visible"/>
                                      </p:to>
                                    </p:set>
                                    <p:animEffect transition="in" filter="wipe(down)">
                                      <p:cBhvr>
                                        <p:cTn id="49" dur="500"/>
                                        <p:tgtEl>
                                          <p:spTgt spid="319507"/>
                                        </p:tgtEl>
                                      </p:cBhvr>
                                    </p:animEffect>
                                  </p:childTnLst>
                                </p:cTn>
                              </p:par>
                              <p:par>
                                <p:cTn id="50" presetID="22" presetClass="entr" presetSubtype="4" fill="hold" nodeType="withEffect">
                                  <p:stCondLst>
                                    <p:cond delay="0"/>
                                  </p:stCondLst>
                                  <p:childTnLst>
                                    <p:set>
                                      <p:cBhvr>
                                        <p:cTn id="51" dur="1" fill="hold">
                                          <p:stCondLst>
                                            <p:cond delay="0"/>
                                          </p:stCondLst>
                                        </p:cTn>
                                        <p:tgtEl>
                                          <p:spTgt spid="319508"/>
                                        </p:tgtEl>
                                        <p:attrNameLst>
                                          <p:attrName>style.visibility</p:attrName>
                                        </p:attrNameLst>
                                      </p:cBhvr>
                                      <p:to>
                                        <p:strVal val="visible"/>
                                      </p:to>
                                    </p:set>
                                    <p:animEffect transition="in" filter="wipe(down)">
                                      <p:cBhvr>
                                        <p:cTn id="52" dur="500"/>
                                        <p:tgtEl>
                                          <p:spTgt spid="319508"/>
                                        </p:tgtEl>
                                      </p:cBhvr>
                                    </p:animEffect>
                                  </p:childTnLst>
                                </p:cTn>
                              </p:par>
                              <p:par>
                                <p:cTn id="53" presetID="22" presetClass="entr" presetSubtype="4" fill="hold" nodeType="withEffect">
                                  <p:stCondLst>
                                    <p:cond delay="0"/>
                                  </p:stCondLst>
                                  <p:childTnLst>
                                    <p:set>
                                      <p:cBhvr>
                                        <p:cTn id="54" dur="1" fill="hold">
                                          <p:stCondLst>
                                            <p:cond delay="0"/>
                                          </p:stCondLst>
                                        </p:cTn>
                                        <p:tgtEl>
                                          <p:spTgt spid="319509"/>
                                        </p:tgtEl>
                                        <p:attrNameLst>
                                          <p:attrName>style.visibility</p:attrName>
                                        </p:attrNameLst>
                                      </p:cBhvr>
                                      <p:to>
                                        <p:strVal val="visible"/>
                                      </p:to>
                                    </p:set>
                                    <p:animEffect transition="in" filter="wipe(down)">
                                      <p:cBhvr>
                                        <p:cTn id="55" dur="500"/>
                                        <p:tgtEl>
                                          <p:spTgt spid="319509"/>
                                        </p:tgtEl>
                                      </p:cBhvr>
                                    </p:animEffect>
                                  </p:childTnLst>
                                </p:cTn>
                              </p:par>
                              <p:par>
                                <p:cTn id="56" presetID="22" presetClass="entr" presetSubtype="4" fill="hold" nodeType="withEffect">
                                  <p:stCondLst>
                                    <p:cond delay="0"/>
                                  </p:stCondLst>
                                  <p:childTnLst>
                                    <p:set>
                                      <p:cBhvr>
                                        <p:cTn id="57" dur="1" fill="hold">
                                          <p:stCondLst>
                                            <p:cond delay="0"/>
                                          </p:stCondLst>
                                        </p:cTn>
                                        <p:tgtEl>
                                          <p:spTgt spid="319510"/>
                                        </p:tgtEl>
                                        <p:attrNameLst>
                                          <p:attrName>style.visibility</p:attrName>
                                        </p:attrNameLst>
                                      </p:cBhvr>
                                      <p:to>
                                        <p:strVal val="visible"/>
                                      </p:to>
                                    </p:set>
                                    <p:animEffect transition="in" filter="wipe(down)">
                                      <p:cBhvr>
                                        <p:cTn id="58" dur="500"/>
                                        <p:tgtEl>
                                          <p:spTgt spid="319510"/>
                                        </p:tgtEl>
                                      </p:cBhvr>
                                    </p:animEffect>
                                  </p:childTnLst>
                                </p:cTn>
                              </p:par>
                              <p:par>
                                <p:cTn id="59" presetID="22" presetClass="entr" presetSubtype="4" fill="hold" nodeType="withEffect">
                                  <p:stCondLst>
                                    <p:cond delay="0"/>
                                  </p:stCondLst>
                                  <p:childTnLst>
                                    <p:set>
                                      <p:cBhvr>
                                        <p:cTn id="60" dur="1" fill="hold">
                                          <p:stCondLst>
                                            <p:cond delay="0"/>
                                          </p:stCondLst>
                                        </p:cTn>
                                        <p:tgtEl>
                                          <p:spTgt spid="319511"/>
                                        </p:tgtEl>
                                        <p:attrNameLst>
                                          <p:attrName>style.visibility</p:attrName>
                                        </p:attrNameLst>
                                      </p:cBhvr>
                                      <p:to>
                                        <p:strVal val="visible"/>
                                      </p:to>
                                    </p:set>
                                    <p:animEffect transition="in" filter="wipe(down)">
                                      <p:cBhvr>
                                        <p:cTn id="61" dur="500"/>
                                        <p:tgtEl>
                                          <p:spTgt spid="319511"/>
                                        </p:tgtEl>
                                      </p:cBhvr>
                                    </p:animEffect>
                                  </p:childTnLst>
                                </p:cTn>
                              </p:par>
                              <p:par>
                                <p:cTn id="62" presetID="22" presetClass="entr" presetSubtype="4" fill="hold" nodeType="withEffect">
                                  <p:stCondLst>
                                    <p:cond delay="0"/>
                                  </p:stCondLst>
                                  <p:childTnLst>
                                    <p:set>
                                      <p:cBhvr>
                                        <p:cTn id="63" dur="1" fill="hold">
                                          <p:stCondLst>
                                            <p:cond delay="0"/>
                                          </p:stCondLst>
                                        </p:cTn>
                                        <p:tgtEl>
                                          <p:spTgt spid="319512"/>
                                        </p:tgtEl>
                                        <p:attrNameLst>
                                          <p:attrName>style.visibility</p:attrName>
                                        </p:attrNameLst>
                                      </p:cBhvr>
                                      <p:to>
                                        <p:strVal val="visible"/>
                                      </p:to>
                                    </p:set>
                                    <p:animEffect transition="in" filter="wipe(down)">
                                      <p:cBhvr>
                                        <p:cTn id="64" dur="500"/>
                                        <p:tgtEl>
                                          <p:spTgt spid="319512"/>
                                        </p:tgtEl>
                                      </p:cBhvr>
                                    </p:animEffect>
                                  </p:childTnLst>
                                </p:cTn>
                              </p:par>
                              <p:par>
                                <p:cTn id="65" presetID="22" presetClass="entr" presetSubtype="4" fill="hold" nodeType="withEffect">
                                  <p:stCondLst>
                                    <p:cond delay="0"/>
                                  </p:stCondLst>
                                  <p:childTnLst>
                                    <p:set>
                                      <p:cBhvr>
                                        <p:cTn id="66" dur="1" fill="hold">
                                          <p:stCondLst>
                                            <p:cond delay="0"/>
                                          </p:stCondLst>
                                        </p:cTn>
                                        <p:tgtEl>
                                          <p:spTgt spid="319513"/>
                                        </p:tgtEl>
                                        <p:attrNameLst>
                                          <p:attrName>style.visibility</p:attrName>
                                        </p:attrNameLst>
                                      </p:cBhvr>
                                      <p:to>
                                        <p:strVal val="visible"/>
                                      </p:to>
                                    </p:set>
                                    <p:animEffect transition="in" filter="wipe(down)">
                                      <p:cBhvr>
                                        <p:cTn id="67" dur="500"/>
                                        <p:tgtEl>
                                          <p:spTgt spid="319513"/>
                                        </p:tgtEl>
                                      </p:cBhvr>
                                    </p:animEffect>
                                  </p:childTnLst>
                                </p:cTn>
                              </p:par>
                              <p:par>
                                <p:cTn id="68" presetID="22" presetClass="entr" presetSubtype="4" fill="hold" nodeType="withEffect">
                                  <p:stCondLst>
                                    <p:cond delay="0"/>
                                  </p:stCondLst>
                                  <p:childTnLst>
                                    <p:set>
                                      <p:cBhvr>
                                        <p:cTn id="69" dur="1" fill="hold">
                                          <p:stCondLst>
                                            <p:cond delay="0"/>
                                          </p:stCondLst>
                                        </p:cTn>
                                        <p:tgtEl>
                                          <p:spTgt spid="319514"/>
                                        </p:tgtEl>
                                        <p:attrNameLst>
                                          <p:attrName>style.visibility</p:attrName>
                                        </p:attrNameLst>
                                      </p:cBhvr>
                                      <p:to>
                                        <p:strVal val="visible"/>
                                      </p:to>
                                    </p:set>
                                    <p:animEffect transition="in" filter="wipe(down)">
                                      <p:cBhvr>
                                        <p:cTn id="70" dur="500"/>
                                        <p:tgtEl>
                                          <p:spTgt spid="319514"/>
                                        </p:tgtEl>
                                      </p:cBhvr>
                                    </p:animEffect>
                                  </p:childTnLst>
                                </p:cTn>
                              </p:par>
                              <p:par>
                                <p:cTn id="71" presetID="22" presetClass="entr" presetSubtype="4" fill="hold" nodeType="withEffect">
                                  <p:stCondLst>
                                    <p:cond delay="0"/>
                                  </p:stCondLst>
                                  <p:childTnLst>
                                    <p:set>
                                      <p:cBhvr>
                                        <p:cTn id="72" dur="1" fill="hold">
                                          <p:stCondLst>
                                            <p:cond delay="0"/>
                                          </p:stCondLst>
                                        </p:cTn>
                                        <p:tgtEl>
                                          <p:spTgt spid="319515"/>
                                        </p:tgtEl>
                                        <p:attrNameLst>
                                          <p:attrName>style.visibility</p:attrName>
                                        </p:attrNameLst>
                                      </p:cBhvr>
                                      <p:to>
                                        <p:strVal val="visible"/>
                                      </p:to>
                                    </p:set>
                                    <p:animEffect transition="in" filter="wipe(down)">
                                      <p:cBhvr>
                                        <p:cTn id="73" dur="500"/>
                                        <p:tgtEl>
                                          <p:spTgt spid="319515"/>
                                        </p:tgtEl>
                                      </p:cBhvr>
                                    </p:animEffect>
                                  </p:childTnLst>
                                </p:cTn>
                              </p:par>
                              <p:par>
                                <p:cTn id="74" presetID="22" presetClass="entr" presetSubtype="4" fill="hold" nodeType="withEffect">
                                  <p:stCondLst>
                                    <p:cond delay="0"/>
                                  </p:stCondLst>
                                  <p:childTnLst>
                                    <p:set>
                                      <p:cBhvr>
                                        <p:cTn id="75" dur="1" fill="hold">
                                          <p:stCondLst>
                                            <p:cond delay="0"/>
                                          </p:stCondLst>
                                        </p:cTn>
                                        <p:tgtEl>
                                          <p:spTgt spid="319516"/>
                                        </p:tgtEl>
                                        <p:attrNameLst>
                                          <p:attrName>style.visibility</p:attrName>
                                        </p:attrNameLst>
                                      </p:cBhvr>
                                      <p:to>
                                        <p:strVal val="visible"/>
                                      </p:to>
                                    </p:set>
                                    <p:animEffect transition="in" filter="wipe(down)">
                                      <p:cBhvr>
                                        <p:cTn id="76" dur="500"/>
                                        <p:tgtEl>
                                          <p:spTgt spid="319516"/>
                                        </p:tgtEl>
                                      </p:cBhvr>
                                    </p:animEffect>
                                  </p:childTnLst>
                                </p:cTn>
                              </p:par>
                              <p:par>
                                <p:cTn id="77" presetID="22" presetClass="entr" presetSubtype="4" fill="hold" nodeType="withEffect">
                                  <p:stCondLst>
                                    <p:cond delay="0"/>
                                  </p:stCondLst>
                                  <p:childTnLst>
                                    <p:set>
                                      <p:cBhvr>
                                        <p:cTn id="78" dur="1" fill="hold">
                                          <p:stCondLst>
                                            <p:cond delay="0"/>
                                          </p:stCondLst>
                                        </p:cTn>
                                        <p:tgtEl>
                                          <p:spTgt spid="319517"/>
                                        </p:tgtEl>
                                        <p:attrNameLst>
                                          <p:attrName>style.visibility</p:attrName>
                                        </p:attrNameLst>
                                      </p:cBhvr>
                                      <p:to>
                                        <p:strVal val="visible"/>
                                      </p:to>
                                    </p:set>
                                    <p:animEffect transition="in" filter="wipe(down)">
                                      <p:cBhvr>
                                        <p:cTn id="79" dur="500"/>
                                        <p:tgtEl>
                                          <p:spTgt spid="319517"/>
                                        </p:tgtEl>
                                      </p:cBhvr>
                                    </p:animEffect>
                                  </p:childTnLst>
                                </p:cTn>
                              </p:par>
                              <p:par>
                                <p:cTn id="80" presetID="22" presetClass="entr" presetSubtype="4" fill="hold" nodeType="withEffect">
                                  <p:stCondLst>
                                    <p:cond delay="0"/>
                                  </p:stCondLst>
                                  <p:childTnLst>
                                    <p:set>
                                      <p:cBhvr>
                                        <p:cTn id="81" dur="1" fill="hold">
                                          <p:stCondLst>
                                            <p:cond delay="0"/>
                                          </p:stCondLst>
                                        </p:cTn>
                                        <p:tgtEl>
                                          <p:spTgt spid="319518"/>
                                        </p:tgtEl>
                                        <p:attrNameLst>
                                          <p:attrName>style.visibility</p:attrName>
                                        </p:attrNameLst>
                                      </p:cBhvr>
                                      <p:to>
                                        <p:strVal val="visible"/>
                                      </p:to>
                                    </p:set>
                                    <p:animEffect transition="in" filter="wipe(down)">
                                      <p:cBhvr>
                                        <p:cTn id="82" dur="500"/>
                                        <p:tgtEl>
                                          <p:spTgt spid="319518"/>
                                        </p:tgtEl>
                                      </p:cBhvr>
                                    </p:animEffect>
                                  </p:childTnLst>
                                </p:cTn>
                              </p:par>
                              <p:par>
                                <p:cTn id="83" presetID="22" presetClass="entr" presetSubtype="4" fill="hold" nodeType="withEffect">
                                  <p:stCondLst>
                                    <p:cond delay="0"/>
                                  </p:stCondLst>
                                  <p:childTnLst>
                                    <p:set>
                                      <p:cBhvr>
                                        <p:cTn id="84" dur="1" fill="hold">
                                          <p:stCondLst>
                                            <p:cond delay="0"/>
                                          </p:stCondLst>
                                        </p:cTn>
                                        <p:tgtEl>
                                          <p:spTgt spid="319519"/>
                                        </p:tgtEl>
                                        <p:attrNameLst>
                                          <p:attrName>style.visibility</p:attrName>
                                        </p:attrNameLst>
                                      </p:cBhvr>
                                      <p:to>
                                        <p:strVal val="visible"/>
                                      </p:to>
                                    </p:set>
                                    <p:animEffect transition="in" filter="wipe(down)">
                                      <p:cBhvr>
                                        <p:cTn id="85" dur="500"/>
                                        <p:tgtEl>
                                          <p:spTgt spid="319519"/>
                                        </p:tgtEl>
                                      </p:cBhvr>
                                    </p:animEffect>
                                  </p:childTnLst>
                                </p:cTn>
                              </p:par>
                              <p:par>
                                <p:cTn id="86" presetID="22" presetClass="entr" presetSubtype="4" fill="hold" nodeType="withEffect">
                                  <p:stCondLst>
                                    <p:cond delay="0"/>
                                  </p:stCondLst>
                                  <p:childTnLst>
                                    <p:set>
                                      <p:cBhvr>
                                        <p:cTn id="87" dur="1" fill="hold">
                                          <p:stCondLst>
                                            <p:cond delay="0"/>
                                          </p:stCondLst>
                                        </p:cTn>
                                        <p:tgtEl>
                                          <p:spTgt spid="65566"/>
                                        </p:tgtEl>
                                        <p:attrNameLst>
                                          <p:attrName>style.visibility</p:attrName>
                                        </p:attrNameLst>
                                      </p:cBhvr>
                                      <p:to>
                                        <p:strVal val="visible"/>
                                      </p:to>
                                    </p:set>
                                    <p:animEffect transition="in" filter="wipe(down)">
                                      <p:cBhvr>
                                        <p:cTn id="88" dur="500"/>
                                        <p:tgtEl>
                                          <p:spTgt spid="65566"/>
                                        </p:tgtEl>
                                      </p:cBhvr>
                                    </p:animEffect>
                                  </p:childTnLst>
                                </p:cTn>
                              </p:par>
                              <p:par>
                                <p:cTn id="89" presetID="22" presetClass="entr" presetSubtype="4" fill="hold" nodeType="withEffect">
                                  <p:stCondLst>
                                    <p:cond delay="0"/>
                                  </p:stCondLst>
                                  <p:childTnLst>
                                    <p:set>
                                      <p:cBhvr>
                                        <p:cTn id="90" dur="1" fill="hold">
                                          <p:stCondLst>
                                            <p:cond delay="0"/>
                                          </p:stCondLst>
                                        </p:cTn>
                                        <p:tgtEl>
                                          <p:spTgt spid="65567"/>
                                        </p:tgtEl>
                                        <p:attrNameLst>
                                          <p:attrName>style.visibility</p:attrName>
                                        </p:attrNameLst>
                                      </p:cBhvr>
                                      <p:to>
                                        <p:strVal val="visible"/>
                                      </p:to>
                                    </p:set>
                                    <p:animEffect transition="in" filter="wipe(down)">
                                      <p:cBhvr>
                                        <p:cTn id="91" dur="500"/>
                                        <p:tgtEl>
                                          <p:spTgt spid="6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p:bldP spid="319493" grpId="0" animBg="1"/>
      <p:bldP spid="319494" grpId="0" animBg="1"/>
      <p:bldP spid="319495" grpId="0" animBg="1"/>
      <p:bldP spid="319496" grpId="0" animBg="1"/>
      <p:bldP spid="319497" grpId="0" animBg="1"/>
      <p:bldP spid="319498" grpId="0" animBg="1"/>
      <p:bldP spid="319499" grpId="0" animBg="1"/>
      <p:bldP spid="319500" grpId="0" animBg="1"/>
      <p:bldP spid="319505" grpId="0" animBg="1"/>
      <p:bldP spid="319519" grpId="0"/>
      <p:bldP spid="655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6E98D9D-B6CB-FD97-44FB-4F8588176577}"/>
              </a:ext>
            </a:extLst>
          </p:cNvPr>
          <p:cNvSpPr>
            <a:spLocks noGrp="1" noChangeArrowheads="1"/>
          </p:cNvSpPr>
          <p:nvPr>
            <p:ph type="title" idx="4294967295"/>
          </p:nvPr>
        </p:nvSpPr>
        <p:spPr>
          <a:xfrm>
            <a:off x="544513" y="-487363"/>
            <a:ext cx="8596312" cy="1255713"/>
          </a:xfrm>
        </p:spPr>
        <p:txBody>
          <a:bodyPr lIns="101494" tIns="50748" rIns="101494" bIns="50748" anchor="b"/>
          <a:lstStyle/>
          <a:p>
            <a:r>
              <a:rPr lang="en-US" altLang="en-US" sz="3200"/>
              <a:t>Facade Pattern: Example</a:t>
            </a:r>
          </a:p>
        </p:txBody>
      </p:sp>
      <p:grpSp>
        <p:nvGrpSpPr>
          <p:cNvPr id="40963" name="Group 5">
            <a:extLst>
              <a:ext uri="{FF2B5EF4-FFF2-40B4-BE49-F238E27FC236}">
                <a16:creationId xmlns:a16="http://schemas.microsoft.com/office/drawing/2014/main" id="{EF1DBB93-26BD-EB0E-A39C-83962EEE285D}"/>
              </a:ext>
            </a:extLst>
          </p:cNvPr>
          <p:cNvGrpSpPr>
            <a:grpSpLocks/>
          </p:cNvGrpSpPr>
          <p:nvPr/>
        </p:nvGrpSpPr>
        <p:grpSpPr bwMode="auto">
          <a:xfrm>
            <a:off x="544513" y="941388"/>
            <a:ext cx="9232900" cy="6369050"/>
            <a:chOff x="1008" y="1056"/>
            <a:chExt cx="3312" cy="3175"/>
          </a:xfrm>
        </p:grpSpPr>
        <p:sp>
          <p:nvSpPr>
            <p:cNvPr id="40967" name="Rectangle 36">
              <a:extLst>
                <a:ext uri="{FF2B5EF4-FFF2-40B4-BE49-F238E27FC236}">
                  <a16:creationId xmlns:a16="http://schemas.microsoft.com/office/drawing/2014/main" id="{264FC8D1-B91F-7CBD-7F99-A2CC2EC66F08}"/>
                </a:ext>
              </a:extLst>
            </p:cNvPr>
            <p:cNvSpPr>
              <a:spLocks noChangeArrowheads="1"/>
            </p:cNvSpPr>
            <p:nvPr/>
          </p:nvSpPr>
          <p:spPr bwMode="auto">
            <a:xfrm>
              <a:off x="3552" y="2688"/>
              <a:ext cx="288" cy="24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endParaRPr kumimoji="1" lang="en-US" altLang="en-US" sz="3400" b="0">
                <a:solidFill>
                  <a:schemeClr val="tx1"/>
                </a:solidFill>
                <a:latin typeface="Comic Sans MS" panose="030F0702030302020204" pitchFamily="66" charset="0"/>
                <a:cs typeface="Arial" panose="020B0604020202020204" pitchFamily="34" charset="0"/>
              </a:endParaRPr>
            </a:p>
          </p:txBody>
        </p:sp>
        <p:sp>
          <p:nvSpPr>
            <p:cNvPr id="40968" name="Rectangle 23">
              <a:extLst>
                <a:ext uri="{FF2B5EF4-FFF2-40B4-BE49-F238E27FC236}">
                  <a16:creationId xmlns:a16="http://schemas.microsoft.com/office/drawing/2014/main" id="{9F3B0B17-6796-9062-7487-813A92C22464}"/>
                </a:ext>
              </a:extLst>
            </p:cNvPr>
            <p:cNvSpPr>
              <a:spLocks noChangeArrowheads="1"/>
            </p:cNvSpPr>
            <p:nvPr/>
          </p:nvSpPr>
          <p:spPr bwMode="auto">
            <a:xfrm>
              <a:off x="1632" y="1248"/>
              <a:ext cx="192"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endParaRPr kumimoji="1" lang="en-US" altLang="en-US" sz="3400" b="0">
                <a:solidFill>
                  <a:schemeClr val="tx1"/>
                </a:solidFill>
                <a:latin typeface="Comic Sans MS" panose="030F0702030302020204" pitchFamily="66" charset="0"/>
                <a:cs typeface="Arial" panose="020B0604020202020204" pitchFamily="34" charset="0"/>
              </a:endParaRPr>
            </a:p>
          </p:txBody>
        </p:sp>
        <p:sp>
          <p:nvSpPr>
            <p:cNvPr id="40969" name="Rectangle 20">
              <a:extLst>
                <a:ext uri="{FF2B5EF4-FFF2-40B4-BE49-F238E27FC236}">
                  <a16:creationId xmlns:a16="http://schemas.microsoft.com/office/drawing/2014/main" id="{C12CEBB0-AD28-BEA5-81E7-0EB2D25D25B7}"/>
                </a:ext>
              </a:extLst>
            </p:cNvPr>
            <p:cNvSpPr>
              <a:spLocks noChangeArrowheads="1"/>
            </p:cNvSpPr>
            <p:nvPr/>
          </p:nvSpPr>
          <p:spPr bwMode="auto">
            <a:xfrm>
              <a:off x="1008" y="1296"/>
              <a:ext cx="3312" cy="2928"/>
            </a:xfrm>
            <a:prstGeom prst="rect">
              <a:avLst/>
            </a:prstGeom>
            <a:solidFill>
              <a:schemeClr val="bg1"/>
            </a:solidFill>
            <a:ln w="28575">
              <a:solidFill>
                <a:schemeClr val="tx1"/>
              </a:solidFill>
              <a:prstDash val="sysDot"/>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endParaRPr kumimoji="1" lang="en-US" altLang="en-US" sz="3400" b="0">
                <a:solidFill>
                  <a:schemeClr val="tx1"/>
                </a:solidFill>
                <a:latin typeface="Comic Sans MS" panose="030F0702030302020204" pitchFamily="66" charset="0"/>
                <a:cs typeface="Arial" panose="020B0604020202020204" pitchFamily="34" charset="0"/>
              </a:endParaRPr>
            </a:p>
          </p:txBody>
        </p:sp>
        <p:sp>
          <p:nvSpPr>
            <p:cNvPr id="40970" name="Rectangle 6">
              <a:extLst>
                <a:ext uri="{FF2B5EF4-FFF2-40B4-BE49-F238E27FC236}">
                  <a16:creationId xmlns:a16="http://schemas.microsoft.com/office/drawing/2014/main" id="{D08CA318-5A28-8F32-4015-6C6E72285DB2}"/>
                </a:ext>
              </a:extLst>
            </p:cNvPr>
            <p:cNvSpPr>
              <a:spLocks noChangeArrowheads="1"/>
            </p:cNvSpPr>
            <p:nvPr/>
          </p:nvSpPr>
          <p:spPr bwMode="auto">
            <a:xfrm>
              <a:off x="1584" y="1056"/>
              <a:ext cx="1056" cy="192"/>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800">
                  <a:solidFill>
                    <a:schemeClr val="tx1"/>
                  </a:solidFill>
                  <a:latin typeface="Comic Sans MS" panose="030F0702030302020204" pitchFamily="66" charset="0"/>
                  <a:cs typeface="Arial" panose="020B0604020202020204" pitchFamily="34" charset="0"/>
                </a:rPr>
                <a:t>Compiler</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1" name="Rectangle 8">
              <a:extLst>
                <a:ext uri="{FF2B5EF4-FFF2-40B4-BE49-F238E27FC236}">
                  <a16:creationId xmlns:a16="http://schemas.microsoft.com/office/drawing/2014/main" id="{4EEFD878-72D4-872D-5AA6-BE4715CF3086}"/>
                </a:ext>
              </a:extLst>
            </p:cNvPr>
            <p:cNvSpPr>
              <a:spLocks noChangeArrowheads="1"/>
            </p:cNvSpPr>
            <p:nvPr/>
          </p:nvSpPr>
          <p:spPr bwMode="auto">
            <a:xfrm>
              <a:off x="2736" y="1536"/>
              <a:ext cx="528"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Scanner</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2" name="Rectangle 9">
              <a:extLst>
                <a:ext uri="{FF2B5EF4-FFF2-40B4-BE49-F238E27FC236}">
                  <a16:creationId xmlns:a16="http://schemas.microsoft.com/office/drawing/2014/main" id="{BEB93A35-839D-A9C7-5A21-B35581C1CC61}"/>
                </a:ext>
              </a:extLst>
            </p:cNvPr>
            <p:cNvSpPr>
              <a:spLocks noChangeArrowheads="1"/>
            </p:cNvSpPr>
            <p:nvPr/>
          </p:nvSpPr>
          <p:spPr bwMode="auto">
            <a:xfrm>
              <a:off x="2736" y="1872"/>
              <a:ext cx="528"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Parser</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3" name="Rectangle 10">
              <a:extLst>
                <a:ext uri="{FF2B5EF4-FFF2-40B4-BE49-F238E27FC236}">
                  <a16:creationId xmlns:a16="http://schemas.microsoft.com/office/drawing/2014/main" id="{8A7490AB-BACF-5DF4-50CF-F37F24251104}"/>
                </a:ext>
              </a:extLst>
            </p:cNvPr>
            <p:cNvSpPr>
              <a:spLocks noChangeArrowheads="1"/>
            </p:cNvSpPr>
            <p:nvPr/>
          </p:nvSpPr>
          <p:spPr bwMode="auto">
            <a:xfrm>
              <a:off x="3600" y="1536"/>
              <a:ext cx="528"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Token</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4" name="Rectangle 11">
              <a:extLst>
                <a:ext uri="{FF2B5EF4-FFF2-40B4-BE49-F238E27FC236}">
                  <a16:creationId xmlns:a16="http://schemas.microsoft.com/office/drawing/2014/main" id="{03823342-6823-DAFF-B190-C82E77D66980}"/>
                </a:ext>
              </a:extLst>
            </p:cNvPr>
            <p:cNvSpPr>
              <a:spLocks noChangeArrowheads="1"/>
            </p:cNvSpPr>
            <p:nvPr/>
          </p:nvSpPr>
          <p:spPr bwMode="auto">
            <a:xfrm>
              <a:off x="3168" y="2688"/>
              <a:ext cx="768"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ProgNode</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5" name="Rectangle 12">
              <a:extLst>
                <a:ext uri="{FF2B5EF4-FFF2-40B4-BE49-F238E27FC236}">
                  <a16:creationId xmlns:a16="http://schemas.microsoft.com/office/drawing/2014/main" id="{1DFE2602-4EA6-CBB7-9A60-BAB295790EB6}"/>
                </a:ext>
              </a:extLst>
            </p:cNvPr>
            <p:cNvSpPr>
              <a:spLocks noChangeArrowheads="1"/>
            </p:cNvSpPr>
            <p:nvPr/>
          </p:nvSpPr>
          <p:spPr bwMode="auto">
            <a:xfrm>
              <a:off x="2448" y="2256"/>
              <a:ext cx="1104"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ProgNodeBuilder</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6" name="Rectangle 14">
              <a:extLst>
                <a:ext uri="{FF2B5EF4-FFF2-40B4-BE49-F238E27FC236}">
                  <a16:creationId xmlns:a16="http://schemas.microsoft.com/office/drawing/2014/main" id="{B07F897B-D4D9-7BD2-A70A-CE316ABCED5B}"/>
                </a:ext>
              </a:extLst>
            </p:cNvPr>
            <p:cNvSpPr>
              <a:spLocks noChangeArrowheads="1"/>
            </p:cNvSpPr>
            <p:nvPr/>
          </p:nvSpPr>
          <p:spPr bwMode="auto">
            <a:xfrm>
              <a:off x="1104" y="2496"/>
              <a:ext cx="624"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RISCCG</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7" name="Rectangle 15">
              <a:extLst>
                <a:ext uri="{FF2B5EF4-FFF2-40B4-BE49-F238E27FC236}">
                  <a16:creationId xmlns:a16="http://schemas.microsoft.com/office/drawing/2014/main" id="{3651A583-4800-51FF-57F0-EC08FEA3E45C}"/>
                </a:ext>
              </a:extLst>
            </p:cNvPr>
            <p:cNvSpPr>
              <a:spLocks noChangeArrowheads="1"/>
            </p:cNvSpPr>
            <p:nvPr/>
          </p:nvSpPr>
          <p:spPr bwMode="auto">
            <a:xfrm>
              <a:off x="1344" y="2784"/>
              <a:ext cx="1152"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StackMachineCG</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8" name="Rectangle 16">
              <a:extLst>
                <a:ext uri="{FF2B5EF4-FFF2-40B4-BE49-F238E27FC236}">
                  <a16:creationId xmlns:a16="http://schemas.microsoft.com/office/drawing/2014/main" id="{A1D64DCF-E5FF-941A-3923-C374366C95B2}"/>
                </a:ext>
              </a:extLst>
            </p:cNvPr>
            <p:cNvSpPr>
              <a:spLocks noChangeArrowheads="1"/>
            </p:cNvSpPr>
            <p:nvPr/>
          </p:nvSpPr>
          <p:spPr bwMode="auto">
            <a:xfrm>
              <a:off x="1968" y="3312"/>
              <a:ext cx="1200"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Statement Node</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79" name="Rectangle 17">
              <a:extLst>
                <a:ext uri="{FF2B5EF4-FFF2-40B4-BE49-F238E27FC236}">
                  <a16:creationId xmlns:a16="http://schemas.microsoft.com/office/drawing/2014/main" id="{3A82C6F3-058A-FDFA-BC7F-AE2430898A04}"/>
                </a:ext>
              </a:extLst>
            </p:cNvPr>
            <p:cNvSpPr>
              <a:spLocks noChangeArrowheads="1"/>
            </p:cNvSpPr>
            <p:nvPr/>
          </p:nvSpPr>
          <p:spPr bwMode="auto">
            <a:xfrm>
              <a:off x="2544" y="3600"/>
              <a:ext cx="1152"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Expression Node</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80" name="Rectangle 18">
              <a:extLst>
                <a:ext uri="{FF2B5EF4-FFF2-40B4-BE49-F238E27FC236}">
                  <a16:creationId xmlns:a16="http://schemas.microsoft.com/office/drawing/2014/main" id="{4E1FA72E-51FE-444D-30C5-42A9C8E98A6B}"/>
                </a:ext>
              </a:extLst>
            </p:cNvPr>
            <p:cNvSpPr>
              <a:spLocks noChangeArrowheads="1"/>
            </p:cNvSpPr>
            <p:nvPr/>
          </p:nvSpPr>
          <p:spPr bwMode="auto">
            <a:xfrm>
              <a:off x="3168" y="3936"/>
              <a:ext cx="1008"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Variable Node</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0981" name="Text Box 19">
              <a:extLst>
                <a:ext uri="{FF2B5EF4-FFF2-40B4-BE49-F238E27FC236}">
                  <a16:creationId xmlns:a16="http://schemas.microsoft.com/office/drawing/2014/main" id="{5C5CAA10-F78A-0053-AA86-55AFECDC2A80}"/>
                </a:ext>
              </a:extLst>
            </p:cNvPr>
            <p:cNvSpPr txBox="1">
              <a:spLocks noChangeArrowheads="1"/>
            </p:cNvSpPr>
            <p:nvPr/>
          </p:nvSpPr>
          <p:spPr bwMode="auto">
            <a:xfrm>
              <a:off x="1112" y="3968"/>
              <a:ext cx="179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0794" tIns="50397" rIns="100794" bIns="50397" anchor="ctr">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800">
                  <a:solidFill>
                    <a:schemeClr val="tx1"/>
                  </a:solidFill>
                  <a:latin typeface="Comic Sans MS" panose="030F0702030302020204" pitchFamily="66" charset="0"/>
                  <a:cs typeface="Arial" panose="020B0604020202020204" pitchFamily="34" charset="0"/>
                </a:rPr>
                <a:t>Compiler Subsystem Classes</a:t>
              </a:r>
              <a:endParaRPr lang="en-US" altLang="en-US" sz="3400">
                <a:solidFill>
                  <a:schemeClr val="tx1"/>
                </a:solidFill>
                <a:latin typeface="Comic Sans MS" panose="030F0702030302020204" pitchFamily="66" charset="0"/>
                <a:cs typeface="Arial" panose="020B0604020202020204" pitchFamily="34" charset="0"/>
              </a:endParaRPr>
            </a:p>
          </p:txBody>
        </p:sp>
        <p:cxnSp>
          <p:nvCxnSpPr>
            <p:cNvPr id="40982" name="AutoShape 24">
              <a:extLst>
                <a:ext uri="{FF2B5EF4-FFF2-40B4-BE49-F238E27FC236}">
                  <a16:creationId xmlns:a16="http://schemas.microsoft.com/office/drawing/2014/main" id="{6B6A78CD-C9AC-DEC4-2289-F900CE35A449}"/>
                </a:ext>
              </a:extLst>
            </p:cNvPr>
            <p:cNvCxnSpPr>
              <a:cxnSpLocks noChangeShapeType="1"/>
              <a:stCxn id="40968" idx="2"/>
              <a:endCxn id="40983" idx="0"/>
            </p:cNvCxnSpPr>
            <p:nvPr/>
          </p:nvCxnSpPr>
          <p:spPr bwMode="auto">
            <a:xfrm>
              <a:off x="1728" y="1440"/>
              <a:ext cx="0" cy="432"/>
            </a:xfrm>
            <a:prstGeom prst="straightConnector1">
              <a:avLst/>
            </a:prstGeom>
            <a:noFill/>
            <a:ln w="28575">
              <a:solidFill>
                <a:schemeClr val="tx1"/>
              </a:solidFill>
              <a:round/>
              <a:headEnd type="none" w="sm" len="sm"/>
              <a:tailEnd type="triangle" w="med" len="lg"/>
            </a:ln>
            <a:extLst>
              <a:ext uri="{909E8E84-426E-40DD-AFC4-6F175D3DCCD1}">
                <a14:hiddenFill xmlns:a14="http://schemas.microsoft.com/office/drawing/2010/main">
                  <a:noFill/>
                </a14:hiddenFill>
              </a:ext>
            </a:extLst>
          </p:spPr>
        </p:cxnSp>
        <p:sp>
          <p:nvSpPr>
            <p:cNvPr id="40983" name="Rectangle 25">
              <a:extLst>
                <a:ext uri="{FF2B5EF4-FFF2-40B4-BE49-F238E27FC236}">
                  <a16:creationId xmlns:a16="http://schemas.microsoft.com/office/drawing/2014/main" id="{42F3EF20-E5D3-95C8-3066-CE80BD294692}"/>
                </a:ext>
              </a:extLst>
            </p:cNvPr>
            <p:cNvSpPr>
              <a:spLocks noChangeArrowheads="1"/>
            </p:cNvSpPr>
            <p:nvPr/>
          </p:nvSpPr>
          <p:spPr bwMode="auto">
            <a:xfrm>
              <a:off x="1632" y="1872"/>
              <a:ext cx="192" cy="24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endParaRPr kumimoji="1" lang="en-US" altLang="en-US" sz="3400" b="0">
                <a:solidFill>
                  <a:schemeClr val="tx1"/>
                </a:solidFill>
                <a:latin typeface="Comic Sans MS" panose="030F0702030302020204" pitchFamily="66" charset="0"/>
                <a:cs typeface="Arial" panose="020B0604020202020204" pitchFamily="34" charset="0"/>
              </a:endParaRPr>
            </a:p>
          </p:txBody>
        </p:sp>
        <p:sp>
          <p:nvSpPr>
            <p:cNvPr id="40984" name="Rectangle 26">
              <a:extLst>
                <a:ext uri="{FF2B5EF4-FFF2-40B4-BE49-F238E27FC236}">
                  <a16:creationId xmlns:a16="http://schemas.microsoft.com/office/drawing/2014/main" id="{5728F671-0E99-720D-D7C0-22728F285DE0}"/>
                </a:ext>
              </a:extLst>
            </p:cNvPr>
            <p:cNvSpPr>
              <a:spLocks noChangeArrowheads="1"/>
            </p:cNvSpPr>
            <p:nvPr/>
          </p:nvSpPr>
          <p:spPr bwMode="auto">
            <a:xfrm>
              <a:off x="2448" y="1248"/>
              <a:ext cx="144"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endParaRPr kumimoji="1" lang="en-US" altLang="en-US" sz="3400" b="0">
                <a:solidFill>
                  <a:schemeClr val="tx1"/>
                </a:solidFill>
                <a:latin typeface="Comic Sans MS" panose="030F0702030302020204" pitchFamily="66" charset="0"/>
                <a:cs typeface="Arial" panose="020B0604020202020204" pitchFamily="34" charset="0"/>
              </a:endParaRPr>
            </a:p>
          </p:txBody>
        </p:sp>
        <p:cxnSp>
          <p:nvCxnSpPr>
            <p:cNvPr id="40985" name="AutoShape 27">
              <a:extLst>
                <a:ext uri="{FF2B5EF4-FFF2-40B4-BE49-F238E27FC236}">
                  <a16:creationId xmlns:a16="http://schemas.microsoft.com/office/drawing/2014/main" id="{127DEF87-D593-5526-6F5D-287628402F08}"/>
                </a:ext>
              </a:extLst>
            </p:cNvPr>
            <p:cNvCxnSpPr>
              <a:cxnSpLocks noChangeShapeType="1"/>
              <a:stCxn id="40984" idx="2"/>
              <a:endCxn id="40971" idx="1"/>
            </p:cNvCxnSpPr>
            <p:nvPr/>
          </p:nvCxnSpPr>
          <p:spPr bwMode="auto">
            <a:xfrm rot="16200000" flipH="1">
              <a:off x="2516" y="1444"/>
              <a:ext cx="216" cy="207"/>
            </a:xfrm>
            <a:prstGeom prst="bentConnector2">
              <a:avLst/>
            </a:prstGeom>
            <a:noFill/>
            <a:ln w="28575">
              <a:solidFill>
                <a:schemeClr val="tx1"/>
              </a:solidFill>
              <a:miter lim="800000"/>
              <a:headEnd type="none" w="sm" len="sm"/>
              <a:tailEnd type="triangle" w="med" len="lg"/>
            </a:ln>
            <a:extLst>
              <a:ext uri="{909E8E84-426E-40DD-AFC4-6F175D3DCCD1}">
                <a14:hiddenFill xmlns:a14="http://schemas.microsoft.com/office/drawing/2010/main">
                  <a:noFill/>
                </a14:hiddenFill>
              </a:ext>
            </a:extLst>
          </p:spPr>
        </p:cxnSp>
        <p:sp>
          <p:nvSpPr>
            <p:cNvPr id="40986" name="Rectangle 28">
              <a:extLst>
                <a:ext uri="{FF2B5EF4-FFF2-40B4-BE49-F238E27FC236}">
                  <a16:creationId xmlns:a16="http://schemas.microsoft.com/office/drawing/2014/main" id="{38A7D2A4-162A-447D-4599-A5F35F8B9BA7}"/>
                </a:ext>
              </a:extLst>
            </p:cNvPr>
            <p:cNvSpPr>
              <a:spLocks noChangeArrowheads="1"/>
            </p:cNvSpPr>
            <p:nvPr/>
          </p:nvSpPr>
          <p:spPr bwMode="auto">
            <a:xfrm>
              <a:off x="2208" y="1248"/>
              <a:ext cx="9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endParaRPr kumimoji="1" lang="en-US" altLang="en-US" sz="3400" b="0">
                <a:solidFill>
                  <a:schemeClr val="tx1"/>
                </a:solidFill>
                <a:latin typeface="Comic Sans MS" panose="030F0702030302020204" pitchFamily="66" charset="0"/>
                <a:cs typeface="Arial" panose="020B0604020202020204" pitchFamily="34" charset="0"/>
              </a:endParaRPr>
            </a:p>
          </p:txBody>
        </p:sp>
        <p:sp>
          <p:nvSpPr>
            <p:cNvPr id="40987" name="Rectangle 29">
              <a:extLst>
                <a:ext uri="{FF2B5EF4-FFF2-40B4-BE49-F238E27FC236}">
                  <a16:creationId xmlns:a16="http://schemas.microsoft.com/office/drawing/2014/main" id="{04DB8CF4-2B71-7203-C8A0-52F5A43216E9}"/>
                </a:ext>
              </a:extLst>
            </p:cNvPr>
            <p:cNvSpPr>
              <a:spLocks noChangeArrowheads="1"/>
            </p:cNvSpPr>
            <p:nvPr/>
          </p:nvSpPr>
          <p:spPr bwMode="auto">
            <a:xfrm>
              <a:off x="2352" y="1248"/>
              <a:ext cx="9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endParaRPr kumimoji="1" lang="en-US" altLang="en-US" sz="3400" b="0">
                <a:solidFill>
                  <a:schemeClr val="tx1"/>
                </a:solidFill>
                <a:latin typeface="Comic Sans MS" panose="030F0702030302020204" pitchFamily="66" charset="0"/>
                <a:cs typeface="Arial" panose="020B0604020202020204" pitchFamily="34" charset="0"/>
              </a:endParaRPr>
            </a:p>
          </p:txBody>
        </p:sp>
        <p:cxnSp>
          <p:nvCxnSpPr>
            <p:cNvPr id="40988" name="AutoShape 30">
              <a:extLst>
                <a:ext uri="{FF2B5EF4-FFF2-40B4-BE49-F238E27FC236}">
                  <a16:creationId xmlns:a16="http://schemas.microsoft.com/office/drawing/2014/main" id="{F10D87AC-CFB7-F16E-1C3A-D04195E0BE86}"/>
                </a:ext>
              </a:extLst>
            </p:cNvPr>
            <p:cNvCxnSpPr>
              <a:cxnSpLocks noChangeShapeType="1"/>
              <a:stCxn id="40987" idx="2"/>
              <a:endCxn id="40972" idx="1"/>
            </p:cNvCxnSpPr>
            <p:nvPr/>
          </p:nvCxnSpPr>
          <p:spPr bwMode="auto">
            <a:xfrm rot="16200000" flipH="1">
              <a:off x="2288" y="1552"/>
              <a:ext cx="552" cy="327"/>
            </a:xfrm>
            <a:prstGeom prst="bentConnector2">
              <a:avLst/>
            </a:prstGeom>
            <a:noFill/>
            <a:ln w="28575">
              <a:solidFill>
                <a:schemeClr val="tx1"/>
              </a:solidFill>
              <a:miter lim="800000"/>
              <a:headEnd type="none" w="sm" len="sm"/>
              <a:tailEnd type="triangle" w="med" len="lg"/>
            </a:ln>
            <a:extLst>
              <a:ext uri="{909E8E84-426E-40DD-AFC4-6F175D3DCCD1}">
                <a14:hiddenFill xmlns:a14="http://schemas.microsoft.com/office/drawing/2010/main">
                  <a:noFill/>
                </a14:hiddenFill>
              </a:ext>
            </a:extLst>
          </p:spPr>
        </p:cxnSp>
        <p:cxnSp>
          <p:nvCxnSpPr>
            <p:cNvPr id="40989" name="AutoShape 31">
              <a:extLst>
                <a:ext uri="{FF2B5EF4-FFF2-40B4-BE49-F238E27FC236}">
                  <a16:creationId xmlns:a16="http://schemas.microsoft.com/office/drawing/2014/main" id="{CB07D912-1DF6-2DA5-A912-1AB1F1E60652}"/>
                </a:ext>
              </a:extLst>
            </p:cNvPr>
            <p:cNvCxnSpPr>
              <a:cxnSpLocks noChangeShapeType="1"/>
              <a:stCxn id="40986" idx="2"/>
              <a:endCxn id="40975" idx="1"/>
            </p:cNvCxnSpPr>
            <p:nvPr/>
          </p:nvCxnSpPr>
          <p:spPr bwMode="auto">
            <a:xfrm rot="16200000" flipH="1">
              <a:off x="1880" y="1816"/>
              <a:ext cx="936" cy="183"/>
            </a:xfrm>
            <a:prstGeom prst="bentConnector2">
              <a:avLst/>
            </a:prstGeom>
            <a:noFill/>
            <a:ln w="28575">
              <a:solidFill>
                <a:schemeClr val="tx1"/>
              </a:solidFill>
              <a:miter lim="800000"/>
              <a:headEnd type="none" w="sm" len="sm"/>
              <a:tailEnd type="triangle" w="med" len="lg"/>
            </a:ln>
            <a:extLst>
              <a:ext uri="{909E8E84-426E-40DD-AFC4-6F175D3DCCD1}">
                <a14:hiddenFill xmlns:a14="http://schemas.microsoft.com/office/drawing/2010/main">
                  <a:noFill/>
                </a14:hiddenFill>
              </a:ext>
            </a:extLst>
          </p:spPr>
        </p:cxnSp>
        <p:cxnSp>
          <p:nvCxnSpPr>
            <p:cNvPr id="40990" name="AutoShape 32">
              <a:extLst>
                <a:ext uri="{FF2B5EF4-FFF2-40B4-BE49-F238E27FC236}">
                  <a16:creationId xmlns:a16="http://schemas.microsoft.com/office/drawing/2014/main" id="{4B9C5F1E-CA17-EE8D-2877-85BAE1B31C33}"/>
                </a:ext>
              </a:extLst>
            </p:cNvPr>
            <p:cNvCxnSpPr>
              <a:cxnSpLocks noChangeShapeType="1"/>
              <a:stCxn id="40971" idx="3"/>
              <a:endCxn id="40973" idx="1"/>
            </p:cNvCxnSpPr>
            <p:nvPr/>
          </p:nvCxnSpPr>
          <p:spPr bwMode="auto">
            <a:xfrm>
              <a:off x="3273" y="1656"/>
              <a:ext cx="318" cy="0"/>
            </a:xfrm>
            <a:prstGeom prst="straightConnector1">
              <a:avLst/>
            </a:prstGeom>
            <a:noFill/>
            <a:ln w="28575">
              <a:solidFill>
                <a:schemeClr val="tx1"/>
              </a:solidFill>
              <a:round/>
              <a:headEnd type="none" w="sm" len="sm"/>
              <a:tailEnd type="triangle" w="med" len="lg"/>
            </a:ln>
            <a:extLst>
              <a:ext uri="{909E8E84-426E-40DD-AFC4-6F175D3DCCD1}">
                <a14:hiddenFill xmlns:a14="http://schemas.microsoft.com/office/drawing/2010/main">
                  <a:noFill/>
                </a14:hiddenFill>
              </a:ext>
            </a:extLst>
          </p:spPr>
        </p:cxnSp>
        <p:cxnSp>
          <p:nvCxnSpPr>
            <p:cNvPr id="40991" name="AutoShape 34">
              <a:extLst>
                <a:ext uri="{FF2B5EF4-FFF2-40B4-BE49-F238E27FC236}">
                  <a16:creationId xmlns:a16="http://schemas.microsoft.com/office/drawing/2014/main" id="{A9208F3E-12B2-053D-EBA5-C50A52190C67}"/>
                </a:ext>
              </a:extLst>
            </p:cNvPr>
            <p:cNvCxnSpPr>
              <a:cxnSpLocks noChangeShapeType="1"/>
              <a:endCxn id="40973" idx="2"/>
            </p:cNvCxnSpPr>
            <p:nvPr/>
          </p:nvCxnSpPr>
          <p:spPr bwMode="auto">
            <a:xfrm flipV="1">
              <a:off x="3864" y="1785"/>
              <a:ext cx="0" cy="903"/>
            </a:xfrm>
            <a:prstGeom prst="straightConnector1">
              <a:avLst/>
            </a:prstGeom>
            <a:noFill/>
            <a:ln w="28575">
              <a:solidFill>
                <a:schemeClr val="tx1"/>
              </a:solidFill>
              <a:round/>
              <a:headEnd type="none" w="sm" len="sm"/>
              <a:tailEnd type="triangle" w="med" len="lg"/>
            </a:ln>
            <a:extLst>
              <a:ext uri="{909E8E84-426E-40DD-AFC4-6F175D3DCCD1}">
                <a14:hiddenFill xmlns:a14="http://schemas.microsoft.com/office/drawing/2010/main">
                  <a:noFill/>
                </a14:hiddenFill>
              </a:ext>
            </a:extLst>
          </p:spPr>
        </p:cxnSp>
        <p:cxnSp>
          <p:nvCxnSpPr>
            <p:cNvPr id="40992" name="AutoShape 35">
              <a:extLst>
                <a:ext uri="{FF2B5EF4-FFF2-40B4-BE49-F238E27FC236}">
                  <a16:creationId xmlns:a16="http://schemas.microsoft.com/office/drawing/2014/main" id="{ECB50EBA-DAD8-CA7F-2A70-20EFAC3BBA7A}"/>
                </a:ext>
              </a:extLst>
            </p:cNvPr>
            <p:cNvCxnSpPr>
              <a:cxnSpLocks noChangeShapeType="1"/>
              <a:stCxn id="40975" idx="3"/>
              <a:endCxn id="40967" idx="0"/>
            </p:cNvCxnSpPr>
            <p:nvPr/>
          </p:nvCxnSpPr>
          <p:spPr bwMode="auto">
            <a:xfrm>
              <a:off x="3561" y="2376"/>
              <a:ext cx="135" cy="312"/>
            </a:xfrm>
            <a:prstGeom prst="bentConnector2">
              <a:avLst/>
            </a:prstGeom>
            <a:noFill/>
            <a:ln w="28575">
              <a:solidFill>
                <a:schemeClr val="tx1"/>
              </a:solidFill>
              <a:miter lim="800000"/>
              <a:headEnd type="none" w="sm" len="sm"/>
              <a:tailEnd type="triangle" w="med" len="lg"/>
            </a:ln>
            <a:extLst>
              <a:ext uri="{909E8E84-426E-40DD-AFC4-6F175D3DCCD1}">
                <a14:hiddenFill xmlns:a14="http://schemas.microsoft.com/office/drawing/2010/main">
                  <a:noFill/>
                </a14:hiddenFill>
              </a:ext>
            </a:extLst>
          </p:spPr>
        </p:cxnSp>
        <p:sp>
          <p:nvSpPr>
            <p:cNvPr id="40993" name="Line 37">
              <a:extLst>
                <a:ext uri="{FF2B5EF4-FFF2-40B4-BE49-F238E27FC236}">
                  <a16:creationId xmlns:a16="http://schemas.microsoft.com/office/drawing/2014/main" id="{581DB221-6CE1-EBE2-C948-5BFD3FC467EB}"/>
                </a:ext>
              </a:extLst>
            </p:cNvPr>
            <p:cNvSpPr>
              <a:spLocks noChangeShapeType="1"/>
            </p:cNvSpPr>
            <p:nvPr/>
          </p:nvSpPr>
          <p:spPr bwMode="auto">
            <a:xfrm flipV="1">
              <a:off x="2544" y="3168"/>
              <a:ext cx="0" cy="14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0994" name="Line 38">
              <a:extLst>
                <a:ext uri="{FF2B5EF4-FFF2-40B4-BE49-F238E27FC236}">
                  <a16:creationId xmlns:a16="http://schemas.microsoft.com/office/drawing/2014/main" id="{ABD880D3-BF81-FF8D-98E6-9289ACE56D33}"/>
                </a:ext>
              </a:extLst>
            </p:cNvPr>
            <p:cNvSpPr>
              <a:spLocks noChangeShapeType="1"/>
            </p:cNvSpPr>
            <p:nvPr/>
          </p:nvSpPr>
          <p:spPr bwMode="auto">
            <a:xfrm flipV="1">
              <a:off x="3360" y="3168"/>
              <a:ext cx="0" cy="43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0995" name="Line 39">
              <a:extLst>
                <a:ext uri="{FF2B5EF4-FFF2-40B4-BE49-F238E27FC236}">
                  <a16:creationId xmlns:a16="http://schemas.microsoft.com/office/drawing/2014/main" id="{BCE21C4E-3D1A-3E22-CC19-78F5CB1FE0B3}"/>
                </a:ext>
              </a:extLst>
            </p:cNvPr>
            <p:cNvSpPr>
              <a:spLocks noChangeShapeType="1"/>
            </p:cNvSpPr>
            <p:nvPr/>
          </p:nvSpPr>
          <p:spPr bwMode="auto">
            <a:xfrm flipV="1">
              <a:off x="3888" y="3168"/>
              <a:ext cx="0" cy="7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0996" name="Line 40">
              <a:extLst>
                <a:ext uri="{FF2B5EF4-FFF2-40B4-BE49-F238E27FC236}">
                  <a16:creationId xmlns:a16="http://schemas.microsoft.com/office/drawing/2014/main" id="{7E301080-D8A9-CAF0-DD5C-7C0785CA31FF}"/>
                </a:ext>
              </a:extLst>
            </p:cNvPr>
            <p:cNvSpPr>
              <a:spLocks noChangeShapeType="1"/>
            </p:cNvSpPr>
            <p:nvPr/>
          </p:nvSpPr>
          <p:spPr bwMode="auto">
            <a:xfrm>
              <a:off x="2544" y="3168"/>
              <a:ext cx="134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0997" name="Line 42">
              <a:extLst>
                <a:ext uri="{FF2B5EF4-FFF2-40B4-BE49-F238E27FC236}">
                  <a16:creationId xmlns:a16="http://schemas.microsoft.com/office/drawing/2014/main" id="{60D58F3F-14CF-2AFD-E7C3-9FB10534C18E}"/>
                </a:ext>
              </a:extLst>
            </p:cNvPr>
            <p:cNvSpPr>
              <a:spLocks noChangeShapeType="1"/>
            </p:cNvSpPr>
            <p:nvPr/>
          </p:nvSpPr>
          <p:spPr bwMode="auto">
            <a:xfrm flipV="1">
              <a:off x="3591" y="2921"/>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cxnSp>
          <p:nvCxnSpPr>
            <p:cNvPr id="40998" name="AutoShape 43">
              <a:extLst>
                <a:ext uri="{FF2B5EF4-FFF2-40B4-BE49-F238E27FC236}">
                  <a16:creationId xmlns:a16="http://schemas.microsoft.com/office/drawing/2014/main" id="{53DAE7CA-C22F-0935-22B4-EE60328D7CF2}"/>
                </a:ext>
              </a:extLst>
            </p:cNvPr>
            <p:cNvCxnSpPr>
              <a:cxnSpLocks noChangeShapeType="1"/>
              <a:stCxn id="40976" idx="0"/>
              <a:endCxn id="40977" idx="0"/>
            </p:cNvCxnSpPr>
            <p:nvPr/>
          </p:nvCxnSpPr>
          <p:spPr bwMode="auto">
            <a:xfrm rot="5400000" flipV="1">
              <a:off x="1524" y="2379"/>
              <a:ext cx="288" cy="504"/>
            </a:xfrm>
            <a:prstGeom prst="bentConnector3">
              <a:avLst>
                <a:gd name="adj1" fmla="val -46875"/>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40999" name="Line 46">
              <a:extLst>
                <a:ext uri="{FF2B5EF4-FFF2-40B4-BE49-F238E27FC236}">
                  <a16:creationId xmlns:a16="http://schemas.microsoft.com/office/drawing/2014/main" id="{945A2D05-7B06-FB52-6C65-1EE7EEA36966}"/>
                </a:ext>
              </a:extLst>
            </p:cNvPr>
            <p:cNvSpPr>
              <a:spLocks noChangeShapeType="1"/>
            </p:cNvSpPr>
            <p:nvPr/>
          </p:nvSpPr>
          <p:spPr bwMode="auto">
            <a:xfrm flipV="1">
              <a:off x="1727" y="2106"/>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1000" name="Rectangle 7">
              <a:extLst>
                <a:ext uri="{FF2B5EF4-FFF2-40B4-BE49-F238E27FC236}">
                  <a16:creationId xmlns:a16="http://schemas.microsoft.com/office/drawing/2014/main" id="{C014A1DD-7C72-C12A-CEF5-9914AB3F0BEE}"/>
                </a:ext>
              </a:extLst>
            </p:cNvPr>
            <p:cNvSpPr>
              <a:spLocks noChangeArrowheads="1"/>
            </p:cNvSpPr>
            <p:nvPr/>
          </p:nvSpPr>
          <p:spPr bwMode="auto">
            <a:xfrm>
              <a:off x="1584" y="1248"/>
              <a:ext cx="1056" cy="192"/>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800">
                  <a:solidFill>
                    <a:schemeClr val="tx1"/>
                  </a:solidFill>
                  <a:latin typeface="Comic Sans MS" panose="030F0702030302020204" pitchFamily="66" charset="0"/>
                  <a:cs typeface="Arial" panose="020B0604020202020204" pitchFamily="34" charset="0"/>
                </a:rPr>
                <a:t>Compile()</a:t>
              </a:r>
              <a:endParaRPr lang="en-US" altLang="en-US" sz="3400">
                <a:solidFill>
                  <a:schemeClr val="tx1"/>
                </a:solidFill>
                <a:latin typeface="Comic Sans MS" panose="030F0702030302020204" pitchFamily="66" charset="0"/>
                <a:cs typeface="Arial" panose="020B0604020202020204" pitchFamily="34" charset="0"/>
              </a:endParaRPr>
            </a:p>
          </p:txBody>
        </p:sp>
        <p:sp>
          <p:nvSpPr>
            <p:cNvPr id="41001" name="Rectangle 13">
              <a:extLst>
                <a:ext uri="{FF2B5EF4-FFF2-40B4-BE49-F238E27FC236}">
                  <a16:creationId xmlns:a16="http://schemas.microsoft.com/office/drawing/2014/main" id="{49AD9613-36D4-449A-1C9C-FD529DA297AC}"/>
                </a:ext>
              </a:extLst>
            </p:cNvPr>
            <p:cNvSpPr>
              <a:spLocks noChangeArrowheads="1"/>
            </p:cNvSpPr>
            <p:nvPr/>
          </p:nvSpPr>
          <p:spPr bwMode="auto">
            <a:xfrm>
              <a:off x="1200" y="1872"/>
              <a:ext cx="912" cy="240"/>
            </a:xfrm>
            <a:prstGeom prst="rect">
              <a:avLst/>
            </a:prstGeom>
            <a:solidFill>
              <a:srgbClr val="99CCFF"/>
            </a:solidFill>
            <a:ln w="28575">
              <a:solidFill>
                <a:schemeClr val="tx1"/>
              </a:solidFill>
              <a:miter lim="800000"/>
              <a:headEnd type="none" w="sm" len="sm"/>
              <a:tailEnd type="none" w="sm" len="sm"/>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chemeClr val="tx1"/>
                  </a:solidFill>
                  <a:latin typeface="Comic Sans MS" panose="030F0702030302020204" pitchFamily="66" charset="0"/>
                  <a:cs typeface="Arial" panose="020B0604020202020204" pitchFamily="34" charset="0"/>
                </a:rPr>
                <a:t>CodeGenerator</a:t>
              </a:r>
              <a:endParaRPr lang="en-US" altLang="en-US" sz="3400">
                <a:solidFill>
                  <a:schemeClr val="tx1"/>
                </a:solidFill>
                <a:latin typeface="Comic Sans MS" panose="030F0702030302020204" pitchFamily="66" charset="0"/>
                <a:cs typeface="Arial" panose="020B0604020202020204" pitchFamily="34" charset="0"/>
              </a:endParaRPr>
            </a:p>
          </p:txBody>
        </p:sp>
      </p:grpSp>
      <p:sp>
        <p:nvSpPr>
          <p:cNvPr id="43" name="AutoShape 12">
            <a:extLst>
              <a:ext uri="{FF2B5EF4-FFF2-40B4-BE49-F238E27FC236}">
                <a16:creationId xmlns:a16="http://schemas.microsoft.com/office/drawing/2014/main" id="{89A559B5-4C0D-058E-CCB1-6525F61F59FA}"/>
              </a:ext>
            </a:extLst>
          </p:cNvPr>
          <p:cNvSpPr>
            <a:spLocks noChangeArrowheads="1"/>
          </p:cNvSpPr>
          <p:nvPr/>
        </p:nvSpPr>
        <p:spPr bwMode="auto">
          <a:xfrm>
            <a:off x="7610475" y="4678363"/>
            <a:ext cx="269875" cy="131762"/>
          </a:xfrm>
          <a:prstGeom prst="triangle">
            <a:avLst>
              <a:gd name="adj" fmla="val 50000"/>
            </a:avLst>
          </a:prstGeom>
          <a:solidFill>
            <a:schemeClr val="bg1"/>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44" name="AutoShape 12">
            <a:extLst>
              <a:ext uri="{FF2B5EF4-FFF2-40B4-BE49-F238E27FC236}">
                <a16:creationId xmlns:a16="http://schemas.microsoft.com/office/drawing/2014/main" id="{008862BC-180D-2728-5878-C6736D965D2D}"/>
              </a:ext>
            </a:extLst>
          </p:cNvPr>
          <p:cNvSpPr>
            <a:spLocks noChangeArrowheads="1"/>
          </p:cNvSpPr>
          <p:nvPr/>
        </p:nvSpPr>
        <p:spPr bwMode="auto">
          <a:xfrm>
            <a:off x="8370888" y="2430463"/>
            <a:ext cx="269875" cy="130175"/>
          </a:xfrm>
          <a:prstGeom prst="triangle">
            <a:avLst>
              <a:gd name="adj" fmla="val 50000"/>
            </a:avLst>
          </a:prstGeom>
          <a:solidFill>
            <a:schemeClr val="bg1"/>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45" name="AutoShape 12">
            <a:extLst>
              <a:ext uri="{FF2B5EF4-FFF2-40B4-BE49-F238E27FC236}">
                <a16:creationId xmlns:a16="http://schemas.microsoft.com/office/drawing/2014/main" id="{F1B9C08B-6D04-91AA-20B8-1274572E836A}"/>
              </a:ext>
            </a:extLst>
          </p:cNvPr>
          <p:cNvSpPr>
            <a:spLocks noChangeArrowheads="1"/>
          </p:cNvSpPr>
          <p:nvPr/>
        </p:nvSpPr>
        <p:spPr bwMode="auto">
          <a:xfrm>
            <a:off x="2414588" y="3049588"/>
            <a:ext cx="269875" cy="130175"/>
          </a:xfrm>
          <a:prstGeom prst="triangle">
            <a:avLst>
              <a:gd name="adj" fmla="val 50000"/>
            </a:avLst>
          </a:prstGeom>
          <a:solidFill>
            <a:schemeClr val="bg1"/>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15E6195-B764-27D5-12DB-968F9735E7B0}"/>
              </a:ext>
            </a:extLst>
          </p:cNvPr>
          <p:cNvSpPr>
            <a:spLocks noGrp="1" noChangeArrowheads="1"/>
          </p:cNvSpPr>
          <p:nvPr>
            <p:ph type="title"/>
          </p:nvPr>
        </p:nvSpPr>
        <p:spPr>
          <a:xfrm>
            <a:off x="620713" y="9525"/>
            <a:ext cx="8343900" cy="1255713"/>
          </a:xfrm>
        </p:spPr>
        <p:txBody>
          <a:bodyPr/>
          <a:lstStyle/>
          <a:p>
            <a:r>
              <a:rPr lang="en-GB" altLang="en-US" sz="3600"/>
              <a:t>Law of Demeter</a:t>
            </a:r>
          </a:p>
        </p:txBody>
      </p:sp>
      <p:sp>
        <p:nvSpPr>
          <p:cNvPr id="119811" name="Rectangle 3">
            <a:extLst>
              <a:ext uri="{FF2B5EF4-FFF2-40B4-BE49-F238E27FC236}">
                <a16:creationId xmlns:a16="http://schemas.microsoft.com/office/drawing/2014/main" id="{2D94E8D2-C349-1A20-4241-2C2BAA53AE7C}"/>
              </a:ext>
            </a:extLst>
          </p:cNvPr>
          <p:cNvSpPr>
            <a:spLocks noGrp="1" noChangeArrowheads="1"/>
          </p:cNvSpPr>
          <p:nvPr>
            <p:ph type="body" idx="1"/>
          </p:nvPr>
        </p:nvSpPr>
        <p:spPr>
          <a:xfrm>
            <a:off x="336550" y="1230313"/>
            <a:ext cx="9771063" cy="5867400"/>
          </a:xfrm>
        </p:spPr>
        <p:txBody>
          <a:bodyPr/>
          <a:lstStyle/>
          <a:p>
            <a:pPr>
              <a:lnSpc>
                <a:spcPct val="120000"/>
              </a:lnSpc>
              <a:spcBef>
                <a:spcPct val="10000"/>
              </a:spcBef>
              <a:spcAft>
                <a:spcPct val="0"/>
              </a:spcAft>
              <a:buFont typeface="Wingdings" panose="05000000000000000000" pitchFamily="2" charset="2"/>
              <a:buNone/>
            </a:pPr>
            <a:r>
              <a:rPr lang="en-US" altLang="en-US" b="1">
                <a:solidFill>
                  <a:srgbClr val="0000CC"/>
                </a:solidFill>
              </a:rPr>
              <a:t>Problem:</a:t>
            </a:r>
          </a:p>
          <a:p>
            <a:pPr>
              <a:lnSpc>
                <a:spcPct val="120000"/>
              </a:lnSpc>
              <a:spcAft>
                <a:spcPts val="2400"/>
              </a:spcAft>
            </a:pPr>
            <a:r>
              <a:rPr lang="en-US" altLang="en-US"/>
              <a:t>	How to avoid  a class from interacting with indirectly associated classes?</a:t>
            </a:r>
          </a:p>
          <a:p>
            <a:pPr>
              <a:lnSpc>
                <a:spcPct val="120000"/>
              </a:lnSpc>
              <a:spcBef>
                <a:spcPct val="10000"/>
              </a:spcBef>
              <a:spcAft>
                <a:spcPct val="0"/>
              </a:spcAft>
              <a:buFont typeface="Wingdings" panose="05000000000000000000" pitchFamily="2" charset="2"/>
              <a:buNone/>
            </a:pPr>
            <a:r>
              <a:rPr lang="en-US" altLang="en-US" b="1">
                <a:solidFill>
                  <a:srgbClr val="0000CC"/>
                </a:solidFill>
              </a:rPr>
              <a:t>Solution:</a:t>
            </a:r>
            <a:r>
              <a:rPr lang="en-GB" altLang="en-US" b="1"/>
              <a:t>	</a:t>
            </a:r>
            <a:endParaRPr lang="en-US" altLang="en-US" b="1"/>
          </a:p>
          <a:p>
            <a:pPr>
              <a:lnSpc>
                <a:spcPct val="120000"/>
              </a:lnSpc>
              <a:spcBef>
                <a:spcPct val="10000"/>
              </a:spcBef>
              <a:spcAft>
                <a:spcPts val="600"/>
              </a:spcAft>
            </a:pPr>
            <a:r>
              <a:rPr lang="en-US" altLang="en-US"/>
              <a:t>	</a:t>
            </a:r>
            <a:r>
              <a:rPr lang="en-GB" altLang="en-US"/>
              <a:t>If two classes are not directly aware of each other: </a:t>
            </a:r>
          </a:p>
          <a:p>
            <a:pPr marL="742950" lvl="1" indent="-285750">
              <a:lnSpc>
                <a:spcPct val="120000"/>
              </a:lnSpc>
              <a:spcBef>
                <a:spcPct val="10000"/>
              </a:spcBef>
              <a:spcAft>
                <a:spcPts val="1400"/>
              </a:spcAft>
            </a:pPr>
            <a:r>
              <a:rPr lang="en-GB" altLang="en-US"/>
              <a:t>Then these two classes should not directly interact.</a:t>
            </a:r>
          </a:p>
        </p:txBody>
      </p:sp>
      <p:grpSp>
        <p:nvGrpSpPr>
          <p:cNvPr id="2" name="Group 40">
            <a:extLst>
              <a:ext uri="{FF2B5EF4-FFF2-40B4-BE49-F238E27FC236}">
                <a16:creationId xmlns:a16="http://schemas.microsoft.com/office/drawing/2014/main" id="{8A9C8C67-C5DA-E23D-69CA-0C64F4677E88}"/>
              </a:ext>
            </a:extLst>
          </p:cNvPr>
          <p:cNvGrpSpPr>
            <a:grpSpLocks/>
          </p:cNvGrpSpPr>
          <p:nvPr/>
        </p:nvGrpSpPr>
        <p:grpSpPr bwMode="auto">
          <a:xfrm>
            <a:off x="3363913" y="892175"/>
            <a:ext cx="6096000" cy="1058863"/>
            <a:chOff x="239712" y="2255836"/>
            <a:chExt cx="9372600" cy="760665"/>
          </a:xfrm>
        </p:grpSpPr>
        <p:grpSp>
          <p:nvGrpSpPr>
            <p:cNvPr id="5125" name="Group 25">
              <a:extLst>
                <a:ext uri="{FF2B5EF4-FFF2-40B4-BE49-F238E27FC236}">
                  <a16:creationId xmlns:a16="http://schemas.microsoft.com/office/drawing/2014/main" id="{AB6C969E-C58C-F7AB-AA7E-C41A4A03407E}"/>
                </a:ext>
              </a:extLst>
            </p:cNvPr>
            <p:cNvGrpSpPr>
              <a:grpSpLocks/>
            </p:cNvGrpSpPr>
            <p:nvPr/>
          </p:nvGrpSpPr>
          <p:grpSpPr bwMode="auto">
            <a:xfrm>
              <a:off x="239712" y="2416327"/>
              <a:ext cx="9372600" cy="600174"/>
              <a:chOff x="163512" y="2492527"/>
              <a:chExt cx="9372600" cy="600174"/>
            </a:xfrm>
          </p:grpSpPr>
          <p:sp>
            <p:nvSpPr>
              <p:cNvPr id="9" name="TextBox 8">
                <a:extLst>
                  <a:ext uri="{FF2B5EF4-FFF2-40B4-BE49-F238E27FC236}">
                    <a16:creationId xmlns:a16="http://schemas.microsoft.com/office/drawing/2014/main" id="{12646DF0-E922-17D9-44A0-46DFC7CE1C81}"/>
                  </a:ext>
                </a:extLst>
              </p:cNvPr>
              <p:cNvSpPr txBox="1">
                <a:spLocks noChangeArrowheads="1"/>
              </p:cNvSpPr>
              <p:nvPr/>
            </p:nvSpPr>
            <p:spPr bwMode="auto">
              <a:xfrm>
                <a:off x="3590369" y="2492837"/>
                <a:ext cx="2535971" cy="345549"/>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1800" dirty="0">
                    <a:solidFill>
                      <a:srgbClr val="0000CC"/>
                    </a:solidFill>
                    <a:latin typeface="+mj-lt"/>
                  </a:rPr>
                  <a:t>Item</a:t>
                </a:r>
              </a:p>
            </p:txBody>
          </p:sp>
          <p:sp>
            <p:nvSpPr>
              <p:cNvPr id="10" name="TextBox 9">
                <a:extLst>
                  <a:ext uri="{FF2B5EF4-FFF2-40B4-BE49-F238E27FC236}">
                    <a16:creationId xmlns:a16="http://schemas.microsoft.com/office/drawing/2014/main" id="{791F1858-49FC-B1EF-48B3-67665F252310}"/>
                  </a:ext>
                </a:extLst>
              </p:cNvPr>
              <p:cNvSpPr txBox="1">
                <a:spLocks noChangeArrowheads="1"/>
              </p:cNvSpPr>
              <p:nvPr/>
            </p:nvSpPr>
            <p:spPr bwMode="auto">
              <a:xfrm>
                <a:off x="3590369" y="2829262"/>
                <a:ext cx="2535971" cy="263439"/>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1200" b="0" dirty="0" err="1">
                    <a:solidFill>
                      <a:schemeClr val="tx2"/>
                    </a:solidFill>
                    <a:latin typeface="+mj-lt"/>
                  </a:rPr>
                  <a:t>getItemSpec</a:t>
                </a:r>
                <a:endParaRPr lang="en-US" sz="1200" b="0" dirty="0">
                  <a:solidFill>
                    <a:schemeClr val="tx2"/>
                  </a:solidFill>
                  <a:latin typeface="+mj-lt"/>
                </a:endParaRPr>
              </a:p>
            </p:txBody>
          </p:sp>
          <p:sp>
            <p:nvSpPr>
              <p:cNvPr id="11" name="TextBox 10">
                <a:extLst>
                  <a:ext uri="{FF2B5EF4-FFF2-40B4-BE49-F238E27FC236}">
                    <a16:creationId xmlns:a16="http://schemas.microsoft.com/office/drawing/2014/main" id="{DC7F0EFD-EFC9-AEF5-0E68-6EF2F2CF1F52}"/>
                  </a:ext>
                </a:extLst>
              </p:cNvPr>
              <p:cNvSpPr txBox="1">
                <a:spLocks noChangeArrowheads="1"/>
              </p:cNvSpPr>
              <p:nvPr/>
            </p:nvSpPr>
            <p:spPr bwMode="auto">
              <a:xfrm>
                <a:off x="7000140" y="2492837"/>
                <a:ext cx="2535972" cy="345549"/>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1800" dirty="0" err="1">
                    <a:solidFill>
                      <a:srgbClr val="0000CC"/>
                    </a:solidFill>
                    <a:latin typeface="+mj-lt"/>
                  </a:rPr>
                  <a:t>ItemSpec</a:t>
                </a:r>
                <a:endParaRPr lang="en-US" sz="1800" dirty="0">
                  <a:solidFill>
                    <a:srgbClr val="0000CC"/>
                  </a:solidFill>
                  <a:latin typeface="+mj-lt"/>
                </a:endParaRPr>
              </a:p>
            </p:txBody>
          </p:sp>
          <p:sp>
            <p:nvSpPr>
              <p:cNvPr id="12" name="TextBox 11">
                <a:extLst>
                  <a:ext uri="{FF2B5EF4-FFF2-40B4-BE49-F238E27FC236}">
                    <a16:creationId xmlns:a16="http://schemas.microsoft.com/office/drawing/2014/main" id="{A2A6E2DB-4E2F-E738-9990-F45B4D364224}"/>
                  </a:ext>
                </a:extLst>
              </p:cNvPr>
              <p:cNvSpPr txBox="1">
                <a:spLocks noChangeArrowheads="1"/>
              </p:cNvSpPr>
              <p:nvPr/>
            </p:nvSpPr>
            <p:spPr bwMode="auto">
              <a:xfrm>
                <a:off x="7000140" y="2829262"/>
                <a:ext cx="2535972" cy="263439"/>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1200" b="0" dirty="0" err="1">
                    <a:solidFill>
                      <a:schemeClr val="tx2"/>
                    </a:solidFill>
                    <a:latin typeface="+mj-lt"/>
                  </a:rPr>
                  <a:t>findPrice</a:t>
                </a:r>
                <a:endParaRPr lang="en-US" sz="1200" b="0" dirty="0">
                  <a:solidFill>
                    <a:schemeClr val="tx2"/>
                  </a:solidFill>
                  <a:latin typeface="+mj-lt"/>
                </a:endParaRPr>
              </a:p>
            </p:txBody>
          </p:sp>
          <p:cxnSp>
            <p:nvCxnSpPr>
              <p:cNvPr id="5133" name="Straight Arrow Connector 20">
                <a:extLst>
                  <a:ext uri="{FF2B5EF4-FFF2-40B4-BE49-F238E27FC236}">
                    <a16:creationId xmlns:a16="http://schemas.microsoft.com/office/drawing/2014/main" id="{85849923-28C0-BFFE-B77B-49E52356BDAA}"/>
                  </a:ext>
                </a:extLst>
              </p:cNvPr>
              <p:cNvCxnSpPr>
                <a:cxnSpLocks noChangeShapeType="1"/>
                <a:stCxn id="10" idx="3"/>
                <a:endCxn id="12" idx="1"/>
              </p:cNvCxnSpPr>
              <p:nvPr/>
            </p:nvCxnSpPr>
            <p:spPr bwMode="auto">
              <a:xfrm>
                <a:off x="6127749" y="2960813"/>
                <a:ext cx="873125" cy="1732"/>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a:extLst>
                  <a:ext uri="{FF2B5EF4-FFF2-40B4-BE49-F238E27FC236}">
                    <a16:creationId xmlns:a16="http://schemas.microsoft.com/office/drawing/2014/main" id="{AD43FB27-0FA8-9D00-C817-D05D49346918}"/>
                  </a:ext>
                </a:extLst>
              </p:cNvPr>
              <p:cNvSpPr txBox="1">
                <a:spLocks noChangeArrowheads="1"/>
              </p:cNvSpPr>
              <p:nvPr/>
            </p:nvSpPr>
            <p:spPr bwMode="auto">
              <a:xfrm>
                <a:off x="163512" y="2505381"/>
                <a:ext cx="2535971" cy="344409"/>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1800" dirty="0">
                    <a:solidFill>
                      <a:srgbClr val="0000CC"/>
                    </a:solidFill>
                    <a:latin typeface="+mj-lt"/>
                  </a:rPr>
                  <a:t>Bill</a:t>
                </a:r>
              </a:p>
            </p:txBody>
          </p:sp>
          <p:sp>
            <p:nvSpPr>
              <p:cNvPr id="15" name="TextBox 14">
                <a:extLst>
                  <a:ext uri="{FF2B5EF4-FFF2-40B4-BE49-F238E27FC236}">
                    <a16:creationId xmlns:a16="http://schemas.microsoft.com/office/drawing/2014/main" id="{FAD58D5A-2596-CD0E-F601-47847295CDAA}"/>
                  </a:ext>
                </a:extLst>
              </p:cNvPr>
              <p:cNvSpPr txBox="1">
                <a:spLocks noChangeArrowheads="1"/>
              </p:cNvSpPr>
              <p:nvPr/>
            </p:nvSpPr>
            <p:spPr bwMode="auto">
              <a:xfrm>
                <a:off x="163512" y="2829262"/>
                <a:ext cx="2535971" cy="263439"/>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1200" b="0" dirty="0" err="1">
                    <a:solidFill>
                      <a:schemeClr val="tx2"/>
                    </a:solidFill>
                    <a:latin typeface="+mj-lt"/>
                  </a:rPr>
                  <a:t>computeTotal</a:t>
                </a:r>
                <a:endParaRPr lang="en-US" sz="1200" b="0" dirty="0">
                  <a:solidFill>
                    <a:schemeClr val="tx2"/>
                  </a:solidFill>
                  <a:latin typeface="+mj-lt"/>
                </a:endParaRPr>
              </a:p>
            </p:txBody>
          </p:sp>
          <p:cxnSp>
            <p:nvCxnSpPr>
              <p:cNvPr id="5136" name="Straight Arrow Connector 23">
                <a:extLst>
                  <a:ext uri="{FF2B5EF4-FFF2-40B4-BE49-F238E27FC236}">
                    <a16:creationId xmlns:a16="http://schemas.microsoft.com/office/drawing/2014/main" id="{A9049C6C-D374-BFDB-01F0-A8F8DE83CD10}"/>
                  </a:ext>
                </a:extLst>
              </p:cNvPr>
              <p:cNvCxnSpPr>
                <a:cxnSpLocks noChangeShapeType="1"/>
              </p:cNvCxnSpPr>
              <p:nvPr/>
            </p:nvCxnSpPr>
            <p:spPr bwMode="auto">
              <a:xfrm>
                <a:off x="2982912" y="2789237"/>
                <a:ext cx="609600" cy="15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5126" name="AutoShape 9">
              <a:extLst>
                <a:ext uri="{FF2B5EF4-FFF2-40B4-BE49-F238E27FC236}">
                  <a16:creationId xmlns:a16="http://schemas.microsoft.com/office/drawing/2014/main" id="{D2EB062A-65F6-B29E-AE58-45A9E609C69D}"/>
                </a:ext>
              </a:extLst>
            </p:cNvPr>
            <p:cNvSpPr>
              <a:spLocks noChangeArrowheads="1"/>
            </p:cNvSpPr>
            <p:nvPr/>
          </p:nvSpPr>
          <p:spPr bwMode="auto">
            <a:xfrm rot="-5400000">
              <a:off x="2800032" y="2545396"/>
              <a:ext cx="274320" cy="365760"/>
            </a:xfrm>
            <a:prstGeom prst="diamond">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2000" b="0">
                <a:cs typeface="Arial" panose="020B0604020202020204" pitchFamily="34" charset="0"/>
              </a:endParaRPr>
            </a:p>
          </p:txBody>
        </p:sp>
        <p:sp>
          <p:nvSpPr>
            <p:cNvPr id="5127" name="TextBox 36">
              <a:extLst>
                <a:ext uri="{FF2B5EF4-FFF2-40B4-BE49-F238E27FC236}">
                  <a16:creationId xmlns:a16="http://schemas.microsoft.com/office/drawing/2014/main" id="{E72314F4-4FF8-5F40-EDE8-FA1D33D21237}"/>
                </a:ext>
              </a:extLst>
            </p:cNvPr>
            <p:cNvSpPr txBox="1">
              <a:spLocks noChangeArrowheads="1"/>
            </p:cNvSpPr>
            <p:nvPr/>
          </p:nvSpPr>
          <p:spPr bwMode="auto">
            <a:xfrm>
              <a:off x="2792620" y="2297156"/>
              <a:ext cx="381001"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000" b="0">
                  <a:solidFill>
                    <a:srgbClr val="0000CC"/>
                  </a:solidFill>
                  <a:cs typeface="Arial" panose="020B0604020202020204" pitchFamily="34" charset="0"/>
                </a:rPr>
                <a:t>1</a:t>
              </a:r>
            </a:p>
          </p:txBody>
        </p:sp>
        <p:sp>
          <p:nvSpPr>
            <p:cNvPr id="5128" name="TextBox 38">
              <a:extLst>
                <a:ext uri="{FF2B5EF4-FFF2-40B4-BE49-F238E27FC236}">
                  <a16:creationId xmlns:a16="http://schemas.microsoft.com/office/drawing/2014/main" id="{4890D5D8-DCF3-2CF1-FA0B-3115AC34AD0C}"/>
                </a:ext>
              </a:extLst>
            </p:cNvPr>
            <p:cNvSpPr txBox="1">
              <a:spLocks noChangeArrowheads="1"/>
            </p:cNvSpPr>
            <p:nvPr/>
          </p:nvSpPr>
          <p:spPr bwMode="auto">
            <a:xfrm>
              <a:off x="3211512" y="2255836"/>
              <a:ext cx="381000" cy="6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4000">
                  <a:solidFill>
                    <a:srgbClr val="0000CC"/>
                  </a:solidFill>
                  <a:cs typeface="Arial" panose="020B0604020202020204"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wipe(down)">
                                      <p:cBhvr>
                                        <p:cTn id="12" dur="500"/>
                                        <p:tgtEl>
                                          <p:spTgt spid="119811">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animEffect transition="in" filter="wipe(down)">
                                      <p:cBhvr>
                                        <p:cTn id="15" dur="500"/>
                                        <p:tgtEl>
                                          <p:spTgt spid="119811">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9811">
                                            <p:txEl>
                                              <p:pRg st="4" end="4"/>
                                            </p:txEl>
                                          </p:spTgt>
                                        </p:tgtEl>
                                        <p:attrNameLst>
                                          <p:attrName>style.visibility</p:attrName>
                                        </p:attrNameLst>
                                      </p:cBhvr>
                                      <p:to>
                                        <p:strVal val="visible"/>
                                      </p:to>
                                    </p:set>
                                    <p:animEffect transition="in" filter="wipe(down)">
                                      <p:cBhvr>
                                        <p:cTn id="18" dur="5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AE0769B-261D-57A7-C561-8AF42FE03949}"/>
              </a:ext>
            </a:extLst>
          </p:cNvPr>
          <p:cNvSpPr>
            <a:spLocks noChangeArrowheads="1"/>
          </p:cNvSpPr>
          <p:nvPr/>
        </p:nvSpPr>
        <p:spPr bwMode="auto">
          <a:xfrm>
            <a:off x="0" y="960438"/>
            <a:ext cx="9840913" cy="6599237"/>
          </a:xfrm>
          <a:prstGeom prst="rect">
            <a:avLst/>
          </a:prstGeom>
          <a:solidFill>
            <a:srgbClr val="99CCFF"/>
          </a:solidFill>
          <a:ln w="9525">
            <a:solidFill>
              <a:schemeClr val="tx1"/>
            </a:solidFill>
            <a:round/>
            <a:headEnd/>
            <a:tailEnd/>
          </a:ln>
        </p:spPr>
        <p:txBody>
          <a:bodyPr lIns="91420" tIns="45711" rIns="91420" bIns="45711" anchor="ctr"/>
          <a:lstStyle/>
          <a:p>
            <a:pPr algn="ctr">
              <a:lnSpc>
                <a:spcPct val="80000"/>
              </a:lnSpc>
              <a:buClr>
                <a:srgbClr val="000000"/>
              </a:buClr>
              <a:buSzPct val="100000"/>
              <a:buFont typeface="Times New Roman" pitchFamily="18" charset="0"/>
              <a:buNone/>
              <a:defRPr/>
            </a:pPr>
            <a:endParaRPr lang="en-US" sz="2800">
              <a:latin typeface="+mj-lt"/>
            </a:endParaRPr>
          </a:p>
        </p:txBody>
      </p:sp>
      <p:sp>
        <p:nvSpPr>
          <p:cNvPr id="320534" name="Rectangle 22">
            <a:extLst>
              <a:ext uri="{FF2B5EF4-FFF2-40B4-BE49-F238E27FC236}">
                <a16:creationId xmlns:a16="http://schemas.microsoft.com/office/drawing/2014/main" id="{DE78E1F7-2978-1619-6116-C9824D503FD5}"/>
              </a:ext>
            </a:extLst>
          </p:cNvPr>
          <p:cNvSpPr>
            <a:spLocks noChangeArrowheads="1"/>
          </p:cNvSpPr>
          <p:nvPr/>
        </p:nvSpPr>
        <p:spPr bwMode="auto">
          <a:xfrm>
            <a:off x="5461000" y="4468813"/>
            <a:ext cx="3695700" cy="1597025"/>
          </a:xfrm>
          <a:prstGeom prst="rect">
            <a:avLst/>
          </a:prstGeom>
          <a:solidFill>
            <a:srgbClr val="FFFF00"/>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800">
              <a:latin typeface="+mj-lt"/>
            </a:endParaRPr>
          </a:p>
        </p:txBody>
      </p:sp>
      <p:sp>
        <p:nvSpPr>
          <p:cNvPr id="320528" name="Rectangle 16">
            <a:extLst>
              <a:ext uri="{FF2B5EF4-FFF2-40B4-BE49-F238E27FC236}">
                <a16:creationId xmlns:a16="http://schemas.microsoft.com/office/drawing/2014/main" id="{0B7D9E9E-CE98-AE37-BB14-550B8F01072B}"/>
              </a:ext>
            </a:extLst>
          </p:cNvPr>
          <p:cNvSpPr>
            <a:spLocks noChangeArrowheads="1"/>
          </p:cNvSpPr>
          <p:nvPr/>
        </p:nvSpPr>
        <p:spPr bwMode="auto">
          <a:xfrm>
            <a:off x="420688" y="5373688"/>
            <a:ext cx="3695700" cy="1933575"/>
          </a:xfrm>
          <a:prstGeom prst="rect">
            <a:avLst/>
          </a:prstGeom>
          <a:solidFill>
            <a:srgbClr val="FFFF00"/>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800">
              <a:latin typeface="+mj-lt"/>
            </a:endParaRPr>
          </a:p>
        </p:txBody>
      </p:sp>
      <p:sp>
        <p:nvSpPr>
          <p:cNvPr id="320522" name="Rectangle 10">
            <a:extLst>
              <a:ext uri="{FF2B5EF4-FFF2-40B4-BE49-F238E27FC236}">
                <a16:creationId xmlns:a16="http://schemas.microsoft.com/office/drawing/2014/main" id="{76F50803-5F9A-520A-5305-F57E699DD82A}"/>
              </a:ext>
            </a:extLst>
          </p:cNvPr>
          <p:cNvSpPr>
            <a:spLocks noChangeArrowheads="1"/>
          </p:cNvSpPr>
          <p:nvPr/>
        </p:nvSpPr>
        <p:spPr bwMode="auto">
          <a:xfrm>
            <a:off x="420688" y="3525838"/>
            <a:ext cx="3695700" cy="1512887"/>
          </a:xfrm>
          <a:prstGeom prst="rect">
            <a:avLst/>
          </a:prstGeom>
          <a:solidFill>
            <a:srgbClr val="FFFF00"/>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800">
              <a:latin typeface="+mj-lt"/>
            </a:endParaRPr>
          </a:p>
        </p:txBody>
      </p:sp>
      <p:sp>
        <p:nvSpPr>
          <p:cNvPr id="320516" name="Rectangle 4">
            <a:extLst>
              <a:ext uri="{FF2B5EF4-FFF2-40B4-BE49-F238E27FC236}">
                <a16:creationId xmlns:a16="http://schemas.microsoft.com/office/drawing/2014/main" id="{AE477281-6E69-B161-D077-AA1B789D4F3A}"/>
              </a:ext>
            </a:extLst>
          </p:cNvPr>
          <p:cNvSpPr>
            <a:spLocks noChangeArrowheads="1"/>
          </p:cNvSpPr>
          <p:nvPr/>
        </p:nvSpPr>
        <p:spPr bwMode="auto">
          <a:xfrm>
            <a:off x="4795838" y="1220788"/>
            <a:ext cx="3695700" cy="2940050"/>
          </a:xfrm>
          <a:prstGeom prst="rect">
            <a:avLst/>
          </a:prstGeom>
          <a:solidFill>
            <a:srgbClr val="FFCCFF"/>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800">
              <a:latin typeface="+mj-lt"/>
            </a:endParaRPr>
          </a:p>
        </p:txBody>
      </p:sp>
      <p:sp>
        <p:nvSpPr>
          <p:cNvPr id="320514" name="Rectangle 2">
            <a:extLst>
              <a:ext uri="{FF2B5EF4-FFF2-40B4-BE49-F238E27FC236}">
                <a16:creationId xmlns:a16="http://schemas.microsoft.com/office/drawing/2014/main" id="{EAC97693-DDC7-20FA-0E9E-701A9A504091}"/>
              </a:ext>
            </a:extLst>
          </p:cNvPr>
          <p:cNvSpPr>
            <a:spLocks noChangeArrowheads="1"/>
          </p:cNvSpPr>
          <p:nvPr/>
        </p:nvSpPr>
        <p:spPr bwMode="auto">
          <a:xfrm>
            <a:off x="4879975" y="1220788"/>
            <a:ext cx="3611563" cy="1090612"/>
          </a:xfrm>
          <a:prstGeom prst="rect">
            <a:avLst/>
          </a:prstGeom>
          <a:noFill/>
          <a:ln w="9525">
            <a:noFill/>
            <a:miter lim="800000"/>
            <a:headEnd/>
            <a:tailEnd/>
          </a:ln>
        </p:spPr>
        <p:txBody>
          <a:bodyPr wrap="none" lIns="100772" tIns="50387" rIns="100772" bIns="50387" anchor="ctr"/>
          <a:lstStyle/>
          <a:p>
            <a:pPr algn="ctr" defTabSz="503238" eaLnBrk="1" hangingPunct="1">
              <a:defRPr/>
            </a:pPr>
            <a:endParaRPr lang="en-US" sz="2800" b="0">
              <a:solidFill>
                <a:schemeClr val="tx1"/>
              </a:solidFill>
              <a:latin typeface="+mj-lt"/>
            </a:endParaRPr>
          </a:p>
        </p:txBody>
      </p:sp>
      <p:sp>
        <p:nvSpPr>
          <p:cNvPr id="320515" name="Text Box 3">
            <a:extLst>
              <a:ext uri="{FF2B5EF4-FFF2-40B4-BE49-F238E27FC236}">
                <a16:creationId xmlns:a16="http://schemas.microsoft.com/office/drawing/2014/main" id="{52D46846-50B7-D4A8-4B33-03120438142A}"/>
              </a:ext>
            </a:extLst>
          </p:cNvPr>
          <p:cNvSpPr txBox="1">
            <a:spLocks noChangeArrowheads="1"/>
          </p:cNvSpPr>
          <p:nvPr/>
        </p:nvSpPr>
        <p:spPr bwMode="auto">
          <a:xfrm>
            <a:off x="5214938" y="1219200"/>
            <a:ext cx="3132137" cy="963613"/>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dirty="0">
                <a:solidFill>
                  <a:schemeClr val="tx1"/>
                </a:solidFill>
                <a:latin typeface="+mj-lt"/>
              </a:rPr>
              <a:t>&lt;&lt;façade&gt;&gt;</a:t>
            </a:r>
          </a:p>
          <a:p>
            <a:pPr defTabSz="503238" eaLnBrk="1" hangingPunct="1">
              <a:defRPr/>
            </a:pPr>
            <a:r>
              <a:rPr lang="en-US" sz="2800" dirty="0" err="1">
                <a:solidFill>
                  <a:schemeClr val="tx1"/>
                </a:solidFill>
                <a:latin typeface="+mj-lt"/>
              </a:rPr>
              <a:t>SecurityManager</a:t>
            </a:r>
            <a:endParaRPr lang="en-US" sz="2800" dirty="0">
              <a:solidFill>
                <a:schemeClr val="tx1"/>
              </a:solidFill>
              <a:latin typeface="+mj-lt"/>
            </a:endParaRPr>
          </a:p>
        </p:txBody>
      </p:sp>
      <p:sp>
        <p:nvSpPr>
          <p:cNvPr id="320517" name="Text Box 5">
            <a:extLst>
              <a:ext uri="{FF2B5EF4-FFF2-40B4-BE49-F238E27FC236}">
                <a16:creationId xmlns:a16="http://schemas.microsoft.com/office/drawing/2014/main" id="{0D4D1552-7F85-9ED0-37C6-3849E21912EE}"/>
              </a:ext>
            </a:extLst>
          </p:cNvPr>
          <p:cNvSpPr txBox="1">
            <a:spLocks noChangeArrowheads="1"/>
          </p:cNvSpPr>
          <p:nvPr/>
        </p:nvSpPr>
        <p:spPr bwMode="auto">
          <a:xfrm>
            <a:off x="4778375" y="2189163"/>
            <a:ext cx="3319463" cy="1825625"/>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b="0" dirty="0">
                <a:solidFill>
                  <a:schemeClr val="tx1"/>
                </a:solidFill>
                <a:latin typeface="+mj-lt"/>
              </a:rPr>
              <a:t>+</a:t>
            </a:r>
            <a:r>
              <a:rPr lang="en-US" sz="2800" b="0" dirty="0" err="1">
                <a:solidFill>
                  <a:schemeClr val="tx1"/>
                </a:solidFill>
                <a:latin typeface="+mj-lt"/>
              </a:rPr>
              <a:t>addAccessRight</a:t>
            </a:r>
            <a:r>
              <a:rPr lang="en-US" sz="2800" b="0" dirty="0">
                <a:solidFill>
                  <a:schemeClr val="tx1"/>
                </a:solidFill>
                <a:latin typeface="+mj-lt"/>
              </a:rPr>
              <a:t>()</a:t>
            </a:r>
          </a:p>
          <a:p>
            <a:pPr defTabSz="503238" eaLnBrk="1" hangingPunct="1">
              <a:defRPr/>
            </a:pPr>
            <a:r>
              <a:rPr lang="en-US" sz="2800" b="0" dirty="0">
                <a:solidFill>
                  <a:schemeClr val="tx1"/>
                </a:solidFill>
                <a:latin typeface="+mj-lt"/>
              </a:rPr>
              <a:t>+</a:t>
            </a:r>
            <a:r>
              <a:rPr lang="en-US" sz="2800" b="0" dirty="0" err="1">
                <a:solidFill>
                  <a:schemeClr val="tx1"/>
                </a:solidFill>
                <a:latin typeface="+mj-lt"/>
              </a:rPr>
              <a:t>addActor</a:t>
            </a:r>
            <a:r>
              <a:rPr lang="en-US" sz="2800" b="0" dirty="0">
                <a:solidFill>
                  <a:schemeClr val="tx1"/>
                </a:solidFill>
                <a:latin typeface="+mj-lt"/>
              </a:rPr>
              <a:t>()</a:t>
            </a:r>
          </a:p>
          <a:p>
            <a:pPr defTabSz="503238" eaLnBrk="1" hangingPunct="1">
              <a:defRPr/>
            </a:pPr>
            <a:r>
              <a:rPr lang="en-US" sz="2800" b="0" dirty="0">
                <a:solidFill>
                  <a:schemeClr val="tx1"/>
                </a:solidFill>
                <a:latin typeface="+mj-lt"/>
              </a:rPr>
              <a:t>+</a:t>
            </a:r>
            <a:r>
              <a:rPr lang="en-US" sz="2800" b="0" dirty="0" err="1">
                <a:solidFill>
                  <a:schemeClr val="tx1"/>
                </a:solidFill>
                <a:latin typeface="+mj-lt"/>
              </a:rPr>
              <a:t>addActorRole</a:t>
            </a:r>
            <a:r>
              <a:rPr lang="en-US" sz="2800" b="0" dirty="0">
                <a:solidFill>
                  <a:schemeClr val="tx1"/>
                </a:solidFill>
                <a:latin typeface="+mj-lt"/>
              </a:rPr>
              <a:t>()</a:t>
            </a:r>
          </a:p>
          <a:p>
            <a:pPr defTabSz="503238" eaLnBrk="1" hangingPunct="1">
              <a:defRPr/>
            </a:pPr>
            <a:r>
              <a:rPr lang="en-US" sz="2800" b="0" dirty="0">
                <a:solidFill>
                  <a:schemeClr val="tx1"/>
                </a:solidFill>
                <a:latin typeface="+mj-lt"/>
              </a:rPr>
              <a:t>+</a:t>
            </a:r>
            <a:r>
              <a:rPr lang="en-US" sz="2800" b="0" dirty="0" err="1">
                <a:solidFill>
                  <a:schemeClr val="tx1"/>
                </a:solidFill>
                <a:latin typeface="+mj-lt"/>
              </a:rPr>
              <a:t>removeActor</a:t>
            </a:r>
            <a:r>
              <a:rPr lang="en-US" sz="2800" b="0" dirty="0">
                <a:solidFill>
                  <a:schemeClr val="tx1"/>
                </a:solidFill>
                <a:latin typeface="+mj-lt"/>
              </a:rPr>
              <a:t>()</a:t>
            </a:r>
          </a:p>
        </p:txBody>
      </p:sp>
      <p:sp>
        <p:nvSpPr>
          <p:cNvPr id="320518" name="Line 6">
            <a:extLst>
              <a:ext uri="{FF2B5EF4-FFF2-40B4-BE49-F238E27FC236}">
                <a16:creationId xmlns:a16="http://schemas.microsoft.com/office/drawing/2014/main" id="{586EE86F-614A-659F-125A-F90289803A8F}"/>
              </a:ext>
            </a:extLst>
          </p:cNvPr>
          <p:cNvSpPr>
            <a:spLocks noChangeShapeType="1"/>
          </p:cNvSpPr>
          <p:nvPr/>
        </p:nvSpPr>
        <p:spPr bwMode="auto">
          <a:xfrm>
            <a:off x="4795838" y="2062163"/>
            <a:ext cx="36957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20519" name="Line 7">
            <a:extLst>
              <a:ext uri="{FF2B5EF4-FFF2-40B4-BE49-F238E27FC236}">
                <a16:creationId xmlns:a16="http://schemas.microsoft.com/office/drawing/2014/main" id="{B32D1577-F38A-19E1-0432-E8C2E0248FFF}"/>
              </a:ext>
            </a:extLst>
          </p:cNvPr>
          <p:cNvSpPr>
            <a:spLocks noChangeShapeType="1"/>
          </p:cNvSpPr>
          <p:nvPr/>
        </p:nvSpPr>
        <p:spPr bwMode="auto">
          <a:xfrm>
            <a:off x="4795838" y="2144713"/>
            <a:ext cx="36957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20520" name="Rectangle 8">
            <a:extLst>
              <a:ext uri="{FF2B5EF4-FFF2-40B4-BE49-F238E27FC236}">
                <a16:creationId xmlns:a16="http://schemas.microsoft.com/office/drawing/2014/main" id="{608BF932-A3EF-FB76-5BE1-F2A6373A1572}"/>
              </a:ext>
            </a:extLst>
          </p:cNvPr>
          <p:cNvSpPr>
            <a:spLocks noChangeArrowheads="1"/>
          </p:cNvSpPr>
          <p:nvPr/>
        </p:nvSpPr>
        <p:spPr bwMode="auto">
          <a:xfrm>
            <a:off x="504825" y="3359150"/>
            <a:ext cx="3611563" cy="1092200"/>
          </a:xfrm>
          <a:prstGeom prst="rect">
            <a:avLst/>
          </a:prstGeom>
          <a:noFill/>
          <a:ln w="9525">
            <a:noFill/>
            <a:miter lim="800000"/>
            <a:headEnd/>
            <a:tailEnd/>
          </a:ln>
        </p:spPr>
        <p:txBody>
          <a:bodyPr wrap="none" lIns="100772" tIns="50387" rIns="100772" bIns="50387" anchor="ctr"/>
          <a:lstStyle/>
          <a:p>
            <a:pPr algn="ctr" defTabSz="503238" eaLnBrk="1" hangingPunct="1">
              <a:defRPr/>
            </a:pPr>
            <a:endParaRPr lang="en-US" sz="2800" b="0">
              <a:solidFill>
                <a:schemeClr val="tx1"/>
              </a:solidFill>
              <a:latin typeface="+mj-lt"/>
            </a:endParaRPr>
          </a:p>
        </p:txBody>
      </p:sp>
      <p:sp>
        <p:nvSpPr>
          <p:cNvPr id="320521" name="Text Box 9">
            <a:extLst>
              <a:ext uri="{FF2B5EF4-FFF2-40B4-BE49-F238E27FC236}">
                <a16:creationId xmlns:a16="http://schemas.microsoft.com/office/drawing/2014/main" id="{0B95CD5E-2EF4-BDEB-6906-0267459C9F34}"/>
              </a:ext>
            </a:extLst>
          </p:cNvPr>
          <p:cNvSpPr txBox="1">
            <a:spLocks noChangeArrowheads="1"/>
          </p:cNvSpPr>
          <p:nvPr/>
        </p:nvSpPr>
        <p:spPr bwMode="auto">
          <a:xfrm>
            <a:off x="839788" y="3609975"/>
            <a:ext cx="2282825" cy="533400"/>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a:solidFill>
                  <a:schemeClr val="tx1"/>
                </a:solidFill>
                <a:latin typeface="+mj-lt"/>
              </a:rPr>
              <a:t>AccessRight</a:t>
            </a:r>
          </a:p>
        </p:txBody>
      </p:sp>
      <p:sp>
        <p:nvSpPr>
          <p:cNvPr id="320523" name="Text Box 11">
            <a:extLst>
              <a:ext uri="{FF2B5EF4-FFF2-40B4-BE49-F238E27FC236}">
                <a16:creationId xmlns:a16="http://schemas.microsoft.com/office/drawing/2014/main" id="{7ABFC51C-90AF-2075-2FF5-308C9A5A24E5}"/>
              </a:ext>
            </a:extLst>
          </p:cNvPr>
          <p:cNvSpPr txBox="1">
            <a:spLocks noChangeArrowheads="1"/>
          </p:cNvSpPr>
          <p:nvPr/>
        </p:nvSpPr>
        <p:spPr bwMode="auto">
          <a:xfrm>
            <a:off x="403225" y="4329113"/>
            <a:ext cx="3319463" cy="533400"/>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b="0">
                <a:solidFill>
                  <a:schemeClr val="tx1"/>
                </a:solidFill>
                <a:latin typeface="+mj-lt"/>
              </a:rPr>
              <a:t>+addAccessRight()</a:t>
            </a:r>
          </a:p>
        </p:txBody>
      </p:sp>
      <p:sp>
        <p:nvSpPr>
          <p:cNvPr id="320524" name="Line 12">
            <a:extLst>
              <a:ext uri="{FF2B5EF4-FFF2-40B4-BE49-F238E27FC236}">
                <a16:creationId xmlns:a16="http://schemas.microsoft.com/office/drawing/2014/main" id="{FDB1F614-036D-C913-F3F1-88DDE2CDCE0E}"/>
              </a:ext>
            </a:extLst>
          </p:cNvPr>
          <p:cNvSpPr>
            <a:spLocks noChangeShapeType="1"/>
          </p:cNvSpPr>
          <p:nvPr/>
        </p:nvSpPr>
        <p:spPr bwMode="auto">
          <a:xfrm>
            <a:off x="420688" y="4200525"/>
            <a:ext cx="36957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20525" name="Line 13">
            <a:extLst>
              <a:ext uri="{FF2B5EF4-FFF2-40B4-BE49-F238E27FC236}">
                <a16:creationId xmlns:a16="http://schemas.microsoft.com/office/drawing/2014/main" id="{10125D15-27C1-2B1D-5F3B-C08DDF657EA5}"/>
              </a:ext>
            </a:extLst>
          </p:cNvPr>
          <p:cNvSpPr>
            <a:spLocks noChangeShapeType="1"/>
          </p:cNvSpPr>
          <p:nvPr/>
        </p:nvSpPr>
        <p:spPr bwMode="auto">
          <a:xfrm>
            <a:off x="420688" y="4283075"/>
            <a:ext cx="36957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20526" name="Rectangle 14">
            <a:extLst>
              <a:ext uri="{FF2B5EF4-FFF2-40B4-BE49-F238E27FC236}">
                <a16:creationId xmlns:a16="http://schemas.microsoft.com/office/drawing/2014/main" id="{77DF95F9-52C7-EDA4-E6E5-FF2E8A777520}"/>
              </a:ext>
            </a:extLst>
          </p:cNvPr>
          <p:cNvSpPr>
            <a:spLocks noChangeArrowheads="1"/>
          </p:cNvSpPr>
          <p:nvPr/>
        </p:nvSpPr>
        <p:spPr bwMode="auto">
          <a:xfrm>
            <a:off x="504825" y="5207000"/>
            <a:ext cx="3611563" cy="1092200"/>
          </a:xfrm>
          <a:prstGeom prst="rect">
            <a:avLst/>
          </a:prstGeom>
          <a:noFill/>
          <a:ln w="9525">
            <a:noFill/>
            <a:miter lim="800000"/>
            <a:headEnd/>
            <a:tailEnd/>
          </a:ln>
        </p:spPr>
        <p:txBody>
          <a:bodyPr wrap="none" lIns="100772" tIns="50387" rIns="100772" bIns="50387" anchor="ctr"/>
          <a:lstStyle/>
          <a:p>
            <a:pPr algn="ctr" defTabSz="503238" eaLnBrk="1" hangingPunct="1">
              <a:defRPr/>
            </a:pPr>
            <a:endParaRPr lang="en-US" sz="2800" b="0">
              <a:solidFill>
                <a:schemeClr val="tx1"/>
              </a:solidFill>
              <a:latin typeface="+mj-lt"/>
            </a:endParaRPr>
          </a:p>
        </p:txBody>
      </p:sp>
      <p:sp>
        <p:nvSpPr>
          <p:cNvPr id="320527" name="Text Box 15">
            <a:extLst>
              <a:ext uri="{FF2B5EF4-FFF2-40B4-BE49-F238E27FC236}">
                <a16:creationId xmlns:a16="http://schemas.microsoft.com/office/drawing/2014/main" id="{356D5A79-75CD-9541-3CAA-B829DA901F83}"/>
              </a:ext>
            </a:extLst>
          </p:cNvPr>
          <p:cNvSpPr txBox="1">
            <a:spLocks noChangeArrowheads="1"/>
          </p:cNvSpPr>
          <p:nvPr/>
        </p:nvSpPr>
        <p:spPr bwMode="auto">
          <a:xfrm>
            <a:off x="839788" y="5457825"/>
            <a:ext cx="2476500" cy="533400"/>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dirty="0" err="1">
                <a:solidFill>
                  <a:schemeClr val="tx1"/>
                </a:solidFill>
                <a:latin typeface="+mj-lt"/>
              </a:rPr>
              <a:t>ActorManage</a:t>
            </a:r>
            <a:endParaRPr lang="en-US" sz="2800" dirty="0">
              <a:solidFill>
                <a:schemeClr val="tx1"/>
              </a:solidFill>
              <a:latin typeface="+mj-lt"/>
            </a:endParaRPr>
          </a:p>
        </p:txBody>
      </p:sp>
      <p:sp>
        <p:nvSpPr>
          <p:cNvPr id="320529" name="Text Box 17">
            <a:extLst>
              <a:ext uri="{FF2B5EF4-FFF2-40B4-BE49-F238E27FC236}">
                <a16:creationId xmlns:a16="http://schemas.microsoft.com/office/drawing/2014/main" id="{99B6DF60-ABC1-8FED-4D5E-EBA3DEADB229}"/>
              </a:ext>
            </a:extLst>
          </p:cNvPr>
          <p:cNvSpPr txBox="1">
            <a:spLocks noChangeArrowheads="1"/>
          </p:cNvSpPr>
          <p:nvPr/>
        </p:nvSpPr>
        <p:spPr bwMode="auto">
          <a:xfrm>
            <a:off x="420688" y="5964238"/>
            <a:ext cx="2828925" cy="1393825"/>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b="0" dirty="0">
                <a:solidFill>
                  <a:schemeClr val="tx1"/>
                </a:solidFill>
                <a:latin typeface="+mj-lt"/>
              </a:rPr>
              <a:t>+</a:t>
            </a:r>
            <a:r>
              <a:rPr lang="en-US" sz="2800" b="0" dirty="0" err="1">
                <a:solidFill>
                  <a:schemeClr val="tx1"/>
                </a:solidFill>
                <a:latin typeface="+mj-lt"/>
              </a:rPr>
              <a:t>addActor</a:t>
            </a:r>
            <a:r>
              <a:rPr lang="en-US" sz="2800" b="0" dirty="0">
                <a:solidFill>
                  <a:schemeClr val="tx1"/>
                </a:solidFill>
                <a:latin typeface="+mj-lt"/>
              </a:rPr>
              <a:t>()</a:t>
            </a:r>
          </a:p>
          <a:p>
            <a:pPr defTabSz="503238" eaLnBrk="1" hangingPunct="1">
              <a:defRPr/>
            </a:pPr>
            <a:r>
              <a:rPr lang="en-US" sz="2800" b="0" dirty="0">
                <a:solidFill>
                  <a:schemeClr val="tx1"/>
                </a:solidFill>
                <a:latin typeface="+mj-lt"/>
              </a:rPr>
              <a:t>+</a:t>
            </a:r>
            <a:r>
              <a:rPr lang="en-US" sz="2800" b="0" dirty="0" err="1">
                <a:solidFill>
                  <a:schemeClr val="tx1"/>
                </a:solidFill>
                <a:latin typeface="+mj-lt"/>
              </a:rPr>
              <a:t>removeActor</a:t>
            </a:r>
            <a:r>
              <a:rPr lang="en-US" sz="2800" b="0" dirty="0">
                <a:solidFill>
                  <a:schemeClr val="tx1"/>
                </a:solidFill>
                <a:latin typeface="+mj-lt"/>
              </a:rPr>
              <a:t>()</a:t>
            </a:r>
          </a:p>
          <a:p>
            <a:pPr defTabSz="503238" eaLnBrk="1" hangingPunct="1">
              <a:defRPr/>
            </a:pPr>
            <a:r>
              <a:rPr lang="en-US" sz="2800" b="0" dirty="0">
                <a:solidFill>
                  <a:schemeClr val="tx1"/>
                </a:solidFill>
                <a:latin typeface="+mj-lt"/>
              </a:rPr>
              <a:t>+</a:t>
            </a:r>
            <a:r>
              <a:rPr lang="en-US" sz="2800" b="0" dirty="0" err="1">
                <a:solidFill>
                  <a:schemeClr val="tx1"/>
                </a:solidFill>
                <a:latin typeface="+mj-lt"/>
              </a:rPr>
              <a:t>checkSalary</a:t>
            </a:r>
            <a:r>
              <a:rPr lang="en-US" sz="2800" b="0" dirty="0">
                <a:solidFill>
                  <a:schemeClr val="tx1"/>
                </a:solidFill>
                <a:latin typeface="+mj-lt"/>
              </a:rPr>
              <a:t>()</a:t>
            </a:r>
          </a:p>
        </p:txBody>
      </p:sp>
      <p:sp>
        <p:nvSpPr>
          <p:cNvPr id="320530" name="Line 18">
            <a:extLst>
              <a:ext uri="{FF2B5EF4-FFF2-40B4-BE49-F238E27FC236}">
                <a16:creationId xmlns:a16="http://schemas.microsoft.com/office/drawing/2014/main" id="{9F738E4A-8197-0E13-65A0-47C14F5A881C}"/>
              </a:ext>
            </a:extLst>
          </p:cNvPr>
          <p:cNvSpPr>
            <a:spLocks noChangeShapeType="1"/>
          </p:cNvSpPr>
          <p:nvPr/>
        </p:nvSpPr>
        <p:spPr bwMode="auto">
          <a:xfrm>
            <a:off x="420688" y="5964238"/>
            <a:ext cx="36957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20531" name="Line 19">
            <a:extLst>
              <a:ext uri="{FF2B5EF4-FFF2-40B4-BE49-F238E27FC236}">
                <a16:creationId xmlns:a16="http://schemas.microsoft.com/office/drawing/2014/main" id="{AE69774A-2E8B-D3C6-3E74-B394196D5FA5}"/>
              </a:ext>
            </a:extLst>
          </p:cNvPr>
          <p:cNvSpPr>
            <a:spLocks noChangeShapeType="1"/>
          </p:cNvSpPr>
          <p:nvPr/>
        </p:nvSpPr>
        <p:spPr bwMode="auto">
          <a:xfrm>
            <a:off x="420688" y="6048375"/>
            <a:ext cx="36957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20532" name="Rectangle 20">
            <a:extLst>
              <a:ext uri="{FF2B5EF4-FFF2-40B4-BE49-F238E27FC236}">
                <a16:creationId xmlns:a16="http://schemas.microsoft.com/office/drawing/2014/main" id="{9035B602-84E1-56A0-6379-00E6DA1AE9E0}"/>
              </a:ext>
            </a:extLst>
          </p:cNvPr>
          <p:cNvSpPr>
            <a:spLocks noChangeArrowheads="1"/>
          </p:cNvSpPr>
          <p:nvPr/>
        </p:nvSpPr>
        <p:spPr bwMode="auto">
          <a:xfrm>
            <a:off x="5545138" y="4300538"/>
            <a:ext cx="3611562" cy="1093787"/>
          </a:xfrm>
          <a:prstGeom prst="rect">
            <a:avLst/>
          </a:prstGeom>
          <a:noFill/>
          <a:ln w="9525">
            <a:noFill/>
            <a:miter lim="800000"/>
            <a:headEnd/>
            <a:tailEnd/>
          </a:ln>
        </p:spPr>
        <p:txBody>
          <a:bodyPr wrap="none" lIns="100772" tIns="50387" rIns="100772" bIns="50387" anchor="ctr"/>
          <a:lstStyle/>
          <a:p>
            <a:pPr algn="ctr" defTabSz="503238" eaLnBrk="1" hangingPunct="1">
              <a:defRPr/>
            </a:pPr>
            <a:endParaRPr lang="en-US" sz="2800" b="0">
              <a:solidFill>
                <a:schemeClr val="tx1"/>
              </a:solidFill>
              <a:latin typeface="+mj-lt"/>
            </a:endParaRPr>
          </a:p>
        </p:txBody>
      </p:sp>
      <p:sp>
        <p:nvSpPr>
          <p:cNvPr id="320533" name="Text Box 21">
            <a:extLst>
              <a:ext uri="{FF2B5EF4-FFF2-40B4-BE49-F238E27FC236}">
                <a16:creationId xmlns:a16="http://schemas.microsoft.com/office/drawing/2014/main" id="{9BD75A08-1171-181A-58A0-889F2FC3DB6C}"/>
              </a:ext>
            </a:extLst>
          </p:cNvPr>
          <p:cNvSpPr txBox="1">
            <a:spLocks noChangeArrowheads="1"/>
          </p:cNvSpPr>
          <p:nvPr/>
        </p:nvSpPr>
        <p:spPr bwMode="auto">
          <a:xfrm>
            <a:off x="5878513" y="4554538"/>
            <a:ext cx="1900237" cy="533400"/>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a:solidFill>
                  <a:schemeClr val="tx1"/>
                </a:solidFill>
                <a:latin typeface="+mj-lt"/>
              </a:rPr>
              <a:t>ActorRole</a:t>
            </a:r>
          </a:p>
        </p:txBody>
      </p:sp>
      <p:sp>
        <p:nvSpPr>
          <p:cNvPr id="320535" name="Text Box 23">
            <a:extLst>
              <a:ext uri="{FF2B5EF4-FFF2-40B4-BE49-F238E27FC236}">
                <a16:creationId xmlns:a16="http://schemas.microsoft.com/office/drawing/2014/main" id="{E15B1223-CB80-E67A-7840-0383DEF840C1}"/>
              </a:ext>
            </a:extLst>
          </p:cNvPr>
          <p:cNvSpPr txBox="1">
            <a:spLocks noChangeArrowheads="1"/>
          </p:cNvSpPr>
          <p:nvPr/>
        </p:nvSpPr>
        <p:spPr bwMode="auto">
          <a:xfrm>
            <a:off x="5443538" y="5272088"/>
            <a:ext cx="2936875" cy="533400"/>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b="0">
                <a:solidFill>
                  <a:schemeClr val="tx1"/>
                </a:solidFill>
                <a:latin typeface="+mj-lt"/>
              </a:rPr>
              <a:t>+addActorRole()</a:t>
            </a:r>
          </a:p>
        </p:txBody>
      </p:sp>
      <p:sp>
        <p:nvSpPr>
          <p:cNvPr id="320536" name="Line 24">
            <a:extLst>
              <a:ext uri="{FF2B5EF4-FFF2-40B4-BE49-F238E27FC236}">
                <a16:creationId xmlns:a16="http://schemas.microsoft.com/office/drawing/2014/main" id="{EC1578FF-4914-B5C1-A30A-4B66D8C790AC}"/>
              </a:ext>
            </a:extLst>
          </p:cNvPr>
          <p:cNvSpPr>
            <a:spLocks noChangeShapeType="1"/>
          </p:cNvSpPr>
          <p:nvPr/>
        </p:nvSpPr>
        <p:spPr bwMode="auto">
          <a:xfrm>
            <a:off x="5461000" y="5141913"/>
            <a:ext cx="36957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20537" name="Line 25">
            <a:extLst>
              <a:ext uri="{FF2B5EF4-FFF2-40B4-BE49-F238E27FC236}">
                <a16:creationId xmlns:a16="http://schemas.microsoft.com/office/drawing/2014/main" id="{2B07D804-46F7-A4F6-6622-4C93D03BF9C4}"/>
              </a:ext>
            </a:extLst>
          </p:cNvPr>
          <p:cNvSpPr>
            <a:spLocks noChangeShapeType="1"/>
          </p:cNvSpPr>
          <p:nvPr/>
        </p:nvSpPr>
        <p:spPr bwMode="auto">
          <a:xfrm>
            <a:off x="5461000" y="5226050"/>
            <a:ext cx="36957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20538" name="Text Box 26">
            <a:extLst>
              <a:ext uri="{FF2B5EF4-FFF2-40B4-BE49-F238E27FC236}">
                <a16:creationId xmlns:a16="http://schemas.microsoft.com/office/drawing/2014/main" id="{D99663F6-17CB-999A-4902-14390524169F}"/>
              </a:ext>
            </a:extLst>
          </p:cNvPr>
          <p:cNvSpPr txBox="1">
            <a:spLocks noChangeArrowheads="1"/>
          </p:cNvSpPr>
          <p:nvPr/>
        </p:nvSpPr>
        <p:spPr bwMode="auto">
          <a:xfrm>
            <a:off x="5106988" y="6373813"/>
            <a:ext cx="3309937" cy="471487"/>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400" b="0">
                <a:solidFill>
                  <a:schemeClr val="tx1"/>
                </a:solidFill>
                <a:latin typeface="+mj-lt"/>
              </a:rPr>
              <a:t>Method not in Facade</a:t>
            </a:r>
          </a:p>
        </p:txBody>
      </p:sp>
      <p:sp>
        <p:nvSpPr>
          <p:cNvPr id="320539" name="Line 27">
            <a:extLst>
              <a:ext uri="{FF2B5EF4-FFF2-40B4-BE49-F238E27FC236}">
                <a16:creationId xmlns:a16="http://schemas.microsoft.com/office/drawing/2014/main" id="{1C295439-4F3C-E423-4B4E-311C8D413466}"/>
              </a:ext>
            </a:extLst>
          </p:cNvPr>
          <p:cNvSpPr>
            <a:spLocks noChangeShapeType="1"/>
          </p:cNvSpPr>
          <p:nvPr/>
        </p:nvSpPr>
        <p:spPr bwMode="auto">
          <a:xfrm flipH="1">
            <a:off x="2771775" y="6719888"/>
            <a:ext cx="2352675" cy="336550"/>
          </a:xfrm>
          <a:prstGeom prst="line">
            <a:avLst/>
          </a:prstGeom>
          <a:noFill/>
          <a:ln w="28575">
            <a:solidFill>
              <a:srgbClr val="0000CC"/>
            </a:solidFill>
            <a:prstDash val="dash"/>
            <a:round/>
            <a:headEnd type="none" w="med" len="med"/>
            <a:tailEnd type="arrow" w="med" len="med"/>
          </a:ln>
        </p:spPr>
        <p:txBody>
          <a:bodyPr/>
          <a:lstStyle/>
          <a:p>
            <a:pPr>
              <a:lnSpc>
                <a:spcPct val="80000"/>
              </a:lnSpc>
              <a:buClr>
                <a:srgbClr val="000000"/>
              </a:buClr>
              <a:buSzPct val="100000"/>
              <a:buFont typeface="Times New Roman" pitchFamily="18" charset="0"/>
              <a:buNone/>
              <a:defRPr/>
            </a:pPr>
            <a:endParaRPr lang="en-US" sz="2800">
              <a:latin typeface="+mj-lt"/>
            </a:endParaRPr>
          </a:p>
        </p:txBody>
      </p:sp>
      <p:sp>
        <p:nvSpPr>
          <p:cNvPr id="305180" name="Text Box 28">
            <a:extLst>
              <a:ext uri="{FF2B5EF4-FFF2-40B4-BE49-F238E27FC236}">
                <a16:creationId xmlns:a16="http://schemas.microsoft.com/office/drawing/2014/main" id="{F9416C1E-A952-59B2-1DDE-C7731990A18B}"/>
              </a:ext>
            </a:extLst>
          </p:cNvPr>
          <p:cNvSpPr txBox="1">
            <a:spLocks noChangeArrowheads="1"/>
          </p:cNvSpPr>
          <p:nvPr/>
        </p:nvSpPr>
        <p:spPr bwMode="auto">
          <a:xfrm>
            <a:off x="7023100" y="274638"/>
            <a:ext cx="3057525" cy="579437"/>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3100" dirty="0">
                <a:solidFill>
                  <a:schemeClr val="tx1"/>
                </a:solidFill>
                <a:latin typeface="+mj-lt"/>
              </a:rPr>
              <a:t>Pattern Name </a:t>
            </a:r>
          </a:p>
        </p:txBody>
      </p:sp>
      <p:sp>
        <p:nvSpPr>
          <p:cNvPr id="320541" name="Line 29">
            <a:extLst>
              <a:ext uri="{FF2B5EF4-FFF2-40B4-BE49-F238E27FC236}">
                <a16:creationId xmlns:a16="http://schemas.microsoft.com/office/drawing/2014/main" id="{7F1D8D89-B883-1BAE-955B-78592F643BED}"/>
              </a:ext>
            </a:extLst>
          </p:cNvPr>
          <p:cNvSpPr>
            <a:spLocks noChangeShapeType="1"/>
          </p:cNvSpPr>
          <p:nvPr/>
        </p:nvSpPr>
        <p:spPr bwMode="auto">
          <a:xfrm flipH="1">
            <a:off x="7315200" y="808038"/>
            <a:ext cx="1230313" cy="579437"/>
          </a:xfrm>
          <a:prstGeom prst="line">
            <a:avLst/>
          </a:prstGeom>
          <a:noFill/>
          <a:ln w="9525">
            <a:solidFill>
              <a:schemeClr val="tx1"/>
            </a:solidFill>
            <a:round/>
            <a:headEnd/>
            <a:tailEnd type="triangle" w="med" len="me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1" name="TextBox 30">
            <a:extLst>
              <a:ext uri="{FF2B5EF4-FFF2-40B4-BE49-F238E27FC236}">
                <a16:creationId xmlns:a16="http://schemas.microsoft.com/office/drawing/2014/main" id="{1284BDA0-A410-C6EE-99D4-30E3D3CBDCFF}"/>
              </a:ext>
            </a:extLst>
          </p:cNvPr>
          <p:cNvSpPr txBox="1">
            <a:spLocks noChangeArrowheads="1"/>
          </p:cNvSpPr>
          <p:nvPr/>
        </p:nvSpPr>
        <p:spPr bwMode="auto">
          <a:xfrm>
            <a:off x="0" y="427038"/>
            <a:ext cx="2830513" cy="531812"/>
          </a:xfrm>
          <a:prstGeom prst="rect">
            <a:avLst/>
          </a:prstGeom>
          <a:solidFill>
            <a:srgbClr val="00B0F0"/>
          </a:solidFill>
          <a:ln w="9525">
            <a:no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dirty="0">
                <a:solidFill>
                  <a:srgbClr val="0000CC"/>
                </a:solidFill>
                <a:latin typeface="+mj-lt"/>
              </a:rPr>
              <a:t>Security</a:t>
            </a:r>
          </a:p>
        </p:txBody>
      </p:sp>
      <p:cxnSp>
        <p:nvCxnSpPr>
          <p:cNvPr id="42016" name="Straight Connector 32">
            <a:extLst>
              <a:ext uri="{FF2B5EF4-FFF2-40B4-BE49-F238E27FC236}">
                <a16:creationId xmlns:a16="http://schemas.microsoft.com/office/drawing/2014/main" id="{206FFC07-E84F-3500-1DC7-6D1F5BEA07A0}"/>
              </a:ext>
            </a:extLst>
          </p:cNvPr>
          <p:cNvCxnSpPr>
            <a:cxnSpLocks noChangeShapeType="1"/>
            <a:stCxn id="320528" idx="0"/>
            <a:endCxn id="320522" idx="2"/>
          </p:cNvCxnSpPr>
          <p:nvPr/>
        </p:nvCxnSpPr>
        <p:spPr bwMode="auto">
          <a:xfrm flipV="1">
            <a:off x="2268538" y="5038725"/>
            <a:ext cx="0" cy="3349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17" name="Straight Connector 34">
            <a:extLst>
              <a:ext uri="{FF2B5EF4-FFF2-40B4-BE49-F238E27FC236}">
                <a16:creationId xmlns:a16="http://schemas.microsoft.com/office/drawing/2014/main" id="{BC602970-349C-6CE3-0146-3DB2D9786C47}"/>
              </a:ext>
            </a:extLst>
          </p:cNvPr>
          <p:cNvCxnSpPr>
            <a:cxnSpLocks noChangeShapeType="1"/>
            <a:stCxn id="320528" idx="3"/>
            <a:endCxn id="320535" idx="1"/>
          </p:cNvCxnSpPr>
          <p:nvPr/>
        </p:nvCxnSpPr>
        <p:spPr bwMode="auto">
          <a:xfrm flipV="1">
            <a:off x="4116388" y="5538788"/>
            <a:ext cx="1327150" cy="8016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D8BF1E2-64F1-56FA-2ABF-D6E173E21BF2}"/>
              </a:ext>
            </a:extLst>
          </p:cNvPr>
          <p:cNvSpPr>
            <a:spLocks noChangeArrowheads="1"/>
          </p:cNvSpPr>
          <p:nvPr/>
        </p:nvSpPr>
        <p:spPr bwMode="auto">
          <a:xfrm>
            <a:off x="65088" y="1874838"/>
            <a:ext cx="9775825" cy="5684837"/>
          </a:xfrm>
          <a:prstGeom prst="rect">
            <a:avLst/>
          </a:prstGeom>
          <a:solidFill>
            <a:srgbClr val="CCFFFF"/>
          </a:solidFill>
          <a:ln w="9525">
            <a:solidFill>
              <a:schemeClr val="tx1"/>
            </a:solidFill>
            <a:round/>
            <a:headEnd/>
            <a:tailEnd/>
          </a:ln>
        </p:spPr>
        <p:txBody>
          <a:bodyPr lIns="91420" tIns="45711" rIns="91420" bIns="45711" anchor="ctr"/>
          <a:lstStyle/>
          <a:p>
            <a:pPr algn="ctr">
              <a:lnSpc>
                <a:spcPct val="80000"/>
              </a:lnSpc>
              <a:buClr>
                <a:srgbClr val="000000"/>
              </a:buClr>
              <a:buSzPct val="100000"/>
              <a:buFont typeface="Times New Roman" pitchFamily="18" charset="0"/>
              <a:buNone/>
              <a:defRPr/>
            </a:pPr>
            <a:endParaRPr lang="en-US" b="0">
              <a:latin typeface="+mj-lt"/>
            </a:endParaRPr>
          </a:p>
        </p:txBody>
      </p:sp>
      <p:sp>
        <p:nvSpPr>
          <p:cNvPr id="43011" name="Rectangle 2">
            <a:extLst>
              <a:ext uri="{FF2B5EF4-FFF2-40B4-BE49-F238E27FC236}">
                <a16:creationId xmlns:a16="http://schemas.microsoft.com/office/drawing/2014/main" id="{776239AA-D8B3-1F37-38A8-E0711B529340}"/>
              </a:ext>
            </a:extLst>
          </p:cNvPr>
          <p:cNvSpPr>
            <a:spLocks noGrp="1" noChangeArrowheads="1"/>
          </p:cNvSpPr>
          <p:nvPr>
            <p:ph type="title"/>
          </p:nvPr>
        </p:nvSpPr>
        <p:spPr>
          <a:xfrm>
            <a:off x="3592513" y="339725"/>
            <a:ext cx="5867400" cy="668338"/>
          </a:xfrm>
        </p:spPr>
        <p:txBody>
          <a:bodyPr/>
          <a:lstStyle/>
          <a:p>
            <a:r>
              <a:rPr lang="en-CA" altLang="en-US" sz="3200"/>
              <a:t>Façade: Bank Example</a:t>
            </a:r>
          </a:p>
        </p:txBody>
      </p:sp>
      <p:sp>
        <p:nvSpPr>
          <p:cNvPr id="43012" name="Rectangle 17">
            <a:extLst>
              <a:ext uri="{FF2B5EF4-FFF2-40B4-BE49-F238E27FC236}">
                <a16:creationId xmlns:a16="http://schemas.microsoft.com/office/drawing/2014/main" id="{972026EC-38E9-CA11-73D4-2A4E1CB3E4E8}"/>
              </a:ext>
            </a:extLst>
          </p:cNvPr>
          <p:cNvSpPr>
            <a:spLocks noChangeArrowheads="1"/>
          </p:cNvSpPr>
          <p:nvPr/>
        </p:nvSpPr>
        <p:spPr bwMode="auto">
          <a:xfrm>
            <a:off x="317500" y="3776663"/>
            <a:ext cx="2847975" cy="649287"/>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CA" altLang="en-US" sz="2200">
                <a:solidFill>
                  <a:srgbClr val="FFFF00"/>
                </a:solidFill>
                <a:latin typeface="Comic Sans MS" panose="030F0702030302020204" pitchFamily="66" charset="0"/>
                <a:cs typeface="Arial" panose="020B0604020202020204" pitchFamily="34" charset="0"/>
              </a:rPr>
              <a:t>Façade</a:t>
            </a:r>
          </a:p>
        </p:txBody>
      </p:sp>
      <p:sp>
        <p:nvSpPr>
          <p:cNvPr id="43013" name="Rectangle 18">
            <a:extLst>
              <a:ext uri="{FF2B5EF4-FFF2-40B4-BE49-F238E27FC236}">
                <a16:creationId xmlns:a16="http://schemas.microsoft.com/office/drawing/2014/main" id="{9367DDD7-6471-7EE5-0D02-B51EE1DAEE2A}"/>
              </a:ext>
            </a:extLst>
          </p:cNvPr>
          <p:cNvSpPr>
            <a:spLocks noChangeArrowheads="1"/>
          </p:cNvSpPr>
          <p:nvPr/>
        </p:nvSpPr>
        <p:spPr bwMode="auto">
          <a:xfrm>
            <a:off x="317500" y="4371975"/>
            <a:ext cx="2847975" cy="93663"/>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200">
              <a:solidFill>
                <a:srgbClr val="FF0000"/>
              </a:solidFill>
              <a:latin typeface="Comic Sans MS" panose="030F0702030302020204" pitchFamily="66" charset="0"/>
              <a:cs typeface="Arial" panose="020B0604020202020204" pitchFamily="34" charset="0"/>
            </a:endParaRPr>
          </a:p>
        </p:txBody>
      </p:sp>
      <p:sp>
        <p:nvSpPr>
          <p:cNvPr id="43014" name="Rectangle 19">
            <a:extLst>
              <a:ext uri="{FF2B5EF4-FFF2-40B4-BE49-F238E27FC236}">
                <a16:creationId xmlns:a16="http://schemas.microsoft.com/office/drawing/2014/main" id="{26A72D57-C6BD-CFC7-0CD2-5C6A1E708972}"/>
              </a:ext>
            </a:extLst>
          </p:cNvPr>
          <p:cNvSpPr>
            <a:spLocks noChangeArrowheads="1"/>
          </p:cNvSpPr>
          <p:nvPr/>
        </p:nvSpPr>
        <p:spPr bwMode="auto">
          <a:xfrm>
            <a:off x="317500" y="4556125"/>
            <a:ext cx="2847975" cy="2555875"/>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lnSpc>
                <a:spcPct val="110000"/>
              </a:lnSpc>
              <a:spcBef>
                <a:spcPct val="10000"/>
              </a:spcBef>
              <a:spcAft>
                <a:spcPct val="10000"/>
              </a:spcAft>
            </a:pPr>
            <a:r>
              <a:rPr lang="en-CA" altLang="en-US" sz="2000">
                <a:solidFill>
                  <a:srgbClr val="FFFF00"/>
                </a:solidFill>
                <a:latin typeface="Comic Sans MS" panose="030F0702030302020204" pitchFamily="66" charset="0"/>
                <a:cs typeface="Arial" panose="020B0604020202020204" pitchFamily="34" charset="0"/>
              </a:rPr>
              <a:t>createAccount(…)</a:t>
            </a:r>
          </a:p>
          <a:p>
            <a:pPr eaLnBrk="1" hangingPunct="1">
              <a:lnSpc>
                <a:spcPct val="110000"/>
              </a:lnSpc>
              <a:spcBef>
                <a:spcPct val="10000"/>
              </a:spcBef>
              <a:spcAft>
                <a:spcPct val="10000"/>
              </a:spcAft>
            </a:pPr>
            <a:r>
              <a:rPr lang="en-CA" altLang="en-US" sz="2000">
                <a:solidFill>
                  <a:srgbClr val="FFFF00"/>
                </a:solidFill>
                <a:latin typeface="Comic Sans MS" panose="030F0702030302020204" pitchFamily="66" charset="0"/>
                <a:cs typeface="Arial" panose="020B0604020202020204" pitchFamily="34" charset="0"/>
              </a:rPr>
              <a:t>deposit(…)</a:t>
            </a:r>
          </a:p>
          <a:p>
            <a:pPr eaLnBrk="1" hangingPunct="1">
              <a:lnSpc>
                <a:spcPct val="110000"/>
              </a:lnSpc>
              <a:spcBef>
                <a:spcPct val="10000"/>
              </a:spcBef>
              <a:spcAft>
                <a:spcPct val="10000"/>
              </a:spcAft>
            </a:pPr>
            <a:r>
              <a:rPr lang="en-CA" altLang="en-US" sz="2000">
                <a:solidFill>
                  <a:srgbClr val="FFFF00"/>
                </a:solidFill>
                <a:latin typeface="Comic Sans MS" panose="030F0702030302020204" pitchFamily="66" charset="0"/>
                <a:cs typeface="Arial" panose="020B0604020202020204" pitchFamily="34" charset="0"/>
              </a:rPr>
              <a:t>withdraw(…)</a:t>
            </a:r>
          </a:p>
          <a:p>
            <a:pPr eaLnBrk="1" hangingPunct="1">
              <a:lnSpc>
                <a:spcPct val="110000"/>
              </a:lnSpc>
              <a:spcBef>
                <a:spcPct val="10000"/>
              </a:spcBef>
              <a:spcAft>
                <a:spcPct val="10000"/>
              </a:spcAft>
            </a:pPr>
            <a:r>
              <a:rPr lang="en-US" altLang="en-US" sz="2000">
                <a:solidFill>
                  <a:srgbClr val="FFFF00"/>
                </a:solidFill>
                <a:latin typeface="Comic Sans MS" panose="030F0702030302020204" pitchFamily="66" charset="0"/>
                <a:cs typeface="Arial" panose="020B0604020202020204" pitchFamily="34" charset="0"/>
              </a:rPr>
              <a:t>addTransaction(…)</a:t>
            </a:r>
          </a:p>
          <a:p>
            <a:pPr eaLnBrk="1" hangingPunct="1">
              <a:lnSpc>
                <a:spcPct val="110000"/>
              </a:lnSpc>
              <a:spcBef>
                <a:spcPct val="10000"/>
              </a:spcBef>
              <a:spcAft>
                <a:spcPct val="10000"/>
              </a:spcAft>
            </a:pPr>
            <a:r>
              <a:rPr lang="en-US" altLang="en-US" sz="2000">
                <a:solidFill>
                  <a:srgbClr val="FFFF00"/>
                </a:solidFill>
                <a:latin typeface="Comic Sans MS" panose="030F0702030302020204" pitchFamily="66" charset="0"/>
                <a:cs typeface="Arial" panose="020B0604020202020204" pitchFamily="34" charset="0"/>
              </a:rPr>
              <a:t>applyForLoan(…)</a:t>
            </a:r>
            <a:endParaRPr lang="en-CA" altLang="en-US" sz="2000">
              <a:solidFill>
                <a:srgbClr val="FFFF00"/>
              </a:solidFill>
              <a:latin typeface="Comic Sans MS" panose="030F0702030302020204" pitchFamily="66" charset="0"/>
              <a:cs typeface="Arial" panose="020B0604020202020204" pitchFamily="34" charset="0"/>
            </a:endParaRPr>
          </a:p>
        </p:txBody>
      </p:sp>
      <p:grpSp>
        <p:nvGrpSpPr>
          <p:cNvPr id="43015" name="Group 36">
            <a:extLst>
              <a:ext uri="{FF2B5EF4-FFF2-40B4-BE49-F238E27FC236}">
                <a16:creationId xmlns:a16="http://schemas.microsoft.com/office/drawing/2014/main" id="{0E8C0FC1-F64D-D796-311E-A5729950E752}"/>
              </a:ext>
            </a:extLst>
          </p:cNvPr>
          <p:cNvGrpSpPr>
            <a:grpSpLocks/>
          </p:cNvGrpSpPr>
          <p:nvPr/>
        </p:nvGrpSpPr>
        <p:grpSpPr bwMode="auto">
          <a:xfrm rot="569244">
            <a:off x="922338" y="579438"/>
            <a:ext cx="2192337" cy="3198812"/>
            <a:chOff x="672037" y="579437"/>
            <a:chExt cx="2193443" cy="3199469"/>
          </a:xfrm>
        </p:grpSpPr>
        <p:sp>
          <p:nvSpPr>
            <p:cNvPr id="43038" name="Line 16">
              <a:extLst>
                <a:ext uri="{FF2B5EF4-FFF2-40B4-BE49-F238E27FC236}">
                  <a16:creationId xmlns:a16="http://schemas.microsoft.com/office/drawing/2014/main" id="{6A258A5B-D98A-DA79-B640-C5A41F23E02B}"/>
                </a:ext>
              </a:extLst>
            </p:cNvPr>
            <p:cNvSpPr>
              <a:spLocks noChangeShapeType="1"/>
            </p:cNvSpPr>
            <p:nvPr/>
          </p:nvSpPr>
          <p:spPr bwMode="auto">
            <a:xfrm rot="21540000" flipH="1">
              <a:off x="1760339" y="1493671"/>
              <a:ext cx="45719" cy="2285235"/>
            </a:xfrm>
            <a:prstGeom prst="line">
              <a:avLst/>
            </a:prstGeom>
            <a:noFill/>
            <a:ln w="38100">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GB"/>
            </a:p>
          </p:txBody>
        </p:sp>
        <p:sp>
          <p:nvSpPr>
            <p:cNvPr id="43039" name="Oval 20">
              <a:extLst>
                <a:ext uri="{FF2B5EF4-FFF2-40B4-BE49-F238E27FC236}">
                  <a16:creationId xmlns:a16="http://schemas.microsoft.com/office/drawing/2014/main" id="{D527E507-12C8-031B-8D77-1A418EF083D3}"/>
                </a:ext>
              </a:extLst>
            </p:cNvPr>
            <p:cNvSpPr>
              <a:spLocks noChangeArrowheads="1"/>
            </p:cNvSpPr>
            <p:nvPr/>
          </p:nvSpPr>
          <p:spPr bwMode="auto">
            <a:xfrm>
              <a:off x="672037" y="579437"/>
              <a:ext cx="2193443" cy="920465"/>
            </a:xfrm>
            <a:prstGeom prst="ellipse">
              <a:avLst/>
            </a:prstGeom>
            <a:solidFill>
              <a:srgbClr val="003300"/>
            </a:solidFill>
            <a:ln w="12700">
              <a:solidFill>
                <a:schemeClr val="tx1"/>
              </a:solidFill>
              <a:round/>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3200">
                  <a:solidFill>
                    <a:srgbClr val="FFFF00"/>
                  </a:solidFill>
                  <a:latin typeface="Comic Sans MS" panose="030F0702030302020204" pitchFamily="66" charset="0"/>
                  <a:cs typeface="Arial" panose="020B0604020202020204" pitchFamily="34" charset="0"/>
                </a:rPr>
                <a:t>User</a:t>
              </a:r>
              <a:endParaRPr lang="en-CA" altLang="en-US" sz="3200">
                <a:solidFill>
                  <a:srgbClr val="FFFF00"/>
                </a:solidFill>
                <a:latin typeface="Comic Sans MS" panose="030F0702030302020204" pitchFamily="66" charset="0"/>
                <a:cs typeface="Arial" panose="020B0604020202020204" pitchFamily="34" charset="0"/>
              </a:endParaRPr>
            </a:p>
          </p:txBody>
        </p:sp>
      </p:grpSp>
      <p:grpSp>
        <p:nvGrpSpPr>
          <p:cNvPr id="43016" name="Group 34">
            <a:extLst>
              <a:ext uri="{FF2B5EF4-FFF2-40B4-BE49-F238E27FC236}">
                <a16:creationId xmlns:a16="http://schemas.microsoft.com/office/drawing/2014/main" id="{2272E87B-4A89-CFAC-5F19-9B15BCC7BB3A}"/>
              </a:ext>
            </a:extLst>
          </p:cNvPr>
          <p:cNvGrpSpPr>
            <a:grpSpLocks/>
          </p:cNvGrpSpPr>
          <p:nvPr/>
        </p:nvGrpSpPr>
        <p:grpSpPr bwMode="auto">
          <a:xfrm>
            <a:off x="3165475" y="1951038"/>
            <a:ext cx="5607050" cy="5791200"/>
            <a:chOff x="3164909" y="1336675"/>
            <a:chExt cx="6676004" cy="6405562"/>
          </a:xfrm>
        </p:grpSpPr>
        <p:sp>
          <p:nvSpPr>
            <p:cNvPr id="43018" name="Line 3">
              <a:extLst>
                <a:ext uri="{FF2B5EF4-FFF2-40B4-BE49-F238E27FC236}">
                  <a16:creationId xmlns:a16="http://schemas.microsoft.com/office/drawing/2014/main" id="{D6D039AC-E1A9-2CCB-33B9-815385DF5B5D}"/>
                </a:ext>
              </a:extLst>
            </p:cNvPr>
            <p:cNvSpPr>
              <a:spLocks noChangeShapeType="1"/>
            </p:cNvSpPr>
            <p:nvPr/>
          </p:nvSpPr>
          <p:spPr bwMode="auto">
            <a:xfrm>
              <a:off x="9332417" y="5950901"/>
              <a:ext cx="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43019" name="Rectangle 4">
              <a:extLst>
                <a:ext uri="{FF2B5EF4-FFF2-40B4-BE49-F238E27FC236}">
                  <a16:creationId xmlns:a16="http://schemas.microsoft.com/office/drawing/2014/main" id="{33B1AA9F-65BC-B86F-DEBA-2E7AE561BE3A}"/>
                </a:ext>
              </a:extLst>
            </p:cNvPr>
            <p:cNvSpPr>
              <a:spLocks noChangeArrowheads="1"/>
            </p:cNvSpPr>
            <p:nvPr/>
          </p:nvSpPr>
          <p:spPr bwMode="auto">
            <a:xfrm>
              <a:off x="6651739" y="1336675"/>
              <a:ext cx="3189174" cy="761764"/>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CA" altLang="en-US" sz="2200">
                  <a:solidFill>
                    <a:srgbClr val="FFFF00"/>
                  </a:solidFill>
                  <a:latin typeface="Comic Sans MS" panose="030F0702030302020204" pitchFamily="66" charset="0"/>
                  <a:cs typeface="Arial" panose="020B0604020202020204" pitchFamily="34" charset="0"/>
                </a:rPr>
                <a:t>AccountService</a:t>
              </a:r>
            </a:p>
          </p:txBody>
        </p:sp>
        <p:sp>
          <p:nvSpPr>
            <p:cNvPr id="43020" name="Rectangle 5">
              <a:extLst>
                <a:ext uri="{FF2B5EF4-FFF2-40B4-BE49-F238E27FC236}">
                  <a16:creationId xmlns:a16="http://schemas.microsoft.com/office/drawing/2014/main" id="{EDDB148A-347F-CA7C-0FB5-10E42D719D79}"/>
                </a:ext>
              </a:extLst>
            </p:cNvPr>
            <p:cNvSpPr>
              <a:spLocks noChangeArrowheads="1"/>
            </p:cNvSpPr>
            <p:nvPr/>
          </p:nvSpPr>
          <p:spPr bwMode="auto">
            <a:xfrm>
              <a:off x="6651739" y="2098439"/>
              <a:ext cx="3189174" cy="214246"/>
            </a:xfrm>
            <a:prstGeom prst="rect">
              <a:avLst/>
            </a:prstGeom>
            <a:solidFill>
              <a:srgbClr val="003300"/>
            </a:solidFill>
            <a:ln w="57150">
              <a:solidFill>
                <a:srgbClr val="FFFF00"/>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200">
                <a:solidFill>
                  <a:srgbClr val="FFFF00"/>
                </a:solidFill>
                <a:latin typeface="Comic Sans MS" panose="030F0702030302020204" pitchFamily="66" charset="0"/>
                <a:cs typeface="Arial" panose="020B0604020202020204" pitchFamily="34" charset="0"/>
              </a:endParaRPr>
            </a:p>
          </p:txBody>
        </p:sp>
        <p:sp>
          <p:nvSpPr>
            <p:cNvPr id="43021" name="Rectangle 6">
              <a:extLst>
                <a:ext uri="{FF2B5EF4-FFF2-40B4-BE49-F238E27FC236}">
                  <a16:creationId xmlns:a16="http://schemas.microsoft.com/office/drawing/2014/main" id="{DB20E4E8-E082-9425-8517-0DE7ECBC89B2}"/>
                </a:ext>
              </a:extLst>
            </p:cNvPr>
            <p:cNvSpPr>
              <a:spLocks noChangeArrowheads="1"/>
            </p:cNvSpPr>
            <p:nvPr/>
          </p:nvSpPr>
          <p:spPr bwMode="auto">
            <a:xfrm>
              <a:off x="6651739" y="2259124"/>
              <a:ext cx="3189174" cy="1335071"/>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CA" altLang="en-US" sz="2000">
                  <a:solidFill>
                    <a:srgbClr val="FFFF00"/>
                  </a:solidFill>
                  <a:latin typeface="Comic Sans MS" panose="030F0702030302020204" pitchFamily="66" charset="0"/>
                  <a:cs typeface="Arial" panose="020B0604020202020204" pitchFamily="34" charset="0"/>
                </a:rPr>
                <a:t>createAccount(…)</a:t>
              </a:r>
            </a:p>
            <a:p>
              <a:pPr eaLnBrk="1" hangingPunct="1"/>
              <a:r>
                <a:rPr lang="en-US" altLang="en-US" sz="2000">
                  <a:solidFill>
                    <a:srgbClr val="FFFF00"/>
                  </a:solidFill>
                  <a:latin typeface="Comic Sans MS" panose="030F0702030302020204" pitchFamily="66" charset="0"/>
                  <a:cs typeface="Arial" panose="020B0604020202020204" pitchFamily="34" charset="0"/>
                </a:rPr>
                <a:t>deposit(…)</a:t>
              </a:r>
            </a:p>
            <a:p>
              <a:pPr eaLnBrk="1" hangingPunct="1"/>
              <a:r>
                <a:rPr lang="en-US" altLang="en-US" sz="2000">
                  <a:solidFill>
                    <a:srgbClr val="FFFF00"/>
                  </a:solidFill>
                  <a:latin typeface="Comic Sans MS" panose="030F0702030302020204" pitchFamily="66" charset="0"/>
                  <a:cs typeface="Arial" panose="020B0604020202020204" pitchFamily="34" charset="0"/>
                </a:rPr>
                <a:t>withdraw(…)</a:t>
              </a:r>
              <a:endParaRPr lang="en-CA" altLang="en-US" sz="2000">
                <a:solidFill>
                  <a:srgbClr val="FFFF00"/>
                </a:solidFill>
                <a:latin typeface="Comic Sans MS" panose="030F0702030302020204" pitchFamily="66" charset="0"/>
                <a:cs typeface="Arial" panose="020B0604020202020204" pitchFamily="34" charset="0"/>
              </a:endParaRPr>
            </a:p>
          </p:txBody>
        </p:sp>
        <p:grpSp>
          <p:nvGrpSpPr>
            <p:cNvPr id="43022" name="Group 7">
              <a:extLst>
                <a:ext uri="{FF2B5EF4-FFF2-40B4-BE49-F238E27FC236}">
                  <a16:creationId xmlns:a16="http://schemas.microsoft.com/office/drawing/2014/main" id="{A4458FFF-8F31-68B6-5A45-AAE005016CA3}"/>
                </a:ext>
              </a:extLst>
            </p:cNvPr>
            <p:cNvGrpSpPr>
              <a:grpSpLocks/>
            </p:cNvGrpSpPr>
            <p:nvPr/>
          </p:nvGrpSpPr>
          <p:grpSpPr bwMode="auto">
            <a:xfrm>
              <a:off x="6651739" y="3798522"/>
              <a:ext cx="3189174" cy="1519560"/>
              <a:chOff x="720" y="2784"/>
              <a:chExt cx="1296" cy="672"/>
            </a:xfrm>
          </p:grpSpPr>
          <p:sp>
            <p:nvSpPr>
              <p:cNvPr id="43035" name="Rectangle 8">
                <a:extLst>
                  <a:ext uri="{FF2B5EF4-FFF2-40B4-BE49-F238E27FC236}">
                    <a16:creationId xmlns:a16="http://schemas.microsoft.com/office/drawing/2014/main" id="{69F165F8-ECDE-33E7-11F8-6DF42EE7B543}"/>
                  </a:ext>
                </a:extLst>
              </p:cNvPr>
              <p:cNvSpPr>
                <a:spLocks noChangeArrowheads="1"/>
              </p:cNvSpPr>
              <p:nvPr/>
            </p:nvSpPr>
            <p:spPr bwMode="auto">
              <a:xfrm>
                <a:off x="720" y="2784"/>
                <a:ext cx="1296" cy="336"/>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CA" altLang="en-US" sz="2200">
                    <a:solidFill>
                      <a:srgbClr val="FFFF00"/>
                    </a:solidFill>
                    <a:latin typeface="Comic Sans MS" panose="030F0702030302020204" pitchFamily="66" charset="0"/>
                    <a:cs typeface="Arial" panose="020B0604020202020204" pitchFamily="34" charset="0"/>
                  </a:rPr>
                  <a:t>TransactionService</a:t>
                </a:r>
              </a:p>
            </p:txBody>
          </p:sp>
          <p:sp>
            <p:nvSpPr>
              <p:cNvPr id="43036" name="Rectangle 9">
                <a:extLst>
                  <a:ext uri="{FF2B5EF4-FFF2-40B4-BE49-F238E27FC236}">
                    <a16:creationId xmlns:a16="http://schemas.microsoft.com/office/drawing/2014/main" id="{2FA4D91A-B790-DF28-1574-CB65A879F47A}"/>
                  </a:ext>
                </a:extLst>
              </p:cNvPr>
              <p:cNvSpPr>
                <a:spLocks noChangeArrowheads="1"/>
              </p:cNvSpPr>
              <p:nvPr/>
            </p:nvSpPr>
            <p:spPr bwMode="auto">
              <a:xfrm>
                <a:off x="720" y="3120"/>
                <a:ext cx="1296" cy="96"/>
              </a:xfrm>
              <a:prstGeom prst="rect">
                <a:avLst/>
              </a:prstGeom>
              <a:solidFill>
                <a:srgbClr val="003300"/>
              </a:solidFill>
              <a:ln w="28575">
                <a:solidFill>
                  <a:srgbClr val="FFFF00"/>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200">
                  <a:solidFill>
                    <a:srgbClr val="FFFF00"/>
                  </a:solidFill>
                  <a:latin typeface="Comic Sans MS" panose="030F0702030302020204" pitchFamily="66" charset="0"/>
                  <a:cs typeface="Arial" panose="020B0604020202020204" pitchFamily="34" charset="0"/>
                </a:endParaRPr>
              </a:p>
            </p:txBody>
          </p:sp>
          <p:sp>
            <p:nvSpPr>
              <p:cNvPr id="43037" name="Rectangle 10">
                <a:extLst>
                  <a:ext uri="{FF2B5EF4-FFF2-40B4-BE49-F238E27FC236}">
                    <a16:creationId xmlns:a16="http://schemas.microsoft.com/office/drawing/2014/main" id="{2C60DA22-F0F0-3339-609D-67DF92E85773}"/>
                  </a:ext>
                </a:extLst>
              </p:cNvPr>
              <p:cNvSpPr>
                <a:spLocks noChangeArrowheads="1"/>
              </p:cNvSpPr>
              <p:nvPr/>
            </p:nvSpPr>
            <p:spPr bwMode="auto">
              <a:xfrm>
                <a:off x="720" y="3216"/>
                <a:ext cx="1296" cy="240"/>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CA" altLang="en-US" sz="2000">
                    <a:solidFill>
                      <a:srgbClr val="FFFF00"/>
                    </a:solidFill>
                    <a:latin typeface="Comic Sans MS" panose="030F0702030302020204" pitchFamily="66" charset="0"/>
                    <a:cs typeface="Arial" panose="020B0604020202020204" pitchFamily="34" charset="0"/>
                  </a:rPr>
                  <a:t>addTransaction(…)</a:t>
                </a:r>
              </a:p>
            </p:txBody>
          </p:sp>
        </p:grpSp>
        <p:grpSp>
          <p:nvGrpSpPr>
            <p:cNvPr id="43023" name="Group 11">
              <a:extLst>
                <a:ext uri="{FF2B5EF4-FFF2-40B4-BE49-F238E27FC236}">
                  <a16:creationId xmlns:a16="http://schemas.microsoft.com/office/drawing/2014/main" id="{0C950D5D-F427-C96F-FD3C-76558F645D9E}"/>
                </a:ext>
              </a:extLst>
            </p:cNvPr>
            <p:cNvGrpSpPr>
              <a:grpSpLocks/>
            </p:cNvGrpSpPr>
            <p:nvPr/>
          </p:nvGrpSpPr>
          <p:grpSpPr bwMode="auto">
            <a:xfrm>
              <a:off x="6651739" y="5748558"/>
              <a:ext cx="3189174" cy="1519560"/>
              <a:chOff x="720" y="2784"/>
              <a:chExt cx="1296" cy="672"/>
            </a:xfrm>
          </p:grpSpPr>
          <p:sp>
            <p:nvSpPr>
              <p:cNvPr id="43032" name="Rectangle 12">
                <a:extLst>
                  <a:ext uri="{FF2B5EF4-FFF2-40B4-BE49-F238E27FC236}">
                    <a16:creationId xmlns:a16="http://schemas.microsoft.com/office/drawing/2014/main" id="{E1DBD4C6-68B6-DC52-0814-3F4BC4DB43DC}"/>
                  </a:ext>
                </a:extLst>
              </p:cNvPr>
              <p:cNvSpPr>
                <a:spLocks noChangeArrowheads="1"/>
              </p:cNvSpPr>
              <p:nvPr/>
            </p:nvSpPr>
            <p:spPr bwMode="auto">
              <a:xfrm>
                <a:off x="720" y="2784"/>
                <a:ext cx="1296" cy="336"/>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CA" altLang="en-US" sz="2200">
                    <a:solidFill>
                      <a:srgbClr val="FFFF00"/>
                    </a:solidFill>
                    <a:latin typeface="Comic Sans MS" panose="030F0702030302020204" pitchFamily="66" charset="0"/>
                    <a:cs typeface="Arial" panose="020B0604020202020204" pitchFamily="34" charset="0"/>
                  </a:rPr>
                  <a:t>LoanService</a:t>
                </a:r>
              </a:p>
            </p:txBody>
          </p:sp>
          <p:sp>
            <p:nvSpPr>
              <p:cNvPr id="43033" name="Rectangle 13">
                <a:extLst>
                  <a:ext uri="{FF2B5EF4-FFF2-40B4-BE49-F238E27FC236}">
                    <a16:creationId xmlns:a16="http://schemas.microsoft.com/office/drawing/2014/main" id="{257CF849-7F40-15CD-2876-AF56E6635CF2}"/>
                  </a:ext>
                </a:extLst>
              </p:cNvPr>
              <p:cNvSpPr>
                <a:spLocks noChangeArrowheads="1"/>
              </p:cNvSpPr>
              <p:nvPr/>
            </p:nvSpPr>
            <p:spPr bwMode="auto">
              <a:xfrm>
                <a:off x="720" y="3120"/>
                <a:ext cx="1296" cy="96"/>
              </a:xfrm>
              <a:prstGeom prst="rect">
                <a:avLst/>
              </a:prstGeom>
              <a:solidFill>
                <a:srgbClr val="003300"/>
              </a:solidFill>
              <a:ln w="38100">
                <a:solidFill>
                  <a:srgbClr val="FFFF00"/>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200">
                  <a:solidFill>
                    <a:srgbClr val="FFFF00"/>
                  </a:solidFill>
                  <a:latin typeface="Comic Sans MS" panose="030F0702030302020204" pitchFamily="66" charset="0"/>
                  <a:cs typeface="Arial" panose="020B0604020202020204" pitchFamily="34" charset="0"/>
                </a:endParaRPr>
              </a:p>
            </p:txBody>
          </p:sp>
          <p:sp>
            <p:nvSpPr>
              <p:cNvPr id="43034" name="Rectangle 14">
                <a:extLst>
                  <a:ext uri="{FF2B5EF4-FFF2-40B4-BE49-F238E27FC236}">
                    <a16:creationId xmlns:a16="http://schemas.microsoft.com/office/drawing/2014/main" id="{5B0D26C9-3E92-8E44-C09A-9B56ABCAE56D}"/>
                  </a:ext>
                </a:extLst>
              </p:cNvPr>
              <p:cNvSpPr>
                <a:spLocks noChangeArrowheads="1"/>
              </p:cNvSpPr>
              <p:nvPr/>
            </p:nvSpPr>
            <p:spPr bwMode="auto">
              <a:xfrm>
                <a:off x="720" y="3216"/>
                <a:ext cx="1296" cy="240"/>
              </a:xfrm>
              <a:prstGeom prst="rect">
                <a:avLst/>
              </a:prstGeom>
              <a:solidFill>
                <a:srgbClr val="0033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CA" altLang="en-US" sz="2000">
                    <a:solidFill>
                      <a:srgbClr val="FFFF00"/>
                    </a:solidFill>
                    <a:latin typeface="Comic Sans MS" panose="030F0702030302020204" pitchFamily="66" charset="0"/>
                    <a:cs typeface="Arial" panose="020B0604020202020204" pitchFamily="34" charset="0"/>
                  </a:rPr>
                  <a:t>applyForLoan(…)</a:t>
                </a:r>
              </a:p>
            </p:txBody>
          </p:sp>
        </p:grpSp>
        <p:sp>
          <p:nvSpPr>
            <p:cNvPr id="43024" name="Text Box 15">
              <a:extLst>
                <a:ext uri="{FF2B5EF4-FFF2-40B4-BE49-F238E27FC236}">
                  <a16:creationId xmlns:a16="http://schemas.microsoft.com/office/drawing/2014/main" id="{A5AFEFCC-47DA-ADCC-6656-44B311031975}"/>
                </a:ext>
              </a:extLst>
            </p:cNvPr>
            <p:cNvSpPr txBox="1">
              <a:spLocks noChangeArrowheads="1"/>
            </p:cNvSpPr>
            <p:nvPr/>
          </p:nvSpPr>
          <p:spPr bwMode="auto">
            <a:xfrm>
              <a:off x="7649242" y="7107434"/>
              <a:ext cx="499637" cy="63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CA" altLang="en-US" sz="3500">
                  <a:solidFill>
                    <a:srgbClr val="FFFF00"/>
                  </a:solidFill>
                  <a:latin typeface="Comic Sans MS" panose="030F0702030302020204" pitchFamily="66" charset="0"/>
                  <a:cs typeface="Arial" panose="020B0604020202020204" pitchFamily="34" charset="0"/>
                </a:rPr>
                <a:t>…</a:t>
              </a:r>
            </a:p>
          </p:txBody>
        </p:sp>
        <p:sp>
          <p:nvSpPr>
            <p:cNvPr id="43025" name="AutoShape 22">
              <a:extLst>
                <a:ext uri="{FF2B5EF4-FFF2-40B4-BE49-F238E27FC236}">
                  <a16:creationId xmlns:a16="http://schemas.microsoft.com/office/drawing/2014/main" id="{3DB8F373-D49A-8889-93F4-4801DBF66A24}"/>
                </a:ext>
              </a:extLst>
            </p:cNvPr>
            <p:cNvSpPr>
              <a:spLocks noChangeArrowheads="1"/>
            </p:cNvSpPr>
            <p:nvPr/>
          </p:nvSpPr>
          <p:spPr bwMode="auto">
            <a:xfrm>
              <a:off x="3164909" y="5480750"/>
              <a:ext cx="597084" cy="309467"/>
            </a:xfrm>
            <a:prstGeom prst="diamond">
              <a:avLst/>
            </a:prstGeom>
            <a:solidFill>
              <a:srgbClr val="0000CC"/>
            </a:solidFill>
            <a:ln w="28575">
              <a:solidFill>
                <a:srgbClr val="0000CC"/>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43026" name="Line 25">
              <a:extLst>
                <a:ext uri="{FF2B5EF4-FFF2-40B4-BE49-F238E27FC236}">
                  <a16:creationId xmlns:a16="http://schemas.microsoft.com/office/drawing/2014/main" id="{5A0357C2-4E6D-B294-85EF-4ED1D3F32456}"/>
                </a:ext>
              </a:extLst>
            </p:cNvPr>
            <p:cNvSpPr>
              <a:spLocks noChangeShapeType="1"/>
            </p:cNvSpPr>
            <p:nvPr/>
          </p:nvSpPr>
          <p:spPr bwMode="auto">
            <a:xfrm>
              <a:off x="3761993" y="5645402"/>
              <a:ext cx="209422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27" name="Line 27">
              <a:extLst>
                <a:ext uri="{FF2B5EF4-FFF2-40B4-BE49-F238E27FC236}">
                  <a16:creationId xmlns:a16="http://schemas.microsoft.com/office/drawing/2014/main" id="{FF3216DE-AF84-6F22-2D03-57C1538CE392}"/>
                </a:ext>
              </a:extLst>
            </p:cNvPr>
            <p:cNvSpPr>
              <a:spLocks noChangeShapeType="1"/>
            </p:cNvSpPr>
            <p:nvPr/>
          </p:nvSpPr>
          <p:spPr bwMode="auto">
            <a:xfrm flipV="1">
              <a:off x="5856217" y="4516643"/>
              <a:ext cx="0" cy="112876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28" name="Line 28">
              <a:extLst>
                <a:ext uri="{FF2B5EF4-FFF2-40B4-BE49-F238E27FC236}">
                  <a16:creationId xmlns:a16="http://schemas.microsoft.com/office/drawing/2014/main" id="{84E60C64-41BD-972A-B3CC-B499A4C11A17}"/>
                </a:ext>
              </a:extLst>
            </p:cNvPr>
            <p:cNvSpPr>
              <a:spLocks noChangeShapeType="1"/>
            </p:cNvSpPr>
            <p:nvPr/>
          </p:nvSpPr>
          <p:spPr bwMode="auto">
            <a:xfrm flipH="1" flipV="1">
              <a:off x="5856217" y="4516643"/>
              <a:ext cx="79552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29" name="Line 29">
              <a:extLst>
                <a:ext uri="{FF2B5EF4-FFF2-40B4-BE49-F238E27FC236}">
                  <a16:creationId xmlns:a16="http://schemas.microsoft.com/office/drawing/2014/main" id="{26F7BDC9-8572-BCA7-7A7F-D7533A145963}"/>
                </a:ext>
              </a:extLst>
            </p:cNvPr>
            <p:cNvSpPr>
              <a:spLocks noChangeShapeType="1"/>
            </p:cNvSpPr>
            <p:nvPr/>
          </p:nvSpPr>
          <p:spPr bwMode="auto">
            <a:xfrm flipV="1">
              <a:off x="5011433" y="2568590"/>
              <a:ext cx="45719" cy="4025884"/>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30" name="Line 30">
              <a:extLst>
                <a:ext uri="{FF2B5EF4-FFF2-40B4-BE49-F238E27FC236}">
                  <a16:creationId xmlns:a16="http://schemas.microsoft.com/office/drawing/2014/main" id="{82315870-4FF7-BAF6-7EC0-5322B8738FAB}"/>
                </a:ext>
              </a:extLst>
            </p:cNvPr>
            <p:cNvSpPr>
              <a:spLocks noChangeShapeType="1"/>
            </p:cNvSpPr>
            <p:nvPr/>
          </p:nvSpPr>
          <p:spPr bwMode="auto">
            <a:xfrm flipH="1" flipV="1">
              <a:off x="5057152" y="2568590"/>
              <a:ext cx="1594587"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31" name="Line 32">
              <a:extLst>
                <a:ext uri="{FF2B5EF4-FFF2-40B4-BE49-F238E27FC236}">
                  <a16:creationId xmlns:a16="http://schemas.microsoft.com/office/drawing/2014/main" id="{9EA83D9F-9E3A-A3F6-EC1F-FA9D6DAC30D5}"/>
                </a:ext>
              </a:extLst>
            </p:cNvPr>
            <p:cNvSpPr>
              <a:spLocks noChangeShapeType="1"/>
            </p:cNvSpPr>
            <p:nvPr/>
          </p:nvSpPr>
          <p:spPr bwMode="auto">
            <a:xfrm rot="60000" flipV="1">
              <a:off x="4994318" y="6569470"/>
              <a:ext cx="1645920" cy="45719"/>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36" name="Rectangle 35">
            <a:extLst>
              <a:ext uri="{FF2B5EF4-FFF2-40B4-BE49-F238E27FC236}">
                <a16:creationId xmlns:a16="http://schemas.microsoft.com/office/drawing/2014/main" id="{AA42BF55-AEB9-6182-C72D-0EBBE89BFB08}"/>
              </a:ext>
            </a:extLst>
          </p:cNvPr>
          <p:cNvSpPr>
            <a:spLocks noChangeArrowheads="1"/>
          </p:cNvSpPr>
          <p:nvPr/>
        </p:nvSpPr>
        <p:spPr bwMode="auto">
          <a:xfrm>
            <a:off x="77788" y="1417638"/>
            <a:ext cx="1685925" cy="457200"/>
          </a:xfrm>
          <a:prstGeom prst="rect">
            <a:avLst/>
          </a:prstGeom>
          <a:solidFill>
            <a:srgbClr val="CCFFFF"/>
          </a:solidFill>
          <a:ln w="9525">
            <a:solidFill>
              <a:schemeClr val="tx1"/>
            </a:solidFill>
            <a:round/>
            <a:headEnd/>
            <a:tailEnd/>
          </a:ln>
        </p:spPr>
        <p:txBody>
          <a:bodyPr lIns="91420" tIns="45711" rIns="91420" bIns="45711" anchor="ctr"/>
          <a:lstStyle/>
          <a:p>
            <a:pPr algn="ctr">
              <a:lnSpc>
                <a:spcPct val="80000"/>
              </a:lnSpc>
              <a:buClr>
                <a:srgbClr val="000000"/>
              </a:buClr>
              <a:buSzPct val="100000"/>
              <a:buFont typeface="Times New Roman" pitchFamily="18" charset="0"/>
              <a:buNone/>
              <a:defRPr/>
            </a:pPr>
            <a:r>
              <a:rPr lang="en-US" sz="3200" dirty="0">
                <a:solidFill>
                  <a:srgbClr val="336600"/>
                </a:solidFill>
                <a:latin typeface="+mj-lt"/>
              </a:rPr>
              <a:t>Bank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9AD1C80-007D-558E-BF83-5065A093B8CD}"/>
              </a:ext>
            </a:extLst>
          </p:cNvPr>
          <p:cNvSpPr>
            <a:spLocks noGrp="1" noChangeArrowheads="1"/>
          </p:cNvSpPr>
          <p:nvPr>
            <p:ph type="title"/>
          </p:nvPr>
        </p:nvSpPr>
        <p:spPr>
          <a:xfrm>
            <a:off x="741363" y="-60325"/>
            <a:ext cx="8596312" cy="1255713"/>
          </a:xfrm>
        </p:spPr>
        <p:txBody>
          <a:bodyPr/>
          <a:lstStyle/>
          <a:p>
            <a:r>
              <a:rPr lang="en-US" altLang="en-US" sz="3200"/>
              <a:t>Façade: Bank Example</a:t>
            </a:r>
            <a:endParaRPr lang="en-CA" altLang="en-US" sz="3200"/>
          </a:p>
        </p:txBody>
      </p:sp>
      <p:sp>
        <p:nvSpPr>
          <p:cNvPr id="45059" name="Rectangle 3">
            <a:extLst>
              <a:ext uri="{FF2B5EF4-FFF2-40B4-BE49-F238E27FC236}">
                <a16:creationId xmlns:a16="http://schemas.microsoft.com/office/drawing/2014/main" id="{B0109031-22CC-A5AE-101F-F328214F75DA}"/>
              </a:ext>
            </a:extLst>
          </p:cNvPr>
          <p:cNvSpPr>
            <a:spLocks noGrp="1" noChangeArrowheads="1"/>
          </p:cNvSpPr>
          <p:nvPr>
            <p:ph type="body" idx="1"/>
          </p:nvPr>
        </p:nvSpPr>
        <p:spPr>
          <a:xfrm>
            <a:off x="0" y="1035050"/>
            <a:ext cx="5268913" cy="6372225"/>
          </a:xfrm>
          <a:solidFill>
            <a:srgbClr val="FFFFCC"/>
          </a:solidFill>
        </p:spPr>
        <p:txBody>
          <a:bodyPr/>
          <a:lstStyle/>
          <a:p>
            <a:pPr>
              <a:lnSpc>
                <a:spcPct val="110000"/>
              </a:lnSpc>
              <a:spcAft>
                <a:spcPts val="1400"/>
              </a:spcAft>
              <a:buFont typeface="Wingdings" panose="05000000000000000000" pitchFamily="2" charset="2"/>
              <a:buNone/>
            </a:pPr>
            <a:r>
              <a:rPr lang="en-US" altLang="en-US" sz="2000" b="1"/>
              <a:t>public class BankFaçade {</a:t>
            </a:r>
          </a:p>
          <a:p>
            <a:pPr>
              <a:lnSpc>
                <a:spcPct val="110000"/>
              </a:lnSpc>
              <a:spcAft>
                <a:spcPts val="1400"/>
              </a:spcAft>
              <a:buFont typeface="Wingdings" panose="05000000000000000000" pitchFamily="2" charset="2"/>
              <a:buNone/>
            </a:pPr>
            <a:r>
              <a:rPr lang="en-US" altLang="en-US" sz="2000" b="1"/>
              <a:t>	private AccountService accountService;</a:t>
            </a:r>
          </a:p>
          <a:p>
            <a:pPr>
              <a:lnSpc>
                <a:spcPct val="110000"/>
              </a:lnSpc>
              <a:spcAft>
                <a:spcPts val="1400"/>
              </a:spcAft>
              <a:buFont typeface="Wingdings" panose="05000000000000000000" pitchFamily="2" charset="2"/>
              <a:buNone/>
            </a:pPr>
            <a:r>
              <a:rPr lang="en-US" altLang="en-US" sz="2000" b="1"/>
              <a:t>	private TransactionService transactionService;</a:t>
            </a:r>
          </a:p>
          <a:p>
            <a:pPr>
              <a:lnSpc>
                <a:spcPct val="110000"/>
              </a:lnSpc>
              <a:spcAft>
                <a:spcPts val="1400"/>
              </a:spcAft>
              <a:buFont typeface="Wingdings" panose="05000000000000000000" pitchFamily="2" charset="2"/>
              <a:buNone/>
            </a:pPr>
            <a:r>
              <a:rPr lang="en-US" altLang="en-US" sz="2000" b="1"/>
              <a:t>	private LoanService loanService;</a:t>
            </a:r>
          </a:p>
          <a:p>
            <a:pPr>
              <a:lnSpc>
                <a:spcPct val="110000"/>
              </a:lnSpc>
              <a:spcAft>
                <a:spcPts val="1400"/>
              </a:spcAft>
              <a:buFont typeface="Wingdings" panose="05000000000000000000" pitchFamily="2" charset="2"/>
              <a:buNone/>
            </a:pPr>
            <a:r>
              <a:rPr lang="en-US" altLang="en-US" sz="2000" b="1"/>
              <a:t>	public addAccount(Account account) {</a:t>
            </a:r>
          </a:p>
          <a:p>
            <a:pPr>
              <a:lnSpc>
                <a:spcPct val="110000"/>
              </a:lnSpc>
              <a:spcAft>
                <a:spcPts val="1400"/>
              </a:spcAft>
              <a:buFont typeface="Wingdings" panose="05000000000000000000" pitchFamily="2" charset="2"/>
              <a:buNone/>
            </a:pPr>
            <a:r>
              <a:rPr lang="en-US" altLang="en-US" sz="2000" b="1"/>
              <a:t>		accountService.addAccount(account);</a:t>
            </a:r>
          </a:p>
          <a:p>
            <a:pPr>
              <a:lnSpc>
                <a:spcPct val="110000"/>
              </a:lnSpc>
              <a:spcAft>
                <a:spcPts val="1400"/>
              </a:spcAft>
              <a:buFont typeface="Wingdings" panose="05000000000000000000" pitchFamily="2" charset="2"/>
              <a:buNone/>
            </a:pPr>
            <a:r>
              <a:rPr lang="en-US" altLang="en-US" sz="2000" b="1"/>
              <a:t>	}</a:t>
            </a:r>
          </a:p>
          <a:p>
            <a:pPr>
              <a:lnSpc>
                <a:spcPct val="110000"/>
              </a:lnSpc>
              <a:spcAft>
                <a:spcPts val="1400"/>
              </a:spcAft>
              <a:buFont typeface="Wingdings" panose="05000000000000000000" pitchFamily="2" charset="2"/>
              <a:buNone/>
            </a:pPr>
            <a:r>
              <a:rPr lang="en-US" altLang="en-US" sz="2000" b="1"/>
              <a:t>	public deposit(int accountId, float amount) {</a:t>
            </a:r>
          </a:p>
          <a:p>
            <a:pPr>
              <a:lnSpc>
                <a:spcPct val="110000"/>
              </a:lnSpc>
              <a:spcAft>
                <a:spcPts val="1400"/>
              </a:spcAft>
              <a:buFont typeface="Wingdings" panose="05000000000000000000" pitchFamily="2" charset="2"/>
              <a:buNone/>
            </a:pPr>
            <a:r>
              <a:rPr lang="en-US" altLang="en-US" sz="2000" b="1"/>
              <a:t>		accountService.deposit(accountId, amount);</a:t>
            </a:r>
          </a:p>
          <a:p>
            <a:pPr>
              <a:lnSpc>
                <a:spcPct val="110000"/>
              </a:lnSpc>
              <a:spcAft>
                <a:spcPts val="1400"/>
              </a:spcAft>
              <a:buFont typeface="Wingdings" panose="05000000000000000000" pitchFamily="2" charset="2"/>
              <a:buNone/>
            </a:pPr>
            <a:r>
              <a:rPr lang="en-US" altLang="en-US" sz="2000" b="1"/>
              <a:t>	}</a:t>
            </a:r>
          </a:p>
          <a:p>
            <a:pPr>
              <a:lnSpc>
                <a:spcPct val="110000"/>
              </a:lnSpc>
              <a:spcAft>
                <a:spcPts val="1400"/>
              </a:spcAft>
              <a:buFont typeface="Wingdings" panose="05000000000000000000" pitchFamily="2" charset="2"/>
              <a:buNone/>
            </a:pPr>
            <a:r>
              <a:rPr lang="en-US" altLang="en-US" sz="2000" b="1"/>
              <a:t>	</a:t>
            </a:r>
            <a:endParaRPr lang="en-CA" altLang="en-US" sz="2000" b="1"/>
          </a:p>
        </p:txBody>
      </p:sp>
      <p:sp>
        <p:nvSpPr>
          <p:cNvPr id="45060" name="Rectangle 4">
            <a:extLst>
              <a:ext uri="{FF2B5EF4-FFF2-40B4-BE49-F238E27FC236}">
                <a16:creationId xmlns:a16="http://schemas.microsoft.com/office/drawing/2014/main" id="{4C4F6AF6-C4B0-BDC4-14C6-60EA0ABE292C}"/>
              </a:ext>
            </a:extLst>
          </p:cNvPr>
          <p:cNvSpPr>
            <a:spLocks noChangeArrowheads="1"/>
          </p:cNvSpPr>
          <p:nvPr/>
        </p:nvSpPr>
        <p:spPr bwMode="auto">
          <a:xfrm>
            <a:off x="5192713" y="960438"/>
            <a:ext cx="4800600" cy="6446837"/>
          </a:xfrm>
          <a:prstGeom prst="rect">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105000"/>
              </a:lnSpc>
              <a:spcAft>
                <a:spcPts val="1400"/>
              </a:spcAft>
              <a:buClr>
                <a:srgbClr val="000000"/>
              </a:buClr>
              <a:buSzPct val="45000"/>
              <a:buFont typeface="Wingdings" panose="05000000000000000000" pitchFamily="2" charset="2"/>
              <a:buNone/>
            </a:pPr>
            <a:r>
              <a:rPr lang="en-US" altLang="en-US" sz="2000">
                <a:solidFill>
                  <a:srgbClr val="000000"/>
                </a:solidFill>
                <a:latin typeface="Comic Sans MS" panose="030F0702030302020204" pitchFamily="66" charset="0"/>
                <a:cs typeface="Arial" panose="020B0604020202020204" pitchFamily="34" charset="0"/>
              </a:rPr>
              <a:t>	public withdraw(int accountId, float amount) {		accountService.withdraw(accountId, amount);</a:t>
            </a:r>
          </a:p>
          <a:p>
            <a:pPr>
              <a:lnSpc>
                <a:spcPct val="105000"/>
              </a:lnSpc>
              <a:spcAft>
                <a:spcPts val="1400"/>
              </a:spcAft>
              <a:buClr>
                <a:srgbClr val="000000"/>
              </a:buClr>
              <a:buSzPct val="45000"/>
              <a:buFont typeface="Wingdings" panose="05000000000000000000" pitchFamily="2" charset="2"/>
              <a:buNone/>
            </a:pPr>
            <a:r>
              <a:rPr lang="en-US" altLang="en-US" sz="2000">
                <a:solidFill>
                  <a:srgbClr val="000000"/>
                </a:solidFill>
                <a:latin typeface="Comic Sans MS" panose="030F0702030302020204" pitchFamily="66" charset="0"/>
                <a:cs typeface="Arial" panose="020B0604020202020204" pitchFamily="34" charset="0"/>
              </a:rPr>
              <a:t>	}</a:t>
            </a:r>
          </a:p>
          <a:p>
            <a:pPr>
              <a:lnSpc>
                <a:spcPct val="105000"/>
              </a:lnSpc>
              <a:spcAft>
                <a:spcPts val="1400"/>
              </a:spcAft>
              <a:buClr>
                <a:srgbClr val="000000"/>
              </a:buClr>
              <a:buSzPct val="45000"/>
              <a:buFont typeface="Wingdings" panose="05000000000000000000" pitchFamily="2" charset="2"/>
              <a:buNone/>
            </a:pPr>
            <a:r>
              <a:rPr lang="en-US" altLang="en-US" sz="2000">
                <a:solidFill>
                  <a:srgbClr val="000000"/>
                </a:solidFill>
                <a:latin typeface="Comic Sans MS" panose="030F0702030302020204" pitchFamily="66" charset="0"/>
                <a:cs typeface="Arial" panose="020B0604020202020204" pitchFamily="34" charset="0"/>
              </a:rPr>
              <a:t>	public addTransaction(Transaction tx) {		transactionService.addTransaction(tx);</a:t>
            </a:r>
          </a:p>
          <a:p>
            <a:pPr>
              <a:lnSpc>
                <a:spcPct val="105000"/>
              </a:lnSpc>
              <a:spcAft>
                <a:spcPts val="1400"/>
              </a:spcAft>
              <a:buClr>
                <a:srgbClr val="000000"/>
              </a:buClr>
              <a:buSzPct val="45000"/>
              <a:buFont typeface="Wingdings" panose="05000000000000000000" pitchFamily="2" charset="2"/>
              <a:buNone/>
            </a:pPr>
            <a:r>
              <a:rPr lang="en-US" altLang="en-US" sz="2000">
                <a:solidFill>
                  <a:srgbClr val="000000"/>
                </a:solidFill>
                <a:latin typeface="Comic Sans MS" panose="030F0702030302020204" pitchFamily="66" charset="0"/>
                <a:cs typeface="Arial" panose="020B0604020202020204" pitchFamily="34" charset="0"/>
              </a:rPr>
              <a:t>	}</a:t>
            </a:r>
          </a:p>
          <a:p>
            <a:pPr>
              <a:lnSpc>
                <a:spcPct val="105000"/>
              </a:lnSpc>
              <a:spcAft>
                <a:spcPts val="1400"/>
              </a:spcAft>
              <a:buClr>
                <a:srgbClr val="000000"/>
              </a:buClr>
              <a:buSzPct val="45000"/>
              <a:buFont typeface="Wingdings" panose="05000000000000000000" pitchFamily="2" charset="2"/>
              <a:buNone/>
            </a:pPr>
            <a:r>
              <a:rPr lang="en-US" altLang="en-US" sz="2000">
                <a:solidFill>
                  <a:srgbClr val="000000"/>
                </a:solidFill>
                <a:latin typeface="Comic Sans MS" panose="030F0702030302020204" pitchFamily="66" charset="0"/>
                <a:cs typeface="Arial" panose="020B0604020202020204" pitchFamily="34" charset="0"/>
              </a:rPr>
              <a:t>	public applyForLoan(Customer cust, LoanDetails loan) {		loanService.apply(cust, loan);</a:t>
            </a:r>
          </a:p>
          <a:p>
            <a:pPr>
              <a:lnSpc>
                <a:spcPct val="105000"/>
              </a:lnSpc>
              <a:spcAft>
                <a:spcPts val="1400"/>
              </a:spcAft>
              <a:buClr>
                <a:srgbClr val="000000"/>
              </a:buClr>
              <a:buSzPct val="45000"/>
              <a:buFont typeface="Wingdings" panose="05000000000000000000" pitchFamily="2" charset="2"/>
              <a:buNone/>
            </a:pPr>
            <a:r>
              <a:rPr lang="en-US" altLang="en-US" sz="2000">
                <a:solidFill>
                  <a:srgbClr val="000000"/>
                </a:solidFill>
                <a:latin typeface="Comic Sans MS" panose="030F0702030302020204" pitchFamily="66" charset="0"/>
                <a:cs typeface="Arial" panose="020B0604020202020204" pitchFamily="34" charset="0"/>
              </a:rPr>
              <a:t>	}</a:t>
            </a:r>
          </a:p>
          <a:p>
            <a:pPr>
              <a:lnSpc>
                <a:spcPct val="105000"/>
              </a:lnSpc>
              <a:spcAft>
                <a:spcPts val="1400"/>
              </a:spcAft>
              <a:buClr>
                <a:srgbClr val="000000"/>
              </a:buClr>
              <a:buSzPct val="45000"/>
              <a:buFont typeface="Wingdings" panose="05000000000000000000" pitchFamily="2" charset="2"/>
              <a:buNone/>
            </a:pPr>
            <a:r>
              <a:rPr lang="en-US" altLang="en-US" sz="2000">
                <a:solidFill>
                  <a:srgbClr val="000000"/>
                </a:solidFill>
                <a:latin typeface="Comic Sans MS" panose="030F0702030302020204" pitchFamily="66" charset="0"/>
                <a:cs typeface="Arial" panose="020B0604020202020204" pitchFamily="34" charset="0"/>
              </a:rPr>
              <a:t>}</a:t>
            </a:r>
            <a:endParaRPr lang="en-CA" altLang="en-US" sz="2000">
              <a:solidFill>
                <a:srgbClr val="000000"/>
              </a:solidFill>
              <a:latin typeface="Comic Sans MS" panose="030F0702030302020204" pitchFamily="66"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068431D-EAC2-30FB-DF9F-3333241FC886}"/>
              </a:ext>
            </a:extLst>
          </p:cNvPr>
          <p:cNvSpPr>
            <a:spLocks noGrp="1" noChangeArrowheads="1"/>
          </p:cNvSpPr>
          <p:nvPr>
            <p:ph type="title" idx="4294967295"/>
          </p:nvPr>
        </p:nvSpPr>
        <p:spPr>
          <a:xfrm>
            <a:off x="620713" y="-53975"/>
            <a:ext cx="8596312" cy="1255713"/>
          </a:xfrm>
        </p:spPr>
        <p:txBody>
          <a:bodyPr/>
          <a:lstStyle/>
          <a:p>
            <a:r>
              <a:rPr lang="en-US" altLang="en-US" sz="3200"/>
              <a:t>Discussions on Façade Pattern</a:t>
            </a:r>
          </a:p>
        </p:txBody>
      </p:sp>
      <p:sp>
        <p:nvSpPr>
          <p:cNvPr id="102403" name="Rectangle 3">
            <a:extLst>
              <a:ext uri="{FF2B5EF4-FFF2-40B4-BE49-F238E27FC236}">
                <a16:creationId xmlns:a16="http://schemas.microsoft.com/office/drawing/2014/main" id="{8E039D83-D51C-8B4C-B4E0-DE7D377854B0}"/>
              </a:ext>
            </a:extLst>
          </p:cNvPr>
          <p:cNvSpPr>
            <a:spLocks noGrp="1" noChangeArrowheads="1"/>
          </p:cNvSpPr>
          <p:nvPr>
            <p:ph type="body" idx="4294967295"/>
          </p:nvPr>
        </p:nvSpPr>
        <p:spPr>
          <a:xfrm>
            <a:off x="293688" y="977900"/>
            <a:ext cx="9493250" cy="5867400"/>
          </a:xfrm>
        </p:spPr>
        <p:txBody>
          <a:bodyPr/>
          <a:lstStyle/>
          <a:p>
            <a:pPr>
              <a:lnSpc>
                <a:spcPct val="114000"/>
              </a:lnSpc>
              <a:spcBef>
                <a:spcPts val="1200"/>
              </a:spcBef>
              <a:spcAft>
                <a:spcPts val="1200"/>
              </a:spcAft>
            </a:pPr>
            <a:r>
              <a:rPr lang="en-US" altLang="en-US"/>
              <a:t>Clients communicate only                                     with the  </a:t>
            </a:r>
            <a:r>
              <a:rPr lang="en-US" altLang="en-US">
                <a:latin typeface="Arial" panose="020B0604020202020204" pitchFamily="34" charset="0"/>
              </a:rPr>
              <a:t>Fa</a:t>
            </a:r>
            <a:r>
              <a:rPr lang="en-US" altLang="en-US"/>
              <a:t>ç</a:t>
            </a:r>
            <a:r>
              <a:rPr lang="en-US" altLang="en-US">
                <a:latin typeface="Arial" panose="020B0604020202020204" pitchFamily="34" charset="0"/>
              </a:rPr>
              <a:t>ade:</a:t>
            </a:r>
          </a:p>
          <a:p>
            <a:pPr lvl="1">
              <a:lnSpc>
                <a:spcPct val="114000"/>
              </a:lnSpc>
              <a:spcBef>
                <a:spcPts val="1200"/>
              </a:spcBef>
              <a:spcAft>
                <a:spcPts val="1200"/>
              </a:spcAft>
            </a:pPr>
            <a:r>
              <a:rPr lang="en-US" altLang="en-US">
                <a:solidFill>
                  <a:srgbClr val="0000CC"/>
                </a:solidFill>
              </a:rPr>
              <a:t>Façade  forwards each request to the appropriate subsystem object(s).</a:t>
            </a:r>
          </a:p>
          <a:p>
            <a:pPr lvl="1">
              <a:lnSpc>
                <a:spcPct val="114000"/>
              </a:lnSpc>
              <a:spcBef>
                <a:spcPts val="1200"/>
              </a:spcBef>
              <a:spcAft>
                <a:spcPts val="1200"/>
              </a:spcAft>
            </a:pPr>
            <a:r>
              <a:rPr lang="en-US" altLang="en-US" b="1">
                <a:solidFill>
                  <a:srgbClr val="003300"/>
                </a:solidFill>
              </a:rPr>
              <a:t>Results in lowering overall coupling; clients need to know only about the Façade.</a:t>
            </a:r>
          </a:p>
          <a:p>
            <a:pPr>
              <a:lnSpc>
                <a:spcPct val="114000"/>
              </a:lnSpc>
              <a:spcBef>
                <a:spcPts val="1200"/>
              </a:spcBef>
              <a:spcAft>
                <a:spcPts val="1200"/>
              </a:spcAft>
            </a:pPr>
            <a:r>
              <a:rPr lang="en-US" altLang="en-US" b="1">
                <a:solidFill>
                  <a:srgbClr val="FF0000"/>
                </a:solidFill>
              </a:rPr>
              <a:t>Façade often does little more work than simply delegating requests to other classes inside the package!</a:t>
            </a:r>
          </a:p>
        </p:txBody>
      </p:sp>
      <p:pic>
        <p:nvPicPr>
          <p:cNvPr id="47108" name="Picture 3">
            <a:extLst>
              <a:ext uri="{FF2B5EF4-FFF2-40B4-BE49-F238E27FC236}">
                <a16:creationId xmlns:a16="http://schemas.microsoft.com/office/drawing/2014/main" id="{2FB468E0-5D44-16A4-6554-364ABB23D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525" y="808038"/>
            <a:ext cx="32004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checkerboard(across)">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checkerboard(across)">
                                      <p:cBhvr>
                                        <p:cTn id="12" dur="500"/>
                                        <p:tgtEl>
                                          <p:spTgt spid="10240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animEffect transition="in" filter="checkerboard(across)">
                                      <p:cBhvr>
                                        <p:cTn id="15" dur="500"/>
                                        <p:tgtEl>
                                          <p:spTgt spid="10240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02403">
                                            <p:txEl>
                                              <p:pRg st="3" end="3"/>
                                            </p:txEl>
                                          </p:spTgt>
                                        </p:tgtEl>
                                        <p:attrNameLst>
                                          <p:attrName>style.visibility</p:attrName>
                                        </p:attrNameLst>
                                      </p:cBhvr>
                                      <p:to>
                                        <p:strVal val="visible"/>
                                      </p:to>
                                    </p:set>
                                    <p:animEffect transition="in" filter="checkerboard(across)">
                                      <p:cBhvr>
                                        <p:cTn id="20" dur="500"/>
                                        <p:tgtEl>
                                          <p:spTgt spid="10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230107B-512D-2117-1131-D80FF5DF350B}"/>
              </a:ext>
            </a:extLst>
          </p:cNvPr>
          <p:cNvSpPr>
            <a:spLocks noGrp="1" noChangeArrowheads="1"/>
          </p:cNvSpPr>
          <p:nvPr>
            <p:ph type="title" idx="4294967295"/>
          </p:nvPr>
        </p:nvSpPr>
        <p:spPr>
          <a:xfrm>
            <a:off x="627063" y="381000"/>
            <a:ext cx="8597900" cy="960438"/>
          </a:xfrm>
        </p:spPr>
        <p:txBody>
          <a:bodyPr/>
          <a:lstStyle/>
          <a:p>
            <a:r>
              <a:rPr lang="en-US" altLang="en-US" sz="3600"/>
              <a:t>Discussions on Façade Pattern</a:t>
            </a:r>
          </a:p>
        </p:txBody>
      </p:sp>
      <p:sp>
        <p:nvSpPr>
          <p:cNvPr id="75779" name="Content Placeholder 2">
            <a:extLst>
              <a:ext uri="{FF2B5EF4-FFF2-40B4-BE49-F238E27FC236}">
                <a16:creationId xmlns:a16="http://schemas.microsoft.com/office/drawing/2014/main" id="{F8576284-FE1A-4BEB-8A65-FE9810EDC84C}"/>
              </a:ext>
            </a:extLst>
          </p:cNvPr>
          <p:cNvSpPr>
            <a:spLocks noGrp="1" noChangeArrowheads="1"/>
          </p:cNvSpPr>
          <p:nvPr>
            <p:ph idx="4294967295"/>
          </p:nvPr>
        </p:nvSpPr>
        <p:spPr>
          <a:xfrm>
            <a:off x="315913" y="1341438"/>
            <a:ext cx="9221787" cy="5867400"/>
          </a:xfrm>
        </p:spPr>
        <p:txBody>
          <a:bodyPr/>
          <a:lstStyle/>
          <a:p>
            <a:pPr>
              <a:lnSpc>
                <a:spcPct val="125000"/>
              </a:lnSpc>
              <a:spcBef>
                <a:spcPct val="20000"/>
              </a:spcBef>
              <a:spcAft>
                <a:spcPct val="0"/>
              </a:spcAft>
            </a:pPr>
            <a:r>
              <a:rPr lang="en-US" altLang="en-US"/>
              <a:t>Although subsystem objects perform actual work:</a:t>
            </a:r>
          </a:p>
          <a:p>
            <a:pPr lvl="1">
              <a:lnSpc>
                <a:spcPct val="125000"/>
              </a:lnSpc>
              <a:spcBef>
                <a:spcPct val="20000"/>
              </a:spcBef>
              <a:spcAft>
                <a:spcPts val="3000"/>
              </a:spcAft>
            </a:pPr>
            <a:r>
              <a:rPr lang="en-US" altLang="en-US" sz="2800"/>
              <a:t> </a:t>
            </a:r>
            <a:r>
              <a:rPr lang="en-US" altLang="en-US" sz="2800" b="1">
                <a:solidFill>
                  <a:srgbClr val="0000CC"/>
                </a:solidFill>
              </a:rPr>
              <a:t>Façade may have to translate between subsystem interfaces.</a:t>
            </a:r>
          </a:p>
          <a:p>
            <a:pPr>
              <a:lnSpc>
                <a:spcPct val="125000"/>
              </a:lnSpc>
              <a:spcBef>
                <a:spcPct val="20000"/>
              </a:spcBef>
              <a:spcAft>
                <a:spcPct val="0"/>
              </a:spcAft>
            </a:pPr>
            <a:r>
              <a:rPr lang="en-US" altLang="en-US"/>
              <a:t>Clients are aware of only the Façade:</a:t>
            </a:r>
          </a:p>
          <a:p>
            <a:pPr lvl="1">
              <a:lnSpc>
                <a:spcPct val="125000"/>
              </a:lnSpc>
              <a:spcBef>
                <a:spcPct val="20000"/>
              </a:spcBef>
              <a:spcAft>
                <a:spcPts val="1800"/>
              </a:spcAft>
            </a:pPr>
            <a:r>
              <a:rPr lang="en-US" altLang="en-US"/>
              <a:t>Don’t have to directly access the other objects in the package.</a:t>
            </a:r>
          </a:p>
          <a:p>
            <a:pPr>
              <a:lnSpc>
                <a:spcPct val="125000"/>
              </a:lnSpc>
              <a:spcBef>
                <a:spcPct val="20000"/>
              </a:spcBef>
              <a:spcAft>
                <a:spcPts val="1800"/>
              </a:spcAft>
            </a:pP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animEffect transition="in" filter="wipe(down)">
                                      <p:cBhvr>
                                        <p:cTn id="7" dur="500"/>
                                        <p:tgtEl>
                                          <p:spTgt spid="7577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5779">
                                            <p:txEl>
                                              <p:pRg st="3" end="3"/>
                                            </p:txEl>
                                          </p:spTgt>
                                        </p:tgtEl>
                                        <p:attrNameLst>
                                          <p:attrName>style.visibility</p:attrName>
                                        </p:attrNameLst>
                                      </p:cBhvr>
                                      <p:to>
                                        <p:strVal val="visible"/>
                                      </p:to>
                                    </p:set>
                                    <p:animEffect transition="in" filter="wipe(down)">
                                      <p:cBhvr>
                                        <p:cTn id="10" dur="500"/>
                                        <p:tgtEl>
                                          <p:spTgt spid="7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061F3567-745B-603D-58DD-18054EF80612}"/>
              </a:ext>
            </a:extLst>
          </p:cNvPr>
          <p:cNvSpPr>
            <a:spLocks noGrp="1" noChangeArrowheads="1"/>
          </p:cNvSpPr>
          <p:nvPr>
            <p:ph type="ctrTitle"/>
          </p:nvPr>
        </p:nvSpPr>
        <p:spPr>
          <a:xfrm>
            <a:off x="1611313" y="2713038"/>
            <a:ext cx="7104062" cy="1601787"/>
          </a:xfrm>
          <a:solidFill>
            <a:srgbClr val="FFFF00"/>
          </a:solidFill>
          <a:ln w="76200" cap="flat">
            <a:solidFill>
              <a:srgbClr val="FF0000"/>
            </a:solidFill>
            <a:prstDash val="sysDot"/>
            <a:round/>
            <a:headEnd/>
            <a:tailEnd/>
          </a:ln>
        </p:spPr>
        <p:txBody>
          <a:bodyPr/>
          <a:lstStyle/>
          <a:p>
            <a:r>
              <a:rPr lang="en-US" altLang="en-US" sz="4000">
                <a:solidFill>
                  <a:srgbClr val="0000CC"/>
                </a:solidFill>
              </a:rPr>
              <a:t>Model-View Separation Patterns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27D1B1B-D083-33A6-200E-C757E09057D8}"/>
              </a:ext>
            </a:extLst>
          </p:cNvPr>
          <p:cNvSpPr>
            <a:spLocks noGrp="1" noChangeArrowheads="1"/>
          </p:cNvSpPr>
          <p:nvPr>
            <p:ph type="title" idx="4294967295"/>
          </p:nvPr>
        </p:nvSpPr>
        <p:spPr>
          <a:xfrm>
            <a:off x="612775" y="238125"/>
            <a:ext cx="9285288" cy="1255713"/>
          </a:xfrm>
        </p:spPr>
        <p:txBody>
          <a:bodyPr/>
          <a:lstStyle/>
          <a:p>
            <a:r>
              <a:rPr lang="en-US" altLang="en-US" sz="3200"/>
              <a:t>Model-View Separation Patterns --- Background</a:t>
            </a:r>
          </a:p>
        </p:txBody>
      </p:sp>
      <p:sp>
        <p:nvSpPr>
          <p:cNvPr id="248835" name="Content Placeholder 2">
            <a:extLst>
              <a:ext uri="{FF2B5EF4-FFF2-40B4-BE49-F238E27FC236}">
                <a16:creationId xmlns:a16="http://schemas.microsoft.com/office/drawing/2014/main" id="{27189F6B-6941-DA1F-77E0-FC054BD7DC8E}"/>
              </a:ext>
            </a:extLst>
          </p:cNvPr>
          <p:cNvSpPr>
            <a:spLocks noGrp="1" noChangeArrowheads="1"/>
          </p:cNvSpPr>
          <p:nvPr>
            <p:ph idx="4294967295"/>
          </p:nvPr>
        </p:nvSpPr>
        <p:spPr>
          <a:xfrm>
            <a:off x="182563" y="1492250"/>
            <a:ext cx="9759950" cy="5106988"/>
          </a:xfrm>
        </p:spPr>
        <p:txBody>
          <a:bodyPr/>
          <a:lstStyle/>
          <a:p>
            <a:pPr>
              <a:lnSpc>
                <a:spcPct val="114000"/>
              </a:lnSpc>
              <a:spcBef>
                <a:spcPts val="600"/>
              </a:spcBef>
              <a:spcAft>
                <a:spcPct val="0"/>
              </a:spcAft>
            </a:pPr>
            <a:r>
              <a:rPr lang="en-US" altLang="en-US"/>
              <a:t>Symptom of Poorly designed GUIs:</a:t>
            </a:r>
          </a:p>
          <a:p>
            <a:pPr lvl="1">
              <a:lnSpc>
                <a:spcPct val="114000"/>
              </a:lnSpc>
              <a:spcBef>
                <a:spcPts val="600"/>
              </a:spcBef>
              <a:spcAft>
                <a:spcPts val="1000"/>
              </a:spcAft>
            </a:pPr>
            <a:r>
              <a:rPr lang="en-US" altLang="en-US"/>
              <a:t>Classes with a large and incoherent set of responsibilities:</a:t>
            </a:r>
          </a:p>
          <a:p>
            <a:pPr lvl="1">
              <a:lnSpc>
                <a:spcPct val="114000"/>
              </a:lnSpc>
              <a:spcBef>
                <a:spcPts val="600"/>
              </a:spcBef>
              <a:spcAft>
                <a:spcPts val="2400"/>
              </a:spcAft>
            </a:pPr>
            <a:r>
              <a:rPr lang="en-US" altLang="en-US">
                <a:solidFill>
                  <a:srgbClr val="CC3300"/>
                </a:solidFill>
              </a:rPr>
              <a:t>Encompass: GUI,  Listening to events, domain logic, application logic, etc...</a:t>
            </a:r>
          </a:p>
          <a:p>
            <a:pPr>
              <a:lnSpc>
                <a:spcPct val="114000"/>
              </a:lnSpc>
              <a:spcBef>
                <a:spcPts val="600"/>
              </a:spcBef>
              <a:spcAft>
                <a:spcPct val="0"/>
              </a:spcAft>
            </a:pPr>
            <a:r>
              <a:rPr lang="en-US" altLang="en-US"/>
              <a:t>We should </a:t>
            </a:r>
            <a:r>
              <a:rPr lang="en-US" altLang="en-US" i="1"/>
              <a:t>separate the concerns.</a:t>
            </a:r>
          </a:p>
          <a:p>
            <a:pPr lvl="1">
              <a:lnSpc>
                <a:spcPct val="114000"/>
              </a:lnSpc>
              <a:spcBef>
                <a:spcPts val="600"/>
              </a:spcBef>
              <a:spcAft>
                <a:spcPts val="1000"/>
              </a:spcAft>
            </a:pPr>
            <a:r>
              <a:rPr lang="en-US" altLang="en-US">
                <a:solidFill>
                  <a:srgbClr val="0000CC"/>
                </a:solidFill>
              </a:rPr>
              <a:t>Model and view objects</a:t>
            </a:r>
          </a:p>
          <a:p>
            <a:pPr lvl="1">
              <a:lnSpc>
                <a:spcPct val="114000"/>
              </a:lnSpc>
              <a:spcBef>
                <a:spcPts val="600"/>
              </a:spcBef>
              <a:spcAft>
                <a:spcPts val="1000"/>
              </a:spcAft>
            </a:pPr>
            <a:r>
              <a:rPr lang="en-US" altLang="en-US"/>
              <a:t>How should they communicate?</a:t>
            </a:r>
          </a:p>
        </p:txBody>
      </p:sp>
      <p:grpSp>
        <p:nvGrpSpPr>
          <p:cNvPr id="7" name="Group 6">
            <a:extLst>
              <a:ext uri="{FF2B5EF4-FFF2-40B4-BE49-F238E27FC236}">
                <a16:creationId xmlns:a16="http://schemas.microsoft.com/office/drawing/2014/main" id="{9EA18391-E7FD-F636-108A-C5D2ED05B166}"/>
              </a:ext>
            </a:extLst>
          </p:cNvPr>
          <p:cNvGrpSpPr>
            <a:grpSpLocks/>
          </p:cNvGrpSpPr>
          <p:nvPr/>
        </p:nvGrpSpPr>
        <p:grpSpPr bwMode="auto">
          <a:xfrm>
            <a:off x="8021638" y="5254625"/>
            <a:ext cx="1524000" cy="1825625"/>
            <a:chOff x="8021009" y="5253940"/>
            <a:chExt cx="1524000" cy="1826786"/>
          </a:xfrm>
        </p:grpSpPr>
        <p:sp>
          <p:nvSpPr>
            <p:cNvPr id="2" name="TextBox 1">
              <a:extLst>
                <a:ext uri="{FF2B5EF4-FFF2-40B4-BE49-F238E27FC236}">
                  <a16:creationId xmlns:a16="http://schemas.microsoft.com/office/drawing/2014/main" id="{AE45B5E5-CD57-052C-C21D-921301CB5917}"/>
                </a:ext>
              </a:extLst>
            </p:cNvPr>
            <p:cNvSpPr txBox="1"/>
            <p:nvPr/>
          </p:nvSpPr>
          <p:spPr>
            <a:xfrm>
              <a:off x="8021009" y="6434203"/>
              <a:ext cx="1524000" cy="646523"/>
            </a:xfrm>
            <a:prstGeom prst="rect">
              <a:avLst/>
            </a:prstGeom>
            <a:solidFill>
              <a:srgbClr val="FFFF00"/>
            </a:solidFill>
            <a:ln>
              <a:solidFill>
                <a:srgbClr val="FF0000"/>
              </a:solidFill>
            </a:ln>
          </p:spPr>
          <p:txBody>
            <a:bodyPr>
              <a:spAutoFit/>
            </a:bodyPr>
            <a:lstStyle/>
            <a:p>
              <a:pPr>
                <a:defRPr/>
              </a:pPr>
              <a:r>
                <a:rPr lang="en-IN" dirty="0">
                  <a:solidFill>
                    <a:srgbClr val="FF0000"/>
                  </a:solidFill>
                  <a:latin typeface="+mn-lt"/>
                </a:rPr>
                <a:t>Model</a:t>
              </a:r>
            </a:p>
          </p:txBody>
        </p:sp>
        <p:sp>
          <p:nvSpPr>
            <p:cNvPr id="3" name="TextBox 2">
              <a:extLst>
                <a:ext uri="{FF2B5EF4-FFF2-40B4-BE49-F238E27FC236}">
                  <a16:creationId xmlns:a16="http://schemas.microsoft.com/office/drawing/2014/main" id="{AA4C6B6E-34AA-8D27-6A3A-90D1321D1394}"/>
                </a:ext>
              </a:extLst>
            </p:cNvPr>
            <p:cNvSpPr txBox="1"/>
            <p:nvPr/>
          </p:nvSpPr>
          <p:spPr>
            <a:xfrm>
              <a:off x="8087684" y="5253940"/>
              <a:ext cx="1295400" cy="646524"/>
            </a:xfrm>
            <a:prstGeom prst="rect">
              <a:avLst/>
            </a:prstGeom>
            <a:solidFill>
              <a:srgbClr val="FFFF00"/>
            </a:solidFill>
            <a:ln>
              <a:solidFill>
                <a:srgbClr val="FF0000"/>
              </a:solidFill>
            </a:ln>
          </p:spPr>
          <p:txBody>
            <a:bodyPr>
              <a:spAutoFit/>
            </a:bodyPr>
            <a:lstStyle/>
            <a:p>
              <a:pPr>
                <a:defRPr/>
              </a:pPr>
              <a:r>
                <a:rPr lang="en-IN" dirty="0">
                  <a:solidFill>
                    <a:srgbClr val="FF0000"/>
                  </a:solidFill>
                  <a:latin typeface="+mn-lt"/>
                </a:rPr>
                <a:t>View</a:t>
              </a:r>
            </a:p>
          </p:txBody>
        </p:sp>
        <p:cxnSp>
          <p:nvCxnSpPr>
            <p:cNvPr id="50183" name="Straight Arrow Connector 4">
              <a:extLst>
                <a:ext uri="{FF2B5EF4-FFF2-40B4-BE49-F238E27FC236}">
                  <a16:creationId xmlns:a16="http://schemas.microsoft.com/office/drawing/2014/main" id="{9D1D0D69-BE8F-1910-595D-38F18F6AEF5D}"/>
                </a:ext>
              </a:extLst>
            </p:cNvPr>
            <p:cNvCxnSpPr>
              <a:cxnSpLocks/>
            </p:cNvCxnSpPr>
            <p:nvPr/>
          </p:nvCxnSpPr>
          <p:spPr bwMode="auto">
            <a:xfrm>
              <a:off x="8783009" y="5900271"/>
              <a:ext cx="0" cy="546566"/>
            </a:xfrm>
            <a:prstGeom prst="straightConnector1">
              <a:avLst/>
            </a:prstGeom>
            <a:noFill/>
            <a:ln w="38100" algn="ctr">
              <a:solidFill>
                <a:schemeClr val="tx1"/>
              </a:solidFill>
              <a:round/>
              <a:headEnd/>
              <a:tailEnd type="triangle" w="lg" len="lg"/>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animEffect transition="in" filter="checkerboard(across)">
                                      <p:cBhvr>
                                        <p:cTn id="7" dur="500"/>
                                        <p:tgtEl>
                                          <p:spTgt spid="24883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8835">
                                            <p:txEl>
                                              <p:pRg st="2" end="2"/>
                                            </p:txEl>
                                          </p:spTgt>
                                        </p:tgtEl>
                                        <p:attrNameLst>
                                          <p:attrName>style.visibility</p:attrName>
                                        </p:attrNameLst>
                                      </p:cBhvr>
                                      <p:to>
                                        <p:strVal val="visible"/>
                                      </p:to>
                                    </p:set>
                                    <p:animEffect transition="in" filter="checkerboard(across)">
                                      <p:cBhvr>
                                        <p:cTn id="10" dur="500"/>
                                        <p:tgtEl>
                                          <p:spTgt spid="24883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48835">
                                            <p:txEl>
                                              <p:pRg st="3" end="3"/>
                                            </p:txEl>
                                          </p:spTgt>
                                        </p:tgtEl>
                                        <p:attrNameLst>
                                          <p:attrName>style.visibility</p:attrName>
                                        </p:attrNameLst>
                                      </p:cBhvr>
                                      <p:to>
                                        <p:strVal val="visible"/>
                                      </p:to>
                                    </p:set>
                                    <p:animEffect transition="in" filter="checkerboard(across)">
                                      <p:cBhvr>
                                        <p:cTn id="15" dur="500"/>
                                        <p:tgtEl>
                                          <p:spTgt spid="24883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48835">
                                            <p:txEl>
                                              <p:pRg st="4" end="4"/>
                                            </p:txEl>
                                          </p:spTgt>
                                        </p:tgtEl>
                                        <p:attrNameLst>
                                          <p:attrName>style.visibility</p:attrName>
                                        </p:attrNameLst>
                                      </p:cBhvr>
                                      <p:to>
                                        <p:strVal val="visible"/>
                                      </p:to>
                                    </p:set>
                                    <p:animEffect transition="in" filter="checkerboard(across)">
                                      <p:cBhvr>
                                        <p:cTn id="18" dur="500"/>
                                        <p:tgtEl>
                                          <p:spTgt spid="24883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48835">
                                            <p:txEl>
                                              <p:pRg st="5" end="5"/>
                                            </p:txEl>
                                          </p:spTgt>
                                        </p:tgtEl>
                                        <p:attrNameLst>
                                          <p:attrName>style.visibility</p:attrName>
                                        </p:attrNameLst>
                                      </p:cBhvr>
                                      <p:to>
                                        <p:strVal val="visible"/>
                                      </p:to>
                                    </p:set>
                                    <p:animEffect transition="in" filter="checkerboard(across)">
                                      <p:cBhvr>
                                        <p:cTn id="21" dur="500"/>
                                        <p:tgtEl>
                                          <p:spTgt spid="248835">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8922AF8B-1EF9-9327-D135-B0FC52B54F1F}"/>
              </a:ext>
            </a:extLst>
          </p:cNvPr>
          <p:cNvSpPr>
            <a:spLocks noGrp="1" noChangeArrowheads="1"/>
          </p:cNvSpPr>
          <p:nvPr>
            <p:ph type="title" idx="4294967295"/>
          </p:nvPr>
        </p:nvSpPr>
        <p:spPr>
          <a:xfrm>
            <a:off x="239713" y="-206375"/>
            <a:ext cx="9840912" cy="1547813"/>
          </a:xfrm>
        </p:spPr>
        <p:txBody>
          <a:bodyPr/>
          <a:lstStyle/>
          <a:p>
            <a:pPr eaLnBrk="1">
              <a:lnSpc>
                <a:spcPct val="94000"/>
              </a:lnSpc>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Model View Separation Patterns</a:t>
            </a:r>
          </a:p>
        </p:txBody>
      </p:sp>
      <p:sp>
        <p:nvSpPr>
          <p:cNvPr id="2" name="Rectangle 2">
            <a:extLst>
              <a:ext uri="{FF2B5EF4-FFF2-40B4-BE49-F238E27FC236}">
                <a16:creationId xmlns:a16="http://schemas.microsoft.com/office/drawing/2014/main" id="{5D2FA1D8-54F2-267F-17F2-CF4F85AF7FEA}"/>
              </a:ext>
            </a:extLst>
          </p:cNvPr>
          <p:cNvSpPr>
            <a:spLocks noGrp="1" noChangeArrowheads="1"/>
          </p:cNvSpPr>
          <p:nvPr>
            <p:ph type="body" idx="4294967295"/>
          </p:nvPr>
        </p:nvSpPr>
        <p:spPr>
          <a:xfrm>
            <a:off x="455613" y="1158875"/>
            <a:ext cx="9409112" cy="6400800"/>
          </a:xfrm>
        </p:spPr>
        <p:txBody>
          <a:bodyPr/>
          <a:lstStyle/>
          <a:p>
            <a:pPr eaLnBrk="1">
              <a:lnSpc>
                <a:spcPct val="120000"/>
              </a:lnSpc>
              <a:spcBef>
                <a:spcPct val="150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4000" b="1">
                <a:solidFill>
                  <a:srgbClr val="0000CC"/>
                </a:solidFill>
              </a:rPr>
              <a:t>Problem:</a:t>
            </a:r>
            <a:r>
              <a:rPr lang="en-GB" altLang="en-US" sz="4000" b="1"/>
              <a:t> </a:t>
            </a:r>
          </a:p>
          <a:p>
            <a:pPr lvl="1" eaLnBrk="1">
              <a:lnSpc>
                <a:spcPct val="120000"/>
              </a:lnSpc>
              <a:spcAft>
                <a:spcPts val="36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600" b="1">
                <a:solidFill>
                  <a:srgbClr val="006600"/>
                </a:solidFill>
              </a:rPr>
              <a:t>How should the non-GUI classes communicate with the GUI classes and vice versa?</a:t>
            </a:r>
          </a:p>
          <a:p>
            <a:pPr eaLnBrk="1">
              <a:lnSpc>
                <a:spcPct val="120000"/>
              </a:lnSpc>
              <a:spcBef>
                <a:spcPct val="150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4000" b="1">
                <a:solidFill>
                  <a:srgbClr val="0000CC"/>
                </a:solidFill>
              </a:rPr>
              <a:t>Solution:</a:t>
            </a:r>
            <a:r>
              <a:rPr lang="en-GB" altLang="en-US" sz="4000" b="1"/>
              <a:t> </a:t>
            </a:r>
          </a:p>
          <a:p>
            <a:pPr lvl="1" eaLnBrk="1">
              <a:lnSpc>
                <a:spcPct val="120000"/>
              </a:lnSpc>
              <a:spcBef>
                <a:spcPct val="15000"/>
              </a:spcBef>
              <a:spcAft>
                <a:spcPct val="20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600"/>
              <a:t>Several solutions exist  --- each appropriate in a  different context.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checkerboard(across)">
                                      <p:cBhvr>
                                        <p:cTn id="7" dur="500"/>
                                        <p:tgtEl>
                                          <p:spTgt spid="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checkerboard(across)">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reeform 19">
            <a:extLst>
              <a:ext uri="{FF2B5EF4-FFF2-40B4-BE49-F238E27FC236}">
                <a16:creationId xmlns:a16="http://schemas.microsoft.com/office/drawing/2014/main" id="{57B59F01-73FF-68B1-E222-4761900BA98E}"/>
              </a:ext>
            </a:extLst>
          </p:cNvPr>
          <p:cNvSpPr>
            <a:spLocks noChangeArrowheads="1"/>
          </p:cNvSpPr>
          <p:nvPr/>
        </p:nvSpPr>
        <p:spPr bwMode="auto">
          <a:xfrm>
            <a:off x="479425" y="2501900"/>
            <a:ext cx="9294813" cy="4173538"/>
          </a:xfrm>
          <a:custGeom>
            <a:avLst/>
            <a:gdLst>
              <a:gd name="T0" fmla="*/ 8247660 w 9295394"/>
              <a:gd name="T1" fmla="*/ 56039 h 4174455"/>
              <a:gd name="T2" fmla="*/ 8147126 w 9295394"/>
              <a:gd name="T3" fmla="*/ 98058 h 4174455"/>
              <a:gd name="T4" fmla="*/ 8060863 w 9295394"/>
              <a:gd name="T5" fmla="*/ 154111 h 4174455"/>
              <a:gd name="T6" fmla="*/ 7888500 w 9295394"/>
              <a:gd name="T7" fmla="*/ 238166 h 4174455"/>
              <a:gd name="T8" fmla="*/ 7759172 w 9295394"/>
              <a:gd name="T9" fmla="*/ 322232 h 4174455"/>
              <a:gd name="T10" fmla="*/ 7658539 w 9295394"/>
              <a:gd name="T11" fmla="*/ 434304 h 4174455"/>
              <a:gd name="T12" fmla="*/ 7572380 w 9295394"/>
              <a:gd name="T13" fmla="*/ 574407 h 4174455"/>
              <a:gd name="T14" fmla="*/ 7529227 w 9295394"/>
              <a:gd name="T15" fmla="*/ 700498 h 4174455"/>
              <a:gd name="T16" fmla="*/ 7457408 w 9295394"/>
              <a:gd name="T17" fmla="*/ 840592 h 4174455"/>
              <a:gd name="T18" fmla="*/ 7356793 w 9295394"/>
              <a:gd name="T19" fmla="*/ 1050762 h 4174455"/>
              <a:gd name="T20" fmla="*/ 7141284 w 9295394"/>
              <a:gd name="T21" fmla="*/ 1316943 h 4174455"/>
              <a:gd name="T22" fmla="*/ 6997622 w 9295394"/>
              <a:gd name="T23" fmla="*/ 1443031 h 4174455"/>
              <a:gd name="T24" fmla="*/ 6839480 w 9295394"/>
              <a:gd name="T25" fmla="*/ 1527093 h 4174455"/>
              <a:gd name="T26" fmla="*/ 6537773 w 9295394"/>
              <a:gd name="T27" fmla="*/ 1625156 h 4174455"/>
              <a:gd name="T28" fmla="*/ 6207263 w 9295394"/>
              <a:gd name="T29" fmla="*/ 1653176 h 4174455"/>
              <a:gd name="T30" fmla="*/ 5905567 w 9295394"/>
              <a:gd name="T31" fmla="*/ 1695205 h 4174455"/>
              <a:gd name="T32" fmla="*/ 5704354 w 9295394"/>
              <a:gd name="T33" fmla="*/ 1765252 h 4174455"/>
              <a:gd name="T34" fmla="*/ 5560717 w 9295394"/>
              <a:gd name="T35" fmla="*/ 1835299 h 4174455"/>
              <a:gd name="T36" fmla="*/ 5359628 w 9295394"/>
              <a:gd name="T37" fmla="*/ 1905343 h 4174455"/>
              <a:gd name="T38" fmla="*/ 5244585 w 9295394"/>
              <a:gd name="T39" fmla="*/ 1933370 h 4174455"/>
              <a:gd name="T40" fmla="*/ 2600742 w 9295394"/>
              <a:gd name="T41" fmla="*/ 1961385 h 4174455"/>
              <a:gd name="T42" fmla="*/ 1939827 w 9295394"/>
              <a:gd name="T43" fmla="*/ 1989403 h 4174455"/>
              <a:gd name="T44" fmla="*/ 704116 w 9295394"/>
              <a:gd name="T45" fmla="*/ 2031437 h 4174455"/>
              <a:gd name="T46" fmla="*/ 488495 w 9295394"/>
              <a:gd name="T47" fmla="*/ 2073458 h 4174455"/>
              <a:gd name="T48" fmla="*/ 344801 w 9295394"/>
              <a:gd name="T49" fmla="*/ 2143503 h 4174455"/>
              <a:gd name="T50" fmla="*/ 258682 w 9295394"/>
              <a:gd name="T51" fmla="*/ 2199547 h 4174455"/>
              <a:gd name="T52" fmla="*/ 100634 w 9295394"/>
              <a:gd name="T53" fmla="*/ 2409692 h 4174455"/>
              <a:gd name="T54" fmla="*/ 28707 w 9295394"/>
              <a:gd name="T55" fmla="*/ 2591806 h 4174455"/>
              <a:gd name="T56" fmla="*/ 14354 w 9295394"/>
              <a:gd name="T57" fmla="*/ 3138185 h 4174455"/>
              <a:gd name="T58" fmla="*/ 100634 w 9295394"/>
              <a:gd name="T59" fmla="*/ 3320315 h 4174455"/>
              <a:gd name="T60" fmla="*/ 215504 w 9295394"/>
              <a:gd name="T61" fmla="*/ 3460406 h 4174455"/>
              <a:gd name="T62" fmla="*/ 316095 w 9295394"/>
              <a:gd name="T63" fmla="*/ 3544464 h 4174455"/>
              <a:gd name="T64" fmla="*/ 488495 w 9295394"/>
              <a:gd name="T65" fmla="*/ 3670559 h 4174455"/>
              <a:gd name="T66" fmla="*/ 718470 w 9295394"/>
              <a:gd name="T67" fmla="*/ 3810652 h 4174455"/>
              <a:gd name="T68" fmla="*/ 2198449 w 9295394"/>
              <a:gd name="T69" fmla="*/ 3824657 h 4174455"/>
              <a:gd name="T70" fmla="*/ 2299059 w 9295394"/>
              <a:gd name="T71" fmla="*/ 3796642 h 4174455"/>
              <a:gd name="T72" fmla="*/ 4181283 w 9295394"/>
              <a:gd name="T73" fmla="*/ 3782629 h 4174455"/>
              <a:gd name="T74" fmla="*/ 4784887 w 9295394"/>
              <a:gd name="T75" fmla="*/ 3852672 h 4174455"/>
              <a:gd name="T76" fmla="*/ 7471737 w 9295394"/>
              <a:gd name="T77" fmla="*/ 3838671 h 4174455"/>
              <a:gd name="T78" fmla="*/ 7730350 w 9295394"/>
              <a:gd name="T79" fmla="*/ 3782629 h 4174455"/>
              <a:gd name="T80" fmla="*/ 7902825 w 9295394"/>
              <a:gd name="T81" fmla="*/ 3712580 h 4174455"/>
              <a:gd name="T82" fmla="*/ 8017817 w 9295394"/>
              <a:gd name="T83" fmla="*/ 3670559 h 4174455"/>
              <a:gd name="T84" fmla="*/ 8132730 w 9295394"/>
              <a:gd name="T85" fmla="*/ 3628528 h 4174455"/>
              <a:gd name="T86" fmla="*/ 8305120 w 9295394"/>
              <a:gd name="T87" fmla="*/ 3558477 h 4174455"/>
              <a:gd name="T88" fmla="*/ 8434579 w 9295394"/>
              <a:gd name="T89" fmla="*/ 3460406 h 4174455"/>
              <a:gd name="T90" fmla="*/ 8578104 w 9295394"/>
              <a:gd name="T91" fmla="*/ 3362338 h 4174455"/>
              <a:gd name="T92" fmla="*/ 8635648 w 9295394"/>
              <a:gd name="T93" fmla="*/ 3264271 h 4174455"/>
              <a:gd name="T94" fmla="*/ 8764974 w 9295394"/>
              <a:gd name="T95" fmla="*/ 3068148 h 4174455"/>
              <a:gd name="T96" fmla="*/ 8808197 w 9295394"/>
              <a:gd name="T97" fmla="*/ 2900034 h 4174455"/>
              <a:gd name="T98" fmla="*/ 8764974 w 9295394"/>
              <a:gd name="T99" fmla="*/ 2591806 h 4174455"/>
              <a:gd name="T100" fmla="*/ 8736078 w 9295394"/>
              <a:gd name="T101" fmla="*/ 2423693 h 4174455"/>
              <a:gd name="T102" fmla="*/ 8736078 w 9295394"/>
              <a:gd name="T103" fmla="*/ 2101479 h 4174455"/>
              <a:gd name="T104" fmla="*/ 8793814 w 9295394"/>
              <a:gd name="T105" fmla="*/ 1947379 h 4174455"/>
              <a:gd name="T106" fmla="*/ 8879851 w 9295394"/>
              <a:gd name="T107" fmla="*/ 1821290 h 4174455"/>
              <a:gd name="T108" fmla="*/ 9038032 w 9295394"/>
              <a:gd name="T109" fmla="*/ 1597137 h 4174455"/>
              <a:gd name="T110" fmla="*/ 9109655 w 9295394"/>
              <a:gd name="T111" fmla="*/ 1429025 h 4174455"/>
              <a:gd name="T112" fmla="*/ 9152950 w 9295394"/>
              <a:gd name="T113" fmla="*/ 1218876 h 4174455"/>
              <a:gd name="T114" fmla="*/ 9196109 w 9295394"/>
              <a:gd name="T115" fmla="*/ 896638 h 4174455"/>
              <a:gd name="T116" fmla="*/ 9124070 w 9295394"/>
              <a:gd name="T117" fmla="*/ 280197 h 4174455"/>
              <a:gd name="T118" fmla="*/ 8951770 w 9295394"/>
              <a:gd name="T119" fmla="*/ 126086 h 4174455"/>
              <a:gd name="T120" fmla="*/ 8793814 w 9295394"/>
              <a:gd name="T121" fmla="*/ 70036 h 4174455"/>
              <a:gd name="T122" fmla="*/ 8376982 w 9295394"/>
              <a:gd name="T123" fmla="*/ 0 h 41744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295394"/>
              <a:gd name="T187" fmla="*/ 0 h 4174455"/>
              <a:gd name="T188" fmla="*/ 9295394 w 9295394"/>
              <a:gd name="T189" fmla="*/ 4174455 h 41744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295394" h="4174455">
                <a:moveTo>
                  <a:pt x="8505372" y="29029"/>
                </a:moveTo>
                <a:cubicBezTo>
                  <a:pt x="8411148" y="40807"/>
                  <a:pt x="8405782" y="36748"/>
                  <a:pt x="8331200" y="58057"/>
                </a:cubicBezTo>
                <a:cubicBezTo>
                  <a:pt x="8316489" y="62260"/>
                  <a:pt x="8301720" y="66545"/>
                  <a:pt x="8287658" y="72572"/>
                </a:cubicBezTo>
                <a:cubicBezTo>
                  <a:pt x="8267771" y="81095"/>
                  <a:pt x="8248953" y="91924"/>
                  <a:pt x="8229600" y="101600"/>
                </a:cubicBezTo>
                <a:cubicBezTo>
                  <a:pt x="8215086" y="116114"/>
                  <a:pt x="8203137" y="133757"/>
                  <a:pt x="8186058" y="145143"/>
                </a:cubicBezTo>
                <a:cubicBezTo>
                  <a:pt x="8173328" y="153630"/>
                  <a:pt x="8156496" y="153443"/>
                  <a:pt x="8142515" y="159657"/>
                </a:cubicBezTo>
                <a:cubicBezTo>
                  <a:pt x="8112857" y="172838"/>
                  <a:pt x="8083800" y="187438"/>
                  <a:pt x="8055429" y="203200"/>
                </a:cubicBezTo>
                <a:cubicBezTo>
                  <a:pt x="7971020" y="250094"/>
                  <a:pt x="8053112" y="218487"/>
                  <a:pt x="7968343" y="246743"/>
                </a:cubicBezTo>
                <a:lnTo>
                  <a:pt x="7881258" y="304800"/>
                </a:lnTo>
                <a:lnTo>
                  <a:pt x="7837715" y="333829"/>
                </a:lnTo>
                <a:cubicBezTo>
                  <a:pt x="7760301" y="449948"/>
                  <a:pt x="7861909" y="309634"/>
                  <a:pt x="7765143" y="406400"/>
                </a:cubicBezTo>
                <a:cubicBezTo>
                  <a:pt x="7752808" y="418735"/>
                  <a:pt x="7746254" y="435748"/>
                  <a:pt x="7736115" y="449943"/>
                </a:cubicBezTo>
                <a:cubicBezTo>
                  <a:pt x="7722055" y="469628"/>
                  <a:pt x="7707086" y="488648"/>
                  <a:pt x="7692572" y="508000"/>
                </a:cubicBezTo>
                <a:cubicBezTo>
                  <a:pt x="7639643" y="666790"/>
                  <a:pt x="7724055" y="426279"/>
                  <a:pt x="7649029" y="595086"/>
                </a:cubicBezTo>
                <a:cubicBezTo>
                  <a:pt x="7636601" y="623048"/>
                  <a:pt x="7629676" y="653143"/>
                  <a:pt x="7620000" y="682172"/>
                </a:cubicBezTo>
                <a:cubicBezTo>
                  <a:pt x="7615162" y="696686"/>
                  <a:pt x="7613972" y="712984"/>
                  <a:pt x="7605486" y="725714"/>
                </a:cubicBezTo>
                <a:cubicBezTo>
                  <a:pt x="7549703" y="809391"/>
                  <a:pt x="7597997" y="728673"/>
                  <a:pt x="7561943" y="812800"/>
                </a:cubicBezTo>
                <a:cubicBezTo>
                  <a:pt x="7553420" y="832687"/>
                  <a:pt x="7540951" y="850768"/>
                  <a:pt x="7532915" y="870857"/>
                </a:cubicBezTo>
                <a:cubicBezTo>
                  <a:pt x="7516469" y="911971"/>
                  <a:pt x="7497521" y="989721"/>
                  <a:pt x="7474858" y="1030514"/>
                </a:cubicBezTo>
                <a:cubicBezTo>
                  <a:pt x="7463110" y="1051661"/>
                  <a:pt x="7445829" y="1069219"/>
                  <a:pt x="7431315" y="1088572"/>
                </a:cubicBezTo>
                <a:cubicBezTo>
                  <a:pt x="7403555" y="1171845"/>
                  <a:pt x="7436679" y="1094116"/>
                  <a:pt x="7373258" y="1175657"/>
                </a:cubicBezTo>
                <a:cubicBezTo>
                  <a:pt x="7225167" y="1366060"/>
                  <a:pt x="7426995" y="1150946"/>
                  <a:pt x="7213600" y="1364343"/>
                </a:cubicBezTo>
                <a:lnTo>
                  <a:pt x="7126515" y="1451429"/>
                </a:lnTo>
                <a:cubicBezTo>
                  <a:pt x="7107163" y="1465943"/>
                  <a:pt x="7088276" y="1481100"/>
                  <a:pt x="7068458" y="1494972"/>
                </a:cubicBezTo>
                <a:cubicBezTo>
                  <a:pt x="7039877" y="1514979"/>
                  <a:pt x="7013765" y="1540072"/>
                  <a:pt x="6981372" y="1553029"/>
                </a:cubicBezTo>
                <a:cubicBezTo>
                  <a:pt x="6957181" y="1562705"/>
                  <a:pt x="6932103" y="1570405"/>
                  <a:pt x="6908800" y="1582057"/>
                </a:cubicBezTo>
                <a:cubicBezTo>
                  <a:pt x="6815573" y="1628671"/>
                  <a:pt x="6923285" y="1599930"/>
                  <a:pt x="6792686" y="1640114"/>
                </a:cubicBezTo>
                <a:cubicBezTo>
                  <a:pt x="6778503" y="1644478"/>
                  <a:pt x="6637865" y="1680270"/>
                  <a:pt x="6604000" y="1683657"/>
                </a:cubicBezTo>
                <a:cubicBezTo>
                  <a:pt x="6531629" y="1690894"/>
                  <a:pt x="6458745" y="1691871"/>
                  <a:pt x="6386286" y="1698172"/>
                </a:cubicBezTo>
                <a:cubicBezTo>
                  <a:pt x="6347427" y="1701551"/>
                  <a:pt x="6309031" y="1709307"/>
                  <a:pt x="6270172" y="1712686"/>
                </a:cubicBezTo>
                <a:cubicBezTo>
                  <a:pt x="6197713" y="1718987"/>
                  <a:pt x="6125029" y="1722362"/>
                  <a:pt x="6052458" y="1727200"/>
                </a:cubicBezTo>
                <a:cubicBezTo>
                  <a:pt x="6023429" y="1736876"/>
                  <a:pt x="5992741" y="1742545"/>
                  <a:pt x="5965372" y="1756229"/>
                </a:cubicBezTo>
                <a:cubicBezTo>
                  <a:pt x="5946020" y="1765905"/>
                  <a:pt x="5927404" y="1777221"/>
                  <a:pt x="5907315" y="1785257"/>
                </a:cubicBezTo>
                <a:cubicBezTo>
                  <a:pt x="5739057" y="1852560"/>
                  <a:pt x="5890495" y="1786026"/>
                  <a:pt x="5762172" y="1828800"/>
                </a:cubicBezTo>
                <a:cubicBezTo>
                  <a:pt x="5737455" y="1837039"/>
                  <a:pt x="5712904" y="1846177"/>
                  <a:pt x="5689600" y="1857829"/>
                </a:cubicBezTo>
                <a:cubicBezTo>
                  <a:pt x="5664368" y="1870445"/>
                  <a:pt x="5643222" y="1890895"/>
                  <a:pt x="5617029" y="1901372"/>
                </a:cubicBezTo>
                <a:cubicBezTo>
                  <a:pt x="5594124" y="1910534"/>
                  <a:pt x="5568648" y="1911048"/>
                  <a:pt x="5544458" y="1915886"/>
                </a:cubicBezTo>
                <a:cubicBezTo>
                  <a:pt x="5478493" y="1948867"/>
                  <a:pt x="5487950" y="1946148"/>
                  <a:pt x="5413829" y="1973943"/>
                </a:cubicBezTo>
                <a:cubicBezTo>
                  <a:pt x="5399504" y="1979315"/>
                  <a:pt x="5385129" y="1984746"/>
                  <a:pt x="5370286" y="1988457"/>
                </a:cubicBezTo>
                <a:cubicBezTo>
                  <a:pt x="5346353" y="1994440"/>
                  <a:pt x="5321648" y="1996989"/>
                  <a:pt x="5297715" y="2002972"/>
                </a:cubicBezTo>
                <a:cubicBezTo>
                  <a:pt x="5282872" y="2006683"/>
                  <a:pt x="5269471" y="2017320"/>
                  <a:pt x="5254172" y="2017486"/>
                </a:cubicBezTo>
                <a:lnTo>
                  <a:pt x="2627086" y="2032000"/>
                </a:lnTo>
                <a:lnTo>
                  <a:pt x="2075543" y="2046514"/>
                </a:lnTo>
                <a:cubicBezTo>
                  <a:pt x="2036574" y="2048208"/>
                  <a:pt x="1997904" y="2054616"/>
                  <a:pt x="1959429" y="2061029"/>
                </a:cubicBezTo>
                <a:cubicBezTo>
                  <a:pt x="1910761" y="2069140"/>
                  <a:pt x="1863621" y="2089408"/>
                  <a:pt x="1814286" y="2090057"/>
                </a:cubicBezTo>
                <a:lnTo>
                  <a:pt x="711200" y="2104572"/>
                </a:lnTo>
                <a:lnTo>
                  <a:pt x="638629" y="2119086"/>
                </a:lnTo>
                <a:cubicBezTo>
                  <a:pt x="572240" y="2131157"/>
                  <a:pt x="552727" y="2130342"/>
                  <a:pt x="493486" y="2148114"/>
                </a:cubicBezTo>
                <a:cubicBezTo>
                  <a:pt x="464178" y="2156907"/>
                  <a:pt x="406400" y="2177143"/>
                  <a:pt x="406400" y="2177143"/>
                </a:cubicBezTo>
                <a:cubicBezTo>
                  <a:pt x="387048" y="2191657"/>
                  <a:pt x="366710" y="2204943"/>
                  <a:pt x="348343" y="2220686"/>
                </a:cubicBezTo>
                <a:cubicBezTo>
                  <a:pt x="332758" y="2234044"/>
                  <a:pt x="321879" y="2252843"/>
                  <a:pt x="304800" y="2264229"/>
                </a:cubicBezTo>
                <a:cubicBezTo>
                  <a:pt x="292070" y="2272715"/>
                  <a:pt x="275772" y="2273905"/>
                  <a:pt x="261258" y="2278743"/>
                </a:cubicBezTo>
                <a:cubicBezTo>
                  <a:pt x="193044" y="2346957"/>
                  <a:pt x="229104" y="2305204"/>
                  <a:pt x="159658" y="2409372"/>
                </a:cubicBezTo>
                <a:lnTo>
                  <a:pt x="101600" y="2496457"/>
                </a:lnTo>
                <a:cubicBezTo>
                  <a:pt x="66094" y="2585226"/>
                  <a:pt x="87024" y="2547351"/>
                  <a:pt x="43543" y="2612572"/>
                </a:cubicBezTo>
                <a:cubicBezTo>
                  <a:pt x="38705" y="2636762"/>
                  <a:pt x="35520" y="2661343"/>
                  <a:pt x="29029" y="2685143"/>
                </a:cubicBezTo>
                <a:cubicBezTo>
                  <a:pt x="20978" y="2714664"/>
                  <a:pt x="0" y="2772229"/>
                  <a:pt x="0" y="2772229"/>
                </a:cubicBezTo>
                <a:cubicBezTo>
                  <a:pt x="4838" y="2931886"/>
                  <a:pt x="1606" y="3091992"/>
                  <a:pt x="14515" y="3251200"/>
                </a:cubicBezTo>
                <a:cubicBezTo>
                  <a:pt x="16264" y="3272766"/>
                  <a:pt x="35507" y="3289168"/>
                  <a:pt x="43543" y="3309257"/>
                </a:cubicBezTo>
                <a:cubicBezTo>
                  <a:pt x="128010" y="3520426"/>
                  <a:pt x="27139" y="3309580"/>
                  <a:pt x="101600" y="3439886"/>
                </a:cubicBezTo>
                <a:cubicBezTo>
                  <a:pt x="112335" y="3458672"/>
                  <a:pt x="117113" y="3481048"/>
                  <a:pt x="130629" y="3497943"/>
                </a:cubicBezTo>
                <a:cubicBezTo>
                  <a:pt x="156275" y="3530000"/>
                  <a:pt x="217715" y="3585029"/>
                  <a:pt x="217715" y="3585029"/>
                </a:cubicBezTo>
                <a:cubicBezTo>
                  <a:pt x="222553" y="3599543"/>
                  <a:pt x="222672" y="3616625"/>
                  <a:pt x="232229" y="3628572"/>
                </a:cubicBezTo>
                <a:cubicBezTo>
                  <a:pt x="252691" y="3654150"/>
                  <a:pt x="290631" y="3662553"/>
                  <a:pt x="319315" y="3672114"/>
                </a:cubicBezTo>
                <a:cubicBezTo>
                  <a:pt x="348343" y="3691467"/>
                  <a:pt x="381730" y="3705503"/>
                  <a:pt x="406400" y="3730172"/>
                </a:cubicBezTo>
                <a:cubicBezTo>
                  <a:pt x="478131" y="3801901"/>
                  <a:pt x="419392" y="3748856"/>
                  <a:pt x="493486" y="3802743"/>
                </a:cubicBezTo>
                <a:cubicBezTo>
                  <a:pt x="532613" y="3831199"/>
                  <a:pt x="566327" y="3868193"/>
                  <a:pt x="609600" y="3889829"/>
                </a:cubicBezTo>
                <a:cubicBezTo>
                  <a:pt x="648305" y="3909181"/>
                  <a:pt x="682706" y="3943107"/>
                  <a:pt x="725715" y="3947886"/>
                </a:cubicBezTo>
                <a:cubicBezTo>
                  <a:pt x="880862" y="3965124"/>
                  <a:pt x="813383" y="3953808"/>
                  <a:pt x="928915" y="3976914"/>
                </a:cubicBezTo>
                <a:lnTo>
                  <a:pt x="2220686" y="3962400"/>
                </a:lnTo>
                <a:cubicBezTo>
                  <a:pt x="2235982" y="3962067"/>
                  <a:pt x="2249518" y="3952089"/>
                  <a:pt x="2264229" y="3947886"/>
                </a:cubicBezTo>
                <a:cubicBezTo>
                  <a:pt x="2283409" y="3942406"/>
                  <a:pt x="2302660" y="3936940"/>
                  <a:pt x="2322286" y="3933372"/>
                </a:cubicBezTo>
                <a:cubicBezTo>
                  <a:pt x="2512975" y="3898701"/>
                  <a:pt x="2350265" y="3937262"/>
                  <a:pt x="2481943" y="3904343"/>
                </a:cubicBezTo>
                <a:lnTo>
                  <a:pt x="4223658" y="3918857"/>
                </a:lnTo>
                <a:cubicBezTo>
                  <a:pt x="4307858" y="3920183"/>
                  <a:pt x="4387248" y="3955748"/>
                  <a:pt x="4470400" y="3962400"/>
                </a:cubicBezTo>
                <a:lnTo>
                  <a:pt x="4833258" y="3991429"/>
                </a:lnTo>
                <a:cubicBezTo>
                  <a:pt x="5748398" y="4174455"/>
                  <a:pt x="4947560" y="4019361"/>
                  <a:pt x="7489372" y="3991429"/>
                </a:cubicBezTo>
                <a:cubicBezTo>
                  <a:pt x="7509319" y="3991210"/>
                  <a:pt x="7527682" y="3979735"/>
                  <a:pt x="7547429" y="3976914"/>
                </a:cubicBezTo>
                <a:cubicBezTo>
                  <a:pt x="7595563" y="3970038"/>
                  <a:pt x="7644191" y="3967238"/>
                  <a:pt x="7692572" y="3962400"/>
                </a:cubicBezTo>
                <a:cubicBezTo>
                  <a:pt x="7841595" y="3925145"/>
                  <a:pt x="7656888" y="3975781"/>
                  <a:pt x="7808686" y="3918857"/>
                </a:cubicBezTo>
                <a:cubicBezTo>
                  <a:pt x="7827364" y="3911853"/>
                  <a:pt x="7847391" y="3909181"/>
                  <a:pt x="7866743" y="3904343"/>
                </a:cubicBezTo>
                <a:cubicBezTo>
                  <a:pt x="7905448" y="3884991"/>
                  <a:pt x="7946853" y="3870290"/>
                  <a:pt x="7982858" y="3846286"/>
                </a:cubicBezTo>
                <a:cubicBezTo>
                  <a:pt x="7997372" y="3836610"/>
                  <a:pt x="8010067" y="3823382"/>
                  <a:pt x="8026400" y="3817257"/>
                </a:cubicBezTo>
                <a:cubicBezTo>
                  <a:pt x="8049499" y="3808595"/>
                  <a:pt x="8074890" y="3808094"/>
                  <a:pt x="8098972" y="3802743"/>
                </a:cubicBezTo>
                <a:cubicBezTo>
                  <a:pt x="8118445" y="3798416"/>
                  <a:pt x="8137677" y="3793067"/>
                  <a:pt x="8157029" y="3788229"/>
                </a:cubicBezTo>
                <a:cubicBezTo>
                  <a:pt x="8176381" y="3778553"/>
                  <a:pt x="8195199" y="3767723"/>
                  <a:pt x="8215086" y="3759200"/>
                </a:cubicBezTo>
                <a:cubicBezTo>
                  <a:pt x="8229148" y="3753173"/>
                  <a:pt x="8244304" y="3750058"/>
                  <a:pt x="8258629" y="3744686"/>
                </a:cubicBezTo>
                <a:cubicBezTo>
                  <a:pt x="8303859" y="3727725"/>
                  <a:pt x="8347286" y="3710613"/>
                  <a:pt x="8389258" y="3686629"/>
                </a:cubicBezTo>
                <a:cubicBezTo>
                  <a:pt x="8458049" y="3647320"/>
                  <a:pt x="8410851" y="3668633"/>
                  <a:pt x="8476343" y="3614057"/>
                </a:cubicBezTo>
                <a:cubicBezTo>
                  <a:pt x="8489744" y="3602890"/>
                  <a:pt x="8505691" y="3595168"/>
                  <a:pt x="8519886" y="3585029"/>
                </a:cubicBezTo>
                <a:cubicBezTo>
                  <a:pt x="8539571" y="3570969"/>
                  <a:pt x="8558125" y="3555358"/>
                  <a:pt x="8577943" y="3541486"/>
                </a:cubicBezTo>
                <a:cubicBezTo>
                  <a:pt x="8606524" y="3521479"/>
                  <a:pt x="8665029" y="3483429"/>
                  <a:pt x="8665029" y="3483429"/>
                </a:cubicBezTo>
                <a:cubicBezTo>
                  <a:pt x="8674705" y="3468915"/>
                  <a:pt x="8685403" y="3455032"/>
                  <a:pt x="8694058" y="3439886"/>
                </a:cubicBezTo>
                <a:cubicBezTo>
                  <a:pt x="8704793" y="3421100"/>
                  <a:pt x="8711619" y="3400177"/>
                  <a:pt x="8723086" y="3381829"/>
                </a:cubicBezTo>
                <a:cubicBezTo>
                  <a:pt x="8775002" y="3298762"/>
                  <a:pt x="8754720" y="3351871"/>
                  <a:pt x="8795658" y="3280229"/>
                </a:cubicBezTo>
                <a:cubicBezTo>
                  <a:pt x="8869318" y="3151324"/>
                  <a:pt x="8782990" y="3284715"/>
                  <a:pt x="8853715" y="3178629"/>
                </a:cubicBezTo>
                <a:cubicBezTo>
                  <a:pt x="8863690" y="3128751"/>
                  <a:pt x="8869079" y="3095823"/>
                  <a:pt x="8882743" y="3048000"/>
                </a:cubicBezTo>
                <a:cubicBezTo>
                  <a:pt x="8886946" y="3033289"/>
                  <a:pt x="8892420" y="3018971"/>
                  <a:pt x="8897258" y="3004457"/>
                </a:cubicBezTo>
                <a:cubicBezTo>
                  <a:pt x="8887582" y="2912533"/>
                  <a:pt x="8880718" y="2820270"/>
                  <a:pt x="8868229" y="2728686"/>
                </a:cubicBezTo>
                <a:cubicBezTo>
                  <a:pt x="8866162" y="2713527"/>
                  <a:pt x="8856230" y="2700234"/>
                  <a:pt x="8853715" y="2685143"/>
                </a:cubicBezTo>
                <a:cubicBezTo>
                  <a:pt x="8846512" y="2641928"/>
                  <a:pt x="8846403" y="2597729"/>
                  <a:pt x="8839200" y="2554514"/>
                </a:cubicBezTo>
                <a:cubicBezTo>
                  <a:pt x="8836685" y="2539423"/>
                  <a:pt x="8828397" y="2525814"/>
                  <a:pt x="8824686" y="2510972"/>
                </a:cubicBezTo>
                <a:cubicBezTo>
                  <a:pt x="8818703" y="2487039"/>
                  <a:pt x="8815010" y="2462591"/>
                  <a:pt x="8810172" y="2438400"/>
                </a:cubicBezTo>
                <a:cubicBezTo>
                  <a:pt x="8815010" y="2351314"/>
                  <a:pt x="8816790" y="2264005"/>
                  <a:pt x="8824686" y="2177143"/>
                </a:cubicBezTo>
                <a:cubicBezTo>
                  <a:pt x="8826103" y="2161558"/>
                  <a:pt x="8845783" y="2094051"/>
                  <a:pt x="8853715" y="2075543"/>
                </a:cubicBezTo>
                <a:cubicBezTo>
                  <a:pt x="8862238" y="2055656"/>
                  <a:pt x="8874220" y="2037373"/>
                  <a:pt x="8882743" y="2017486"/>
                </a:cubicBezTo>
                <a:cubicBezTo>
                  <a:pt x="8888770" y="2003424"/>
                  <a:pt x="8890416" y="1987627"/>
                  <a:pt x="8897258" y="1973943"/>
                </a:cubicBezTo>
                <a:cubicBezTo>
                  <a:pt x="8917466" y="1933526"/>
                  <a:pt x="8937727" y="1918959"/>
                  <a:pt x="8969829" y="1886857"/>
                </a:cubicBezTo>
                <a:cubicBezTo>
                  <a:pt x="9028953" y="1739049"/>
                  <a:pt x="8962731" y="1876969"/>
                  <a:pt x="9042400" y="1770743"/>
                </a:cubicBezTo>
                <a:cubicBezTo>
                  <a:pt x="9150603" y="1626472"/>
                  <a:pt x="9026632" y="1757483"/>
                  <a:pt x="9129486" y="1654629"/>
                </a:cubicBezTo>
                <a:cubicBezTo>
                  <a:pt x="9134324" y="1640115"/>
                  <a:pt x="9137158" y="1624770"/>
                  <a:pt x="9144000" y="1611086"/>
                </a:cubicBezTo>
                <a:cubicBezTo>
                  <a:pt x="9184540" y="1530007"/>
                  <a:pt x="9177095" y="1605276"/>
                  <a:pt x="9202058" y="1480457"/>
                </a:cubicBezTo>
                <a:lnTo>
                  <a:pt x="9231086" y="1335314"/>
                </a:lnTo>
                <a:cubicBezTo>
                  <a:pt x="9235924" y="1311124"/>
                  <a:pt x="9241544" y="1287077"/>
                  <a:pt x="9245600" y="1262743"/>
                </a:cubicBezTo>
                <a:cubicBezTo>
                  <a:pt x="9255276" y="1204686"/>
                  <a:pt x="9269300" y="1147188"/>
                  <a:pt x="9274629" y="1088572"/>
                </a:cubicBezTo>
                <a:lnTo>
                  <a:pt x="9289143" y="928914"/>
                </a:lnTo>
                <a:cubicBezTo>
                  <a:pt x="9284305" y="745067"/>
                  <a:pt x="9295394" y="560107"/>
                  <a:pt x="9274629" y="377372"/>
                </a:cubicBezTo>
                <a:cubicBezTo>
                  <a:pt x="9270690" y="342707"/>
                  <a:pt x="9241242" y="314956"/>
                  <a:pt x="9216572" y="290286"/>
                </a:cubicBezTo>
                <a:lnTo>
                  <a:pt x="9129486" y="203200"/>
                </a:lnTo>
                <a:cubicBezTo>
                  <a:pt x="9103329" y="177043"/>
                  <a:pt x="9077765" y="145785"/>
                  <a:pt x="9042400" y="130629"/>
                </a:cubicBezTo>
                <a:cubicBezTo>
                  <a:pt x="9024065" y="122771"/>
                  <a:pt x="9003695" y="120952"/>
                  <a:pt x="8984343" y="116114"/>
                </a:cubicBezTo>
                <a:cubicBezTo>
                  <a:pt x="8915259" y="70059"/>
                  <a:pt x="8967950" y="98134"/>
                  <a:pt x="8882743" y="72572"/>
                </a:cubicBezTo>
                <a:cubicBezTo>
                  <a:pt x="8689752" y="14674"/>
                  <a:pt x="8892231" y="48908"/>
                  <a:pt x="8534400" y="29029"/>
                </a:cubicBezTo>
                <a:cubicBezTo>
                  <a:pt x="8480595" y="11093"/>
                  <a:pt x="8504542" y="21356"/>
                  <a:pt x="8461829" y="0"/>
                </a:cubicBezTo>
              </a:path>
            </a:pathLst>
          </a:custGeom>
          <a:solidFill>
            <a:srgbClr val="FFFFCC"/>
          </a:solidFill>
          <a:ln w="9525" algn="ctr">
            <a:solidFill>
              <a:schemeClr val="tx1"/>
            </a:solidFill>
            <a:round/>
            <a:headEnd/>
            <a:tailEnd/>
          </a:ln>
        </p:spPr>
        <p:txBody>
          <a:bodyPr lIns="91420" tIns="45711" rIns="91420" bIns="45711"/>
          <a:lstStyle/>
          <a:p>
            <a:endParaRPr lang="en-GB"/>
          </a:p>
        </p:txBody>
      </p:sp>
      <p:sp>
        <p:nvSpPr>
          <p:cNvPr id="19" name="Freeform 18">
            <a:extLst>
              <a:ext uri="{FF2B5EF4-FFF2-40B4-BE49-F238E27FC236}">
                <a16:creationId xmlns:a16="http://schemas.microsoft.com/office/drawing/2014/main" id="{33E9AADB-295D-69E3-9748-CC96BC4BF4F9}"/>
              </a:ext>
            </a:extLst>
          </p:cNvPr>
          <p:cNvSpPr>
            <a:spLocks noChangeArrowheads="1"/>
          </p:cNvSpPr>
          <p:nvPr/>
        </p:nvSpPr>
        <p:spPr bwMode="auto">
          <a:xfrm>
            <a:off x="852488" y="1484313"/>
            <a:ext cx="5373687" cy="2687637"/>
          </a:xfrm>
          <a:custGeom>
            <a:avLst/>
            <a:gdLst>
              <a:gd name="T0" fmla="*/ 0 w 5373995"/>
              <a:gd name="T1" fmla="*/ 0 h 2685143"/>
              <a:gd name="T2" fmla="*/ 5373995 w 5373995"/>
              <a:gd name="T3" fmla="*/ 2685143 h 2685143"/>
            </a:gdLst>
            <a:ahLst/>
            <a:cxnLst/>
            <a:rect l="T0" t="T1" r="T2" b="T3"/>
            <a:pathLst>
              <a:path w="5373995" h="2685143">
                <a:moveTo>
                  <a:pt x="1730909" y="2510972"/>
                </a:moveTo>
                <a:cubicBezTo>
                  <a:pt x="1638985" y="2508553"/>
                  <a:pt x="1382280" y="2507556"/>
                  <a:pt x="1208395" y="2496457"/>
                </a:cubicBezTo>
                <a:cubicBezTo>
                  <a:pt x="1049109" y="2486290"/>
                  <a:pt x="1040855" y="2455564"/>
                  <a:pt x="889080" y="2409372"/>
                </a:cubicBezTo>
                <a:cubicBezTo>
                  <a:pt x="749099" y="2366769"/>
                  <a:pt x="684151" y="2360703"/>
                  <a:pt x="540737" y="2336800"/>
                </a:cubicBezTo>
                <a:cubicBezTo>
                  <a:pt x="511709" y="2322286"/>
                  <a:pt x="481686" y="2309610"/>
                  <a:pt x="453652" y="2293257"/>
                </a:cubicBezTo>
                <a:cubicBezTo>
                  <a:pt x="423516" y="2275678"/>
                  <a:pt x="366566" y="2235200"/>
                  <a:pt x="366566" y="2235200"/>
                </a:cubicBezTo>
                <a:cubicBezTo>
                  <a:pt x="356890" y="2220686"/>
                  <a:pt x="337925" y="2209097"/>
                  <a:pt x="337537" y="2191657"/>
                </a:cubicBezTo>
                <a:cubicBezTo>
                  <a:pt x="325913" y="1668571"/>
                  <a:pt x="305367" y="1768798"/>
                  <a:pt x="366566" y="1524000"/>
                </a:cubicBezTo>
                <a:cubicBezTo>
                  <a:pt x="343278" y="1384269"/>
                  <a:pt x="369049" y="1486250"/>
                  <a:pt x="323023" y="1378857"/>
                </a:cubicBezTo>
                <a:cubicBezTo>
                  <a:pt x="316996" y="1364795"/>
                  <a:pt x="316723" y="1348222"/>
                  <a:pt x="308509" y="1335314"/>
                </a:cubicBezTo>
                <a:cubicBezTo>
                  <a:pt x="206832" y="1175536"/>
                  <a:pt x="250490" y="1270061"/>
                  <a:pt x="177880" y="1161143"/>
                </a:cubicBezTo>
                <a:cubicBezTo>
                  <a:pt x="147639" y="1115780"/>
                  <a:pt x="134482" y="1097540"/>
                  <a:pt x="105309" y="1045029"/>
                </a:cubicBezTo>
                <a:cubicBezTo>
                  <a:pt x="94801" y="1026115"/>
                  <a:pt x="87747" y="1005320"/>
                  <a:pt x="76280" y="986972"/>
                </a:cubicBezTo>
                <a:cubicBezTo>
                  <a:pt x="63459" y="966458"/>
                  <a:pt x="47251" y="948267"/>
                  <a:pt x="32737" y="928914"/>
                </a:cubicBezTo>
                <a:cubicBezTo>
                  <a:pt x="0" y="765227"/>
                  <a:pt x="805" y="799256"/>
                  <a:pt x="32737" y="522514"/>
                </a:cubicBezTo>
                <a:cubicBezTo>
                  <a:pt x="34736" y="505185"/>
                  <a:pt x="52090" y="493486"/>
                  <a:pt x="61766" y="478972"/>
                </a:cubicBezTo>
                <a:cubicBezTo>
                  <a:pt x="106123" y="301536"/>
                  <a:pt x="35236" y="553178"/>
                  <a:pt x="119823" y="362857"/>
                </a:cubicBezTo>
                <a:cubicBezTo>
                  <a:pt x="129842" y="340314"/>
                  <a:pt x="128354" y="314219"/>
                  <a:pt x="134337" y="290286"/>
                </a:cubicBezTo>
                <a:cubicBezTo>
                  <a:pt x="140910" y="263994"/>
                  <a:pt x="155710" y="220936"/>
                  <a:pt x="177880" y="203200"/>
                </a:cubicBezTo>
                <a:cubicBezTo>
                  <a:pt x="276470" y="124328"/>
                  <a:pt x="279838" y="138415"/>
                  <a:pt x="381080" y="101600"/>
                </a:cubicBezTo>
                <a:cubicBezTo>
                  <a:pt x="405565" y="92696"/>
                  <a:pt x="427952" y="76855"/>
                  <a:pt x="453652" y="72572"/>
                </a:cubicBezTo>
                <a:cubicBezTo>
                  <a:pt x="515875" y="62202"/>
                  <a:pt x="579493" y="63522"/>
                  <a:pt x="642337" y="58057"/>
                </a:cubicBezTo>
                <a:cubicBezTo>
                  <a:pt x="690776" y="53845"/>
                  <a:pt x="739099" y="48381"/>
                  <a:pt x="787480" y="43543"/>
                </a:cubicBezTo>
                <a:cubicBezTo>
                  <a:pt x="918486" y="10792"/>
                  <a:pt x="758843" y="47949"/>
                  <a:pt x="976166" y="14514"/>
                </a:cubicBezTo>
                <a:cubicBezTo>
                  <a:pt x="995882" y="11481"/>
                  <a:pt x="1014871" y="4838"/>
                  <a:pt x="1034223" y="0"/>
                </a:cubicBezTo>
                <a:cubicBezTo>
                  <a:pt x="1150337" y="4838"/>
                  <a:pt x="1266608" y="6783"/>
                  <a:pt x="1382566" y="14514"/>
                </a:cubicBezTo>
                <a:cubicBezTo>
                  <a:pt x="1509586" y="22982"/>
                  <a:pt x="1431593" y="31240"/>
                  <a:pt x="1556737" y="58057"/>
                </a:cubicBezTo>
                <a:cubicBezTo>
                  <a:pt x="1594877" y="66230"/>
                  <a:pt x="1633850" y="71981"/>
                  <a:pt x="1672852" y="72572"/>
                </a:cubicBezTo>
                <a:lnTo>
                  <a:pt x="3472623" y="87086"/>
                </a:lnTo>
                <a:cubicBezTo>
                  <a:pt x="3506490" y="91924"/>
                  <a:pt x="3540113" y="98976"/>
                  <a:pt x="3574223" y="101600"/>
                </a:cubicBezTo>
                <a:cubicBezTo>
                  <a:pt x="3804124" y="119284"/>
                  <a:pt x="3824113" y="108401"/>
                  <a:pt x="4024166" y="130629"/>
                </a:cubicBezTo>
                <a:cubicBezTo>
                  <a:pt x="4053415" y="133879"/>
                  <a:pt x="4082298" y="139879"/>
                  <a:pt x="4111252" y="145143"/>
                </a:cubicBezTo>
                <a:cubicBezTo>
                  <a:pt x="4135523" y="149556"/>
                  <a:pt x="4159305" y="156933"/>
                  <a:pt x="4183823" y="159657"/>
                </a:cubicBezTo>
                <a:cubicBezTo>
                  <a:pt x="4246518" y="166623"/>
                  <a:pt x="4309614" y="169334"/>
                  <a:pt x="4372509" y="174172"/>
                </a:cubicBezTo>
                <a:cubicBezTo>
                  <a:pt x="4387023" y="179010"/>
                  <a:pt x="4401341" y="184483"/>
                  <a:pt x="4416052" y="188686"/>
                </a:cubicBezTo>
                <a:cubicBezTo>
                  <a:pt x="4435232" y="194166"/>
                  <a:pt x="4455185" y="196892"/>
                  <a:pt x="4474109" y="203200"/>
                </a:cubicBezTo>
                <a:cubicBezTo>
                  <a:pt x="4514077" y="216523"/>
                  <a:pt x="4549450" y="236550"/>
                  <a:pt x="4590223" y="246743"/>
                </a:cubicBezTo>
                <a:cubicBezTo>
                  <a:pt x="4614156" y="252726"/>
                  <a:pt x="4638604" y="256419"/>
                  <a:pt x="4662795" y="261257"/>
                </a:cubicBezTo>
                <a:cubicBezTo>
                  <a:pt x="4682147" y="270933"/>
                  <a:pt x="4700965" y="281763"/>
                  <a:pt x="4720852" y="290286"/>
                </a:cubicBezTo>
                <a:cubicBezTo>
                  <a:pt x="4734914" y="296313"/>
                  <a:pt x="4751111" y="297209"/>
                  <a:pt x="4764395" y="304800"/>
                </a:cubicBezTo>
                <a:cubicBezTo>
                  <a:pt x="4879531" y="370592"/>
                  <a:pt x="4765075" y="333999"/>
                  <a:pt x="4880509" y="362857"/>
                </a:cubicBezTo>
                <a:cubicBezTo>
                  <a:pt x="4895023" y="372533"/>
                  <a:pt x="4911717" y="379551"/>
                  <a:pt x="4924052" y="391886"/>
                </a:cubicBezTo>
                <a:cubicBezTo>
                  <a:pt x="4941157" y="408991"/>
                  <a:pt x="4953723" y="430125"/>
                  <a:pt x="4967595" y="449943"/>
                </a:cubicBezTo>
                <a:cubicBezTo>
                  <a:pt x="4967637" y="450003"/>
                  <a:pt x="5040145" y="558770"/>
                  <a:pt x="5054680" y="580572"/>
                </a:cubicBezTo>
                <a:lnTo>
                  <a:pt x="5112737" y="667657"/>
                </a:lnTo>
                <a:cubicBezTo>
                  <a:pt x="5148071" y="720659"/>
                  <a:pt x="5177869" y="761451"/>
                  <a:pt x="5199823" y="827314"/>
                </a:cubicBezTo>
                <a:cubicBezTo>
                  <a:pt x="5232496" y="925336"/>
                  <a:pt x="5194793" y="804677"/>
                  <a:pt x="5228852" y="957943"/>
                </a:cubicBezTo>
                <a:cubicBezTo>
                  <a:pt x="5232171" y="972878"/>
                  <a:pt x="5239655" y="986643"/>
                  <a:pt x="5243366" y="1001486"/>
                </a:cubicBezTo>
                <a:cubicBezTo>
                  <a:pt x="5249349" y="1025419"/>
                  <a:pt x="5251897" y="1050124"/>
                  <a:pt x="5257880" y="1074057"/>
                </a:cubicBezTo>
                <a:cubicBezTo>
                  <a:pt x="5261591" y="1088900"/>
                  <a:pt x="5265553" y="1103916"/>
                  <a:pt x="5272395" y="1117600"/>
                </a:cubicBezTo>
                <a:cubicBezTo>
                  <a:pt x="5303710" y="1180230"/>
                  <a:pt x="5301344" y="1139018"/>
                  <a:pt x="5315937" y="1204686"/>
                </a:cubicBezTo>
                <a:cubicBezTo>
                  <a:pt x="5322321" y="1233414"/>
                  <a:pt x="5325187" y="1262818"/>
                  <a:pt x="5330452" y="1291772"/>
                </a:cubicBezTo>
                <a:cubicBezTo>
                  <a:pt x="5334865" y="1316043"/>
                  <a:pt x="5340910" y="1340009"/>
                  <a:pt x="5344966" y="1364343"/>
                </a:cubicBezTo>
                <a:cubicBezTo>
                  <a:pt x="5358771" y="1447175"/>
                  <a:pt x="5364544" y="1511519"/>
                  <a:pt x="5373995" y="1596572"/>
                </a:cubicBezTo>
                <a:cubicBezTo>
                  <a:pt x="5369157" y="1698172"/>
                  <a:pt x="5367927" y="1800008"/>
                  <a:pt x="5359480" y="1901372"/>
                </a:cubicBezTo>
                <a:cubicBezTo>
                  <a:pt x="5358209" y="1916618"/>
                  <a:pt x="5354359" y="1932838"/>
                  <a:pt x="5344966" y="1944914"/>
                </a:cubicBezTo>
                <a:cubicBezTo>
                  <a:pt x="5319762" y="1977319"/>
                  <a:pt x="5286909" y="2002971"/>
                  <a:pt x="5257880" y="2032000"/>
                </a:cubicBezTo>
                <a:lnTo>
                  <a:pt x="5214337" y="2075543"/>
                </a:lnTo>
                <a:cubicBezTo>
                  <a:pt x="5199823" y="2090057"/>
                  <a:pt x="5187874" y="2107700"/>
                  <a:pt x="5170795" y="2119086"/>
                </a:cubicBezTo>
                <a:lnTo>
                  <a:pt x="5083709" y="2177143"/>
                </a:lnTo>
                <a:cubicBezTo>
                  <a:pt x="5069195" y="2186819"/>
                  <a:pt x="5054121" y="2195706"/>
                  <a:pt x="5040166" y="2206172"/>
                </a:cubicBezTo>
                <a:cubicBezTo>
                  <a:pt x="5020814" y="2220686"/>
                  <a:pt x="5003112" y="2237712"/>
                  <a:pt x="4982109" y="2249714"/>
                </a:cubicBezTo>
                <a:cubicBezTo>
                  <a:pt x="4968825" y="2257305"/>
                  <a:pt x="4952250" y="2257387"/>
                  <a:pt x="4938566" y="2264229"/>
                </a:cubicBezTo>
                <a:cubicBezTo>
                  <a:pt x="4922964" y="2272030"/>
                  <a:pt x="4910625" y="2285456"/>
                  <a:pt x="4895023" y="2293257"/>
                </a:cubicBezTo>
                <a:cubicBezTo>
                  <a:pt x="4881339" y="2300099"/>
                  <a:pt x="4865542" y="2301745"/>
                  <a:pt x="4851480" y="2307772"/>
                </a:cubicBezTo>
                <a:cubicBezTo>
                  <a:pt x="4831593" y="2316295"/>
                  <a:pt x="4813949" y="2329958"/>
                  <a:pt x="4793423" y="2336800"/>
                </a:cubicBezTo>
                <a:cubicBezTo>
                  <a:pt x="4755574" y="2349416"/>
                  <a:pt x="4715158" y="2353213"/>
                  <a:pt x="4677309" y="2365829"/>
                </a:cubicBezTo>
                <a:cubicBezTo>
                  <a:pt x="4648280" y="2375505"/>
                  <a:pt x="4619744" y="2386806"/>
                  <a:pt x="4590223" y="2394857"/>
                </a:cubicBezTo>
                <a:cubicBezTo>
                  <a:pt x="4566423" y="2401348"/>
                  <a:pt x="4541924" y="2404959"/>
                  <a:pt x="4517652" y="2409372"/>
                </a:cubicBezTo>
                <a:cubicBezTo>
                  <a:pt x="4378866" y="2434606"/>
                  <a:pt x="4472447" y="2415399"/>
                  <a:pt x="4299937" y="2438400"/>
                </a:cubicBezTo>
                <a:cubicBezTo>
                  <a:pt x="4205531" y="2450987"/>
                  <a:pt x="4188665" y="2463255"/>
                  <a:pt x="4082223" y="2467429"/>
                </a:cubicBezTo>
                <a:cubicBezTo>
                  <a:pt x="3879122" y="2475394"/>
                  <a:pt x="3675823" y="2477105"/>
                  <a:pt x="3472623" y="2481943"/>
                </a:cubicBezTo>
                <a:cubicBezTo>
                  <a:pt x="3443594" y="2486781"/>
                  <a:pt x="3414395" y="2490685"/>
                  <a:pt x="3385537" y="2496457"/>
                </a:cubicBezTo>
                <a:cubicBezTo>
                  <a:pt x="3365976" y="2500369"/>
                  <a:pt x="3347041" y="2507060"/>
                  <a:pt x="3327480" y="2510972"/>
                </a:cubicBezTo>
                <a:cubicBezTo>
                  <a:pt x="3180896" y="2540289"/>
                  <a:pt x="3298796" y="2506018"/>
                  <a:pt x="3153309" y="2554514"/>
                </a:cubicBezTo>
                <a:cubicBezTo>
                  <a:pt x="3138795" y="2559352"/>
                  <a:pt x="3123450" y="2562187"/>
                  <a:pt x="3109766" y="2569029"/>
                </a:cubicBezTo>
                <a:cubicBezTo>
                  <a:pt x="3090414" y="2578705"/>
                  <a:pt x="3070495" y="2587322"/>
                  <a:pt x="3051709" y="2598057"/>
                </a:cubicBezTo>
                <a:cubicBezTo>
                  <a:pt x="3036563" y="2606712"/>
                  <a:pt x="3024560" y="2621125"/>
                  <a:pt x="3008166" y="2627086"/>
                </a:cubicBezTo>
                <a:cubicBezTo>
                  <a:pt x="2970672" y="2640720"/>
                  <a:pt x="2929900" y="2643498"/>
                  <a:pt x="2892052" y="2656114"/>
                </a:cubicBezTo>
                <a:lnTo>
                  <a:pt x="2804966" y="2685143"/>
                </a:lnTo>
                <a:cubicBezTo>
                  <a:pt x="2669876" y="2681049"/>
                  <a:pt x="2338510" y="2679450"/>
                  <a:pt x="2151823" y="2656114"/>
                </a:cubicBezTo>
                <a:cubicBezTo>
                  <a:pt x="2132029" y="2653640"/>
                  <a:pt x="2113392" y="2645168"/>
                  <a:pt x="2093766" y="2641600"/>
                </a:cubicBezTo>
                <a:cubicBezTo>
                  <a:pt x="2060107" y="2635480"/>
                  <a:pt x="2026033" y="2631924"/>
                  <a:pt x="1992166" y="2627086"/>
                </a:cubicBezTo>
                <a:cubicBezTo>
                  <a:pt x="1796884" y="2529443"/>
                  <a:pt x="2086628" y="2667953"/>
                  <a:pt x="1861537" y="2583543"/>
                </a:cubicBezTo>
                <a:cubicBezTo>
                  <a:pt x="1845204" y="2577418"/>
                  <a:pt x="1832190" y="2564653"/>
                  <a:pt x="1817995" y="2554514"/>
                </a:cubicBezTo>
                <a:cubicBezTo>
                  <a:pt x="1798310" y="2540454"/>
                  <a:pt x="1782587" y="2519466"/>
                  <a:pt x="1759937" y="2510972"/>
                </a:cubicBezTo>
                <a:cubicBezTo>
                  <a:pt x="1741817" y="2504177"/>
                  <a:pt x="1822833" y="2513391"/>
                  <a:pt x="1730909" y="2510972"/>
                </a:cubicBezTo>
                <a:close/>
              </a:path>
            </a:pathLst>
          </a:custGeom>
          <a:solidFill>
            <a:srgbClr val="FFCCFF"/>
          </a:solidFill>
          <a:ln w="9525">
            <a:solidFill>
              <a:schemeClr val="tx1"/>
            </a:solidFill>
            <a:round/>
            <a:headEnd/>
            <a:tailEnd/>
          </a:ln>
        </p:spPr>
        <p:txBody>
          <a:bodyPr lIns="91420" tIns="45711" rIns="91420" bIns="45711" anchor="ctr"/>
          <a:lstStyle/>
          <a:p>
            <a:pPr algn="ctr">
              <a:lnSpc>
                <a:spcPct val="80000"/>
              </a:lnSpc>
              <a:buClr>
                <a:srgbClr val="000000"/>
              </a:buClr>
              <a:buSzPct val="100000"/>
              <a:buFont typeface="Times New Roman" pitchFamily="18" charset="0"/>
              <a:buNone/>
              <a:defRPr/>
            </a:pPr>
            <a:endParaRPr lang="en-US">
              <a:latin typeface="+mj-lt"/>
            </a:endParaRPr>
          </a:p>
        </p:txBody>
      </p:sp>
      <p:sp>
        <p:nvSpPr>
          <p:cNvPr id="53252" name="Rectangle 2">
            <a:extLst>
              <a:ext uri="{FF2B5EF4-FFF2-40B4-BE49-F238E27FC236}">
                <a16:creationId xmlns:a16="http://schemas.microsoft.com/office/drawing/2014/main" id="{8D4A4098-E7C0-81CD-4AFB-E9FD3C83158A}"/>
              </a:ext>
            </a:extLst>
          </p:cNvPr>
          <p:cNvSpPr>
            <a:spLocks noGrp="1" noChangeArrowheads="1"/>
          </p:cNvSpPr>
          <p:nvPr>
            <p:ph type="title" idx="4294967295"/>
          </p:nvPr>
        </p:nvSpPr>
        <p:spPr>
          <a:xfrm>
            <a:off x="422275" y="227013"/>
            <a:ext cx="9067800" cy="1254125"/>
          </a:xfrm>
        </p:spPr>
        <p:txBody>
          <a:bodyPr/>
          <a:lstStyle/>
          <a:p>
            <a:r>
              <a:rPr lang="en-US" altLang="en-US" sz="3200"/>
              <a:t>Simplistic Model View Communication</a:t>
            </a:r>
          </a:p>
        </p:txBody>
      </p:sp>
      <p:sp>
        <p:nvSpPr>
          <p:cNvPr id="59396" name="AutoShape 4">
            <a:extLst>
              <a:ext uri="{FF2B5EF4-FFF2-40B4-BE49-F238E27FC236}">
                <a16:creationId xmlns:a16="http://schemas.microsoft.com/office/drawing/2014/main" id="{88EBD056-AC6C-FC19-5015-70A7FD93ACC2}"/>
              </a:ext>
            </a:extLst>
          </p:cNvPr>
          <p:cNvSpPr>
            <a:spLocks noChangeArrowheads="1"/>
          </p:cNvSpPr>
          <p:nvPr/>
        </p:nvSpPr>
        <p:spPr bwMode="auto">
          <a:xfrm>
            <a:off x="1931988" y="2255838"/>
            <a:ext cx="1008062" cy="1338262"/>
          </a:xfrm>
          <a:prstGeom prst="can">
            <a:avLst>
              <a:gd name="adj" fmla="val 33201"/>
            </a:avLst>
          </a:prstGeom>
          <a:solidFill>
            <a:schemeClr val="accent1"/>
          </a:solidFill>
          <a:ln w="9525">
            <a:solidFill>
              <a:schemeClr val="tx1"/>
            </a:solidFill>
            <a:round/>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3200" dirty="0">
                <a:solidFill>
                  <a:srgbClr val="0000CC"/>
                </a:solidFill>
                <a:latin typeface="+mn-lt"/>
              </a:rPr>
              <a:t>XML</a:t>
            </a:r>
          </a:p>
        </p:txBody>
      </p:sp>
      <p:sp>
        <p:nvSpPr>
          <p:cNvPr id="80902" name="AutoShape 5">
            <a:extLst>
              <a:ext uri="{FF2B5EF4-FFF2-40B4-BE49-F238E27FC236}">
                <a16:creationId xmlns:a16="http://schemas.microsoft.com/office/drawing/2014/main" id="{D4EB3027-56EB-9BFD-1D40-B57C8B70E343}"/>
              </a:ext>
            </a:extLst>
          </p:cNvPr>
          <p:cNvSpPr>
            <a:spLocks noChangeArrowheads="1"/>
          </p:cNvSpPr>
          <p:nvPr/>
        </p:nvSpPr>
        <p:spPr bwMode="auto">
          <a:xfrm>
            <a:off x="839788" y="4943475"/>
            <a:ext cx="1149350" cy="1149350"/>
          </a:xfrm>
          <a:prstGeom prst="bevel">
            <a:avLst>
              <a:gd name="adj" fmla="val 12500"/>
            </a:avLst>
          </a:prstGeom>
          <a:solidFill>
            <a:srgbClr val="FFFF99"/>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r>
              <a:rPr lang="en-US" altLang="en-US" sz="1700">
                <a:solidFill>
                  <a:srgbClr val="0000CC"/>
                </a:solidFill>
                <a:latin typeface="Comic Sans MS" panose="030F0702030302020204" pitchFamily="66" charset="0"/>
                <a:cs typeface="Arial" panose="020B0604020202020204" pitchFamily="34" charset="0"/>
              </a:rPr>
              <a:t>Web </a:t>
            </a:r>
          </a:p>
          <a:p>
            <a:pPr algn="ctr">
              <a:lnSpc>
                <a:spcPct val="80000"/>
              </a:lnSpc>
              <a:buClr>
                <a:srgbClr val="000000"/>
              </a:buClr>
              <a:buSzPct val="100000"/>
              <a:buFont typeface="Times New Roman" panose="02020603050405020304" pitchFamily="18" charset="0"/>
              <a:buNone/>
            </a:pPr>
            <a:r>
              <a:rPr lang="en-US" altLang="en-US" sz="1700">
                <a:solidFill>
                  <a:srgbClr val="0000CC"/>
                </a:solidFill>
                <a:latin typeface="Comic Sans MS" panose="030F0702030302020204" pitchFamily="66" charset="0"/>
                <a:cs typeface="Arial" panose="020B0604020202020204" pitchFamily="34" charset="0"/>
              </a:rPr>
              <a:t>Browser</a:t>
            </a:r>
          </a:p>
        </p:txBody>
      </p:sp>
      <p:sp>
        <p:nvSpPr>
          <p:cNvPr id="80903" name="AutoShape 6">
            <a:extLst>
              <a:ext uri="{FF2B5EF4-FFF2-40B4-BE49-F238E27FC236}">
                <a16:creationId xmlns:a16="http://schemas.microsoft.com/office/drawing/2014/main" id="{20623F43-B571-2C4F-C3AB-F3ED0862574A}"/>
              </a:ext>
            </a:extLst>
          </p:cNvPr>
          <p:cNvSpPr>
            <a:spLocks noChangeArrowheads="1"/>
          </p:cNvSpPr>
          <p:nvPr/>
        </p:nvSpPr>
        <p:spPr bwMode="auto">
          <a:xfrm>
            <a:off x="2940050" y="4943475"/>
            <a:ext cx="1149350" cy="1149350"/>
          </a:xfrm>
          <a:prstGeom prst="bevel">
            <a:avLst>
              <a:gd name="adj" fmla="val 12500"/>
            </a:avLst>
          </a:prstGeom>
          <a:solidFill>
            <a:srgbClr val="00CCFF"/>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r>
              <a:rPr lang="en-US" altLang="en-US" sz="1700">
                <a:solidFill>
                  <a:srgbClr val="0000CC"/>
                </a:solidFill>
                <a:latin typeface="Comic Sans MS" panose="030F0702030302020204" pitchFamily="66" charset="0"/>
                <a:cs typeface="Arial" panose="020B0604020202020204" pitchFamily="34" charset="0"/>
              </a:rPr>
              <a:t>PDA</a:t>
            </a:r>
          </a:p>
        </p:txBody>
      </p:sp>
      <p:sp>
        <p:nvSpPr>
          <p:cNvPr id="80904" name="AutoShape 7">
            <a:extLst>
              <a:ext uri="{FF2B5EF4-FFF2-40B4-BE49-F238E27FC236}">
                <a16:creationId xmlns:a16="http://schemas.microsoft.com/office/drawing/2014/main" id="{B72C75BD-F4A0-AC7E-5C1D-A63A4065570E}"/>
              </a:ext>
            </a:extLst>
          </p:cNvPr>
          <p:cNvSpPr>
            <a:spLocks noChangeArrowheads="1"/>
          </p:cNvSpPr>
          <p:nvPr/>
        </p:nvSpPr>
        <p:spPr bwMode="auto">
          <a:xfrm>
            <a:off x="5318125" y="4943475"/>
            <a:ext cx="1150938" cy="1149350"/>
          </a:xfrm>
          <a:prstGeom prst="bevel">
            <a:avLst>
              <a:gd name="adj" fmla="val 12500"/>
            </a:avLst>
          </a:prstGeom>
          <a:solidFill>
            <a:srgbClr val="FFCC99"/>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r>
              <a:rPr lang="en-US" altLang="en-US" sz="1700">
                <a:solidFill>
                  <a:srgbClr val="0000CC"/>
                </a:solidFill>
                <a:latin typeface="Comic Sans MS" panose="030F0702030302020204" pitchFamily="66" charset="0"/>
                <a:cs typeface="Arial" panose="020B0604020202020204" pitchFamily="34" charset="0"/>
              </a:rPr>
              <a:t>Cell</a:t>
            </a:r>
          </a:p>
          <a:p>
            <a:pPr algn="ctr">
              <a:lnSpc>
                <a:spcPct val="80000"/>
              </a:lnSpc>
              <a:buClr>
                <a:srgbClr val="000000"/>
              </a:buClr>
              <a:buSzPct val="100000"/>
              <a:buFont typeface="Times New Roman" panose="02020603050405020304" pitchFamily="18" charset="0"/>
              <a:buNone/>
            </a:pPr>
            <a:r>
              <a:rPr lang="en-US" altLang="en-US" sz="1700">
                <a:solidFill>
                  <a:srgbClr val="0000CC"/>
                </a:solidFill>
                <a:latin typeface="Comic Sans MS" panose="030F0702030302020204" pitchFamily="66" charset="0"/>
                <a:cs typeface="Arial" panose="020B0604020202020204" pitchFamily="34" charset="0"/>
              </a:rPr>
              <a:t>Phone</a:t>
            </a:r>
          </a:p>
        </p:txBody>
      </p:sp>
      <p:sp>
        <p:nvSpPr>
          <p:cNvPr id="80905" name="AutoShape 8">
            <a:extLst>
              <a:ext uri="{FF2B5EF4-FFF2-40B4-BE49-F238E27FC236}">
                <a16:creationId xmlns:a16="http://schemas.microsoft.com/office/drawing/2014/main" id="{541D5AC8-97D3-3468-7044-D6856E7F9DE3}"/>
              </a:ext>
            </a:extLst>
          </p:cNvPr>
          <p:cNvSpPr>
            <a:spLocks noChangeArrowheads="1"/>
          </p:cNvSpPr>
          <p:nvPr/>
        </p:nvSpPr>
        <p:spPr bwMode="auto">
          <a:xfrm>
            <a:off x="7670800" y="4943475"/>
            <a:ext cx="1149350" cy="1149350"/>
          </a:xfrm>
          <a:prstGeom prst="bevel">
            <a:avLst>
              <a:gd name="adj" fmla="val 12500"/>
            </a:avLst>
          </a:prstGeom>
          <a:solidFill>
            <a:srgbClr val="CC99FF"/>
          </a:solidFill>
          <a:ln w="9525">
            <a:solidFill>
              <a:schemeClr val="tx1"/>
            </a:solidFill>
            <a:miter lim="800000"/>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r>
              <a:rPr lang="en-US" altLang="en-US" sz="1700">
                <a:solidFill>
                  <a:srgbClr val="0000CC"/>
                </a:solidFill>
                <a:latin typeface="Comic Sans MS" panose="030F0702030302020204" pitchFamily="66" charset="0"/>
                <a:cs typeface="Arial" panose="020B0604020202020204" pitchFamily="34" charset="0"/>
              </a:rPr>
              <a:t>Terminal</a:t>
            </a:r>
          </a:p>
        </p:txBody>
      </p:sp>
      <p:sp>
        <p:nvSpPr>
          <p:cNvPr id="80906" name="Line 9">
            <a:extLst>
              <a:ext uri="{FF2B5EF4-FFF2-40B4-BE49-F238E27FC236}">
                <a16:creationId xmlns:a16="http://schemas.microsoft.com/office/drawing/2014/main" id="{D3672A7A-CC37-A0FA-4261-9BAD93D8D954}"/>
              </a:ext>
            </a:extLst>
          </p:cNvPr>
          <p:cNvSpPr>
            <a:spLocks noChangeShapeType="1"/>
          </p:cNvSpPr>
          <p:nvPr/>
        </p:nvSpPr>
        <p:spPr bwMode="auto">
          <a:xfrm flipH="1">
            <a:off x="1344613" y="3454400"/>
            <a:ext cx="3162300" cy="1489075"/>
          </a:xfrm>
          <a:prstGeom prst="line">
            <a:avLst/>
          </a:prstGeom>
          <a:noFill/>
          <a:ln w="38100">
            <a:solidFill>
              <a:schemeClr val="tx1"/>
            </a:solidFill>
            <a:prstDash val="dash"/>
            <a:round/>
            <a:headEnd type="arrow" w="lg" len="lg"/>
            <a:tailEnd type="none" w="lg" len="lg"/>
          </a:ln>
          <a:extLst>
            <a:ext uri="{909E8E84-426E-40DD-AFC4-6F175D3DCCD1}">
              <a14:hiddenFill xmlns:a14="http://schemas.microsoft.com/office/drawing/2010/main">
                <a:noFill/>
              </a14:hiddenFill>
            </a:ext>
          </a:extLst>
        </p:spPr>
        <p:txBody>
          <a:bodyPr lIns="100794" tIns="50397" rIns="100794" bIns="50397"/>
          <a:lstStyle/>
          <a:p>
            <a:endParaRPr lang="en-GB"/>
          </a:p>
        </p:txBody>
      </p:sp>
      <p:sp>
        <p:nvSpPr>
          <p:cNvPr id="80907" name="Line 10">
            <a:extLst>
              <a:ext uri="{FF2B5EF4-FFF2-40B4-BE49-F238E27FC236}">
                <a16:creationId xmlns:a16="http://schemas.microsoft.com/office/drawing/2014/main" id="{33DB5222-BD2E-A8CF-8346-DCA1E8F7660F}"/>
              </a:ext>
            </a:extLst>
          </p:cNvPr>
          <p:cNvSpPr>
            <a:spLocks noChangeShapeType="1"/>
          </p:cNvSpPr>
          <p:nvPr/>
        </p:nvSpPr>
        <p:spPr bwMode="auto">
          <a:xfrm flipH="1">
            <a:off x="3529013" y="3514725"/>
            <a:ext cx="1427162" cy="1428750"/>
          </a:xfrm>
          <a:prstGeom prst="line">
            <a:avLst/>
          </a:prstGeom>
          <a:noFill/>
          <a:ln w="38100">
            <a:solidFill>
              <a:schemeClr val="tx1"/>
            </a:solidFill>
            <a:prstDash val="dash"/>
            <a:round/>
            <a:headEnd type="arrow" w="lg" len="lg"/>
            <a:tailEnd type="none" w="lg" len="lg"/>
          </a:ln>
          <a:extLst>
            <a:ext uri="{909E8E84-426E-40DD-AFC4-6F175D3DCCD1}">
              <a14:hiddenFill xmlns:a14="http://schemas.microsoft.com/office/drawing/2010/main">
                <a:noFill/>
              </a14:hiddenFill>
            </a:ext>
          </a:extLst>
        </p:spPr>
        <p:txBody>
          <a:bodyPr lIns="100794" tIns="50397" rIns="100794" bIns="50397"/>
          <a:lstStyle/>
          <a:p>
            <a:endParaRPr lang="en-GB"/>
          </a:p>
        </p:txBody>
      </p:sp>
      <p:sp>
        <p:nvSpPr>
          <p:cNvPr id="80908" name="Line 11">
            <a:extLst>
              <a:ext uri="{FF2B5EF4-FFF2-40B4-BE49-F238E27FC236}">
                <a16:creationId xmlns:a16="http://schemas.microsoft.com/office/drawing/2014/main" id="{339FBAE1-14CC-DCC5-BBAD-B6DEA2BAD4EA}"/>
              </a:ext>
            </a:extLst>
          </p:cNvPr>
          <p:cNvSpPr>
            <a:spLocks noChangeShapeType="1"/>
          </p:cNvSpPr>
          <p:nvPr/>
        </p:nvSpPr>
        <p:spPr bwMode="auto">
          <a:xfrm>
            <a:off x="5040313" y="3514725"/>
            <a:ext cx="755650" cy="1428750"/>
          </a:xfrm>
          <a:prstGeom prst="line">
            <a:avLst/>
          </a:prstGeom>
          <a:noFill/>
          <a:ln w="38100">
            <a:solidFill>
              <a:schemeClr val="tx1"/>
            </a:solidFill>
            <a:prstDash val="dash"/>
            <a:round/>
            <a:headEnd type="arrow" w="lg" len="lg"/>
            <a:tailEnd type="none" w="lg" len="lg"/>
          </a:ln>
          <a:extLst>
            <a:ext uri="{909E8E84-426E-40DD-AFC4-6F175D3DCCD1}">
              <a14:hiddenFill xmlns:a14="http://schemas.microsoft.com/office/drawing/2010/main">
                <a:noFill/>
              </a14:hiddenFill>
            </a:ext>
          </a:extLst>
        </p:spPr>
        <p:txBody>
          <a:bodyPr lIns="100794" tIns="50397" rIns="100794" bIns="50397"/>
          <a:lstStyle/>
          <a:p>
            <a:endParaRPr lang="en-GB"/>
          </a:p>
        </p:txBody>
      </p:sp>
      <p:sp>
        <p:nvSpPr>
          <p:cNvPr id="80909" name="Line 12">
            <a:extLst>
              <a:ext uri="{FF2B5EF4-FFF2-40B4-BE49-F238E27FC236}">
                <a16:creationId xmlns:a16="http://schemas.microsoft.com/office/drawing/2014/main" id="{B89CD214-4641-9BA9-9D3B-CFBBB6F8C502}"/>
              </a:ext>
            </a:extLst>
          </p:cNvPr>
          <p:cNvSpPr>
            <a:spLocks noChangeShapeType="1"/>
          </p:cNvSpPr>
          <p:nvPr/>
        </p:nvSpPr>
        <p:spPr bwMode="auto">
          <a:xfrm>
            <a:off x="5497513" y="3530600"/>
            <a:ext cx="2735262" cy="1412875"/>
          </a:xfrm>
          <a:prstGeom prst="line">
            <a:avLst/>
          </a:prstGeom>
          <a:noFill/>
          <a:ln w="38100">
            <a:solidFill>
              <a:schemeClr val="tx1"/>
            </a:solidFill>
            <a:prstDash val="dash"/>
            <a:round/>
            <a:headEnd type="arrow" w="lg" len="lg"/>
            <a:tailEnd type="none" w="lg" len="lg"/>
          </a:ln>
          <a:extLst>
            <a:ext uri="{909E8E84-426E-40DD-AFC4-6F175D3DCCD1}">
              <a14:hiddenFill xmlns:a14="http://schemas.microsoft.com/office/drawing/2010/main">
                <a:noFill/>
              </a14:hiddenFill>
            </a:ext>
          </a:extLst>
        </p:spPr>
        <p:txBody>
          <a:bodyPr lIns="100794" tIns="50397" rIns="100794" bIns="50397"/>
          <a:lstStyle/>
          <a:p>
            <a:endParaRPr lang="en-GB"/>
          </a:p>
        </p:txBody>
      </p:sp>
      <p:sp>
        <p:nvSpPr>
          <p:cNvPr id="120845" name="Text Box 13">
            <a:extLst>
              <a:ext uri="{FF2B5EF4-FFF2-40B4-BE49-F238E27FC236}">
                <a16:creationId xmlns:a16="http://schemas.microsoft.com/office/drawing/2014/main" id="{AFF7627D-4E7B-168F-4981-437B0AC76C91}"/>
              </a:ext>
            </a:extLst>
          </p:cNvPr>
          <p:cNvSpPr txBox="1">
            <a:spLocks noChangeArrowheads="1"/>
          </p:cNvSpPr>
          <p:nvPr/>
        </p:nvSpPr>
        <p:spPr bwMode="auto">
          <a:xfrm>
            <a:off x="5878513" y="4578350"/>
            <a:ext cx="1717675" cy="400050"/>
          </a:xfrm>
          <a:prstGeom prst="rect">
            <a:avLst/>
          </a:prstGeom>
          <a:noFill/>
          <a:ln w="9525">
            <a:noFill/>
            <a:miter lim="800000"/>
            <a:headEnd/>
            <a:tailEnd/>
          </a:ln>
        </p:spPr>
        <p:txBody>
          <a:bodyPr wrap="none" lIns="100772" tIns="50387" rIns="100772" bIns="50387">
            <a:spAutoFit/>
          </a:bodyPr>
          <a:lstStyle/>
          <a:p>
            <a:pPr>
              <a:lnSpc>
                <a:spcPct val="80000"/>
              </a:lnSpc>
              <a:buClr>
                <a:srgbClr val="000000"/>
              </a:buClr>
              <a:buSzPct val="100000"/>
              <a:buFont typeface="Times New Roman" pitchFamily="18" charset="0"/>
              <a:buNone/>
              <a:defRPr/>
            </a:pPr>
            <a:r>
              <a:rPr lang="en-US" sz="2400">
                <a:solidFill>
                  <a:srgbClr val="0000CC"/>
                </a:solidFill>
                <a:latin typeface="+mj-lt"/>
              </a:rPr>
              <a:t>Observers</a:t>
            </a:r>
          </a:p>
        </p:txBody>
      </p:sp>
      <p:sp>
        <p:nvSpPr>
          <p:cNvPr id="59406" name="Text Box 14">
            <a:extLst>
              <a:ext uri="{FF2B5EF4-FFF2-40B4-BE49-F238E27FC236}">
                <a16:creationId xmlns:a16="http://schemas.microsoft.com/office/drawing/2014/main" id="{557B391C-7E46-0FCC-EB5F-C240BB896923}"/>
              </a:ext>
            </a:extLst>
          </p:cNvPr>
          <p:cNvSpPr txBox="1">
            <a:spLocks noChangeArrowheads="1"/>
          </p:cNvSpPr>
          <p:nvPr/>
        </p:nvSpPr>
        <p:spPr bwMode="auto">
          <a:xfrm>
            <a:off x="1230313" y="1625600"/>
            <a:ext cx="4114800" cy="495300"/>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US" sz="3200" dirty="0">
                <a:solidFill>
                  <a:srgbClr val="0000CC"/>
                </a:solidFill>
                <a:latin typeface="+mn-lt"/>
              </a:rPr>
              <a:t>Subject  or Model</a:t>
            </a:r>
            <a:endParaRPr lang="en-US" dirty="0">
              <a:solidFill>
                <a:srgbClr val="0000CC"/>
              </a:solidFill>
              <a:latin typeface="+mn-lt"/>
            </a:endParaRPr>
          </a:p>
        </p:txBody>
      </p:sp>
      <p:sp>
        <p:nvSpPr>
          <p:cNvPr id="59407" name="Rectangle 15">
            <a:extLst>
              <a:ext uri="{FF2B5EF4-FFF2-40B4-BE49-F238E27FC236}">
                <a16:creationId xmlns:a16="http://schemas.microsoft.com/office/drawing/2014/main" id="{7E0708B2-032B-6D32-C469-AFDE4766C10A}"/>
              </a:ext>
            </a:extLst>
          </p:cNvPr>
          <p:cNvSpPr>
            <a:spLocks noChangeArrowheads="1"/>
          </p:cNvSpPr>
          <p:nvPr/>
        </p:nvSpPr>
        <p:spPr bwMode="auto">
          <a:xfrm>
            <a:off x="8569325" y="3095625"/>
            <a:ext cx="671513" cy="671513"/>
          </a:xfrm>
          <a:prstGeom prst="rect">
            <a:avLst/>
          </a:prstGeom>
          <a:solidFill>
            <a:schemeClr val="accent2"/>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2000" dirty="0">
                <a:solidFill>
                  <a:srgbClr val="FFFF00"/>
                </a:solidFill>
                <a:latin typeface="+mn-lt"/>
              </a:rPr>
              <a:t>xyz…</a:t>
            </a:r>
          </a:p>
        </p:txBody>
      </p:sp>
      <p:sp>
        <p:nvSpPr>
          <p:cNvPr id="80913" name="Line 16">
            <a:extLst>
              <a:ext uri="{FF2B5EF4-FFF2-40B4-BE49-F238E27FC236}">
                <a16:creationId xmlns:a16="http://schemas.microsoft.com/office/drawing/2014/main" id="{CC273425-C38E-16BC-E806-41A9A05D12B4}"/>
              </a:ext>
            </a:extLst>
          </p:cNvPr>
          <p:cNvSpPr>
            <a:spLocks noChangeShapeType="1"/>
          </p:cNvSpPr>
          <p:nvPr/>
        </p:nvSpPr>
        <p:spPr bwMode="auto">
          <a:xfrm>
            <a:off x="5953125" y="2767013"/>
            <a:ext cx="2767013" cy="595312"/>
          </a:xfrm>
          <a:prstGeom prst="line">
            <a:avLst/>
          </a:prstGeom>
          <a:noFill/>
          <a:ln w="38100">
            <a:solidFill>
              <a:schemeClr val="tx1"/>
            </a:solidFill>
            <a:prstDash val="dash"/>
            <a:round/>
            <a:headEnd type="arrow" w="lg" len="lg"/>
            <a:tailEnd type="none" w="lg" len="lg"/>
          </a:ln>
          <a:extLst>
            <a:ext uri="{909E8E84-426E-40DD-AFC4-6F175D3DCCD1}">
              <a14:hiddenFill xmlns:a14="http://schemas.microsoft.com/office/drawing/2010/main">
                <a:noFill/>
              </a14:hiddenFill>
            </a:ext>
          </a:extLst>
        </p:spPr>
        <p:txBody>
          <a:bodyPr lIns="100794" tIns="50397" rIns="100794" bIns="50397"/>
          <a:lstStyle/>
          <a:p>
            <a:endParaRPr lang="en-GB"/>
          </a:p>
        </p:txBody>
      </p:sp>
      <p:sp>
        <p:nvSpPr>
          <p:cNvPr id="80914" name="AutoShape 18">
            <a:extLst>
              <a:ext uri="{FF2B5EF4-FFF2-40B4-BE49-F238E27FC236}">
                <a16:creationId xmlns:a16="http://schemas.microsoft.com/office/drawing/2014/main" id="{92C9E3ED-068B-2BDE-1873-6ADEB22BAC39}"/>
              </a:ext>
            </a:extLst>
          </p:cNvPr>
          <p:cNvSpPr>
            <a:spLocks noChangeArrowheads="1"/>
          </p:cNvSpPr>
          <p:nvPr/>
        </p:nvSpPr>
        <p:spPr bwMode="auto">
          <a:xfrm>
            <a:off x="4452938" y="2087563"/>
            <a:ext cx="1577975" cy="1427162"/>
          </a:xfrm>
          <a:prstGeom prst="roundRect">
            <a:avLst>
              <a:gd name="adj" fmla="val 16667"/>
            </a:avLst>
          </a:prstGeom>
          <a:solidFill>
            <a:schemeClr val="accent1"/>
          </a:solidFill>
          <a:ln w="9525">
            <a:solidFill>
              <a:schemeClr val="tx1"/>
            </a:solidFill>
            <a:round/>
            <a:headEnd/>
            <a:tailEnd/>
          </a:ln>
        </p:spPr>
        <p:txBody>
          <a:bodyPr wrap="none"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r>
              <a:rPr lang="en-US" altLang="en-US" sz="2400">
                <a:solidFill>
                  <a:srgbClr val="FFFF00"/>
                </a:solidFill>
                <a:latin typeface="Comic Sans MS" panose="030F0702030302020204" pitchFamily="66" charset="0"/>
                <a:cs typeface="Arial" panose="020B0604020202020204" pitchFamily="34" charset="0"/>
              </a:rPr>
              <a:t>Subject </a:t>
            </a:r>
          </a:p>
          <a:p>
            <a:pPr algn="ctr">
              <a:lnSpc>
                <a:spcPct val="80000"/>
              </a:lnSpc>
              <a:buClr>
                <a:srgbClr val="000000"/>
              </a:buClr>
              <a:buSzPct val="100000"/>
              <a:buFont typeface="Times New Roman" panose="02020603050405020304" pitchFamily="18" charset="0"/>
              <a:buNone/>
            </a:pPr>
            <a:r>
              <a:rPr lang="en-US" altLang="en-US" sz="2400">
                <a:solidFill>
                  <a:srgbClr val="FFFF00"/>
                </a:solidFill>
                <a:latin typeface="Comic Sans MS" panose="030F0702030302020204" pitchFamily="66" charset="0"/>
                <a:cs typeface="Arial" panose="020B0604020202020204" pitchFamily="34" charset="0"/>
              </a:rPr>
              <a:t>Interface</a:t>
            </a:r>
          </a:p>
        </p:txBody>
      </p:sp>
      <p:sp>
        <p:nvSpPr>
          <p:cNvPr id="80915" name="Line 19">
            <a:extLst>
              <a:ext uri="{FF2B5EF4-FFF2-40B4-BE49-F238E27FC236}">
                <a16:creationId xmlns:a16="http://schemas.microsoft.com/office/drawing/2014/main" id="{08B7E97A-F7FE-9338-3E96-22E896B532F8}"/>
              </a:ext>
            </a:extLst>
          </p:cNvPr>
          <p:cNvSpPr>
            <a:spLocks noChangeShapeType="1"/>
          </p:cNvSpPr>
          <p:nvPr/>
        </p:nvSpPr>
        <p:spPr bwMode="auto">
          <a:xfrm>
            <a:off x="2940050" y="2927350"/>
            <a:ext cx="1512888" cy="0"/>
          </a:xfrm>
          <a:prstGeom prst="line">
            <a:avLst/>
          </a:prstGeom>
          <a:noFill/>
          <a:ln w="38100">
            <a:solidFill>
              <a:schemeClr val="tx1"/>
            </a:solidFill>
            <a:prstDash val="dash"/>
            <a:round/>
            <a:headEnd type="none" w="lg" len="lg"/>
            <a:tailEnd type="triangle" w="lg" len="lg"/>
          </a:ln>
          <a:extLst>
            <a:ext uri="{909E8E84-426E-40DD-AFC4-6F175D3DCCD1}">
              <a14:hiddenFill xmlns:a14="http://schemas.microsoft.com/office/drawing/2010/main">
                <a:noFill/>
              </a14:hiddenFill>
            </a:ext>
          </a:extLst>
        </p:spPr>
        <p:txBody>
          <a:bodyPr lIns="100794" tIns="50397" rIns="100794" bIns="50397"/>
          <a:lstStyle/>
          <a:p>
            <a:endParaRPr lang="en-GB"/>
          </a:p>
        </p:txBody>
      </p:sp>
      <p:sp>
        <p:nvSpPr>
          <p:cNvPr id="80916" name="Text Box 21">
            <a:extLst>
              <a:ext uri="{FF2B5EF4-FFF2-40B4-BE49-F238E27FC236}">
                <a16:creationId xmlns:a16="http://schemas.microsoft.com/office/drawing/2014/main" id="{B56365F3-2B85-2795-4726-6B18F6688A23}"/>
              </a:ext>
            </a:extLst>
          </p:cNvPr>
          <p:cNvSpPr txBox="1">
            <a:spLocks noChangeArrowheads="1"/>
          </p:cNvSpPr>
          <p:nvPr/>
        </p:nvSpPr>
        <p:spPr bwMode="auto">
          <a:xfrm>
            <a:off x="4583113" y="6121400"/>
            <a:ext cx="3429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2800">
                <a:solidFill>
                  <a:srgbClr val="0000CC"/>
                </a:solidFill>
                <a:latin typeface="Comic Sans MS" panose="030F0702030302020204" pitchFamily="66" charset="0"/>
                <a:cs typeface="Arial" panose="020B0604020202020204" pitchFamily="34" charset="0"/>
              </a:rPr>
              <a:t>View objects</a:t>
            </a:r>
          </a:p>
        </p:txBody>
      </p:sp>
      <p:sp>
        <p:nvSpPr>
          <p:cNvPr id="21" name="Isosceles Triangle 20">
            <a:extLst>
              <a:ext uri="{FF2B5EF4-FFF2-40B4-BE49-F238E27FC236}">
                <a16:creationId xmlns:a16="http://schemas.microsoft.com/office/drawing/2014/main" id="{F061B647-6407-69FC-DFD6-1577499465BA}"/>
              </a:ext>
            </a:extLst>
          </p:cNvPr>
          <p:cNvSpPr/>
          <p:nvPr/>
        </p:nvSpPr>
        <p:spPr bwMode="auto">
          <a:xfrm rot="5400000">
            <a:off x="4191794" y="2834481"/>
            <a:ext cx="304800" cy="173038"/>
          </a:xfrm>
          <a:prstGeom prst="triangle">
            <a:avLst/>
          </a:prstGeom>
          <a:solidFill>
            <a:schemeClr val="bg1"/>
          </a:solid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down)">
                                      <p:cBhvr>
                                        <p:cTn id="7" dur="500"/>
                                        <p:tgtEl>
                                          <p:spTgt spid="80898"/>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59396"/>
                                        </p:tgtEl>
                                        <p:attrNameLst>
                                          <p:attrName>style.visibility</p:attrName>
                                        </p:attrNameLst>
                                      </p:cBhvr>
                                      <p:to>
                                        <p:strVal val="visible"/>
                                      </p:to>
                                    </p:set>
                                    <p:animEffect transition="in" filter="wipe(down)">
                                      <p:cBhvr>
                                        <p:cTn id="13" dur="500"/>
                                        <p:tgtEl>
                                          <p:spTgt spid="59396"/>
                                        </p:tgtEl>
                                      </p:cBhvr>
                                    </p:animEffect>
                                  </p:childTnLst>
                                </p:cTn>
                              </p:par>
                              <p:par>
                                <p:cTn id="14" presetID="22" presetClass="entr" presetSubtype="4" fill="hold" nodeType="withEffect">
                                  <p:stCondLst>
                                    <p:cond delay="0"/>
                                  </p:stCondLst>
                                  <p:childTnLst>
                                    <p:set>
                                      <p:cBhvr>
                                        <p:cTn id="15" dur="1" fill="hold">
                                          <p:stCondLst>
                                            <p:cond delay="0"/>
                                          </p:stCondLst>
                                        </p:cTn>
                                        <p:tgtEl>
                                          <p:spTgt spid="80902"/>
                                        </p:tgtEl>
                                        <p:attrNameLst>
                                          <p:attrName>style.visibility</p:attrName>
                                        </p:attrNameLst>
                                      </p:cBhvr>
                                      <p:to>
                                        <p:strVal val="visible"/>
                                      </p:to>
                                    </p:set>
                                    <p:animEffect transition="in" filter="wipe(down)">
                                      <p:cBhvr>
                                        <p:cTn id="16" dur="500"/>
                                        <p:tgtEl>
                                          <p:spTgt spid="80902"/>
                                        </p:tgtEl>
                                      </p:cBhvr>
                                    </p:animEffect>
                                  </p:childTnLst>
                                </p:cTn>
                              </p:par>
                              <p:par>
                                <p:cTn id="17" presetID="22" presetClass="entr" presetSubtype="4" fill="hold" nodeType="withEffect">
                                  <p:stCondLst>
                                    <p:cond delay="0"/>
                                  </p:stCondLst>
                                  <p:childTnLst>
                                    <p:set>
                                      <p:cBhvr>
                                        <p:cTn id="18" dur="1" fill="hold">
                                          <p:stCondLst>
                                            <p:cond delay="0"/>
                                          </p:stCondLst>
                                        </p:cTn>
                                        <p:tgtEl>
                                          <p:spTgt spid="80903"/>
                                        </p:tgtEl>
                                        <p:attrNameLst>
                                          <p:attrName>style.visibility</p:attrName>
                                        </p:attrNameLst>
                                      </p:cBhvr>
                                      <p:to>
                                        <p:strVal val="visible"/>
                                      </p:to>
                                    </p:set>
                                    <p:animEffect transition="in" filter="wipe(down)">
                                      <p:cBhvr>
                                        <p:cTn id="19" dur="500"/>
                                        <p:tgtEl>
                                          <p:spTgt spid="80903"/>
                                        </p:tgtEl>
                                      </p:cBhvr>
                                    </p:animEffect>
                                  </p:childTnLst>
                                </p:cTn>
                              </p:par>
                              <p:par>
                                <p:cTn id="20" presetID="22" presetClass="entr" presetSubtype="4" fill="hold" nodeType="withEffect">
                                  <p:stCondLst>
                                    <p:cond delay="0"/>
                                  </p:stCondLst>
                                  <p:childTnLst>
                                    <p:set>
                                      <p:cBhvr>
                                        <p:cTn id="21" dur="1" fill="hold">
                                          <p:stCondLst>
                                            <p:cond delay="0"/>
                                          </p:stCondLst>
                                        </p:cTn>
                                        <p:tgtEl>
                                          <p:spTgt spid="80904"/>
                                        </p:tgtEl>
                                        <p:attrNameLst>
                                          <p:attrName>style.visibility</p:attrName>
                                        </p:attrNameLst>
                                      </p:cBhvr>
                                      <p:to>
                                        <p:strVal val="visible"/>
                                      </p:to>
                                    </p:set>
                                    <p:animEffect transition="in" filter="wipe(down)">
                                      <p:cBhvr>
                                        <p:cTn id="22" dur="500"/>
                                        <p:tgtEl>
                                          <p:spTgt spid="80904"/>
                                        </p:tgtEl>
                                      </p:cBhvr>
                                    </p:animEffect>
                                  </p:childTnLst>
                                </p:cTn>
                              </p:par>
                              <p:par>
                                <p:cTn id="23" presetID="22" presetClass="entr" presetSubtype="4" fill="hold" nodeType="withEffect">
                                  <p:stCondLst>
                                    <p:cond delay="0"/>
                                  </p:stCondLst>
                                  <p:childTnLst>
                                    <p:set>
                                      <p:cBhvr>
                                        <p:cTn id="24" dur="1" fill="hold">
                                          <p:stCondLst>
                                            <p:cond delay="0"/>
                                          </p:stCondLst>
                                        </p:cTn>
                                        <p:tgtEl>
                                          <p:spTgt spid="80905"/>
                                        </p:tgtEl>
                                        <p:attrNameLst>
                                          <p:attrName>style.visibility</p:attrName>
                                        </p:attrNameLst>
                                      </p:cBhvr>
                                      <p:to>
                                        <p:strVal val="visible"/>
                                      </p:to>
                                    </p:set>
                                    <p:animEffect transition="in" filter="wipe(down)">
                                      <p:cBhvr>
                                        <p:cTn id="25" dur="500"/>
                                        <p:tgtEl>
                                          <p:spTgt spid="80905"/>
                                        </p:tgtEl>
                                      </p:cBhvr>
                                    </p:animEffect>
                                  </p:childTnLst>
                                </p:cTn>
                              </p:par>
                              <p:par>
                                <p:cTn id="26" presetID="22" presetClass="entr" presetSubtype="4" fill="hold" nodeType="withEffect">
                                  <p:stCondLst>
                                    <p:cond delay="0"/>
                                  </p:stCondLst>
                                  <p:childTnLst>
                                    <p:set>
                                      <p:cBhvr>
                                        <p:cTn id="27" dur="1" fill="hold">
                                          <p:stCondLst>
                                            <p:cond delay="0"/>
                                          </p:stCondLst>
                                        </p:cTn>
                                        <p:tgtEl>
                                          <p:spTgt spid="80906"/>
                                        </p:tgtEl>
                                        <p:attrNameLst>
                                          <p:attrName>style.visibility</p:attrName>
                                        </p:attrNameLst>
                                      </p:cBhvr>
                                      <p:to>
                                        <p:strVal val="visible"/>
                                      </p:to>
                                    </p:set>
                                    <p:animEffect transition="in" filter="wipe(down)">
                                      <p:cBhvr>
                                        <p:cTn id="28" dur="500"/>
                                        <p:tgtEl>
                                          <p:spTgt spid="80906"/>
                                        </p:tgtEl>
                                      </p:cBhvr>
                                    </p:animEffect>
                                  </p:childTnLst>
                                </p:cTn>
                              </p:par>
                              <p:par>
                                <p:cTn id="29" presetID="22" presetClass="entr" presetSubtype="4" fill="hold" nodeType="withEffect">
                                  <p:stCondLst>
                                    <p:cond delay="0"/>
                                  </p:stCondLst>
                                  <p:childTnLst>
                                    <p:set>
                                      <p:cBhvr>
                                        <p:cTn id="30" dur="1" fill="hold">
                                          <p:stCondLst>
                                            <p:cond delay="0"/>
                                          </p:stCondLst>
                                        </p:cTn>
                                        <p:tgtEl>
                                          <p:spTgt spid="80907"/>
                                        </p:tgtEl>
                                        <p:attrNameLst>
                                          <p:attrName>style.visibility</p:attrName>
                                        </p:attrNameLst>
                                      </p:cBhvr>
                                      <p:to>
                                        <p:strVal val="visible"/>
                                      </p:to>
                                    </p:set>
                                    <p:animEffect transition="in" filter="wipe(down)">
                                      <p:cBhvr>
                                        <p:cTn id="31" dur="500"/>
                                        <p:tgtEl>
                                          <p:spTgt spid="80907"/>
                                        </p:tgtEl>
                                      </p:cBhvr>
                                    </p:animEffect>
                                  </p:childTnLst>
                                </p:cTn>
                              </p:par>
                              <p:par>
                                <p:cTn id="32" presetID="22" presetClass="entr" presetSubtype="4" fill="hold" nodeType="withEffect">
                                  <p:stCondLst>
                                    <p:cond delay="0"/>
                                  </p:stCondLst>
                                  <p:childTnLst>
                                    <p:set>
                                      <p:cBhvr>
                                        <p:cTn id="33" dur="1" fill="hold">
                                          <p:stCondLst>
                                            <p:cond delay="0"/>
                                          </p:stCondLst>
                                        </p:cTn>
                                        <p:tgtEl>
                                          <p:spTgt spid="80908"/>
                                        </p:tgtEl>
                                        <p:attrNameLst>
                                          <p:attrName>style.visibility</p:attrName>
                                        </p:attrNameLst>
                                      </p:cBhvr>
                                      <p:to>
                                        <p:strVal val="visible"/>
                                      </p:to>
                                    </p:set>
                                    <p:animEffect transition="in" filter="wipe(down)">
                                      <p:cBhvr>
                                        <p:cTn id="34" dur="500"/>
                                        <p:tgtEl>
                                          <p:spTgt spid="80908"/>
                                        </p:tgtEl>
                                      </p:cBhvr>
                                    </p:animEffect>
                                  </p:childTnLst>
                                </p:cTn>
                              </p:par>
                              <p:par>
                                <p:cTn id="35" presetID="22" presetClass="entr" presetSubtype="4" fill="hold" nodeType="withEffect">
                                  <p:stCondLst>
                                    <p:cond delay="0"/>
                                  </p:stCondLst>
                                  <p:childTnLst>
                                    <p:set>
                                      <p:cBhvr>
                                        <p:cTn id="36" dur="1" fill="hold">
                                          <p:stCondLst>
                                            <p:cond delay="0"/>
                                          </p:stCondLst>
                                        </p:cTn>
                                        <p:tgtEl>
                                          <p:spTgt spid="80909"/>
                                        </p:tgtEl>
                                        <p:attrNameLst>
                                          <p:attrName>style.visibility</p:attrName>
                                        </p:attrNameLst>
                                      </p:cBhvr>
                                      <p:to>
                                        <p:strVal val="visible"/>
                                      </p:to>
                                    </p:set>
                                    <p:animEffect transition="in" filter="wipe(down)">
                                      <p:cBhvr>
                                        <p:cTn id="37" dur="500"/>
                                        <p:tgtEl>
                                          <p:spTgt spid="80909"/>
                                        </p:tgtEl>
                                      </p:cBhvr>
                                    </p:animEffect>
                                  </p:childTnLst>
                                </p:cTn>
                              </p:par>
                              <p:par>
                                <p:cTn id="38" presetID="22" presetClass="entr" presetSubtype="4" fill="hold" nodeType="withEffect">
                                  <p:stCondLst>
                                    <p:cond delay="0"/>
                                  </p:stCondLst>
                                  <p:childTnLst>
                                    <p:set>
                                      <p:cBhvr>
                                        <p:cTn id="39" dur="1" fill="hold">
                                          <p:stCondLst>
                                            <p:cond delay="0"/>
                                          </p:stCondLst>
                                        </p:cTn>
                                        <p:tgtEl>
                                          <p:spTgt spid="120845"/>
                                        </p:tgtEl>
                                        <p:attrNameLst>
                                          <p:attrName>style.visibility</p:attrName>
                                        </p:attrNameLst>
                                      </p:cBhvr>
                                      <p:to>
                                        <p:strVal val="visible"/>
                                      </p:to>
                                    </p:set>
                                    <p:animEffect transition="in" filter="wipe(down)">
                                      <p:cBhvr>
                                        <p:cTn id="40" dur="500"/>
                                        <p:tgtEl>
                                          <p:spTgt spid="120845"/>
                                        </p:tgtEl>
                                      </p:cBhvr>
                                    </p:animEffect>
                                  </p:childTnLst>
                                </p:cTn>
                              </p:par>
                              <p:par>
                                <p:cTn id="41" presetID="22" presetClass="entr" presetSubtype="4" fill="hold" nodeType="withEffect">
                                  <p:stCondLst>
                                    <p:cond delay="0"/>
                                  </p:stCondLst>
                                  <p:childTnLst>
                                    <p:set>
                                      <p:cBhvr>
                                        <p:cTn id="42" dur="1" fill="hold">
                                          <p:stCondLst>
                                            <p:cond delay="0"/>
                                          </p:stCondLst>
                                        </p:cTn>
                                        <p:tgtEl>
                                          <p:spTgt spid="59406"/>
                                        </p:tgtEl>
                                        <p:attrNameLst>
                                          <p:attrName>style.visibility</p:attrName>
                                        </p:attrNameLst>
                                      </p:cBhvr>
                                      <p:to>
                                        <p:strVal val="visible"/>
                                      </p:to>
                                    </p:set>
                                    <p:animEffect transition="in" filter="wipe(down)">
                                      <p:cBhvr>
                                        <p:cTn id="43" dur="500"/>
                                        <p:tgtEl>
                                          <p:spTgt spid="59406"/>
                                        </p:tgtEl>
                                      </p:cBhvr>
                                    </p:animEffect>
                                  </p:childTnLst>
                                </p:cTn>
                              </p:par>
                              <p:par>
                                <p:cTn id="44" presetID="22" presetClass="entr" presetSubtype="4" fill="hold" nodeType="withEffect">
                                  <p:stCondLst>
                                    <p:cond delay="0"/>
                                  </p:stCondLst>
                                  <p:childTnLst>
                                    <p:set>
                                      <p:cBhvr>
                                        <p:cTn id="45" dur="1" fill="hold">
                                          <p:stCondLst>
                                            <p:cond delay="0"/>
                                          </p:stCondLst>
                                        </p:cTn>
                                        <p:tgtEl>
                                          <p:spTgt spid="59407"/>
                                        </p:tgtEl>
                                        <p:attrNameLst>
                                          <p:attrName>style.visibility</p:attrName>
                                        </p:attrNameLst>
                                      </p:cBhvr>
                                      <p:to>
                                        <p:strVal val="visible"/>
                                      </p:to>
                                    </p:set>
                                    <p:animEffect transition="in" filter="wipe(down)">
                                      <p:cBhvr>
                                        <p:cTn id="46" dur="500"/>
                                        <p:tgtEl>
                                          <p:spTgt spid="59407"/>
                                        </p:tgtEl>
                                      </p:cBhvr>
                                    </p:animEffect>
                                  </p:childTnLst>
                                </p:cTn>
                              </p:par>
                              <p:par>
                                <p:cTn id="47" presetID="22" presetClass="entr" presetSubtype="4" fill="hold" nodeType="withEffect">
                                  <p:stCondLst>
                                    <p:cond delay="0"/>
                                  </p:stCondLst>
                                  <p:childTnLst>
                                    <p:set>
                                      <p:cBhvr>
                                        <p:cTn id="48" dur="1" fill="hold">
                                          <p:stCondLst>
                                            <p:cond delay="0"/>
                                          </p:stCondLst>
                                        </p:cTn>
                                        <p:tgtEl>
                                          <p:spTgt spid="80913"/>
                                        </p:tgtEl>
                                        <p:attrNameLst>
                                          <p:attrName>style.visibility</p:attrName>
                                        </p:attrNameLst>
                                      </p:cBhvr>
                                      <p:to>
                                        <p:strVal val="visible"/>
                                      </p:to>
                                    </p:set>
                                    <p:animEffect transition="in" filter="wipe(down)">
                                      <p:cBhvr>
                                        <p:cTn id="49" dur="500"/>
                                        <p:tgtEl>
                                          <p:spTgt spid="80913"/>
                                        </p:tgtEl>
                                      </p:cBhvr>
                                    </p:animEffect>
                                  </p:childTnLst>
                                </p:cTn>
                              </p:par>
                              <p:par>
                                <p:cTn id="50" presetID="22" presetClass="entr" presetSubtype="4" fill="hold" nodeType="withEffect">
                                  <p:stCondLst>
                                    <p:cond delay="0"/>
                                  </p:stCondLst>
                                  <p:childTnLst>
                                    <p:set>
                                      <p:cBhvr>
                                        <p:cTn id="51" dur="1" fill="hold">
                                          <p:stCondLst>
                                            <p:cond delay="0"/>
                                          </p:stCondLst>
                                        </p:cTn>
                                        <p:tgtEl>
                                          <p:spTgt spid="80914"/>
                                        </p:tgtEl>
                                        <p:attrNameLst>
                                          <p:attrName>style.visibility</p:attrName>
                                        </p:attrNameLst>
                                      </p:cBhvr>
                                      <p:to>
                                        <p:strVal val="visible"/>
                                      </p:to>
                                    </p:set>
                                    <p:animEffect transition="in" filter="wipe(down)">
                                      <p:cBhvr>
                                        <p:cTn id="52" dur="500"/>
                                        <p:tgtEl>
                                          <p:spTgt spid="80914"/>
                                        </p:tgtEl>
                                      </p:cBhvr>
                                    </p:animEffect>
                                  </p:childTnLst>
                                </p:cTn>
                              </p:par>
                              <p:par>
                                <p:cTn id="53" presetID="22" presetClass="entr" presetSubtype="4" fill="hold" nodeType="withEffect">
                                  <p:stCondLst>
                                    <p:cond delay="0"/>
                                  </p:stCondLst>
                                  <p:childTnLst>
                                    <p:set>
                                      <p:cBhvr>
                                        <p:cTn id="54" dur="1" fill="hold">
                                          <p:stCondLst>
                                            <p:cond delay="0"/>
                                          </p:stCondLst>
                                        </p:cTn>
                                        <p:tgtEl>
                                          <p:spTgt spid="80915"/>
                                        </p:tgtEl>
                                        <p:attrNameLst>
                                          <p:attrName>style.visibility</p:attrName>
                                        </p:attrNameLst>
                                      </p:cBhvr>
                                      <p:to>
                                        <p:strVal val="visible"/>
                                      </p:to>
                                    </p:set>
                                    <p:animEffect transition="in" filter="wipe(down)">
                                      <p:cBhvr>
                                        <p:cTn id="55" dur="500"/>
                                        <p:tgtEl>
                                          <p:spTgt spid="80915"/>
                                        </p:tgtEl>
                                      </p:cBhvr>
                                    </p:animEffect>
                                  </p:childTnLst>
                                </p:cTn>
                              </p:par>
                              <p:par>
                                <p:cTn id="56" presetID="22" presetClass="entr" presetSubtype="4" fill="hold" nodeType="withEffect">
                                  <p:stCondLst>
                                    <p:cond delay="0"/>
                                  </p:stCondLst>
                                  <p:childTnLst>
                                    <p:set>
                                      <p:cBhvr>
                                        <p:cTn id="57" dur="1" fill="hold">
                                          <p:stCondLst>
                                            <p:cond delay="0"/>
                                          </p:stCondLst>
                                        </p:cTn>
                                        <p:tgtEl>
                                          <p:spTgt spid="80916"/>
                                        </p:tgtEl>
                                        <p:attrNameLst>
                                          <p:attrName>style.visibility</p:attrName>
                                        </p:attrNameLst>
                                      </p:cBhvr>
                                      <p:to>
                                        <p:strVal val="visible"/>
                                      </p:to>
                                    </p:set>
                                    <p:animEffect transition="in" filter="wipe(down)">
                                      <p:cBhvr>
                                        <p:cTn id="58" dur="500"/>
                                        <p:tgtEl>
                                          <p:spTgt spid="80916"/>
                                        </p:tgtEl>
                                      </p:cBhvr>
                                    </p:animEffect>
                                  </p:childTnLst>
                                </p:cTn>
                              </p:par>
                              <p:par>
                                <p:cTn id="59" presetID="22" presetClass="entr" presetSubtype="4"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80902" grpId="0" animBg="1"/>
      <p:bldP spid="80903" grpId="0" animBg="1"/>
      <p:bldP spid="80904" grpId="0" animBg="1"/>
      <p:bldP spid="80905" grpId="0" animBg="1"/>
      <p:bldP spid="120845" grpId="0"/>
      <p:bldP spid="59406" grpId="0"/>
      <p:bldP spid="59407" grpId="0" animBg="1"/>
      <p:bldP spid="80914" grpId="0" animBg="1"/>
      <p:bldP spid="80916" grpId="0"/>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0E1CF3-0C82-C2F6-8A09-2786E013BACE}"/>
              </a:ext>
            </a:extLst>
          </p:cNvPr>
          <p:cNvSpPr/>
          <p:nvPr/>
        </p:nvSpPr>
        <p:spPr bwMode="auto">
          <a:xfrm>
            <a:off x="620713" y="5608638"/>
            <a:ext cx="8382000" cy="1447800"/>
          </a:xfrm>
          <a:prstGeom prst="rect">
            <a:avLst/>
          </a:prstGeom>
          <a:solidFill>
            <a:srgbClr val="FFFF00"/>
          </a:solidFill>
          <a:ln w="9525">
            <a:solidFill>
              <a:srgbClr val="FF0000"/>
            </a:solidFill>
            <a:round/>
            <a:headEnd/>
            <a:tailEnd/>
          </a:ln>
        </p:spPr>
        <p:txBody>
          <a:bodyPr anchor="ctr"/>
          <a:lstStyle/>
          <a:p>
            <a:pPr algn="ctr">
              <a:defRPr/>
            </a:pPr>
            <a:endParaRPr lang="en-IN">
              <a:latin typeface="+mj-lt"/>
            </a:endParaRPr>
          </a:p>
        </p:txBody>
      </p:sp>
      <p:sp>
        <p:nvSpPr>
          <p:cNvPr id="54275" name="Rectangle 2">
            <a:extLst>
              <a:ext uri="{FF2B5EF4-FFF2-40B4-BE49-F238E27FC236}">
                <a16:creationId xmlns:a16="http://schemas.microsoft.com/office/drawing/2014/main" id="{1D3A3A9E-B7F1-A186-4590-5C00B3C65F1A}"/>
              </a:ext>
            </a:extLst>
          </p:cNvPr>
          <p:cNvSpPr>
            <a:spLocks noGrp="1" noChangeArrowheads="1"/>
          </p:cNvSpPr>
          <p:nvPr>
            <p:ph type="title" idx="4294967295"/>
          </p:nvPr>
        </p:nvSpPr>
        <p:spPr>
          <a:xfrm>
            <a:off x="239713" y="274638"/>
            <a:ext cx="9296400" cy="1255712"/>
          </a:xfrm>
        </p:spPr>
        <p:txBody>
          <a:bodyPr/>
          <a:lstStyle/>
          <a:p>
            <a:pPr eaLnBrk="1"/>
            <a:r>
              <a:rPr lang="en-GB" altLang="en-US" sz="2800"/>
              <a:t>Model View Separation Patterns: Simple Solution Overview</a:t>
            </a:r>
            <a:endParaRPr lang="en-US" altLang="en-US" sz="2800"/>
          </a:p>
        </p:txBody>
      </p:sp>
      <p:sp>
        <p:nvSpPr>
          <p:cNvPr id="251907" name="Rectangle 3">
            <a:extLst>
              <a:ext uri="{FF2B5EF4-FFF2-40B4-BE49-F238E27FC236}">
                <a16:creationId xmlns:a16="http://schemas.microsoft.com/office/drawing/2014/main" id="{53E2A97A-1910-F63E-1975-91E15205DD9C}"/>
              </a:ext>
            </a:extLst>
          </p:cNvPr>
          <p:cNvSpPr>
            <a:spLocks noGrp="1" noChangeArrowheads="1"/>
          </p:cNvSpPr>
          <p:nvPr>
            <p:ph type="body" idx="4294967295"/>
          </p:nvPr>
        </p:nvSpPr>
        <p:spPr>
          <a:xfrm>
            <a:off x="298450" y="1646238"/>
            <a:ext cx="9455150" cy="5715000"/>
          </a:xfrm>
        </p:spPr>
        <p:txBody>
          <a:bodyPr/>
          <a:lstStyle/>
          <a:p>
            <a:pPr eaLnBrk="1">
              <a:lnSpc>
                <a:spcPct val="120000"/>
              </a:lnSpc>
              <a:spcBef>
                <a:spcPts val="1000"/>
              </a:spcBef>
              <a:spcAft>
                <a:spcPct val="0"/>
              </a:spcAft>
            </a:pPr>
            <a:r>
              <a:rPr lang="en-GB" altLang="en-US"/>
              <a:t>Model objects should not invoke services of view objects…</a:t>
            </a:r>
          </a:p>
          <a:p>
            <a:pPr lvl="1" eaLnBrk="1">
              <a:lnSpc>
                <a:spcPct val="120000"/>
              </a:lnSpc>
              <a:spcBef>
                <a:spcPts val="1000"/>
              </a:spcBef>
              <a:spcAft>
                <a:spcPts val="1200"/>
              </a:spcAft>
            </a:pPr>
            <a:r>
              <a:rPr lang="en-GB" altLang="en-US" b="1">
                <a:solidFill>
                  <a:srgbClr val="0000CC"/>
                </a:solidFill>
              </a:rPr>
              <a:t>Vice-versa is OK, Why?</a:t>
            </a:r>
          </a:p>
          <a:p>
            <a:pPr lvl="1" eaLnBrk="1">
              <a:lnSpc>
                <a:spcPct val="120000"/>
              </a:lnSpc>
              <a:spcBef>
                <a:spcPts val="1000"/>
              </a:spcBef>
              <a:spcAft>
                <a:spcPts val="1200"/>
              </a:spcAft>
            </a:pPr>
            <a:r>
              <a:rPr lang="en-GB" altLang="en-US">
                <a:solidFill>
                  <a:srgbClr val="0000CC"/>
                </a:solidFill>
              </a:rPr>
              <a:t>View objects are transient</a:t>
            </a:r>
          </a:p>
          <a:p>
            <a:pPr lvl="1" eaLnBrk="1">
              <a:lnSpc>
                <a:spcPct val="120000"/>
              </a:lnSpc>
              <a:spcBef>
                <a:spcPts val="1000"/>
              </a:spcBef>
              <a:spcAft>
                <a:spcPts val="1200"/>
              </a:spcAft>
            </a:pPr>
            <a:r>
              <a:rPr lang="en-GB" altLang="en-US">
                <a:solidFill>
                  <a:srgbClr val="0000CC"/>
                </a:solidFill>
              </a:rPr>
              <a:t>Reuse, extension, maintenance are easier</a:t>
            </a:r>
            <a:r>
              <a:rPr lang="en-GB" altLang="en-US"/>
              <a:t>.</a:t>
            </a:r>
          </a:p>
          <a:p>
            <a:pPr lvl="1" eaLnBrk="1">
              <a:lnSpc>
                <a:spcPct val="120000"/>
              </a:lnSpc>
              <a:spcBef>
                <a:spcPts val="1000"/>
              </a:spcBef>
              <a:spcAft>
                <a:spcPts val="1200"/>
              </a:spcAft>
            </a:pPr>
            <a:r>
              <a:rPr lang="en-GB" altLang="en-US" b="1">
                <a:solidFill>
                  <a:srgbClr val="0000CC"/>
                </a:solidFill>
              </a:rPr>
              <a:t>A change to a view object does not require change to the model object.</a:t>
            </a:r>
          </a:p>
          <a:p>
            <a:pPr eaLnBrk="1">
              <a:lnSpc>
                <a:spcPct val="120000"/>
              </a:lnSpc>
              <a:spcBef>
                <a:spcPts val="1000"/>
              </a:spcBef>
              <a:spcAft>
                <a:spcPts val="1200"/>
              </a:spcAft>
            </a:pPr>
            <a:endParaRPr lang="en-US" altLang="en-US" sz="3200"/>
          </a:p>
        </p:txBody>
      </p:sp>
      <p:pic>
        <p:nvPicPr>
          <p:cNvPr id="54277" name="Picture 2">
            <a:extLst>
              <a:ext uri="{FF2B5EF4-FFF2-40B4-BE49-F238E27FC236}">
                <a16:creationId xmlns:a16="http://schemas.microsoft.com/office/drawing/2014/main" id="{6640C317-A5FD-64F8-F42A-EE810FC3E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513" y="2387600"/>
            <a:ext cx="3989387"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1907">
                                            <p:txEl>
                                              <p:pRg st="1" end="1"/>
                                            </p:txEl>
                                          </p:spTgt>
                                        </p:tgtEl>
                                        <p:attrNameLst>
                                          <p:attrName>style.visibility</p:attrName>
                                        </p:attrNameLst>
                                      </p:cBhvr>
                                      <p:to>
                                        <p:strVal val="visible"/>
                                      </p:to>
                                    </p:set>
                                    <p:animEffect transition="in" filter="checkerboard(across)">
                                      <p:cBhvr>
                                        <p:cTn id="7" dur="500"/>
                                        <p:tgtEl>
                                          <p:spTgt spid="251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1907">
                                            <p:txEl>
                                              <p:pRg st="2" end="2"/>
                                            </p:txEl>
                                          </p:spTgt>
                                        </p:tgtEl>
                                        <p:attrNameLst>
                                          <p:attrName>style.visibility</p:attrName>
                                        </p:attrNameLst>
                                      </p:cBhvr>
                                      <p:to>
                                        <p:strVal val="visible"/>
                                      </p:to>
                                    </p:set>
                                    <p:animEffect transition="in" filter="checkerboard(across)">
                                      <p:cBhvr>
                                        <p:cTn id="12" dur="500"/>
                                        <p:tgtEl>
                                          <p:spTgt spid="2519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animEffect transition="in" filter="checkerboard(across)">
                                      <p:cBhvr>
                                        <p:cTn id="17" dur="500"/>
                                        <p:tgtEl>
                                          <p:spTgt spid="2519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51907">
                                            <p:txEl>
                                              <p:pRg st="4" end="4"/>
                                            </p:txEl>
                                          </p:spTgt>
                                        </p:tgtEl>
                                        <p:attrNameLst>
                                          <p:attrName>style.visibility</p:attrName>
                                        </p:attrNameLst>
                                      </p:cBhvr>
                                      <p:to>
                                        <p:strVal val="visible"/>
                                      </p:to>
                                    </p:set>
                                    <p:animEffect transition="in" filter="checkerboard(across)">
                                      <p:cBhvr>
                                        <p:cTn id="22" dur="500"/>
                                        <p:tgtEl>
                                          <p:spTgt spid="2519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0B000D86-EB31-8A1C-7D60-23ABE0FF3175}"/>
              </a:ext>
            </a:extLst>
          </p:cNvPr>
          <p:cNvSpPr>
            <a:spLocks noChangeArrowheads="1"/>
          </p:cNvSpPr>
          <p:nvPr/>
        </p:nvSpPr>
        <p:spPr bwMode="auto">
          <a:xfrm>
            <a:off x="4116388" y="3779838"/>
            <a:ext cx="1428750" cy="923925"/>
          </a:xfrm>
          <a:prstGeom prst="rect">
            <a:avLst/>
          </a:prstGeom>
          <a:solidFill>
            <a:srgbClr val="CC3300"/>
          </a:solidFill>
          <a:ln w="76200">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47" name="Rectangle 6">
            <a:extLst>
              <a:ext uri="{FF2B5EF4-FFF2-40B4-BE49-F238E27FC236}">
                <a16:creationId xmlns:a16="http://schemas.microsoft.com/office/drawing/2014/main" id="{7D0869CE-469D-9701-D93C-B535559EBFD1}"/>
              </a:ext>
            </a:extLst>
          </p:cNvPr>
          <p:cNvSpPr>
            <a:spLocks noChangeArrowheads="1"/>
          </p:cNvSpPr>
          <p:nvPr/>
        </p:nvSpPr>
        <p:spPr bwMode="auto">
          <a:xfrm>
            <a:off x="1679575" y="3024188"/>
            <a:ext cx="1008063" cy="1008062"/>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48" name="Rectangle 7">
            <a:extLst>
              <a:ext uri="{FF2B5EF4-FFF2-40B4-BE49-F238E27FC236}">
                <a16:creationId xmlns:a16="http://schemas.microsoft.com/office/drawing/2014/main" id="{5E062E2B-E496-BE47-640A-896242125812}"/>
              </a:ext>
            </a:extLst>
          </p:cNvPr>
          <p:cNvSpPr>
            <a:spLocks noChangeArrowheads="1"/>
          </p:cNvSpPr>
          <p:nvPr/>
        </p:nvSpPr>
        <p:spPr bwMode="auto">
          <a:xfrm>
            <a:off x="2436813" y="4535488"/>
            <a:ext cx="1008062" cy="1008062"/>
          </a:xfrm>
          <a:prstGeom prst="rect">
            <a:avLst/>
          </a:prstGeom>
          <a:solidFill>
            <a:srgbClr val="CC3300"/>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49" name="Rectangle 8">
            <a:extLst>
              <a:ext uri="{FF2B5EF4-FFF2-40B4-BE49-F238E27FC236}">
                <a16:creationId xmlns:a16="http://schemas.microsoft.com/office/drawing/2014/main" id="{81991924-522B-41F9-A8CF-D3EE5F949EE4}"/>
              </a:ext>
            </a:extLst>
          </p:cNvPr>
          <p:cNvSpPr>
            <a:spLocks noChangeArrowheads="1"/>
          </p:cNvSpPr>
          <p:nvPr/>
        </p:nvSpPr>
        <p:spPr bwMode="auto">
          <a:xfrm>
            <a:off x="336550" y="5459413"/>
            <a:ext cx="1008063" cy="1008062"/>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50" name="Rectangle 9">
            <a:extLst>
              <a:ext uri="{FF2B5EF4-FFF2-40B4-BE49-F238E27FC236}">
                <a16:creationId xmlns:a16="http://schemas.microsoft.com/office/drawing/2014/main" id="{83BA15C9-CDB1-FCA9-1B4B-D92AA77925BF}"/>
              </a:ext>
            </a:extLst>
          </p:cNvPr>
          <p:cNvSpPr>
            <a:spLocks noChangeArrowheads="1"/>
          </p:cNvSpPr>
          <p:nvPr/>
        </p:nvSpPr>
        <p:spPr bwMode="auto">
          <a:xfrm>
            <a:off x="5880100" y="4703763"/>
            <a:ext cx="1008063" cy="1008062"/>
          </a:xfrm>
          <a:prstGeom prst="rect">
            <a:avLst/>
          </a:prstGeom>
          <a:solidFill>
            <a:srgbClr val="CC3300"/>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51" name="Rectangle 10">
            <a:extLst>
              <a:ext uri="{FF2B5EF4-FFF2-40B4-BE49-F238E27FC236}">
                <a16:creationId xmlns:a16="http://schemas.microsoft.com/office/drawing/2014/main" id="{EC833BBE-16BB-6205-0BF4-6284AD3DBB57}"/>
              </a:ext>
            </a:extLst>
          </p:cNvPr>
          <p:cNvSpPr>
            <a:spLocks noChangeArrowheads="1"/>
          </p:cNvSpPr>
          <p:nvPr/>
        </p:nvSpPr>
        <p:spPr bwMode="auto">
          <a:xfrm>
            <a:off x="8232775" y="4619625"/>
            <a:ext cx="1008063" cy="1008063"/>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52" name="Rectangle 11">
            <a:extLst>
              <a:ext uri="{FF2B5EF4-FFF2-40B4-BE49-F238E27FC236}">
                <a16:creationId xmlns:a16="http://schemas.microsoft.com/office/drawing/2014/main" id="{2B6D1C07-1AB9-85E3-73D3-4DED65C189B9}"/>
              </a:ext>
            </a:extLst>
          </p:cNvPr>
          <p:cNvSpPr>
            <a:spLocks noChangeArrowheads="1"/>
          </p:cNvSpPr>
          <p:nvPr/>
        </p:nvSpPr>
        <p:spPr bwMode="auto">
          <a:xfrm>
            <a:off x="4200525" y="5627688"/>
            <a:ext cx="1008063" cy="1008062"/>
          </a:xfrm>
          <a:prstGeom prst="rect">
            <a:avLst/>
          </a:prstGeom>
          <a:solidFill>
            <a:srgbClr val="CC3300"/>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53" name="Line 12">
            <a:extLst>
              <a:ext uri="{FF2B5EF4-FFF2-40B4-BE49-F238E27FC236}">
                <a16:creationId xmlns:a16="http://schemas.microsoft.com/office/drawing/2014/main" id="{F5EF1DA3-0188-B11D-4399-C070077302FB}"/>
              </a:ext>
            </a:extLst>
          </p:cNvPr>
          <p:cNvSpPr>
            <a:spLocks noChangeShapeType="1"/>
          </p:cNvSpPr>
          <p:nvPr/>
        </p:nvSpPr>
        <p:spPr bwMode="auto">
          <a:xfrm>
            <a:off x="4787900" y="4703763"/>
            <a:ext cx="0" cy="9239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54" name="Rectangle 13">
            <a:extLst>
              <a:ext uri="{FF2B5EF4-FFF2-40B4-BE49-F238E27FC236}">
                <a16:creationId xmlns:a16="http://schemas.microsoft.com/office/drawing/2014/main" id="{69438B36-F8A8-55CF-9A33-4907D5D498E6}"/>
              </a:ext>
            </a:extLst>
          </p:cNvPr>
          <p:cNvSpPr>
            <a:spLocks noChangeArrowheads="1"/>
          </p:cNvSpPr>
          <p:nvPr/>
        </p:nvSpPr>
        <p:spPr bwMode="auto">
          <a:xfrm>
            <a:off x="6300788" y="2603500"/>
            <a:ext cx="1008062" cy="1008063"/>
          </a:xfrm>
          <a:prstGeom prst="rect">
            <a:avLst/>
          </a:prstGeom>
          <a:solidFill>
            <a:srgbClr val="CC3300"/>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55" name="Rectangle 14">
            <a:extLst>
              <a:ext uri="{FF2B5EF4-FFF2-40B4-BE49-F238E27FC236}">
                <a16:creationId xmlns:a16="http://schemas.microsoft.com/office/drawing/2014/main" id="{58FE289C-F84D-45AE-0C22-22A36E24D17E}"/>
              </a:ext>
            </a:extLst>
          </p:cNvPr>
          <p:cNvSpPr>
            <a:spLocks noChangeArrowheads="1"/>
          </p:cNvSpPr>
          <p:nvPr/>
        </p:nvSpPr>
        <p:spPr bwMode="auto">
          <a:xfrm>
            <a:off x="8064500" y="2519363"/>
            <a:ext cx="1008063" cy="1008062"/>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56" name="Rectangle 15">
            <a:extLst>
              <a:ext uri="{FF2B5EF4-FFF2-40B4-BE49-F238E27FC236}">
                <a16:creationId xmlns:a16="http://schemas.microsoft.com/office/drawing/2014/main" id="{B638F6B4-37B9-2454-2014-63FD745CD226}"/>
              </a:ext>
            </a:extLst>
          </p:cNvPr>
          <p:cNvSpPr>
            <a:spLocks noChangeArrowheads="1"/>
          </p:cNvSpPr>
          <p:nvPr/>
        </p:nvSpPr>
        <p:spPr bwMode="auto">
          <a:xfrm>
            <a:off x="8064500" y="923925"/>
            <a:ext cx="1008063" cy="1008063"/>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a:solidFill>
                <a:schemeClr val="tx1"/>
              </a:solidFill>
              <a:latin typeface="Comic Sans MS" panose="030F0702030302020204" pitchFamily="66" charset="0"/>
              <a:cs typeface="Arial" panose="020B0604020202020204" pitchFamily="34" charset="0"/>
            </a:endParaRPr>
          </a:p>
        </p:txBody>
      </p:sp>
      <p:sp>
        <p:nvSpPr>
          <p:cNvPr id="6157" name="Rectangle 16">
            <a:extLst>
              <a:ext uri="{FF2B5EF4-FFF2-40B4-BE49-F238E27FC236}">
                <a16:creationId xmlns:a16="http://schemas.microsoft.com/office/drawing/2014/main" id="{37841805-9477-27C7-8B0E-6FDF1335B29D}"/>
              </a:ext>
            </a:extLst>
          </p:cNvPr>
          <p:cNvSpPr>
            <a:spLocks noChangeArrowheads="1"/>
          </p:cNvSpPr>
          <p:nvPr/>
        </p:nvSpPr>
        <p:spPr bwMode="auto">
          <a:xfrm>
            <a:off x="3611563" y="1847850"/>
            <a:ext cx="1008062" cy="1008063"/>
          </a:xfrm>
          <a:prstGeom prst="rect">
            <a:avLst/>
          </a:prstGeom>
          <a:solidFill>
            <a:srgbClr val="CC3300"/>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20000"/>
              </a:spcBef>
              <a:buFontTx/>
              <a:buChar char="•"/>
            </a:pPr>
            <a:endParaRPr lang="en-US" altLang="en-US" sz="3300" b="0">
              <a:solidFill>
                <a:srgbClr val="CC3300"/>
              </a:solidFill>
              <a:latin typeface="Tahoma" panose="020B0604030504040204" pitchFamily="34" charset="0"/>
              <a:cs typeface="Arial" panose="020B0604020202020204" pitchFamily="34" charset="0"/>
            </a:endParaRPr>
          </a:p>
        </p:txBody>
      </p:sp>
      <p:sp>
        <p:nvSpPr>
          <p:cNvPr id="6158" name="Rectangle 17">
            <a:extLst>
              <a:ext uri="{FF2B5EF4-FFF2-40B4-BE49-F238E27FC236}">
                <a16:creationId xmlns:a16="http://schemas.microsoft.com/office/drawing/2014/main" id="{D07E0BBC-1C9E-8E6C-F893-C38DEBF09028}"/>
              </a:ext>
            </a:extLst>
          </p:cNvPr>
          <p:cNvSpPr>
            <a:spLocks noChangeArrowheads="1"/>
          </p:cNvSpPr>
          <p:nvPr/>
        </p:nvSpPr>
        <p:spPr bwMode="auto">
          <a:xfrm>
            <a:off x="1847850" y="1679575"/>
            <a:ext cx="1008063" cy="1008063"/>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a:solidFill>
                <a:schemeClr val="tx1"/>
              </a:solidFill>
              <a:latin typeface="Comic Sans MS" panose="030F0702030302020204" pitchFamily="66" charset="0"/>
              <a:cs typeface="Arial" panose="020B0604020202020204" pitchFamily="34" charset="0"/>
            </a:endParaRPr>
          </a:p>
        </p:txBody>
      </p:sp>
      <p:sp>
        <p:nvSpPr>
          <p:cNvPr id="6159" name="Rectangle 18">
            <a:extLst>
              <a:ext uri="{FF2B5EF4-FFF2-40B4-BE49-F238E27FC236}">
                <a16:creationId xmlns:a16="http://schemas.microsoft.com/office/drawing/2014/main" id="{C6BC5707-A4BC-6B47-A011-D49CE6C7A594}"/>
              </a:ext>
            </a:extLst>
          </p:cNvPr>
          <p:cNvSpPr>
            <a:spLocks noChangeArrowheads="1"/>
          </p:cNvSpPr>
          <p:nvPr/>
        </p:nvSpPr>
        <p:spPr bwMode="auto">
          <a:xfrm>
            <a:off x="504825" y="503238"/>
            <a:ext cx="1008063" cy="1008062"/>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a:solidFill>
                <a:schemeClr val="tx1"/>
              </a:solidFill>
              <a:latin typeface="Comic Sans MS" panose="030F0702030302020204" pitchFamily="66" charset="0"/>
              <a:cs typeface="Arial" panose="020B0604020202020204" pitchFamily="34" charset="0"/>
            </a:endParaRPr>
          </a:p>
        </p:txBody>
      </p:sp>
      <p:sp>
        <p:nvSpPr>
          <p:cNvPr id="6160" name="Line 19">
            <a:extLst>
              <a:ext uri="{FF2B5EF4-FFF2-40B4-BE49-F238E27FC236}">
                <a16:creationId xmlns:a16="http://schemas.microsoft.com/office/drawing/2014/main" id="{8B6E96AD-C317-9CF6-9D04-131CF6BF6A16}"/>
              </a:ext>
            </a:extLst>
          </p:cNvPr>
          <p:cNvSpPr>
            <a:spLocks noChangeShapeType="1"/>
          </p:cNvSpPr>
          <p:nvPr/>
        </p:nvSpPr>
        <p:spPr bwMode="auto">
          <a:xfrm flipV="1">
            <a:off x="5545138" y="2940050"/>
            <a:ext cx="755650" cy="8397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1" name="Line 20">
            <a:extLst>
              <a:ext uri="{FF2B5EF4-FFF2-40B4-BE49-F238E27FC236}">
                <a16:creationId xmlns:a16="http://schemas.microsoft.com/office/drawing/2014/main" id="{5440FA6C-454D-96A3-D682-8C9A0C2C469C}"/>
              </a:ext>
            </a:extLst>
          </p:cNvPr>
          <p:cNvSpPr>
            <a:spLocks noChangeShapeType="1"/>
          </p:cNvSpPr>
          <p:nvPr/>
        </p:nvSpPr>
        <p:spPr bwMode="auto">
          <a:xfrm flipH="1" flipV="1">
            <a:off x="4200525" y="2855913"/>
            <a:ext cx="336550" cy="9239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2" name="Line 21">
            <a:extLst>
              <a:ext uri="{FF2B5EF4-FFF2-40B4-BE49-F238E27FC236}">
                <a16:creationId xmlns:a16="http://schemas.microsoft.com/office/drawing/2014/main" id="{4FD0D93B-A18D-FE29-99F5-DAF5EFAFE8BF}"/>
              </a:ext>
            </a:extLst>
          </p:cNvPr>
          <p:cNvSpPr>
            <a:spLocks noChangeShapeType="1"/>
          </p:cNvSpPr>
          <p:nvPr/>
        </p:nvSpPr>
        <p:spPr bwMode="auto">
          <a:xfrm flipH="1" flipV="1">
            <a:off x="923925" y="1511300"/>
            <a:ext cx="923925" cy="6731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3" name="Line 22">
            <a:extLst>
              <a:ext uri="{FF2B5EF4-FFF2-40B4-BE49-F238E27FC236}">
                <a16:creationId xmlns:a16="http://schemas.microsoft.com/office/drawing/2014/main" id="{AAE272C4-A54E-09BE-D649-BB1F4D24329E}"/>
              </a:ext>
            </a:extLst>
          </p:cNvPr>
          <p:cNvSpPr>
            <a:spLocks noChangeShapeType="1"/>
          </p:cNvSpPr>
          <p:nvPr/>
        </p:nvSpPr>
        <p:spPr bwMode="auto">
          <a:xfrm flipH="1">
            <a:off x="3444875" y="4367213"/>
            <a:ext cx="671513" cy="5889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4" name="Line 23">
            <a:extLst>
              <a:ext uri="{FF2B5EF4-FFF2-40B4-BE49-F238E27FC236}">
                <a16:creationId xmlns:a16="http://schemas.microsoft.com/office/drawing/2014/main" id="{54612EC0-995E-020D-DFA8-6C890913DB1A}"/>
              </a:ext>
            </a:extLst>
          </p:cNvPr>
          <p:cNvSpPr>
            <a:spLocks noChangeShapeType="1"/>
          </p:cNvSpPr>
          <p:nvPr/>
        </p:nvSpPr>
        <p:spPr bwMode="auto">
          <a:xfrm>
            <a:off x="5545138" y="4200525"/>
            <a:ext cx="503237" cy="5032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5" name="Line 24">
            <a:extLst>
              <a:ext uri="{FF2B5EF4-FFF2-40B4-BE49-F238E27FC236}">
                <a16:creationId xmlns:a16="http://schemas.microsoft.com/office/drawing/2014/main" id="{253B7777-CDB1-D3FF-0C23-CBD366D43078}"/>
              </a:ext>
            </a:extLst>
          </p:cNvPr>
          <p:cNvSpPr>
            <a:spLocks noChangeShapeType="1"/>
          </p:cNvSpPr>
          <p:nvPr/>
        </p:nvSpPr>
        <p:spPr bwMode="auto">
          <a:xfrm>
            <a:off x="6888163" y="5207000"/>
            <a:ext cx="134461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6" name="Line 25">
            <a:extLst>
              <a:ext uri="{FF2B5EF4-FFF2-40B4-BE49-F238E27FC236}">
                <a16:creationId xmlns:a16="http://schemas.microsoft.com/office/drawing/2014/main" id="{0AE61E9E-353D-8F57-03F3-29D6F19BDFF1}"/>
              </a:ext>
            </a:extLst>
          </p:cNvPr>
          <p:cNvSpPr>
            <a:spLocks noChangeShapeType="1"/>
          </p:cNvSpPr>
          <p:nvPr/>
        </p:nvSpPr>
        <p:spPr bwMode="auto">
          <a:xfrm flipV="1">
            <a:off x="8569325" y="3527425"/>
            <a:ext cx="0" cy="1092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7" name="Line 26">
            <a:extLst>
              <a:ext uri="{FF2B5EF4-FFF2-40B4-BE49-F238E27FC236}">
                <a16:creationId xmlns:a16="http://schemas.microsoft.com/office/drawing/2014/main" id="{275E0310-94C3-DA4A-DC7A-3A067A892E2B}"/>
              </a:ext>
            </a:extLst>
          </p:cNvPr>
          <p:cNvSpPr>
            <a:spLocks noChangeShapeType="1"/>
          </p:cNvSpPr>
          <p:nvPr/>
        </p:nvSpPr>
        <p:spPr bwMode="auto">
          <a:xfrm flipV="1">
            <a:off x="8569325" y="1931988"/>
            <a:ext cx="1588" cy="5873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8" name="Line 27">
            <a:extLst>
              <a:ext uri="{FF2B5EF4-FFF2-40B4-BE49-F238E27FC236}">
                <a16:creationId xmlns:a16="http://schemas.microsoft.com/office/drawing/2014/main" id="{0B12DC5B-1D01-E892-C49F-7F58F232B2CA}"/>
              </a:ext>
            </a:extLst>
          </p:cNvPr>
          <p:cNvSpPr>
            <a:spLocks noChangeShapeType="1"/>
          </p:cNvSpPr>
          <p:nvPr/>
        </p:nvSpPr>
        <p:spPr bwMode="auto">
          <a:xfrm flipV="1">
            <a:off x="7140575" y="1427163"/>
            <a:ext cx="923925" cy="117633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69" name="Line 28">
            <a:extLst>
              <a:ext uri="{FF2B5EF4-FFF2-40B4-BE49-F238E27FC236}">
                <a16:creationId xmlns:a16="http://schemas.microsoft.com/office/drawing/2014/main" id="{38D2EA49-E3CC-554E-5958-02F343E96757}"/>
              </a:ext>
            </a:extLst>
          </p:cNvPr>
          <p:cNvSpPr>
            <a:spLocks noChangeShapeType="1"/>
          </p:cNvSpPr>
          <p:nvPr/>
        </p:nvSpPr>
        <p:spPr bwMode="auto">
          <a:xfrm flipH="1">
            <a:off x="1344613" y="4956175"/>
            <a:ext cx="1092200" cy="9239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70" name="Line 29">
            <a:extLst>
              <a:ext uri="{FF2B5EF4-FFF2-40B4-BE49-F238E27FC236}">
                <a16:creationId xmlns:a16="http://schemas.microsoft.com/office/drawing/2014/main" id="{DCE3DBC4-387D-E92E-0019-8B0A65E85498}"/>
              </a:ext>
            </a:extLst>
          </p:cNvPr>
          <p:cNvSpPr>
            <a:spLocks noChangeShapeType="1"/>
          </p:cNvSpPr>
          <p:nvPr/>
        </p:nvSpPr>
        <p:spPr bwMode="auto">
          <a:xfrm flipH="1" flipV="1">
            <a:off x="2436813" y="4032250"/>
            <a:ext cx="250825" cy="5032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71" name="Line 30">
            <a:extLst>
              <a:ext uri="{FF2B5EF4-FFF2-40B4-BE49-F238E27FC236}">
                <a16:creationId xmlns:a16="http://schemas.microsoft.com/office/drawing/2014/main" id="{7FA7C8C0-229F-3EAC-50B9-F7B0F3F69B75}"/>
              </a:ext>
            </a:extLst>
          </p:cNvPr>
          <p:cNvSpPr>
            <a:spLocks noChangeShapeType="1"/>
          </p:cNvSpPr>
          <p:nvPr/>
        </p:nvSpPr>
        <p:spPr bwMode="auto">
          <a:xfrm flipH="1">
            <a:off x="2855913" y="2184400"/>
            <a:ext cx="755650" cy="15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72" name="Text Box 31">
            <a:extLst>
              <a:ext uri="{FF2B5EF4-FFF2-40B4-BE49-F238E27FC236}">
                <a16:creationId xmlns:a16="http://schemas.microsoft.com/office/drawing/2014/main" id="{3AC7C862-6A17-7757-F487-A72A57E0990B}"/>
              </a:ext>
            </a:extLst>
          </p:cNvPr>
          <p:cNvSpPr txBox="1">
            <a:spLocks noChangeArrowheads="1"/>
          </p:cNvSpPr>
          <p:nvPr/>
        </p:nvSpPr>
        <p:spPr bwMode="auto">
          <a:xfrm>
            <a:off x="3592513" y="350838"/>
            <a:ext cx="37036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20000"/>
              </a:spcBef>
            </a:pPr>
            <a:r>
              <a:rPr lang="en-US" altLang="en-US" sz="4100">
                <a:solidFill>
                  <a:srgbClr val="CC3300"/>
                </a:solidFill>
                <a:latin typeface="Comic Sans MS" panose="030F0702030302020204" pitchFamily="66" charset="0"/>
                <a:cs typeface="Arial" panose="020B0604020202020204" pitchFamily="34" charset="0"/>
              </a:rPr>
              <a:t>Collaborators</a:t>
            </a:r>
          </a:p>
        </p:txBody>
      </p:sp>
      <p:sp>
        <p:nvSpPr>
          <p:cNvPr id="6173" name="Line 32">
            <a:extLst>
              <a:ext uri="{FF2B5EF4-FFF2-40B4-BE49-F238E27FC236}">
                <a16:creationId xmlns:a16="http://schemas.microsoft.com/office/drawing/2014/main" id="{DA107219-C0F7-AF53-09DB-E0B30181A701}"/>
              </a:ext>
            </a:extLst>
          </p:cNvPr>
          <p:cNvSpPr>
            <a:spLocks noChangeShapeType="1"/>
          </p:cNvSpPr>
          <p:nvPr/>
        </p:nvSpPr>
        <p:spPr bwMode="auto">
          <a:xfrm>
            <a:off x="2940050" y="5543550"/>
            <a:ext cx="0" cy="5048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74" name="Line 33">
            <a:extLst>
              <a:ext uri="{FF2B5EF4-FFF2-40B4-BE49-F238E27FC236}">
                <a16:creationId xmlns:a16="http://schemas.microsoft.com/office/drawing/2014/main" id="{42FC3055-1F96-5413-E507-8B0F31634377}"/>
              </a:ext>
            </a:extLst>
          </p:cNvPr>
          <p:cNvSpPr>
            <a:spLocks noChangeShapeType="1"/>
          </p:cNvSpPr>
          <p:nvPr/>
        </p:nvSpPr>
        <p:spPr bwMode="auto">
          <a:xfrm>
            <a:off x="6888163" y="5711825"/>
            <a:ext cx="839787" cy="3365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175" name="Rectangle 34">
            <a:extLst>
              <a:ext uri="{FF2B5EF4-FFF2-40B4-BE49-F238E27FC236}">
                <a16:creationId xmlns:a16="http://schemas.microsoft.com/office/drawing/2014/main" id="{2B1DE731-19C6-4792-3D67-F56D70DDF625}"/>
              </a:ext>
            </a:extLst>
          </p:cNvPr>
          <p:cNvSpPr>
            <a:spLocks noChangeArrowheads="1"/>
          </p:cNvSpPr>
          <p:nvPr/>
        </p:nvSpPr>
        <p:spPr bwMode="auto">
          <a:xfrm>
            <a:off x="7727950" y="5795963"/>
            <a:ext cx="1008063" cy="1008062"/>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
        <p:nvSpPr>
          <p:cNvPr id="6176" name="Rectangle 35">
            <a:extLst>
              <a:ext uri="{FF2B5EF4-FFF2-40B4-BE49-F238E27FC236}">
                <a16:creationId xmlns:a16="http://schemas.microsoft.com/office/drawing/2014/main" id="{47B3CBBC-9218-DD1B-B71B-16FC5C1A8E0F}"/>
              </a:ext>
            </a:extLst>
          </p:cNvPr>
          <p:cNvSpPr>
            <a:spLocks noChangeArrowheads="1"/>
          </p:cNvSpPr>
          <p:nvPr/>
        </p:nvSpPr>
        <p:spPr bwMode="auto">
          <a:xfrm>
            <a:off x="2352675" y="6048375"/>
            <a:ext cx="1008063" cy="1008063"/>
          </a:xfrm>
          <a:prstGeom prst="rect">
            <a:avLst/>
          </a:prstGeom>
          <a:solidFill>
            <a:schemeClr val="accent1"/>
          </a:solidFill>
          <a:ln w="9525">
            <a:solidFill>
              <a:schemeClr val="tx1"/>
            </a:solidFill>
            <a:miter lim="800000"/>
            <a:headEnd/>
            <a:tailEnd/>
          </a:ln>
        </p:spPr>
        <p:txBody>
          <a:bodyPr wrap="none" lIns="100794" tIns="50397" rIns="100794" bIns="50397" anchor="ct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endParaRPr lang="en-US" altLang="en-US" sz="2600" b="0">
              <a:solidFill>
                <a:schemeClr val="tx1"/>
              </a:solidFill>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83ECD255-EE66-B98A-4ECC-A4C71B344709}"/>
              </a:ext>
            </a:extLst>
          </p:cNvPr>
          <p:cNvSpPr>
            <a:spLocks noGrp="1" noChangeArrowheads="1"/>
          </p:cNvSpPr>
          <p:nvPr>
            <p:ph type="body" idx="4294967295"/>
          </p:nvPr>
        </p:nvSpPr>
        <p:spPr>
          <a:xfrm>
            <a:off x="119063" y="1255713"/>
            <a:ext cx="9840912" cy="6007100"/>
          </a:xfrm>
        </p:spPr>
        <p:txBody>
          <a:bodyPr/>
          <a:lstStyle/>
          <a:p>
            <a:pPr eaLnBrk="1">
              <a:lnSpc>
                <a:spcPct val="120000"/>
              </a:lnSpc>
              <a:spcBef>
                <a:spcPct val="200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0000CC"/>
                </a:solidFill>
              </a:rPr>
              <a:t>Most obvious solution:</a:t>
            </a:r>
          </a:p>
          <a:p>
            <a:pPr lvl="1" eaLnBrk="1">
              <a:lnSpc>
                <a:spcPct val="120000"/>
              </a:lnSpc>
              <a:spcBef>
                <a:spcPct val="20000"/>
              </a:spcBef>
              <a:spcAft>
                <a:spcPts val="36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View (boundary) objects directly invoke model objects.</a:t>
            </a:r>
          </a:p>
          <a:p>
            <a:pPr lvl="1" eaLnBrk="1">
              <a:lnSpc>
                <a:spcPct val="120000"/>
              </a:lnSpc>
              <a:spcBef>
                <a:spcPct val="20000"/>
              </a:spcBef>
              <a:spcAft>
                <a:spcPts val="6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endParaRPr lang="en-GB" altLang="en-US"/>
          </a:p>
          <a:p>
            <a:pPr eaLnBrk="1">
              <a:lnSpc>
                <a:spcPct val="110000"/>
              </a:lnSpc>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003300"/>
                </a:solidFill>
              </a:rPr>
              <a:t>Problem:</a:t>
            </a:r>
          </a:p>
          <a:p>
            <a:pPr lvl="1" eaLnBrk="1">
              <a:lnSpc>
                <a:spcPct val="110000"/>
              </a:lnSpc>
              <a:spcAft>
                <a:spcPct val="20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Views can become inconsistent</a:t>
            </a:r>
          </a:p>
          <a:p>
            <a:pPr lvl="1" eaLnBrk="1">
              <a:lnSpc>
                <a:spcPct val="110000"/>
              </a:lnSpc>
              <a:spcAft>
                <a:spcPct val="20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View objects do not know when model state changes</a:t>
            </a:r>
          </a:p>
          <a:p>
            <a:pPr lvl="1" eaLnBrk="1">
              <a:lnSpc>
                <a:spcPct val="110000"/>
              </a:lnSpc>
              <a:spcAft>
                <a:spcPct val="200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How do users change the model?</a:t>
            </a:r>
          </a:p>
        </p:txBody>
      </p:sp>
      <p:sp>
        <p:nvSpPr>
          <p:cNvPr id="55299" name="Text Box 2">
            <a:extLst>
              <a:ext uri="{FF2B5EF4-FFF2-40B4-BE49-F238E27FC236}">
                <a16:creationId xmlns:a16="http://schemas.microsoft.com/office/drawing/2014/main" id="{9F2A42D7-46F2-79E5-F02E-EBE2F14235D9}"/>
              </a:ext>
            </a:extLst>
          </p:cNvPr>
          <p:cNvSpPr txBox="1">
            <a:spLocks noChangeArrowheads="1"/>
          </p:cNvSpPr>
          <p:nvPr/>
        </p:nvSpPr>
        <p:spPr bwMode="auto">
          <a:xfrm>
            <a:off x="119063" y="503238"/>
            <a:ext cx="89503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2900" indent="-342900">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1pPr>
            <a:lvl2pPr marL="1027113" indent="-457200">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2pPr>
            <a:lvl3pPr marL="1143000" indent="-228600">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3pPr>
            <a:lvl4pPr marL="1600200" indent="-228600">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4pPr>
            <a:lvl5pPr marL="2057400" indent="-228600">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885825" algn="l"/>
                <a:tab pos="1339850" algn="l"/>
                <a:tab pos="1800225" algn="l"/>
                <a:tab pos="2257425" algn="l"/>
                <a:tab pos="2714625" algn="l"/>
                <a:tab pos="3168650" algn="l"/>
                <a:tab pos="3629025" algn="l"/>
                <a:tab pos="4086225" algn="l"/>
                <a:tab pos="4543425" algn="l"/>
                <a:tab pos="4997450" algn="l"/>
                <a:tab pos="5457825" algn="l"/>
                <a:tab pos="5915025" algn="l"/>
                <a:tab pos="6369050" algn="l"/>
                <a:tab pos="6826250" algn="l"/>
                <a:tab pos="7286625" algn="l"/>
                <a:tab pos="7743825" algn="l"/>
                <a:tab pos="8197850" algn="l"/>
                <a:tab pos="8655050" algn="l"/>
                <a:tab pos="9115425" algn="l"/>
                <a:tab pos="9572625" algn="l"/>
              </a:tabLst>
              <a:defRPr sz="3600" b="1">
                <a:solidFill>
                  <a:schemeClr val="bg1"/>
                </a:solidFill>
                <a:latin typeface="Times New Roman" panose="02020603050405020304" pitchFamily="18" charset="0"/>
              </a:defRPr>
            </a:lvl9pPr>
          </a:lstStyle>
          <a:p>
            <a:pPr lvl="1" algn="ctr" eaLnBrk="1">
              <a:lnSpc>
                <a:spcPct val="92000"/>
              </a:lnSpc>
              <a:spcAft>
                <a:spcPts val="1375"/>
              </a:spcAft>
              <a:buClr>
                <a:srgbClr val="000000"/>
              </a:buClr>
              <a:buSzPct val="75000"/>
              <a:buFont typeface="Symbol" panose="05050102010706020507" pitchFamily="18" charset="2"/>
              <a:buNone/>
            </a:pPr>
            <a:r>
              <a:rPr lang="en-GB" altLang="en-US">
                <a:solidFill>
                  <a:srgbClr val="000000"/>
                </a:solidFill>
                <a:latin typeface="Comic Sans MS" panose="030F0702030302020204" pitchFamily="66" charset="0"/>
                <a:cs typeface="Arial" panose="020B0604020202020204" pitchFamily="34" charset="0"/>
              </a:rPr>
              <a:t>Solution 1: Pull from Above</a:t>
            </a:r>
          </a:p>
        </p:txBody>
      </p:sp>
      <p:grpSp>
        <p:nvGrpSpPr>
          <p:cNvPr id="55300" name="Group 3">
            <a:extLst>
              <a:ext uri="{FF2B5EF4-FFF2-40B4-BE49-F238E27FC236}">
                <a16:creationId xmlns:a16="http://schemas.microsoft.com/office/drawing/2014/main" id="{FC3D54E6-5F47-5AF2-0E96-570F5E4FB503}"/>
              </a:ext>
            </a:extLst>
          </p:cNvPr>
          <p:cNvGrpSpPr>
            <a:grpSpLocks/>
          </p:cNvGrpSpPr>
          <p:nvPr/>
        </p:nvGrpSpPr>
        <p:grpSpPr bwMode="auto">
          <a:xfrm>
            <a:off x="5192713" y="2613025"/>
            <a:ext cx="4178300" cy="2333625"/>
            <a:chOff x="839788" y="1581150"/>
            <a:chExt cx="8401050" cy="4608513"/>
          </a:xfrm>
        </p:grpSpPr>
        <p:sp>
          <p:nvSpPr>
            <p:cNvPr id="5" name="Freeform 4">
              <a:extLst>
                <a:ext uri="{FF2B5EF4-FFF2-40B4-BE49-F238E27FC236}">
                  <a16:creationId xmlns:a16="http://schemas.microsoft.com/office/drawing/2014/main" id="{A625B259-ACAE-5BE3-DE76-C1B11252D886}"/>
                </a:ext>
              </a:extLst>
            </p:cNvPr>
            <p:cNvSpPr>
              <a:spLocks noChangeArrowheads="1"/>
            </p:cNvSpPr>
            <p:nvPr/>
          </p:nvSpPr>
          <p:spPr bwMode="auto">
            <a:xfrm>
              <a:off x="849363" y="1581150"/>
              <a:ext cx="5375140" cy="2686733"/>
            </a:xfrm>
            <a:custGeom>
              <a:avLst/>
              <a:gdLst>
                <a:gd name="T0" fmla="*/ 0 w 5373995"/>
                <a:gd name="T1" fmla="*/ 0 h 2685143"/>
                <a:gd name="T2" fmla="*/ 5373995 w 5373995"/>
                <a:gd name="T3" fmla="*/ 2685143 h 2685143"/>
              </a:gdLst>
              <a:ahLst/>
              <a:cxnLst/>
              <a:rect l="T0" t="T1" r="T2" b="T3"/>
              <a:pathLst>
                <a:path w="5373995" h="2685143">
                  <a:moveTo>
                    <a:pt x="1730909" y="2510972"/>
                  </a:moveTo>
                  <a:cubicBezTo>
                    <a:pt x="1638985" y="2508553"/>
                    <a:pt x="1382280" y="2507556"/>
                    <a:pt x="1208395" y="2496457"/>
                  </a:cubicBezTo>
                  <a:cubicBezTo>
                    <a:pt x="1049109" y="2486290"/>
                    <a:pt x="1040855" y="2455564"/>
                    <a:pt x="889080" y="2409372"/>
                  </a:cubicBezTo>
                  <a:cubicBezTo>
                    <a:pt x="749099" y="2366769"/>
                    <a:pt x="684151" y="2360703"/>
                    <a:pt x="540737" y="2336800"/>
                  </a:cubicBezTo>
                  <a:cubicBezTo>
                    <a:pt x="511709" y="2322286"/>
                    <a:pt x="481686" y="2309610"/>
                    <a:pt x="453652" y="2293257"/>
                  </a:cubicBezTo>
                  <a:cubicBezTo>
                    <a:pt x="423516" y="2275678"/>
                    <a:pt x="366566" y="2235200"/>
                    <a:pt x="366566" y="2235200"/>
                  </a:cubicBezTo>
                  <a:cubicBezTo>
                    <a:pt x="356890" y="2220686"/>
                    <a:pt x="337925" y="2209097"/>
                    <a:pt x="337537" y="2191657"/>
                  </a:cubicBezTo>
                  <a:cubicBezTo>
                    <a:pt x="325913" y="1668571"/>
                    <a:pt x="305367" y="1768798"/>
                    <a:pt x="366566" y="1524000"/>
                  </a:cubicBezTo>
                  <a:cubicBezTo>
                    <a:pt x="343278" y="1384269"/>
                    <a:pt x="369049" y="1486250"/>
                    <a:pt x="323023" y="1378857"/>
                  </a:cubicBezTo>
                  <a:cubicBezTo>
                    <a:pt x="316996" y="1364795"/>
                    <a:pt x="316723" y="1348222"/>
                    <a:pt x="308509" y="1335314"/>
                  </a:cubicBezTo>
                  <a:cubicBezTo>
                    <a:pt x="206832" y="1175536"/>
                    <a:pt x="250490" y="1270061"/>
                    <a:pt x="177880" y="1161143"/>
                  </a:cubicBezTo>
                  <a:cubicBezTo>
                    <a:pt x="147639" y="1115780"/>
                    <a:pt x="134482" y="1097540"/>
                    <a:pt x="105309" y="1045029"/>
                  </a:cubicBezTo>
                  <a:cubicBezTo>
                    <a:pt x="94801" y="1026115"/>
                    <a:pt x="87747" y="1005320"/>
                    <a:pt x="76280" y="986972"/>
                  </a:cubicBezTo>
                  <a:cubicBezTo>
                    <a:pt x="63459" y="966458"/>
                    <a:pt x="47251" y="948267"/>
                    <a:pt x="32737" y="928914"/>
                  </a:cubicBezTo>
                  <a:cubicBezTo>
                    <a:pt x="0" y="765227"/>
                    <a:pt x="805" y="799256"/>
                    <a:pt x="32737" y="522514"/>
                  </a:cubicBezTo>
                  <a:cubicBezTo>
                    <a:pt x="34736" y="505185"/>
                    <a:pt x="52090" y="493486"/>
                    <a:pt x="61766" y="478972"/>
                  </a:cubicBezTo>
                  <a:cubicBezTo>
                    <a:pt x="106123" y="301536"/>
                    <a:pt x="35236" y="553178"/>
                    <a:pt x="119823" y="362857"/>
                  </a:cubicBezTo>
                  <a:cubicBezTo>
                    <a:pt x="129842" y="340314"/>
                    <a:pt x="128354" y="314219"/>
                    <a:pt x="134337" y="290286"/>
                  </a:cubicBezTo>
                  <a:cubicBezTo>
                    <a:pt x="140910" y="263994"/>
                    <a:pt x="155710" y="220936"/>
                    <a:pt x="177880" y="203200"/>
                  </a:cubicBezTo>
                  <a:cubicBezTo>
                    <a:pt x="276470" y="124328"/>
                    <a:pt x="279838" y="138415"/>
                    <a:pt x="381080" y="101600"/>
                  </a:cubicBezTo>
                  <a:cubicBezTo>
                    <a:pt x="405565" y="92696"/>
                    <a:pt x="427952" y="76855"/>
                    <a:pt x="453652" y="72572"/>
                  </a:cubicBezTo>
                  <a:cubicBezTo>
                    <a:pt x="515875" y="62202"/>
                    <a:pt x="579493" y="63522"/>
                    <a:pt x="642337" y="58057"/>
                  </a:cubicBezTo>
                  <a:cubicBezTo>
                    <a:pt x="690776" y="53845"/>
                    <a:pt x="739099" y="48381"/>
                    <a:pt x="787480" y="43543"/>
                  </a:cubicBezTo>
                  <a:cubicBezTo>
                    <a:pt x="918486" y="10792"/>
                    <a:pt x="758843" y="47949"/>
                    <a:pt x="976166" y="14514"/>
                  </a:cubicBezTo>
                  <a:cubicBezTo>
                    <a:pt x="995882" y="11481"/>
                    <a:pt x="1014871" y="4838"/>
                    <a:pt x="1034223" y="0"/>
                  </a:cubicBezTo>
                  <a:cubicBezTo>
                    <a:pt x="1150337" y="4838"/>
                    <a:pt x="1266608" y="6783"/>
                    <a:pt x="1382566" y="14514"/>
                  </a:cubicBezTo>
                  <a:cubicBezTo>
                    <a:pt x="1509586" y="22982"/>
                    <a:pt x="1431593" y="31240"/>
                    <a:pt x="1556737" y="58057"/>
                  </a:cubicBezTo>
                  <a:cubicBezTo>
                    <a:pt x="1594877" y="66230"/>
                    <a:pt x="1633850" y="71981"/>
                    <a:pt x="1672852" y="72572"/>
                  </a:cubicBezTo>
                  <a:lnTo>
                    <a:pt x="3472623" y="87086"/>
                  </a:lnTo>
                  <a:cubicBezTo>
                    <a:pt x="3506490" y="91924"/>
                    <a:pt x="3540113" y="98976"/>
                    <a:pt x="3574223" y="101600"/>
                  </a:cubicBezTo>
                  <a:cubicBezTo>
                    <a:pt x="3804124" y="119284"/>
                    <a:pt x="3824113" y="108401"/>
                    <a:pt x="4024166" y="130629"/>
                  </a:cubicBezTo>
                  <a:cubicBezTo>
                    <a:pt x="4053415" y="133879"/>
                    <a:pt x="4082298" y="139879"/>
                    <a:pt x="4111252" y="145143"/>
                  </a:cubicBezTo>
                  <a:cubicBezTo>
                    <a:pt x="4135523" y="149556"/>
                    <a:pt x="4159305" y="156933"/>
                    <a:pt x="4183823" y="159657"/>
                  </a:cubicBezTo>
                  <a:cubicBezTo>
                    <a:pt x="4246518" y="166623"/>
                    <a:pt x="4309614" y="169334"/>
                    <a:pt x="4372509" y="174172"/>
                  </a:cubicBezTo>
                  <a:cubicBezTo>
                    <a:pt x="4387023" y="179010"/>
                    <a:pt x="4401341" y="184483"/>
                    <a:pt x="4416052" y="188686"/>
                  </a:cubicBezTo>
                  <a:cubicBezTo>
                    <a:pt x="4435232" y="194166"/>
                    <a:pt x="4455185" y="196892"/>
                    <a:pt x="4474109" y="203200"/>
                  </a:cubicBezTo>
                  <a:cubicBezTo>
                    <a:pt x="4514077" y="216523"/>
                    <a:pt x="4549450" y="236550"/>
                    <a:pt x="4590223" y="246743"/>
                  </a:cubicBezTo>
                  <a:cubicBezTo>
                    <a:pt x="4614156" y="252726"/>
                    <a:pt x="4638604" y="256419"/>
                    <a:pt x="4662795" y="261257"/>
                  </a:cubicBezTo>
                  <a:cubicBezTo>
                    <a:pt x="4682147" y="270933"/>
                    <a:pt x="4700965" y="281763"/>
                    <a:pt x="4720852" y="290286"/>
                  </a:cubicBezTo>
                  <a:cubicBezTo>
                    <a:pt x="4734914" y="296313"/>
                    <a:pt x="4751111" y="297209"/>
                    <a:pt x="4764395" y="304800"/>
                  </a:cubicBezTo>
                  <a:cubicBezTo>
                    <a:pt x="4879531" y="370592"/>
                    <a:pt x="4765075" y="333999"/>
                    <a:pt x="4880509" y="362857"/>
                  </a:cubicBezTo>
                  <a:cubicBezTo>
                    <a:pt x="4895023" y="372533"/>
                    <a:pt x="4911717" y="379551"/>
                    <a:pt x="4924052" y="391886"/>
                  </a:cubicBezTo>
                  <a:cubicBezTo>
                    <a:pt x="4941157" y="408991"/>
                    <a:pt x="4953723" y="430125"/>
                    <a:pt x="4967595" y="449943"/>
                  </a:cubicBezTo>
                  <a:cubicBezTo>
                    <a:pt x="4967637" y="450003"/>
                    <a:pt x="5040145" y="558770"/>
                    <a:pt x="5054680" y="580572"/>
                  </a:cubicBezTo>
                  <a:lnTo>
                    <a:pt x="5112737" y="667657"/>
                  </a:lnTo>
                  <a:cubicBezTo>
                    <a:pt x="5148071" y="720659"/>
                    <a:pt x="5177869" y="761451"/>
                    <a:pt x="5199823" y="827314"/>
                  </a:cubicBezTo>
                  <a:cubicBezTo>
                    <a:pt x="5232496" y="925336"/>
                    <a:pt x="5194793" y="804677"/>
                    <a:pt x="5228852" y="957943"/>
                  </a:cubicBezTo>
                  <a:cubicBezTo>
                    <a:pt x="5232171" y="972878"/>
                    <a:pt x="5239655" y="986643"/>
                    <a:pt x="5243366" y="1001486"/>
                  </a:cubicBezTo>
                  <a:cubicBezTo>
                    <a:pt x="5249349" y="1025419"/>
                    <a:pt x="5251897" y="1050124"/>
                    <a:pt x="5257880" y="1074057"/>
                  </a:cubicBezTo>
                  <a:cubicBezTo>
                    <a:pt x="5261591" y="1088900"/>
                    <a:pt x="5265553" y="1103916"/>
                    <a:pt x="5272395" y="1117600"/>
                  </a:cubicBezTo>
                  <a:cubicBezTo>
                    <a:pt x="5303710" y="1180230"/>
                    <a:pt x="5301344" y="1139018"/>
                    <a:pt x="5315937" y="1204686"/>
                  </a:cubicBezTo>
                  <a:cubicBezTo>
                    <a:pt x="5322321" y="1233414"/>
                    <a:pt x="5325187" y="1262818"/>
                    <a:pt x="5330452" y="1291772"/>
                  </a:cubicBezTo>
                  <a:cubicBezTo>
                    <a:pt x="5334865" y="1316043"/>
                    <a:pt x="5340910" y="1340009"/>
                    <a:pt x="5344966" y="1364343"/>
                  </a:cubicBezTo>
                  <a:cubicBezTo>
                    <a:pt x="5358771" y="1447175"/>
                    <a:pt x="5364544" y="1511519"/>
                    <a:pt x="5373995" y="1596572"/>
                  </a:cubicBezTo>
                  <a:cubicBezTo>
                    <a:pt x="5369157" y="1698172"/>
                    <a:pt x="5367927" y="1800008"/>
                    <a:pt x="5359480" y="1901372"/>
                  </a:cubicBezTo>
                  <a:cubicBezTo>
                    <a:pt x="5358209" y="1916618"/>
                    <a:pt x="5354359" y="1932838"/>
                    <a:pt x="5344966" y="1944914"/>
                  </a:cubicBezTo>
                  <a:cubicBezTo>
                    <a:pt x="5319762" y="1977319"/>
                    <a:pt x="5286909" y="2002971"/>
                    <a:pt x="5257880" y="2032000"/>
                  </a:cubicBezTo>
                  <a:lnTo>
                    <a:pt x="5214337" y="2075543"/>
                  </a:lnTo>
                  <a:cubicBezTo>
                    <a:pt x="5199823" y="2090057"/>
                    <a:pt x="5187874" y="2107700"/>
                    <a:pt x="5170795" y="2119086"/>
                  </a:cubicBezTo>
                  <a:lnTo>
                    <a:pt x="5083709" y="2177143"/>
                  </a:lnTo>
                  <a:cubicBezTo>
                    <a:pt x="5069195" y="2186819"/>
                    <a:pt x="5054121" y="2195706"/>
                    <a:pt x="5040166" y="2206172"/>
                  </a:cubicBezTo>
                  <a:cubicBezTo>
                    <a:pt x="5020814" y="2220686"/>
                    <a:pt x="5003112" y="2237712"/>
                    <a:pt x="4982109" y="2249714"/>
                  </a:cubicBezTo>
                  <a:cubicBezTo>
                    <a:pt x="4968825" y="2257305"/>
                    <a:pt x="4952250" y="2257387"/>
                    <a:pt x="4938566" y="2264229"/>
                  </a:cubicBezTo>
                  <a:cubicBezTo>
                    <a:pt x="4922964" y="2272030"/>
                    <a:pt x="4910625" y="2285456"/>
                    <a:pt x="4895023" y="2293257"/>
                  </a:cubicBezTo>
                  <a:cubicBezTo>
                    <a:pt x="4881339" y="2300099"/>
                    <a:pt x="4865542" y="2301745"/>
                    <a:pt x="4851480" y="2307772"/>
                  </a:cubicBezTo>
                  <a:cubicBezTo>
                    <a:pt x="4831593" y="2316295"/>
                    <a:pt x="4813949" y="2329958"/>
                    <a:pt x="4793423" y="2336800"/>
                  </a:cubicBezTo>
                  <a:cubicBezTo>
                    <a:pt x="4755574" y="2349416"/>
                    <a:pt x="4715158" y="2353213"/>
                    <a:pt x="4677309" y="2365829"/>
                  </a:cubicBezTo>
                  <a:cubicBezTo>
                    <a:pt x="4648280" y="2375505"/>
                    <a:pt x="4619744" y="2386806"/>
                    <a:pt x="4590223" y="2394857"/>
                  </a:cubicBezTo>
                  <a:cubicBezTo>
                    <a:pt x="4566423" y="2401348"/>
                    <a:pt x="4541924" y="2404959"/>
                    <a:pt x="4517652" y="2409372"/>
                  </a:cubicBezTo>
                  <a:cubicBezTo>
                    <a:pt x="4378866" y="2434606"/>
                    <a:pt x="4472447" y="2415399"/>
                    <a:pt x="4299937" y="2438400"/>
                  </a:cubicBezTo>
                  <a:cubicBezTo>
                    <a:pt x="4205531" y="2450987"/>
                    <a:pt x="4188665" y="2463255"/>
                    <a:pt x="4082223" y="2467429"/>
                  </a:cubicBezTo>
                  <a:cubicBezTo>
                    <a:pt x="3879122" y="2475394"/>
                    <a:pt x="3675823" y="2477105"/>
                    <a:pt x="3472623" y="2481943"/>
                  </a:cubicBezTo>
                  <a:cubicBezTo>
                    <a:pt x="3443594" y="2486781"/>
                    <a:pt x="3414395" y="2490685"/>
                    <a:pt x="3385537" y="2496457"/>
                  </a:cubicBezTo>
                  <a:cubicBezTo>
                    <a:pt x="3365976" y="2500369"/>
                    <a:pt x="3347041" y="2507060"/>
                    <a:pt x="3327480" y="2510972"/>
                  </a:cubicBezTo>
                  <a:cubicBezTo>
                    <a:pt x="3180896" y="2540289"/>
                    <a:pt x="3298796" y="2506018"/>
                    <a:pt x="3153309" y="2554514"/>
                  </a:cubicBezTo>
                  <a:cubicBezTo>
                    <a:pt x="3138795" y="2559352"/>
                    <a:pt x="3123450" y="2562187"/>
                    <a:pt x="3109766" y="2569029"/>
                  </a:cubicBezTo>
                  <a:cubicBezTo>
                    <a:pt x="3090414" y="2578705"/>
                    <a:pt x="3070495" y="2587322"/>
                    <a:pt x="3051709" y="2598057"/>
                  </a:cubicBezTo>
                  <a:cubicBezTo>
                    <a:pt x="3036563" y="2606712"/>
                    <a:pt x="3024560" y="2621125"/>
                    <a:pt x="3008166" y="2627086"/>
                  </a:cubicBezTo>
                  <a:cubicBezTo>
                    <a:pt x="2970672" y="2640720"/>
                    <a:pt x="2929900" y="2643498"/>
                    <a:pt x="2892052" y="2656114"/>
                  </a:cubicBezTo>
                  <a:lnTo>
                    <a:pt x="2804966" y="2685143"/>
                  </a:lnTo>
                  <a:cubicBezTo>
                    <a:pt x="2669876" y="2681049"/>
                    <a:pt x="2338510" y="2679450"/>
                    <a:pt x="2151823" y="2656114"/>
                  </a:cubicBezTo>
                  <a:cubicBezTo>
                    <a:pt x="2132029" y="2653640"/>
                    <a:pt x="2113392" y="2645168"/>
                    <a:pt x="2093766" y="2641600"/>
                  </a:cubicBezTo>
                  <a:cubicBezTo>
                    <a:pt x="2060107" y="2635480"/>
                    <a:pt x="2026033" y="2631924"/>
                    <a:pt x="1992166" y="2627086"/>
                  </a:cubicBezTo>
                  <a:cubicBezTo>
                    <a:pt x="1796884" y="2529443"/>
                    <a:pt x="2086628" y="2667953"/>
                    <a:pt x="1861537" y="2583543"/>
                  </a:cubicBezTo>
                  <a:cubicBezTo>
                    <a:pt x="1845204" y="2577418"/>
                    <a:pt x="1832190" y="2564653"/>
                    <a:pt x="1817995" y="2554514"/>
                  </a:cubicBezTo>
                  <a:cubicBezTo>
                    <a:pt x="1798310" y="2540454"/>
                    <a:pt x="1782587" y="2519466"/>
                    <a:pt x="1759937" y="2510972"/>
                  </a:cubicBezTo>
                  <a:cubicBezTo>
                    <a:pt x="1741817" y="2504177"/>
                    <a:pt x="1822833" y="2513391"/>
                    <a:pt x="1730909" y="2510972"/>
                  </a:cubicBezTo>
                  <a:close/>
                </a:path>
              </a:pathLst>
            </a:custGeom>
            <a:solidFill>
              <a:srgbClr val="FFCCFF"/>
            </a:solidFill>
            <a:ln w="9525">
              <a:solidFill>
                <a:schemeClr val="tx1"/>
              </a:solidFill>
              <a:round/>
              <a:headEnd/>
              <a:tailEnd/>
            </a:ln>
          </p:spPr>
          <p:txBody>
            <a:bodyPr lIns="91420" tIns="45711" rIns="91420" bIns="45711" anchor="ctr"/>
            <a:lstStyle/>
            <a:p>
              <a:pPr algn="ctr">
                <a:lnSpc>
                  <a:spcPct val="80000"/>
                </a:lnSpc>
                <a:buClr>
                  <a:srgbClr val="000000"/>
                </a:buClr>
                <a:buSzPct val="100000"/>
                <a:buFont typeface="Times New Roman" pitchFamily="18" charset="0"/>
                <a:buNone/>
                <a:defRPr/>
              </a:pPr>
              <a:endParaRPr lang="en-US" sz="1600">
                <a:latin typeface="+mj-lt"/>
              </a:endParaRPr>
            </a:p>
          </p:txBody>
        </p:sp>
        <p:sp>
          <p:nvSpPr>
            <p:cNvPr id="6" name="AutoShape 4">
              <a:extLst>
                <a:ext uri="{FF2B5EF4-FFF2-40B4-BE49-F238E27FC236}">
                  <a16:creationId xmlns:a16="http://schemas.microsoft.com/office/drawing/2014/main" id="{85BF7E42-7F3D-20B0-4BE2-7FD1F2862045}"/>
                </a:ext>
              </a:extLst>
            </p:cNvPr>
            <p:cNvSpPr>
              <a:spLocks noChangeArrowheads="1"/>
            </p:cNvSpPr>
            <p:nvPr/>
          </p:nvSpPr>
          <p:spPr bwMode="auto">
            <a:xfrm>
              <a:off x="1931414" y="2352371"/>
              <a:ext cx="1005444" cy="1338664"/>
            </a:xfrm>
            <a:prstGeom prst="can">
              <a:avLst>
                <a:gd name="adj" fmla="val 33201"/>
              </a:avLst>
            </a:prstGeom>
            <a:solidFill>
              <a:schemeClr val="accent1"/>
            </a:solidFill>
            <a:ln w="9525">
              <a:solidFill>
                <a:schemeClr val="tx1"/>
              </a:solidFill>
              <a:round/>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1400" dirty="0">
                  <a:solidFill>
                    <a:srgbClr val="0000CC"/>
                  </a:solidFill>
                  <a:latin typeface="+mn-lt"/>
                </a:rPr>
                <a:t>XML</a:t>
              </a:r>
            </a:p>
          </p:txBody>
        </p:sp>
        <p:sp>
          <p:nvSpPr>
            <p:cNvPr id="7" name="AutoShape 5">
              <a:extLst>
                <a:ext uri="{FF2B5EF4-FFF2-40B4-BE49-F238E27FC236}">
                  <a16:creationId xmlns:a16="http://schemas.microsoft.com/office/drawing/2014/main" id="{B2A4F8B8-3C7E-A936-7004-C28058BB1D83}"/>
                </a:ext>
              </a:extLst>
            </p:cNvPr>
            <p:cNvSpPr>
              <a:spLocks noChangeArrowheads="1"/>
            </p:cNvSpPr>
            <p:nvPr/>
          </p:nvSpPr>
          <p:spPr bwMode="auto">
            <a:xfrm>
              <a:off x="839788" y="5039103"/>
              <a:ext cx="1149080" cy="1150560"/>
            </a:xfrm>
            <a:prstGeom prst="bevel">
              <a:avLst>
                <a:gd name="adj" fmla="val 12500"/>
              </a:avLst>
            </a:prstGeom>
            <a:solidFill>
              <a:srgbClr val="FFFF99"/>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900" dirty="0">
                  <a:solidFill>
                    <a:srgbClr val="0000CC"/>
                  </a:solidFill>
                  <a:latin typeface="+mn-lt"/>
                </a:rPr>
                <a:t>Web </a:t>
              </a:r>
            </a:p>
            <a:p>
              <a:pPr algn="ctr">
                <a:lnSpc>
                  <a:spcPct val="80000"/>
                </a:lnSpc>
                <a:buClr>
                  <a:srgbClr val="000000"/>
                </a:buClr>
                <a:buSzPct val="100000"/>
                <a:buFont typeface="Times New Roman" pitchFamily="18" charset="0"/>
                <a:buNone/>
                <a:defRPr/>
              </a:pPr>
              <a:r>
                <a:rPr lang="en-US" sz="900" dirty="0">
                  <a:solidFill>
                    <a:srgbClr val="0000CC"/>
                  </a:solidFill>
                  <a:latin typeface="+mn-lt"/>
                </a:rPr>
                <a:t>Browser</a:t>
              </a:r>
            </a:p>
          </p:txBody>
        </p:sp>
        <p:sp>
          <p:nvSpPr>
            <p:cNvPr id="8" name="AutoShape 6">
              <a:extLst>
                <a:ext uri="{FF2B5EF4-FFF2-40B4-BE49-F238E27FC236}">
                  <a16:creationId xmlns:a16="http://schemas.microsoft.com/office/drawing/2014/main" id="{A98AD4C8-B642-0FDC-893A-24BFF94963F6}"/>
                </a:ext>
              </a:extLst>
            </p:cNvPr>
            <p:cNvSpPr>
              <a:spLocks noChangeArrowheads="1"/>
            </p:cNvSpPr>
            <p:nvPr/>
          </p:nvSpPr>
          <p:spPr bwMode="auto">
            <a:xfrm>
              <a:off x="2936858" y="5039103"/>
              <a:ext cx="1155464" cy="1150560"/>
            </a:xfrm>
            <a:prstGeom prst="bevel">
              <a:avLst>
                <a:gd name="adj" fmla="val 12500"/>
              </a:avLst>
            </a:prstGeom>
            <a:solidFill>
              <a:srgbClr val="00CCFF"/>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900" dirty="0">
                  <a:solidFill>
                    <a:srgbClr val="0000CC"/>
                  </a:solidFill>
                  <a:latin typeface="+mn-lt"/>
                </a:rPr>
                <a:t>PDA</a:t>
              </a:r>
            </a:p>
          </p:txBody>
        </p:sp>
        <p:sp>
          <p:nvSpPr>
            <p:cNvPr id="9" name="AutoShape 7">
              <a:extLst>
                <a:ext uri="{FF2B5EF4-FFF2-40B4-BE49-F238E27FC236}">
                  <a16:creationId xmlns:a16="http://schemas.microsoft.com/office/drawing/2014/main" id="{558BDBE5-54DC-6696-A173-B44AE75C09AA}"/>
                </a:ext>
              </a:extLst>
            </p:cNvPr>
            <p:cNvSpPr>
              <a:spLocks noChangeArrowheads="1"/>
            </p:cNvSpPr>
            <p:nvPr/>
          </p:nvSpPr>
          <p:spPr bwMode="auto">
            <a:xfrm>
              <a:off x="5318006" y="5039103"/>
              <a:ext cx="1152273" cy="1150560"/>
            </a:xfrm>
            <a:prstGeom prst="bevel">
              <a:avLst>
                <a:gd name="adj" fmla="val 12500"/>
              </a:avLst>
            </a:prstGeom>
            <a:solidFill>
              <a:srgbClr val="FFCC99"/>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900" dirty="0">
                  <a:solidFill>
                    <a:srgbClr val="0000CC"/>
                  </a:solidFill>
                  <a:latin typeface="+mn-lt"/>
                </a:rPr>
                <a:t>Cell</a:t>
              </a:r>
            </a:p>
            <a:p>
              <a:pPr algn="ctr">
                <a:lnSpc>
                  <a:spcPct val="80000"/>
                </a:lnSpc>
                <a:buClr>
                  <a:srgbClr val="000000"/>
                </a:buClr>
                <a:buSzPct val="100000"/>
                <a:buFont typeface="Times New Roman" pitchFamily="18" charset="0"/>
                <a:buNone/>
                <a:defRPr/>
              </a:pPr>
              <a:r>
                <a:rPr lang="en-US" sz="900" dirty="0">
                  <a:solidFill>
                    <a:srgbClr val="0000CC"/>
                  </a:solidFill>
                  <a:latin typeface="+mn-lt"/>
                </a:rPr>
                <a:t>Phone</a:t>
              </a:r>
            </a:p>
          </p:txBody>
        </p:sp>
        <p:sp>
          <p:nvSpPr>
            <p:cNvPr id="10" name="AutoShape 8">
              <a:extLst>
                <a:ext uri="{FF2B5EF4-FFF2-40B4-BE49-F238E27FC236}">
                  <a16:creationId xmlns:a16="http://schemas.microsoft.com/office/drawing/2014/main" id="{41983FE3-3828-77D7-22BB-FBA9F0CC3C78}"/>
                </a:ext>
              </a:extLst>
            </p:cNvPr>
            <p:cNvSpPr>
              <a:spLocks noChangeArrowheads="1"/>
            </p:cNvSpPr>
            <p:nvPr/>
          </p:nvSpPr>
          <p:spPr bwMode="auto">
            <a:xfrm>
              <a:off x="7670429" y="5039103"/>
              <a:ext cx="1149080" cy="1150560"/>
            </a:xfrm>
            <a:prstGeom prst="bevel">
              <a:avLst>
                <a:gd name="adj" fmla="val 12500"/>
              </a:avLst>
            </a:prstGeom>
            <a:solidFill>
              <a:srgbClr val="CC99FF"/>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900" dirty="0">
                  <a:solidFill>
                    <a:srgbClr val="0000CC"/>
                  </a:solidFill>
                  <a:latin typeface="+mn-lt"/>
                </a:rPr>
                <a:t>Terminal</a:t>
              </a:r>
            </a:p>
          </p:txBody>
        </p:sp>
        <p:sp>
          <p:nvSpPr>
            <p:cNvPr id="11" name="Line 9">
              <a:extLst>
                <a:ext uri="{FF2B5EF4-FFF2-40B4-BE49-F238E27FC236}">
                  <a16:creationId xmlns:a16="http://schemas.microsoft.com/office/drawing/2014/main" id="{D8536F2A-6E40-393D-A095-025530C16665}"/>
                </a:ext>
              </a:extLst>
            </p:cNvPr>
            <p:cNvSpPr>
              <a:spLocks noChangeShapeType="1"/>
            </p:cNvSpPr>
            <p:nvPr/>
          </p:nvSpPr>
          <p:spPr bwMode="auto">
            <a:xfrm flipH="1">
              <a:off x="1344106" y="3549957"/>
              <a:ext cx="3163160" cy="1489146"/>
            </a:xfrm>
            <a:prstGeom prst="line">
              <a:avLst/>
            </a:prstGeom>
            <a:noFill/>
            <a:ln w="38100">
              <a:solidFill>
                <a:schemeClr val="tx1"/>
              </a:solidFill>
              <a:prstDash val="sysDash"/>
              <a:round/>
              <a:headEnd type="arrow"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sz="1600">
                <a:solidFill>
                  <a:srgbClr val="0000CC"/>
                </a:solidFill>
                <a:latin typeface="+mn-lt"/>
              </a:endParaRPr>
            </a:p>
          </p:txBody>
        </p:sp>
        <p:sp>
          <p:nvSpPr>
            <p:cNvPr id="12" name="Line 10">
              <a:extLst>
                <a:ext uri="{FF2B5EF4-FFF2-40B4-BE49-F238E27FC236}">
                  <a16:creationId xmlns:a16="http://schemas.microsoft.com/office/drawing/2014/main" id="{B68CAF02-5711-6583-A323-FD8049E42BFE}"/>
                </a:ext>
              </a:extLst>
            </p:cNvPr>
            <p:cNvSpPr>
              <a:spLocks noChangeShapeType="1"/>
            </p:cNvSpPr>
            <p:nvPr/>
          </p:nvSpPr>
          <p:spPr bwMode="auto">
            <a:xfrm flipH="1">
              <a:off x="3527358" y="3612658"/>
              <a:ext cx="1429966" cy="1426445"/>
            </a:xfrm>
            <a:prstGeom prst="line">
              <a:avLst/>
            </a:prstGeom>
            <a:noFill/>
            <a:ln w="38100">
              <a:solidFill>
                <a:schemeClr val="tx1"/>
              </a:solidFill>
              <a:prstDash val="sysDash"/>
              <a:round/>
              <a:headEnd type="arrow"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sz="1600">
                <a:solidFill>
                  <a:srgbClr val="0000CC"/>
                </a:solidFill>
                <a:latin typeface="+mn-lt"/>
              </a:endParaRPr>
            </a:p>
          </p:txBody>
        </p:sp>
        <p:sp>
          <p:nvSpPr>
            <p:cNvPr id="13" name="Line 11">
              <a:extLst>
                <a:ext uri="{FF2B5EF4-FFF2-40B4-BE49-F238E27FC236}">
                  <a16:creationId xmlns:a16="http://schemas.microsoft.com/office/drawing/2014/main" id="{0681AEA5-E70C-DBD4-4FF6-C88E19EE28B3}"/>
                </a:ext>
              </a:extLst>
            </p:cNvPr>
            <p:cNvSpPr>
              <a:spLocks noChangeShapeType="1"/>
            </p:cNvSpPr>
            <p:nvPr/>
          </p:nvSpPr>
          <p:spPr bwMode="auto">
            <a:xfrm>
              <a:off x="5040313" y="3612658"/>
              <a:ext cx="756477" cy="1426445"/>
            </a:xfrm>
            <a:prstGeom prst="line">
              <a:avLst/>
            </a:prstGeom>
            <a:noFill/>
            <a:ln w="38100">
              <a:solidFill>
                <a:schemeClr val="tx1"/>
              </a:solidFill>
              <a:prstDash val="sysDash"/>
              <a:round/>
              <a:headEnd type="arrow"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sz="1600">
                <a:solidFill>
                  <a:srgbClr val="0000CC"/>
                </a:solidFill>
                <a:latin typeface="+mn-lt"/>
              </a:endParaRPr>
            </a:p>
          </p:txBody>
        </p:sp>
        <p:sp>
          <p:nvSpPr>
            <p:cNvPr id="14" name="Line 12">
              <a:extLst>
                <a:ext uri="{FF2B5EF4-FFF2-40B4-BE49-F238E27FC236}">
                  <a16:creationId xmlns:a16="http://schemas.microsoft.com/office/drawing/2014/main" id="{6DC8D1F5-1BDF-C769-3615-CD00E604FB22}"/>
                </a:ext>
              </a:extLst>
            </p:cNvPr>
            <p:cNvSpPr>
              <a:spLocks noChangeShapeType="1"/>
            </p:cNvSpPr>
            <p:nvPr/>
          </p:nvSpPr>
          <p:spPr bwMode="auto">
            <a:xfrm>
              <a:off x="5499945" y="3628334"/>
              <a:ext cx="2732256" cy="1410769"/>
            </a:xfrm>
            <a:prstGeom prst="line">
              <a:avLst/>
            </a:prstGeom>
            <a:noFill/>
            <a:ln w="38100">
              <a:solidFill>
                <a:schemeClr val="tx1"/>
              </a:solidFill>
              <a:prstDash val="sysDash"/>
              <a:round/>
              <a:headEnd type="arrow"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sz="1600">
                <a:solidFill>
                  <a:srgbClr val="0000CC"/>
                </a:solidFill>
                <a:latin typeface="+mn-lt"/>
              </a:endParaRPr>
            </a:p>
          </p:txBody>
        </p:sp>
        <p:sp>
          <p:nvSpPr>
            <p:cNvPr id="15" name="Text Box 14">
              <a:extLst>
                <a:ext uri="{FF2B5EF4-FFF2-40B4-BE49-F238E27FC236}">
                  <a16:creationId xmlns:a16="http://schemas.microsoft.com/office/drawing/2014/main" id="{7950C73E-7FFF-8951-6BA1-1E7361F521B8}"/>
                </a:ext>
              </a:extLst>
            </p:cNvPr>
            <p:cNvSpPr txBox="1">
              <a:spLocks noChangeArrowheads="1"/>
            </p:cNvSpPr>
            <p:nvPr/>
          </p:nvSpPr>
          <p:spPr bwMode="auto">
            <a:xfrm>
              <a:off x="1229198" y="1722228"/>
              <a:ext cx="4117536" cy="545497"/>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US" sz="1400" dirty="0">
                  <a:solidFill>
                    <a:srgbClr val="0000CC"/>
                  </a:solidFill>
                  <a:latin typeface="+mn-lt"/>
                </a:rPr>
                <a:t>Subject  or Model</a:t>
              </a:r>
              <a:endParaRPr lang="en-US" sz="1600" dirty="0">
                <a:solidFill>
                  <a:srgbClr val="0000CC"/>
                </a:solidFill>
                <a:latin typeface="+mn-lt"/>
              </a:endParaRPr>
            </a:p>
          </p:txBody>
        </p:sp>
        <p:sp>
          <p:nvSpPr>
            <p:cNvPr id="16" name="Rectangle 15">
              <a:extLst>
                <a:ext uri="{FF2B5EF4-FFF2-40B4-BE49-F238E27FC236}">
                  <a16:creationId xmlns:a16="http://schemas.microsoft.com/office/drawing/2014/main" id="{C4B3B71B-EAA5-435B-6F53-C837D4ED05C6}"/>
                </a:ext>
              </a:extLst>
            </p:cNvPr>
            <p:cNvSpPr>
              <a:spLocks noChangeArrowheads="1"/>
            </p:cNvSpPr>
            <p:nvPr/>
          </p:nvSpPr>
          <p:spPr bwMode="auto">
            <a:xfrm>
              <a:off x="8567349" y="3192562"/>
              <a:ext cx="673489" cy="670899"/>
            </a:xfrm>
            <a:prstGeom prst="rect">
              <a:avLst/>
            </a:prstGeom>
            <a:solidFill>
              <a:schemeClr val="accent2"/>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1050" dirty="0">
                  <a:solidFill>
                    <a:srgbClr val="FFFF00"/>
                  </a:solidFill>
                  <a:latin typeface="+mn-lt"/>
                </a:rPr>
                <a:t>xyz…</a:t>
              </a:r>
            </a:p>
          </p:txBody>
        </p:sp>
        <p:sp>
          <p:nvSpPr>
            <p:cNvPr id="17" name="Line 16">
              <a:extLst>
                <a:ext uri="{FF2B5EF4-FFF2-40B4-BE49-F238E27FC236}">
                  <a16:creationId xmlns:a16="http://schemas.microsoft.com/office/drawing/2014/main" id="{B6D74CDA-90A4-41C6-145D-2C829FFE2E24}"/>
                </a:ext>
              </a:extLst>
            </p:cNvPr>
            <p:cNvSpPr>
              <a:spLocks noChangeShapeType="1"/>
            </p:cNvSpPr>
            <p:nvPr/>
          </p:nvSpPr>
          <p:spPr bwMode="auto">
            <a:xfrm>
              <a:off x="5573357" y="3474716"/>
              <a:ext cx="2993991" cy="137942"/>
            </a:xfrm>
            <a:prstGeom prst="line">
              <a:avLst/>
            </a:prstGeom>
            <a:noFill/>
            <a:ln w="38100">
              <a:solidFill>
                <a:schemeClr val="tx1"/>
              </a:solidFill>
              <a:prstDash val="lgDash"/>
              <a:round/>
              <a:headEnd type="triangle"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sz="1600">
                <a:solidFill>
                  <a:srgbClr val="0000CC"/>
                </a:solidFill>
                <a:latin typeface="+mn-lt"/>
              </a:endParaRPr>
            </a:p>
          </p:txBody>
        </p:sp>
        <p:sp>
          <p:nvSpPr>
            <p:cNvPr id="18" name="AutoShape 18">
              <a:extLst>
                <a:ext uri="{FF2B5EF4-FFF2-40B4-BE49-F238E27FC236}">
                  <a16:creationId xmlns:a16="http://schemas.microsoft.com/office/drawing/2014/main" id="{1D9B3FD1-676A-1A81-55C4-4AE57F5CA558}"/>
                </a:ext>
              </a:extLst>
            </p:cNvPr>
            <p:cNvSpPr>
              <a:spLocks noChangeArrowheads="1"/>
            </p:cNvSpPr>
            <p:nvPr/>
          </p:nvSpPr>
          <p:spPr bwMode="auto">
            <a:xfrm>
              <a:off x="4449813" y="2183078"/>
              <a:ext cx="1180999" cy="1429580"/>
            </a:xfrm>
            <a:prstGeom prst="roundRect">
              <a:avLst>
                <a:gd name="adj" fmla="val 16667"/>
              </a:avLst>
            </a:prstGeom>
            <a:solidFill>
              <a:schemeClr val="accent1"/>
            </a:solidFill>
            <a:ln w="9525">
              <a:solidFill>
                <a:schemeClr val="tx1"/>
              </a:solidFill>
              <a:round/>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1000" dirty="0">
                  <a:solidFill>
                    <a:srgbClr val="FFFF00"/>
                  </a:solidFill>
                  <a:latin typeface="+mn-lt"/>
                </a:rPr>
                <a:t>Subject </a:t>
              </a:r>
            </a:p>
            <a:p>
              <a:pPr algn="ctr">
                <a:lnSpc>
                  <a:spcPct val="80000"/>
                </a:lnSpc>
                <a:buClr>
                  <a:srgbClr val="000000"/>
                </a:buClr>
                <a:buSzPct val="100000"/>
                <a:buFont typeface="Times New Roman" pitchFamily="18" charset="0"/>
                <a:buNone/>
                <a:defRPr/>
              </a:pPr>
              <a:r>
                <a:rPr lang="en-US" sz="1000" dirty="0">
                  <a:solidFill>
                    <a:srgbClr val="FFFF00"/>
                  </a:solidFill>
                  <a:latin typeface="+mn-lt"/>
                </a:rPr>
                <a:t>Interface</a:t>
              </a:r>
            </a:p>
          </p:txBody>
        </p:sp>
        <p:sp>
          <p:nvSpPr>
            <p:cNvPr id="19" name="Line 19">
              <a:extLst>
                <a:ext uri="{FF2B5EF4-FFF2-40B4-BE49-F238E27FC236}">
                  <a16:creationId xmlns:a16="http://schemas.microsoft.com/office/drawing/2014/main" id="{96F55E29-569D-94B7-63B1-57B17760D7BC}"/>
                </a:ext>
              </a:extLst>
            </p:cNvPr>
            <p:cNvSpPr>
              <a:spLocks noChangeShapeType="1"/>
            </p:cNvSpPr>
            <p:nvPr/>
          </p:nvSpPr>
          <p:spPr bwMode="auto">
            <a:xfrm>
              <a:off x="2936858" y="3023270"/>
              <a:ext cx="1512955" cy="0"/>
            </a:xfrm>
            <a:prstGeom prst="line">
              <a:avLst/>
            </a:prstGeom>
            <a:noFill/>
            <a:ln w="38100">
              <a:solidFill>
                <a:schemeClr val="tx1"/>
              </a:solidFill>
              <a:prstDash val="dash"/>
              <a:round/>
              <a:headEnd w="lg" len="lg"/>
              <a:tailEnd type="triangl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sz="1600">
                <a:solidFill>
                  <a:srgbClr val="FFFF00"/>
                </a:solidFill>
                <a:latin typeface="+mn-lt"/>
              </a:endParaRPr>
            </a:p>
          </p:txBody>
        </p:sp>
      </p:grpSp>
      <p:sp>
        <p:nvSpPr>
          <p:cNvPr id="20" name="Isosceles Triangle 19">
            <a:extLst>
              <a:ext uri="{FF2B5EF4-FFF2-40B4-BE49-F238E27FC236}">
                <a16:creationId xmlns:a16="http://schemas.microsoft.com/office/drawing/2014/main" id="{19F07081-507B-D49D-BCF5-DA624704B08B}"/>
              </a:ext>
            </a:extLst>
          </p:cNvPr>
          <p:cNvSpPr/>
          <p:nvPr/>
        </p:nvSpPr>
        <p:spPr bwMode="auto">
          <a:xfrm rot="5400000">
            <a:off x="6705600" y="3201988"/>
            <a:ext cx="304800" cy="260350"/>
          </a:xfrm>
          <a:prstGeom prst="triangle">
            <a:avLst/>
          </a:prstGeom>
          <a:solidFill>
            <a:schemeClr val="bg1"/>
          </a:solid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animEffect transition="in" filter="wipe(down)">
                                      <p:cBhvr>
                                        <p:cTn id="7" dur="500"/>
                                        <p:tgtEl>
                                          <p:spTgt spid="8192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1922">
                                            <p:txEl>
                                              <p:pRg st="4" end="4"/>
                                            </p:txEl>
                                          </p:spTgt>
                                        </p:tgtEl>
                                        <p:attrNameLst>
                                          <p:attrName>style.visibility</p:attrName>
                                        </p:attrNameLst>
                                      </p:cBhvr>
                                      <p:to>
                                        <p:strVal val="visible"/>
                                      </p:to>
                                    </p:set>
                                    <p:animEffect transition="in" filter="wipe(down)">
                                      <p:cBhvr>
                                        <p:cTn id="12" dur="500"/>
                                        <p:tgtEl>
                                          <p:spTgt spid="81922">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1922">
                                            <p:txEl>
                                              <p:pRg st="5" end="5"/>
                                            </p:txEl>
                                          </p:spTgt>
                                        </p:tgtEl>
                                        <p:attrNameLst>
                                          <p:attrName>style.visibility</p:attrName>
                                        </p:attrNameLst>
                                      </p:cBhvr>
                                      <p:to>
                                        <p:strVal val="visible"/>
                                      </p:to>
                                    </p:set>
                                    <p:animEffect transition="in" filter="wipe(down)">
                                      <p:cBhvr>
                                        <p:cTn id="15" dur="500"/>
                                        <p:tgtEl>
                                          <p:spTgt spid="81922">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1922">
                                            <p:txEl>
                                              <p:pRg st="6" end="6"/>
                                            </p:txEl>
                                          </p:spTgt>
                                        </p:tgtEl>
                                        <p:attrNameLst>
                                          <p:attrName>style.visibility</p:attrName>
                                        </p:attrNameLst>
                                      </p:cBhvr>
                                      <p:to>
                                        <p:strVal val="visible"/>
                                      </p:to>
                                    </p:set>
                                    <p:animEffect transition="in" filter="wipe(down)">
                                      <p:cBhvr>
                                        <p:cTn id="18" dur="500"/>
                                        <p:tgtEl>
                                          <p:spTgt spid="819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EEF8738-F87A-5A3A-3B8B-DD9D4A26DCBA}"/>
              </a:ext>
            </a:extLst>
          </p:cNvPr>
          <p:cNvSpPr>
            <a:spLocks noGrp="1" noChangeArrowheads="1"/>
          </p:cNvSpPr>
          <p:nvPr>
            <p:ph type="title" idx="4294967295"/>
          </p:nvPr>
        </p:nvSpPr>
        <p:spPr>
          <a:xfrm>
            <a:off x="603250" y="55563"/>
            <a:ext cx="8596313" cy="1255712"/>
          </a:xfrm>
        </p:spPr>
        <p:txBody>
          <a:bodyPr/>
          <a:lstStyle/>
          <a:p>
            <a:r>
              <a:rPr lang="en-US" altLang="en-US" sz="3600"/>
              <a:t>Obvious Solution</a:t>
            </a:r>
          </a:p>
        </p:txBody>
      </p:sp>
      <p:sp>
        <p:nvSpPr>
          <p:cNvPr id="57347" name="Text Box 13">
            <a:extLst>
              <a:ext uri="{FF2B5EF4-FFF2-40B4-BE49-F238E27FC236}">
                <a16:creationId xmlns:a16="http://schemas.microsoft.com/office/drawing/2014/main" id="{BD9C91E4-6BC6-FDF3-22EF-BDFBD356DE0B}"/>
              </a:ext>
            </a:extLst>
          </p:cNvPr>
          <p:cNvSpPr txBox="1">
            <a:spLocks noChangeArrowheads="1"/>
          </p:cNvSpPr>
          <p:nvPr/>
        </p:nvSpPr>
        <p:spPr bwMode="auto">
          <a:xfrm>
            <a:off x="4248150" y="6151563"/>
            <a:ext cx="222885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a:cs typeface="Arial" panose="020B0604020202020204" pitchFamily="34" charset="0"/>
              </a:rPr>
              <a:t>Observers</a:t>
            </a:r>
          </a:p>
        </p:txBody>
      </p:sp>
      <p:grpSp>
        <p:nvGrpSpPr>
          <p:cNvPr id="57348" name="Group 19">
            <a:extLst>
              <a:ext uri="{FF2B5EF4-FFF2-40B4-BE49-F238E27FC236}">
                <a16:creationId xmlns:a16="http://schemas.microsoft.com/office/drawing/2014/main" id="{0ECDEB94-ACB0-6048-C6AE-C422D3439F3E}"/>
              </a:ext>
            </a:extLst>
          </p:cNvPr>
          <p:cNvGrpSpPr>
            <a:grpSpLocks/>
          </p:cNvGrpSpPr>
          <p:nvPr/>
        </p:nvGrpSpPr>
        <p:grpSpPr bwMode="auto">
          <a:xfrm>
            <a:off x="803275" y="1265238"/>
            <a:ext cx="8401050" cy="4608512"/>
            <a:chOff x="839788" y="1581150"/>
            <a:chExt cx="8401050" cy="4608513"/>
          </a:xfrm>
        </p:grpSpPr>
        <p:sp>
          <p:nvSpPr>
            <p:cNvPr id="19" name="Freeform 18">
              <a:extLst>
                <a:ext uri="{FF2B5EF4-FFF2-40B4-BE49-F238E27FC236}">
                  <a16:creationId xmlns:a16="http://schemas.microsoft.com/office/drawing/2014/main" id="{EBFE87F2-7CE6-2B02-411F-43A3129D60CD}"/>
                </a:ext>
              </a:extLst>
            </p:cNvPr>
            <p:cNvSpPr>
              <a:spLocks noChangeArrowheads="1"/>
            </p:cNvSpPr>
            <p:nvPr/>
          </p:nvSpPr>
          <p:spPr bwMode="auto">
            <a:xfrm>
              <a:off x="852488" y="1581150"/>
              <a:ext cx="5373688" cy="2687638"/>
            </a:xfrm>
            <a:custGeom>
              <a:avLst/>
              <a:gdLst>
                <a:gd name="T0" fmla="*/ 0 w 5373995"/>
                <a:gd name="T1" fmla="*/ 0 h 2685143"/>
                <a:gd name="T2" fmla="*/ 5373995 w 5373995"/>
                <a:gd name="T3" fmla="*/ 2685143 h 2685143"/>
              </a:gdLst>
              <a:ahLst/>
              <a:cxnLst/>
              <a:rect l="T0" t="T1" r="T2" b="T3"/>
              <a:pathLst>
                <a:path w="5373995" h="2685143">
                  <a:moveTo>
                    <a:pt x="1730909" y="2510972"/>
                  </a:moveTo>
                  <a:cubicBezTo>
                    <a:pt x="1638985" y="2508553"/>
                    <a:pt x="1382280" y="2507556"/>
                    <a:pt x="1208395" y="2496457"/>
                  </a:cubicBezTo>
                  <a:cubicBezTo>
                    <a:pt x="1049109" y="2486290"/>
                    <a:pt x="1040855" y="2455564"/>
                    <a:pt x="889080" y="2409372"/>
                  </a:cubicBezTo>
                  <a:cubicBezTo>
                    <a:pt x="749099" y="2366769"/>
                    <a:pt x="684151" y="2360703"/>
                    <a:pt x="540737" y="2336800"/>
                  </a:cubicBezTo>
                  <a:cubicBezTo>
                    <a:pt x="511709" y="2322286"/>
                    <a:pt x="481686" y="2309610"/>
                    <a:pt x="453652" y="2293257"/>
                  </a:cubicBezTo>
                  <a:cubicBezTo>
                    <a:pt x="423516" y="2275678"/>
                    <a:pt x="366566" y="2235200"/>
                    <a:pt x="366566" y="2235200"/>
                  </a:cubicBezTo>
                  <a:cubicBezTo>
                    <a:pt x="356890" y="2220686"/>
                    <a:pt x="337925" y="2209097"/>
                    <a:pt x="337537" y="2191657"/>
                  </a:cubicBezTo>
                  <a:cubicBezTo>
                    <a:pt x="325913" y="1668571"/>
                    <a:pt x="305367" y="1768798"/>
                    <a:pt x="366566" y="1524000"/>
                  </a:cubicBezTo>
                  <a:cubicBezTo>
                    <a:pt x="343278" y="1384269"/>
                    <a:pt x="369049" y="1486250"/>
                    <a:pt x="323023" y="1378857"/>
                  </a:cubicBezTo>
                  <a:cubicBezTo>
                    <a:pt x="316996" y="1364795"/>
                    <a:pt x="316723" y="1348222"/>
                    <a:pt x="308509" y="1335314"/>
                  </a:cubicBezTo>
                  <a:cubicBezTo>
                    <a:pt x="206832" y="1175536"/>
                    <a:pt x="250490" y="1270061"/>
                    <a:pt x="177880" y="1161143"/>
                  </a:cubicBezTo>
                  <a:cubicBezTo>
                    <a:pt x="147639" y="1115780"/>
                    <a:pt x="134482" y="1097540"/>
                    <a:pt x="105309" y="1045029"/>
                  </a:cubicBezTo>
                  <a:cubicBezTo>
                    <a:pt x="94801" y="1026115"/>
                    <a:pt x="87747" y="1005320"/>
                    <a:pt x="76280" y="986972"/>
                  </a:cubicBezTo>
                  <a:cubicBezTo>
                    <a:pt x="63459" y="966458"/>
                    <a:pt x="47251" y="948267"/>
                    <a:pt x="32737" y="928914"/>
                  </a:cubicBezTo>
                  <a:cubicBezTo>
                    <a:pt x="0" y="765227"/>
                    <a:pt x="805" y="799256"/>
                    <a:pt x="32737" y="522514"/>
                  </a:cubicBezTo>
                  <a:cubicBezTo>
                    <a:pt x="34736" y="505185"/>
                    <a:pt x="52090" y="493486"/>
                    <a:pt x="61766" y="478972"/>
                  </a:cubicBezTo>
                  <a:cubicBezTo>
                    <a:pt x="106123" y="301536"/>
                    <a:pt x="35236" y="553178"/>
                    <a:pt x="119823" y="362857"/>
                  </a:cubicBezTo>
                  <a:cubicBezTo>
                    <a:pt x="129842" y="340314"/>
                    <a:pt x="128354" y="314219"/>
                    <a:pt x="134337" y="290286"/>
                  </a:cubicBezTo>
                  <a:cubicBezTo>
                    <a:pt x="140910" y="263994"/>
                    <a:pt x="155710" y="220936"/>
                    <a:pt x="177880" y="203200"/>
                  </a:cubicBezTo>
                  <a:cubicBezTo>
                    <a:pt x="276470" y="124328"/>
                    <a:pt x="279838" y="138415"/>
                    <a:pt x="381080" y="101600"/>
                  </a:cubicBezTo>
                  <a:cubicBezTo>
                    <a:pt x="405565" y="92696"/>
                    <a:pt x="427952" y="76855"/>
                    <a:pt x="453652" y="72572"/>
                  </a:cubicBezTo>
                  <a:cubicBezTo>
                    <a:pt x="515875" y="62202"/>
                    <a:pt x="579493" y="63522"/>
                    <a:pt x="642337" y="58057"/>
                  </a:cubicBezTo>
                  <a:cubicBezTo>
                    <a:pt x="690776" y="53845"/>
                    <a:pt x="739099" y="48381"/>
                    <a:pt x="787480" y="43543"/>
                  </a:cubicBezTo>
                  <a:cubicBezTo>
                    <a:pt x="918486" y="10792"/>
                    <a:pt x="758843" y="47949"/>
                    <a:pt x="976166" y="14514"/>
                  </a:cubicBezTo>
                  <a:cubicBezTo>
                    <a:pt x="995882" y="11481"/>
                    <a:pt x="1014871" y="4838"/>
                    <a:pt x="1034223" y="0"/>
                  </a:cubicBezTo>
                  <a:cubicBezTo>
                    <a:pt x="1150337" y="4838"/>
                    <a:pt x="1266608" y="6783"/>
                    <a:pt x="1382566" y="14514"/>
                  </a:cubicBezTo>
                  <a:cubicBezTo>
                    <a:pt x="1509586" y="22982"/>
                    <a:pt x="1431593" y="31240"/>
                    <a:pt x="1556737" y="58057"/>
                  </a:cubicBezTo>
                  <a:cubicBezTo>
                    <a:pt x="1594877" y="66230"/>
                    <a:pt x="1633850" y="71981"/>
                    <a:pt x="1672852" y="72572"/>
                  </a:cubicBezTo>
                  <a:lnTo>
                    <a:pt x="3472623" y="87086"/>
                  </a:lnTo>
                  <a:cubicBezTo>
                    <a:pt x="3506490" y="91924"/>
                    <a:pt x="3540113" y="98976"/>
                    <a:pt x="3574223" y="101600"/>
                  </a:cubicBezTo>
                  <a:cubicBezTo>
                    <a:pt x="3804124" y="119284"/>
                    <a:pt x="3824113" y="108401"/>
                    <a:pt x="4024166" y="130629"/>
                  </a:cubicBezTo>
                  <a:cubicBezTo>
                    <a:pt x="4053415" y="133879"/>
                    <a:pt x="4082298" y="139879"/>
                    <a:pt x="4111252" y="145143"/>
                  </a:cubicBezTo>
                  <a:cubicBezTo>
                    <a:pt x="4135523" y="149556"/>
                    <a:pt x="4159305" y="156933"/>
                    <a:pt x="4183823" y="159657"/>
                  </a:cubicBezTo>
                  <a:cubicBezTo>
                    <a:pt x="4246518" y="166623"/>
                    <a:pt x="4309614" y="169334"/>
                    <a:pt x="4372509" y="174172"/>
                  </a:cubicBezTo>
                  <a:cubicBezTo>
                    <a:pt x="4387023" y="179010"/>
                    <a:pt x="4401341" y="184483"/>
                    <a:pt x="4416052" y="188686"/>
                  </a:cubicBezTo>
                  <a:cubicBezTo>
                    <a:pt x="4435232" y="194166"/>
                    <a:pt x="4455185" y="196892"/>
                    <a:pt x="4474109" y="203200"/>
                  </a:cubicBezTo>
                  <a:cubicBezTo>
                    <a:pt x="4514077" y="216523"/>
                    <a:pt x="4549450" y="236550"/>
                    <a:pt x="4590223" y="246743"/>
                  </a:cubicBezTo>
                  <a:cubicBezTo>
                    <a:pt x="4614156" y="252726"/>
                    <a:pt x="4638604" y="256419"/>
                    <a:pt x="4662795" y="261257"/>
                  </a:cubicBezTo>
                  <a:cubicBezTo>
                    <a:pt x="4682147" y="270933"/>
                    <a:pt x="4700965" y="281763"/>
                    <a:pt x="4720852" y="290286"/>
                  </a:cubicBezTo>
                  <a:cubicBezTo>
                    <a:pt x="4734914" y="296313"/>
                    <a:pt x="4751111" y="297209"/>
                    <a:pt x="4764395" y="304800"/>
                  </a:cubicBezTo>
                  <a:cubicBezTo>
                    <a:pt x="4879531" y="370592"/>
                    <a:pt x="4765075" y="333999"/>
                    <a:pt x="4880509" y="362857"/>
                  </a:cubicBezTo>
                  <a:cubicBezTo>
                    <a:pt x="4895023" y="372533"/>
                    <a:pt x="4911717" y="379551"/>
                    <a:pt x="4924052" y="391886"/>
                  </a:cubicBezTo>
                  <a:cubicBezTo>
                    <a:pt x="4941157" y="408991"/>
                    <a:pt x="4953723" y="430125"/>
                    <a:pt x="4967595" y="449943"/>
                  </a:cubicBezTo>
                  <a:cubicBezTo>
                    <a:pt x="4967637" y="450003"/>
                    <a:pt x="5040145" y="558770"/>
                    <a:pt x="5054680" y="580572"/>
                  </a:cubicBezTo>
                  <a:lnTo>
                    <a:pt x="5112737" y="667657"/>
                  </a:lnTo>
                  <a:cubicBezTo>
                    <a:pt x="5148071" y="720659"/>
                    <a:pt x="5177869" y="761451"/>
                    <a:pt x="5199823" y="827314"/>
                  </a:cubicBezTo>
                  <a:cubicBezTo>
                    <a:pt x="5232496" y="925336"/>
                    <a:pt x="5194793" y="804677"/>
                    <a:pt x="5228852" y="957943"/>
                  </a:cubicBezTo>
                  <a:cubicBezTo>
                    <a:pt x="5232171" y="972878"/>
                    <a:pt x="5239655" y="986643"/>
                    <a:pt x="5243366" y="1001486"/>
                  </a:cubicBezTo>
                  <a:cubicBezTo>
                    <a:pt x="5249349" y="1025419"/>
                    <a:pt x="5251897" y="1050124"/>
                    <a:pt x="5257880" y="1074057"/>
                  </a:cubicBezTo>
                  <a:cubicBezTo>
                    <a:pt x="5261591" y="1088900"/>
                    <a:pt x="5265553" y="1103916"/>
                    <a:pt x="5272395" y="1117600"/>
                  </a:cubicBezTo>
                  <a:cubicBezTo>
                    <a:pt x="5303710" y="1180230"/>
                    <a:pt x="5301344" y="1139018"/>
                    <a:pt x="5315937" y="1204686"/>
                  </a:cubicBezTo>
                  <a:cubicBezTo>
                    <a:pt x="5322321" y="1233414"/>
                    <a:pt x="5325187" y="1262818"/>
                    <a:pt x="5330452" y="1291772"/>
                  </a:cubicBezTo>
                  <a:cubicBezTo>
                    <a:pt x="5334865" y="1316043"/>
                    <a:pt x="5340910" y="1340009"/>
                    <a:pt x="5344966" y="1364343"/>
                  </a:cubicBezTo>
                  <a:cubicBezTo>
                    <a:pt x="5358771" y="1447175"/>
                    <a:pt x="5364544" y="1511519"/>
                    <a:pt x="5373995" y="1596572"/>
                  </a:cubicBezTo>
                  <a:cubicBezTo>
                    <a:pt x="5369157" y="1698172"/>
                    <a:pt x="5367927" y="1800008"/>
                    <a:pt x="5359480" y="1901372"/>
                  </a:cubicBezTo>
                  <a:cubicBezTo>
                    <a:pt x="5358209" y="1916618"/>
                    <a:pt x="5354359" y="1932838"/>
                    <a:pt x="5344966" y="1944914"/>
                  </a:cubicBezTo>
                  <a:cubicBezTo>
                    <a:pt x="5319762" y="1977319"/>
                    <a:pt x="5286909" y="2002971"/>
                    <a:pt x="5257880" y="2032000"/>
                  </a:cubicBezTo>
                  <a:lnTo>
                    <a:pt x="5214337" y="2075543"/>
                  </a:lnTo>
                  <a:cubicBezTo>
                    <a:pt x="5199823" y="2090057"/>
                    <a:pt x="5187874" y="2107700"/>
                    <a:pt x="5170795" y="2119086"/>
                  </a:cubicBezTo>
                  <a:lnTo>
                    <a:pt x="5083709" y="2177143"/>
                  </a:lnTo>
                  <a:cubicBezTo>
                    <a:pt x="5069195" y="2186819"/>
                    <a:pt x="5054121" y="2195706"/>
                    <a:pt x="5040166" y="2206172"/>
                  </a:cubicBezTo>
                  <a:cubicBezTo>
                    <a:pt x="5020814" y="2220686"/>
                    <a:pt x="5003112" y="2237712"/>
                    <a:pt x="4982109" y="2249714"/>
                  </a:cubicBezTo>
                  <a:cubicBezTo>
                    <a:pt x="4968825" y="2257305"/>
                    <a:pt x="4952250" y="2257387"/>
                    <a:pt x="4938566" y="2264229"/>
                  </a:cubicBezTo>
                  <a:cubicBezTo>
                    <a:pt x="4922964" y="2272030"/>
                    <a:pt x="4910625" y="2285456"/>
                    <a:pt x="4895023" y="2293257"/>
                  </a:cubicBezTo>
                  <a:cubicBezTo>
                    <a:pt x="4881339" y="2300099"/>
                    <a:pt x="4865542" y="2301745"/>
                    <a:pt x="4851480" y="2307772"/>
                  </a:cubicBezTo>
                  <a:cubicBezTo>
                    <a:pt x="4831593" y="2316295"/>
                    <a:pt x="4813949" y="2329958"/>
                    <a:pt x="4793423" y="2336800"/>
                  </a:cubicBezTo>
                  <a:cubicBezTo>
                    <a:pt x="4755574" y="2349416"/>
                    <a:pt x="4715158" y="2353213"/>
                    <a:pt x="4677309" y="2365829"/>
                  </a:cubicBezTo>
                  <a:cubicBezTo>
                    <a:pt x="4648280" y="2375505"/>
                    <a:pt x="4619744" y="2386806"/>
                    <a:pt x="4590223" y="2394857"/>
                  </a:cubicBezTo>
                  <a:cubicBezTo>
                    <a:pt x="4566423" y="2401348"/>
                    <a:pt x="4541924" y="2404959"/>
                    <a:pt x="4517652" y="2409372"/>
                  </a:cubicBezTo>
                  <a:cubicBezTo>
                    <a:pt x="4378866" y="2434606"/>
                    <a:pt x="4472447" y="2415399"/>
                    <a:pt x="4299937" y="2438400"/>
                  </a:cubicBezTo>
                  <a:cubicBezTo>
                    <a:pt x="4205531" y="2450987"/>
                    <a:pt x="4188665" y="2463255"/>
                    <a:pt x="4082223" y="2467429"/>
                  </a:cubicBezTo>
                  <a:cubicBezTo>
                    <a:pt x="3879122" y="2475394"/>
                    <a:pt x="3675823" y="2477105"/>
                    <a:pt x="3472623" y="2481943"/>
                  </a:cubicBezTo>
                  <a:cubicBezTo>
                    <a:pt x="3443594" y="2486781"/>
                    <a:pt x="3414395" y="2490685"/>
                    <a:pt x="3385537" y="2496457"/>
                  </a:cubicBezTo>
                  <a:cubicBezTo>
                    <a:pt x="3365976" y="2500369"/>
                    <a:pt x="3347041" y="2507060"/>
                    <a:pt x="3327480" y="2510972"/>
                  </a:cubicBezTo>
                  <a:cubicBezTo>
                    <a:pt x="3180896" y="2540289"/>
                    <a:pt x="3298796" y="2506018"/>
                    <a:pt x="3153309" y="2554514"/>
                  </a:cubicBezTo>
                  <a:cubicBezTo>
                    <a:pt x="3138795" y="2559352"/>
                    <a:pt x="3123450" y="2562187"/>
                    <a:pt x="3109766" y="2569029"/>
                  </a:cubicBezTo>
                  <a:cubicBezTo>
                    <a:pt x="3090414" y="2578705"/>
                    <a:pt x="3070495" y="2587322"/>
                    <a:pt x="3051709" y="2598057"/>
                  </a:cubicBezTo>
                  <a:cubicBezTo>
                    <a:pt x="3036563" y="2606712"/>
                    <a:pt x="3024560" y="2621125"/>
                    <a:pt x="3008166" y="2627086"/>
                  </a:cubicBezTo>
                  <a:cubicBezTo>
                    <a:pt x="2970672" y="2640720"/>
                    <a:pt x="2929900" y="2643498"/>
                    <a:pt x="2892052" y="2656114"/>
                  </a:cubicBezTo>
                  <a:lnTo>
                    <a:pt x="2804966" y="2685143"/>
                  </a:lnTo>
                  <a:cubicBezTo>
                    <a:pt x="2669876" y="2681049"/>
                    <a:pt x="2338510" y="2679450"/>
                    <a:pt x="2151823" y="2656114"/>
                  </a:cubicBezTo>
                  <a:cubicBezTo>
                    <a:pt x="2132029" y="2653640"/>
                    <a:pt x="2113392" y="2645168"/>
                    <a:pt x="2093766" y="2641600"/>
                  </a:cubicBezTo>
                  <a:cubicBezTo>
                    <a:pt x="2060107" y="2635480"/>
                    <a:pt x="2026033" y="2631924"/>
                    <a:pt x="1992166" y="2627086"/>
                  </a:cubicBezTo>
                  <a:cubicBezTo>
                    <a:pt x="1796884" y="2529443"/>
                    <a:pt x="2086628" y="2667953"/>
                    <a:pt x="1861537" y="2583543"/>
                  </a:cubicBezTo>
                  <a:cubicBezTo>
                    <a:pt x="1845204" y="2577418"/>
                    <a:pt x="1832190" y="2564653"/>
                    <a:pt x="1817995" y="2554514"/>
                  </a:cubicBezTo>
                  <a:cubicBezTo>
                    <a:pt x="1798310" y="2540454"/>
                    <a:pt x="1782587" y="2519466"/>
                    <a:pt x="1759937" y="2510972"/>
                  </a:cubicBezTo>
                  <a:cubicBezTo>
                    <a:pt x="1741817" y="2504177"/>
                    <a:pt x="1822833" y="2513391"/>
                    <a:pt x="1730909" y="2510972"/>
                  </a:cubicBezTo>
                  <a:close/>
                </a:path>
              </a:pathLst>
            </a:custGeom>
            <a:solidFill>
              <a:srgbClr val="FFCCFF"/>
            </a:solidFill>
            <a:ln w="9525">
              <a:solidFill>
                <a:schemeClr val="tx1"/>
              </a:solidFill>
              <a:round/>
              <a:headEnd/>
              <a:tailEnd/>
            </a:ln>
          </p:spPr>
          <p:txBody>
            <a:bodyPr lIns="91420" tIns="45711" rIns="91420" bIns="45711" anchor="ctr"/>
            <a:lstStyle/>
            <a:p>
              <a:pPr algn="ctr">
                <a:lnSpc>
                  <a:spcPct val="80000"/>
                </a:lnSpc>
                <a:buClr>
                  <a:srgbClr val="000000"/>
                </a:buClr>
                <a:buSzPct val="100000"/>
                <a:buFont typeface="Times New Roman" pitchFamily="18" charset="0"/>
                <a:buNone/>
                <a:defRPr/>
              </a:pPr>
              <a:endParaRPr lang="en-US">
                <a:latin typeface="+mj-lt"/>
              </a:endParaRPr>
            </a:p>
          </p:txBody>
        </p:sp>
        <p:sp>
          <p:nvSpPr>
            <p:cNvPr id="59396" name="AutoShape 4">
              <a:extLst>
                <a:ext uri="{FF2B5EF4-FFF2-40B4-BE49-F238E27FC236}">
                  <a16:creationId xmlns:a16="http://schemas.microsoft.com/office/drawing/2014/main" id="{78D3C9A7-92AB-3910-1688-3DB21839C6F6}"/>
                </a:ext>
              </a:extLst>
            </p:cNvPr>
            <p:cNvSpPr>
              <a:spLocks noChangeArrowheads="1"/>
            </p:cNvSpPr>
            <p:nvPr/>
          </p:nvSpPr>
          <p:spPr bwMode="auto">
            <a:xfrm>
              <a:off x="1931988" y="2352675"/>
              <a:ext cx="1008063" cy="1338262"/>
            </a:xfrm>
            <a:prstGeom prst="can">
              <a:avLst>
                <a:gd name="adj" fmla="val 33201"/>
              </a:avLst>
            </a:prstGeom>
            <a:solidFill>
              <a:schemeClr val="accent1"/>
            </a:solidFill>
            <a:ln w="9525">
              <a:solidFill>
                <a:schemeClr val="tx1"/>
              </a:solidFill>
              <a:round/>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3200" dirty="0">
                  <a:solidFill>
                    <a:srgbClr val="0000CC"/>
                  </a:solidFill>
                  <a:latin typeface="+mn-lt"/>
                </a:rPr>
                <a:t>XML</a:t>
              </a:r>
            </a:p>
          </p:txBody>
        </p:sp>
        <p:sp>
          <p:nvSpPr>
            <p:cNvPr id="59397" name="AutoShape 5">
              <a:extLst>
                <a:ext uri="{FF2B5EF4-FFF2-40B4-BE49-F238E27FC236}">
                  <a16:creationId xmlns:a16="http://schemas.microsoft.com/office/drawing/2014/main" id="{D87A110A-65C2-4938-FBBF-8FBBC6D30C40}"/>
                </a:ext>
              </a:extLst>
            </p:cNvPr>
            <p:cNvSpPr>
              <a:spLocks noChangeArrowheads="1"/>
            </p:cNvSpPr>
            <p:nvPr/>
          </p:nvSpPr>
          <p:spPr bwMode="auto">
            <a:xfrm>
              <a:off x="839788" y="5040313"/>
              <a:ext cx="1149350" cy="1149350"/>
            </a:xfrm>
            <a:prstGeom prst="bevel">
              <a:avLst>
                <a:gd name="adj" fmla="val 12500"/>
              </a:avLst>
            </a:prstGeom>
            <a:solidFill>
              <a:srgbClr val="FFFF99"/>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1500" dirty="0">
                  <a:solidFill>
                    <a:srgbClr val="0000CC"/>
                  </a:solidFill>
                  <a:latin typeface="+mn-lt"/>
                </a:rPr>
                <a:t>Web </a:t>
              </a:r>
            </a:p>
            <a:p>
              <a:pPr algn="ctr">
                <a:lnSpc>
                  <a:spcPct val="80000"/>
                </a:lnSpc>
                <a:buClr>
                  <a:srgbClr val="000000"/>
                </a:buClr>
                <a:buSzPct val="100000"/>
                <a:buFont typeface="Times New Roman" pitchFamily="18" charset="0"/>
                <a:buNone/>
                <a:defRPr/>
              </a:pPr>
              <a:r>
                <a:rPr lang="en-US" sz="1500" dirty="0">
                  <a:solidFill>
                    <a:srgbClr val="0000CC"/>
                  </a:solidFill>
                  <a:latin typeface="+mn-lt"/>
                </a:rPr>
                <a:t>Browser</a:t>
              </a:r>
            </a:p>
          </p:txBody>
        </p:sp>
        <p:sp>
          <p:nvSpPr>
            <p:cNvPr id="59398" name="AutoShape 6">
              <a:extLst>
                <a:ext uri="{FF2B5EF4-FFF2-40B4-BE49-F238E27FC236}">
                  <a16:creationId xmlns:a16="http://schemas.microsoft.com/office/drawing/2014/main" id="{AEA86A7C-5CE5-0ED6-477D-C36B7C3C6AF4}"/>
                </a:ext>
              </a:extLst>
            </p:cNvPr>
            <p:cNvSpPr>
              <a:spLocks noChangeArrowheads="1"/>
            </p:cNvSpPr>
            <p:nvPr/>
          </p:nvSpPr>
          <p:spPr bwMode="auto">
            <a:xfrm>
              <a:off x="2940051" y="5040313"/>
              <a:ext cx="1149350" cy="1149350"/>
            </a:xfrm>
            <a:prstGeom prst="bevel">
              <a:avLst>
                <a:gd name="adj" fmla="val 12500"/>
              </a:avLst>
            </a:prstGeom>
            <a:solidFill>
              <a:srgbClr val="00CCFF"/>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1500" dirty="0">
                  <a:solidFill>
                    <a:srgbClr val="0000CC"/>
                  </a:solidFill>
                  <a:latin typeface="+mn-lt"/>
                </a:rPr>
                <a:t>PDA</a:t>
              </a:r>
            </a:p>
          </p:txBody>
        </p:sp>
        <p:sp>
          <p:nvSpPr>
            <p:cNvPr id="59399" name="AutoShape 7">
              <a:extLst>
                <a:ext uri="{FF2B5EF4-FFF2-40B4-BE49-F238E27FC236}">
                  <a16:creationId xmlns:a16="http://schemas.microsoft.com/office/drawing/2014/main" id="{5177FF16-C9A7-57CE-FA18-CD13E6054308}"/>
                </a:ext>
              </a:extLst>
            </p:cNvPr>
            <p:cNvSpPr>
              <a:spLocks noChangeArrowheads="1"/>
            </p:cNvSpPr>
            <p:nvPr/>
          </p:nvSpPr>
          <p:spPr bwMode="auto">
            <a:xfrm>
              <a:off x="5318126" y="5040313"/>
              <a:ext cx="1150937" cy="1149350"/>
            </a:xfrm>
            <a:prstGeom prst="bevel">
              <a:avLst>
                <a:gd name="adj" fmla="val 12500"/>
              </a:avLst>
            </a:prstGeom>
            <a:solidFill>
              <a:srgbClr val="FFCC99"/>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1500" dirty="0">
                  <a:solidFill>
                    <a:srgbClr val="0000CC"/>
                  </a:solidFill>
                  <a:latin typeface="+mn-lt"/>
                </a:rPr>
                <a:t>Cell</a:t>
              </a:r>
            </a:p>
            <a:p>
              <a:pPr algn="ctr">
                <a:lnSpc>
                  <a:spcPct val="80000"/>
                </a:lnSpc>
                <a:buClr>
                  <a:srgbClr val="000000"/>
                </a:buClr>
                <a:buSzPct val="100000"/>
                <a:buFont typeface="Times New Roman" pitchFamily="18" charset="0"/>
                <a:buNone/>
                <a:defRPr/>
              </a:pPr>
              <a:r>
                <a:rPr lang="en-US" sz="1500" dirty="0">
                  <a:solidFill>
                    <a:srgbClr val="0000CC"/>
                  </a:solidFill>
                  <a:latin typeface="+mn-lt"/>
                </a:rPr>
                <a:t>Phone</a:t>
              </a:r>
            </a:p>
          </p:txBody>
        </p:sp>
        <p:sp>
          <p:nvSpPr>
            <p:cNvPr id="59400" name="AutoShape 8">
              <a:extLst>
                <a:ext uri="{FF2B5EF4-FFF2-40B4-BE49-F238E27FC236}">
                  <a16:creationId xmlns:a16="http://schemas.microsoft.com/office/drawing/2014/main" id="{D956FE66-AE60-576D-6C07-298D11539D2A}"/>
                </a:ext>
              </a:extLst>
            </p:cNvPr>
            <p:cNvSpPr>
              <a:spLocks noChangeArrowheads="1"/>
            </p:cNvSpPr>
            <p:nvPr/>
          </p:nvSpPr>
          <p:spPr bwMode="auto">
            <a:xfrm>
              <a:off x="7670801" y="5040313"/>
              <a:ext cx="1149350" cy="1149350"/>
            </a:xfrm>
            <a:prstGeom prst="bevel">
              <a:avLst>
                <a:gd name="adj" fmla="val 12500"/>
              </a:avLst>
            </a:prstGeom>
            <a:solidFill>
              <a:srgbClr val="CC99FF"/>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1500" dirty="0">
                  <a:solidFill>
                    <a:srgbClr val="0000CC"/>
                  </a:solidFill>
                  <a:latin typeface="+mn-lt"/>
                </a:rPr>
                <a:t>Terminal</a:t>
              </a:r>
            </a:p>
          </p:txBody>
        </p:sp>
        <p:sp>
          <p:nvSpPr>
            <p:cNvPr id="59401" name="Line 9">
              <a:extLst>
                <a:ext uri="{FF2B5EF4-FFF2-40B4-BE49-F238E27FC236}">
                  <a16:creationId xmlns:a16="http://schemas.microsoft.com/office/drawing/2014/main" id="{A059B95B-F125-E865-E98D-F213E1F19BEC}"/>
                </a:ext>
              </a:extLst>
            </p:cNvPr>
            <p:cNvSpPr>
              <a:spLocks noChangeShapeType="1"/>
            </p:cNvSpPr>
            <p:nvPr/>
          </p:nvSpPr>
          <p:spPr bwMode="auto">
            <a:xfrm flipH="1">
              <a:off x="1344613" y="3551237"/>
              <a:ext cx="3162300" cy="1489075"/>
            </a:xfrm>
            <a:prstGeom prst="line">
              <a:avLst/>
            </a:prstGeom>
            <a:noFill/>
            <a:ln w="38100">
              <a:solidFill>
                <a:schemeClr val="tx1"/>
              </a:solidFill>
              <a:prstDash val="sysDash"/>
              <a:round/>
              <a:headEnd type="arrow"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a:solidFill>
                  <a:srgbClr val="0000CC"/>
                </a:solidFill>
                <a:latin typeface="+mn-lt"/>
              </a:endParaRPr>
            </a:p>
          </p:txBody>
        </p:sp>
        <p:sp>
          <p:nvSpPr>
            <p:cNvPr id="59402" name="Line 10">
              <a:extLst>
                <a:ext uri="{FF2B5EF4-FFF2-40B4-BE49-F238E27FC236}">
                  <a16:creationId xmlns:a16="http://schemas.microsoft.com/office/drawing/2014/main" id="{FB926997-E38F-D394-F64D-132E3750FA3F}"/>
                </a:ext>
              </a:extLst>
            </p:cNvPr>
            <p:cNvSpPr>
              <a:spLocks noChangeShapeType="1"/>
            </p:cNvSpPr>
            <p:nvPr/>
          </p:nvSpPr>
          <p:spPr bwMode="auto">
            <a:xfrm flipH="1">
              <a:off x="3529013" y="3611562"/>
              <a:ext cx="1427163" cy="1428750"/>
            </a:xfrm>
            <a:prstGeom prst="line">
              <a:avLst/>
            </a:prstGeom>
            <a:noFill/>
            <a:ln w="38100">
              <a:solidFill>
                <a:schemeClr val="tx1"/>
              </a:solidFill>
              <a:prstDash val="sysDash"/>
              <a:round/>
              <a:headEnd type="arrow"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a:solidFill>
                  <a:srgbClr val="0000CC"/>
                </a:solidFill>
                <a:latin typeface="+mn-lt"/>
              </a:endParaRPr>
            </a:p>
          </p:txBody>
        </p:sp>
        <p:sp>
          <p:nvSpPr>
            <p:cNvPr id="59403" name="Line 11">
              <a:extLst>
                <a:ext uri="{FF2B5EF4-FFF2-40B4-BE49-F238E27FC236}">
                  <a16:creationId xmlns:a16="http://schemas.microsoft.com/office/drawing/2014/main" id="{590A82DC-CE0F-67E8-0B11-934C7AC1BB8C}"/>
                </a:ext>
              </a:extLst>
            </p:cNvPr>
            <p:cNvSpPr>
              <a:spLocks noChangeShapeType="1"/>
            </p:cNvSpPr>
            <p:nvPr/>
          </p:nvSpPr>
          <p:spPr bwMode="auto">
            <a:xfrm>
              <a:off x="5040313" y="3611562"/>
              <a:ext cx="755650" cy="1428750"/>
            </a:xfrm>
            <a:prstGeom prst="line">
              <a:avLst/>
            </a:prstGeom>
            <a:noFill/>
            <a:ln w="38100">
              <a:solidFill>
                <a:schemeClr val="tx1"/>
              </a:solidFill>
              <a:prstDash val="sysDash"/>
              <a:round/>
              <a:headEnd type="arrow"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a:solidFill>
                  <a:srgbClr val="0000CC"/>
                </a:solidFill>
                <a:latin typeface="+mn-lt"/>
              </a:endParaRPr>
            </a:p>
          </p:txBody>
        </p:sp>
        <p:sp>
          <p:nvSpPr>
            <p:cNvPr id="59404" name="Line 12">
              <a:extLst>
                <a:ext uri="{FF2B5EF4-FFF2-40B4-BE49-F238E27FC236}">
                  <a16:creationId xmlns:a16="http://schemas.microsoft.com/office/drawing/2014/main" id="{9EF3FD61-7978-FE14-F7C4-1BB210CC2848}"/>
                </a:ext>
              </a:extLst>
            </p:cNvPr>
            <p:cNvSpPr>
              <a:spLocks noChangeShapeType="1"/>
            </p:cNvSpPr>
            <p:nvPr/>
          </p:nvSpPr>
          <p:spPr bwMode="auto">
            <a:xfrm>
              <a:off x="5497513" y="3627437"/>
              <a:ext cx="2735263" cy="1412875"/>
            </a:xfrm>
            <a:prstGeom prst="line">
              <a:avLst/>
            </a:prstGeom>
            <a:noFill/>
            <a:ln w="38100">
              <a:solidFill>
                <a:schemeClr val="tx1"/>
              </a:solidFill>
              <a:prstDash val="sysDash"/>
              <a:round/>
              <a:headEnd type="arrow"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a:solidFill>
                  <a:srgbClr val="0000CC"/>
                </a:solidFill>
                <a:latin typeface="+mn-lt"/>
              </a:endParaRPr>
            </a:p>
          </p:txBody>
        </p:sp>
        <p:sp>
          <p:nvSpPr>
            <p:cNvPr id="59406" name="Text Box 14">
              <a:extLst>
                <a:ext uri="{FF2B5EF4-FFF2-40B4-BE49-F238E27FC236}">
                  <a16:creationId xmlns:a16="http://schemas.microsoft.com/office/drawing/2014/main" id="{A2964CCE-9528-4D34-88BD-304D14EADB1B}"/>
                </a:ext>
              </a:extLst>
            </p:cNvPr>
            <p:cNvSpPr txBox="1">
              <a:spLocks noChangeArrowheads="1"/>
            </p:cNvSpPr>
            <p:nvPr/>
          </p:nvSpPr>
          <p:spPr bwMode="auto">
            <a:xfrm>
              <a:off x="1230313" y="1722437"/>
              <a:ext cx="4114800" cy="495300"/>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US" sz="3200" dirty="0">
                  <a:solidFill>
                    <a:srgbClr val="0000CC"/>
                  </a:solidFill>
                  <a:latin typeface="+mn-lt"/>
                </a:rPr>
                <a:t>Subject  or Model</a:t>
              </a:r>
              <a:endParaRPr lang="en-US" dirty="0">
                <a:solidFill>
                  <a:srgbClr val="0000CC"/>
                </a:solidFill>
                <a:latin typeface="+mn-lt"/>
              </a:endParaRPr>
            </a:p>
          </p:txBody>
        </p:sp>
        <p:sp>
          <p:nvSpPr>
            <p:cNvPr id="59407" name="Rectangle 15">
              <a:extLst>
                <a:ext uri="{FF2B5EF4-FFF2-40B4-BE49-F238E27FC236}">
                  <a16:creationId xmlns:a16="http://schemas.microsoft.com/office/drawing/2014/main" id="{EA67B47A-2ADD-1EDB-4FB0-31D29A56141E}"/>
                </a:ext>
              </a:extLst>
            </p:cNvPr>
            <p:cNvSpPr>
              <a:spLocks noChangeArrowheads="1"/>
            </p:cNvSpPr>
            <p:nvPr/>
          </p:nvSpPr>
          <p:spPr bwMode="auto">
            <a:xfrm>
              <a:off x="8569326" y="3192462"/>
              <a:ext cx="671512" cy="671513"/>
            </a:xfrm>
            <a:prstGeom prst="rect">
              <a:avLst/>
            </a:prstGeom>
            <a:solidFill>
              <a:schemeClr val="accent2"/>
            </a:solidFill>
            <a:ln w="9525">
              <a:solidFill>
                <a:schemeClr val="tx1"/>
              </a:solidFill>
              <a:miter lim="800000"/>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2000" dirty="0">
                  <a:solidFill>
                    <a:srgbClr val="FFFF00"/>
                  </a:solidFill>
                  <a:latin typeface="+mn-lt"/>
                </a:rPr>
                <a:t>xyz…</a:t>
              </a:r>
            </a:p>
          </p:txBody>
        </p:sp>
        <p:sp>
          <p:nvSpPr>
            <p:cNvPr id="59408" name="Line 16">
              <a:extLst>
                <a:ext uri="{FF2B5EF4-FFF2-40B4-BE49-F238E27FC236}">
                  <a16:creationId xmlns:a16="http://schemas.microsoft.com/office/drawing/2014/main" id="{DD2508A9-5663-1C77-E0A5-CD3164664FCE}"/>
                </a:ext>
              </a:extLst>
            </p:cNvPr>
            <p:cNvSpPr>
              <a:spLocks noChangeShapeType="1"/>
            </p:cNvSpPr>
            <p:nvPr/>
          </p:nvSpPr>
          <p:spPr bwMode="auto">
            <a:xfrm>
              <a:off x="5573713" y="3475037"/>
              <a:ext cx="2995613" cy="136525"/>
            </a:xfrm>
            <a:prstGeom prst="line">
              <a:avLst/>
            </a:prstGeom>
            <a:noFill/>
            <a:ln w="38100">
              <a:solidFill>
                <a:schemeClr val="tx1"/>
              </a:solidFill>
              <a:prstDash val="lgDash"/>
              <a:round/>
              <a:headEnd type="triangle" w="lg" len="lg"/>
              <a:tailEnd type="non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a:solidFill>
                  <a:srgbClr val="0000CC"/>
                </a:solidFill>
                <a:latin typeface="+mn-lt"/>
              </a:endParaRPr>
            </a:p>
          </p:txBody>
        </p:sp>
        <p:sp>
          <p:nvSpPr>
            <p:cNvPr id="59410" name="AutoShape 18">
              <a:extLst>
                <a:ext uri="{FF2B5EF4-FFF2-40B4-BE49-F238E27FC236}">
                  <a16:creationId xmlns:a16="http://schemas.microsoft.com/office/drawing/2014/main" id="{E96FA87B-6E5F-4F1D-050C-483D37FC4972}"/>
                </a:ext>
              </a:extLst>
            </p:cNvPr>
            <p:cNvSpPr>
              <a:spLocks noChangeArrowheads="1"/>
            </p:cNvSpPr>
            <p:nvPr/>
          </p:nvSpPr>
          <p:spPr bwMode="auto">
            <a:xfrm>
              <a:off x="4452938" y="2184400"/>
              <a:ext cx="1174750" cy="1427162"/>
            </a:xfrm>
            <a:prstGeom prst="roundRect">
              <a:avLst>
                <a:gd name="adj" fmla="val 16667"/>
              </a:avLst>
            </a:prstGeom>
            <a:solidFill>
              <a:schemeClr val="accent1"/>
            </a:solidFill>
            <a:ln w="9525">
              <a:solidFill>
                <a:schemeClr val="tx1"/>
              </a:solidFill>
              <a:round/>
              <a:headEnd/>
              <a:tailEnd/>
            </a:ln>
          </p:spPr>
          <p:txBody>
            <a:bodyPr wrap="none" lIns="100772" tIns="50387" rIns="100772" bIns="50387" anchor="ctr"/>
            <a:lstStyle/>
            <a:p>
              <a:pPr algn="ctr">
                <a:lnSpc>
                  <a:spcPct val="80000"/>
                </a:lnSpc>
                <a:buClr>
                  <a:srgbClr val="000000"/>
                </a:buClr>
                <a:buSzPct val="100000"/>
                <a:buFont typeface="Times New Roman" pitchFamily="18" charset="0"/>
                <a:buNone/>
                <a:defRPr/>
              </a:pPr>
              <a:r>
                <a:rPr lang="en-US" sz="1800" dirty="0">
                  <a:solidFill>
                    <a:srgbClr val="FFFF00"/>
                  </a:solidFill>
                  <a:latin typeface="+mn-lt"/>
                </a:rPr>
                <a:t>Subject </a:t>
              </a:r>
            </a:p>
            <a:p>
              <a:pPr algn="ctr">
                <a:lnSpc>
                  <a:spcPct val="80000"/>
                </a:lnSpc>
                <a:buClr>
                  <a:srgbClr val="000000"/>
                </a:buClr>
                <a:buSzPct val="100000"/>
                <a:buFont typeface="Times New Roman" pitchFamily="18" charset="0"/>
                <a:buNone/>
                <a:defRPr/>
              </a:pPr>
              <a:r>
                <a:rPr lang="en-US" sz="1800" dirty="0">
                  <a:solidFill>
                    <a:srgbClr val="FFFF00"/>
                  </a:solidFill>
                  <a:latin typeface="+mn-lt"/>
                </a:rPr>
                <a:t>Interface</a:t>
              </a:r>
            </a:p>
          </p:txBody>
        </p:sp>
        <p:sp>
          <p:nvSpPr>
            <p:cNvPr id="59411" name="Line 19">
              <a:extLst>
                <a:ext uri="{FF2B5EF4-FFF2-40B4-BE49-F238E27FC236}">
                  <a16:creationId xmlns:a16="http://schemas.microsoft.com/office/drawing/2014/main" id="{4BFD4844-E5D7-E161-005B-2C5D861197D5}"/>
                </a:ext>
              </a:extLst>
            </p:cNvPr>
            <p:cNvSpPr>
              <a:spLocks noChangeShapeType="1"/>
            </p:cNvSpPr>
            <p:nvPr/>
          </p:nvSpPr>
          <p:spPr bwMode="auto">
            <a:xfrm>
              <a:off x="2940051" y="3024187"/>
              <a:ext cx="1512887" cy="0"/>
            </a:xfrm>
            <a:prstGeom prst="line">
              <a:avLst/>
            </a:prstGeom>
            <a:noFill/>
            <a:ln w="38100">
              <a:solidFill>
                <a:schemeClr val="tx1"/>
              </a:solidFill>
              <a:prstDash val="dash"/>
              <a:round/>
              <a:headEnd w="lg" len="lg"/>
              <a:tailEnd type="triangle" w="lg" len="lg"/>
            </a:ln>
            <a:effectLst/>
          </p:spPr>
          <p:txBody>
            <a:bodyPr lIns="100794" tIns="50397" rIns="100794" bIns="50397"/>
            <a:lstStyle/>
            <a:p>
              <a:pPr>
                <a:lnSpc>
                  <a:spcPct val="80000"/>
                </a:lnSpc>
                <a:buClr>
                  <a:srgbClr val="000000"/>
                </a:buClr>
                <a:buSzPct val="100000"/>
                <a:buFont typeface="Times New Roman" pitchFamily="18" charset="0"/>
                <a:buNone/>
                <a:defRPr/>
              </a:pPr>
              <a:endParaRPr lang="en-US">
                <a:solidFill>
                  <a:srgbClr val="FFFF00"/>
                </a:solidFill>
                <a:latin typeface="+mn-lt"/>
              </a:endParaRPr>
            </a:p>
          </p:txBody>
        </p:sp>
      </p:grpSp>
      <p:sp>
        <p:nvSpPr>
          <p:cNvPr id="59413" name="Text Box 21">
            <a:extLst>
              <a:ext uri="{FF2B5EF4-FFF2-40B4-BE49-F238E27FC236}">
                <a16:creationId xmlns:a16="http://schemas.microsoft.com/office/drawing/2014/main" id="{44AD47AD-5CC3-D80A-7652-E2A805715EE9}"/>
              </a:ext>
            </a:extLst>
          </p:cNvPr>
          <p:cNvSpPr txBox="1">
            <a:spLocks noChangeArrowheads="1"/>
          </p:cNvSpPr>
          <p:nvPr/>
        </p:nvSpPr>
        <p:spPr bwMode="auto">
          <a:xfrm>
            <a:off x="965200" y="6283325"/>
            <a:ext cx="8110538" cy="544513"/>
          </a:xfrm>
          <a:prstGeom prst="rect">
            <a:avLst/>
          </a:prstGeom>
          <a:noFill/>
          <a:ln w="9525">
            <a:noFill/>
            <a:miter lim="800000"/>
            <a:headEnd/>
            <a:tailEnd/>
          </a:ln>
        </p:spPr>
        <p:txBody>
          <a:bodyPr wrap="none" lIns="100772" tIns="50387" rIns="100772" bIns="50387">
            <a:spAutoFit/>
          </a:bodyPr>
          <a:lstStyle/>
          <a:p>
            <a:pPr>
              <a:lnSpc>
                <a:spcPct val="80000"/>
              </a:lnSpc>
              <a:buClr>
                <a:srgbClr val="000000"/>
              </a:buClr>
              <a:buSzPct val="100000"/>
              <a:buFont typeface="Times New Roman" pitchFamily="18" charset="0"/>
              <a:buNone/>
              <a:defRPr/>
            </a:pPr>
            <a:r>
              <a:rPr lang="en-US" dirty="0">
                <a:solidFill>
                  <a:srgbClr val="0000CC"/>
                </a:solidFill>
                <a:latin typeface="+mn-lt"/>
              </a:rPr>
              <a:t>Data is polled by various observers</a:t>
            </a:r>
          </a:p>
        </p:txBody>
      </p:sp>
      <p:sp>
        <p:nvSpPr>
          <p:cNvPr id="21" name="Isosceles Triangle 20">
            <a:extLst>
              <a:ext uri="{FF2B5EF4-FFF2-40B4-BE49-F238E27FC236}">
                <a16:creationId xmlns:a16="http://schemas.microsoft.com/office/drawing/2014/main" id="{0472751B-89A2-3045-DBAD-EFC87B6C41BB}"/>
              </a:ext>
            </a:extLst>
          </p:cNvPr>
          <p:cNvSpPr/>
          <p:nvPr/>
        </p:nvSpPr>
        <p:spPr bwMode="auto">
          <a:xfrm rot="5400000">
            <a:off x="4098131" y="2504282"/>
            <a:ext cx="327025" cy="417512"/>
          </a:xfrm>
          <a:prstGeom prst="triangle">
            <a:avLst/>
          </a:prstGeom>
          <a:solidFill>
            <a:schemeClr val="bg1"/>
          </a:solid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1A1E36A-C6B5-3CB9-4602-DBB7746AE68B}"/>
              </a:ext>
            </a:extLst>
          </p:cNvPr>
          <p:cNvSpPr>
            <a:spLocks noGrp="1" noChangeArrowheads="1"/>
          </p:cNvSpPr>
          <p:nvPr>
            <p:ph type="title" idx="4294967295"/>
          </p:nvPr>
        </p:nvSpPr>
        <p:spPr>
          <a:xfrm>
            <a:off x="620713" y="579438"/>
            <a:ext cx="8596312" cy="1255712"/>
          </a:xfrm>
        </p:spPr>
        <p:txBody>
          <a:bodyPr/>
          <a:lstStyle/>
          <a:p>
            <a:r>
              <a:rPr lang="en-GB" altLang="en-US" sz="3200">
                <a:solidFill>
                  <a:schemeClr val="tx1"/>
                </a:solidFill>
              </a:rPr>
              <a:t>Contexts in Which Pull from Above Does Not Work</a:t>
            </a:r>
            <a:br>
              <a:rPr lang="en-GB" altLang="en-US" sz="3200">
                <a:solidFill>
                  <a:schemeClr val="tx1"/>
                </a:solidFill>
              </a:rPr>
            </a:br>
            <a:endParaRPr lang="en-US" altLang="en-US" sz="3200">
              <a:solidFill>
                <a:schemeClr val="tx1"/>
              </a:solidFill>
            </a:endParaRPr>
          </a:p>
        </p:txBody>
      </p:sp>
      <p:sp>
        <p:nvSpPr>
          <p:cNvPr id="84995" name="Content Placeholder 2">
            <a:extLst>
              <a:ext uri="{FF2B5EF4-FFF2-40B4-BE49-F238E27FC236}">
                <a16:creationId xmlns:a16="http://schemas.microsoft.com/office/drawing/2014/main" id="{87D80998-AA72-0E23-2A44-8BC529FBA6A1}"/>
              </a:ext>
            </a:extLst>
          </p:cNvPr>
          <p:cNvSpPr>
            <a:spLocks noGrp="1" noChangeArrowheads="1"/>
          </p:cNvSpPr>
          <p:nvPr>
            <p:ph idx="4294967295"/>
          </p:nvPr>
        </p:nvSpPr>
        <p:spPr>
          <a:xfrm>
            <a:off x="533400" y="1722438"/>
            <a:ext cx="9525000" cy="5029200"/>
          </a:xfrm>
        </p:spPr>
        <p:txBody>
          <a:bodyPr/>
          <a:lstStyle/>
          <a:p>
            <a:pPr eaLnBrk="1">
              <a:lnSpc>
                <a:spcPct val="120000"/>
              </a:lnSpc>
              <a:spcBef>
                <a:spcPts val="6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0000CC"/>
                </a:solidFill>
              </a:rPr>
              <a:t>Data  changes asynchronously:</a:t>
            </a:r>
          </a:p>
          <a:p>
            <a:pPr lvl="1" eaLnBrk="1">
              <a:lnSpc>
                <a:spcPct val="120000"/>
              </a:lnSpc>
              <a:spcBef>
                <a:spcPts val="600"/>
              </a:spcBef>
              <a:spcAft>
                <a:spcPts val="4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Events in a simulation experiment, stock market alerts, network monitor events...</a:t>
            </a:r>
          </a:p>
          <a:p>
            <a:pPr eaLnBrk="1">
              <a:lnSpc>
                <a:spcPct val="120000"/>
              </a:lnSpc>
              <a:spcBef>
                <a:spcPts val="6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b="1">
                <a:solidFill>
                  <a:srgbClr val="0000CC"/>
                </a:solidFill>
              </a:rPr>
              <a:t>Some clients can change the model:</a:t>
            </a:r>
            <a:endParaRPr lang="en-GB" altLang="en-US" sz="4000" b="1">
              <a:solidFill>
                <a:srgbClr val="0000CC"/>
              </a:solidFill>
            </a:endParaRPr>
          </a:p>
          <a:p>
            <a:pPr lvl="1" eaLnBrk="1">
              <a:lnSpc>
                <a:spcPct val="120000"/>
              </a:lnSpc>
              <a:spcBef>
                <a:spcPts val="6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In a computer game,  a mouse event by a player to make a move.</a:t>
            </a:r>
          </a:p>
          <a:p>
            <a:pPr>
              <a:lnSpc>
                <a:spcPct val="120000"/>
              </a:lnSpc>
              <a:spcBef>
                <a:spcPts val="6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wipe(down)">
                                      <p:cBhvr>
                                        <p:cTn id="7" dur="500"/>
                                        <p:tgtEl>
                                          <p:spTgt spid="84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4995">
                                            <p:txEl>
                                              <p:pRg st="3" end="3"/>
                                            </p:txEl>
                                          </p:spTgt>
                                        </p:tgtEl>
                                        <p:attrNameLst>
                                          <p:attrName>style.visibility</p:attrName>
                                        </p:attrNameLst>
                                      </p:cBhvr>
                                      <p:to>
                                        <p:strVal val="visible"/>
                                      </p:to>
                                    </p:set>
                                    <p:animEffect transition="in" filter="wipe(down)">
                                      <p:cBhvr>
                                        <p:cTn id="12"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81DC45A-FBF4-99F8-9270-08BC98022129}"/>
              </a:ext>
            </a:extLst>
          </p:cNvPr>
          <p:cNvSpPr>
            <a:spLocks noGrp="1" noChangeArrowheads="1"/>
          </p:cNvSpPr>
          <p:nvPr>
            <p:ph type="title" idx="4294967295"/>
          </p:nvPr>
        </p:nvSpPr>
        <p:spPr>
          <a:xfrm>
            <a:off x="131763" y="0"/>
            <a:ext cx="9096375" cy="1255713"/>
          </a:xfrm>
        </p:spPr>
        <p:txBody>
          <a:bodyPr/>
          <a:lstStyle/>
          <a:p>
            <a:r>
              <a:rPr lang="en-US" altLang="en-US" sz="3200"/>
              <a:t>Model-View Separation Solutions</a:t>
            </a:r>
          </a:p>
        </p:txBody>
      </p:sp>
      <p:sp>
        <p:nvSpPr>
          <p:cNvPr id="1027075" name="Rectangle 3">
            <a:extLst>
              <a:ext uri="{FF2B5EF4-FFF2-40B4-BE49-F238E27FC236}">
                <a16:creationId xmlns:a16="http://schemas.microsoft.com/office/drawing/2014/main" id="{C9244B56-86F3-5C90-79B9-D2F03BAEC93F}"/>
              </a:ext>
            </a:extLst>
          </p:cNvPr>
          <p:cNvSpPr>
            <a:spLocks noGrp="1" noChangeArrowheads="1"/>
          </p:cNvSpPr>
          <p:nvPr>
            <p:ph type="body" idx="4294967295"/>
          </p:nvPr>
        </p:nvSpPr>
        <p:spPr>
          <a:xfrm>
            <a:off x="163513" y="1189038"/>
            <a:ext cx="9917112" cy="6477000"/>
          </a:xfrm>
        </p:spPr>
        <p:txBody>
          <a:bodyPr/>
          <a:lstStyle/>
          <a:p>
            <a:pPr>
              <a:lnSpc>
                <a:spcPct val="114000"/>
              </a:lnSpc>
              <a:spcBef>
                <a:spcPts val="300"/>
              </a:spcBef>
              <a:spcAft>
                <a:spcPct val="0"/>
              </a:spcAft>
            </a:pPr>
            <a:r>
              <a:rPr lang="en-US" altLang="en-US" sz="2800" b="1">
                <a:solidFill>
                  <a:srgbClr val="0000CC"/>
                </a:solidFill>
              </a:rPr>
              <a:t>Pull from above:</a:t>
            </a:r>
          </a:p>
          <a:p>
            <a:pPr lvl="1">
              <a:lnSpc>
                <a:spcPct val="114000"/>
              </a:lnSpc>
              <a:spcBef>
                <a:spcPts val="300"/>
              </a:spcBef>
              <a:spcAft>
                <a:spcPts val="1200"/>
              </a:spcAft>
            </a:pPr>
            <a:r>
              <a:rPr lang="en-US" altLang="en-US" sz="2000">
                <a:solidFill>
                  <a:schemeClr val="tx1"/>
                </a:solidFill>
              </a:rPr>
              <a:t>Does not work when model changes asynchronously</a:t>
            </a:r>
          </a:p>
          <a:p>
            <a:pPr>
              <a:lnSpc>
                <a:spcPct val="114000"/>
              </a:lnSpc>
              <a:spcBef>
                <a:spcPts val="300"/>
              </a:spcBef>
              <a:spcAft>
                <a:spcPct val="0"/>
              </a:spcAft>
            </a:pPr>
            <a:r>
              <a:rPr lang="en-US" altLang="en-US" sz="2800" b="1">
                <a:solidFill>
                  <a:srgbClr val="0000CC"/>
                </a:solidFill>
              </a:rPr>
              <a:t>Observer pattern:  (GoF)</a:t>
            </a:r>
          </a:p>
          <a:p>
            <a:pPr lvl="1">
              <a:lnSpc>
                <a:spcPct val="114000"/>
              </a:lnSpc>
              <a:spcBef>
                <a:spcPts val="300"/>
              </a:spcBef>
              <a:spcAft>
                <a:spcPts val="1200"/>
              </a:spcAft>
            </a:pPr>
            <a:r>
              <a:rPr lang="en-US" altLang="en-US" sz="2000"/>
              <a:t>Multiple independent observers</a:t>
            </a:r>
          </a:p>
          <a:p>
            <a:pPr>
              <a:lnSpc>
                <a:spcPct val="114000"/>
              </a:lnSpc>
              <a:spcBef>
                <a:spcPts val="300"/>
              </a:spcBef>
              <a:spcAft>
                <a:spcPct val="0"/>
              </a:spcAft>
            </a:pPr>
            <a:r>
              <a:rPr lang="en-US" altLang="en-US" sz="2800" b="1">
                <a:solidFill>
                  <a:srgbClr val="0000CC"/>
                </a:solidFill>
              </a:rPr>
              <a:t>Model-View Controller Pattern:</a:t>
            </a:r>
          </a:p>
          <a:p>
            <a:pPr lvl="1">
              <a:lnSpc>
                <a:spcPct val="114000"/>
              </a:lnSpc>
              <a:spcBef>
                <a:spcPts val="300"/>
              </a:spcBef>
              <a:spcAft>
                <a:spcPts val="600"/>
              </a:spcAft>
            </a:pPr>
            <a:r>
              <a:rPr lang="en-US" altLang="en-US" sz="2000"/>
              <a:t>Multiple independent observers</a:t>
            </a:r>
          </a:p>
          <a:p>
            <a:pPr lvl="1">
              <a:lnSpc>
                <a:spcPct val="114000"/>
              </a:lnSpc>
              <a:spcBef>
                <a:spcPts val="300"/>
              </a:spcBef>
              <a:spcAft>
                <a:spcPts val="1200"/>
              </a:spcAft>
            </a:pPr>
            <a:r>
              <a:rPr lang="en-US" altLang="en-US" sz="2000"/>
              <a:t>Multiple independent controllers</a:t>
            </a:r>
          </a:p>
          <a:p>
            <a:pPr>
              <a:lnSpc>
                <a:spcPct val="114000"/>
              </a:lnSpc>
              <a:spcBef>
                <a:spcPts val="300"/>
              </a:spcBef>
              <a:spcAft>
                <a:spcPct val="0"/>
              </a:spcAft>
            </a:pPr>
            <a:r>
              <a:rPr lang="en-US" altLang="en-US" sz="2800" b="1">
                <a:solidFill>
                  <a:srgbClr val="0000CC"/>
                </a:solidFill>
              </a:rPr>
              <a:t>Publish-subscribe pattern:</a:t>
            </a:r>
          </a:p>
          <a:p>
            <a:pPr lvl="1">
              <a:lnSpc>
                <a:spcPct val="114000"/>
              </a:lnSpc>
              <a:spcBef>
                <a:spcPts val="300"/>
              </a:spcBef>
              <a:spcAft>
                <a:spcPts val="600"/>
              </a:spcAft>
            </a:pPr>
            <a:r>
              <a:rPr lang="en-US" altLang="en-US" sz="2000"/>
              <a:t>Large number of observers</a:t>
            </a:r>
          </a:p>
          <a:p>
            <a:pPr lvl="1">
              <a:lnSpc>
                <a:spcPct val="114000"/>
              </a:lnSpc>
              <a:spcBef>
                <a:spcPts val="300"/>
              </a:spcBef>
              <a:spcAft>
                <a:spcPts val="600"/>
              </a:spcAft>
            </a:pPr>
            <a:r>
              <a:rPr lang="en-US" altLang="en-US" sz="2000"/>
              <a:t>Multiple models elements</a:t>
            </a:r>
          </a:p>
          <a:p>
            <a:pPr lvl="1">
              <a:lnSpc>
                <a:spcPct val="114000"/>
              </a:lnSpc>
              <a:spcBef>
                <a:spcPts val="300"/>
              </a:spcBef>
              <a:spcAft>
                <a:spcPts val="600"/>
              </a:spcAft>
            </a:pPr>
            <a:r>
              <a:rPr lang="en-US" altLang="en-US" sz="2000"/>
              <a:t>Different observers interested in different classes of events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7075">
                                            <p:txEl>
                                              <p:pRg st="0" end="0"/>
                                            </p:txEl>
                                          </p:spTgt>
                                        </p:tgtEl>
                                        <p:attrNameLst>
                                          <p:attrName>style.visibility</p:attrName>
                                        </p:attrNameLst>
                                      </p:cBhvr>
                                      <p:to>
                                        <p:strVal val="visible"/>
                                      </p:to>
                                    </p:set>
                                    <p:animEffect transition="in" filter="checkerboard(across)">
                                      <p:cBhvr>
                                        <p:cTn id="7" dur="500"/>
                                        <p:tgtEl>
                                          <p:spTgt spid="10270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27075">
                                            <p:txEl>
                                              <p:pRg st="1" end="1"/>
                                            </p:txEl>
                                          </p:spTgt>
                                        </p:tgtEl>
                                        <p:attrNameLst>
                                          <p:attrName>style.visibility</p:attrName>
                                        </p:attrNameLst>
                                      </p:cBhvr>
                                      <p:to>
                                        <p:strVal val="visible"/>
                                      </p:to>
                                    </p:set>
                                    <p:animEffect transition="in" filter="checkerboard(across)">
                                      <p:cBhvr>
                                        <p:cTn id="10" dur="500"/>
                                        <p:tgtEl>
                                          <p:spTgt spid="10270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027075">
                                            <p:txEl>
                                              <p:pRg st="2" end="2"/>
                                            </p:txEl>
                                          </p:spTgt>
                                        </p:tgtEl>
                                        <p:attrNameLst>
                                          <p:attrName>style.visibility</p:attrName>
                                        </p:attrNameLst>
                                      </p:cBhvr>
                                      <p:to>
                                        <p:strVal val="visible"/>
                                      </p:to>
                                    </p:set>
                                    <p:animEffect transition="in" filter="checkerboard(across)">
                                      <p:cBhvr>
                                        <p:cTn id="15" dur="500"/>
                                        <p:tgtEl>
                                          <p:spTgt spid="10270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027075">
                                            <p:txEl>
                                              <p:pRg st="3" end="3"/>
                                            </p:txEl>
                                          </p:spTgt>
                                        </p:tgtEl>
                                        <p:attrNameLst>
                                          <p:attrName>style.visibility</p:attrName>
                                        </p:attrNameLst>
                                      </p:cBhvr>
                                      <p:to>
                                        <p:strVal val="visible"/>
                                      </p:to>
                                    </p:set>
                                    <p:animEffect transition="in" filter="checkerboard(across)">
                                      <p:cBhvr>
                                        <p:cTn id="20" dur="500"/>
                                        <p:tgtEl>
                                          <p:spTgt spid="102707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1027075">
                                            <p:txEl>
                                              <p:pRg st="4" end="4"/>
                                            </p:txEl>
                                          </p:spTgt>
                                        </p:tgtEl>
                                        <p:attrNameLst>
                                          <p:attrName>style.visibility</p:attrName>
                                        </p:attrNameLst>
                                      </p:cBhvr>
                                      <p:to>
                                        <p:strVal val="visible"/>
                                      </p:to>
                                    </p:set>
                                    <p:animEffect transition="in" filter="checkerboard(across)">
                                      <p:cBhvr>
                                        <p:cTn id="25" dur="500"/>
                                        <p:tgtEl>
                                          <p:spTgt spid="102707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1027075">
                                            <p:txEl>
                                              <p:pRg st="5" end="5"/>
                                            </p:txEl>
                                          </p:spTgt>
                                        </p:tgtEl>
                                        <p:attrNameLst>
                                          <p:attrName>style.visibility</p:attrName>
                                        </p:attrNameLst>
                                      </p:cBhvr>
                                      <p:to>
                                        <p:strVal val="visible"/>
                                      </p:to>
                                    </p:set>
                                    <p:animEffect transition="in" filter="checkerboard(across)">
                                      <p:cBhvr>
                                        <p:cTn id="30" dur="500"/>
                                        <p:tgtEl>
                                          <p:spTgt spid="102707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027075">
                                            <p:txEl>
                                              <p:pRg st="6" end="6"/>
                                            </p:txEl>
                                          </p:spTgt>
                                        </p:tgtEl>
                                        <p:attrNameLst>
                                          <p:attrName>style.visibility</p:attrName>
                                        </p:attrNameLst>
                                      </p:cBhvr>
                                      <p:to>
                                        <p:strVal val="visible"/>
                                      </p:to>
                                    </p:set>
                                    <p:animEffect transition="in" filter="checkerboard(across)">
                                      <p:cBhvr>
                                        <p:cTn id="35" dur="500"/>
                                        <p:tgtEl>
                                          <p:spTgt spid="102707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027075">
                                            <p:txEl>
                                              <p:pRg st="7" end="7"/>
                                            </p:txEl>
                                          </p:spTgt>
                                        </p:tgtEl>
                                        <p:attrNameLst>
                                          <p:attrName>style.visibility</p:attrName>
                                        </p:attrNameLst>
                                      </p:cBhvr>
                                      <p:to>
                                        <p:strVal val="visible"/>
                                      </p:to>
                                    </p:set>
                                    <p:animEffect transition="in" filter="checkerboard(across)">
                                      <p:cBhvr>
                                        <p:cTn id="40" dur="500"/>
                                        <p:tgtEl>
                                          <p:spTgt spid="1027075">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1027075">
                                            <p:txEl>
                                              <p:pRg st="8" end="8"/>
                                            </p:txEl>
                                          </p:spTgt>
                                        </p:tgtEl>
                                        <p:attrNameLst>
                                          <p:attrName>style.visibility</p:attrName>
                                        </p:attrNameLst>
                                      </p:cBhvr>
                                      <p:to>
                                        <p:strVal val="visible"/>
                                      </p:to>
                                    </p:set>
                                    <p:animEffect transition="in" filter="checkerboard(across)">
                                      <p:cBhvr>
                                        <p:cTn id="45" dur="500"/>
                                        <p:tgtEl>
                                          <p:spTgt spid="1027075">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nodeType="clickEffect">
                                  <p:stCondLst>
                                    <p:cond delay="0"/>
                                  </p:stCondLst>
                                  <p:childTnLst>
                                    <p:set>
                                      <p:cBhvr>
                                        <p:cTn id="49" dur="1" fill="hold">
                                          <p:stCondLst>
                                            <p:cond delay="0"/>
                                          </p:stCondLst>
                                        </p:cTn>
                                        <p:tgtEl>
                                          <p:spTgt spid="1027075">
                                            <p:txEl>
                                              <p:pRg st="9" end="9"/>
                                            </p:txEl>
                                          </p:spTgt>
                                        </p:tgtEl>
                                        <p:attrNameLst>
                                          <p:attrName>style.visibility</p:attrName>
                                        </p:attrNameLst>
                                      </p:cBhvr>
                                      <p:to>
                                        <p:strVal val="visible"/>
                                      </p:to>
                                    </p:set>
                                    <p:animEffect transition="in" filter="checkerboard(across)">
                                      <p:cBhvr>
                                        <p:cTn id="50" dur="500"/>
                                        <p:tgtEl>
                                          <p:spTgt spid="1027075">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1027075">
                                            <p:txEl>
                                              <p:pRg st="10" end="10"/>
                                            </p:txEl>
                                          </p:spTgt>
                                        </p:tgtEl>
                                        <p:attrNameLst>
                                          <p:attrName>style.visibility</p:attrName>
                                        </p:attrNameLst>
                                      </p:cBhvr>
                                      <p:to>
                                        <p:strVal val="visible"/>
                                      </p:to>
                                    </p:set>
                                    <p:animEffect transition="in" filter="checkerboard(across)">
                                      <p:cBhvr>
                                        <p:cTn id="55" dur="500"/>
                                        <p:tgtEl>
                                          <p:spTgt spid="1027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2D9A6654-500C-670C-7B99-E37189215076}"/>
              </a:ext>
            </a:extLst>
          </p:cNvPr>
          <p:cNvSpPr>
            <a:spLocks noChangeArrowheads="1"/>
          </p:cNvSpPr>
          <p:nvPr/>
        </p:nvSpPr>
        <p:spPr bwMode="auto">
          <a:xfrm>
            <a:off x="1230313" y="3260725"/>
            <a:ext cx="8766175" cy="1166813"/>
          </a:xfrm>
          <a:prstGeom prst="rect">
            <a:avLst/>
          </a:prstGeom>
          <a:solidFill>
            <a:srgbClr val="FFFF00"/>
          </a:solidFill>
          <a:ln w="9525" algn="ctr">
            <a:solidFill>
              <a:schemeClr val="tx1"/>
            </a:solidFill>
            <a:round/>
            <a:headEnd/>
            <a:tailEnd/>
          </a:ln>
        </p:spPr>
        <p:txBody>
          <a:bodyPr lIns="91420" tIns="45711" rIns="91420" bIns="45711"/>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160771" name="Rectangle 2">
            <a:extLst>
              <a:ext uri="{FF2B5EF4-FFF2-40B4-BE49-F238E27FC236}">
                <a16:creationId xmlns:a16="http://schemas.microsoft.com/office/drawing/2014/main" id="{CD45B874-EAC5-6377-9B4C-7C115150DF55}"/>
              </a:ext>
            </a:extLst>
          </p:cNvPr>
          <p:cNvSpPr>
            <a:spLocks noGrp="1" noChangeArrowheads="1"/>
          </p:cNvSpPr>
          <p:nvPr>
            <p:ph type="body" idx="4294967295"/>
          </p:nvPr>
        </p:nvSpPr>
        <p:spPr>
          <a:xfrm>
            <a:off x="84138" y="1166813"/>
            <a:ext cx="9912350" cy="5930900"/>
          </a:xfrm>
        </p:spPr>
        <p:txBody>
          <a:bodyPr/>
          <a:lstStyle/>
          <a:p>
            <a:pPr eaLnBrk="1">
              <a:lnSpc>
                <a:spcPct val="125000"/>
              </a:lnSpc>
              <a:spcBef>
                <a:spcPts val="12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400">
                <a:solidFill>
                  <a:srgbClr val="0000FF"/>
                </a:solidFill>
              </a:rPr>
              <a:t>When a model object changes state asynchronously and is accessed by several view objects:</a:t>
            </a:r>
          </a:p>
          <a:p>
            <a:pPr lvl="2" eaLnBrk="1">
              <a:lnSpc>
                <a:spcPct val="120000"/>
              </a:lnSpc>
              <a:spcBef>
                <a:spcPts val="12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b="1">
                <a:solidFill>
                  <a:srgbClr val="003300"/>
                </a:solidFill>
              </a:rPr>
              <a:t>How should the interactions between the model and the view objects be structured?</a:t>
            </a:r>
          </a:p>
          <a:p>
            <a:pPr>
              <a:lnSpc>
                <a:spcPct val="114000"/>
              </a:lnSpc>
              <a:spcBef>
                <a:spcPts val="12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sv-SE" altLang="en-US" sz="3200" b="1">
                <a:solidFill>
                  <a:srgbClr val="336600"/>
                </a:solidFill>
              </a:rPr>
              <a:t>Solution: </a:t>
            </a:r>
            <a:r>
              <a:rPr lang="sv-SE" altLang="en-US" sz="3200">
                <a:solidFill>
                  <a:srgbClr val="0000CC"/>
                </a:solidFill>
              </a:rPr>
              <a:t>Define a one-to-many dependency, so that when model changes state, all of its dependents are notified and updated automatically.</a:t>
            </a:r>
          </a:p>
          <a:p>
            <a:pPr lvl="2" eaLnBrk="1">
              <a:lnSpc>
                <a:spcPct val="125000"/>
              </a:lnSpc>
              <a:spcBef>
                <a:spcPts val="1200"/>
              </a:spcBef>
              <a:spcAft>
                <a:spcPts val="18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endParaRPr lang="en-GB" altLang="en-US" sz="3200">
              <a:solidFill>
                <a:srgbClr val="00664D"/>
              </a:solidFill>
            </a:endParaRPr>
          </a:p>
        </p:txBody>
      </p:sp>
      <p:sp>
        <p:nvSpPr>
          <p:cNvPr id="60420" name="Rectangle 1">
            <a:extLst>
              <a:ext uri="{FF2B5EF4-FFF2-40B4-BE49-F238E27FC236}">
                <a16:creationId xmlns:a16="http://schemas.microsoft.com/office/drawing/2014/main" id="{1BA48C28-06B2-8AF2-4E99-6C74B5C528EA}"/>
              </a:ext>
            </a:extLst>
          </p:cNvPr>
          <p:cNvSpPr>
            <a:spLocks noGrp="1" noChangeArrowheads="1"/>
          </p:cNvSpPr>
          <p:nvPr>
            <p:ph type="title" idx="4294967295"/>
          </p:nvPr>
        </p:nvSpPr>
        <p:spPr>
          <a:xfrm>
            <a:off x="468313" y="122238"/>
            <a:ext cx="8596312" cy="1166812"/>
          </a:xfrm>
        </p:spPr>
        <p:txBody>
          <a:bodyPr/>
          <a:lstStyle/>
          <a:p>
            <a:pPr eaLnBrk="1">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Observer Pattern: Problem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0771">
                                            <p:txEl>
                                              <p:pRg st="2" end="2"/>
                                            </p:txEl>
                                          </p:spTgt>
                                        </p:tgtEl>
                                        <p:attrNameLst>
                                          <p:attrName>style.visibility</p:attrName>
                                        </p:attrNameLst>
                                      </p:cBhvr>
                                      <p:to>
                                        <p:strVal val="visible"/>
                                      </p:to>
                                    </p:set>
                                    <p:animEffect transition="in" filter="wipe(down)">
                                      <p:cBhvr>
                                        <p:cTn id="7" dur="500"/>
                                        <p:tgtEl>
                                          <p:spTgt spid="160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
            <a:extLst>
              <a:ext uri="{FF2B5EF4-FFF2-40B4-BE49-F238E27FC236}">
                <a16:creationId xmlns:a16="http://schemas.microsoft.com/office/drawing/2014/main" id="{AB73CEDC-F1B5-A8A3-7FFE-3F56F334D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718" r="7811"/>
          <a:stretch>
            <a:fillRect/>
          </a:stretch>
        </p:blipFill>
        <p:spPr bwMode="auto">
          <a:xfrm>
            <a:off x="6792913" y="1112838"/>
            <a:ext cx="3287712"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2">
            <a:extLst>
              <a:ext uri="{FF2B5EF4-FFF2-40B4-BE49-F238E27FC236}">
                <a16:creationId xmlns:a16="http://schemas.microsoft.com/office/drawing/2014/main" id="{04D8DC88-3E75-3826-B9D3-7ADB347E9032}"/>
              </a:ext>
            </a:extLst>
          </p:cNvPr>
          <p:cNvSpPr>
            <a:spLocks noGrp="1" noChangeArrowheads="1"/>
          </p:cNvSpPr>
          <p:nvPr>
            <p:ph type="title" idx="4294967295"/>
          </p:nvPr>
        </p:nvSpPr>
        <p:spPr>
          <a:xfrm>
            <a:off x="544513" y="198438"/>
            <a:ext cx="8596312" cy="655637"/>
          </a:xfrm>
        </p:spPr>
        <p:txBody>
          <a:bodyPr/>
          <a:lstStyle/>
          <a:p>
            <a:r>
              <a:rPr lang="en-US" altLang="en-US" sz="3200"/>
              <a:t>Observer Pattern: Context</a:t>
            </a:r>
          </a:p>
        </p:txBody>
      </p:sp>
      <p:sp>
        <p:nvSpPr>
          <p:cNvPr id="137219" name="Rectangle 3">
            <a:extLst>
              <a:ext uri="{FF2B5EF4-FFF2-40B4-BE49-F238E27FC236}">
                <a16:creationId xmlns:a16="http://schemas.microsoft.com/office/drawing/2014/main" id="{F8708179-BBF1-845D-D423-2C6782E434FF}"/>
              </a:ext>
            </a:extLst>
          </p:cNvPr>
          <p:cNvSpPr>
            <a:spLocks noGrp="1" noChangeArrowheads="1"/>
          </p:cNvSpPr>
          <p:nvPr>
            <p:ph type="body" idx="4294967295"/>
          </p:nvPr>
        </p:nvSpPr>
        <p:spPr>
          <a:xfrm>
            <a:off x="150813" y="960438"/>
            <a:ext cx="9688512" cy="6172200"/>
          </a:xfrm>
        </p:spPr>
        <p:txBody>
          <a:bodyPr/>
          <a:lstStyle/>
          <a:p>
            <a:pPr>
              <a:lnSpc>
                <a:spcPct val="120000"/>
              </a:lnSpc>
              <a:spcBef>
                <a:spcPts val="800"/>
              </a:spcBef>
              <a:spcAft>
                <a:spcPts val="1200"/>
              </a:spcAft>
            </a:pPr>
            <a:r>
              <a:rPr lang="en-US" altLang="en-US"/>
              <a:t>There could be many observers:</a:t>
            </a:r>
          </a:p>
          <a:p>
            <a:pPr lvl="1">
              <a:lnSpc>
                <a:spcPct val="120000"/>
              </a:lnSpc>
              <a:spcBef>
                <a:spcPts val="800"/>
              </a:spcBef>
              <a:spcAft>
                <a:spcPts val="1200"/>
              </a:spcAft>
            </a:pPr>
            <a:r>
              <a:rPr lang="en-US" altLang="en-US"/>
              <a:t>Also the number of observers                                            may vary dynamically</a:t>
            </a:r>
          </a:p>
          <a:p>
            <a:pPr lvl="1">
              <a:lnSpc>
                <a:spcPct val="120000"/>
              </a:lnSpc>
              <a:spcBef>
                <a:spcPts val="800"/>
              </a:spcBef>
              <a:spcAft>
                <a:spcPts val="2400"/>
              </a:spcAft>
            </a:pPr>
            <a:r>
              <a:rPr lang="en-US" altLang="en-US" sz="2800" b="1">
                <a:solidFill>
                  <a:srgbClr val="0000CC"/>
                </a:solidFill>
              </a:rPr>
              <a:t>Each observer may react differently to the same notification…</a:t>
            </a:r>
          </a:p>
          <a:p>
            <a:pPr>
              <a:lnSpc>
                <a:spcPct val="120000"/>
              </a:lnSpc>
              <a:spcBef>
                <a:spcPts val="800"/>
              </a:spcBef>
              <a:spcAft>
                <a:spcPct val="0"/>
              </a:spcAft>
            </a:pPr>
            <a:r>
              <a:rPr lang="en-US" altLang="en-US" sz="3200"/>
              <a:t>Subject (model) should be as much decoupled from the observers as possible:</a:t>
            </a:r>
          </a:p>
          <a:p>
            <a:pPr lvl="1">
              <a:lnSpc>
                <a:spcPct val="120000"/>
              </a:lnSpc>
              <a:spcBef>
                <a:spcPts val="800"/>
              </a:spcBef>
              <a:spcAft>
                <a:spcPts val="1200"/>
              </a:spcAft>
            </a:pPr>
            <a:r>
              <a:rPr lang="en-US" altLang="en-US" sz="2800" b="1">
                <a:solidFill>
                  <a:srgbClr val="0000CC"/>
                </a:solidFill>
              </a:rPr>
              <a:t>Allow observers to change independently of the 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7219">
                                            <p:txEl>
                                              <p:pRg st="3" end="3"/>
                                            </p:txEl>
                                          </p:spTgt>
                                        </p:tgtEl>
                                        <p:attrNameLst>
                                          <p:attrName>style.visibility</p:attrName>
                                        </p:attrNameLst>
                                      </p:cBhvr>
                                      <p:to>
                                        <p:strVal val="visible"/>
                                      </p:to>
                                    </p:set>
                                    <p:animEffect transition="in" filter="wipe(down)">
                                      <p:cBhvr>
                                        <p:cTn id="7" dur="500"/>
                                        <p:tgtEl>
                                          <p:spTgt spid="137219">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7219">
                                            <p:txEl>
                                              <p:pRg st="4" end="4"/>
                                            </p:txEl>
                                          </p:spTgt>
                                        </p:tgtEl>
                                        <p:attrNameLst>
                                          <p:attrName>style.visibility</p:attrName>
                                        </p:attrNameLst>
                                      </p:cBhvr>
                                      <p:to>
                                        <p:strVal val="visible"/>
                                      </p:to>
                                    </p:set>
                                    <p:animEffect transition="in" filter="wipe(down)">
                                      <p:cBhvr>
                                        <p:cTn id="10" dur="500"/>
                                        <p:tgtEl>
                                          <p:spTgt spid="137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8">
            <a:extLst>
              <a:ext uri="{FF2B5EF4-FFF2-40B4-BE49-F238E27FC236}">
                <a16:creationId xmlns:a16="http://schemas.microsoft.com/office/drawing/2014/main" id="{9B495867-8EEF-46E0-6237-63B3121AE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0" t="2113" r="2000" b="1909"/>
          <a:stretch>
            <a:fillRect/>
          </a:stretch>
        </p:blipFill>
        <p:spPr bwMode="auto">
          <a:xfrm>
            <a:off x="-215900" y="579438"/>
            <a:ext cx="73152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2">
            <a:extLst>
              <a:ext uri="{FF2B5EF4-FFF2-40B4-BE49-F238E27FC236}">
                <a16:creationId xmlns:a16="http://schemas.microsoft.com/office/drawing/2014/main" id="{432791AC-58EA-2A6E-76E8-33C0E4182612}"/>
              </a:ext>
            </a:extLst>
          </p:cNvPr>
          <p:cNvSpPr>
            <a:spLocks noGrp="1" noChangeArrowheads="1"/>
          </p:cNvSpPr>
          <p:nvPr>
            <p:ph type="title" idx="4294967295"/>
          </p:nvPr>
        </p:nvSpPr>
        <p:spPr>
          <a:xfrm>
            <a:off x="239713" y="-182563"/>
            <a:ext cx="9445625" cy="1066801"/>
          </a:xfrm>
        </p:spPr>
        <p:txBody>
          <a:bodyPr lIns="100772" tIns="50387" rIns="100772" bIns="50387" anchor="b"/>
          <a:lstStyle/>
          <a:p>
            <a:pPr eaLnBrk="1" hangingPunct="1"/>
            <a:r>
              <a:rPr lang="en-US" altLang="en-US" sz="3600"/>
              <a:t>Observer (Non software example)</a:t>
            </a:r>
          </a:p>
        </p:txBody>
      </p:sp>
      <p:sp>
        <p:nvSpPr>
          <p:cNvPr id="63492" name="Rectangle 5">
            <a:extLst>
              <a:ext uri="{FF2B5EF4-FFF2-40B4-BE49-F238E27FC236}">
                <a16:creationId xmlns:a16="http://schemas.microsoft.com/office/drawing/2014/main" id="{5B664FB4-11C9-0638-EBB6-117051C23376}"/>
              </a:ext>
            </a:extLst>
          </p:cNvPr>
          <p:cNvSpPr>
            <a:spLocks noChangeArrowheads="1"/>
          </p:cNvSpPr>
          <p:nvPr/>
        </p:nvSpPr>
        <p:spPr bwMode="auto">
          <a:xfrm>
            <a:off x="6640513" y="4524375"/>
            <a:ext cx="3440112" cy="2428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indent="-517525"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20000"/>
              </a:spcBef>
              <a:buClr>
                <a:schemeClr val="bg2"/>
              </a:buClr>
              <a:buSzPct val="70000"/>
              <a:buFont typeface="Wingdings" panose="05000000000000000000" pitchFamily="2" charset="2"/>
              <a:buNone/>
            </a:pPr>
            <a:r>
              <a:rPr lang="en-US" altLang="en-US" sz="2600">
                <a:solidFill>
                  <a:srgbClr val="0000CC"/>
                </a:solidFill>
                <a:latin typeface="Comic Sans MS" panose="030F0702030302020204" pitchFamily="66" charset="0"/>
                <a:cs typeface="Arial" panose="020B0604020202020204" pitchFamily="34" charset="0"/>
              </a:rPr>
              <a:t>When present highest  bid object </a:t>
            </a:r>
          </a:p>
          <a:p>
            <a:pPr eaLnBrk="1" hangingPunct="1">
              <a:spcBef>
                <a:spcPct val="20000"/>
              </a:spcBef>
              <a:buClr>
                <a:schemeClr val="bg2"/>
              </a:buClr>
              <a:buSzPct val="70000"/>
              <a:buFont typeface="Wingdings" panose="05000000000000000000" pitchFamily="2" charset="2"/>
              <a:buNone/>
            </a:pPr>
            <a:r>
              <a:rPr lang="en-US" altLang="en-US" sz="2600">
                <a:solidFill>
                  <a:srgbClr val="0000CC"/>
                </a:solidFill>
                <a:latin typeface="Comic Sans MS" panose="030F0702030302020204" pitchFamily="66" charset="0"/>
                <a:cs typeface="Arial" panose="020B0604020202020204" pitchFamily="34" charset="0"/>
              </a:rPr>
              <a:t>changes its state,</a:t>
            </a:r>
          </a:p>
          <a:p>
            <a:pPr eaLnBrk="1" hangingPunct="1">
              <a:spcBef>
                <a:spcPct val="20000"/>
              </a:spcBef>
              <a:buClr>
                <a:schemeClr val="bg2"/>
              </a:buClr>
              <a:buSzPct val="70000"/>
              <a:buFont typeface="Wingdings" panose="05000000000000000000" pitchFamily="2" charset="2"/>
              <a:buNone/>
            </a:pPr>
            <a:r>
              <a:rPr lang="en-US" altLang="en-US" sz="2600">
                <a:solidFill>
                  <a:srgbClr val="0000CC"/>
                </a:solidFill>
                <a:latin typeface="Comic Sans MS" panose="030F0702030302020204" pitchFamily="66" charset="0"/>
                <a:cs typeface="Arial" panose="020B0604020202020204" pitchFamily="34" charset="0"/>
              </a:rPr>
              <a:t>all its dependents</a:t>
            </a:r>
          </a:p>
          <a:p>
            <a:pPr eaLnBrk="1" hangingPunct="1">
              <a:spcBef>
                <a:spcPct val="20000"/>
              </a:spcBef>
              <a:buClr>
                <a:schemeClr val="bg2"/>
              </a:buClr>
              <a:buSzPct val="70000"/>
              <a:buFont typeface="Wingdings" panose="05000000000000000000" pitchFamily="2" charset="2"/>
              <a:buNone/>
            </a:pPr>
            <a:r>
              <a:rPr lang="en-US" altLang="en-US" sz="2600">
                <a:solidFill>
                  <a:srgbClr val="0000CC"/>
                </a:solidFill>
                <a:latin typeface="Comic Sans MS" panose="030F0702030302020204" pitchFamily="66" charset="0"/>
                <a:cs typeface="Arial" panose="020B0604020202020204" pitchFamily="34" charset="0"/>
              </a:rPr>
              <a:t>are notified.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F0F96DE-FE37-37ED-6D77-78DA7274E046}"/>
              </a:ext>
            </a:extLst>
          </p:cNvPr>
          <p:cNvSpPr>
            <a:spLocks noGrp="1" noChangeArrowheads="1"/>
          </p:cNvSpPr>
          <p:nvPr>
            <p:ph type="title" idx="4294967295"/>
          </p:nvPr>
        </p:nvSpPr>
        <p:spPr>
          <a:xfrm>
            <a:off x="377825" y="52388"/>
            <a:ext cx="9371013" cy="1258887"/>
          </a:xfrm>
        </p:spPr>
        <p:txBody>
          <a:bodyPr lIns="99187" tIns="51577" rIns="99187" bIns="51577"/>
          <a:lstStyle/>
          <a:p>
            <a:pPr>
              <a:tabLst>
                <a:tab pos="0" algn="l"/>
                <a:tab pos="912813" algn="l"/>
                <a:tab pos="1828800" algn="l"/>
                <a:tab pos="2741613" algn="l"/>
                <a:tab pos="3657600" algn="l"/>
                <a:tab pos="4570413" algn="l"/>
                <a:tab pos="5486400" algn="l"/>
                <a:tab pos="6399213" algn="l"/>
                <a:tab pos="7315200" algn="l"/>
                <a:tab pos="8226425" algn="l"/>
                <a:tab pos="9144000" algn="l"/>
                <a:tab pos="10055225" algn="l"/>
              </a:tabLst>
            </a:pPr>
            <a:r>
              <a:rPr lang="en-GB" altLang="en-US" sz="3200"/>
              <a:t>Example 1: Stock Quote Service</a:t>
            </a:r>
          </a:p>
        </p:txBody>
      </p:sp>
      <p:grpSp>
        <p:nvGrpSpPr>
          <p:cNvPr id="64515" name="Group 3">
            <a:extLst>
              <a:ext uri="{FF2B5EF4-FFF2-40B4-BE49-F238E27FC236}">
                <a16:creationId xmlns:a16="http://schemas.microsoft.com/office/drawing/2014/main" id="{E040D858-6BDD-DDF1-8B1B-F92A3AFC3A84}"/>
              </a:ext>
            </a:extLst>
          </p:cNvPr>
          <p:cNvGrpSpPr>
            <a:grpSpLocks/>
          </p:cNvGrpSpPr>
          <p:nvPr/>
        </p:nvGrpSpPr>
        <p:grpSpPr bwMode="auto">
          <a:xfrm>
            <a:off x="3516313" y="1112838"/>
            <a:ext cx="2895600" cy="2078037"/>
            <a:chOff x="2208" y="1008"/>
            <a:chExt cx="1007" cy="815"/>
          </a:xfrm>
        </p:grpSpPr>
        <p:sp>
          <p:nvSpPr>
            <p:cNvPr id="64550" name="AutoShape 4">
              <a:extLst>
                <a:ext uri="{FF2B5EF4-FFF2-40B4-BE49-F238E27FC236}">
                  <a16:creationId xmlns:a16="http://schemas.microsoft.com/office/drawing/2014/main" id="{F5DA96C0-22CB-991A-F481-11C4D497C8AA}"/>
                </a:ext>
              </a:extLst>
            </p:cNvPr>
            <p:cNvSpPr>
              <a:spLocks noChangeArrowheads="1"/>
            </p:cNvSpPr>
            <p:nvPr/>
          </p:nvSpPr>
          <p:spPr bwMode="auto">
            <a:xfrm>
              <a:off x="2208" y="1008"/>
              <a:ext cx="1008" cy="816"/>
            </a:xfrm>
            <a:prstGeom prst="roundRect">
              <a:avLst>
                <a:gd name="adj" fmla="val 120"/>
              </a:avLst>
            </a:prstGeom>
            <a:solidFill>
              <a:srgbClr val="FFFF00"/>
            </a:solidFill>
            <a:ln w="57150">
              <a:solidFill>
                <a:srgbClr val="0000CC"/>
              </a:solidFill>
              <a:round/>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64551" name="AutoShape 5">
              <a:extLst>
                <a:ext uri="{FF2B5EF4-FFF2-40B4-BE49-F238E27FC236}">
                  <a16:creationId xmlns:a16="http://schemas.microsoft.com/office/drawing/2014/main" id="{182D560C-103B-56F1-9452-A8C4E25BE60E}"/>
                </a:ext>
              </a:extLst>
            </p:cNvPr>
            <p:cNvSpPr>
              <a:spLocks noChangeArrowheads="1"/>
            </p:cNvSpPr>
            <p:nvPr/>
          </p:nvSpPr>
          <p:spPr bwMode="auto">
            <a:xfrm>
              <a:off x="2208" y="1008"/>
              <a:ext cx="1008" cy="816"/>
            </a:xfrm>
            <a:prstGeom prst="roundRect">
              <a:avLst>
                <a:gd name="adj" fmla="val 120"/>
              </a:avLst>
            </a:prstGeom>
            <a:solidFill>
              <a:srgbClr val="FFFF00"/>
            </a:solidFill>
            <a:ln w="57150">
              <a:solidFill>
                <a:srgbClr val="0000CC"/>
              </a:solidFill>
              <a:round/>
              <a:headEnd/>
              <a:tailEnd/>
            </a:ln>
          </p:spPr>
          <p:txBody>
            <a:bodyPr lIns="99187" tIns="51577" rIns="99187" bIns="51577" anchor="ctr"/>
            <a:lstStyle>
              <a:lvl1pPr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Clr>
                  <a:srgbClr val="000000"/>
                </a:buClr>
                <a:buSzPct val="100000"/>
                <a:buFont typeface="Arial" panose="020B0604020202020204" pitchFamily="34" charset="0"/>
                <a:buNone/>
              </a:pPr>
              <a:r>
                <a:rPr lang="en-GB" altLang="en-US" sz="3400">
                  <a:solidFill>
                    <a:srgbClr val="003300"/>
                  </a:solidFill>
                  <a:latin typeface="Comic Sans MS" panose="030F0702030302020204" pitchFamily="66" charset="0"/>
                  <a:cs typeface="Arial" panose="020B0604020202020204" pitchFamily="34" charset="0"/>
                </a:rPr>
                <a:t>Real time </a:t>
              </a:r>
            </a:p>
            <a:p>
              <a:pPr algn="ctr" eaLnBrk="1" hangingPunct="1">
                <a:buClr>
                  <a:srgbClr val="000000"/>
                </a:buClr>
                <a:buSzPct val="100000"/>
                <a:buFont typeface="Arial" panose="020B0604020202020204" pitchFamily="34" charset="0"/>
                <a:buNone/>
              </a:pPr>
              <a:r>
                <a:rPr lang="en-GB" altLang="en-US" sz="3400">
                  <a:solidFill>
                    <a:srgbClr val="003300"/>
                  </a:solidFill>
                  <a:latin typeface="Comic Sans MS" panose="030F0702030302020204" pitchFamily="66" charset="0"/>
                  <a:cs typeface="Arial" panose="020B0604020202020204" pitchFamily="34" charset="0"/>
                </a:rPr>
                <a:t>Market Data </a:t>
              </a:r>
            </a:p>
            <a:p>
              <a:pPr algn="ctr" eaLnBrk="1" hangingPunct="1">
                <a:buClr>
                  <a:srgbClr val="000000"/>
                </a:buClr>
                <a:buSzPct val="100000"/>
                <a:buFont typeface="Arial" panose="020B0604020202020204" pitchFamily="34" charset="0"/>
                <a:buNone/>
              </a:pPr>
              <a:r>
                <a:rPr lang="en-GB" altLang="en-US" sz="3400">
                  <a:solidFill>
                    <a:srgbClr val="003300"/>
                  </a:solidFill>
                  <a:latin typeface="Comic Sans MS" panose="030F0702030302020204" pitchFamily="66" charset="0"/>
                  <a:cs typeface="Arial" panose="020B0604020202020204" pitchFamily="34" charset="0"/>
                </a:rPr>
                <a:t>Feed</a:t>
              </a:r>
            </a:p>
          </p:txBody>
        </p:sp>
      </p:grpSp>
      <p:sp>
        <p:nvSpPr>
          <p:cNvPr id="64516" name="Line 6">
            <a:extLst>
              <a:ext uri="{FF2B5EF4-FFF2-40B4-BE49-F238E27FC236}">
                <a16:creationId xmlns:a16="http://schemas.microsoft.com/office/drawing/2014/main" id="{D3A96819-C1CB-CD14-8836-642AB045E872}"/>
              </a:ext>
            </a:extLst>
          </p:cNvPr>
          <p:cNvSpPr>
            <a:spLocks noChangeShapeType="1"/>
          </p:cNvSpPr>
          <p:nvPr/>
        </p:nvSpPr>
        <p:spPr bwMode="auto">
          <a:xfrm flipH="1">
            <a:off x="2220913" y="3276600"/>
            <a:ext cx="1728787" cy="1341438"/>
          </a:xfrm>
          <a:prstGeom prst="line">
            <a:avLst/>
          </a:prstGeom>
          <a:noFill/>
          <a:ln w="57150">
            <a:solidFill>
              <a:srgbClr val="0000CC"/>
            </a:solidFill>
            <a:prstDash val="sys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64517" name="Line 7">
            <a:extLst>
              <a:ext uri="{FF2B5EF4-FFF2-40B4-BE49-F238E27FC236}">
                <a16:creationId xmlns:a16="http://schemas.microsoft.com/office/drawing/2014/main" id="{71CEAD74-3BBF-93AC-5CF0-3FF98ECF8A14}"/>
              </a:ext>
            </a:extLst>
          </p:cNvPr>
          <p:cNvSpPr>
            <a:spLocks noChangeShapeType="1"/>
          </p:cNvSpPr>
          <p:nvPr/>
        </p:nvSpPr>
        <p:spPr bwMode="auto">
          <a:xfrm flipH="1">
            <a:off x="3363913" y="3276600"/>
            <a:ext cx="838200" cy="2027238"/>
          </a:xfrm>
          <a:prstGeom prst="line">
            <a:avLst/>
          </a:prstGeom>
          <a:noFill/>
          <a:ln w="57150">
            <a:solidFill>
              <a:srgbClr val="0000CC"/>
            </a:solidFill>
            <a:prstDash val="sys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64518" name="Line 8">
            <a:extLst>
              <a:ext uri="{FF2B5EF4-FFF2-40B4-BE49-F238E27FC236}">
                <a16:creationId xmlns:a16="http://schemas.microsoft.com/office/drawing/2014/main" id="{B0052E3D-0614-DE3F-C082-DA330F3DBF06}"/>
              </a:ext>
            </a:extLst>
          </p:cNvPr>
          <p:cNvSpPr>
            <a:spLocks noChangeShapeType="1"/>
          </p:cNvSpPr>
          <p:nvPr/>
        </p:nvSpPr>
        <p:spPr bwMode="auto">
          <a:xfrm flipH="1">
            <a:off x="4283075" y="3276600"/>
            <a:ext cx="171450" cy="1595438"/>
          </a:xfrm>
          <a:prstGeom prst="line">
            <a:avLst/>
          </a:prstGeom>
          <a:noFill/>
          <a:ln w="57150">
            <a:solidFill>
              <a:srgbClr val="0000CC"/>
            </a:solidFill>
            <a:prstDash val="sys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64519" name="Line 9">
            <a:extLst>
              <a:ext uri="{FF2B5EF4-FFF2-40B4-BE49-F238E27FC236}">
                <a16:creationId xmlns:a16="http://schemas.microsoft.com/office/drawing/2014/main" id="{B180A3B0-DEE9-27DF-0664-883C94A3717C}"/>
              </a:ext>
            </a:extLst>
          </p:cNvPr>
          <p:cNvSpPr>
            <a:spLocks noChangeShapeType="1"/>
          </p:cNvSpPr>
          <p:nvPr/>
        </p:nvSpPr>
        <p:spPr bwMode="auto">
          <a:xfrm>
            <a:off x="4787900" y="3359150"/>
            <a:ext cx="176213" cy="1868488"/>
          </a:xfrm>
          <a:prstGeom prst="line">
            <a:avLst/>
          </a:prstGeom>
          <a:noFill/>
          <a:ln w="57150">
            <a:solidFill>
              <a:srgbClr val="0000CC"/>
            </a:solidFill>
            <a:prstDash val="sys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64520" name="Line 10">
            <a:extLst>
              <a:ext uri="{FF2B5EF4-FFF2-40B4-BE49-F238E27FC236}">
                <a16:creationId xmlns:a16="http://schemas.microsoft.com/office/drawing/2014/main" id="{8D1D164D-8BB6-2258-BE34-A8C562CB882C}"/>
              </a:ext>
            </a:extLst>
          </p:cNvPr>
          <p:cNvSpPr>
            <a:spLocks noChangeShapeType="1"/>
          </p:cNvSpPr>
          <p:nvPr/>
        </p:nvSpPr>
        <p:spPr bwMode="auto">
          <a:xfrm>
            <a:off x="5040313" y="3359150"/>
            <a:ext cx="504825" cy="1512888"/>
          </a:xfrm>
          <a:prstGeom prst="line">
            <a:avLst/>
          </a:prstGeom>
          <a:noFill/>
          <a:ln w="57150">
            <a:solidFill>
              <a:srgbClr val="0000CC"/>
            </a:solidFill>
            <a:prstDash val="sys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64521" name="Line 11">
            <a:extLst>
              <a:ext uri="{FF2B5EF4-FFF2-40B4-BE49-F238E27FC236}">
                <a16:creationId xmlns:a16="http://schemas.microsoft.com/office/drawing/2014/main" id="{84E787A3-2775-8693-BA92-51B8843EADA1}"/>
              </a:ext>
            </a:extLst>
          </p:cNvPr>
          <p:cNvSpPr>
            <a:spLocks noChangeShapeType="1"/>
          </p:cNvSpPr>
          <p:nvPr/>
        </p:nvSpPr>
        <p:spPr bwMode="auto">
          <a:xfrm>
            <a:off x="5376863" y="3359150"/>
            <a:ext cx="1263650" cy="1944688"/>
          </a:xfrm>
          <a:prstGeom prst="line">
            <a:avLst/>
          </a:prstGeom>
          <a:noFill/>
          <a:ln w="57150">
            <a:solidFill>
              <a:srgbClr val="0000CC"/>
            </a:solidFill>
            <a:prstDash val="sys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64522" name="Line 12">
            <a:extLst>
              <a:ext uri="{FF2B5EF4-FFF2-40B4-BE49-F238E27FC236}">
                <a16:creationId xmlns:a16="http://schemas.microsoft.com/office/drawing/2014/main" id="{327E6B4F-A7E0-9AB0-FDCC-435646335854}"/>
              </a:ext>
            </a:extLst>
          </p:cNvPr>
          <p:cNvSpPr>
            <a:spLocks noChangeShapeType="1"/>
          </p:cNvSpPr>
          <p:nvPr/>
        </p:nvSpPr>
        <p:spPr bwMode="auto">
          <a:xfrm>
            <a:off x="5545138" y="3276600"/>
            <a:ext cx="2390775" cy="1646238"/>
          </a:xfrm>
          <a:prstGeom prst="line">
            <a:avLst/>
          </a:prstGeom>
          <a:noFill/>
          <a:ln w="57150">
            <a:solidFill>
              <a:srgbClr val="0000CC"/>
            </a:solidFill>
            <a:prstDash val="sys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64523" name="AutoShape 13">
            <a:extLst>
              <a:ext uri="{FF2B5EF4-FFF2-40B4-BE49-F238E27FC236}">
                <a16:creationId xmlns:a16="http://schemas.microsoft.com/office/drawing/2014/main" id="{ACFBD34A-7BBD-DFE7-3B7E-5EBCACDE217A}"/>
              </a:ext>
            </a:extLst>
          </p:cNvPr>
          <p:cNvSpPr>
            <a:spLocks noChangeArrowheads="1"/>
          </p:cNvSpPr>
          <p:nvPr/>
        </p:nvSpPr>
        <p:spPr bwMode="auto">
          <a:xfrm>
            <a:off x="904875" y="3398838"/>
            <a:ext cx="2379663" cy="50006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9187" tIns="51577" rIns="99187" bIns="51577">
            <a:spAutoFit/>
          </a:bodyPr>
          <a:lstStyle>
            <a:lvl1pPr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eaLnBrk="1" hangingPunct="1">
              <a:buClr>
                <a:srgbClr val="000000"/>
              </a:buClr>
              <a:buSzPct val="100000"/>
              <a:buFont typeface="Arial" panose="020B0604020202020204" pitchFamily="34" charset="0"/>
              <a:buNone/>
            </a:pPr>
            <a:r>
              <a:rPr lang="en-GB" altLang="en-US" sz="2600">
                <a:solidFill>
                  <a:srgbClr val="0000CC"/>
                </a:solidFill>
                <a:latin typeface="Comic Sans MS" panose="030F0702030302020204" pitchFamily="66" charset="0"/>
                <a:cs typeface="Arial" panose="020B0604020202020204" pitchFamily="34" charset="0"/>
              </a:rPr>
              <a:t>Stock Quotes</a:t>
            </a:r>
          </a:p>
        </p:txBody>
      </p:sp>
      <p:grpSp>
        <p:nvGrpSpPr>
          <p:cNvPr id="64524" name="Group 30">
            <a:extLst>
              <a:ext uri="{FF2B5EF4-FFF2-40B4-BE49-F238E27FC236}">
                <a16:creationId xmlns:a16="http://schemas.microsoft.com/office/drawing/2014/main" id="{87051B59-880E-E514-1F0B-64D83A82365D}"/>
              </a:ext>
            </a:extLst>
          </p:cNvPr>
          <p:cNvGrpSpPr>
            <a:grpSpLocks/>
          </p:cNvGrpSpPr>
          <p:nvPr/>
        </p:nvGrpSpPr>
        <p:grpSpPr bwMode="auto">
          <a:xfrm>
            <a:off x="336550" y="4619625"/>
            <a:ext cx="9504363" cy="1509713"/>
            <a:chOff x="212" y="2910"/>
            <a:chExt cx="5555" cy="951"/>
          </a:xfrm>
        </p:grpSpPr>
        <p:grpSp>
          <p:nvGrpSpPr>
            <p:cNvPr id="64535" name="Group 14">
              <a:extLst>
                <a:ext uri="{FF2B5EF4-FFF2-40B4-BE49-F238E27FC236}">
                  <a16:creationId xmlns:a16="http://schemas.microsoft.com/office/drawing/2014/main" id="{6E221EA7-A6FB-5F87-EE94-5DEF6A8C810D}"/>
                </a:ext>
              </a:extLst>
            </p:cNvPr>
            <p:cNvGrpSpPr>
              <a:grpSpLocks/>
            </p:cNvGrpSpPr>
            <p:nvPr/>
          </p:nvGrpSpPr>
          <p:grpSpPr bwMode="auto">
            <a:xfrm>
              <a:off x="1270" y="3439"/>
              <a:ext cx="1004" cy="422"/>
              <a:chOff x="1152" y="3120"/>
              <a:chExt cx="911" cy="383"/>
            </a:xfrm>
          </p:grpSpPr>
          <p:sp>
            <p:nvSpPr>
              <p:cNvPr id="64548" name="AutoShape 15">
                <a:extLst>
                  <a:ext uri="{FF2B5EF4-FFF2-40B4-BE49-F238E27FC236}">
                    <a16:creationId xmlns:a16="http://schemas.microsoft.com/office/drawing/2014/main" id="{A6D33AEA-FBE7-911F-3919-BCFB78F22E93}"/>
                  </a:ext>
                </a:extLst>
              </p:cNvPr>
              <p:cNvSpPr>
                <a:spLocks noChangeArrowheads="1"/>
              </p:cNvSpPr>
              <p:nvPr/>
            </p:nvSpPr>
            <p:spPr bwMode="auto">
              <a:xfrm>
                <a:off x="1152" y="3120"/>
                <a:ext cx="912" cy="384"/>
              </a:xfrm>
              <a:prstGeom prst="roundRect">
                <a:avLst>
                  <a:gd name="adj" fmla="val 259"/>
                </a:avLst>
              </a:prstGeom>
              <a:solidFill>
                <a:srgbClr val="BBE0E3"/>
              </a:solidFill>
              <a:ln w="9360">
                <a:solidFill>
                  <a:srgbClr val="000000"/>
                </a:solidFill>
                <a:round/>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64549" name="AutoShape 16">
                <a:extLst>
                  <a:ext uri="{FF2B5EF4-FFF2-40B4-BE49-F238E27FC236}">
                    <a16:creationId xmlns:a16="http://schemas.microsoft.com/office/drawing/2014/main" id="{5AA481BC-C5D5-B4C3-5DA2-E60F20567137}"/>
                  </a:ext>
                </a:extLst>
              </p:cNvPr>
              <p:cNvSpPr>
                <a:spLocks noChangeArrowheads="1"/>
              </p:cNvSpPr>
              <p:nvPr/>
            </p:nvSpPr>
            <p:spPr bwMode="auto">
              <a:xfrm>
                <a:off x="1152" y="3120"/>
                <a:ext cx="912" cy="384"/>
              </a:xfrm>
              <a:prstGeom prst="roundRect">
                <a:avLst>
                  <a:gd name="adj" fmla="val 2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187" tIns="51577" rIns="99187" bIns="51577" anchor="ctr"/>
              <a:lstStyle>
                <a:lvl1pPr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Clr>
                    <a:srgbClr val="000000"/>
                  </a:buClr>
                  <a:buSzPct val="100000"/>
                  <a:buFont typeface="Arial" panose="020B0604020202020204" pitchFamily="34" charset="0"/>
                  <a:buNone/>
                </a:pPr>
                <a:r>
                  <a:rPr lang="en-GB" altLang="en-US" sz="2600">
                    <a:solidFill>
                      <a:schemeClr val="tx1"/>
                    </a:solidFill>
                    <a:latin typeface="Comic Sans MS" panose="030F0702030302020204" pitchFamily="66" charset="0"/>
                    <a:cs typeface="Arial" panose="020B0604020202020204" pitchFamily="34" charset="0"/>
                  </a:rPr>
                  <a:t>Customer</a:t>
                </a:r>
              </a:p>
            </p:txBody>
          </p:sp>
        </p:grpSp>
        <p:grpSp>
          <p:nvGrpSpPr>
            <p:cNvPr id="64536" name="Group 17">
              <a:extLst>
                <a:ext uri="{FF2B5EF4-FFF2-40B4-BE49-F238E27FC236}">
                  <a16:creationId xmlns:a16="http://schemas.microsoft.com/office/drawing/2014/main" id="{666A8475-E1EB-0BC7-198F-1B4F4C9AB3B5}"/>
                </a:ext>
              </a:extLst>
            </p:cNvPr>
            <p:cNvGrpSpPr>
              <a:grpSpLocks/>
            </p:cNvGrpSpPr>
            <p:nvPr/>
          </p:nvGrpSpPr>
          <p:grpSpPr bwMode="auto">
            <a:xfrm>
              <a:off x="212" y="2910"/>
              <a:ext cx="1004" cy="422"/>
              <a:chOff x="192" y="2640"/>
              <a:chExt cx="911" cy="383"/>
            </a:xfrm>
          </p:grpSpPr>
          <p:sp>
            <p:nvSpPr>
              <p:cNvPr id="64546" name="AutoShape 18">
                <a:extLst>
                  <a:ext uri="{FF2B5EF4-FFF2-40B4-BE49-F238E27FC236}">
                    <a16:creationId xmlns:a16="http://schemas.microsoft.com/office/drawing/2014/main" id="{2F3F6E1F-7A64-300A-BE66-61F5CFE4DF31}"/>
                  </a:ext>
                </a:extLst>
              </p:cNvPr>
              <p:cNvSpPr>
                <a:spLocks noChangeArrowheads="1"/>
              </p:cNvSpPr>
              <p:nvPr/>
            </p:nvSpPr>
            <p:spPr bwMode="auto">
              <a:xfrm>
                <a:off x="192" y="2640"/>
                <a:ext cx="912" cy="384"/>
              </a:xfrm>
              <a:prstGeom prst="roundRect">
                <a:avLst>
                  <a:gd name="adj" fmla="val 259"/>
                </a:avLst>
              </a:prstGeom>
              <a:solidFill>
                <a:srgbClr val="BBE0E3"/>
              </a:solidFill>
              <a:ln w="9360">
                <a:solidFill>
                  <a:srgbClr val="000000"/>
                </a:solidFill>
                <a:round/>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64547" name="AutoShape 19">
                <a:extLst>
                  <a:ext uri="{FF2B5EF4-FFF2-40B4-BE49-F238E27FC236}">
                    <a16:creationId xmlns:a16="http://schemas.microsoft.com/office/drawing/2014/main" id="{7845645C-B8E0-F6CD-5DDF-AE584E5EBB05}"/>
                  </a:ext>
                </a:extLst>
              </p:cNvPr>
              <p:cNvSpPr>
                <a:spLocks noChangeArrowheads="1"/>
              </p:cNvSpPr>
              <p:nvPr/>
            </p:nvSpPr>
            <p:spPr bwMode="auto">
              <a:xfrm>
                <a:off x="192" y="2640"/>
                <a:ext cx="912" cy="384"/>
              </a:xfrm>
              <a:prstGeom prst="roundRect">
                <a:avLst>
                  <a:gd name="adj" fmla="val 2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187" tIns="51577" rIns="99187" bIns="51577" anchor="ctr"/>
              <a:lstStyle>
                <a:lvl1pPr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Clr>
                    <a:srgbClr val="000000"/>
                  </a:buClr>
                  <a:buSzPct val="100000"/>
                  <a:buFont typeface="Arial" panose="020B0604020202020204" pitchFamily="34" charset="0"/>
                  <a:buNone/>
                </a:pPr>
                <a:r>
                  <a:rPr lang="en-GB" altLang="en-US" sz="2600">
                    <a:solidFill>
                      <a:schemeClr val="tx1"/>
                    </a:solidFill>
                    <a:latin typeface="Comic Sans MS" panose="030F0702030302020204" pitchFamily="66" charset="0"/>
                    <a:cs typeface="Arial" panose="020B0604020202020204" pitchFamily="34" charset="0"/>
                  </a:rPr>
                  <a:t>Customer</a:t>
                </a:r>
              </a:p>
            </p:txBody>
          </p:sp>
        </p:grpSp>
        <p:grpSp>
          <p:nvGrpSpPr>
            <p:cNvPr id="64537" name="Group 20">
              <a:extLst>
                <a:ext uri="{FF2B5EF4-FFF2-40B4-BE49-F238E27FC236}">
                  <a16:creationId xmlns:a16="http://schemas.microsoft.com/office/drawing/2014/main" id="{527C5426-E58F-7896-D315-5B298203B959}"/>
                </a:ext>
              </a:extLst>
            </p:cNvPr>
            <p:cNvGrpSpPr>
              <a:grpSpLocks/>
            </p:cNvGrpSpPr>
            <p:nvPr/>
          </p:nvGrpSpPr>
          <p:grpSpPr bwMode="auto">
            <a:xfrm>
              <a:off x="2540" y="3439"/>
              <a:ext cx="1004" cy="422"/>
              <a:chOff x="2304" y="3120"/>
              <a:chExt cx="911" cy="383"/>
            </a:xfrm>
          </p:grpSpPr>
          <p:sp>
            <p:nvSpPr>
              <p:cNvPr id="64544" name="AutoShape 21">
                <a:extLst>
                  <a:ext uri="{FF2B5EF4-FFF2-40B4-BE49-F238E27FC236}">
                    <a16:creationId xmlns:a16="http://schemas.microsoft.com/office/drawing/2014/main" id="{4111E080-3EA3-408B-F862-04B5B7534738}"/>
                  </a:ext>
                </a:extLst>
              </p:cNvPr>
              <p:cNvSpPr>
                <a:spLocks noChangeArrowheads="1"/>
              </p:cNvSpPr>
              <p:nvPr/>
            </p:nvSpPr>
            <p:spPr bwMode="auto">
              <a:xfrm>
                <a:off x="2304" y="3120"/>
                <a:ext cx="912" cy="384"/>
              </a:xfrm>
              <a:prstGeom prst="roundRect">
                <a:avLst>
                  <a:gd name="adj" fmla="val 259"/>
                </a:avLst>
              </a:prstGeom>
              <a:solidFill>
                <a:srgbClr val="BBE0E3"/>
              </a:solidFill>
              <a:ln w="9360">
                <a:solidFill>
                  <a:srgbClr val="000000"/>
                </a:solidFill>
                <a:round/>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64545" name="AutoShape 22">
                <a:extLst>
                  <a:ext uri="{FF2B5EF4-FFF2-40B4-BE49-F238E27FC236}">
                    <a16:creationId xmlns:a16="http://schemas.microsoft.com/office/drawing/2014/main" id="{446AB2B1-BE95-1E22-1713-8BE34AEEC749}"/>
                  </a:ext>
                </a:extLst>
              </p:cNvPr>
              <p:cNvSpPr>
                <a:spLocks noChangeArrowheads="1"/>
              </p:cNvSpPr>
              <p:nvPr/>
            </p:nvSpPr>
            <p:spPr bwMode="auto">
              <a:xfrm>
                <a:off x="2304" y="3120"/>
                <a:ext cx="912" cy="384"/>
              </a:xfrm>
              <a:prstGeom prst="roundRect">
                <a:avLst>
                  <a:gd name="adj" fmla="val 2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187" tIns="51577" rIns="99187" bIns="51577" anchor="ctr"/>
              <a:lstStyle>
                <a:lvl1pPr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Clr>
                    <a:srgbClr val="000000"/>
                  </a:buClr>
                  <a:buSzPct val="100000"/>
                  <a:buFont typeface="Arial" panose="020B0604020202020204" pitchFamily="34" charset="0"/>
                  <a:buNone/>
                </a:pPr>
                <a:r>
                  <a:rPr lang="en-GB" altLang="en-US" sz="2600">
                    <a:solidFill>
                      <a:schemeClr val="tx1"/>
                    </a:solidFill>
                    <a:latin typeface="Comic Sans MS" panose="030F0702030302020204" pitchFamily="66" charset="0"/>
                    <a:cs typeface="Arial" panose="020B0604020202020204" pitchFamily="34" charset="0"/>
                  </a:rPr>
                  <a:t>Customer</a:t>
                </a:r>
              </a:p>
            </p:txBody>
          </p:sp>
        </p:grpSp>
        <p:grpSp>
          <p:nvGrpSpPr>
            <p:cNvPr id="64538" name="Group 23">
              <a:extLst>
                <a:ext uri="{FF2B5EF4-FFF2-40B4-BE49-F238E27FC236}">
                  <a16:creationId xmlns:a16="http://schemas.microsoft.com/office/drawing/2014/main" id="{B96026B0-A1CE-EC37-3B82-ED7C7700A6EA}"/>
                </a:ext>
              </a:extLst>
            </p:cNvPr>
            <p:cNvGrpSpPr>
              <a:grpSpLocks/>
            </p:cNvGrpSpPr>
            <p:nvPr/>
          </p:nvGrpSpPr>
          <p:grpSpPr bwMode="auto">
            <a:xfrm>
              <a:off x="3757" y="3439"/>
              <a:ext cx="1004" cy="422"/>
              <a:chOff x="3408" y="3120"/>
              <a:chExt cx="911" cy="383"/>
            </a:xfrm>
          </p:grpSpPr>
          <p:sp>
            <p:nvSpPr>
              <p:cNvPr id="64542" name="AutoShape 24">
                <a:extLst>
                  <a:ext uri="{FF2B5EF4-FFF2-40B4-BE49-F238E27FC236}">
                    <a16:creationId xmlns:a16="http://schemas.microsoft.com/office/drawing/2014/main" id="{5130ED63-7435-D319-487E-6E1148904A16}"/>
                  </a:ext>
                </a:extLst>
              </p:cNvPr>
              <p:cNvSpPr>
                <a:spLocks noChangeArrowheads="1"/>
              </p:cNvSpPr>
              <p:nvPr/>
            </p:nvSpPr>
            <p:spPr bwMode="auto">
              <a:xfrm>
                <a:off x="3408" y="3120"/>
                <a:ext cx="912" cy="384"/>
              </a:xfrm>
              <a:prstGeom prst="roundRect">
                <a:avLst>
                  <a:gd name="adj" fmla="val 259"/>
                </a:avLst>
              </a:prstGeom>
              <a:solidFill>
                <a:srgbClr val="BBE0E3"/>
              </a:solidFill>
              <a:ln w="9360">
                <a:solidFill>
                  <a:srgbClr val="000000"/>
                </a:solidFill>
                <a:round/>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64543" name="AutoShape 25">
                <a:extLst>
                  <a:ext uri="{FF2B5EF4-FFF2-40B4-BE49-F238E27FC236}">
                    <a16:creationId xmlns:a16="http://schemas.microsoft.com/office/drawing/2014/main" id="{DDA79DD4-E43D-BD3A-EE9C-C671D93B8DBE}"/>
                  </a:ext>
                </a:extLst>
              </p:cNvPr>
              <p:cNvSpPr>
                <a:spLocks noChangeArrowheads="1"/>
              </p:cNvSpPr>
              <p:nvPr/>
            </p:nvSpPr>
            <p:spPr bwMode="auto">
              <a:xfrm>
                <a:off x="3408" y="3120"/>
                <a:ext cx="912" cy="384"/>
              </a:xfrm>
              <a:prstGeom prst="roundRect">
                <a:avLst>
                  <a:gd name="adj" fmla="val 2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187" tIns="51577" rIns="99187" bIns="51577" anchor="ctr"/>
              <a:lstStyle>
                <a:lvl1pPr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Clr>
                    <a:srgbClr val="000000"/>
                  </a:buClr>
                  <a:buSzPct val="100000"/>
                  <a:buFont typeface="Arial" panose="020B0604020202020204" pitchFamily="34" charset="0"/>
                  <a:buNone/>
                </a:pPr>
                <a:r>
                  <a:rPr lang="en-GB" altLang="en-US" sz="2600">
                    <a:solidFill>
                      <a:schemeClr val="tx1"/>
                    </a:solidFill>
                    <a:latin typeface="Comic Sans MS" panose="030F0702030302020204" pitchFamily="66" charset="0"/>
                    <a:cs typeface="Arial" panose="020B0604020202020204" pitchFamily="34" charset="0"/>
                  </a:rPr>
                  <a:t>Customer</a:t>
                </a:r>
              </a:p>
            </p:txBody>
          </p:sp>
        </p:grpSp>
        <p:grpSp>
          <p:nvGrpSpPr>
            <p:cNvPr id="64539" name="Group 26">
              <a:extLst>
                <a:ext uri="{FF2B5EF4-FFF2-40B4-BE49-F238E27FC236}">
                  <a16:creationId xmlns:a16="http://schemas.microsoft.com/office/drawing/2014/main" id="{71CD74C0-7D65-6D2F-B022-423B9E5C4379}"/>
                </a:ext>
              </a:extLst>
            </p:cNvPr>
            <p:cNvGrpSpPr>
              <a:grpSpLocks/>
            </p:cNvGrpSpPr>
            <p:nvPr/>
          </p:nvGrpSpPr>
          <p:grpSpPr bwMode="auto">
            <a:xfrm>
              <a:off x="4763" y="2910"/>
              <a:ext cx="1004" cy="422"/>
              <a:chOff x="4320" y="2640"/>
              <a:chExt cx="911" cy="383"/>
            </a:xfrm>
          </p:grpSpPr>
          <p:sp>
            <p:nvSpPr>
              <p:cNvPr id="64540" name="AutoShape 27">
                <a:extLst>
                  <a:ext uri="{FF2B5EF4-FFF2-40B4-BE49-F238E27FC236}">
                    <a16:creationId xmlns:a16="http://schemas.microsoft.com/office/drawing/2014/main" id="{226F1596-F99E-D9AF-3AE5-9B2279C374D5}"/>
                  </a:ext>
                </a:extLst>
              </p:cNvPr>
              <p:cNvSpPr>
                <a:spLocks noChangeArrowheads="1"/>
              </p:cNvSpPr>
              <p:nvPr/>
            </p:nvSpPr>
            <p:spPr bwMode="auto">
              <a:xfrm>
                <a:off x="4320" y="2640"/>
                <a:ext cx="912" cy="384"/>
              </a:xfrm>
              <a:prstGeom prst="roundRect">
                <a:avLst>
                  <a:gd name="adj" fmla="val 259"/>
                </a:avLst>
              </a:prstGeom>
              <a:solidFill>
                <a:srgbClr val="BBE0E3"/>
              </a:solidFill>
              <a:ln w="9360">
                <a:solidFill>
                  <a:srgbClr val="000000"/>
                </a:solidFill>
                <a:round/>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64541" name="AutoShape 28">
                <a:extLst>
                  <a:ext uri="{FF2B5EF4-FFF2-40B4-BE49-F238E27FC236}">
                    <a16:creationId xmlns:a16="http://schemas.microsoft.com/office/drawing/2014/main" id="{09164365-27F5-6C88-DE1A-011EEC0C070D}"/>
                  </a:ext>
                </a:extLst>
              </p:cNvPr>
              <p:cNvSpPr>
                <a:spLocks noChangeArrowheads="1"/>
              </p:cNvSpPr>
              <p:nvPr/>
            </p:nvSpPr>
            <p:spPr bwMode="auto">
              <a:xfrm>
                <a:off x="4320" y="2640"/>
                <a:ext cx="912" cy="384"/>
              </a:xfrm>
              <a:prstGeom prst="roundRect">
                <a:avLst>
                  <a:gd name="adj" fmla="val 2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187" tIns="51577" rIns="99187" bIns="51577" anchor="ctr"/>
              <a:lstStyle>
                <a:lvl1pPr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algn="ctr" eaLnBrk="1" hangingPunct="1">
                  <a:buClr>
                    <a:srgbClr val="000000"/>
                  </a:buClr>
                  <a:buSzPct val="100000"/>
                  <a:buFont typeface="Arial" panose="020B0604020202020204" pitchFamily="34" charset="0"/>
                  <a:buNone/>
                </a:pPr>
                <a:r>
                  <a:rPr lang="en-GB" altLang="en-US" sz="2600">
                    <a:solidFill>
                      <a:schemeClr val="tx1"/>
                    </a:solidFill>
                    <a:latin typeface="Comic Sans MS" panose="030F0702030302020204" pitchFamily="66" charset="0"/>
                    <a:cs typeface="Arial" panose="020B0604020202020204" pitchFamily="34" charset="0"/>
                  </a:rPr>
                  <a:t>Customer</a:t>
                </a:r>
              </a:p>
            </p:txBody>
          </p:sp>
        </p:grpSp>
      </p:grpSp>
      <p:sp>
        <p:nvSpPr>
          <p:cNvPr id="64525" name="AutoShape 29">
            <a:extLst>
              <a:ext uri="{FF2B5EF4-FFF2-40B4-BE49-F238E27FC236}">
                <a16:creationId xmlns:a16="http://schemas.microsoft.com/office/drawing/2014/main" id="{896F71EE-63DF-0C75-6CD6-24D8108B7C33}"/>
              </a:ext>
            </a:extLst>
          </p:cNvPr>
          <p:cNvSpPr>
            <a:spLocks noChangeArrowheads="1"/>
          </p:cNvSpPr>
          <p:nvPr/>
        </p:nvSpPr>
        <p:spPr bwMode="auto">
          <a:xfrm>
            <a:off x="6869113" y="6294438"/>
            <a:ext cx="2578100" cy="682625"/>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9187" tIns="51577" rIns="99187" bIns="51577">
            <a:spAutoFit/>
          </a:bodyPr>
          <a:lstStyle>
            <a:lvl1pPr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1pPr>
            <a:lvl2pPr marL="742950" indent="-28575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2pPr>
            <a:lvl3pPr marL="11430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3pPr>
            <a:lvl4pPr marL="16002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4pPr>
            <a:lvl5pPr marL="2057400" indent="-228600" defTabSz="1008063">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tabLst>
                <a:tab pos="0" algn="l"/>
                <a:tab pos="1008063" algn="l"/>
                <a:tab pos="2016125" algn="l"/>
                <a:tab pos="3024188" algn="l"/>
                <a:tab pos="4032250" algn="l"/>
                <a:tab pos="5040313" algn="l"/>
                <a:tab pos="6048375" algn="l"/>
                <a:tab pos="7051675" algn="l"/>
                <a:tab pos="8059738" algn="l"/>
                <a:tab pos="9067800" algn="l"/>
                <a:tab pos="10075863" algn="l"/>
                <a:tab pos="11083925" algn="l"/>
              </a:tabLst>
              <a:defRPr sz="3600" b="1">
                <a:solidFill>
                  <a:schemeClr val="bg1"/>
                </a:solidFill>
                <a:latin typeface="Times New Roman" panose="02020603050405020304" pitchFamily="18" charset="0"/>
              </a:defRPr>
            </a:lvl9pPr>
          </a:lstStyle>
          <a:p>
            <a:pPr eaLnBrk="1" hangingPunct="1">
              <a:buClr>
                <a:srgbClr val="000000"/>
              </a:buClr>
              <a:buSzPct val="100000"/>
              <a:buFont typeface="Arial" panose="020B0604020202020204" pitchFamily="34" charset="0"/>
              <a:buNone/>
            </a:pPr>
            <a:r>
              <a:rPr lang="en-GB" altLang="en-US" sz="3800">
                <a:solidFill>
                  <a:srgbClr val="0000CC"/>
                </a:solidFill>
                <a:latin typeface="Comic Sans MS" panose="030F0702030302020204" pitchFamily="66" charset="0"/>
                <a:cs typeface="Arial" panose="020B0604020202020204" pitchFamily="34" charset="0"/>
              </a:rPr>
              <a:t>Observers</a:t>
            </a:r>
          </a:p>
        </p:txBody>
      </p:sp>
      <p:sp>
        <p:nvSpPr>
          <p:cNvPr id="31" name="Oval 30">
            <a:extLst>
              <a:ext uri="{FF2B5EF4-FFF2-40B4-BE49-F238E27FC236}">
                <a16:creationId xmlns:a16="http://schemas.microsoft.com/office/drawing/2014/main" id="{809FCA16-7253-E9C5-CEAA-1DBC97ABB9A5}"/>
              </a:ext>
            </a:extLst>
          </p:cNvPr>
          <p:cNvSpPr/>
          <p:nvPr/>
        </p:nvSpPr>
        <p:spPr bwMode="auto">
          <a:xfrm>
            <a:off x="7631113" y="2179638"/>
            <a:ext cx="2133600" cy="1371600"/>
          </a:xfrm>
          <a:prstGeom prst="ellipse">
            <a:avLst/>
          </a:prstGeom>
          <a:solidFill>
            <a:srgbClr val="CC9900"/>
          </a:solidFill>
          <a:ln w="57150">
            <a:solidFill>
              <a:schemeClr val="tx1"/>
            </a:solidFill>
            <a:prstDash val="dash"/>
            <a:round/>
            <a:headEnd/>
            <a:tailEnd/>
          </a:ln>
        </p:spPr>
        <p:txBody>
          <a:bodyPr anchor="ctr"/>
          <a:lstStyle/>
          <a:p>
            <a:pPr algn="ctr">
              <a:lnSpc>
                <a:spcPct val="90000"/>
              </a:lnSpc>
              <a:spcAft>
                <a:spcPts val="1088"/>
              </a:spcAft>
              <a:buClr>
                <a:srgbClr val="000000"/>
              </a:buClr>
              <a:buSzPct val="75000"/>
              <a:buFont typeface="Wingdings" pitchFamily="2" charset="2"/>
              <a:buNone/>
              <a:defRPr/>
            </a:pPr>
            <a:r>
              <a:rPr lang="en-US" sz="2800" dirty="0">
                <a:latin typeface="+mj-lt"/>
              </a:rPr>
              <a:t>Stock market</a:t>
            </a:r>
          </a:p>
        </p:txBody>
      </p:sp>
      <p:sp>
        <p:nvSpPr>
          <p:cNvPr id="32" name="Up Arrow 31">
            <a:extLst>
              <a:ext uri="{FF2B5EF4-FFF2-40B4-BE49-F238E27FC236}">
                <a16:creationId xmlns:a16="http://schemas.microsoft.com/office/drawing/2014/main" id="{85CCFF7E-4BB4-0069-BDA2-6FAE66464B9A}"/>
              </a:ext>
            </a:extLst>
          </p:cNvPr>
          <p:cNvSpPr/>
          <p:nvPr/>
        </p:nvSpPr>
        <p:spPr bwMode="auto">
          <a:xfrm rot="18202681">
            <a:off x="6815137" y="1619251"/>
            <a:ext cx="466725" cy="1454150"/>
          </a:xfrm>
          <a:prstGeom prst="upArrow">
            <a:avLst/>
          </a:prstGeom>
          <a:solidFill>
            <a:srgbClr val="92D050"/>
          </a:solid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64528" name="TextBox 1">
            <a:extLst>
              <a:ext uri="{FF2B5EF4-FFF2-40B4-BE49-F238E27FC236}">
                <a16:creationId xmlns:a16="http://schemas.microsoft.com/office/drawing/2014/main" id="{7FD4DD24-C7B0-0C90-7859-CB1F93327709}"/>
              </a:ext>
            </a:extLst>
          </p:cNvPr>
          <p:cNvSpPr txBox="1">
            <a:spLocks noChangeArrowheads="1"/>
          </p:cNvSpPr>
          <p:nvPr/>
        </p:nvSpPr>
        <p:spPr bwMode="auto">
          <a:xfrm>
            <a:off x="2686050" y="4090988"/>
            <a:ext cx="741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CC"/>
                </a:solidFill>
                <a:latin typeface="Comic Sans MS" panose="030F0702030302020204" pitchFamily="66" charset="0"/>
                <a:cs typeface="Arial" panose="020B0604020202020204" pitchFamily="34" charset="0"/>
              </a:rPr>
              <a:t>A</a:t>
            </a:r>
          </a:p>
        </p:txBody>
      </p:sp>
      <p:sp>
        <p:nvSpPr>
          <p:cNvPr id="64529" name="TextBox 33">
            <a:extLst>
              <a:ext uri="{FF2B5EF4-FFF2-40B4-BE49-F238E27FC236}">
                <a16:creationId xmlns:a16="http://schemas.microsoft.com/office/drawing/2014/main" id="{45A127FC-1366-0261-3B85-8C7F0E78BBE1}"/>
              </a:ext>
            </a:extLst>
          </p:cNvPr>
          <p:cNvSpPr txBox="1">
            <a:spLocks noChangeArrowheads="1"/>
          </p:cNvSpPr>
          <p:nvPr/>
        </p:nvSpPr>
        <p:spPr bwMode="auto">
          <a:xfrm>
            <a:off x="3144838" y="4421188"/>
            <a:ext cx="7413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CC"/>
                </a:solidFill>
                <a:latin typeface="Comic Sans MS" panose="030F0702030302020204" pitchFamily="66" charset="0"/>
                <a:cs typeface="Arial" panose="020B0604020202020204" pitchFamily="34" charset="0"/>
              </a:rPr>
              <a:t>A</a:t>
            </a:r>
          </a:p>
        </p:txBody>
      </p:sp>
      <p:sp>
        <p:nvSpPr>
          <p:cNvPr id="64530" name="TextBox 34">
            <a:extLst>
              <a:ext uri="{FF2B5EF4-FFF2-40B4-BE49-F238E27FC236}">
                <a16:creationId xmlns:a16="http://schemas.microsoft.com/office/drawing/2014/main" id="{CE44AAE0-5956-3731-E8FF-C5DC66D69335}"/>
              </a:ext>
            </a:extLst>
          </p:cNvPr>
          <p:cNvSpPr txBox="1">
            <a:spLocks noChangeArrowheads="1"/>
          </p:cNvSpPr>
          <p:nvPr/>
        </p:nvSpPr>
        <p:spPr bwMode="auto">
          <a:xfrm>
            <a:off x="3868738" y="4527550"/>
            <a:ext cx="7413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CC"/>
                </a:solidFill>
                <a:latin typeface="Comic Sans MS" panose="030F0702030302020204" pitchFamily="66" charset="0"/>
                <a:cs typeface="Arial" panose="020B0604020202020204" pitchFamily="34" charset="0"/>
              </a:rPr>
              <a:t>B</a:t>
            </a:r>
          </a:p>
        </p:txBody>
      </p:sp>
      <p:sp>
        <p:nvSpPr>
          <p:cNvPr id="64531" name="TextBox 35">
            <a:extLst>
              <a:ext uri="{FF2B5EF4-FFF2-40B4-BE49-F238E27FC236}">
                <a16:creationId xmlns:a16="http://schemas.microsoft.com/office/drawing/2014/main" id="{B95BC3B2-C5D2-1BEE-5C11-6AD60ECA0B30}"/>
              </a:ext>
            </a:extLst>
          </p:cNvPr>
          <p:cNvSpPr txBox="1">
            <a:spLocks noChangeArrowheads="1"/>
          </p:cNvSpPr>
          <p:nvPr/>
        </p:nvSpPr>
        <p:spPr bwMode="auto">
          <a:xfrm>
            <a:off x="4479925" y="4919663"/>
            <a:ext cx="741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CC"/>
                </a:solidFill>
                <a:latin typeface="Comic Sans MS" panose="030F0702030302020204" pitchFamily="66" charset="0"/>
                <a:cs typeface="Arial" panose="020B0604020202020204" pitchFamily="34" charset="0"/>
              </a:rPr>
              <a:t>C</a:t>
            </a:r>
          </a:p>
        </p:txBody>
      </p:sp>
      <p:sp>
        <p:nvSpPr>
          <p:cNvPr id="64532" name="TextBox 36">
            <a:extLst>
              <a:ext uri="{FF2B5EF4-FFF2-40B4-BE49-F238E27FC236}">
                <a16:creationId xmlns:a16="http://schemas.microsoft.com/office/drawing/2014/main" id="{5594B328-08D6-F625-E65E-D5BBBA189765}"/>
              </a:ext>
            </a:extLst>
          </p:cNvPr>
          <p:cNvSpPr txBox="1">
            <a:spLocks noChangeArrowheads="1"/>
          </p:cNvSpPr>
          <p:nvPr/>
        </p:nvSpPr>
        <p:spPr bwMode="auto">
          <a:xfrm>
            <a:off x="5551488" y="4621213"/>
            <a:ext cx="7413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CC"/>
                </a:solidFill>
                <a:latin typeface="Comic Sans MS" panose="030F0702030302020204" pitchFamily="66" charset="0"/>
                <a:cs typeface="Arial" panose="020B0604020202020204" pitchFamily="34" charset="0"/>
              </a:rPr>
              <a:t>C</a:t>
            </a:r>
          </a:p>
        </p:txBody>
      </p:sp>
      <p:sp>
        <p:nvSpPr>
          <p:cNvPr id="64533" name="TextBox 37">
            <a:extLst>
              <a:ext uri="{FF2B5EF4-FFF2-40B4-BE49-F238E27FC236}">
                <a16:creationId xmlns:a16="http://schemas.microsoft.com/office/drawing/2014/main" id="{DFF16586-DE10-C7EA-DFAE-550B5ACCF9CC}"/>
              </a:ext>
            </a:extLst>
          </p:cNvPr>
          <p:cNvSpPr txBox="1">
            <a:spLocks noChangeArrowheads="1"/>
          </p:cNvSpPr>
          <p:nvPr/>
        </p:nvSpPr>
        <p:spPr bwMode="auto">
          <a:xfrm>
            <a:off x="6989763" y="3841750"/>
            <a:ext cx="7413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CC"/>
                </a:solidFill>
                <a:latin typeface="Comic Sans MS" panose="030F0702030302020204" pitchFamily="66" charset="0"/>
                <a:cs typeface="Arial" panose="020B0604020202020204" pitchFamily="34" charset="0"/>
              </a:rPr>
              <a:t>A</a:t>
            </a:r>
          </a:p>
        </p:txBody>
      </p:sp>
      <p:sp>
        <p:nvSpPr>
          <p:cNvPr id="64534" name="TextBox 38">
            <a:extLst>
              <a:ext uri="{FF2B5EF4-FFF2-40B4-BE49-F238E27FC236}">
                <a16:creationId xmlns:a16="http://schemas.microsoft.com/office/drawing/2014/main" id="{6627D86D-580B-8E0E-D22A-9FFF03EA305B}"/>
              </a:ext>
            </a:extLst>
          </p:cNvPr>
          <p:cNvSpPr txBox="1">
            <a:spLocks noChangeArrowheads="1"/>
          </p:cNvSpPr>
          <p:nvPr/>
        </p:nvSpPr>
        <p:spPr bwMode="auto">
          <a:xfrm>
            <a:off x="6289675" y="4406900"/>
            <a:ext cx="741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CC"/>
                </a:solidFill>
                <a:latin typeface="Comic Sans MS" panose="030F0702030302020204" pitchFamily="66" charset="0"/>
                <a:cs typeface="Arial" panose="020B0604020202020204" pitchFamily="34" charset="0"/>
              </a:rPr>
              <a:t>D</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EBEA8A8-10BD-AACA-2863-CECD3CBF263C}"/>
              </a:ext>
            </a:extLst>
          </p:cNvPr>
          <p:cNvSpPr>
            <a:spLocks noGrp="1" noChangeArrowheads="1"/>
          </p:cNvSpPr>
          <p:nvPr>
            <p:ph type="title" idx="4294967295"/>
          </p:nvPr>
        </p:nvSpPr>
        <p:spPr>
          <a:xfrm>
            <a:off x="696913" y="-200025"/>
            <a:ext cx="8596312" cy="1255713"/>
          </a:xfrm>
        </p:spPr>
        <p:txBody>
          <a:bodyPr lIns="100772" tIns="50387" rIns="100772" bIns="50387" anchor="b"/>
          <a:lstStyle/>
          <a:p>
            <a:pPr eaLnBrk="1" hangingPunct="1"/>
            <a:r>
              <a:rPr lang="en-US" altLang="en-US" sz="3200"/>
              <a:t> Example 2: Cricket Match</a:t>
            </a:r>
          </a:p>
        </p:txBody>
      </p:sp>
      <p:pic>
        <p:nvPicPr>
          <p:cNvPr id="66563" name="Picture 6">
            <a:extLst>
              <a:ext uri="{FF2B5EF4-FFF2-40B4-BE49-F238E27FC236}">
                <a16:creationId xmlns:a16="http://schemas.microsoft.com/office/drawing/2014/main" id="{54E4DCAD-1766-D2D1-7D30-086FBAC59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85888"/>
            <a:ext cx="2381250"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7">
            <a:extLst>
              <a:ext uri="{FF2B5EF4-FFF2-40B4-BE49-F238E27FC236}">
                <a16:creationId xmlns:a16="http://schemas.microsoft.com/office/drawing/2014/main" id="{83BB0D1F-64A9-9D5A-3B82-7A8E4A4C7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149600"/>
            <a:ext cx="2382838"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8">
            <a:extLst>
              <a:ext uri="{FF2B5EF4-FFF2-40B4-BE49-F238E27FC236}">
                <a16:creationId xmlns:a16="http://schemas.microsoft.com/office/drawing/2014/main" id="{DFE00C38-6BD2-F37E-D29F-285933052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4997450"/>
            <a:ext cx="2382838"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Cloud">
            <a:extLst>
              <a:ext uri="{FF2B5EF4-FFF2-40B4-BE49-F238E27FC236}">
                <a16:creationId xmlns:a16="http://schemas.microsoft.com/office/drawing/2014/main" id="{E0CD222B-B213-BF47-6D34-3AA3AD180D2B}"/>
              </a:ext>
            </a:extLst>
          </p:cNvPr>
          <p:cNvSpPr>
            <a:spLocks noChangeAspect="1" noEditPoints="1" noChangeArrowheads="1"/>
          </p:cNvSpPr>
          <p:nvPr/>
        </p:nvSpPr>
        <p:spPr bwMode="auto">
          <a:xfrm>
            <a:off x="3211513" y="2255838"/>
            <a:ext cx="3767137" cy="2525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lIns="100772" tIns="50387" rIns="100772" bIns="50387"/>
          <a:lstStyle/>
          <a:p>
            <a:endParaRPr lang="en-GB"/>
          </a:p>
        </p:txBody>
      </p:sp>
      <p:sp>
        <p:nvSpPr>
          <p:cNvPr id="66567" name="tower">
            <a:extLst>
              <a:ext uri="{FF2B5EF4-FFF2-40B4-BE49-F238E27FC236}">
                <a16:creationId xmlns:a16="http://schemas.microsoft.com/office/drawing/2014/main" id="{85735A5F-CD32-ED06-91B4-DB59CA10595B}"/>
              </a:ext>
            </a:extLst>
          </p:cNvPr>
          <p:cNvSpPr>
            <a:spLocks noEditPoints="1" noChangeArrowheads="1"/>
          </p:cNvSpPr>
          <p:nvPr/>
        </p:nvSpPr>
        <p:spPr bwMode="auto">
          <a:xfrm>
            <a:off x="7799388" y="1344613"/>
            <a:ext cx="1784350" cy="3986212"/>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lIns="100772" tIns="50387" rIns="100772" bIns="50387"/>
          <a:lstStyle/>
          <a:p>
            <a:endParaRPr lang="en-GB"/>
          </a:p>
        </p:txBody>
      </p:sp>
      <p:sp>
        <p:nvSpPr>
          <p:cNvPr id="66568" name="Line 11">
            <a:extLst>
              <a:ext uri="{FF2B5EF4-FFF2-40B4-BE49-F238E27FC236}">
                <a16:creationId xmlns:a16="http://schemas.microsoft.com/office/drawing/2014/main" id="{75FD708E-DB92-0ADE-BCD8-50F66E281616}"/>
              </a:ext>
            </a:extLst>
          </p:cNvPr>
          <p:cNvSpPr>
            <a:spLocks noChangeShapeType="1"/>
          </p:cNvSpPr>
          <p:nvPr/>
        </p:nvSpPr>
        <p:spPr bwMode="auto">
          <a:xfrm flipH="1">
            <a:off x="6921500" y="3817938"/>
            <a:ext cx="9810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6569" name="Line 12">
            <a:extLst>
              <a:ext uri="{FF2B5EF4-FFF2-40B4-BE49-F238E27FC236}">
                <a16:creationId xmlns:a16="http://schemas.microsoft.com/office/drawing/2014/main" id="{4FD17B4D-4FD0-D5A5-277E-A1F6B5F0FF36}"/>
              </a:ext>
            </a:extLst>
          </p:cNvPr>
          <p:cNvSpPr>
            <a:spLocks noChangeShapeType="1"/>
          </p:cNvSpPr>
          <p:nvPr/>
        </p:nvSpPr>
        <p:spPr bwMode="auto">
          <a:xfrm flipH="1" flipV="1">
            <a:off x="2593975" y="2322513"/>
            <a:ext cx="1004888" cy="5349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6570" name="Line 13">
            <a:extLst>
              <a:ext uri="{FF2B5EF4-FFF2-40B4-BE49-F238E27FC236}">
                <a16:creationId xmlns:a16="http://schemas.microsoft.com/office/drawing/2014/main" id="{878920DA-9F22-F126-CD94-8BE50BF2C5BE}"/>
              </a:ext>
            </a:extLst>
          </p:cNvPr>
          <p:cNvSpPr>
            <a:spLocks noChangeShapeType="1"/>
          </p:cNvSpPr>
          <p:nvPr/>
        </p:nvSpPr>
        <p:spPr bwMode="auto">
          <a:xfrm flipH="1">
            <a:off x="2695575" y="4000500"/>
            <a:ext cx="750888" cy="40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6571" name="Line 14">
            <a:extLst>
              <a:ext uri="{FF2B5EF4-FFF2-40B4-BE49-F238E27FC236}">
                <a16:creationId xmlns:a16="http://schemas.microsoft.com/office/drawing/2014/main" id="{8631F845-5440-62E8-9F2C-A96DEF08B9BB}"/>
              </a:ext>
            </a:extLst>
          </p:cNvPr>
          <p:cNvSpPr>
            <a:spLocks noChangeShapeType="1"/>
          </p:cNvSpPr>
          <p:nvPr/>
        </p:nvSpPr>
        <p:spPr bwMode="auto">
          <a:xfrm flipH="1">
            <a:off x="2674938" y="4533900"/>
            <a:ext cx="1381125" cy="19732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6572" name="Text Box 15">
            <a:extLst>
              <a:ext uri="{FF2B5EF4-FFF2-40B4-BE49-F238E27FC236}">
                <a16:creationId xmlns:a16="http://schemas.microsoft.com/office/drawing/2014/main" id="{13508EE8-7209-4132-8F34-6DF04FCBA293}"/>
              </a:ext>
            </a:extLst>
          </p:cNvPr>
          <p:cNvSpPr txBox="1">
            <a:spLocks noChangeArrowheads="1"/>
          </p:cNvSpPr>
          <p:nvPr/>
        </p:nvSpPr>
        <p:spPr bwMode="auto">
          <a:xfrm>
            <a:off x="4130675" y="3290888"/>
            <a:ext cx="2668588"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US" altLang="en-US" sz="3700">
                <a:solidFill>
                  <a:schemeClr val="tx1"/>
                </a:solidFill>
                <a:latin typeface="Comic Sans MS" panose="030F0702030302020204" pitchFamily="66" charset="0"/>
                <a:cs typeface="Arial" panose="020B0604020202020204" pitchFamily="34" charset="0"/>
              </a:rPr>
              <a:t>Internet</a:t>
            </a:r>
          </a:p>
        </p:txBody>
      </p:sp>
      <p:sp>
        <p:nvSpPr>
          <p:cNvPr id="66573" name="Text Box 16">
            <a:extLst>
              <a:ext uri="{FF2B5EF4-FFF2-40B4-BE49-F238E27FC236}">
                <a16:creationId xmlns:a16="http://schemas.microsoft.com/office/drawing/2014/main" id="{9009675F-E06E-9674-B537-FC009A448133}"/>
              </a:ext>
            </a:extLst>
          </p:cNvPr>
          <p:cNvSpPr txBox="1">
            <a:spLocks noChangeArrowheads="1"/>
          </p:cNvSpPr>
          <p:nvPr/>
        </p:nvSpPr>
        <p:spPr bwMode="auto">
          <a:xfrm>
            <a:off x="7883525" y="5295900"/>
            <a:ext cx="1782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US" altLang="en-US" sz="3000">
                <a:solidFill>
                  <a:schemeClr val="tx1"/>
                </a:solidFill>
                <a:latin typeface="Comic Sans MS" panose="030F0702030302020204" pitchFamily="66" charset="0"/>
                <a:cs typeface="Arial" panose="020B0604020202020204" pitchFamily="34" charset="0"/>
              </a:rPr>
              <a:t>Cricinfo Server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7D7537D-5FD3-11EF-A765-10D937547E83}"/>
              </a:ext>
            </a:extLst>
          </p:cNvPr>
          <p:cNvSpPr>
            <a:spLocks noGrp="1" noChangeArrowheads="1"/>
          </p:cNvSpPr>
          <p:nvPr>
            <p:ph type="title" idx="4294967295"/>
          </p:nvPr>
        </p:nvSpPr>
        <p:spPr>
          <a:xfrm>
            <a:off x="773113" y="0"/>
            <a:ext cx="8596312" cy="1255713"/>
          </a:xfrm>
        </p:spPr>
        <p:txBody>
          <a:bodyPr lIns="99724" tIns="48987" rIns="99724" bIns="48987"/>
          <a:lstStyle/>
          <a:p>
            <a:r>
              <a:rPr lang="en-US" altLang="en-US" sz="3200"/>
              <a:t>Example 3: File Listing </a:t>
            </a:r>
          </a:p>
        </p:txBody>
      </p:sp>
      <p:sp>
        <p:nvSpPr>
          <p:cNvPr id="95235" name="Rectangle 3">
            <a:extLst>
              <a:ext uri="{FF2B5EF4-FFF2-40B4-BE49-F238E27FC236}">
                <a16:creationId xmlns:a16="http://schemas.microsoft.com/office/drawing/2014/main" id="{D1FCDBA3-D4BE-89FC-F9CF-02FDCAC05A72}"/>
              </a:ext>
            </a:extLst>
          </p:cNvPr>
          <p:cNvSpPr>
            <a:spLocks noChangeArrowheads="1"/>
          </p:cNvSpPr>
          <p:nvPr/>
        </p:nvSpPr>
        <p:spPr bwMode="auto">
          <a:xfrm>
            <a:off x="7231063" y="3779838"/>
            <a:ext cx="2849562" cy="525462"/>
          </a:xfrm>
          <a:prstGeom prst="rect">
            <a:avLst/>
          </a:prstGeom>
          <a:solidFill>
            <a:srgbClr val="FFFF00"/>
          </a:solidFill>
          <a:ln w="12700">
            <a:solidFill>
              <a:schemeClr val="tx1"/>
            </a:solidFill>
            <a:miter lim="800000"/>
            <a:headEnd/>
            <a:tailEnd/>
          </a:ln>
        </p:spPr>
        <p:txBody>
          <a:bodyPr wrap="none" lIns="99724" tIns="48987" rIns="99724" bIns="489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defRPr/>
            </a:pPr>
            <a:r>
              <a:rPr lang="en-US" altLang="en-US" sz="2400">
                <a:solidFill>
                  <a:srgbClr val="003300"/>
                </a:solidFill>
                <a:latin typeface="+mn-lt"/>
                <a:cs typeface="Arial" panose="020B0604020202020204" pitchFamily="34" charset="0"/>
              </a:rPr>
              <a:t>DesignPattern.ppt</a:t>
            </a:r>
          </a:p>
        </p:txBody>
      </p:sp>
      <p:sp>
        <p:nvSpPr>
          <p:cNvPr id="67588" name="Rectangle 4">
            <a:extLst>
              <a:ext uri="{FF2B5EF4-FFF2-40B4-BE49-F238E27FC236}">
                <a16:creationId xmlns:a16="http://schemas.microsoft.com/office/drawing/2014/main" id="{2E080109-7D96-0DBB-73F3-BB61F4A150DB}"/>
              </a:ext>
            </a:extLst>
          </p:cNvPr>
          <p:cNvSpPr>
            <a:spLocks noChangeArrowheads="1"/>
          </p:cNvSpPr>
          <p:nvPr/>
        </p:nvSpPr>
        <p:spPr bwMode="auto">
          <a:xfrm>
            <a:off x="2497138" y="1046163"/>
            <a:ext cx="19526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724" tIns="48987" rIns="99724" bIns="489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800">
                <a:solidFill>
                  <a:srgbClr val="0000CC"/>
                </a:solidFill>
                <a:latin typeface="Comic Sans MS" panose="030F0702030302020204" pitchFamily="66" charset="0"/>
                <a:cs typeface="Arial" panose="020B0604020202020204" pitchFamily="34" charset="0"/>
              </a:rPr>
              <a:t>Observers</a:t>
            </a:r>
          </a:p>
        </p:txBody>
      </p:sp>
      <p:sp>
        <p:nvSpPr>
          <p:cNvPr id="67589" name="Rectangle 5">
            <a:extLst>
              <a:ext uri="{FF2B5EF4-FFF2-40B4-BE49-F238E27FC236}">
                <a16:creationId xmlns:a16="http://schemas.microsoft.com/office/drawing/2014/main" id="{B64897B8-E17C-BF91-16A2-B1F55ACFA661}"/>
              </a:ext>
            </a:extLst>
          </p:cNvPr>
          <p:cNvSpPr>
            <a:spLocks noChangeArrowheads="1"/>
          </p:cNvSpPr>
          <p:nvPr/>
        </p:nvSpPr>
        <p:spPr bwMode="auto">
          <a:xfrm>
            <a:off x="7734300" y="2795588"/>
            <a:ext cx="15335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724" tIns="48987" rIns="99724" bIns="489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800">
                <a:solidFill>
                  <a:srgbClr val="0000CC"/>
                </a:solidFill>
                <a:latin typeface="Comic Sans MS" panose="030F0702030302020204" pitchFamily="66" charset="0"/>
                <a:cs typeface="Arial" panose="020B0604020202020204" pitchFamily="34" charset="0"/>
              </a:rPr>
              <a:t>Subject</a:t>
            </a:r>
          </a:p>
        </p:txBody>
      </p:sp>
      <p:sp>
        <p:nvSpPr>
          <p:cNvPr id="67590" name="Line 6">
            <a:extLst>
              <a:ext uri="{FF2B5EF4-FFF2-40B4-BE49-F238E27FC236}">
                <a16:creationId xmlns:a16="http://schemas.microsoft.com/office/drawing/2014/main" id="{D8FC8ACA-E4F3-FFA0-A27A-C1EF39945233}"/>
              </a:ext>
            </a:extLst>
          </p:cNvPr>
          <p:cNvSpPr>
            <a:spLocks noChangeShapeType="1"/>
          </p:cNvSpPr>
          <p:nvPr/>
        </p:nvSpPr>
        <p:spPr bwMode="auto">
          <a:xfrm>
            <a:off x="4654550" y="2176463"/>
            <a:ext cx="2044700" cy="57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7591" name="Line 7">
            <a:extLst>
              <a:ext uri="{FF2B5EF4-FFF2-40B4-BE49-F238E27FC236}">
                <a16:creationId xmlns:a16="http://schemas.microsoft.com/office/drawing/2014/main" id="{5CF61797-6D05-DB61-E1D2-2DA36DA37554}"/>
              </a:ext>
            </a:extLst>
          </p:cNvPr>
          <p:cNvSpPr>
            <a:spLocks noChangeShapeType="1"/>
          </p:cNvSpPr>
          <p:nvPr/>
        </p:nvSpPr>
        <p:spPr bwMode="auto">
          <a:xfrm flipH="1">
            <a:off x="5011738" y="2778125"/>
            <a:ext cx="1681162" cy="1050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7592" name="Picture 8">
            <a:extLst>
              <a:ext uri="{FF2B5EF4-FFF2-40B4-BE49-F238E27FC236}">
                <a16:creationId xmlns:a16="http://schemas.microsoft.com/office/drawing/2014/main" id="{B9CF866E-7407-5948-067F-C62D01EDDCA5}"/>
              </a:ext>
            </a:extLst>
          </p:cNvPr>
          <p:cNvPicPr>
            <a:picLocks noChangeArrowheads="1"/>
          </p:cNvPicPr>
          <p:nvPr/>
        </p:nvPicPr>
        <p:blipFill>
          <a:blip r:embed="rId2">
            <a:extLst>
              <a:ext uri="{28A0092B-C50C-407E-A947-70E740481C1C}">
                <a14:useLocalDpi xmlns:a14="http://schemas.microsoft.com/office/drawing/2010/main" val="0"/>
              </a:ext>
            </a:extLst>
          </a:blip>
          <a:srcRect l="6476" t="5203" r="5334" b="3395"/>
          <a:stretch>
            <a:fillRect/>
          </a:stretch>
        </p:blipFill>
        <p:spPr bwMode="auto">
          <a:xfrm>
            <a:off x="182563" y="1568450"/>
            <a:ext cx="6481762" cy="565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593" name="Line 9">
            <a:extLst>
              <a:ext uri="{FF2B5EF4-FFF2-40B4-BE49-F238E27FC236}">
                <a16:creationId xmlns:a16="http://schemas.microsoft.com/office/drawing/2014/main" id="{64C55AF5-9EE7-85EF-A330-9476FC974936}"/>
              </a:ext>
            </a:extLst>
          </p:cNvPr>
          <p:cNvSpPr>
            <a:spLocks noChangeShapeType="1"/>
          </p:cNvSpPr>
          <p:nvPr/>
        </p:nvSpPr>
        <p:spPr bwMode="auto">
          <a:xfrm flipH="1" flipV="1">
            <a:off x="4227513" y="1917700"/>
            <a:ext cx="2968625" cy="2114550"/>
          </a:xfrm>
          <a:prstGeom prst="line">
            <a:avLst/>
          </a:prstGeom>
          <a:noFill/>
          <a:ln w="50800">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7594" name="Line 10">
            <a:extLst>
              <a:ext uri="{FF2B5EF4-FFF2-40B4-BE49-F238E27FC236}">
                <a16:creationId xmlns:a16="http://schemas.microsoft.com/office/drawing/2014/main" id="{F88CD596-DD4C-A634-15BE-BBA6CDA20C38}"/>
              </a:ext>
            </a:extLst>
          </p:cNvPr>
          <p:cNvSpPr>
            <a:spLocks noChangeShapeType="1"/>
          </p:cNvSpPr>
          <p:nvPr/>
        </p:nvSpPr>
        <p:spPr bwMode="auto">
          <a:xfrm flipH="1" flipV="1">
            <a:off x="3611563" y="2408238"/>
            <a:ext cx="3598862" cy="1638300"/>
          </a:xfrm>
          <a:prstGeom prst="line">
            <a:avLst/>
          </a:prstGeom>
          <a:noFill/>
          <a:ln w="50800">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7595" name="Line 11">
            <a:extLst>
              <a:ext uri="{FF2B5EF4-FFF2-40B4-BE49-F238E27FC236}">
                <a16:creationId xmlns:a16="http://schemas.microsoft.com/office/drawing/2014/main" id="{72BA53ED-6CB0-1EBA-51A4-6C7EC718BADC}"/>
              </a:ext>
            </a:extLst>
          </p:cNvPr>
          <p:cNvSpPr>
            <a:spLocks noChangeShapeType="1"/>
          </p:cNvSpPr>
          <p:nvPr/>
        </p:nvSpPr>
        <p:spPr bwMode="auto">
          <a:xfrm flipH="1">
            <a:off x="2576513" y="4073525"/>
            <a:ext cx="4619625" cy="1987550"/>
          </a:xfrm>
          <a:prstGeom prst="line">
            <a:avLst/>
          </a:prstGeom>
          <a:noFill/>
          <a:ln w="50800">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7596" name="Freeform 13">
            <a:extLst>
              <a:ext uri="{FF2B5EF4-FFF2-40B4-BE49-F238E27FC236}">
                <a16:creationId xmlns:a16="http://schemas.microsoft.com/office/drawing/2014/main" id="{7C0CDE76-6EE3-5D01-8E4F-605EDDAA30A9}"/>
              </a:ext>
            </a:extLst>
          </p:cNvPr>
          <p:cNvSpPr>
            <a:spLocks noChangeArrowheads="1"/>
          </p:cNvSpPr>
          <p:nvPr/>
        </p:nvSpPr>
        <p:spPr bwMode="auto">
          <a:xfrm>
            <a:off x="6850063" y="479425"/>
            <a:ext cx="349250" cy="6908800"/>
          </a:xfrm>
          <a:custGeom>
            <a:avLst/>
            <a:gdLst>
              <a:gd name="T0" fmla="*/ 622075 w 348343"/>
              <a:gd name="T1" fmla="*/ 0 h 6908800"/>
              <a:gd name="T2" fmla="*/ 596146 w 348343"/>
              <a:gd name="T3" fmla="*/ 145143 h 6908800"/>
              <a:gd name="T4" fmla="*/ 544322 w 348343"/>
              <a:gd name="T5" fmla="*/ 188686 h 6908800"/>
              <a:gd name="T6" fmla="*/ 492475 w 348343"/>
              <a:gd name="T7" fmla="*/ 333829 h 6908800"/>
              <a:gd name="T8" fmla="*/ 466561 w 348343"/>
              <a:gd name="T9" fmla="*/ 391886 h 6908800"/>
              <a:gd name="T10" fmla="*/ 362881 w 348343"/>
              <a:gd name="T11" fmla="*/ 566058 h 6908800"/>
              <a:gd name="T12" fmla="*/ 336962 w 348343"/>
              <a:gd name="T13" fmla="*/ 609600 h 6908800"/>
              <a:gd name="T14" fmla="*/ 311041 w 348343"/>
              <a:gd name="T15" fmla="*/ 696686 h 6908800"/>
              <a:gd name="T16" fmla="*/ 259199 w 348343"/>
              <a:gd name="T17" fmla="*/ 798286 h 6908800"/>
              <a:gd name="T18" fmla="*/ 233276 w 348343"/>
              <a:gd name="T19" fmla="*/ 899886 h 6908800"/>
              <a:gd name="T20" fmla="*/ 259199 w 348343"/>
              <a:gd name="T21" fmla="*/ 1045029 h 6908800"/>
              <a:gd name="T22" fmla="*/ 311041 w 348343"/>
              <a:gd name="T23" fmla="*/ 1088572 h 6908800"/>
              <a:gd name="T24" fmla="*/ 362881 w 348343"/>
              <a:gd name="T25" fmla="*/ 2002972 h 6908800"/>
              <a:gd name="T26" fmla="*/ 336962 w 348343"/>
              <a:gd name="T27" fmla="*/ 2104572 h 6908800"/>
              <a:gd name="T28" fmla="*/ 233276 w 348343"/>
              <a:gd name="T29" fmla="*/ 2206172 h 6908800"/>
              <a:gd name="T30" fmla="*/ 181447 w 348343"/>
              <a:gd name="T31" fmla="*/ 2264228 h 6908800"/>
              <a:gd name="T32" fmla="*/ 77757 w 348343"/>
              <a:gd name="T33" fmla="*/ 2351314 h 6908800"/>
              <a:gd name="T34" fmla="*/ 0 w 348343"/>
              <a:gd name="T35" fmla="*/ 2452914 h 6908800"/>
              <a:gd name="T36" fmla="*/ 25919 w 348343"/>
              <a:gd name="T37" fmla="*/ 2627086 h 6908800"/>
              <a:gd name="T38" fmla="*/ 103686 w 348343"/>
              <a:gd name="T39" fmla="*/ 2685142 h 6908800"/>
              <a:gd name="T40" fmla="*/ 77757 w 348343"/>
              <a:gd name="T41" fmla="*/ 2989942 h 6908800"/>
              <a:gd name="T42" fmla="*/ 129593 w 348343"/>
              <a:gd name="T43" fmla="*/ 3135086 h 6908800"/>
              <a:gd name="T44" fmla="*/ 181447 w 348343"/>
              <a:gd name="T45" fmla="*/ 3178628 h 6908800"/>
              <a:gd name="T46" fmla="*/ 233276 w 348343"/>
              <a:gd name="T47" fmla="*/ 3628572 h 6908800"/>
              <a:gd name="T48" fmla="*/ 259199 w 348343"/>
              <a:gd name="T49" fmla="*/ 3672114 h 6908800"/>
              <a:gd name="T50" fmla="*/ 362881 w 348343"/>
              <a:gd name="T51" fmla="*/ 3773714 h 6908800"/>
              <a:gd name="T52" fmla="*/ 388807 w 348343"/>
              <a:gd name="T53" fmla="*/ 3817258 h 6908800"/>
              <a:gd name="T54" fmla="*/ 388807 w 348343"/>
              <a:gd name="T55" fmla="*/ 4281713 h 6908800"/>
              <a:gd name="T56" fmla="*/ 414710 w 348343"/>
              <a:gd name="T57" fmla="*/ 4615541 h 6908800"/>
              <a:gd name="T58" fmla="*/ 440642 w 348343"/>
              <a:gd name="T59" fmla="*/ 4688113 h 6908800"/>
              <a:gd name="T60" fmla="*/ 466561 w 348343"/>
              <a:gd name="T61" fmla="*/ 4847773 h 6908800"/>
              <a:gd name="T62" fmla="*/ 518405 w 348343"/>
              <a:gd name="T63" fmla="*/ 4934857 h 6908800"/>
              <a:gd name="T64" fmla="*/ 518405 w 348343"/>
              <a:gd name="T65" fmla="*/ 5297712 h 6908800"/>
              <a:gd name="T66" fmla="*/ 466561 w 348343"/>
              <a:gd name="T67" fmla="*/ 5341256 h 6908800"/>
              <a:gd name="T68" fmla="*/ 414710 w 348343"/>
              <a:gd name="T69" fmla="*/ 5471884 h 6908800"/>
              <a:gd name="T70" fmla="*/ 388807 w 348343"/>
              <a:gd name="T71" fmla="*/ 5617028 h 6908800"/>
              <a:gd name="T72" fmla="*/ 336962 w 348343"/>
              <a:gd name="T73" fmla="*/ 5820228 h 6908800"/>
              <a:gd name="T74" fmla="*/ 311041 w 348343"/>
              <a:gd name="T75" fmla="*/ 6299200 h 6908800"/>
              <a:gd name="T76" fmla="*/ 285120 w 348343"/>
              <a:gd name="T77" fmla="*/ 6386284 h 6908800"/>
              <a:gd name="T78" fmla="*/ 259199 w 348343"/>
              <a:gd name="T79" fmla="*/ 6545940 h 6908800"/>
              <a:gd name="T80" fmla="*/ 233276 w 348343"/>
              <a:gd name="T81" fmla="*/ 6618512 h 6908800"/>
              <a:gd name="T82" fmla="*/ 207354 w 348343"/>
              <a:gd name="T83" fmla="*/ 6749140 h 6908800"/>
              <a:gd name="T84" fmla="*/ 181447 w 348343"/>
              <a:gd name="T85" fmla="*/ 6908800 h 69088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8343"/>
              <a:gd name="T130" fmla="*/ 0 h 6908800"/>
              <a:gd name="T131" fmla="*/ 348343 w 348343"/>
              <a:gd name="T132" fmla="*/ 6908800 h 69088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8343" h="6908800">
                <a:moveTo>
                  <a:pt x="348343" y="0"/>
                </a:moveTo>
                <a:cubicBezTo>
                  <a:pt x="343505" y="48381"/>
                  <a:pt x="344761" y="97766"/>
                  <a:pt x="333828" y="145143"/>
                </a:cubicBezTo>
                <a:cubicBezTo>
                  <a:pt x="329906" y="162140"/>
                  <a:pt x="309930" y="172013"/>
                  <a:pt x="304800" y="188686"/>
                </a:cubicBezTo>
                <a:cubicBezTo>
                  <a:pt x="290290" y="235843"/>
                  <a:pt x="286109" y="285585"/>
                  <a:pt x="275771" y="333829"/>
                </a:cubicBezTo>
                <a:cubicBezTo>
                  <a:pt x="271591" y="353334"/>
                  <a:pt x="267123" y="372820"/>
                  <a:pt x="261257" y="391886"/>
                </a:cubicBezTo>
                <a:cubicBezTo>
                  <a:pt x="243260" y="450378"/>
                  <a:pt x="222552" y="508001"/>
                  <a:pt x="203200" y="566058"/>
                </a:cubicBezTo>
                <a:cubicBezTo>
                  <a:pt x="198362" y="580572"/>
                  <a:pt x="191201" y="594509"/>
                  <a:pt x="188686" y="609600"/>
                </a:cubicBezTo>
                <a:cubicBezTo>
                  <a:pt x="183848" y="638629"/>
                  <a:pt x="180555" y="667958"/>
                  <a:pt x="174171" y="696686"/>
                </a:cubicBezTo>
                <a:cubicBezTo>
                  <a:pt x="143083" y="836582"/>
                  <a:pt x="176753" y="624432"/>
                  <a:pt x="145143" y="798286"/>
                </a:cubicBezTo>
                <a:cubicBezTo>
                  <a:pt x="139023" y="831945"/>
                  <a:pt x="135466" y="866019"/>
                  <a:pt x="130628" y="899886"/>
                </a:cubicBezTo>
                <a:cubicBezTo>
                  <a:pt x="135466" y="948267"/>
                  <a:pt x="134210" y="997652"/>
                  <a:pt x="145143" y="1045029"/>
                </a:cubicBezTo>
                <a:cubicBezTo>
                  <a:pt x="149065" y="1062026"/>
                  <a:pt x="173314" y="1071149"/>
                  <a:pt x="174171" y="1088572"/>
                </a:cubicBezTo>
                <a:cubicBezTo>
                  <a:pt x="225810" y="2138566"/>
                  <a:pt x="130421" y="1639069"/>
                  <a:pt x="203200" y="2002972"/>
                </a:cubicBezTo>
                <a:cubicBezTo>
                  <a:pt x="198362" y="2036839"/>
                  <a:pt x="197687" y="2071567"/>
                  <a:pt x="188686" y="2104572"/>
                </a:cubicBezTo>
                <a:cubicBezTo>
                  <a:pt x="177244" y="2146526"/>
                  <a:pt x="151190" y="2170188"/>
                  <a:pt x="130628" y="2206172"/>
                </a:cubicBezTo>
                <a:cubicBezTo>
                  <a:pt x="119893" y="2224958"/>
                  <a:pt x="112732" y="2245676"/>
                  <a:pt x="101600" y="2264229"/>
                </a:cubicBezTo>
                <a:cubicBezTo>
                  <a:pt x="83650" y="2294145"/>
                  <a:pt x="54576" y="2318217"/>
                  <a:pt x="43543" y="2351315"/>
                </a:cubicBezTo>
                <a:cubicBezTo>
                  <a:pt x="22186" y="2415384"/>
                  <a:pt x="35870" y="2381174"/>
                  <a:pt x="0" y="2452915"/>
                </a:cubicBezTo>
                <a:cubicBezTo>
                  <a:pt x="4838" y="2510972"/>
                  <a:pt x="384" y="2570567"/>
                  <a:pt x="14514" y="2627086"/>
                </a:cubicBezTo>
                <a:cubicBezTo>
                  <a:pt x="20381" y="2650554"/>
                  <a:pt x="56128" y="2661030"/>
                  <a:pt x="58057" y="2685143"/>
                </a:cubicBezTo>
                <a:cubicBezTo>
                  <a:pt x="66168" y="2786534"/>
                  <a:pt x="48381" y="2888343"/>
                  <a:pt x="43543" y="2989943"/>
                </a:cubicBezTo>
                <a:cubicBezTo>
                  <a:pt x="48891" y="3027382"/>
                  <a:pt x="52306" y="3094555"/>
                  <a:pt x="72571" y="3135086"/>
                </a:cubicBezTo>
                <a:cubicBezTo>
                  <a:pt x="80372" y="3150688"/>
                  <a:pt x="91924" y="3164115"/>
                  <a:pt x="101600" y="3178629"/>
                </a:cubicBezTo>
                <a:cubicBezTo>
                  <a:pt x="141283" y="3496096"/>
                  <a:pt x="81999" y="2996404"/>
                  <a:pt x="130628" y="3628572"/>
                </a:cubicBezTo>
                <a:cubicBezTo>
                  <a:pt x="131801" y="3643826"/>
                  <a:pt x="139116" y="3658053"/>
                  <a:pt x="145143" y="3672115"/>
                </a:cubicBezTo>
                <a:cubicBezTo>
                  <a:pt x="167243" y="3723680"/>
                  <a:pt x="174045" y="3729983"/>
                  <a:pt x="203200" y="3773715"/>
                </a:cubicBezTo>
                <a:cubicBezTo>
                  <a:pt x="208038" y="3788229"/>
                  <a:pt x="213511" y="3802547"/>
                  <a:pt x="217714" y="3817258"/>
                </a:cubicBezTo>
                <a:cubicBezTo>
                  <a:pt x="265856" y="3985759"/>
                  <a:pt x="227828" y="3998505"/>
                  <a:pt x="217714" y="4281715"/>
                </a:cubicBezTo>
                <a:cubicBezTo>
                  <a:pt x="222552" y="4392991"/>
                  <a:pt x="224292" y="4504445"/>
                  <a:pt x="232228" y="4615543"/>
                </a:cubicBezTo>
                <a:cubicBezTo>
                  <a:pt x="233986" y="4640150"/>
                  <a:pt x="243683" y="4663636"/>
                  <a:pt x="246743" y="4688115"/>
                </a:cubicBezTo>
                <a:cubicBezTo>
                  <a:pt x="253371" y="4741141"/>
                  <a:pt x="251970" y="4795147"/>
                  <a:pt x="261257" y="4847772"/>
                </a:cubicBezTo>
                <a:cubicBezTo>
                  <a:pt x="266575" y="4877905"/>
                  <a:pt x="290286" y="4934858"/>
                  <a:pt x="290286" y="4934858"/>
                </a:cubicBezTo>
                <a:cubicBezTo>
                  <a:pt x="303739" y="5082840"/>
                  <a:pt x="317768" y="5141984"/>
                  <a:pt x="290286" y="5297715"/>
                </a:cubicBezTo>
                <a:cubicBezTo>
                  <a:pt x="287254" y="5314894"/>
                  <a:pt x="270933" y="5326744"/>
                  <a:pt x="261257" y="5341258"/>
                </a:cubicBezTo>
                <a:cubicBezTo>
                  <a:pt x="251404" y="5380669"/>
                  <a:pt x="237491" y="5432411"/>
                  <a:pt x="232228" y="5471886"/>
                </a:cubicBezTo>
                <a:cubicBezTo>
                  <a:pt x="225802" y="5520082"/>
                  <a:pt x="223745" y="5568782"/>
                  <a:pt x="217714" y="5617029"/>
                </a:cubicBezTo>
                <a:cubicBezTo>
                  <a:pt x="209228" y="5684922"/>
                  <a:pt x="188686" y="5820229"/>
                  <a:pt x="188686" y="5820229"/>
                </a:cubicBezTo>
                <a:cubicBezTo>
                  <a:pt x="183848" y="5979886"/>
                  <a:pt x="182352" y="6139679"/>
                  <a:pt x="174171" y="6299200"/>
                </a:cubicBezTo>
                <a:cubicBezTo>
                  <a:pt x="172664" y="6328590"/>
                  <a:pt x="163095" y="6357059"/>
                  <a:pt x="159657" y="6386286"/>
                </a:cubicBezTo>
                <a:cubicBezTo>
                  <a:pt x="153413" y="6439358"/>
                  <a:pt x="151771" y="6492917"/>
                  <a:pt x="145143" y="6545943"/>
                </a:cubicBezTo>
                <a:cubicBezTo>
                  <a:pt x="142083" y="6570422"/>
                  <a:pt x="134117" y="6594093"/>
                  <a:pt x="130628" y="6618515"/>
                </a:cubicBezTo>
                <a:cubicBezTo>
                  <a:pt x="124432" y="6661885"/>
                  <a:pt x="120473" y="6705550"/>
                  <a:pt x="116114" y="6749143"/>
                </a:cubicBezTo>
                <a:cubicBezTo>
                  <a:pt x="110797" y="6802316"/>
                  <a:pt x="101600" y="6908800"/>
                  <a:pt x="101600" y="6908800"/>
                </a:cubicBezTo>
              </a:path>
            </a:pathLst>
          </a:custGeom>
          <a:noFill/>
          <a:ln w="57150" algn="ctr">
            <a:solidFill>
              <a:srgbClr val="0000CC"/>
            </a:solidFill>
            <a:prstDash val="sysDash"/>
            <a:round/>
            <a:headEnd/>
            <a:tailEnd/>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64E0D9-7EB1-3A0A-5982-0B855D0060D0}"/>
              </a:ext>
            </a:extLst>
          </p:cNvPr>
          <p:cNvSpPr>
            <a:spLocks noGrp="1" noChangeArrowheads="1"/>
          </p:cNvSpPr>
          <p:nvPr>
            <p:ph type="title"/>
          </p:nvPr>
        </p:nvSpPr>
        <p:spPr>
          <a:xfrm>
            <a:off x="741363" y="320675"/>
            <a:ext cx="8596312" cy="671513"/>
          </a:xfrm>
        </p:spPr>
        <p:txBody>
          <a:bodyPr/>
          <a:lstStyle/>
          <a:p>
            <a:r>
              <a:rPr lang="en-GB" altLang="en-US" sz="3600"/>
              <a:t>Law of Demeter</a:t>
            </a:r>
          </a:p>
        </p:txBody>
      </p:sp>
      <p:sp>
        <p:nvSpPr>
          <p:cNvPr id="136195" name="Rectangle 3">
            <a:extLst>
              <a:ext uri="{FF2B5EF4-FFF2-40B4-BE49-F238E27FC236}">
                <a16:creationId xmlns:a16="http://schemas.microsoft.com/office/drawing/2014/main" id="{545C43CC-C1FD-A24C-8491-C91058AB714D}"/>
              </a:ext>
            </a:extLst>
          </p:cNvPr>
          <p:cNvSpPr>
            <a:spLocks noGrp="1" noChangeArrowheads="1"/>
          </p:cNvSpPr>
          <p:nvPr>
            <p:ph type="body" idx="1"/>
          </p:nvPr>
        </p:nvSpPr>
        <p:spPr>
          <a:xfrm>
            <a:off x="239713" y="1189038"/>
            <a:ext cx="9599612" cy="5683250"/>
          </a:xfrm>
        </p:spPr>
        <p:txBody>
          <a:bodyPr/>
          <a:lstStyle/>
          <a:p>
            <a:pPr>
              <a:lnSpc>
                <a:spcPct val="110000"/>
              </a:lnSpc>
              <a:spcBef>
                <a:spcPct val="20000"/>
              </a:spcBef>
              <a:spcAft>
                <a:spcPts val="600"/>
              </a:spcAft>
            </a:pPr>
            <a:r>
              <a:rPr lang="en-GB" altLang="en-US"/>
              <a:t>In a method implementation, messages should only be sent to the following objects:</a:t>
            </a:r>
          </a:p>
          <a:p>
            <a:pPr lvl="1">
              <a:lnSpc>
                <a:spcPct val="110000"/>
              </a:lnSpc>
              <a:spcBef>
                <a:spcPct val="20000"/>
              </a:spcBef>
              <a:spcAft>
                <a:spcPts val="600"/>
              </a:spcAft>
            </a:pPr>
            <a:r>
              <a:rPr lang="en-GB" altLang="en-US" b="1">
                <a:solidFill>
                  <a:srgbClr val="0000CC"/>
                </a:solidFill>
              </a:rPr>
              <a:t>This object (or self)</a:t>
            </a:r>
          </a:p>
          <a:p>
            <a:pPr lvl="1">
              <a:lnSpc>
                <a:spcPct val="110000"/>
              </a:lnSpc>
              <a:spcBef>
                <a:spcPct val="20000"/>
              </a:spcBef>
              <a:spcAft>
                <a:spcPts val="600"/>
              </a:spcAft>
            </a:pPr>
            <a:r>
              <a:rPr lang="en-GB" altLang="en-US" b="1">
                <a:solidFill>
                  <a:srgbClr val="0000CC"/>
                </a:solidFill>
              </a:rPr>
              <a:t>An object parameter of the method</a:t>
            </a:r>
          </a:p>
          <a:p>
            <a:pPr lvl="1">
              <a:lnSpc>
                <a:spcPct val="110000"/>
              </a:lnSpc>
              <a:spcBef>
                <a:spcPct val="20000"/>
              </a:spcBef>
              <a:spcAft>
                <a:spcPts val="600"/>
              </a:spcAft>
            </a:pPr>
            <a:r>
              <a:rPr lang="en-GB" altLang="en-US" b="1">
                <a:solidFill>
                  <a:srgbClr val="0000CC"/>
                </a:solidFill>
              </a:rPr>
              <a:t>An object attribute of  self</a:t>
            </a:r>
          </a:p>
          <a:p>
            <a:pPr lvl="1">
              <a:lnSpc>
                <a:spcPct val="110000"/>
              </a:lnSpc>
              <a:spcBef>
                <a:spcPct val="20000"/>
              </a:spcBef>
              <a:spcAft>
                <a:spcPts val="600"/>
              </a:spcAft>
            </a:pPr>
            <a:r>
              <a:rPr lang="en-GB" altLang="en-US" b="1">
                <a:solidFill>
                  <a:srgbClr val="0000CC"/>
                </a:solidFill>
              </a:rPr>
              <a:t>An object of a collection which is an attribute of self</a:t>
            </a:r>
          </a:p>
          <a:p>
            <a:pPr lvl="1">
              <a:lnSpc>
                <a:spcPct val="110000"/>
              </a:lnSpc>
              <a:spcBef>
                <a:spcPct val="20000"/>
              </a:spcBef>
              <a:spcAft>
                <a:spcPts val="600"/>
              </a:spcAft>
            </a:pPr>
            <a:r>
              <a:rPr lang="en-GB" altLang="en-US" b="1">
                <a:solidFill>
                  <a:srgbClr val="0000CC"/>
                </a:solidFill>
              </a:rPr>
              <a:t>An object created within the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wipe(down)">
                                      <p:cBhvr>
                                        <p:cTn id="7" dur="500"/>
                                        <p:tgtEl>
                                          <p:spTgt spid="13619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6195">
                                            <p:txEl>
                                              <p:pRg st="2" end="2"/>
                                            </p:txEl>
                                          </p:spTgt>
                                        </p:tgtEl>
                                        <p:attrNameLst>
                                          <p:attrName>style.visibility</p:attrName>
                                        </p:attrNameLst>
                                      </p:cBhvr>
                                      <p:to>
                                        <p:strVal val="visible"/>
                                      </p:to>
                                    </p:set>
                                    <p:animEffect transition="in" filter="wipe(down)">
                                      <p:cBhvr>
                                        <p:cTn id="10" dur="500"/>
                                        <p:tgtEl>
                                          <p:spTgt spid="13619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36195">
                                            <p:txEl>
                                              <p:pRg st="3" end="3"/>
                                            </p:txEl>
                                          </p:spTgt>
                                        </p:tgtEl>
                                        <p:attrNameLst>
                                          <p:attrName>style.visibility</p:attrName>
                                        </p:attrNameLst>
                                      </p:cBhvr>
                                      <p:to>
                                        <p:strVal val="visible"/>
                                      </p:to>
                                    </p:set>
                                    <p:animEffect transition="in" filter="wipe(down)">
                                      <p:cBhvr>
                                        <p:cTn id="13" dur="500"/>
                                        <p:tgtEl>
                                          <p:spTgt spid="136195">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36195">
                                            <p:txEl>
                                              <p:pRg st="4" end="4"/>
                                            </p:txEl>
                                          </p:spTgt>
                                        </p:tgtEl>
                                        <p:attrNameLst>
                                          <p:attrName>style.visibility</p:attrName>
                                        </p:attrNameLst>
                                      </p:cBhvr>
                                      <p:to>
                                        <p:strVal val="visible"/>
                                      </p:to>
                                    </p:set>
                                    <p:animEffect transition="in" filter="wipe(down)">
                                      <p:cBhvr>
                                        <p:cTn id="16" dur="500"/>
                                        <p:tgtEl>
                                          <p:spTgt spid="136195">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36195">
                                            <p:txEl>
                                              <p:pRg st="5" end="5"/>
                                            </p:txEl>
                                          </p:spTgt>
                                        </p:tgtEl>
                                        <p:attrNameLst>
                                          <p:attrName>style.visibility</p:attrName>
                                        </p:attrNameLst>
                                      </p:cBhvr>
                                      <p:to>
                                        <p:strVal val="visible"/>
                                      </p:to>
                                    </p:set>
                                    <p:animEffect transition="in" filter="wipe(down)">
                                      <p:cBhvr>
                                        <p:cTn id="19" dur="500"/>
                                        <p:tgtEl>
                                          <p:spTgt spid="136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8D1F1F-9976-4B69-252E-74E68234FD2C}"/>
              </a:ext>
            </a:extLst>
          </p:cNvPr>
          <p:cNvSpPr/>
          <p:nvPr/>
        </p:nvSpPr>
        <p:spPr bwMode="auto">
          <a:xfrm>
            <a:off x="741363" y="4618038"/>
            <a:ext cx="7727950" cy="2057400"/>
          </a:xfrm>
          <a:prstGeom prst="rect">
            <a:avLst/>
          </a:prstGeom>
          <a:solidFill>
            <a:srgbClr val="FFFFCC"/>
          </a:solidFill>
          <a:ln w="9525">
            <a:solidFill>
              <a:srgbClr val="FF0000"/>
            </a:solidFill>
            <a:round/>
            <a:headEnd/>
            <a:tailEnd/>
          </a:ln>
        </p:spPr>
        <p:txBody>
          <a:bodyPr anchor="ctr"/>
          <a:lstStyle/>
          <a:p>
            <a:pPr algn="ctr">
              <a:defRPr/>
            </a:pPr>
            <a:endParaRPr lang="en-IN">
              <a:latin typeface="+mj-lt"/>
            </a:endParaRPr>
          </a:p>
        </p:txBody>
      </p:sp>
      <p:sp>
        <p:nvSpPr>
          <p:cNvPr id="68611" name="Title 1">
            <a:extLst>
              <a:ext uri="{FF2B5EF4-FFF2-40B4-BE49-F238E27FC236}">
                <a16:creationId xmlns:a16="http://schemas.microsoft.com/office/drawing/2014/main" id="{53FCD9D6-3638-DFE4-0BD8-B087F9986B79}"/>
              </a:ext>
            </a:extLst>
          </p:cNvPr>
          <p:cNvSpPr>
            <a:spLocks noGrp="1" noChangeArrowheads="1"/>
          </p:cNvSpPr>
          <p:nvPr>
            <p:ph type="title" idx="4294967295"/>
          </p:nvPr>
        </p:nvSpPr>
        <p:spPr>
          <a:xfrm>
            <a:off x="544513" y="112713"/>
            <a:ext cx="8596312" cy="1112837"/>
          </a:xfrm>
        </p:spPr>
        <p:txBody>
          <a:bodyPr/>
          <a:lstStyle/>
          <a:p>
            <a:r>
              <a:rPr lang="en-US" altLang="en-US" sz="3600"/>
              <a:t>Observer Pattern</a:t>
            </a:r>
          </a:p>
        </p:txBody>
      </p:sp>
      <p:sp>
        <p:nvSpPr>
          <p:cNvPr id="3" name="Content Placeholder 2">
            <a:extLst>
              <a:ext uri="{FF2B5EF4-FFF2-40B4-BE49-F238E27FC236}">
                <a16:creationId xmlns:a16="http://schemas.microsoft.com/office/drawing/2014/main" id="{E5C3F1F2-DE40-1681-8FA0-E40E360F6FB1}"/>
              </a:ext>
            </a:extLst>
          </p:cNvPr>
          <p:cNvSpPr>
            <a:spLocks noGrp="1" noChangeArrowheads="1"/>
          </p:cNvSpPr>
          <p:nvPr>
            <p:ph idx="4294967295"/>
          </p:nvPr>
        </p:nvSpPr>
        <p:spPr>
          <a:xfrm>
            <a:off x="277813" y="1225550"/>
            <a:ext cx="9525000" cy="5715000"/>
          </a:xfrm>
        </p:spPr>
        <p:txBody>
          <a:bodyPr/>
          <a:lstStyle/>
          <a:p>
            <a:pPr>
              <a:lnSpc>
                <a:spcPct val="120000"/>
              </a:lnSpc>
              <a:spcBef>
                <a:spcPts val="1200"/>
              </a:spcBef>
              <a:spcAft>
                <a:spcPct val="0"/>
              </a:spcAft>
            </a:pPr>
            <a:r>
              <a:rPr lang="en-US" altLang="en-US" sz="4000"/>
              <a:t>When observable (model) changes state:</a:t>
            </a:r>
          </a:p>
          <a:p>
            <a:pPr lvl="1">
              <a:lnSpc>
                <a:spcPct val="130000"/>
              </a:lnSpc>
              <a:spcAft>
                <a:spcPts val="1800"/>
              </a:spcAft>
            </a:pPr>
            <a:r>
              <a:rPr lang="en-US" altLang="en-US" sz="3600"/>
              <a:t>All  dependent objects are notified --- these objects then update themselves.</a:t>
            </a:r>
          </a:p>
          <a:p>
            <a:pPr lvl="1">
              <a:lnSpc>
                <a:spcPct val="130000"/>
              </a:lnSpc>
              <a:spcBef>
                <a:spcPts val="1200"/>
              </a:spcBef>
              <a:spcAft>
                <a:spcPts val="1800"/>
              </a:spcAft>
            </a:pPr>
            <a:r>
              <a:rPr lang="en-US" altLang="en-US" sz="3600" b="1">
                <a:solidFill>
                  <a:srgbClr val="0000CC"/>
                </a:solidFill>
              </a:rPr>
              <a:t>Allows for consistency between related objects without tightly coupling the classes.</a:t>
            </a:r>
          </a:p>
          <a:p>
            <a:pPr>
              <a:lnSpc>
                <a:spcPct val="130000"/>
              </a:lnSpc>
              <a:spcBef>
                <a:spcPts val="1200"/>
              </a:spcBef>
              <a:spcAft>
                <a:spcPts val="1800"/>
              </a:spcAft>
            </a:pPr>
            <a:endParaRPr lang="en-US" altLang="en-US" sz="40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7713FA21-C8DE-A62E-2C12-2B1044F64C4A}"/>
              </a:ext>
            </a:extLst>
          </p:cNvPr>
          <p:cNvSpPr>
            <a:spLocks noGrp="1" noChangeArrowheads="1"/>
          </p:cNvSpPr>
          <p:nvPr>
            <p:ph type="title" idx="4294967295"/>
          </p:nvPr>
        </p:nvSpPr>
        <p:spPr>
          <a:xfrm>
            <a:off x="654050" y="22225"/>
            <a:ext cx="8599488" cy="1112838"/>
          </a:xfrm>
        </p:spPr>
        <p:txBody>
          <a:bodyPr/>
          <a:lstStyle/>
          <a:p>
            <a:pPr eaLnBrk="1">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600"/>
              <a:t>Observer Pattern: </a:t>
            </a:r>
            <a:r>
              <a:rPr lang="en-GB" altLang="en-US" sz="3600">
                <a:solidFill>
                  <a:srgbClr val="0000CC"/>
                </a:solidFill>
              </a:rPr>
              <a:t>Solution</a:t>
            </a:r>
          </a:p>
        </p:txBody>
      </p:sp>
      <p:sp>
        <p:nvSpPr>
          <p:cNvPr id="143363" name="Rectangle 2">
            <a:extLst>
              <a:ext uri="{FF2B5EF4-FFF2-40B4-BE49-F238E27FC236}">
                <a16:creationId xmlns:a16="http://schemas.microsoft.com/office/drawing/2014/main" id="{C6939F1A-CC4E-B82E-82EA-D9EE923971E0}"/>
              </a:ext>
            </a:extLst>
          </p:cNvPr>
          <p:cNvSpPr>
            <a:spLocks noGrp="1" noChangeArrowheads="1"/>
          </p:cNvSpPr>
          <p:nvPr>
            <p:ph type="body" idx="4294967295"/>
          </p:nvPr>
        </p:nvSpPr>
        <p:spPr>
          <a:xfrm>
            <a:off x="-11113" y="960438"/>
            <a:ext cx="9928226" cy="6330950"/>
          </a:xfrm>
        </p:spPr>
        <p:txBody>
          <a:bodyPr/>
          <a:lstStyle/>
          <a:p>
            <a:pPr eaLnBrk="1">
              <a:lnSpc>
                <a:spcPct val="114000"/>
              </a:lnSpc>
              <a:spcBef>
                <a:spcPts val="600"/>
              </a:spcBef>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a:t>Observers need to register themselves with the model object.</a:t>
            </a:r>
          </a:p>
          <a:p>
            <a:pPr lvl="1" eaLnBrk="1">
              <a:lnSpc>
                <a:spcPct val="114000"/>
              </a:lnSpc>
              <a:spcBef>
                <a:spcPts val="600"/>
              </a:spcBef>
              <a:spcAft>
                <a:spcPts val="4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2800" b="1">
                <a:solidFill>
                  <a:srgbClr val="0000FF"/>
                </a:solidFill>
              </a:rPr>
              <a:t>The model object maintains a                           list of the registered observers.</a:t>
            </a:r>
          </a:p>
          <a:p>
            <a:pPr eaLnBrk="1">
              <a:lnSpc>
                <a:spcPct val="114000"/>
              </a:lnSpc>
              <a:spcBef>
                <a:spcPts val="6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When a change occurs to a model object:</a:t>
            </a:r>
          </a:p>
          <a:p>
            <a:pPr lvl="1" eaLnBrk="1">
              <a:lnSpc>
                <a:spcPct val="114000"/>
              </a:lnSpc>
              <a:spcBef>
                <a:spcPts val="600"/>
              </a:spcBef>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Model notifies all registered observers.</a:t>
            </a:r>
          </a:p>
          <a:p>
            <a:pPr lvl="1" eaLnBrk="1">
              <a:lnSpc>
                <a:spcPct val="114000"/>
              </a:lnSpc>
              <a:spcBef>
                <a:spcPts val="600"/>
              </a:spcBef>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Subsequently, each observer queries the model object to get any specific information about the changes.</a:t>
            </a:r>
          </a:p>
          <a:p>
            <a:pPr eaLnBrk="1">
              <a:lnSpc>
                <a:spcPct val="114000"/>
              </a:lnSpc>
              <a:spcBef>
                <a:spcPts val="600"/>
              </a:spcBef>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endParaRPr lang="en-GB" altLang="en-US" sz="3200"/>
          </a:p>
        </p:txBody>
      </p:sp>
      <p:pic>
        <p:nvPicPr>
          <p:cNvPr id="69636" name="Picture 2">
            <a:extLst>
              <a:ext uri="{FF2B5EF4-FFF2-40B4-BE49-F238E27FC236}">
                <a16:creationId xmlns:a16="http://schemas.microsoft.com/office/drawing/2014/main" id="{DBCB01B5-2EF3-9192-4906-242627064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113" y="1493838"/>
            <a:ext cx="352266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Effect transition="in" filter="wipe(down)">
                                      <p:cBhvr>
                                        <p:cTn id="7" dur="500"/>
                                        <p:tgtEl>
                                          <p:spTgt spid="14336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3363">
                                            <p:txEl>
                                              <p:pRg st="3" end="3"/>
                                            </p:txEl>
                                          </p:spTgt>
                                        </p:tgtEl>
                                        <p:attrNameLst>
                                          <p:attrName>style.visibility</p:attrName>
                                        </p:attrNameLst>
                                      </p:cBhvr>
                                      <p:to>
                                        <p:strVal val="visible"/>
                                      </p:to>
                                    </p:set>
                                    <p:animEffect transition="in" filter="wipe(down)">
                                      <p:cBhvr>
                                        <p:cTn id="10" dur="500"/>
                                        <p:tgtEl>
                                          <p:spTgt spid="14336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3363">
                                            <p:txEl>
                                              <p:pRg st="4" end="4"/>
                                            </p:txEl>
                                          </p:spTgt>
                                        </p:tgtEl>
                                        <p:attrNameLst>
                                          <p:attrName>style.visibility</p:attrName>
                                        </p:attrNameLst>
                                      </p:cBhvr>
                                      <p:to>
                                        <p:strVal val="visible"/>
                                      </p:to>
                                    </p:set>
                                    <p:animEffect transition="in" filter="wipe(down)">
                                      <p:cBhvr>
                                        <p:cTn id="13" dur="500"/>
                                        <p:tgtEl>
                                          <p:spTgt spid="143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942386CF-AE93-8CB2-BC1E-ACD95DD34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8" y="1530350"/>
            <a:ext cx="4014787"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Rectangle 2">
            <a:extLst>
              <a:ext uri="{FF2B5EF4-FFF2-40B4-BE49-F238E27FC236}">
                <a16:creationId xmlns:a16="http://schemas.microsoft.com/office/drawing/2014/main" id="{FF0AAA64-EECD-80E8-C56C-97CDAD68D9FF}"/>
              </a:ext>
            </a:extLst>
          </p:cNvPr>
          <p:cNvSpPr>
            <a:spLocks noGrp="1" noChangeArrowheads="1"/>
          </p:cNvSpPr>
          <p:nvPr>
            <p:ph type="title" idx="4294967295"/>
          </p:nvPr>
        </p:nvSpPr>
        <p:spPr>
          <a:xfrm>
            <a:off x="622300" y="-12700"/>
            <a:ext cx="8596313" cy="1255713"/>
          </a:xfrm>
        </p:spPr>
        <p:txBody>
          <a:bodyPr/>
          <a:lstStyle/>
          <a:p>
            <a:pPr algn="r"/>
            <a:r>
              <a:rPr lang="en-US" altLang="en-US" sz="3600"/>
              <a:t>Key Players</a:t>
            </a:r>
          </a:p>
        </p:txBody>
      </p:sp>
      <p:sp>
        <p:nvSpPr>
          <p:cNvPr id="2" name="Rectangle 3">
            <a:extLst>
              <a:ext uri="{FF2B5EF4-FFF2-40B4-BE49-F238E27FC236}">
                <a16:creationId xmlns:a16="http://schemas.microsoft.com/office/drawing/2014/main" id="{D4FD77C4-A0BE-3C16-5826-C7F4D4422B28}"/>
              </a:ext>
            </a:extLst>
          </p:cNvPr>
          <p:cNvSpPr>
            <a:spLocks noGrp="1" noChangeArrowheads="1"/>
          </p:cNvSpPr>
          <p:nvPr>
            <p:ph type="body" idx="4294967295"/>
          </p:nvPr>
        </p:nvSpPr>
        <p:spPr>
          <a:xfrm>
            <a:off x="0" y="503238"/>
            <a:ext cx="9840913" cy="5943600"/>
          </a:xfrm>
        </p:spPr>
        <p:txBody>
          <a:bodyPr/>
          <a:lstStyle/>
          <a:p>
            <a:pPr>
              <a:lnSpc>
                <a:spcPct val="110000"/>
              </a:lnSpc>
              <a:spcBef>
                <a:spcPts val="600"/>
              </a:spcBef>
              <a:spcAft>
                <a:spcPct val="0"/>
              </a:spcAft>
            </a:pPr>
            <a:r>
              <a:rPr lang="en-US" altLang="en-US" sz="3200" b="1">
                <a:solidFill>
                  <a:srgbClr val="0000CC"/>
                </a:solidFill>
              </a:rPr>
              <a:t>Subject Interface</a:t>
            </a:r>
          </a:p>
          <a:p>
            <a:pPr lvl="1">
              <a:lnSpc>
                <a:spcPct val="110000"/>
              </a:lnSpc>
              <a:spcAft>
                <a:spcPts val="1200"/>
              </a:spcAft>
            </a:pPr>
            <a:r>
              <a:rPr lang="en-US" altLang="en-US" sz="2800"/>
              <a:t>Knows its observers – provides interface for attaching/detaching subjects</a:t>
            </a:r>
          </a:p>
          <a:p>
            <a:pPr>
              <a:lnSpc>
                <a:spcPct val="110000"/>
              </a:lnSpc>
              <a:spcBef>
                <a:spcPts val="600"/>
              </a:spcBef>
              <a:spcAft>
                <a:spcPct val="0"/>
              </a:spcAft>
            </a:pPr>
            <a:r>
              <a:rPr lang="en-US" altLang="en-US" sz="3200" b="1">
                <a:solidFill>
                  <a:srgbClr val="0000CC"/>
                </a:solidFill>
              </a:rPr>
              <a:t>Observer Interface</a:t>
            </a:r>
          </a:p>
          <a:p>
            <a:pPr lvl="1">
              <a:lnSpc>
                <a:spcPct val="110000"/>
              </a:lnSpc>
              <a:spcBef>
                <a:spcPts val="600"/>
              </a:spcBef>
              <a:spcAft>
                <a:spcPts val="1200"/>
              </a:spcAft>
            </a:pPr>
            <a:r>
              <a:rPr lang="en-US" altLang="en-US" sz="2800"/>
              <a:t>Defines an interface for notifying                                         the subjects of changes to the object.</a:t>
            </a:r>
          </a:p>
          <a:p>
            <a:pPr>
              <a:lnSpc>
                <a:spcPct val="110000"/>
              </a:lnSpc>
              <a:spcBef>
                <a:spcPts val="600"/>
              </a:spcBef>
              <a:spcAft>
                <a:spcPct val="0"/>
              </a:spcAft>
            </a:pPr>
            <a:r>
              <a:rPr lang="en-US" altLang="en-US" sz="3200" b="1">
                <a:solidFill>
                  <a:srgbClr val="0000CC"/>
                </a:solidFill>
              </a:rPr>
              <a:t>ConcreteSubject</a:t>
            </a:r>
          </a:p>
          <a:p>
            <a:pPr lvl="1">
              <a:lnSpc>
                <a:spcPct val="110000"/>
              </a:lnSpc>
              <a:spcBef>
                <a:spcPts val="600"/>
              </a:spcBef>
              <a:spcAft>
                <a:spcPts val="1200"/>
              </a:spcAft>
            </a:pPr>
            <a:r>
              <a:rPr lang="en-US" altLang="en-US" sz="2800"/>
              <a:t>Inplements subject interface                                                             to send notification to observers when state changes</a:t>
            </a:r>
          </a:p>
          <a:p>
            <a:pPr>
              <a:lnSpc>
                <a:spcPct val="110000"/>
              </a:lnSpc>
              <a:spcBef>
                <a:spcPts val="600"/>
              </a:spcBef>
              <a:spcAft>
                <a:spcPts val="600"/>
              </a:spcAft>
            </a:pPr>
            <a:r>
              <a:rPr lang="en-US" altLang="en-US" sz="3200" b="1">
                <a:solidFill>
                  <a:srgbClr val="0000CC"/>
                </a:solidFill>
              </a:rPr>
              <a:t>ConcreteObserver</a:t>
            </a:r>
          </a:p>
          <a:p>
            <a:pPr lvl="1">
              <a:lnSpc>
                <a:spcPct val="110000"/>
              </a:lnSpc>
              <a:spcAft>
                <a:spcPts val="600"/>
              </a:spcAft>
            </a:pPr>
            <a:r>
              <a:rPr lang="en-US" altLang="en-US" sz="2800"/>
              <a:t>Implements Observer interface to keep state consistent with 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down)">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FC2F848F-DF57-AB03-3F9D-1F0BA0436366}"/>
              </a:ext>
            </a:extLst>
          </p:cNvPr>
          <p:cNvSpPr>
            <a:spLocks noChangeArrowheads="1"/>
          </p:cNvSpPr>
          <p:nvPr/>
        </p:nvSpPr>
        <p:spPr bwMode="auto">
          <a:xfrm>
            <a:off x="2738438" y="896938"/>
            <a:ext cx="2540000" cy="1984375"/>
          </a:xfrm>
          <a:prstGeom prst="rect">
            <a:avLst/>
          </a:prstGeom>
          <a:solidFill>
            <a:srgbClr val="FFFF00"/>
          </a:solidFill>
          <a:ln w="25400" algn="ctr">
            <a:solidFill>
              <a:schemeClr val="tx1"/>
            </a:solidFill>
            <a:miter lim="800000"/>
            <a:headEnd/>
            <a:tailEnd/>
          </a:ln>
        </p:spPr>
        <p:txBody>
          <a:bodyPr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endParaRPr lang="en-IN" altLang="en-US" sz="2400">
              <a:solidFill>
                <a:schemeClr val="tx1"/>
              </a:solidFill>
              <a:latin typeface="Comic Sans MS" panose="030F0702030302020204" pitchFamily="66" charset="0"/>
              <a:cs typeface="Arial" panose="020B0604020202020204" pitchFamily="34" charset="0"/>
            </a:endParaRPr>
          </a:p>
        </p:txBody>
      </p:sp>
      <p:cxnSp>
        <p:nvCxnSpPr>
          <p:cNvPr id="9" name="Straight Connector 8">
            <a:extLst>
              <a:ext uri="{FF2B5EF4-FFF2-40B4-BE49-F238E27FC236}">
                <a16:creationId xmlns:a16="http://schemas.microsoft.com/office/drawing/2014/main" id="{365FE540-E112-4855-F086-FB6FFD2F3B28}"/>
              </a:ext>
            </a:extLst>
          </p:cNvPr>
          <p:cNvCxnSpPr>
            <a:stCxn id="72706" idx="1"/>
            <a:endCxn id="72706" idx="3"/>
          </p:cNvCxnSpPr>
          <p:nvPr/>
        </p:nvCxnSpPr>
        <p:spPr>
          <a:xfrm>
            <a:off x="2725738" y="1889125"/>
            <a:ext cx="2565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077" name="TextBox 11">
            <a:extLst>
              <a:ext uri="{FF2B5EF4-FFF2-40B4-BE49-F238E27FC236}">
                <a16:creationId xmlns:a16="http://schemas.microsoft.com/office/drawing/2014/main" id="{DF947209-29BA-3006-7FE1-D15FF0745465}"/>
              </a:ext>
            </a:extLst>
          </p:cNvPr>
          <p:cNvSpPr txBox="1">
            <a:spLocks noChangeArrowheads="1"/>
          </p:cNvSpPr>
          <p:nvPr/>
        </p:nvSpPr>
        <p:spPr bwMode="auto">
          <a:xfrm>
            <a:off x="2743200" y="1055688"/>
            <a:ext cx="2373313" cy="692150"/>
          </a:xfrm>
          <a:prstGeom prst="rect">
            <a:avLst/>
          </a:prstGeom>
          <a:noFill/>
          <a:ln w="9525">
            <a:noFill/>
            <a:miter lim="800000"/>
            <a:headEnd/>
            <a:tailEnd/>
          </a:ln>
        </p:spPr>
        <p:txBody>
          <a:bodyPr lIns="100772" tIns="50387" rIns="100772" bIns="50387">
            <a:spAutoFit/>
          </a:bodyPr>
          <a:lstStyle/>
          <a:p>
            <a:pPr algn="ctr">
              <a:lnSpc>
                <a:spcPct val="80000"/>
              </a:lnSpc>
              <a:buClr>
                <a:srgbClr val="000000"/>
              </a:buClr>
              <a:buSzPct val="100000"/>
              <a:buFont typeface="Times New Roman" pitchFamily="18" charset="0"/>
              <a:buNone/>
              <a:defRPr/>
            </a:pPr>
            <a:r>
              <a:rPr lang="en-IN" sz="1800" dirty="0">
                <a:solidFill>
                  <a:schemeClr val="tx1"/>
                </a:solidFill>
                <a:latin typeface="+mn-lt"/>
              </a:rPr>
              <a:t>&lt;&lt;Interface&gt;&gt;</a:t>
            </a:r>
          </a:p>
          <a:p>
            <a:pPr algn="ctr">
              <a:lnSpc>
                <a:spcPct val="80000"/>
              </a:lnSpc>
              <a:buClr>
                <a:srgbClr val="000000"/>
              </a:buClr>
              <a:buSzPct val="100000"/>
              <a:buFont typeface="Times New Roman" pitchFamily="18" charset="0"/>
              <a:buNone/>
              <a:defRPr/>
            </a:pPr>
            <a:r>
              <a:rPr lang="en-IN" sz="2800" dirty="0">
                <a:solidFill>
                  <a:schemeClr val="tx1"/>
                </a:solidFill>
                <a:latin typeface="+mn-lt"/>
              </a:rPr>
              <a:t>Subject</a:t>
            </a:r>
            <a:endParaRPr lang="en-IN" sz="2400" dirty="0">
              <a:solidFill>
                <a:schemeClr val="tx1"/>
              </a:solidFill>
              <a:latin typeface="+mn-lt"/>
            </a:endParaRPr>
          </a:p>
        </p:txBody>
      </p:sp>
      <p:sp>
        <p:nvSpPr>
          <p:cNvPr id="72709" name="TextBox 12">
            <a:extLst>
              <a:ext uri="{FF2B5EF4-FFF2-40B4-BE49-F238E27FC236}">
                <a16:creationId xmlns:a16="http://schemas.microsoft.com/office/drawing/2014/main" id="{7980E724-AF63-A64A-7393-D568DE4DE81F}"/>
              </a:ext>
            </a:extLst>
          </p:cNvPr>
          <p:cNvSpPr txBox="1">
            <a:spLocks noChangeArrowheads="1"/>
          </p:cNvSpPr>
          <p:nvPr/>
        </p:nvSpPr>
        <p:spPr bwMode="auto">
          <a:xfrm>
            <a:off x="2773363" y="1970088"/>
            <a:ext cx="2540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+notify()</a:t>
            </a:r>
          </a:p>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+attach(iObserver)</a:t>
            </a:r>
          </a:p>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+detach(Observer)</a:t>
            </a:r>
          </a:p>
        </p:txBody>
      </p:sp>
      <p:sp>
        <p:nvSpPr>
          <p:cNvPr id="72710" name="Rectangle 13">
            <a:extLst>
              <a:ext uri="{FF2B5EF4-FFF2-40B4-BE49-F238E27FC236}">
                <a16:creationId xmlns:a16="http://schemas.microsoft.com/office/drawing/2014/main" id="{5DC8AA0B-C611-1CFE-FEC4-6CDF9945C765}"/>
              </a:ext>
            </a:extLst>
          </p:cNvPr>
          <p:cNvSpPr>
            <a:spLocks noChangeArrowheads="1"/>
          </p:cNvSpPr>
          <p:nvPr/>
        </p:nvSpPr>
        <p:spPr bwMode="auto">
          <a:xfrm>
            <a:off x="2738438" y="4389438"/>
            <a:ext cx="2540000" cy="1746250"/>
          </a:xfrm>
          <a:prstGeom prst="rect">
            <a:avLst/>
          </a:prstGeom>
          <a:solidFill>
            <a:srgbClr val="FFCCFF"/>
          </a:solidFill>
          <a:ln w="25400" algn="ctr">
            <a:solidFill>
              <a:schemeClr val="tx1"/>
            </a:solidFill>
            <a:miter lim="800000"/>
            <a:headEnd/>
            <a:tailEnd/>
          </a:ln>
        </p:spPr>
        <p:txBody>
          <a:bodyPr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endParaRPr lang="en-IN" altLang="en-US" sz="1800">
              <a:solidFill>
                <a:schemeClr val="tx1"/>
              </a:solidFill>
              <a:latin typeface="Comic Sans MS" panose="030F0702030302020204" pitchFamily="66" charset="0"/>
              <a:cs typeface="Arial" panose="020B0604020202020204" pitchFamily="34" charset="0"/>
            </a:endParaRPr>
          </a:p>
        </p:txBody>
      </p:sp>
      <p:cxnSp>
        <p:nvCxnSpPr>
          <p:cNvPr id="15" name="Straight Connector 14">
            <a:extLst>
              <a:ext uri="{FF2B5EF4-FFF2-40B4-BE49-F238E27FC236}">
                <a16:creationId xmlns:a16="http://schemas.microsoft.com/office/drawing/2014/main" id="{453CCEEF-4109-9736-C849-520D6D2E08D4}"/>
              </a:ext>
            </a:extLst>
          </p:cNvPr>
          <p:cNvCxnSpPr/>
          <p:nvPr/>
        </p:nvCxnSpPr>
        <p:spPr>
          <a:xfrm>
            <a:off x="2738438" y="4945063"/>
            <a:ext cx="254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4B7860-F428-8613-B032-7402BECB3176}"/>
              </a:ext>
            </a:extLst>
          </p:cNvPr>
          <p:cNvCxnSpPr/>
          <p:nvPr/>
        </p:nvCxnSpPr>
        <p:spPr>
          <a:xfrm>
            <a:off x="2743200" y="5535613"/>
            <a:ext cx="253841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082" name="TextBox 16">
            <a:extLst>
              <a:ext uri="{FF2B5EF4-FFF2-40B4-BE49-F238E27FC236}">
                <a16:creationId xmlns:a16="http://schemas.microsoft.com/office/drawing/2014/main" id="{0145EC0A-FFCC-24EC-7BAA-31B9A9609653}"/>
              </a:ext>
            </a:extLst>
          </p:cNvPr>
          <p:cNvSpPr txBox="1">
            <a:spLocks noChangeArrowheads="1"/>
          </p:cNvSpPr>
          <p:nvPr/>
        </p:nvSpPr>
        <p:spPr bwMode="auto">
          <a:xfrm>
            <a:off x="2943225" y="4537075"/>
            <a:ext cx="2401888" cy="347663"/>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IN" sz="2000" dirty="0">
                <a:solidFill>
                  <a:schemeClr val="tx1"/>
                </a:solidFill>
                <a:latin typeface="+mn-lt"/>
              </a:rPr>
              <a:t>Concrete Subject</a:t>
            </a:r>
          </a:p>
        </p:txBody>
      </p:sp>
      <p:sp>
        <p:nvSpPr>
          <p:cNvPr id="72714" name="TextBox 17">
            <a:extLst>
              <a:ext uri="{FF2B5EF4-FFF2-40B4-BE49-F238E27FC236}">
                <a16:creationId xmlns:a16="http://schemas.microsoft.com/office/drawing/2014/main" id="{23D37FD3-D7D5-1516-D600-0DD8EBCCB30B}"/>
              </a:ext>
            </a:extLst>
          </p:cNvPr>
          <p:cNvSpPr txBox="1">
            <a:spLocks noChangeArrowheads="1"/>
          </p:cNvSpPr>
          <p:nvPr/>
        </p:nvSpPr>
        <p:spPr bwMode="auto">
          <a:xfrm>
            <a:off x="2743200" y="5064125"/>
            <a:ext cx="19034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-subjectState</a:t>
            </a:r>
          </a:p>
        </p:txBody>
      </p:sp>
      <p:sp>
        <p:nvSpPr>
          <p:cNvPr id="72715" name="TextBox 18">
            <a:extLst>
              <a:ext uri="{FF2B5EF4-FFF2-40B4-BE49-F238E27FC236}">
                <a16:creationId xmlns:a16="http://schemas.microsoft.com/office/drawing/2014/main" id="{1AD1C637-6C91-8C64-5F31-9E3DF4D91E88}"/>
              </a:ext>
            </a:extLst>
          </p:cNvPr>
          <p:cNvSpPr txBox="1">
            <a:spLocks noChangeArrowheads="1"/>
          </p:cNvSpPr>
          <p:nvPr/>
        </p:nvSpPr>
        <p:spPr bwMode="auto">
          <a:xfrm>
            <a:off x="2738438" y="5540375"/>
            <a:ext cx="17446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+getState()</a:t>
            </a:r>
          </a:p>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+setState()</a:t>
            </a:r>
          </a:p>
        </p:txBody>
      </p:sp>
      <p:sp>
        <p:nvSpPr>
          <p:cNvPr id="72716" name="Rectangle 19">
            <a:extLst>
              <a:ext uri="{FF2B5EF4-FFF2-40B4-BE49-F238E27FC236}">
                <a16:creationId xmlns:a16="http://schemas.microsoft.com/office/drawing/2014/main" id="{902B198D-D204-79F4-34A1-9DA2F790DC25}"/>
              </a:ext>
            </a:extLst>
          </p:cNvPr>
          <p:cNvSpPr>
            <a:spLocks noChangeArrowheads="1"/>
          </p:cNvSpPr>
          <p:nvPr/>
        </p:nvSpPr>
        <p:spPr bwMode="auto">
          <a:xfrm>
            <a:off x="7024688" y="896938"/>
            <a:ext cx="2540000" cy="1509712"/>
          </a:xfrm>
          <a:prstGeom prst="rect">
            <a:avLst/>
          </a:prstGeom>
          <a:solidFill>
            <a:srgbClr val="FFFF00"/>
          </a:solidFill>
          <a:ln w="25400" algn="ctr">
            <a:solidFill>
              <a:schemeClr val="tx1"/>
            </a:solidFill>
            <a:miter lim="800000"/>
            <a:headEnd/>
            <a:tailEnd/>
          </a:ln>
        </p:spPr>
        <p:txBody>
          <a:bodyPr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endParaRPr lang="en-IN" altLang="en-US" sz="1800">
              <a:solidFill>
                <a:schemeClr val="tx1"/>
              </a:solidFill>
              <a:latin typeface="Comic Sans MS" panose="030F0702030302020204" pitchFamily="66" charset="0"/>
              <a:cs typeface="Arial" panose="020B0604020202020204" pitchFamily="34" charset="0"/>
            </a:endParaRPr>
          </a:p>
        </p:txBody>
      </p:sp>
      <p:cxnSp>
        <p:nvCxnSpPr>
          <p:cNvPr id="23" name="Straight Connector 22">
            <a:extLst>
              <a:ext uri="{FF2B5EF4-FFF2-40B4-BE49-F238E27FC236}">
                <a16:creationId xmlns:a16="http://schemas.microsoft.com/office/drawing/2014/main" id="{C8FE4CF4-D9BC-EDD6-5C6E-9E0C50B54D16}"/>
              </a:ext>
            </a:extLst>
          </p:cNvPr>
          <p:cNvCxnSpPr/>
          <p:nvPr/>
        </p:nvCxnSpPr>
        <p:spPr>
          <a:xfrm>
            <a:off x="7024688" y="1897063"/>
            <a:ext cx="254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2718" name="TextBox 23">
            <a:extLst>
              <a:ext uri="{FF2B5EF4-FFF2-40B4-BE49-F238E27FC236}">
                <a16:creationId xmlns:a16="http://schemas.microsoft.com/office/drawing/2014/main" id="{B67A2DAA-B0BD-FA22-A2D9-A5453E463857}"/>
              </a:ext>
            </a:extLst>
          </p:cNvPr>
          <p:cNvSpPr txBox="1">
            <a:spLocks noChangeArrowheads="1"/>
          </p:cNvSpPr>
          <p:nvPr/>
        </p:nvSpPr>
        <p:spPr bwMode="auto">
          <a:xfrm>
            <a:off x="7421563" y="1998663"/>
            <a:ext cx="17478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+update( )</a:t>
            </a:r>
          </a:p>
        </p:txBody>
      </p:sp>
      <p:sp>
        <p:nvSpPr>
          <p:cNvPr id="3089" name="TextBox 24">
            <a:extLst>
              <a:ext uri="{FF2B5EF4-FFF2-40B4-BE49-F238E27FC236}">
                <a16:creationId xmlns:a16="http://schemas.microsoft.com/office/drawing/2014/main" id="{3D5B4BF7-F61C-F5F5-2C7D-33945AA37671}"/>
              </a:ext>
            </a:extLst>
          </p:cNvPr>
          <p:cNvSpPr txBox="1">
            <a:spLocks noChangeArrowheads="1"/>
          </p:cNvSpPr>
          <p:nvPr/>
        </p:nvSpPr>
        <p:spPr bwMode="auto">
          <a:xfrm>
            <a:off x="7173913" y="1004888"/>
            <a:ext cx="2209800" cy="692150"/>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IN" sz="2000" dirty="0">
                <a:solidFill>
                  <a:schemeClr val="tx1"/>
                </a:solidFill>
                <a:latin typeface="+mn-lt"/>
              </a:rPr>
              <a:t>&lt;&lt;Interface&gt;&gt;</a:t>
            </a:r>
          </a:p>
          <a:p>
            <a:pPr>
              <a:lnSpc>
                <a:spcPct val="80000"/>
              </a:lnSpc>
              <a:buClr>
                <a:srgbClr val="000000"/>
              </a:buClr>
              <a:buSzPct val="100000"/>
              <a:buFont typeface="Times New Roman" pitchFamily="18" charset="0"/>
              <a:buNone/>
              <a:defRPr/>
            </a:pPr>
            <a:r>
              <a:rPr lang="en-IN" sz="2800" dirty="0">
                <a:solidFill>
                  <a:schemeClr val="tx1"/>
                </a:solidFill>
                <a:latin typeface="+mn-lt"/>
              </a:rPr>
              <a:t>Observer</a:t>
            </a:r>
          </a:p>
        </p:txBody>
      </p:sp>
      <p:sp>
        <p:nvSpPr>
          <p:cNvPr id="72720" name="Rectangle 25">
            <a:extLst>
              <a:ext uri="{FF2B5EF4-FFF2-40B4-BE49-F238E27FC236}">
                <a16:creationId xmlns:a16="http://schemas.microsoft.com/office/drawing/2014/main" id="{BDFDEBE1-FEF0-D89E-B70E-1331CFFC5A52}"/>
              </a:ext>
            </a:extLst>
          </p:cNvPr>
          <p:cNvSpPr>
            <a:spLocks noChangeArrowheads="1"/>
          </p:cNvSpPr>
          <p:nvPr/>
        </p:nvSpPr>
        <p:spPr bwMode="auto">
          <a:xfrm>
            <a:off x="7161213" y="4383088"/>
            <a:ext cx="2540000" cy="1509712"/>
          </a:xfrm>
          <a:prstGeom prst="rect">
            <a:avLst/>
          </a:prstGeom>
          <a:solidFill>
            <a:srgbClr val="FFCCFF"/>
          </a:solidFill>
          <a:ln w="25400" algn="ctr">
            <a:solidFill>
              <a:schemeClr val="tx1"/>
            </a:solidFill>
            <a:miter lim="800000"/>
            <a:headEnd/>
            <a:tailEnd/>
          </a:ln>
        </p:spPr>
        <p:txBody>
          <a:bodyPr lIns="100772" tIns="50387" rIns="100772" bIns="50387"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80000"/>
              </a:lnSpc>
              <a:buClr>
                <a:srgbClr val="000000"/>
              </a:buClr>
              <a:buSzPct val="100000"/>
              <a:buFont typeface="Times New Roman" panose="02020603050405020304" pitchFamily="18" charset="0"/>
              <a:buNone/>
            </a:pPr>
            <a:endParaRPr lang="en-IN" altLang="en-US" sz="1800">
              <a:solidFill>
                <a:schemeClr val="tx1"/>
              </a:solidFill>
              <a:latin typeface="Comic Sans MS" panose="030F0702030302020204" pitchFamily="66" charset="0"/>
              <a:cs typeface="Arial" panose="020B0604020202020204" pitchFamily="34" charset="0"/>
            </a:endParaRPr>
          </a:p>
        </p:txBody>
      </p:sp>
      <p:sp>
        <p:nvSpPr>
          <p:cNvPr id="3091" name="TextBox 26">
            <a:extLst>
              <a:ext uri="{FF2B5EF4-FFF2-40B4-BE49-F238E27FC236}">
                <a16:creationId xmlns:a16="http://schemas.microsoft.com/office/drawing/2014/main" id="{5A253769-E8C9-AE91-06B3-2BDD520E7AF2}"/>
              </a:ext>
            </a:extLst>
          </p:cNvPr>
          <p:cNvSpPr txBox="1">
            <a:spLocks noChangeArrowheads="1"/>
          </p:cNvSpPr>
          <p:nvPr/>
        </p:nvSpPr>
        <p:spPr bwMode="auto">
          <a:xfrm>
            <a:off x="7173913" y="4516438"/>
            <a:ext cx="2519362" cy="346075"/>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IN" sz="2000" dirty="0">
                <a:solidFill>
                  <a:schemeClr val="tx1"/>
                </a:solidFill>
                <a:latin typeface="+mn-lt"/>
              </a:rPr>
              <a:t>Concrete Observer</a:t>
            </a:r>
          </a:p>
        </p:txBody>
      </p:sp>
      <p:cxnSp>
        <p:nvCxnSpPr>
          <p:cNvPr id="28" name="Straight Connector 27">
            <a:extLst>
              <a:ext uri="{FF2B5EF4-FFF2-40B4-BE49-F238E27FC236}">
                <a16:creationId xmlns:a16="http://schemas.microsoft.com/office/drawing/2014/main" id="{20D0FF41-7372-AE87-5C18-D6051604683F}"/>
              </a:ext>
            </a:extLst>
          </p:cNvPr>
          <p:cNvCxnSpPr/>
          <p:nvPr/>
        </p:nvCxnSpPr>
        <p:spPr>
          <a:xfrm>
            <a:off x="7142163" y="4938713"/>
            <a:ext cx="254158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D7A2FA-A0B1-A898-3F0A-DC8F38A3644B}"/>
              </a:ext>
            </a:extLst>
          </p:cNvPr>
          <p:cNvCxnSpPr/>
          <p:nvPr/>
        </p:nvCxnSpPr>
        <p:spPr>
          <a:xfrm>
            <a:off x="7161213" y="5167313"/>
            <a:ext cx="2540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2724" name="TextBox 29">
            <a:extLst>
              <a:ext uri="{FF2B5EF4-FFF2-40B4-BE49-F238E27FC236}">
                <a16:creationId xmlns:a16="http://schemas.microsoft.com/office/drawing/2014/main" id="{B5175B37-B7A7-B485-E4F2-19BDAEE6AA11}"/>
              </a:ext>
            </a:extLst>
          </p:cNvPr>
          <p:cNvSpPr txBox="1">
            <a:spLocks noChangeArrowheads="1"/>
          </p:cNvSpPr>
          <p:nvPr/>
        </p:nvSpPr>
        <p:spPr bwMode="auto">
          <a:xfrm>
            <a:off x="7539038" y="5353050"/>
            <a:ext cx="17462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+update( )</a:t>
            </a:r>
          </a:p>
        </p:txBody>
      </p:sp>
      <p:sp>
        <p:nvSpPr>
          <p:cNvPr id="31" name="Isosceles Triangle 30">
            <a:extLst>
              <a:ext uri="{FF2B5EF4-FFF2-40B4-BE49-F238E27FC236}">
                <a16:creationId xmlns:a16="http://schemas.microsoft.com/office/drawing/2014/main" id="{F980DC1B-C232-6BCC-3CCE-885E863EDA05}"/>
              </a:ext>
            </a:extLst>
          </p:cNvPr>
          <p:cNvSpPr>
            <a:spLocks noChangeArrowheads="1"/>
          </p:cNvSpPr>
          <p:nvPr/>
        </p:nvSpPr>
        <p:spPr bwMode="auto">
          <a:xfrm>
            <a:off x="3694113" y="2881313"/>
            <a:ext cx="280987" cy="317500"/>
          </a:xfrm>
          <a:prstGeom prst="triangle">
            <a:avLst>
              <a:gd name="adj" fmla="val 50000"/>
            </a:avLst>
          </a:prstGeom>
          <a:noFill/>
          <a:ln w="15875" algn="ctr">
            <a:solidFill>
              <a:schemeClr val="tx1"/>
            </a:solidFill>
            <a:miter lim="800000"/>
            <a:headEnd/>
            <a:tailEnd/>
          </a:ln>
        </p:spPr>
        <p:txBody>
          <a:bodyPr lIns="100772" tIns="50387" rIns="100772" bIns="50387" anchor="ctr"/>
          <a:lstStyle/>
          <a:p>
            <a:pPr algn="ctr">
              <a:lnSpc>
                <a:spcPct val="80000"/>
              </a:lnSpc>
              <a:buClr>
                <a:srgbClr val="000000"/>
              </a:buClr>
              <a:buSzPct val="100000"/>
              <a:buFont typeface="Times New Roman" pitchFamily="18" charset="0"/>
              <a:buNone/>
              <a:defRPr/>
            </a:pPr>
            <a:endParaRPr lang="en-IN" sz="1800">
              <a:solidFill>
                <a:schemeClr val="tx1"/>
              </a:solidFill>
              <a:latin typeface="+mn-lt"/>
            </a:endParaRPr>
          </a:p>
        </p:txBody>
      </p:sp>
      <p:cxnSp>
        <p:nvCxnSpPr>
          <p:cNvPr id="33" name="Straight Connector 32">
            <a:extLst>
              <a:ext uri="{FF2B5EF4-FFF2-40B4-BE49-F238E27FC236}">
                <a16:creationId xmlns:a16="http://schemas.microsoft.com/office/drawing/2014/main" id="{6DF435AF-D549-DF25-350E-2C123572152D}"/>
              </a:ext>
            </a:extLst>
          </p:cNvPr>
          <p:cNvCxnSpPr>
            <a:stCxn id="31" idx="3"/>
          </p:cNvCxnSpPr>
          <p:nvPr/>
        </p:nvCxnSpPr>
        <p:spPr>
          <a:xfrm>
            <a:off x="3835400" y="3206750"/>
            <a:ext cx="0" cy="118427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39A546BD-6530-B961-EF2E-17F2C9EEB3BB}"/>
              </a:ext>
            </a:extLst>
          </p:cNvPr>
          <p:cNvSpPr>
            <a:spLocks noChangeArrowheads="1"/>
          </p:cNvSpPr>
          <p:nvPr/>
        </p:nvSpPr>
        <p:spPr bwMode="auto">
          <a:xfrm>
            <a:off x="8096250" y="2406650"/>
            <a:ext cx="279400" cy="317500"/>
          </a:xfrm>
          <a:prstGeom prst="triangle">
            <a:avLst>
              <a:gd name="adj" fmla="val 50000"/>
            </a:avLst>
          </a:prstGeom>
          <a:noFill/>
          <a:ln w="15875" algn="ctr">
            <a:solidFill>
              <a:schemeClr val="tx1"/>
            </a:solidFill>
            <a:miter lim="800000"/>
            <a:headEnd/>
            <a:tailEnd/>
          </a:ln>
        </p:spPr>
        <p:txBody>
          <a:bodyPr lIns="100772" tIns="50387" rIns="100772" bIns="50387" anchor="ctr"/>
          <a:lstStyle/>
          <a:p>
            <a:pPr algn="ctr">
              <a:lnSpc>
                <a:spcPct val="80000"/>
              </a:lnSpc>
              <a:buClr>
                <a:srgbClr val="000000"/>
              </a:buClr>
              <a:buSzPct val="100000"/>
              <a:buFont typeface="Times New Roman" pitchFamily="18" charset="0"/>
              <a:buNone/>
              <a:defRPr/>
            </a:pPr>
            <a:endParaRPr lang="en-IN" sz="1800">
              <a:solidFill>
                <a:schemeClr val="tx1"/>
              </a:solidFill>
              <a:latin typeface="+mn-lt"/>
            </a:endParaRPr>
          </a:p>
        </p:txBody>
      </p:sp>
      <p:cxnSp>
        <p:nvCxnSpPr>
          <p:cNvPr id="35" name="Straight Connector 34">
            <a:extLst>
              <a:ext uri="{FF2B5EF4-FFF2-40B4-BE49-F238E27FC236}">
                <a16:creationId xmlns:a16="http://schemas.microsoft.com/office/drawing/2014/main" id="{7DE66299-5C37-66CE-1ACE-DDA7854A9D3B}"/>
              </a:ext>
            </a:extLst>
          </p:cNvPr>
          <p:cNvCxnSpPr/>
          <p:nvPr/>
        </p:nvCxnSpPr>
        <p:spPr>
          <a:xfrm flipH="1">
            <a:off x="8235950" y="2724150"/>
            <a:ext cx="1588" cy="16589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729" name="Straight Connector 39">
            <a:extLst>
              <a:ext uri="{FF2B5EF4-FFF2-40B4-BE49-F238E27FC236}">
                <a16:creationId xmlns:a16="http://schemas.microsoft.com/office/drawing/2014/main" id="{24E7BE2D-2076-EAB1-EAD8-F96D48F03544}"/>
              </a:ext>
            </a:extLst>
          </p:cNvPr>
          <p:cNvCxnSpPr>
            <a:cxnSpLocks noChangeShapeType="1"/>
          </p:cNvCxnSpPr>
          <p:nvPr/>
        </p:nvCxnSpPr>
        <p:spPr bwMode="auto">
          <a:xfrm>
            <a:off x="5268913" y="1770063"/>
            <a:ext cx="1752600" cy="1587"/>
          </a:xfrm>
          <a:prstGeom prst="line">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730" name="Straight Connector 41">
            <a:extLst>
              <a:ext uri="{FF2B5EF4-FFF2-40B4-BE49-F238E27FC236}">
                <a16:creationId xmlns:a16="http://schemas.microsoft.com/office/drawing/2014/main" id="{EA42F9B2-F6B0-1577-090A-5755D9467735}"/>
              </a:ext>
            </a:extLst>
          </p:cNvPr>
          <p:cNvCxnSpPr>
            <a:cxnSpLocks noChangeShapeType="1"/>
          </p:cNvCxnSpPr>
          <p:nvPr/>
        </p:nvCxnSpPr>
        <p:spPr bwMode="auto">
          <a:xfrm>
            <a:off x="5268913" y="5267325"/>
            <a:ext cx="1873250" cy="7938"/>
          </a:xfrm>
          <a:prstGeom prst="line">
            <a:avLst/>
          </a:prstGeom>
          <a:noFill/>
          <a:ln w="38100"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72731" name="Snip Single Corner Rectangle 47">
            <a:extLst>
              <a:ext uri="{FF2B5EF4-FFF2-40B4-BE49-F238E27FC236}">
                <a16:creationId xmlns:a16="http://schemas.microsoft.com/office/drawing/2014/main" id="{8835E7B7-4021-58BD-D03B-99041F67C4D1}"/>
              </a:ext>
            </a:extLst>
          </p:cNvPr>
          <p:cNvSpPr>
            <a:spLocks noChangeArrowheads="1"/>
          </p:cNvSpPr>
          <p:nvPr/>
        </p:nvSpPr>
        <p:spPr bwMode="auto">
          <a:xfrm>
            <a:off x="195263" y="2365375"/>
            <a:ext cx="2482850" cy="1309688"/>
          </a:xfrm>
          <a:custGeom>
            <a:avLst/>
            <a:gdLst>
              <a:gd name="T0" fmla="*/ 2472482 w 2482904"/>
              <a:gd name="T1" fmla="*/ 619547 h 1310066"/>
              <a:gd name="T2" fmla="*/ 1236241 w 2482904"/>
              <a:gd name="T3" fmla="*/ 1239097 h 1310066"/>
              <a:gd name="T4" fmla="*/ 0 w 2482904"/>
              <a:gd name="T5" fmla="*/ 619547 h 1310066"/>
              <a:gd name="T6" fmla="*/ 1236241 w 2482904"/>
              <a:gd name="T7" fmla="*/ 0 h 1310066"/>
              <a:gd name="T8" fmla="*/ 0 60000 65536"/>
              <a:gd name="T9" fmla="*/ 5898240 60000 65536"/>
              <a:gd name="T10" fmla="*/ 11796480 60000 65536"/>
              <a:gd name="T11" fmla="*/ 17694720 60000 65536"/>
              <a:gd name="T12" fmla="*/ 0 w 2482904"/>
              <a:gd name="T13" fmla="*/ 109174 h 1310066"/>
              <a:gd name="T14" fmla="*/ 2373728 w 2482904"/>
              <a:gd name="T15" fmla="*/ 1310066 h 1310066"/>
            </a:gdLst>
            <a:ahLst/>
            <a:cxnLst>
              <a:cxn ang="T8">
                <a:pos x="T0" y="T1"/>
              </a:cxn>
              <a:cxn ang="T9">
                <a:pos x="T2" y="T3"/>
              </a:cxn>
              <a:cxn ang="T10">
                <a:pos x="T4" y="T5"/>
              </a:cxn>
              <a:cxn ang="T11">
                <a:pos x="T6" y="T7"/>
              </a:cxn>
            </a:cxnLst>
            <a:rect l="T12" t="T13" r="T14" b="T15"/>
            <a:pathLst>
              <a:path w="2482904" h="1310066">
                <a:moveTo>
                  <a:pt x="0" y="0"/>
                </a:moveTo>
                <a:lnTo>
                  <a:pt x="2264555" y="0"/>
                </a:lnTo>
                <a:lnTo>
                  <a:pt x="2482904" y="218349"/>
                </a:lnTo>
                <a:lnTo>
                  <a:pt x="2482904" y="1310066"/>
                </a:lnTo>
                <a:lnTo>
                  <a:pt x="0" y="1310066"/>
                </a:lnTo>
                <a:lnTo>
                  <a:pt x="0" y="0"/>
                </a:lnTo>
                <a:close/>
              </a:path>
            </a:pathLst>
          </a:custGeom>
          <a:solidFill>
            <a:srgbClr val="CCFF99"/>
          </a:solidFill>
          <a:ln w="25400" algn="ctr">
            <a:solidFill>
              <a:schemeClr val="tx1"/>
            </a:solidFill>
            <a:miter lim="800000"/>
            <a:headEnd/>
            <a:tailEnd/>
          </a:ln>
        </p:spPr>
        <p:txBody>
          <a:bodyPr lIns="100772" tIns="50387" rIns="100772" bIns="50387" anchor="ctr"/>
          <a:lstStyle/>
          <a:p>
            <a:endParaRPr lang="en-GB"/>
          </a:p>
        </p:txBody>
      </p:sp>
      <p:sp>
        <p:nvSpPr>
          <p:cNvPr id="3106" name="TextBox 49">
            <a:extLst>
              <a:ext uri="{FF2B5EF4-FFF2-40B4-BE49-F238E27FC236}">
                <a16:creationId xmlns:a16="http://schemas.microsoft.com/office/drawing/2014/main" id="{011580C0-2292-7D5D-2FD8-3A6BB8CF2AFB}"/>
              </a:ext>
            </a:extLst>
          </p:cNvPr>
          <p:cNvSpPr txBox="1">
            <a:spLocks noChangeArrowheads="1"/>
          </p:cNvSpPr>
          <p:nvPr/>
        </p:nvSpPr>
        <p:spPr bwMode="auto">
          <a:xfrm>
            <a:off x="206375" y="2433638"/>
            <a:ext cx="2624138" cy="989012"/>
          </a:xfrm>
          <a:prstGeom prst="rect">
            <a:avLst/>
          </a:prstGeom>
          <a:noFill/>
          <a:ln w="9525">
            <a:noFill/>
            <a:miter lim="800000"/>
            <a:headEnd/>
            <a:tailEnd/>
          </a:ln>
        </p:spPr>
        <p:txBody>
          <a:bodyPr lIns="100772" tIns="50387" rIns="100772" bIns="50387">
            <a:spAutoFit/>
          </a:bodyPr>
          <a:lstStyle/>
          <a:p>
            <a:pPr>
              <a:lnSpc>
                <a:spcPct val="80000"/>
              </a:lnSpc>
              <a:buClr>
                <a:srgbClr val="000000"/>
              </a:buClr>
              <a:buSzPct val="100000"/>
              <a:buFont typeface="Times New Roman" pitchFamily="18" charset="0"/>
              <a:buNone/>
              <a:defRPr/>
            </a:pPr>
            <a:r>
              <a:rPr lang="en-IN" sz="1800" dirty="0">
                <a:solidFill>
                  <a:schemeClr val="tx1"/>
                </a:solidFill>
                <a:latin typeface="+mn-lt"/>
              </a:rPr>
              <a:t>for all observer </a:t>
            </a:r>
            <a:r>
              <a:rPr lang="en-IN" sz="1800" dirty="0" err="1">
                <a:solidFill>
                  <a:schemeClr val="tx1"/>
                </a:solidFill>
                <a:latin typeface="+mn-lt"/>
              </a:rPr>
              <a:t>obs</a:t>
            </a:r>
            <a:endParaRPr lang="en-IN" sz="1800" dirty="0">
              <a:solidFill>
                <a:schemeClr val="tx1"/>
              </a:solidFill>
              <a:latin typeface="+mn-lt"/>
            </a:endParaRPr>
          </a:p>
          <a:p>
            <a:pPr>
              <a:lnSpc>
                <a:spcPct val="80000"/>
              </a:lnSpc>
              <a:buClr>
                <a:srgbClr val="000000"/>
              </a:buClr>
              <a:buSzPct val="100000"/>
              <a:buFont typeface="Times New Roman" pitchFamily="18" charset="0"/>
              <a:buNone/>
              <a:defRPr/>
            </a:pPr>
            <a:r>
              <a:rPr lang="en-IN" sz="1800" dirty="0">
                <a:solidFill>
                  <a:schemeClr val="tx1"/>
                </a:solidFill>
                <a:latin typeface="+mn-lt"/>
              </a:rPr>
              <a:t>{</a:t>
            </a:r>
          </a:p>
          <a:p>
            <a:pPr>
              <a:lnSpc>
                <a:spcPct val="80000"/>
              </a:lnSpc>
              <a:buClr>
                <a:srgbClr val="000000"/>
              </a:buClr>
              <a:buSzPct val="100000"/>
              <a:buFont typeface="Times New Roman" pitchFamily="18" charset="0"/>
              <a:buNone/>
              <a:defRPr/>
            </a:pPr>
            <a:r>
              <a:rPr lang="en-IN" sz="1800" dirty="0">
                <a:solidFill>
                  <a:schemeClr val="tx1"/>
                </a:solidFill>
                <a:latin typeface="+mn-lt"/>
              </a:rPr>
              <a:t>  </a:t>
            </a:r>
            <a:r>
              <a:rPr lang="en-IN" sz="1800" dirty="0" err="1">
                <a:solidFill>
                  <a:schemeClr val="tx1"/>
                </a:solidFill>
                <a:latin typeface="+mn-lt"/>
              </a:rPr>
              <a:t>obs.update</a:t>
            </a:r>
            <a:r>
              <a:rPr lang="en-IN" sz="1800" dirty="0">
                <a:solidFill>
                  <a:schemeClr val="tx1"/>
                </a:solidFill>
                <a:latin typeface="+mn-lt"/>
              </a:rPr>
              <a:t>();</a:t>
            </a:r>
          </a:p>
          <a:p>
            <a:pPr>
              <a:lnSpc>
                <a:spcPct val="80000"/>
              </a:lnSpc>
              <a:buClr>
                <a:srgbClr val="000000"/>
              </a:buClr>
              <a:buSzPct val="100000"/>
              <a:buFont typeface="Times New Roman" pitchFamily="18" charset="0"/>
              <a:buNone/>
              <a:defRPr/>
            </a:pPr>
            <a:r>
              <a:rPr lang="en-IN" sz="1800" dirty="0">
                <a:solidFill>
                  <a:schemeClr val="tx1"/>
                </a:solidFill>
                <a:latin typeface="+mn-lt"/>
              </a:rPr>
              <a:t>}</a:t>
            </a:r>
          </a:p>
        </p:txBody>
      </p:sp>
      <p:cxnSp>
        <p:nvCxnSpPr>
          <p:cNvPr id="55" name="Elbow Connector 54">
            <a:extLst>
              <a:ext uri="{FF2B5EF4-FFF2-40B4-BE49-F238E27FC236}">
                <a16:creationId xmlns:a16="http://schemas.microsoft.com/office/drawing/2014/main" id="{EA287C71-EBF0-E52B-8C0E-8E43A8FA0629}"/>
              </a:ext>
            </a:extLst>
          </p:cNvPr>
          <p:cNvCxnSpPr>
            <a:cxnSpLocks/>
          </p:cNvCxnSpPr>
          <p:nvPr/>
        </p:nvCxnSpPr>
        <p:spPr>
          <a:xfrm rot="5400000" flipH="1" flipV="1">
            <a:off x="1897063" y="1519237"/>
            <a:ext cx="344488" cy="1382713"/>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734" name="Snip Single Corner Rectangle 56">
            <a:extLst>
              <a:ext uri="{FF2B5EF4-FFF2-40B4-BE49-F238E27FC236}">
                <a16:creationId xmlns:a16="http://schemas.microsoft.com/office/drawing/2014/main" id="{47697CD9-9414-C7ED-4C75-14AA9A32D7BC}"/>
              </a:ext>
            </a:extLst>
          </p:cNvPr>
          <p:cNvSpPr>
            <a:spLocks noChangeArrowheads="1"/>
          </p:cNvSpPr>
          <p:nvPr/>
        </p:nvSpPr>
        <p:spPr bwMode="auto">
          <a:xfrm>
            <a:off x="322263" y="6453188"/>
            <a:ext cx="2416175" cy="679450"/>
          </a:xfrm>
          <a:custGeom>
            <a:avLst/>
            <a:gdLst>
              <a:gd name="T0" fmla="*/ 2280878 w 2416900"/>
              <a:gd name="T1" fmla="*/ 388986 h 678971"/>
              <a:gd name="T2" fmla="*/ 1140467 w 2416900"/>
              <a:gd name="T3" fmla="*/ 777967 h 678971"/>
              <a:gd name="T4" fmla="*/ 0 w 2416900"/>
              <a:gd name="T5" fmla="*/ 388986 h 678971"/>
              <a:gd name="T6" fmla="*/ 1140467 w 2416900"/>
              <a:gd name="T7" fmla="*/ 0 h 678971"/>
              <a:gd name="T8" fmla="*/ 0 60000 65536"/>
              <a:gd name="T9" fmla="*/ 5898240 60000 65536"/>
              <a:gd name="T10" fmla="*/ 11796480 60000 65536"/>
              <a:gd name="T11" fmla="*/ 17694720 60000 65536"/>
              <a:gd name="T12" fmla="*/ 0 w 2416900"/>
              <a:gd name="T13" fmla="*/ 56582 h 678971"/>
              <a:gd name="T14" fmla="*/ 2360316 w 2416900"/>
              <a:gd name="T15" fmla="*/ 678971 h 678971"/>
            </a:gdLst>
            <a:ahLst/>
            <a:cxnLst>
              <a:cxn ang="T8">
                <a:pos x="T0" y="T1"/>
              </a:cxn>
              <a:cxn ang="T9">
                <a:pos x="T2" y="T3"/>
              </a:cxn>
              <a:cxn ang="T10">
                <a:pos x="T4" y="T5"/>
              </a:cxn>
              <a:cxn ang="T11">
                <a:pos x="T6" y="T7"/>
              </a:cxn>
            </a:cxnLst>
            <a:rect l="T12" t="T13" r="T14" b="T15"/>
            <a:pathLst>
              <a:path w="2416900" h="678971">
                <a:moveTo>
                  <a:pt x="0" y="0"/>
                </a:moveTo>
                <a:lnTo>
                  <a:pt x="2303736" y="0"/>
                </a:lnTo>
                <a:lnTo>
                  <a:pt x="2416900" y="113164"/>
                </a:lnTo>
                <a:lnTo>
                  <a:pt x="2416900" y="678971"/>
                </a:lnTo>
                <a:lnTo>
                  <a:pt x="0" y="678971"/>
                </a:lnTo>
                <a:lnTo>
                  <a:pt x="0" y="0"/>
                </a:lnTo>
                <a:close/>
              </a:path>
            </a:pathLst>
          </a:custGeom>
          <a:solidFill>
            <a:srgbClr val="CCFF99"/>
          </a:solidFill>
          <a:ln w="25400" algn="ctr">
            <a:solidFill>
              <a:schemeClr val="tx1"/>
            </a:solidFill>
            <a:miter lim="800000"/>
            <a:headEnd/>
            <a:tailEnd/>
          </a:ln>
        </p:spPr>
        <p:txBody>
          <a:bodyPr lIns="100772" tIns="50387" rIns="100772" bIns="50387" anchor="ctr"/>
          <a:lstStyle/>
          <a:p>
            <a:endParaRPr lang="en-GB"/>
          </a:p>
        </p:txBody>
      </p:sp>
      <p:sp>
        <p:nvSpPr>
          <p:cNvPr id="72735" name="TextBox 57">
            <a:extLst>
              <a:ext uri="{FF2B5EF4-FFF2-40B4-BE49-F238E27FC236}">
                <a16:creationId xmlns:a16="http://schemas.microsoft.com/office/drawing/2014/main" id="{CCC0ECAC-608C-0091-5F2B-7D9956AFD2B5}"/>
              </a:ext>
            </a:extLst>
          </p:cNvPr>
          <p:cNvSpPr txBox="1">
            <a:spLocks noChangeArrowheads="1"/>
          </p:cNvSpPr>
          <p:nvPr/>
        </p:nvSpPr>
        <p:spPr bwMode="auto">
          <a:xfrm>
            <a:off x="317500" y="6723063"/>
            <a:ext cx="2435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IN" altLang="en-US" sz="1800">
                <a:solidFill>
                  <a:schemeClr val="tx1"/>
                </a:solidFill>
                <a:latin typeface="Comic Sans MS" panose="030F0702030302020204" pitchFamily="66" charset="0"/>
                <a:cs typeface="Arial" panose="020B0604020202020204" pitchFamily="34" charset="0"/>
              </a:rPr>
              <a:t>return subjectState</a:t>
            </a:r>
          </a:p>
        </p:txBody>
      </p:sp>
      <p:cxnSp>
        <p:nvCxnSpPr>
          <p:cNvPr id="62" name="Elbow Connector 61">
            <a:extLst>
              <a:ext uri="{FF2B5EF4-FFF2-40B4-BE49-F238E27FC236}">
                <a16:creationId xmlns:a16="http://schemas.microsoft.com/office/drawing/2014/main" id="{96604709-25BD-75D8-007B-6D5D4368CB8C}"/>
              </a:ext>
            </a:extLst>
          </p:cNvPr>
          <p:cNvCxnSpPr>
            <a:stCxn id="72734" idx="3"/>
          </p:cNvCxnSpPr>
          <p:nvPr/>
        </p:nvCxnSpPr>
        <p:spPr>
          <a:xfrm rot="5400000" flipH="1" flipV="1">
            <a:off x="1781175" y="5486401"/>
            <a:ext cx="695325" cy="1212850"/>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737" name="Snip Single Corner Rectangle 62">
            <a:extLst>
              <a:ext uri="{FF2B5EF4-FFF2-40B4-BE49-F238E27FC236}">
                <a16:creationId xmlns:a16="http://schemas.microsoft.com/office/drawing/2014/main" id="{2C886009-E9A0-24A1-7F62-7F98C1B27ABF}"/>
              </a:ext>
            </a:extLst>
          </p:cNvPr>
          <p:cNvSpPr>
            <a:spLocks noChangeArrowheads="1"/>
          </p:cNvSpPr>
          <p:nvPr/>
        </p:nvSpPr>
        <p:spPr bwMode="auto">
          <a:xfrm>
            <a:off x="5878513" y="6453188"/>
            <a:ext cx="3884612" cy="509587"/>
          </a:xfrm>
          <a:custGeom>
            <a:avLst/>
            <a:gdLst>
              <a:gd name="T0" fmla="*/ 3639450 w 3886097"/>
              <a:gd name="T1" fmla="*/ 291603 h 509229"/>
              <a:gd name="T2" fmla="*/ 1819747 w 3886097"/>
              <a:gd name="T3" fmla="*/ 583213 h 509229"/>
              <a:gd name="T4" fmla="*/ 0 w 3886097"/>
              <a:gd name="T5" fmla="*/ 291603 h 509229"/>
              <a:gd name="T6" fmla="*/ 1819747 w 3886097"/>
              <a:gd name="T7" fmla="*/ 0 h 509229"/>
              <a:gd name="T8" fmla="*/ 0 60000 65536"/>
              <a:gd name="T9" fmla="*/ 5898240 60000 65536"/>
              <a:gd name="T10" fmla="*/ 11796480 60000 65536"/>
              <a:gd name="T11" fmla="*/ 17694720 60000 65536"/>
              <a:gd name="T12" fmla="*/ 0 w 3886097"/>
              <a:gd name="T13" fmla="*/ 42437 h 509229"/>
              <a:gd name="T14" fmla="*/ 3843659 w 3886097"/>
              <a:gd name="T15" fmla="*/ 509229 h 509229"/>
            </a:gdLst>
            <a:ahLst/>
            <a:cxnLst>
              <a:cxn ang="T8">
                <a:pos x="T0" y="T1"/>
              </a:cxn>
              <a:cxn ang="T9">
                <a:pos x="T2" y="T3"/>
              </a:cxn>
              <a:cxn ang="T10">
                <a:pos x="T4" y="T5"/>
              </a:cxn>
              <a:cxn ang="T11">
                <a:pos x="T6" y="T7"/>
              </a:cxn>
            </a:cxnLst>
            <a:rect l="T12" t="T13" r="T14" b="T15"/>
            <a:pathLst>
              <a:path w="3886097" h="509229">
                <a:moveTo>
                  <a:pt x="0" y="0"/>
                </a:moveTo>
                <a:lnTo>
                  <a:pt x="3801224" y="0"/>
                </a:lnTo>
                <a:lnTo>
                  <a:pt x="3886097" y="84873"/>
                </a:lnTo>
                <a:lnTo>
                  <a:pt x="3886097" y="509229"/>
                </a:lnTo>
                <a:lnTo>
                  <a:pt x="0" y="509229"/>
                </a:lnTo>
                <a:lnTo>
                  <a:pt x="0" y="0"/>
                </a:lnTo>
                <a:close/>
              </a:path>
            </a:pathLst>
          </a:custGeom>
          <a:solidFill>
            <a:srgbClr val="CCFF99"/>
          </a:solidFill>
          <a:ln w="25400" algn="ctr">
            <a:solidFill>
              <a:schemeClr val="tx1"/>
            </a:solidFill>
            <a:miter lim="800000"/>
            <a:headEnd/>
            <a:tailEnd/>
          </a:ln>
        </p:spPr>
        <p:txBody>
          <a:bodyPr lIns="100772" tIns="50387" rIns="100772" bIns="50387" anchor="ctr"/>
          <a:lstStyle/>
          <a:p>
            <a:endParaRPr lang="en-GB"/>
          </a:p>
        </p:txBody>
      </p:sp>
      <p:sp>
        <p:nvSpPr>
          <p:cNvPr id="72738" name="TextBox 63">
            <a:extLst>
              <a:ext uri="{FF2B5EF4-FFF2-40B4-BE49-F238E27FC236}">
                <a16:creationId xmlns:a16="http://schemas.microsoft.com/office/drawing/2014/main" id="{10B81E73-F8A0-2BFD-5FD9-6F1B327990BC}"/>
              </a:ext>
            </a:extLst>
          </p:cNvPr>
          <p:cNvSpPr txBox="1">
            <a:spLocks noChangeArrowheads="1"/>
          </p:cNvSpPr>
          <p:nvPr/>
        </p:nvSpPr>
        <p:spPr bwMode="auto">
          <a:xfrm>
            <a:off x="5802313" y="6570663"/>
            <a:ext cx="4114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IN" altLang="en-US" sz="1700">
                <a:solidFill>
                  <a:schemeClr val="tx1"/>
                </a:solidFill>
                <a:latin typeface="Comic Sans MS" panose="030F0702030302020204" pitchFamily="66" charset="0"/>
                <a:cs typeface="Arial" panose="020B0604020202020204" pitchFamily="34" charset="0"/>
              </a:rPr>
              <a:t>observerState = subject.getState();</a:t>
            </a:r>
          </a:p>
        </p:txBody>
      </p:sp>
      <p:cxnSp>
        <p:nvCxnSpPr>
          <p:cNvPr id="66" name="Straight Arrow Connector 65">
            <a:extLst>
              <a:ext uri="{FF2B5EF4-FFF2-40B4-BE49-F238E27FC236}">
                <a16:creationId xmlns:a16="http://schemas.microsoft.com/office/drawing/2014/main" id="{F765F363-1D16-4398-70A9-0C3FB870A4CC}"/>
              </a:ext>
            </a:extLst>
          </p:cNvPr>
          <p:cNvCxnSpPr/>
          <p:nvPr/>
        </p:nvCxnSpPr>
        <p:spPr>
          <a:xfrm flipH="1" flipV="1">
            <a:off x="8235950" y="5892800"/>
            <a:ext cx="1588" cy="5603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14" name="TextBox 66">
            <a:extLst>
              <a:ext uri="{FF2B5EF4-FFF2-40B4-BE49-F238E27FC236}">
                <a16:creationId xmlns:a16="http://schemas.microsoft.com/office/drawing/2014/main" id="{5EAF5C1E-65C5-4A85-4740-E97E66DCEE9C}"/>
              </a:ext>
            </a:extLst>
          </p:cNvPr>
          <p:cNvSpPr txBox="1">
            <a:spLocks noChangeArrowheads="1"/>
          </p:cNvSpPr>
          <p:nvPr/>
        </p:nvSpPr>
        <p:spPr bwMode="auto">
          <a:xfrm>
            <a:off x="317500" y="255588"/>
            <a:ext cx="9067800" cy="500062"/>
          </a:xfrm>
          <a:prstGeom prst="rect">
            <a:avLst/>
          </a:prstGeom>
          <a:noFill/>
          <a:ln w="9525">
            <a:noFill/>
            <a:miter lim="800000"/>
            <a:headEnd/>
            <a:tailEnd/>
          </a:ln>
        </p:spPr>
        <p:txBody>
          <a:bodyPr lIns="100772" tIns="50387" rIns="100772" bIns="50387">
            <a:spAutoFit/>
          </a:bodyPr>
          <a:lstStyle/>
          <a:p>
            <a:pPr algn="ctr">
              <a:lnSpc>
                <a:spcPct val="80000"/>
              </a:lnSpc>
              <a:buClr>
                <a:srgbClr val="000000"/>
              </a:buClr>
              <a:buSzPct val="100000"/>
              <a:buFont typeface="Times New Roman" pitchFamily="18" charset="0"/>
              <a:buNone/>
              <a:defRPr/>
            </a:pPr>
            <a:r>
              <a:rPr lang="en-IN" sz="3200" dirty="0">
                <a:solidFill>
                  <a:schemeClr val="tx1"/>
                </a:solidFill>
                <a:latin typeface="+mn-lt"/>
              </a:rPr>
              <a:t>Structure of Observer Pattern</a:t>
            </a:r>
          </a:p>
        </p:txBody>
      </p:sp>
      <p:sp>
        <p:nvSpPr>
          <p:cNvPr id="72741" name="TextBox 1">
            <a:extLst>
              <a:ext uri="{FF2B5EF4-FFF2-40B4-BE49-F238E27FC236}">
                <a16:creationId xmlns:a16="http://schemas.microsoft.com/office/drawing/2014/main" id="{797BC749-1629-6F49-5F5A-C6A1F7EB5A5B}"/>
              </a:ext>
            </a:extLst>
          </p:cNvPr>
          <p:cNvSpPr txBox="1">
            <a:spLocks noChangeArrowheads="1"/>
          </p:cNvSpPr>
          <p:nvPr/>
        </p:nvSpPr>
        <p:spPr bwMode="auto">
          <a:xfrm>
            <a:off x="5802313" y="4862513"/>
            <a:ext cx="1524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00"/>
                </a:solidFill>
                <a:latin typeface="Comic Sans MS" panose="030F0702030302020204" pitchFamily="66" charset="0"/>
                <a:cs typeface="Arial" panose="020B0604020202020204" pitchFamily="34" charset="0"/>
              </a:rPr>
              <a:t>query</a:t>
            </a:r>
          </a:p>
        </p:txBody>
      </p:sp>
      <p:sp>
        <p:nvSpPr>
          <p:cNvPr id="38" name="Isosceles Triangle 37">
            <a:extLst>
              <a:ext uri="{FF2B5EF4-FFF2-40B4-BE49-F238E27FC236}">
                <a16:creationId xmlns:a16="http://schemas.microsoft.com/office/drawing/2014/main" id="{03E24514-1D80-346B-0D64-AD695767BB5F}"/>
              </a:ext>
            </a:extLst>
          </p:cNvPr>
          <p:cNvSpPr>
            <a:spLocks noChangeArrowheads="1"/>
          </p:cNvSpPr>
          <p:nvPr/>
        </p:nvSpPr>
        <p:spPr bwMode="auto">
          <a:xfrm rot="5400000" flipV="1">
            <a:off x="5999956" y="5293520"/>
            <a:ext cx="187325" cy="233362"/>
          </a:xfrm>
          <a:prstGeom prst="triangle">
            <a:avLst>
              <a:gd name="adj" fmla="val 50000"/>
            </a:avLst>
          </a:prstGeom>
          <a:solidFill>
            <a:schemeClr val="tx1"/>
          </a:solidFill>
          <a:ln w="15875" algn="ctr">
            <a:solidFill>
              <a:schemeClr val="tx1"/>
            </a:solidFill>
            <a:miter lim="800000"/>
            <a:headEnd/>
            <a:tailEnd/>
          </a:ln>
        </p:spPr>
        <p:txBody>
          <a:bodyPr lIns="100772" tIns="50387" rIns="100772" bIns="50387" anchor="ctr"/>
          <a:lstStyle/>
          <a:p>
            <a:pPr algn="ctr">
              <a:lnSpc>
                <a:spcPct val="80000"/>
              </a:lnSpc>
              <a:buClr>
                <a:srgbClr val="000000"/>
              </a:buClr>
              <a:buSzPct val="100000"/>
              <a:buFont typeface="Times New Roman" pitchFamily="18" charset="0"/>
              <a:buNone/>
              <a:defRPr/>
            </a:pPr>
            <a:endParaRPr lang="en-IN" sz="1800">
              <a:solidFill>
                <a:schemeClr val="tx1"/>
              </a:solidFill>
              <a:latin typeface="+mn-lt"/>
            </a:endParaRPr>
          </a:p>
        </p:txBody>
      </p:sp>
      <p:sp>
        <p:nvSpPr>
          <p:cNvPr id="72743" name="TextBox 38">
            <a:extLst>
              <a:ext uri="{FF2B5EF4-FFF2-40B4-BE49-F238E27FC236}">
                <a16:creationId xmlns:a16="http://schemas.microsoft.com/office/drawing/2014/main" id="{98FD49B8-91A3-3F45-A7E8-DDBE7403CEDA}"/>
              </a:ext>
            </a:extLst>
          </p:cNvPr>
          <p:cNvSpPr txBox="1">
            <a:spLocks noChangeArrowheads="1"/>
          </p:cNvSpPr>
          <p:nvPr/>
        </p:nvSpPr>
        <p:spPr bwMode="auto">
          <a:xfrm>
            <a:off x="5497513" y="1260475"/>
            <a:ext cx="1524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600">
                <a:solidFill>
                  <a:srgbClr val="000000"/>
                </a:solidFill>
                <a:latin typeface="Comic Sans MS" panose="030F0702030302020204" pitchFamily="66" charset="0"/>
                <a:cs typeface="Arial" panose="020B0604020202020204" pitchFamily="34" charset="0"/>
              </a:rPr>
              <a:t>inform</a:t>
            </a:r>
          </a:p>
        </p:txBody>
      </p:sp>
      <p:sp>
        <p:nvSpPr>
          <p:cNvPr id="40" name="Isosceles Triangle 39">
            <a:extLst>
              <a:ext uri="{FF2B5EF4-FFF2-40B4-BE49-F238E27FC236}">
                <a16:creationId xmlns:a16="http://schemas.microsoft.com/office/drawing/2014/main" id="{941A27EE-3214-438F-4873-FDA11B14FA45}"/>
              </a:ext>
            </a:extLst>
          </p:cNvPr>
          <p:cNvSpPr>
            <a:spLocks noChangeArrowheads="1"/>
          </p:cNvSpPr>
          <p:nvPr/>
        </p:nvSpPr>
        <p:spPr bwMode="auto">
          <a:xfrm rot="5400000">
            <a:off x="6076951" y="1905000"/>
            <a:ext cx="265112" cy="198437"/>
          </a:xfrm>
          <a:prstGeom prst="triangle">
            <a:avLst>
              <a:gd name="adj" fmla="val 50000"/>
            </a:avLst>
          </a:prstGeom>
          <a:solidFill>
            <a:schemeClr val="tx1"/>
          </a:solidFill>
          <a:ln w="15875" algn="ctr">
            <a:solidFill>
              <a:schemeClr val="tx1"/>
            </a:solidFill>
            <a:miter lim="800000"/>
            <a:headEnd/>
            <a:tailEnd/>
          </a:ln>
        </p:spPr>
        <p:txBody>
          <a:bodyPr lIns="100772" tIns="50387" rIns="100772" bIns="50387" anchor="ctr"/>
          <a:lstStyle/>
          <a:p>
            <a:pPr algn="ctr">
              <a:lnSpc>
                <a:spcPct val="80000"/>
              </a:lnSpc>
              <a:buClr>
                <a:srgbClr val="000000"/>
              </a:buClr>
              <a:buSzPct val="100000"/>
              <a:buFont typeface="Times New Roman" pitchFamily="18" charset="0"/>
              <a:buNone/>
              <a:defRPr/>
            </a:pPr>
            <a:endParaRPr lang="en-IN" sz="1800">
              <a:solidFill>
                <a:schemeClr val="tx1"/>
              </a:solidFill>
              <a:latin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9957ECF-6EAA-0A72-0104-ED4177D4A9CA}"/>
              </a:ext>
            </a:extLst>
          </p:cNvPr>
          <p:cNvSpPr>
            <a:spLocks noGrp="1" noRot="1" noChangeArrowheads="1"/>
          </p:cNvSpPr>
          <p:nvPr>
            <p:ph type="title" idx="4294967295"/>
          </p:nvPr>
        </p:nvSpPr>
        <p:spPr>
          <a:xfrm>
            <a:off x="315913" y="361950"/>
            <a:ext cx="8596312" cy="731838"/>
          </a:xfrm>
        </p:spPr>
        <p:txBody>
          <a:bodyPr/>
          <a:lstStyle/>
          <a:p>
            <a:r>
              <a:rPr lang="en-US" altLang="en-US" sz="3600"/>
              <a:t>Observer Pattern</a:t>
            </a:r>
          </a:p>
        </p:txBody>
      </p:sp>
      <p:sp>
        <p:nvSpPr>
          <p:cNvPr id="32771" name="Rectangle 3">
            <a:extLst>
              <a:ext uri="{FF2B5EF4-FFF2-40B4-BE49-F238E27FC236}">
                <a16:creationId xmlns:a16="http://schemas.microsoft.com/office/drawing/2014/main" id="{7D496A22-1592-4CA7-8AAE-8098E7331CDA}"/>
              </a:ext>
            </a:extLst>
          </p:cNvPr>
          <p:cNvSpPr>
            <a:spLocks noGrp="1" noRot="1" noChangeArrowheads="1"/>
          </p:cNvSpPr>
          <p:nvPr>
            <p:ph type="body" idx="4294967295"/>
          </p:nvPr>
        </p:nvSpPr>
        <p:spPr>
          <a:xfrm>
            <a:off x="150813" y="1112838"/>
            <a:ext cx="9599612" cy="5867400"/>
          </a:xfrm>
        </p:spPr>
        <p:txBody>
          <a:bodyPr/>
          <a:lstStyle/>
          <a:p>
            <a:pPr>
              <a:lnSpc>
                <a:spcPct val="105000"/>
              </a:lnSpc>
              <a:spcBef>
                <a:spcPts val="600"/>
              </a:spcBef>
              <a:spcAft>
                <a:spcPct val="0"/>
              </a:spcAft>
            </a:pPr>
            <a:r>
              <a:rPr lang="en-US" altLang="en-US"/>
              <a:t>Defines a many-to-one dependency between objects:</a:t>
            </a:r>
          </a:p>
          <a:p>
            <a:pPr lvl="1">
              <a:lnSpc>
                <a:spcPct val="105000"/>
              </a:lnSpc>
              <a:spcBef>
                <a:spcPts val="600"/>
              </a:spcBef>
              <a:spcAft>
                <a:spcPts val="4200"/>
              </a:spcAft>
            </a:pPr>
            <a:r>
              <a:rPr lang="en-US" altLang="en-US" sz="2800" b="1">
                <a:solidFill>
                  <a:srgbClr val="0000CC"/>
                </a:solidFill>
              </a:rPr>
              <a:t>When subject changes state, all its dependents are notified and they update themselves.</a:t>
            </a:r>
          </a:p>
          <a:p>
            <a:pPr>
              <a:lnSpc>
                <a:spcPct val="105000"/>
              </a:lnSpc>
              <a:spcBef>
                <a:spcPts val="600"/>
              </a:spcBef>
              <a:spcAft>
                <a:spcPct val="0"/>
              </a:spcAft>
            </a:pPr>
            <a:r>
              <a:rPr lang="en-US" altLang="en-US" sz="3400"/>
              <a:t>Effectively decouples the                              subject from the observer:</a:t>
            </a:r>
          </a:p>
          <a:p>
            <a:pPr lvl="1">
              <a:lnSpc>
                <a:spcPct val="105000"/>
              </a:lnSpc>
              <a:spcBef>
                <a:spcPts val="600"/>
              </a:spcBef>
            </a:pPr>
            <a:r>
              <a:rPr lang="en-US" altLang="en-US" sz="2800"/>
              <a:t>But, subject has little information                                            about needs of the observer.</a:t>
            </a:r>
          </a:p>
          <a:p>
            <a:pPr lvl="1">
              <a:lnSpc>
                <a:spcPct val="105000"/>
              </a:lnSpc>
              <a:spcBef>
                <a:spcPts val="600"/>
              </a:spcBef>
            </a:pPr>
            <a:r>
              <a:rPr lang="en-US" altLang="en-US" sz="2800"/>
              <a:t>Can result in excessive notifications.</a:t>
            </a:r>
          </a:p>
        </p:txBody>
      </p:sp>
      <p:pic>
        <p:nvPicPr>
          <p:cNvPr id="73732" name="Picture 2">
            <a:extLst>
              <a:ext uri="{FF2B5EF4-FFF2-40B4-BE49-F238E27FC236}">
                <a16:creationId xmlns:a16="http://schemas.microsoft.com/office/drawing/2014/main" id="{45D4A375-43BC-F036-73ED-8F500BABD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513" y="3322638"/>
            <a:ext cx="328930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500" fill="hold"/>
                                        <p:tgtEl>
                                          <p:spTgt spid="32771">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2771">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2771">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2771">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27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32771">
                                            <p:txEl>
                                              <p:pRg st="1" end="1"/>
                                            </p:txEl>
                                          </p:spTgt>
                                        </p:tgtEl>
                                        <p:attrNameLst>
                                          <p:attrName>style.visibility</p:attrName>
                                        </p:attrNameLst>
                                      </p:cBhvr>
                                      <p:to>
                                        <p:strVal val="visible"/>
                                      </p:to>
                                    </p:set>
                                    <p:anim calcmode="lin" valueType="num">
                                      <p:cBhvr>
                                        <p:cTn id="16" dur="500" fill="hold"/>
                                        <p:tgtEl>
                                          <p:spTgt spid="32771">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32771">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32771">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32771">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3277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32771">
                                            <p:txEl>
                                              <p:pRg st="2" end="2"/>
                                            </p:txEl>
                                          </p:spTgt>
                                        </p:tgtEl>
                                        <p:attrNameLst>
                                          <p:attrName>style.visibility</p:attrName>
                                        </p:attrNameLst>
                                      </p:cBhvr>
                                      <p:to>
                                        <p:strVal val="visible"/>
                                      </p:to>
                                    </p:set>
                                    <p:anim calcmode="lin" valueType="num">
                                      <p:cBhvr>
                                        <p:cTn id="25" dur="500" fill="hold"/>
                                        <p:tgtEl>
                                          <p:spTgt spid="32771">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32771">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32771">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32771">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32771">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32771">
                                            <p:txEl>
                                              <p:pRg st="3" end="3"/>
                                            </p:txEl>
                                          </p:spTgt>
                                        </p:tgtEl>
                                        <p:attrNameLst>
                                          <p:attrName>style.visibility</p:attrName>
                                        </p:attrNameLst>
                                      </p:cBhvr>
                                      <p:to>
                                        <p:strVal val="visible"/>
                                      </p:to>
                                    </p:set>
                                    <p:anim calcmode="lin" valueType="num">
                                      <p:cBhvr>
                                        <p:cTn id="34" dur="500" fill="hold"/>
                                        <p:tgtEl>
                                          <p:spTgt spid="32771">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32771">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32771">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32771">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3277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32771">
                                            <p:txEl>
                                              <p:pRg st="4" end="4"/>
                                            </p:txEl>
                                          </p:spTgt>
                                        </p:tgtEl>
                                        <p:attrNameLst>
                                          <p:attrName>style.visibility</p:attrName>
                                        </p:attrNameLst>
                                      </p:cBhvr>
                                      <p:to>
                                        <p:strVal val="visible"/>
                                      </p:to>
                                    </p:set>
                                    <p:anim calcmode="lin" valueType="num">
                                      <p:cBhvr>
                                        <p:cTn id="43" dur="500" fill="hold"/>
                                        <p:tgtEl>
                                          <p:spTgt spid="32771">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32771">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32771">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32771">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D33F8DDD-1167-E47A-C23B-CEC3C90747DE}"/>
              </a:ext>
            </a:extLst>
          </p:cNvPr>
          <p:cNvSpPr>
            <a:spLocks noGrp="1" noChangeArrowheads="1"/>
          </p:cNvSpPr>
          <p:nvPr>
            <p:ph type="body" idx="4294967295"/>
          </p:nvPr>
        </p:nvSpPr>
        <p:spPr>
          <a:xfrm>
            <a:off x="163513" y="1200150"/>
            <a:ext cx="9753600" cy="6346825"/>
          </a:xfrm>
        </p:spPr>
        <p:txBody>
          <a:bodyPr/>
          <a:lstStyle/>
          <a:p>
            <a:pPr marL="422275" lvl="1" indent="-317500">
              <a:lnSpc>
                <a:spcPct val="120000"/>
              </a:lnSpc>
              <a:spcBef>
                <a:spcPts val="1200"/>
              </a:spcBef>
              <a:spcAft>
                <a:spcPct val="0"/>
              </a:spcAft>
              <a:buSzPct val="45000"/>
              <a:buFont typeface="Wingdings" panose="05000000000000000000" pitchFamily="2" charset="2"/>
              <a:buChar char=""/>
            </a:pPr>
            <a:r>
              <a:rPr lang="en-US" altLang="en-US">
                <a:solidFill>
                  <a:srgbClr val="0000CC"/>
                </a:solidFill>
              </a:rPr>
              <a:t>ConcreteSubject                                      notifies its observers:</a:t>
            </a:r>
          </a:p>
          <a:p>
            <a:pPr marL="854075" lvl="2" indent="-317500">
              <a:lnSpc>
                <a:spcPct val="120000"/>
              </a:lnSpc>
              <a:spcBef>
                <a:spcPts val="1200"/>
              </a:spcBef>
              <a:spcAft>
                <a:spcPts val="3600"/>
              </a:spcAft>
              <a:buFont typeface="Courier New" panose="02070309020205020404" pitchFamily="49" charset="0"/>
              <a:buChar char="o"/>
            </a:pPr>
            <a:r>
              <a:rPr lang="en-US" altLang="en-US"/>
              <a:t>Whenever a change makes its                                                       state inconsistent with the                                        observers.</a:t>
            </a:r>
          </a:p>
          <a:p>
            <a:pPr>
              <a:lnSpc>
                <a:spcPct val="114000"/>
              </a:lnSpc>
              <a:spcBef>
                <a:spcPts val="1200"/>
              </a:spcBef>
              <a:spcAft>
                <a:spcPct val="0"/>
              </a:spcAft>
            </a:pPr>
            <a:r>
              <a:rPr lang="en-US" altLang="en-US" sz="3400"/>
              <a:t>After being informed of change:</a:t>
            </a:r>
          </a:p>
          <a:p>
            <a:pPr marL="422275" lvl="1" indent="-317500">
              <a:lnSpc>
                <a:spcPct val="120000"/>
              </a:lnSpc>
              <a:spcAft>
                <a:spcPts val="1800"/>
              </a:spcAft>
            </a:pPr>
            <a:r>
              <a:rPr lang="en-US" altLang="en-US" sz="2800">
                <a:solidFill>
                  <a:srgbClr val="0000CC"/>
                </a:solidFill>
              </a:rPr>
              <a:t>A ConcreteObserver queries the subject to reconcile its state with subjects.</a:t>
            </a:r>
          </a:p>
        </p:txBody>
      </p:sp>
      <p:sp>
        <p:nvSpPr>
          <p:cNvPr id="74755" name="Rectangle 2">
            <a:extLst>
              <a:ext uri="{FF2B5EF4-FFF2-40B4-BE49-F238E27FC236}">
                <a16:creationId xmlns:a16="http://schemas.microsoft.com/office/drawing/2014/main" id="{7E6F80F6-867F-AE42-956C-F0D3057E1307}"/>
              </a:ext>
            </a:extLst>
          </p:cNvPr>
          <p:cNvSpPr>
            <a:spLocks noGrp="1" noChangeArrowheads="1"/>
          </p:cNvSpPr>
          <p:nvPr>
            <p:ph type="title" idx="4294967295"/>
          </p:nvPr>
        </p:nvSpPr>
        <p:spPr>
          <a:xfrm>
            <a:off x="468313" y="0"/>
            <a:ext cx="8596312" cy="1255713"/>
          </a:xfrm>
        </p:spPr>
        <p:txBody>
          <a:bodyPr/>
          <a:lstStyle/>
          <a:p>
            <a:r>
              <a:rPr lang="en-US" altLang="en-US" sz="3200"/>
              <a:t>Working of Observer Pattern</a:t>
            </a:r>
          </a:p>
        </p:txBody>
      </p:sp>
      <p:pic>
        <p:nvPicPr>
          <p:cNvPr id="74756" name="Picture 1">
            <a:extLst>
              <a:ext uri="{FF2B5EF4-FFF2-40B4-BE49-F238E27FC236}">
                <a16:creationId xmlns:a16="http://schemas.microsoft.com/office/drawing/2014/main" id="{04226C2F-B4F4-20B7-2A50-4454891B5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1200150"/>
            <a:ext cx="44656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0706">
                                            <p:txEl>
                                              <p:pRg st="2" end="2"/>
                                            </p:txEl>
                                          </p:spTgt>
                                        </p:tgtEl>
                                        <p:attrNameLst>
                                          <p:attrName>style.visibility</p:attrName>
                                        </p:attrNameLst>
                                      </p:cBhvr>
                                      <p:to>
                                        <p:strVal val="visible"/>
                                      </p:to>
                                    </p:set>
                                    <p:animEffect transition="in" filter="wipe(down)">
                                      <p:cBhvr>
                                        <p:cTn id="7" dur="500"/>
                                        <p:tgtEl>
                                          <p:spTgt spid="200706">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0706">
                                            <p:txEl>
                                              <p:pRg st="3" end="3"/>
                                            </p:txEl>
                                          </p:spTgt>
                                        </p:tgtEl>
                                        <p:attrNameLst>
                                          <p:attrName>style.visibility</p:attrName>
                                        </p:attrNameLst>
                                      </p:cBhvr>
                                      <p:to>
                                        <p:strVal val="visible"/>
                                      </p:to>
                                    </p:set>
                                    <p:animEffect transition="in" filter="wipe(down)">
                                      <p:cBhvr>
                                        <p:cTn id="10" dur="500"/>
                                        <p:tgtEl>
                                          <p:spTgt spid="200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46DC3A6-016F-4025-E428-531CB010E208}"/>
              </a:ext>
            </a:extLst>
          </p:cNvPr>
          <p:cNvSpPr>
            <a:spLocks noGrp="1" noChangeArrowheads="1"/>
          </p:cNvSpPr>
          <p:nvPr>
            <p:ph type="title" idx="4294967295"/>
          </p:nvPr>
        </p:nvSpPr>
        <p:spPr>
          <a:xfrm>
            <a:off x="620713" y="79375"/>
            <a:ext cx="8596312" cy="1255713"/>
          </a:xfrm>
        </p:spPr>
        <p:txBody>
          <a:bodyPr lIns="99724" tIns="48987" rIns="99724" bIns="48987"/>
          <a:lstStyle/>
          <a:p>
            <a:r>
              <a:rPr lang="en-US" altLang="en-US" sz="3200"/>
              <a:t>Observer Pattern</a:t>
            </a:r>
          </a:p>
        </p:txBody>
      </p:sp>
      <p:sp>
        <p:nvSpPr>
          <p:cNvPr id="201731" name="Rectangle 30">
            <a:extLst>
              <a:ext uri="{FF2B5EF4-FFF2-40B4-BE49-F238E27FC236}">
                <a16:creationId xmlns:a16="http://schemas.microsoft.com/office/drawing/2014/main" id="{72C6FD99-7C7F-E1E4-D7FB-3C2177B71DAE}"/>
              </a:ext>
            </a:extLst>
          </p:cNvPr>
          <p:cNvSpPr>
            <a:spLocks noGrp="1" noChangeArrowheads="1"/>
          </p:cNvSpPr>
          <p:nvPr>
            <p:ph type="body" idx="4294967295"/>
          </p:nvPr>
        </p:nvSpPr>
        <p:spPr>
          <a:xfrm>
            <a:off x="239713" y="5372100"/>
            <a:ext cx="10080625" cy="1689100"/>
          </a:xfrm>
        </p:spPr>
        <p:txBody>
          <a:bodyPr lIns="99724" tIns="48987" rIns="99724" bIns="48987"/>
          <a:lstStyle/>
          <a:p>
            <a:pPr>
              <a:lnSpc>
                <a:spcPct val="120000"/>
              </a:lnSpc>
              <a:spcAft>
                <a:spcPct val="0"/>
              </a:spcAft>
            </a:pPr>
            <a:r>
              <a:rPr lang="en-US" altLang="en-US" sz="3200"/>
              <a:t>The Subject represents the actual state, </a:t>
            </a:r>
          </a:p>
          <a:p>
            <a:pPr lvl="1">
              <a:lnSpc>
                <a:spcPct val="120000"/>
              </a:lnSpc>
            </a:pPr>
            <a:r>
              <a:rPr lang="en-US" altLang="en-US" sz="2400" b="1">
                <a:solidFill>
                  <a:srgbClr val="0000CC"/>
                </a:solidFill>
              </a:rPr>
              <a:t>The Observers represent different views of the state.</a:t>
            </a:r>
          </a:p>
        </p:txBody>
      </p:sp>
      <p:grpSp>
        <p:nvGrpSpPr>
          <p:cNvPr id="75780" name="Group 30">
            <a:extLst>
              <a:ext uri="{FF2B5EF4-FFF2-40B4-BE49-F238E27FC236}">
                <a16:creationId xmlns:a16="http://schemas.microsoft.com/office/drawing/2014/main" id="{408BFC67-0A64-EAD6-227C-0D143D94CFE2}"/>
              </a:ext>
            </a:extLst>
          </p:cNvPr>
          <p:cNvGrpSpPr>
            <a:grpSpLocks/>
          </p:cNvGrpSpPr>
          <p:nvPr/>
        </p:nvGrpSpPr>
        <p:grpSpPr bwMode="auto">
          <a:xfrm>
            <a:off x="925513" y="1211263"/>
            <a:ext cx="7556500" cy="3748087"/>
            <a:chOff x="993775" y="947506"/>
            <a:chExt cx="7556499" cy="3746732"/>
          </a:xfrm>
        </p:grpSpPr>
        <p:grpSp>
          <p:nvGrpSpPr>
            <p:cNvPr id="75781" name="Group 6">
              <a:extLst>
                <a:ext uri="{FF2B5EF4-FFF2-40B4-BE49-F238E27FC236}">
                  <a16:creationId xmlns:a16="http://schemas.microsoft.com/office/drawing/2014/main" id="{68702126-F2EE-0941-7724-03F2723A1C17}"/>
                </a:ext>
              </a:extLst>
            </p:cNvPr>
            <p:cNvGrpSpPr>
              <a:grpSpLocks/>
            </p:cNvGrpSpPr>
            <p:nvPr/>
          </p:nvGrpSpPr>
          <p:grpSpPr bwMode="auto">
            <a:xfrm>
              <a:off x="1003300" y="947506"/>
              <a:ext cx="2969401" cy="1602343"/>
              <a:chOff x="573" y="371"/>
              <a:chExt cx="1697" cy="916"/>
            </a:xfrm>
          </p:grpSpPr>
          <p:sp>
            <p:nvSpPr>
              <p:cNvPr id="75804" name="Rectangle 7">
                <a:extLst>
                  <a:ext uri="{FF2B5EF4-FFF2-40B4-BE49-F238E27FC236}">
                    <a16:creationId xmlns:a16="http://schemas.microsoft.com/office/drawing/2014/main" id="{F96F4E4B-7B9D-04B4-8A43-4EE15071EB4B}"/>
                  </a:ext>
                </a:extLst>
              </p:cNvPr>
              <p:cNvSpPr>
                <a:spLocks noChangeArrowheads="1"/>
              </p:cNvSpPr>
              <p:nvPr/>
            </p:nvSpPr>
            <p:spPr bwMode="auto">
              <a:xfrm>
                <a:off x="573" y="371"/>
                <a:ext cx="1693" cy="916"/>
              </a:xfrm>
              <a:prstGeom prst="rect">
                <a:avLst/>
              </a:prstGeom>
              <a:solidFill>
                <a:srgbClr val="FFFF00"/>
              </a:solidFill>
              <a:ln w="12700">
                <a:solidFill>
                  <a:schemeClr val="tx1"/>
                </a:solidFill>
                <a:miter lim="800000"/>
                <a:headEnd/>
                <a:tailEnd/>
              </a:ln>
            </p:spPr>
            <p:txBody>
              <a:bodyPr wrap="none" lIns="99724" tIns="48987" rIns="99724" bIns="489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800">
                    <a:solidFill>
                      <a:srgbClr val="0000CC"/>
                    </a:solidFill>
                    <a:latin typeface="Comic Sans MS" panose="030F0702030302020204" pitchFamily="66" charset="0"/>
                    <a:cs typeface="Arial" panose="020B0604020202020204" pitchFamily="34" charset="0"/>
                  </a:rPr>
                  <a:t>Subject</a:t>
                </a:r>
              </a:p>
              <a:p>
                <a:pPr algn="ctr">
                  <a:spcAft>
                    <a:spcPts val="600"/>
                  </a:spcAft>
                </a:pPr>
                <a:r>
                  <a:rPr lang="en-US" altLang="en-US" sz="2000">
                    <a:solidFill>
                      <a:srgbClr val="0000CC"/>
                    </a:solidFill>
                    <a:latin typeface="Comic Sans MS" panose="030F0702030302020204" pitchFamily="66" charset="0"/>
                    <a:cs typeface="Arial" panose="020B0604020202020204" pitchFamily="34" charset="0"/>
                  </a:rPr>
                  <a:t>&lt;&lt;Interface&gt;&gt;</a:t>
                </a:r>
              </a:p>
              <a:p>
                <a:pPr algn="ctr"/>
                <a:r>
                  <a:rPr lang="en-US" altLang="en-US" sz="1800">
                    <a:solidFill>
                      <a:schemeClr val="tx1"/>
                    </a:solidFill>
                    <a:latin typeface="Comic Sans MS" panose="030F0702030302020204" pitchFamily="66" charset="0"/>
                    <a:cs typeface="Arial" panose="020B0604020202020204" pitchFamily="34" charset="0"/>
                  </a:rPr>
                  <a:t>attach(observer)</a:t>
                </a:r>
              </a:p>
              <a:p>
                <a:pPr algn="ctr"/>
                <a:r>
                  <a:rPr lang="en-US" altLang="en-US" sz="1800">
                    <a:solidFill>
                      <a:schemeClr val="tx1"/>
                    </a:solidFill>
                    <a:latin typeface="Comic Sans MS" panose="030F0702030302020204" pitchFamily="66" charset="0"/>
                    <a:cs typeface="Arial" panose="020B0604020202020204" pitchFamily="34" charset="0"/>
                  </a:rPr>
                  <a:t>detach(observer)</a:t>
                </a:r>
              </a:p>
              <a:p>
                <a:pPr algn="ctr"/>
                <a:r>
                  <a:rPr lang="en-US" altLang="en-US" sz="1800">
                    <a:solidFill>
                      <a:schemeClr val="tx1"/>
                    </a:solidFill>
                    <a:latin typeface="Comic Sans MS" panose="030F0702030302020204" pitchFamily="66" charset="0"/>
                    <a:cs typeface="Arial" panose="020B0604020202020204" pitchFamily="34" charset="0"/>
                  </a:rPr>
                  <a:t>notify()</a:t>
                </a:r>
              </a:p>
            </p:txBody>
          </p:sp>
          <p:sp>
            <p:nvSpPr>
              <p:cNvPr id="75805" name="Line 8">
                <a:extLst>
                  <a:ext uri="{FF2B5EF4-FFF2-40B4-BE49-F238E27FC236}">
                    <a16:creationId xmlns:a16="http://schemas.microsoft.com/office/drawing/2014/main" id="{6E257810-1CB8-36AF-E9E6-97E6653EA5BA}"/>
                  </a:ext>
                </a:extLst>
              </p:cNvPr>
              <p:cNvSpPr>
                <a:spLocks noChangeShapeType="1"/>
              </p:cNvSpPr>
              <p:nvPr/>
            </p:nvSpPr>
            <p:spPr bwMode="auto">
              <a:xfrm>
                <a:off x="579" y="756"/>
                <a:ext cx="16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75782" name="Group 9">
              <a:extLst>
                <a:ext uri="{FF2B5EF4-FFF2-40B4-BE49-F238E27FC236}">
                  <a16:creationId xmlns:a16="http://schemas.microsoft.com/office/drawing/2014/main" id="{27AA54C8-1EEF-6FD9-7495-9E5A24EA8FB2}"/>
                </a:ext>
              </a:extLst>
            </p:cNvPr>
            <p:cNvGrpSpPr>
              <a:grpSpLocks/>
            </p:cNvGrpSpPr>
            <p:nvPr/>
          </p:nvGrpSpPr>
          <p:grpSpPr bwMode="auto">
            <a:xfrm>
              <a:off x="993775" y="3302000"/>
              <a:ext cx="2998788" cy="1392238"/>
              <a:chOff x="568" y="1716"/>
              <a:chExt cx="1713" cy="796"/>
            </a:xfrm>
          </p:grpSpPr>
          <p:sp>
            <p:nvSpPr>
              <p:cNvPr id="75801" name="Rectangle 10">
                <a:extLst>
                  <a:ext uri="{FF2B5EF4-FFF2-40B4-BE49-F238E27FC236}">
                    <a16:creationId xmlns:a16="http://schemas.microsoft.com/office/drawing/2014/main" id="{FC6C4AF4-72BB-849C-F095-565574A654A2}"/>
                  </a:ext>
                </a:extLst>
              </p:cNvPr>
              <p:cNvSpPr>
                <a:spLocks noChangeArrowheads="1"/>
              </p:cNvSpPr>
              <p:nvPr/>
            </p:nvSpPr>
            <p:spPr bwMode="auto">
              <a:xfrm>
                <a:off x="568" y="1716"/>
                <a:ext cx="1702" cy="796"/>
              </a:xfrm>
              <a:prstGeom prst="rect">
                <a:avLst/>
              </a:prstGeom>
              <a:solidFill>
                <a:srgbClr val="FFFF00"/>
              </a:solidFill>
              <a:ln w="12700">
                <a:solidFill>
                  <a:schemeClr val="tx1"/>
                </a:solidFill>
                <a:miter lim="800000"/>
                <a:headEnd/>
                <a:tailEnd/>
              </a:ln>
            </p:spPr>
            <p:txBody>
              <a:bodyPr wrap="none" lIns="99724" tIns="48987" rIns="99724" bIns="489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400">
                    <a:solidFill>
                      <a:srgbClr val="0000CC"/>
                    </a:solidFill>
                    <a:latin typeface="Comic Sans MS" panose="030F0702030302020204" pitchFamily="66" charset="0"/>
                    <a:cs typeface="Arial" panose="020B0604020202020204" pitchFamily="34" charset="0"/>
                  </a:rPr>
                  <a:t>ConcreteSubject</a:t>
                </a:r>
              </a:p>
              <a:p>
                <a:pPr algn="ctr"/>
                <a:r>
                  <a:rPr lang="en-US" altLang="en-US" sz="1800">
                    <a:solidFill>
                      <a:schemeClr val="tx1"/>
                    </a:solidFill>
                    <a:latin typeface="Comic Sans MS" panose="030F0702030302020204" pitchFamily="66" charset="0"/>
                    <a:cs typeface="Arial" panose="020B0604020202020204" pitchFamily="34" charset="0"/>
                  </a:rPr>
                  <a:t>getState()</a:t>
                </a:r>
              </a:p>
              <a:p>
                <a:pPr algn="ctr"/>
                <a:r>
                  <a:rPr lang="en-US" altLang="en-US" sz="1800">
                    <a:solidFill>
                      <a:schemeClr val="tx1"/>
                    </a:solidFill>
                    <a:latin typeface="Comic Sans MS" panose="030F0702030302020204" pitchFamily="66" charset="0"/>
                    <a:cs typeface="Arial" panose="020B0604020202020204" pitchFamily="34" charset="0"/>
                  </a:rPr>
                  <a:t>setState(newState)</a:t>
                </a:r>
              </a:p>
              <a:p>
                <a:pPr algn="ctr"/>
                <a:r>
                  <a:rPr lang="en-US" altLang="en-US" sz="1800">
                    <a:solidFill>
                      <a:schemeClr val="tx1"/>
                    </a:solidFill>
                    <a:latin typeface="Comic Sans MS" panose="030F0702030302020204" pitchFamily="66" charset="0"/>
                    <a:cs typeface="Arial" panose="020B0604020202020204" pitchFamily="34" charset="0"/>
                  </a:rPr>
                  <a:t>subjectState</a:t>
                </a:r>
              </a:p>
            </p:txBody>
          </p:sp>
          <p:sp>
            <p:nvSpPr>
              <p:cNvPr id="75802" name="Line 11">
                <a:extLst>
                  <a:ext uri="{FF2B5EF4-FFF2-40B4-BE49-F238E27FC236}">
                    <a16:creationId xmlns:a16="http://schemas.microsoft.com/office/drawing/2014/main" id="{A1DB487B-2404-C2F5-9FF4-28975DDDE177}"/>
                  </a:ext>
                </a:extLst>
              </p:cNvPr>
              <p:cNvSpPr>
                <a:spLocks noChangeShapeType="1"/>
              </p:cNvSpPr>
              <p:nvPr/>
            </p:nvSpPr>
            <p:spPr bwMode="auto">
              <a:xfrm>
                <a:off x="568" y="1955"/>
                <a:ext cx="16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803" name="Line 12">
                <a:extLst>
                  <a:ext uri="{FF2B5EF4-FFF2-40B4-BE49-F238E27FC236}">
                    <a16:creationId xmlns:a16="http://schemas.microsoft.com/office/drawing/2014/main" id="{258390FD-88CC-9B50-3D23-196E4FB77703}"/>
                  </a:ext>
                </a:extLst>
              </p:cNvPr>
              <p:cNvSpPr>
                <a:spLocks noChangeShapeType="1"/>
              </p:cNvSpPr>
              <p:nvPr/>
            </p:nvSpPr>
            <p:spPr bwMode="auto">
              <a:xfrm>
                <a:off x="590" y="2264"/>
                <a:ext cx="16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75783" name="Group 17">
              <a:extLst>
                <a:ext uri="{FF2B5EF4-FFF2-40B4-BE49-F238E27FC236}">
                  <a16:creationId xmlns:a16="http://schemas.microsoft.com/office/drawing/2014/main" id="{5445F730-766F-A3EB-DFFD-BE47CD269822}"/>
                </a:ext>
              </a:extLst>
            </p:cNvPr>
            <p:cNvGrpSpPr>
              <a:grpSpLocks/>
            </p:cNvGrpSpPr>
            <p:nvPr/>
          </p:nvGrpSpPr>
          <p:grpSpPr bwMode="auto">
            <a:xfrm>
              <a:off x="2373036" y="2561077"/>
              <a:ext cx="352499" cy="761648"/>
              <a:chOff x="1356" y="1293"/>
              <a:chExt cx="201" cy="435"/>
            </a:xfrm>
          </p:grpSpPr>
          <p:sp>
            <p:nvSpPr>
              <p:cNvPr id="75799" name="Line 20">
                <a:extLst>
                  <a:ext uri="{FF2B5EF4-FFF2-40B4-BE49-F238E27FC236}">
                    <a16:creationId xmlns:a16="http://schemas.microsoft.com/office/drawing/2014/main" id="{3AC29E94-5C39-0BBA-F677-8435AA888AD7}"/>
                  </a:ext>
                </a:extLst>
              </p:cNvPr>
              <p:cNvSpPr>
                <a:spLocks noChangeShapeType="1"/>
              </p:cNvSpPr>
              <p:nvPr/>
            </p:nvSpPr>
            <p:spPr bwMode="auto">
              <a:xfrm>
                <a:off x="1462" y="1293"/>
                <a:ext cx="26" cy="43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800" name="AutoShape 18">
                <a:extLst>
                  <a:ext uri="{FF2B5EF4-FFF2-40B4-BE49-F238E27FC236}">
                    <a16:creationId xmlns:a16="http://schemas.microsoft.com/office/drawing/2014/main" id="{50771B30-3A95-AF86-B1AE-6CD3A17F4476}"/>
                  </a:ext>
                </a:extLst>
              </p:cNvPr>
              <p:cNvSpPr>
                <a:spLocks noChangeArrowheads="1"/>
              </p:cNvSpPr>
              <p:nvPr/>
            </p:nvSpPr>
            <p:spPr bwMode="auto">
              <a:xfrm>
                <a:off x="1356" y="1293"/>
                <a:ext cx="201" cy="168"/>
              </a:xfrm>
              <a:prstGeom prst="triangle">
                <a:avLst>
                  <a:gd name="adj" fmla="val 49995"/>
                </a:avLst>
              </a:prstGeom>
              <a:solidFill>
                <a:srgbClr val="FFFFFF"/>
              </a:solidFill>
              <a:ln w="12700">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grpSp>
        <p:grpSp>
          <p:nvGrpSpPr>
            <p:cNvPr id="75784" name="Group 21">
              <a:extLst>
                <a:ext uri="{FF2B5EF4-FFF2-40B4-BE49-F238E27FC236}">
                  <a16:creationId xmlns:a16="http://schemas.microsoft.com/office/drawing/2014/main" id="{1D4F73B7-A118-A07B-9C35-A6B9C783BB58}"/>
                </a:ext>
              </a:extLst>
            </p:cNvPr>
            <p:cNvGrpSpPr>
              <a:grpSpLocks/>
            </p:cNvGrpSpPr>
            <p:nvPr/>
          </p:nvGrpSpPr>
          <p:grpSpPr bwMode="auto">
            <a:xfrm>
              <a:off x="6861192" y="2319734"/>
              <a:ext cx="333375" cy="761650"/>
              <a:chOff x="3920" y="1155"/>
              <a:chExt cx="191" cy="435"/>
            </a:xfrm>
          </p:grpSpPr>
          <p:sp>
            <p:nvSpPr>
              <p:cNvPr id="75797" name="Line 24">
                <a:extLst>
                  <a:ext uri="{FF2B5EF4-FFF2-40B4-BE49-F238E27FC236}">
                    <a16:creationId xmlns:a16="http://schemas.microsoft.com/office/drawing/2014/main" id="{17741B39-DA7E-3834-95A0-5E0B3A671A21}"/>
                  </a:ext>
                </a:extLst>
              </p:cNvPr>
              <p:cNvSpPr>
                <a:spLocks noChangeShapeType="1"/>
              </p:cNvSpPr>
              <p:nvPr/>
            </p:nvSpPr>
            <p:spPr bwMode="auto">
              <a:xfrm>
                <a:off x="4007" y="1155"/>
                <a:ext cx="26" cy="43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98" name="AutoShape 22">
                <a:extLst>
                  <a:ext uri="{FF2B5EF4-FFF2-40B4-BE49-F238E27FC236}">
                    <a16:creationId xmlns:a16="http://schemas.microsoft.com/office/drawing/2014/main" id="{91EA86EC-21B7-9DF1-E08D-612988EE3B6C}"/>
                  </a:ext>
                </a:extLst>
              </p:cNvPr>
              <p:cNvSpPr>
                <a:spLocks noChangeArrowheads="1"/>
              </p:cNvSpPr>
              <p:nvPr/>
            </p:nvSpPr>
            <p:spPr bwMode="auto">
              <a:xfrm>
                <a:off x="3920" y="1155"/>
                <a:ext cx="191" cy="174"/>
              </a:xfrm>
              <a:prstGeom prst="triangle">
                <a:avLst>
                  <a:gd name="adj" fmla="val 49995"/>
                </a:avLst>
              </a:prstGeom>
              <a:solidFill>
                <a:srgbClr val="FFFFFF"/>
              </a:solidFill>
              <a:ln w="12700">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grpSp>
        <p:sp>
          <p:nvSpPr>
            <p:cNvPr id="75785" name="Line 25">
              <a:extLst>
                <a:ext uri="{FF2B5EF4-FFF2-40B4-BE49-F238E27FC236}">
                  <a16:creationId xmlns:a16="http://schemas.microsoft.com/office/drawing/2014/main" id="{E62F641C-16FE-4480-5C60-5AEF3AE3AB29}"/>
                </a:ext>
              </a:extLst>
            </p:cNvPr>
            <p:cNvSpPr>
              <a:spLocks noChangeShapeType="1"/>
            </p:cNvSpPr>
            <p:nvPr/>
          </p:nvSpPr>
          <p:spPr bwMode="auto">
            <a:xfrm>
              <a:off x="3983038" y="1763713"/>
              <a:ext cx="15732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75786" name="Line 26">
              <a:extLst>
                <a:ext uri="{FF2B5EF4-FFF2-40B4-BE49-F238E27FC236}">
                  <a16:creationId xmlns:a16="http://schemas.microsoft.com/office/drawing/2014/main" id="{078BE9FB-50D4-4F9E-0FE3-BEB69A04144A}"/>
                </a:ext>
              </a:extLst>
            </p:cNvPr>
            <p:cNvSpPr>
              <a:spLocks noChangeShapeType="1"/>
            </p:cNvSpPr>
            <p:nvPr/>
          </p:nvSpPr>
          <p:spPr bwMode="auto">
            <a:xfrm>
              <a:off x="3983038" y="3421063"/>
              <a:ext cx="157321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87" name="Rectangle 27">
              <a:extLst>
                <a:ext uri="{FF2B5EF4-FFF2-40B4-BE49-F238E27FC236}">
                  <a16:creationId xmlns:a16="http://schemas.microsoft.com/office/drawing/2014/main" id="{F3BE0CB3-083B-A7C4-3866-37120CCCC34B}"/>
                </a:ext>
              </a:extLst>
            </p:cNvPr>
            <p:cNvSpPr>
              <a:spLocks noChangeArrowheads="1"/>
            </p:cNvSpPr>
            <p:nvPr/>
          </p:nvSpPr>
          <p:spPr bwMode="auto">
            <a:xfrm>
              <a:off x="3981450" y="1392238"/>
              <a:ext cx="12652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724" tIns="48987" rIns="99724" bIns="489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1800">
                  <a:solidFill>
                    <a:schemeClr val="tx1"/>
                  </a:solidFill>
                  <a:latin typeface="Comic Sans MS" panose="030F0702030302020204" pitchFamily="66" charset="0"/>
                  <a:cs typeface="Arial" panose="020B0604020202020204" pitchFamily="34" charset="0"/>
                </a:rPr>
                <a:t>observers</a:t>
              </a:r>
            </a:p>
          </p:txBody>
        </p:sp>
        <p:sp>
          <p:nvSpPr>
            <p:cNvPr id="75788" name="Rectangle 28">
              <a:extLst>
                <a:ext uri="{FF2B5EF4-FFF2-40B4-BE49-F238E27FC236}">
                  <a16:creationId xmlns:a16="http://schemas.microsoft.com/office/drawing/2014/main" id="{0F603507-51E6-BC70-1870-1E16D324E2BA}"/>
                </a:ext>
              </a:extLst>
            </p:cNvPr>
            <p:cNvSpPr>
              <a:spLocks noChangeArrowheads="1"/>
            </p:cNvSpPr>
            <p:nvPr/>
          </p:nvSpPr>
          <p:spPr bwMode="auto">
            <a:xfrm>
              <a:off x="4410075" y="3052763"/>
              <a:ext cx="10112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724" tIns="48987" rIns="99724" bIns="489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1800">
                  <a:solidFill>
                    <a:schemeClr val="tx1"/>
                  </a:solidFill>
                  <a:latin typeface="Comic Sans MS" panose="030F0702030302020204" pitchFamily="66" charset="0"/>
                  <a:cs typeface="Arial" panose="020B0604020202020204" pitchFamily="34" charset="0"/>
                </a:rPr>
                <a:t>subject</a:t>
              </a:r>
            </a:p>
          </p:txBody>
        </p:sp>
        <p:sp>
          <p:nvSpPr>
            <p:cNvPr id="75789" name="Rectangle 29">
              <a:extLst>
                <a:ext uri="{FF2B5EF4-FFF2-40B4-BE49-F238E27FC236}">
                  <a16:creationId xmlns:a16="http://schemas.microsoft.com/office/drawing/2014/main" id="{B47DB135-1D2A-220A-2B43-AE82FAF3BF1E}"/>
                </a:ext>
              </a:extLst>
            </p:cNvPr>
            <p:cNvSpPr>
              <a:spLocks noChangeArrowheads="1"/>
            </p:cNvSpPr>
            <p:nvPr/>
          </p:nvSpPr>
          <p:spPr bwMode="auto">
            <a:xfrm>
              <a:off x="5251450" y="1330325"/>
              <a:ext cx="3349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9724" tIns="48987" rIns="99724" bIns="489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en-US" sz="2000">
                  <a:solidFill>
                    <a:schemeClr val="tx1"/>
                  </a:solidFill>
                  <a:latin typeface="Comic Sans MS" panose="030F0702030302020204" pitchFamily="66" charset="0"/>
                  <a:cs typeface="Arial" panose="020B0604020202020204" pitchFamily="34" charset="0"/>
                </a:rPr>
                <a:t>*</a:t>
              </a:r>
            </a:p>
          </p:txBody>
        </p:sp>
        <p:grpSp>
          <p:nvGrpSpPr>
            <p:cNvPr id="75790" name="Group 13">
              <a:extLst>
                <a:ext uri="{FF2B5EF4-FFF2-40B4-BE49-F238E27FC236}">
                  <a16:creationId xmlns:a16="http://schemas.microsoft.com/office/drawing/2014/main" id="{C410695B-6AC5-06B6-936F-850887365A8C}"/>
                </a:ext>
              </a:extLst>
            </p:cNvPr>
            <p:cNvGrpSpPr>
              <a:grpSpLocks/>
            </p:cNvGrpSpPr>
            <p:nvPr/>
          </p:nvGrpSpPr>
          <p:grpSpPr bwMode="auto">
            <a:xfrm>
              <a:off x="5564188" y="3114675"/>
              <a:ext cx="2981325" cy="1579563"/>
              <a:chOff x="3179" y="1609"/>
              <a:chExt cx="1713" cy="796"/>
            </a:xfrm>
          </p:grpSpPr>
          <p:sp>
            <p:nvSpPr>
              <p:cNvPr id="75794" name="Rectangle 14">
                <a:extLst>
                  <a:ext uri="{FF2B5EF4-FFF2-40B4-BE49-F238E27FC236}">
                    <a16:creationId xmlns:a16="http://schemas.microsoft.com/office/drawing/2014/main" id="{30042413-03C3-C36C-602F-C1B713E54F77}"/>
                  </a:ext>
                </a:extLst>
              </p:cNvPr>
              <p:cNvSpPr>
                <a:spLocks noChangeArrowheads="1"/>
              </p:cNvSpPr>
              <p:nvPr/>
            </p:nvSpPr>
            <p:spPr bwMode="auto">
              <a:xfrm>
                <a:off x="3179" y="1609"/>
                <a:ext cx="1702" cy="796"/>
              </a:xfrm>
              <a:prstGeom prst="rect">
                <a:avLst/>
              </a:prstGeom>
              <a:solidFill>
                <a:srgbClr val="FFCCFF"/>
              </a:solidFill>
              <a:ln w="12700">
                <a:solidFill>
                  <a:schemeClr val="tx1"/>
                </a:solidFill>
                <a:miter lim="800000"/>
                <a:headEnd/>
                <a:tailEnd/>
              </a:ln>
            </p:spPr>
            <p:txBody>
              <a:bodyPr wrap="none" lIns="99724" tIns="48987" rIns="99724" bIns="489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105000"/>
                  </a:lnSpc>
                  <a:spcAft>
                    <a:spcPct val="10000"/>
                  </a:spcAft>
                </a:pPr>
                <a:r>
                  <a:rPr lang="en-US" altLang="en-US" sz="2400">
                    <a:solidFill>
                      <a:srgbClr val="0000CC"/>
                    </a:solidFill>
                    <a:latin typeface="Comic Sans MS" panose="030F0702030302020204" pitchFamily="66" charset="0"/>
                    <a:cs typeface="Arial" panose="020B0604020202020204" pitchFamily="34" charset="0"/>
                  </a:rPr>
                  <a:t>ConcreteObserver</a:t>
                </a:r>
              </a:p>
              <a:p>
                <a:pPr algn="ctr">
                  <a:lnSpc>
                    <a:spcPct val="105000"/>
                  </a:lnSpc>
                  <a:spcAft>
                    <a:spcPct val="10000"/>
                  </a:spcAft>
                </a:pPr>
                <a:r>
                  <a:rPr lang="en-US" altLang="en-US" sz="1800">
                    <a:solidFill>
                      <a:schemeClr val="tx1"/>
                    </a:solidFill>
                    <a:latin typeface="Comic Sans MS" panose="030F0702030302020204" pitchFamily="66" charset="0"/>
                    <a:cs typeface="Arial" panose="020B0604020202020204" pitchFamily="34" charset="0"/>
                  </a:rPr>
                  <a:t>update()</a:t>
                </a:r>
              </a:p>
              <a:p>
                <a:pPr algn="ctr">
                  <a:lnSpc>
                    <a:spcPct val="105000"/>
                  </a:lnSpc>
                  <a:spcAft>
                    <a:spcPct val="10000"/>
                  </a:spcAft>
                </a:pPr>
                <a:endParaRPr lang="en-US" altLang="en-US" sz="1800">
                  <a:solidFill>
                    <a:schemeClr val="tx1"/>
                  </a:solidFill>
                  <a:latin typeface="Comic Sans MS" panose="030F0702030302020204" pitchFamily="66" charset="0"/>
                  <a:cs typeface="Arial" panose="020B0604020202020204" pitchFamily="34" charset="0"/>
                </a:endParaRPr>
              </a:p>
              <a:p>
                <a:pPr algn="ctr">
                  <a:lnSpc>
                    <a:spcPct val="105000"/>
                  </a:lnSpc>
                  <a:spcAft>
                    <a:spcPct val="10000"/>
                  </a:spcAft>
                </a:pPr>
                <a:r>
                  <a:rPr lang="en-US" altLang="en-US" sz="1800">
                    <a:solidFill>
                      <a:schemeClr val="tx1"/>
                    </a:solidFill>
                    <a:latin typeface="Comic Sans MS" panose="030F0702030302020204" pitchFamily="66" charset="0"/>
                    <a:cs typeface="Arial" panose="020B0604020202020204" pitchFamily="34" charset="0"/>
                  </a:rPr>
                  <a:t>observerState</a:t>
                </a:r>
              </a:p>
            </p:txBody>
          </p:sp>
          <p:sp>
            <p:nvSpPr>
              <p:cNvPr id="75795" name="Line 15">
                <a:extLst>
                  <a:ext uri="{FF2B5EF4-FFF2-40B4-BE49-F238E27FC236}">
                    <a16:creationId xmlns:a16="http://schemas.microsoft.com/office/drawing/2014/main" id="{BDF0190F-FC8A-2B77-16F0-F1F475D79643}"/>
                  </a:ext>
                </a:extLst>
              </p:cNvPr>
              <p:cNvSpPr>
                <a:spLocks noChangeShapeType="1"/>
              </p:cNvSpPr>
              <p:nvPr/>
            </p:nvSpPr>
            <p:spPr bwMode="auto">
              <a:xfrm>
                <a:off x="3179" y="1848"/>
                <a:ext cx="16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796" name="Line 16">
                <a:extLst>
                  <a:ext uri="{FF2B5EF4-FFF2-40B4-BE49-F238E27FC236}">
                    <a16:creationId xmlns:a16="http://schemas.microsoft.com/office/drawing/2014/main" id="{3C16E0A8-966F-E0E8-4E86-80FEAA13442C}"/>
                  </a:ext>
                </a:extLst>
              </p:cNvPr>
              <p:cNvSpPr>
                <a:spLocks noChangeShapeType="1"/>
              </p:cNvSpPr>
              <p:nvPr/>
            </p:nvSpPr>
            <p:spPr bwMode="auto">
              <a:xfrm>
                <a:off x="3201" y="2157"/>
                <a:ext cx="16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75791" name="Group 3">
              <a:extLst>
                <a:ext uri="{FF2B5EF4-FFF2-40B4-BE49-F238E27FC236}">
                  <a16:creationId xmlns:a16="http://schemas.microsoft.com/office/drawing/2014/main" id="{D341624B-430B-E43F-688C-95CB8AEF4C4A}"/>
                </a:ext>
              </a:extLst>
            </p:cNvPr>
            <p:cNvGrpSpPr>
              <a:grpSpLocks/>
            </p:cNvGrpSpPr>
            <p:nvPr/>
          </p:nvGrpSpPr>
          <p:grpSpPr bwMode="auto">
            <a:xfrm>
              <a:off x="5565125" y="1176097"/>
              <a:ext cx="2985149" cy="1149910"/>
              <a:chOff x="3180" y="501"/>
              <a:chExt cx="1706" cy="658"/>
            </a:xfrm>
          </p:grpSpPr>
          <p:sp>
            <p:nvSpPr>
              <p:cNvPr id="75792" name="Rectangle 4">
                <a:extLst>
                  <a:ext uri="{FF2B5EF4-FFF2-40B4-BE49-F238E27FC236}">
                    <a16:creationId xmlns:a16="http://schemas.microsoft.com/office/drawing/2014/main" id="{75AAB511-4EB8-05EA-6635-CE4B7C758CE5}"/>
                  </a:ext>
                </a:extLst>
              </p:cNvPr>
              <p:cNvSpPr>
                <a:spLocks noChangeArrowheads="1"/>
              </p:cNvSpPr>
              <p:nvPr/>
            </p:nvSpPr>
            <p:spPr bwMode="auto">
              <a:xfrm>
                <a:off x="3180" y="501"/>
                <a:ext cx="1706" cy="658"/>
              </a:xfrm>
              <a:prstGeom prst="rect">
                <a:avLst/>
              </a:prstGeom>
              <a:solidFill>
                <a:srgbClr val="FFCCFF"/>
              </a:solidFill>
              <a:ln w="12700">
                <a:solidFill>
                  <a:schemeClr val="tx1"/>
                </a:solidFill>
                <a:miter lim="800000"/>
                <a:headEnd/>
                <a:tailEnd/>
              </a:ln>
            </p:spPr>
            <p:txBody>
              <a:bodyPr wrap="none" lIns="99724" tIns="48987" rIns="99724" bIns="489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800">
                    <a:solidFill>
                      <a:srgbClr val="0000CC"/>
                    </a:solidFill>
                    <a:latin typeface="Comic Sans MS" panose="030F0702030302020204" pitchFamily="66" charset="0"/>
                    <a:cs typeface="Arial" panose="020B0604020202020204" pitchFamily="34" charset="0"/>
                  </a:rPr>
                  <a:t>Observer</a:t>
                </a:r>
              </a:p>
              <a:p>
                <a:pPr algn="ctr"/>
                <a:r>
                  <a:rPr lang="en-US" altLang="en-US" sz="2000">
                    <a:solidFill>
                      <a:srgbClr val="0000CC"/>
                    </a:solidFill>
                    <a:latin typeface="Comic Sans MS" panose="030F0702030302020204" pitchFamily="66" charset="0"/>
                    <a:cs typeface="Arial" panose="020B0604020202020204" pitchFamily="34" charset="0"/>
                  </a:rPr>
                  <a:t>&lt;&lt;Interface&gt;&gt;</a:t>
                </a:r>
              </a:p>
              <a:p>
                <a:pPr algn="ctr">
                  <a:lnSpc>
                    <a:spcPct val="110000"/>
                  </a:lnSpc>
                  <a:spcAft>
                    <a:spcPct val="20000"/>
                  </a:spcAft>
                </a:pPr>
                <a:r>
                  <a:rPr lang="en-US" altLang="en-US" sz="1800">
                    <a:solidFill>
                      <a:schemeClr val="tx1"/>
                    </a:solidFill>
                    <a:latin typeface="Comic Sans MS" panose="030F0702030302020204" pitchFamily="66" charset="0"/>
                    <a:cs typeface="Arial" panose="020B0604020202020204" pitchFamily="34" charset="0"/>
                  </a:rPr>
                  <a:t>update()</a:t>
                </a:r>
              </a:p>
            </p:txBody>
          </p:sp>
          <p:sp>
            <p:nvSpPr>
              <p:cNvPr id="75793" name="Line 5">
                <a:extLst>
                  <a:ext uri="{FF2B5EF4-FFF2-40B4-BE49-F238E27FC236}">
                    <a16:creationId xmlns:a16="http://schemas.microsoft.com/office/drawing/2014/main" id="{6D45B557-17CB-C7C6-D342-876FE06F90A4}"/>
                  </a:ext>
                </a:extLst>
              </p:cNvPr>
              <p:cNvSpPr>
                <a:spLocks noChangeShapeType="1"/>
              </p:cNvSpPr>
              <p:nvPr/>
            </p:nvSpPr>
            <p:spPr bwMode="auto">
              <a:xfrm>
                <a:off x="3180" y="981"/>
                <a:ext cx="16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down)">
                                      <p:cBhvr>
                                        <p:cTn id="7" dur="500"/>
                                        <p:tgtEl>
                                          <p:spTgt spid="20173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1731">
                                            <p:txEl>
                                              <p:pRg st="1" end="1"/>
                                            </p:txEl>
                                          </p:spTgt>
                                        </p:tgtEl>
                                        <p:attrNameLst>
                                          <p:attrName>style.visibility</p:attrName>
                                        </p:attrNameLst>
                                      </p:cBhvr>
                                      <p:to>
                                        <p:strVal val="visible"/>
                                      </p:to>
                                    </p:set>
                                    <p:animEffect transition="in" filter="wipe(down)">
                                      <p:cBhvr>
                                        <p:cTn id="10" dur="500"/>
                                        <p:tgtEl>
                                          <p:spTgt spid="201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3D2AF12-F743-1920-738C-7104D2926A96}"/>
              </a:ext>
            </a:extLst>
          </p:cNvPr>
          <p:cNvSpPr>
            <a:spLocks noGrp="1" noChangeArrowheads="1"/>
          </p:cNvSpPr>
          <p:nvPr>
            <p:ph type="title" idx="4294967295"/>
          </p:nvPr>
        </p:nvSpPr>
        <p:spPr>
          <a:xfrm>
            <a:off x="650875" y="-11113"/>
            <a:ext cx="8596313" cy="1255713"/>
          </a:xfrm>
        </p:spPr>
        <p:txBody>
          <a:bodyPr lIns="99724" tIns="48987" rIns="99724" bIns="48987"/>
          <a:lstStyle/>
          <a:p>
            <a:r>
              <a:rPr lang="en-US" altLang="en-US" sz="3200"/>
              <a:t>Animated Sequence diagram</a:t>
            </a:r>
          </a:p>
        </p:txBody>
      </p:sp>
      <p:grpSp>
        <p:nvGrpSpPr>
          <p:cNvPr id="2" name="Group 3">
            <a:extLst>
              <a:ext uri="{FF2B5EF4-FFF2-40B4-BE49-F238E27FC236}">
                <a16:creationId xmlns:a16="http://schemas.microsoft.com/office/drawing/2014/main" id="{82A02AB0-73E2-39F5-D47C-8CD68272B59C}"/>
              </a:ext>
            </a:extLst>
          </p:cNvPr>
          <p:cNvGrpSpPr>
            <a:grpSpLocks/>
          </p:cNvGrpSpPr>
          <p:nvPr/>
        </p:nvGrpSpPr>
        <p:grpSpPr bwMode="auto">
          <a:xfrm>
            <a:off x="1858963" y="5364163"/>
            <a:ext cx="2730500" cy="404812"/>
            <a:chOff x="1136" y="2878"/>
            <a:chExt cx="1560" cy="233"/>
          </a:xfrm>
        </p:grpSpPr>
        <p:sp>
          <p:nvSpPr>
            <p:cNvPr id="904196" name="Line 4">
              <a:extLst>
                <a:ext uri="{FF2B5EF4-FFF2-40B4-BE49-F238E27FC236}">
                  <a16:creationId xmlns:a16="http://schemas.microsoft.com/office/drawing/2014/main" id="{5CD64424-2496-82EB-641C-32D27E5B619A}"/>
                </a:ext>
              </a:extLst>
            </p:cNvPr>
            <p:cNvSpPr>
              <a:spLocks noChangeShapeType="1"/>
            </p:cNvSpPr>
            <p:nvPr/>
          </p:nvSpPr>
          <p:spPr bwMode="auto">
            <a:xfrm flipH="1">
              <a:off x="1136" y="3082"/>
              <a:ext cx="1560"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197" name="Rectangle 5">
              <a:extLst>
                <a:ext uri="{FF2B5EF4-FFF2-40B4-BE49-F238E27FC236}">
                  <a16:creationId xmlns:a16="http://schemas.microsoft.com/office/drawing/2014/main" id="{6733A512-4BC9-BB49-4E8B-5998B19B8026}"/>
                </a:ext>
              </a:extLst>
            </p:cNvPr>
            <p:cNvSpPr>
              <a:spLocks noChangeArrowheads="1"/>
            </p:cNvSpPr>
            <p:nvPr/>
          </p:nvSpPr>
          <p:spPr bwMode="auto">
            <a:xfrm>
              <a:off x="1283" y="2878"/>
              <a:ext cx="853" cy="233"/>
            </a:xfrm>
            <a:prstGeom prst="rect">
              <a:avLst/>
            </a:prstGeom>
            <a:noFill/>
            <a:ln w="12700">
              <a:noFill/>
              <a:miter lim="800000"/>
              <a:headEnd/>
              <a:tailEnd/>
            </a:ln>
          </p:spPr>
          <p:txBody>
            <a:bodyPr wrap="none" lIns="99724" tIns="48987" rIns="99724" bIns="48987">
              <a:spAutoFit/>
            </a:bodyPr>
            <a:lstStyle/>
            <a:p>
              <a:pPr defTabSz="503238">
                <a:defRPr/>
              </a:pPr>
              <a:r>
                <a:rPr lang="en-US" sz="2000">
                  <a:solidFill>
                    <a:schemeClr val="tx1"/>
                  </a:solidFill>
                  <a:latin typeface="+mj-lt"/>
                </a:rPr>
                <a:t>getState()</a:t>
              </a:r>
            </a:p>
          </p:txBody>
        </p:sp>
      </p:grpSp>
      <p:grpSp>
        <p:nvGrpSpPr>
          <p:cNvPr id="76804" name="Group 6">
            <a:extLst>
              <a:ext uri="{FF2B5EF4-FFF2-40B4-BE49-F238E27FC236}">
                <a16:creationId xmlns:a16="http://schemas.microsoft.com/office/drawing/2014/main" id="{AC4961F8-99CF-3370-3FDA-B46BFEDEC439}"/>
              </a:ext>
            </a:extLst>
          </p:cNvPr>
          <p:cNvGrpSpPr>
            <a:grpSpLocks/>
          </p:cNvGrpSpPr>
          <p:nvPr/>
        </p:nvGrpSpPr>
        <p:grpSpPr bwMode="auto">
          <a:xfrm>
            <a:off x="620713" y="1189038"/>
            <a:ext cx="8974137" cy="5613400"/>
            <a:chOff x="428" y="612"/>
            <a:chExt cx="5128" cy="3208"/>
          </a:xfrm>
        </p:grpSpPr>
        <p:sp>
          <p:nvSpPr>
            <p:cNvPr id="904199" name="Line 7">
              <a:extLst>
                <a:ext uri="{FF2B5EF4-FFF2-40B4-BE49-F238E27FC236}">
                  <a16:creationId xmlns:a16="http://schemas.microsoft.com/office/drawing/2014/main" id="{E0D133B3-DEE6-CA94-96CC-12CC2044C375}"/>
                </a:ext>
              </a:extLst>
            </p:cNvPr>
            <p:cNvSpPr>
              <a:spLocks noChangeShapeType="1"/>
            </p:cNvSpPr>
            <p:nvPr/>
          </p:nvSpPr>
          <p:spPr bwMode="auto">
            <a:xfrm>
              <a:off x="4676" y="892"/>
              <a:ext cx="0" cy="2928"/>
            </a:xfrm>
            <a:prstGeom prst="line">
              <a:avLst/>
            </a:prstGeom>
            <a:noFill/>
            <a:ln w="12700">
              <a:solidFill>
                <a:schemeClr val="tx1"/>
              </a:solidFill>
              <a:prstDash val="lgDash"/>
              <a:round/>
              <a:headEnd/>
              <a:tailEn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76831" name="Rectangle 8">
              <a:extLst>
                <a:ext uri="{FF2B5EF4-FFF2-40B4-BE49-F238E27FC236}">
                  <a16:creationId xmlns:a16="http://schemas.microsoft.com/office/drawing/2014/main" id="{3E06B0A8-C185-EA2B-107B-B1C2519E1D6E}"/>
                </a:ext>
              </a:extLst>
            </p:cNvPr>
            <p:cNvSpPr>
              <a:spLocks noChangeArrowheads="1"/>
            </p:cNvSpPr>
            <p:nvPr/>
          </p:nvSpPr>
          <p:spPr bwMode="auto">
            <a:xfrm>
              <a:off x="3796" y="612"/>
              <a:ext cx="1760" cy="368"/>
            </a:xfrm>
            <a:prstGeom prst="rect">
              <a:avLst/>
            </a:prstGeom>
            <a:solidFill>
              <a:srgbClr val="FFCCFF"/>
            </a:solidFill>
            <a:ln w="12700">
              <a:solidFill>
                <a:schemeClr val="tx1"/>
              </a:solidFill>
              <a:miter lim="800000"/>
              <a:headEnd/>
              <a:tailEnd/>
            </a:ln>
          </p:spPr>
          <p:txBody>
            <a:bodyPr wrap="none" lIns="99724" tIns="48987" rIns="99724" bIns="489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800" u="sng">
                  <a:solidFill>
                    <a:schemeClr val="tx1"/>
                  </a:solidFill>
                  <a:latin typeface="Comic Sans MS" panose="030F0702030302020204" pitchFamily="66" charset="0"/>
                  <a:cs typeface="Arial" panose="020B0604020202020204" pitchFamily="34" charset="0"/>
                </a:rPr>
                <a:t>aListView</a:t>
              </a:r>
            </a:p>
          </p:txBody>
        </p:sp>
        <p:sp>
          <p:nvSpPr>
            <p:cNvPr id="904201" name="Line 9">
              <a:extLst>
                <a:ext uri="{FF2B5EF4-FFF2-40B4-BE49-F238E27FC236}">
                  <a16:creationId xmlns:a16="http://schemas.microsoft.com/office/drawing/2014/main" id="{4798D917-22AF-DC94-10E5-9D74A30271B1}"/>
                </a:ext>
              </a:extLst>
            </p:cNvPr>
            <p:cNvSpPr>
              <a:spLocks noChangeShapeType="1"/>
            </p:cNvSpPr>
            <p:nvPr/>
          </p:nvSpPr>
          <p:spPr bwMode="auto">
            <a:xfrm>
              <a:off x="2772" y="892"/>
              <a:ext cx="0" cy="2928"/>
            </a:xfrm>
            <a:prstGeom prst="line">
              <a:avLst/>
            </a:prstGeom>
            <a:noFill/>
            <a:ln w="12700">
              <a:solidFill>
                <a:schemeClr val="tx1"/>
              </a:solidFill>
              <a:prstDash val="lgDash"/>
              <a:round/>
              <a:headEnd/>
              <a:tailEn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76833" name="Rectangle 10">
              <a:extLst>
                <a:ext uri="{FF2B5EF4-FFF2-40B4-BE49-F238E27FC236}">
                  <a16:creationId xmlns:a16="http://schemas.microsoft.com/office/drawing/2014/main" id="{C3BD754F-0BE7-B327-2E99-1A0A93894D90}"/>
                </a:ext>
              </a:extLst>
            </p:cNvPr>
            <p:cNvSpPr>
              <a:spLocks noChangeArrowheads="1"/>
            </p:cNvSpPr>
            <p:nvPr/>
          </p:nvSpPr>
          <p:spPr bwMode="auto">
            <a:xfrm>
              <a:off x="2108" y="612"/>
              <a:ext cx="1328" cy="368"/>
            </a:xfrm>
            <a:prstGeom prst="rect">
              <a:avLst/>
            </a:prstGeom>
            <a:solidFill>
              <a:srgbClr val="FFCCFF"/>
            </a:solidFill>
            <a:ln w="12700">
              <a:solidFill>
                <a:schemeClr val="tx1"/>
              </a:solidFill>
              <a:miter lim="800000"/>
              <a:headEnd/>
              <a:tailEnd/>
            </a:ln>
          </p:spPr>
          <p:txBody>
            <a:bodyPr wrap="none" lIns="99724" tIns="48987" rIns="99724" bIns="489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800" u="sng">
                  <a:solidFill>
                    <a:schemeClr val="tx1"/>
                  </a:solidFill>
                  <a:latin typeface="Comic Sans MS" panose="030F0702030302020204" pitchFamily="66" charset="0"/>
                  <a:cs typeface="Arial" panose="020B0604020202020204" pitchFamily="34" charset="0"/>
                </a:rPr>
                <a:t>anInfoView</a:t>
              </a:r>
            </a:p>
          </p:txBody>
        </p:sp>
        <p:sp>
          <p:nvSpPr>
            <p:cNvPr id="904203" name="Line 11">
              <a:extLst>
                <a:ext uri="{FF2B5EF4-FFF2-40B4-BE49-F238E27FC236}">
                  <a16:creationId xmlns:a16="http://schemas.microsoft.com/office/drawing/2014/main" id="{686280ED-36B6-31BE-7A86-121A370CB24F}"/>
                </a:ext>
              </a:extLst>
            </p:cNvPr>
            <p:cNvSpPr>
              <a:spLocks noChangeShapeType="1"/>
            </p:cNvSpPr>
            <p:nvPr/>
          </p:nvSpPr>
          <p:spPr bwMode="auto">
            <a:xfrm>
              <a:off x="1092" y="892"/>
              <a:ext cx="0" cy="2928"/>
            </a:xfrm>
            <a:prstGeom prst="line">
              <a:avLst/>
            </a:prstGeom>
            <a:noFill/>
            <a:ln w="12700">
              <a:solidFill>
                <a:schemeClr val="tx1"/>
              </a:solidFill>
              <a:prstDash val="lgDash"/>
              <a:round/>
              <a:headEnd/>
              <a:tailEn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76835" name="Rectangle 12">
              <a:extLst>
                <a:ext uri="{FF2B5EF4-FFF2-40B4-BE49-F238E27FC236}">
                  <a16:creationId xmlns:a16="http://schemas.microsoft.com/office/drawing/2014/main" id="{F4E454D1-FD13-D441-D3D9-7D95402DCD7E}"/>
                </a:ext>
              </a:extLst>
            </p:cNvPr>
            <p:cNvSpPr>
              <a:spLocks noChangeArrowheads="1"/>
            </p:cNvSpPr>
            <p:nvPr/>
          </p:nvSpPr>
          <p:spPr bwMode="auto">
            <a:xfrm>
              <a:off x="428" y="612"/>
              <a:ext cx="1328" cy="368"/>
            </a:xfrm>
            <a:prstGeom prst="rect">
              <a:avLst/>
            </a:prstGeom>
            <a:solidFill>
              <a:srgbClr val="FFCCFF"/>
            </a:solidFill>
            <a:ln w="12700">
              <a:solidFill>
                <a:schemeClr val="tx1"/>
              </a:solidFill>
              <a:miter lim="800000"/>
              <a:headEnd/>
              <a:tailEnd/>
            </a:ln>
          </p:spPr>
          <p:txBody>
            <a:bodyPr wrap="none" lIns="99724" tIns="48987" rIns="99724" bIns="489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800" u="sng">
                  <a:solidFill>
                    <a:schemeClr val="tx1"/>
                  </a:solidFill>
                  <a:latin typeface="Comic Sans MS" panose="030F0702030302020204" pitchFamily="66" charset="0"/>
                  <a:cs typeface="Arial" panose="020B0604020202020204" pitchFamily="34" charset="0"/>
                </a:rPr>
                <a:t>aFile</a:t>
              </a:r>
            </a:p>
          </p:txBody>
        </p:sp>
        <p:sp>
          <p:nvSpPr>
            <p:cNvPr id="904205" name="Rectangle 13">
              <a:extLst>
                <a:ext uri="{FF2B5EF4-FFF2-40B4-BE49-F238E27FC236}">
                  <a16:creationId xmlns:a16="http://schemas.microsoft.com/office/drawing/2014/main" id="{22D45594-A6CE-ECD4-6893-F6F6CE9B6A97}"/>
                </a:ext>
              </a:extLst>
            </p:cNvPr>
            <p:cNvSpPr>
              <a:spLocks noChangeArrowheads="1"/>
            </p:cNvSpPr>
            <p:nvPr/>
          </p:nvSpPr>
          <p:spPr bwMode="auto">
            <a:xfrm>
              <a:off x="1052" y="1008"/>
              <a:ext cx="104" cy="474"/>
            </a:xfrm>
            <a:prstGeom prst="rect">
              <a:avLst/>
            </a:prstGeom>
            <a:solidFill>
              <a:srgbClr val="FFFF00"/>
            </a:solidFill>
            <a:ln w="12700">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06" name="Rectangle 14">
              <a:extLst>
                <a:ext uri="{FF2B5EF4-FFF2-40B4-BE49-F238E27FC236}">
                  <a16:creationId xmlns:a16="http://schemas.microsoft.com/office/drawing/2014/main" id="{C0B1C157-03FD-A345-CC7C-42034CFDEC86}"/>
                </a:ext>
              </a:extLst>
            </p:cNvPr>
            <p:cNvSpPr>
              <a:spLocks noChangeArrowheads="1"/>
            </p:cNvSpPr>
            <p:nvPr/>
          </p:nvSpPr>
          <p:spPr bwMode="auto">
            <a:xfrm>
              <a:off x="2724" y="1033"/>
              <a:ext cx="104" cy="362"/>
            </a:xfrm>
            <a:prstGeom prst="rect">
              <a:avLst/>
            </a:prstGeom>
            <a:solidFill>
              <a:srgbClr val="FFFF00"/>
            </a:solidFill>
            <a:ln w="12700">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07" name="Rectangle 15">
              <a:extLst>
                <a:ext uri="{FF2B5EF4-FFF2-40B4-BE49-F238E27FC236}">
                  <a16:creationId xmlns:a16="http://schemas.microsoft.com/office/drawing/2014/main" id="{4E3AA637-EC9F-D2F2-B5CA-B749A35EACA0}"/>
                </a:ext>
              </a:extLst>
            </p:cNvPr>
            <p:cNvSpPr>
              <a:spLocks noChangeArrowheads="1"/>
            </p:cNvSpPr>
            <p:nvPr/>
          </p:nvSpPr>
          <p:spPr bwMode="auto">
            <a:xfrm>
              <a:off x="4624" y="1058"/>
              <a:ext cx="103" cy="362"/>
            </a:xfrm>
            <a:prstGeom prst="rect">
              <a:avLst/>
            </a:prstGeom>
            <a:noFill/>
            <a:ln w="12700">
              <a:no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grpSp>
      <p:grpSp>
        <p:nvGrpSpPr>
          <p:cNvPr id="4" name="Group 16">
            <a:extLst>
              <a:ext uri="{FF2B5EF4-FFF2-40B4-BE49-F238E27FC236}">
                <a16:creationId xmlns:a16="http://schemas.microsoft.com/office/drawing/2014/main" id="{6E5F5FD1-CB77-FB20-015E-D834B79D12D6}"/>
              </a:ext>
            </a:extLst>
          </p:cNvPr>
          <p:cNvGrpSpPr>
            <a:grpSpLocks/>
          </p:cNvGrpSpPr>
          <p:nvPr/>
        </p:nvGrpSpPr>
        <p:grpSpPr bwMode="auto">
          <a:xfrm>
            <a:off x="1881188" y="3627438"/>
            <a:ext cx="1316037" cy="787400"/>
            <a:chOff x="1148" y="2006"/>
            <a:chExt cx="753" cy="450"/>
          </a:xfrm>
        </p:grpSpPr>
        <p:sp>
          <p:nvSpPr>
            <p:cNvPr id="904209" name="Line 17">
              <a:extLst>
                <a:ext uri="{FF2B5EF4-FFF2-40B4-BE49-F238E27FC236}">
                  <a16:creationId xmlns:a16="http://schemas.microsoft.com/office/drawing/2014/main" id="{23078ED5-0E1B-0828-DEF2-35A13A16A656}"/>
                </a:ext>
              </a:extLst>
            </p:cNvPr>
            <p:cNvSpPr>
              <a:spLocks noChangeShapeType="1"/>
            </p:cNvSpPr>
            <p:nvPr/>
          </p:nvSpPr>
          <p:spPr bwMode="auto">
            <a:xfrm>
              <a:off x="1164" y="2232"/>
              <a:ext cx="440" cy="0"/>
            </a:xfrm>
            <a:prstGeom prst="line">
              <a:avLst/>
            </a:prstGeom>
            <a:noFill/>
            <a:ln w="12700">
              <a:solidFill>
                <a:schemeClr val="tx1"/>
              </a:solidFill>
              <a:round/>
              <a:headEnd/>
              <a:tailEn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10" name="Line 18">
              <a:extLst>
                <a:ext uri="{FF2B5EF4-FFF2-40B4-BE49-F238E27FC236}">
                  <a16:creationId xmlns:a16="http://schemas.microsoft.com/office/drawing/2014/main" id="{24DC8D16-ADAA-1FE2-0B0B-55DB16CA85C4}"/>
                </a:ext>
              </a:extLst>
            </p:cNvPr>
            <p:cNvSpPr>
              <a:spLocks noChangeShapeType="1"/>
            </p:cNvSpPr>
            <p:nvPr/>
          </p:nvSpPr>
          <p:spPr bwMode="auto">
            <a:xfrm>
              <a:off x="1148" y="2456"/>
              <a:ext cx="464" cy="0"/>
            </a:xfrm>
            <a:prstGeom prst="line">
              <a:avLst/>
            </a:prstGeom>
            <a:noFill/>
            <a:ln w="12700">
              <a:solidFill>
                <a:schemeClr val="tx1"/>
              </a:solidFill>
              <a:round/>
              <a:headEnd type="triangle" w="med" len="med"/>
              <a:tailEn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11" name="Line 19">
              <a:extLst>
                <a:ext uri="{FF2B5EF4-FFF2-40B4-BE49-F238E27FC236}">
                  <a16:creationId xmlns:a16="http://schemas.microsoft.com/office/drawing/2014/main" id="{6F8FA61C-E55A-364E-7C51-C295660FA27D}"/>
                </a:ext>
              </a:extLst>
            </p:cNvPr>
            <p:cNvSpPr>
              <a:spLocks noChangeShapeType="1"/>
            </p:cNvSpPr>
            <p:nvPr/>
          </p:nvSpPr>
          <p:spPr bwMode="auto">
            <a:xfrm flipV="1">
              <a:off x="1616" y="2240"/>
              <a:ext cx="0" cy="216"/>
            </a:xfrm>
            <a:prstGeom prst="line">
              <a:avLst/>
            </a:prstGeom>
            <a:noFill/>
            <a:ln w="12700">
              <a:solidFill>
                <a:schemeClr val="tx1"/>
              </a:solidFill>
              <a:round/>
              <a:headEnd/>
              <a:tailEn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12" name="Rectangle 20">
              <a:extLst>
                <a:ext uri="{FF2B5EF4-FFF2-40B4-BE49-F238E27FC236}">
                  <a16:creationId xmlns:a16="http://schemas.microsoft.com/office/drawing/2014/main" id="{C598EC4C-E621-E6F5-929C-010E31A54756}"/>
                </a:ext>
              </a:extLst>
            </p:cNvPr>
            <p:cNvSpPr>
              <a:spLocks noChangeArrowheads="1"/>
            </p:cNvSpPr>
            <p:nvPr/>
          </p:nvSpPr>
          <p:spPr bwMode="auto">
            <a:xfrm>
              <a:off x="1259" y="2006"/>
              <a:ext cx="642" cy="232"/>
            </a:xfrm>
            <a:prstGeom prst="rect">
              <a:avLst/>
            </a:prstGeom>
            <a:noFill/>
            <a:ln w="12700">
              <a:noFill/>
              <a:miter lim="800000"/>
              <a:headEnd/>
              <a:tailEnd/>
            </a:ln>
          </p:spPr>
          <p:txBody>
            <a:bodyPr wrap="none" lIns="99724" tIns="48987" rIns="99724" bIns="48987">
              <a:spAutoFit/>
            </a:bodyPr>
            <a:lstStyle/>
            <a:p>
              <a:pPr defTabSz="503238">
                <a:defRPr/>
              </a:pPr>
              <a:r>
                <a:rPr lang="en-US" sz="2000">
                  <a:solidFill>
                    <a:schemeClr val="tx1"/>
                  </a:solidFill>
                  <a:latin typeface="+mj-lt"/>
                </a:rPr>
                <a:t>notify()</a:t>
              </a:r>
            </a:p>
          </p:txBody>
        </p:sp>
      </p:grpSp>
      <p:grpSp>
        <p:nvGrpSpPr>
          <p:cNvPr id="5" name="Group 21">
            <a:extLst>
              <a:ext uri="{FF2B5EF4-FFF2-40B4-BE49-F238E27FC236}">
                <a16:creationId xmlns:a16="http://schemas.microsoft.com/office/drawing/2014/main" id="{53526E45-CA40-C419-6FEB-8D00BE2826B0}"/>
              </a:ext>
            </a:extLst>
          </p:cNvPr>
          <p:cNvGrpSpPr>
            <a:grpSpLocks/>
          </p:cNvGrpSpPr>
          <p:nvPr/>
        </p:nvGrpSpPr>
        <p:grpSpPr bwMode="auto">
          <a:xfrm>
            <a:off x="1889125" y="1979613"/>
            <a:ext cx="2730500" cy="406400"/>
            <a:chOff x="1153" y="1064"/>
            <a:chExt cx="1560" cy="233"/>
          </a:xfrm>
        </p:grpSpPr>
        <p:sp>
          <p:nvSpPr>
            <p:cNvPr id="904214" name="Line 22">
              <a:extLst>
                <a:ext uri="{FF2B5EF4-FFF2-40B4-BE49-F238E27FC236}">
                  <a16:creationId xmlns:a16="http://schemas.microsoft.com/office/drawing/2014/main" id="{F9A29F00-AC23-7108-7D63-AE3FFCBDCA6C}"/>
                </a:ext>
              </a:extLst>
            </p:cNvPr>
            <p:cNvSpPr>
              <a:spLocks noChangeShapeType="1"/>
            </p:cNvSpPr>
            <p:nvPr/>
          </p:nvSpPr>
          <p:spPr bwMode="auto">
            <a:xfrm flipH="1">
              <a:off x="1153" y="1289"/>
              <a:ext cx="1560"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15" name="Rectangle 23">
              <a:extLst>
                <a:ext uri="{FF2B5EF4-FFF2-40B4-BE49-F238E27FC236}">
                  <a16:creationId xmlns:a16="http://schemas.microsoft.com/office/drawing/2014/main" id="{177975D1-0E85-B7A9-DE34-F65394B59D74}"/>
                </a:ext>
              </a:extLst>
            </p:cNvPr>
            <p:cNvSpPr>
              <a:spLocks noChangeArrowheads="1"/>
            </p:cNvSpPr>
            <p:nvPr/>
          </p:nvSpPr>
          <p:spPr bwMode="auto">
            <a:xfrm>
              <a:off x="1260" y="1064"/>
              <a:ext cx="709" cy="233"/>
            </a:xfrm>
            <a:prstGeom prst="rect">
              <a:avLst/>
            </a:prstGeom>
            <a:noFill/>
            <a:ln w="12700">
              <a:noFill/>
              <a:miter lim="800000"/>
              <a:headEnd/>
              <a:tailEnd/>
            </a:ln>
          </p:spPr>
          <p:txBody>
            <a:bodyPr wrap="none" lIns="99724" tIns="48987" rIns="99724" bIns="48987">
              <a:spAutoFit/>
            </a:bodyPr>
            <a:lstStyle/>
            <a:p>
              <a:pPr defTabSz="503238">
                <a:defRPr/>
              </a:pPr>
              <a:r>
                <a:rPr lang="en-US" sz="2000">
                  <a:solidFill>
                    <a:schemeClr val="tx1"/>
                  </a:solidFill>
                  <a:latin typeface="+mj-lt"/>
                </a:rPr>
                <a:t>Attach()</a:t>
              </a:r>
            </a:p>
          </p:txBody>
        </p:sp>
      </p:grpSp>
      <p:grpSp>
        <p:nvGrpSpPr>
          <p:cNvPr id="6" name="Group 24">
            <a:extLst>
              <a:ext uri="{FF2B5EF4-FFF2-40B4-BE49-F238E27FC236}">
                <a16:creationId xmlns:a16="http://schemas.microsoft.com/office/drawing/2014/main" id="{EC144597-7B0B-4F10-A77E-3633DF882801}"/>
              </a:ext>
            </a:extLst>
          </p:cNvPr>
          <p:cNvGrpSpPr>
            <a:grpSpLocks/>
          </p:cNvGrpSpPr>
          <p:nvPr/>
        </p:nvGrpSpPr>
        <p:grpSpPr bwMode="auto">
          <a:xfrm>
            <a:off x="1865313" y="2652713"/>
            <a:ext cx="6119812" cy="406400"/>
            <a:chOff x="1139" y="1160"/>
            <a:chExt cx="3497" cy="233"/>
          </a:xfrm>
        </p:grpSpPr>
        <p:sp>
          <p:nvSpPr>
            <p:cNvPr id="904217" name="Line 25">
              <a:extLst>
                <a:ext uri="{FF2B5EF4-FFF2-40B4-BE49-F238E27FC236}">
                  <a16:creationId xmlns:a16="http://schemas.microsoft.com/office/drawing/2014/main" id="{A28262FC-0B2F-2794-AA3A-8375F286AF6D}"/>
                </a:ext>
              </a:extLst>
            </p:cNvPr>
            <p:cNvSpPr>
              <a:spLocks noChangeShapeType="1"/>
            </p:cNvSpPr>
            <p:nvPr/>
          </p:nvSpPr>
          <p:spPr bwMode="auto">
            <a:xfrm flipH="1">
              <a:off x="1139" y="1385"/>
              <a:ext cx="3497"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18" name="Rectangle 26">
              <a:extLst>
                <a:ext uri="{FF2B5EF4-FFF2-40B4-BE49-F238E27FC236}">
                  <a16:creationId xmlns:a16="http://schemas.microsoft.com/office/drawing/2014/main" id="{0BC3891E-FEDC-7FAB-F91F-06C9F9E9A11F}"/>
                </a:ext>
              </a:extLst>
            </p:cNvPr>
            <p:cNvSpPr>
              <a:spLocks noChangeArrowheads="1"/>
            </p:cNvSpPr>
            <p:nvPr/>
          </p:nvSpPr>
          <p:spPr bwMode="auto">
            <a:xfrm>
              <a:off x="3748" y="1160"/>
              <a:ext cx="709" cy="233"/>
            </a:xfrm>
            <a:prstGeom prst="rect">
              <a:avLst/>
            </a:prstGeom>
            <a:noFill/>
            <a:ln w="12700">
              <a:noFill/>
              <a:miter lim="800000"/>
              <a:headEnd/>
              <a:tailEnd/>
            </a:ln>
          </p:spPr>
          <p:txBody>
            <a:bodyPr wrap="none" lIns="99724" tIns="48987" rIns="99724" bIns="48987">
              <a:spAutoFit/>
            </a:bodyPr>
            <a:lstStyle/>
            <a:p>
              <a:pPr defTabSz="503238">
                <a:defRPr/>
              </a:pPr>
              <a:r>
                <a:rPr lang="en-US" sz="2000">
                  <a:solidFill>
                    <a:schemeClr val="tx1"/>
                  </a:solidFill>
                  <a:latin typeface="+mj-lt"/>
                </a:rPr>
                <a:t>Attach()</a:t>
              </a:r>
            </a:p>
          </p:txBody>
        </p:sp>
      </p:grpSp>
      <p:grpSp>
        <p:nvGrpSpPr>
          <p:cNvPr id="7" name="Group 27">
            <a:extLst>
              <a:ext uri="{FF2B5EF4-FFF2-40B4-BE49-F238E27FC236}">
                <a16:creationId xmlns:a16="http://schemas.microsoft.com/office/drawing/2014/main" id="{DC0F41F0-A2BE-37D8-2F36-F0D73109189F}"/>
              </a:ext>
            </a:extLst>
          </p:cNvPr>
          <p:cNvGrpSpPr>
            <a:grpSpLocks/>
          </p:cNvGrpSpPr>
          <p:nvPr/>
        </p:nvGrpSpPr>
        <p:grpSpPr bwMode="auto">
          <a:xfrm>
            <a:off x="1919288" y="5678488"/>
            <a:ext cx="2730500" cy="409575"/>
            <a:chOff x="1170" y="3058"/>
            <a:chExt cx="1560" cy="234"/>
          </a:xfrm>
        </p:grpSpPr>
        <p:sp>
          <p:nvSpPr>
            <p:cNvPr id="904220" name="Line 28">
              <a:extLst>
                <a:ext uri="{FF2B5EF4-FFF2-40B4-BE49-F238E27FC236}">
                  <a16:creationId xmlns:a16="http://schemas.microsoft.com/office/drawing/2014/main" id="{242512F1-FF6B-30D4-F3D1-9EEB71A2A88A}"/>
                </a:ext>
              </a:extLst>
            </p:cNvPr>
            <p:cNvSpPr>
              <a:spLocks noChangeShapeType="1"/>
            </p:cNvSpPr>
            <p:nvPr/>
          </p:nvSpPr>
          <p:spPr bwMode="auto">
            <a:xfrm flipH="1">
              <a:off x="1170" y="3235"/>
              <a:ext cx="1560" cy="0"/>
            </a:xfrm>
            <a:prstGeom prst="line">
              <a:avLst/>
            </a:prstGeom>
            <a:noFill/>
            <a:ln w="19050">
              <a:solidFill>
                <a:schemeClr val="tx1"/>
              </a:solidFill>
              <a:prstDash val="sysDot"/>
              <a:round/>
              <a:headEnd type="arrow" w="med" len="med"/>
              <a:tailEnd type="none" w="med" len="me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21" name="Text Box 29">
              <a:extLst>
                <a:ext uri="{FF2B5EF4-FFF2-40B4-BE49-F238E27FC236}">
                  <a16:creationId xmlns:a16="http://schemas.microsoft.com/office/drawing/2014/main" id="{187BAA23-FE9F-5D46-1E1E-878504DF6B7D}"/>
                </a:ext>
              </a:extLst>
            </p:cNvPr>
            <p:cNvSpPr txBox="1">
              <a:spLocks noChangeArrowheads="1"/>
            </p:cNvSpPr>
            <p:nvPr/>
          </p:nvSpPr>
          <p:spPr bwMode="auto">
            <a:xfrm>
              <a:off x="1393" y="3058"/>
              <a:ext cx="471" cy="234"/>
            </a:xfrm>
            <a:prstGeom prst="rect">
              <a:avLst/>
            </a:prstGeom>
            <a:noFill/>
            <a:ln w="12700">
              <a:noFill/>
              <a:miter lim="800000"/>
              <a:headEnd/>
              <a:tailEnd/>
            </a:ln>
          </p:spPr>
          <p:txBody>
            <a:bodyPr wrap="none" lIns="100772" tIns="50387" rIns="100772" bIns="50387">
              <a:spAutoFit/>
            </a:bodyPr>
            <a:lstStyle/>
            <a:p>
              <a:pPr defTabSz="503238">
                <a:defRPr/>
              </a:pPr>
              <a:r>
                <a:rPr lang="en-US" sz="2000">
                  <a:solidFill>
                    <a:schemeClr val="tx1"/>
                  </a:solidFill>
                  <a:latin typeface="+mj-lt"/>
                </a:rPr>
                <a:t>“foo”</a:t>
              </a:r>
            </a:p>
          </p:txBody>
        </p:sp>
      </p:grpSp>
      <p:sp>
        <p:nvSpPr>
          <p:cNvPr id="904226" name="Rectangle 34">
            <a:extLst>
              <a:ext uri="{FF2B5EF4-FFF2-40B4-BE49-F238E27FC236}">
                <a16:creationId xmlns:a16="http://schemas.microsoft.com/office/drawing/2014/main" id="{FB392238-EBD1-2DD0-5A57-21F489B4A810}"/>
              </a:ext>
            </a:extLst>
          </p:cNvPr>
          <p:cNvSpPr>
            <a:spLocks noChangeArrowheads="1"/>
          </p:cNvSpPr>
          <p:nvPr/>
        </p:nvSpPr>
        <p:spPr bwMode="auto">
          <a:xfrm>
            <a:off x="1692275" y="3022600"/>
            <a:ext cx="182563" cy="4186238"/>
          </a:xfrm>
          <a:prstGeom prst="rect">
            <a:avLst/>
          </a:prstGeom>
          <a:solidFill>
            <a:srgbClr val="FFFF00"/>
          </a:solidFill>
          <a:ln w="12700">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27" name="Rectangle 35">
            <a:extLst>
              <a:ext uri="{FF2B5EF4-FFF2-40B4-BE49-F238E27FC236}">
                <a16:creationId xmlns:a16="http://schemas.microsoft.com/office/drawing/2014/main" id="{B89206AC-AD55-64D5-2F44-F5D7AA8F556E}"/>
              </a:ext>
            </a:extLst>
          </p:cNvPr>
          <p:cNvSpPr>
            <a:spLocks noChangeArrowheads="1"/>
          </p:cNvSpPr>
          <p:nvPr/>
        </p:nvSpPr>
        <p:spPr bwMode="auto">
          <a:xfrm>
            <a:off x="7966075" y="2881313"/>
            <a:ext cx="182563" cy="827087"/>
          </a:xfrm>
          <a:prstGeom prst="rect">
            <a:avLst/>
          </a:prstGeom>
          <a:solidFill>
            <a:srgbClr val="FFFF00"/>
          </a:solidFill>
          <a:ln w="12700">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grpSp>
        <p:nvGrpSpPr>
          <p:cNvPr id="8" name="Group 36">
            <a:extLst>
              <a:ext uri="{FF2B5EF4-FFF2-40B4-BE49-F238E27FC236}">
                <a16:creationId xmlns:a16="http://schemas.microsoft.com/office/drawing/2014/main" id="{213AD9CB-6C06-A8F6-C23E-9751C6D2E745}"/>
              </a:ext>
            </a:extLst>
          </p:cNvPr>
          <p:cNvGrpSpPr>
            <a:grpSpLocks/>
          </p:cNvGrpSpPr>
          <p:nvPr/>
        </p:nvGrpSpPr>
        <p:grpSpPr bwMode="auto">
          <a:xfrm>
            <a:off x="1881188" y="4832350"/>
            <a:ext cx="6264275" cy="1284288"/>
            <a:chOff x="1148" y="3254"/>
            <a:chExt cx="3580" cy="734"/>
          </a:xfrm>
        </p:grpSpPr>
        <p:sp>
          <p:nvSpPr>
            <p:cNvPr id="904229" name="Rectangle 37">
              <a:extLst>
                <a:ext uri="{FF2B5EF4-FFF2-40B4-BE49-F238E27FC236}">
                  <a16:creationId xmlns:a16="http://schemas.microsoft.com/office/drawing/2014/main" id="{68B6706C-8092-7021-128D-D7E810A61EB8}"/>
                </a:ext>
              </a:extLst>
            </p:cNvPr>
            <p:cNvSpPr>
              <a:spLocks noChangeArrowheads="1"/>
            </p:cNvSpPr>
            <p:nvPr/>
          </p:nvSpPr>
          <p:spPr bwMode="auto">
            <a:xfrm>
              <a:off x="4624" y="3516"/>
              <a:ext cx="104" cy="472"/>
            </a:xfrm>
            <a:prstGeom prst="rect">
              <a:avLst/>
            </a:prstGeom>
            <a:solidFill>
              <a:srgbClr val="FFFF00"/>
            </a:solidFill>
            <a:ln w="12700">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grpSp>
          <p:nvGrpSpPr>
            <p:cNvPr id="76817" name="Group 38">
              <a:extLst>
                <a:ext uri="{FF2B5EF4-FFF2-40B4-BE49-F238E27FC236}">
                  <a16:creationId xmlns:a16="http://schemas.microsoft.com/office/drawing/2014/main" id="{8AE9E93E-9978-9408-4F0E-F5534E7854EA}"/>
                </a:ext>
              </a:extLst>
            </p:cNvPr>
            <p:cNvGrpSpPr>
              <a:grpSpLocks/>
            </p:cNvGrpSpPr>
            <p:nvPr/>
          </p:nvGrpSpPr>
          <p:grpSpPr bwMode="auto">
            <a:xfrm>
              <a:off x="1148" y="3254"/>
              <a:ext cx="3456" cy="290"/>
              <a:chOff x="1148" y="3254"/>
              <a:chExt cx="3456" cy="290"/>
            </a:xfrm>
          </p:grpSpPr>
          <p:sp>
            <p:nvSpPr>
              <p:cNvPr id="904231" name="Line 39">
                <a:extLst>
                  <a:ext uri="{FF2B5EF4-FFF2-40B4-BE49-F238E27FC236}">
                    <a16:creationId xmlns:a16="http://schemas.microsoft.com/office/drawing/2014/main" id="{3CCF337E-6E36-C006-FFBC-C62165335811}"/>
                  </a:ext>
                </a:extLst>
              </p:cNvPr>
              <p:cNvSpPr>
                <a:spLocks noChangeShapeType="1"/>
              </p:cNvSpPr>
              <p:nvPr/>
            </p:nvSpPr>
            <p:spPr bwMode="auto">
              <a:xfrm>
                <a:off x="1148" y="3544"/>
                <a:ext cx="3456" cy="0"/>
              </a:xfrm>
              <a:prstGeom prst="line">
                <a:avLst/>
              </a:prstGeom>
              <a:noFill/>
              <a:ln w="12700">
                <a:solidFill>
                  <a:schemeClr val="tx1"/>
                </a:solidFill>
                <a:round/>
                <a:headEnd/>
                <a:tailEnd type="triangle" w="med" len="me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32" name="Rectangle 40">
                <a:extLst>
                  <a:ext uri="{FF2B5EF4-FFF2-40B4-BE49-F238E27FC236}">
                    <a16:creationId xmlns:a16="http://schemas.microsoft.com/office/drawing/2014/main" id="{EF187639-80AD-BD27-B548-6072561BD1AF}"/>
                  </a:ext>
                </a:extLst>
              </p:cNvPr>
              <p:cNvSpPr>
                <a:spLocks noChangeArrowheads="1"/>
              </p:cNvSpPr>
              <p:nvPr/>
            </p:nvSpPr>
            <p:spPr bwMode="auto">
              <a:xfrm>
                <a:off x="3794" y="3254"/>
                <a:ext cx="696" cy="232"/>
              </a:xfrm>
              <a:prstGeom prst="rect">
                <a:avLst/>
              </a:prstGeom>
              <a:noFill/>
              <a:ln w="12700">
                <a:noFill/>
                <a:miter lim="800000"/>
                <a:headEnd/>
                <a:tailEnd/>
              </a:ln>
            </p:spPr>
            <p:txBody>
              <a:bodyPr wrap="none" lIns="99724" tIns="48987" rIns="99724" bIns="48987">
                <a:spAutoFit/>
              </a:bodyPr>
              <a:lstStyle/>
              <a:p>
                <a:pPr defTabSz="503238">
                  <a:defRPr/>
                </a:pPr>
                <a:r>
                  <a:rPr lang="en-US" sz="2000">
                    <a:solidFill>
                      <a:schemeClr val="tx1"/>
                    </a:solidFill>
                    <a:latin typeface="+mj-lt"/>
                  </a:rPr>
                  <a:t>update()</a:t>
                </a:r>
              </a:p>
            </p:txBody>
          </p:sp>
        </p:grpSp>
      </p:grpSp>
      <p:grpSp>
        <p:nvGrpSpPr>
          <p:cNvPr id="10" name="Group 42">
            <a:extLst>
              <a:ext uri="{FF2B5EF4-FFF2-40B4-BE49-F238E27FC236}">
                <a16:creationId xmlns:a16="http://schemas.microsoft.com/office/drawing/2014/main" id="{BF641341-8A47-3869-3B40-D2A58D8DC03E}"/>
              </a:ext>
            </a:extLst>
          </p:cNvPr>
          <p:cNvGrpSpPr>
            <a:grpSpLocks/>
          </p:cNvGrpSpPr>
          <p:nvPr/>
        </p:nvGrpSpPr>
        <p:grpSpPr bwMode="auto">
          <a:xfrm>
            <a:off x="1916113" y="4649788"/>
            <a:ext cx="2728912" cy="438150"/>
            <a:chOff x="1168" y="2590"/>
            <a:chExt cx="1560" cy="250"/>
          </a:xfrm>
        </p:grpSpPr>
        <p:sp>
          <p:nvSpPr>
            <p:cNvPr id="904235" name="Line 43">
              <a:extLst>
                <a:ext uri="{FF2B5EF4-FFF2-40B4-BE49-F238E27FC236}">
                  <a16:creationId xmlns:a16="http://schemas.microsoft.com/office/drawing/2014/main" id="{392C8208-0CC3-2FA5-F99E-BA0AD3A15FD0}"/>
                </a:ext>
              </a:extLst>
            </p:cNvPr>
            <p:cNvSpPr>
              <a:spLocks noChangeShapeType="1"/>
            </p:cNvSpPr>
            <p:nvPr/>
          </p:nvSpPr>
          <p:spPr bwMode="auto">
            <a:xfrm flipH="1">
              <a:off x="1168" y="2840"/>
              <a:ext cx="1560" cy="0"/>
            </a:xfrm>
            <a:prstGeom prst="line">
              <a:avLst/>
            </a:prstGeom>
            <a:noFill/>
            <a:ln w="12700">
              <a:solidFill>
                <a:schemeClr val="tx1"/>
              </a:solidFill>
              <a:round/>
              <a:headEnd type="triangle" w="med" len="med"/>
              <a:tailEnd/>
            </a:ln>
          </p:spPr>
          <p:txBody>
            <a:bodyPr wrap="none" anchor="ctr"/>
            <a:lstStyle/>
            <a:p>
              <a:pPr>
                <a:lnSpc>
                  <a:spcPct val="80000"/>
                </a:lnSpc>
                <a:buClr>
                  <a:srgbClr val="000000"/>
                </a:buClr>
                <a:buSzPct val="100000"/>
                <a:buFont typeface="Times New Roman" pitchFamily="18" charset="0"/>
                <a:buNone/>
                <a:defRPr/>
              </a:pPr>
              <a:endParaRPr lang="en-US">
                <a:latin typeface="+mj-lt"/>
              </a:endParaRPr>
            </a:p>
          </p:txBody>
        </p:sp>
        <p:sp>
          <p:nvSpPr>
            <p:cNvPr id="904236" name="Rectangle 44">
              <a:extLst>
                <a:ext uri="{FF2B5EF4-FFF2-40B4-BE49-F238E27FC236}">
                  <a16:creationId xmlns:a16="http://schemas.microsoft.com/office/drawing/2014/main" id="{66B9A96B-98EE-6F32-429D-7E93D7D6CEBF}"/>
                </a:ext>
              </a:extLst>
            </p:cNvPr>
            <p:cNvSpPr>
              <a:spLocks noChangeArrowheads="1"/>
            </p:cNvSpPr>
            <p:nvPr/>
          </p:nvSpPr>
          <p:spPr bwMode="auto">
            <a:xfrm>
              <a:off x="1931" y="2590"/>
              <a:ext cx="696" cy="232"/>
            </a:xfrm>
            <a:prstGeom prst="rect">
              <a:avLst/>
            </a:prstGeom>
            <a:noFill/>
            <a:ln w="12700">
              <a:noFill/>
              <a:miter lim="800000"/>
              <a:headEnd/>
              <a:tailEnd/>
            </a:ln>
          </p:spPr>
          <p:txBody>
            <a:bodyPr wrap="none" lIns="99724" tIns="48987" rIns="99724" bIns="48987">
              <a:spAutoFit/>
            </a:bodyPr>
            <a:lstStyle/>
            <a:p>
              <a:pPr defTabSz="503238">
                <a:defRPr/>
              </a:pPr>
              <a:r>
                <a:rPr lang="en-US" sz="2000" dirty="0">
                  <a:solidFill>
                    <a:schemeClr val="tx1"/>
                  </a:solidFill>
                  <a:latin typeface="+mj-lt"/>
                </a:rPr>
                <a:t>update()</a:t>
              </a:r>
            </a:p>
          </p:txBody>
        </p:sp>
      </p:grpSp>
      <p:sp>
        <p:nvSpPr>
          <p:cNvPr id="904237" name="Rectangle 45">
            <a:extLst>
              <a:ext uri="{FF2B5EF4-FFF2-40B4-BE49-F238E27FC236}">
                <a16:creationId xmlns:a16="http://schemas.microsoft.com/office/drawing/2014/main" id="{54E36577-7756-97DE-E3E2-AF97517F41B1}"/>
              </a:ext>
            </a:extLst>
          </p:cNvPr>
          <p:cNvSpPr>
            <a:spLocks noChangeArrowheads="1"/>
          </p:cNvSpPr>
          <p:nvPr/>
        </p:nvSpPr>
        <p:spPr bwMode="auto">
          <a:xfrm>
            <a:off x="4618038" y="4995863"/>
            <a:ext cx="242887" cy="1416050"/>
          </a:xfrm>
          <a:prstGeom prst="rect">
            <a:avLst/>
          </a:prstGeom>
          <a:solidFill>
            <a:srgbClr val="FFFF00"/>
          </a:solidFill>
          <a:ln w="12700">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Ricochet"/>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83E6C12A-07D9-18A1-4910-BE376FFC1DAF}"/>
              </a:ext>
            </a:extLst>
          </p:cNvPr>
          <p:cNvSpPr>
            <a:spLocks noGrp="1" noChangeArrowheads="1"/>
          </p:cNvSpPr>
          <p:nvPr>
            <p:ph type="title" idx="4294967295"/>
          </p:nvPr>
        </p:nvSpPr>
        <p:spPr>
          <a:xfrm>
            <a:off x="241300" y="122238"/>
            <a:ext cx="9144000" cy="1255712"/>
          </a:xfrm>
        </p:spPr>
        <p:txBody>
          <a:bodyPr/>
          <a:lstStyle/>
          <a:p>
            <a:r>
              <a:rPr lang="en-US" altLang="en-US" sz="3600"/>
              <a:t>Activities of Update</a:t>
            </a:r>
          </a:p>
        </p:txBody>
      </p:sp>
      <p:sp>
        <p:nvSpPr>
          <p:cNvPr id="203779" name="Content Placeholder 2">
            <a:extLst>
              <a:ext uri="{FF2B5EF4-FFF2-40B4-BE49-F238E27FC236}">
                <a16:creationId xmlns:a16="http://schemas.microsoft.com/office/drawing/2014/main" id="{6C11E89B-0993-53CA-3615-31855086634B}"/>
              </a:ext>
            </a:extLst>
          </p:cNvPr>
          <p:cNvSpPr>
            <a:spLocks noGrp="1" noChangeArrowheads="1"/>
          </p:cNvSpPr>
          <p:nvPr>
            <p:ph idx="4294967295"/>
          </p:nvPr>
        </p:nvSpPr>
        <p:spPr>
          <a:xfrm>
            <a:off x="239713" y="1493838"/>
            <a:ext cx="9599612" cy="5791200"/>
          </a:xfrm>
        </p:spPr>
        <p:txBody>
          <a:bodyPr/>
          <a:lstStyle/>
          <a:p>
            <a:pPr>
              <a:lnSpc>
                <a:spcPct val="125000"/>
              </a:lnSpc>
              <a:spcBef>
                <a:spcPts val="1200"/>
              </a:spcBef>
              <a:spcAft>
                <a:spcPct val="0"/>
              </a:spcAft>
            </a:pPr>
            <a:r>
              <a:rPr lang="en-US" altLang="en-US" b="1">
                <a:solidFill>
                  <a:srgbClr val="7030A0"/>
                </a:solidFill>
              </a:rPr>
              <a:t>ConcreteObserver.Update():</a:t>
            </a:r>
          </a:p>
          <a:p>
            <a:pPr lvl="1">
              <a:lnSpc>
                <a:spcPct val="125000"/>
              </a:lnSpc>
              <a:spcAft>
                <a:spcPts val="1200"/>
              </a:spcAft>
            </a:pPr>
            <a:r>
              <a:rPr lang="en-US" altLang="en-US" sz="3600">
                <a:solidFill>
                  <a:srgbClr val="0000CC"/>
                </a:solidFill>
              </a:rPr>
              <a:t>Check for exceeding some                       threshold, etc.</a:t>
            </a:r>
          </a:p>
          <a:p>
            <a:pPr lvl="1">
              <a:lnSpc>
                <a:spcPct val="125000"/>
              </a:lnSpc>
              <a:spcBef>
                <a:spcPts val="1200"/>
              </a:spcBef>
              <a:spcAft>
                <a:spcPts val="1200"/>
              </a:spcAft>
            </a:pPr>
            <a:r>
              <a:rPr lang="en-US" altLang="en-US" sz="3600">
                <a:solidFill>
                  <a:srgbClr val="0000CC"/>
                </a:solidFill>
              </a:rPr>
              <a:t>Repaint the user interface</a:t>
            </a:r>
          </a:p>
          <a:p>
            <a:pPr lvl="1">
              <a:lnSpc>
                <a:spcPct val="125000"/>
              </a:lnSpc>
              <a:spcBef>
                <a:spcPts val="1200"/>
              </a:spcBef>
              <a:spcAft>
                <a:spcPts val="1200"/>
              </a:spcAft>
            </a:pPr>
            <a:r>
              <a:rPr lang="en-US" altLang="en-US" sz="3600"/>
              <a:t>These are operations that might have cluttered up a domain class (Subject).</a:t>
            </a:r>
          </a:p>
        </p:txBody>
      </p:sp>
      <p:pic>
        <p:nvPicPr>
          <p:cNvPr id="77828" name="Picture 1">
            <a:extLst>
              <a:ext uri="{FF2B5EF4-FFF2-40B4-BE49-F238E27FC236}">
                <a16:creationId xmlns:a16="http://schemas.microsoft.com/office/drawing/2014/main" id="{37013330-9592-9A4E-5B3E-45703C81A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513" y="1722438"/>
            <a:ext cx="2976562"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3779">
                                            <p:txEl>
                                              <p:pRg st="1" end="1"/>
                                            </p:txEl>
                                          </p:spTgt>
                                        </p:tgtEl>
                                        <p:attrNameLst>
                                          <p:attrName>style.visibility</p:attrName>
                                        </p:attrNameLst>
                                      </p:cBhvr>
                                      <p:to>
                                        <p:strVal val="visible"/>
                                      </p:to>
                                    </p:set>
                                    <p:animEffect transition="in" filter="wipe(down)">
                                      <p:cBhvr>
                                        <p:cTn id="7" dur="500"/>
                                        <p:tgtEl>
                                          <p:spTgt spid="203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3779">
                                            <p:txEl>
                                              <p:pRg st="2" end="2"/>
                                            </p:txEl>
                                          </p:spTgt>
                                        </p:tgtEl>
                                        <p:attrNameLst>
                                          <p:attrName>style.visibility</p:attrName>
                                        </p:attrNameLst>
                                      </p:cBhvr>
                                      <p:to>
                                        <p:strVal val="visible"/>
                                      </p:to>
                                    </p:set>
                                    <p:animEffect transition="in" filter="wipe(down)">
                                      <p:cBhvr>
                                        <p:cTn id="12" dur="500"/>
                                        <p:tgtEl>
                                          <p:spTgt spid="203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3779">
                                            <p:txEl>
                                              <p:pRg st="3" end="3"/>
                                            </p:txEl>
                                          </p:spTgt>
                                        </p:tgtEl>
                                        <p:attrNameLst>
                                          <p:attrName>style.visibility</p:attrName>
                                        </p:attrNameLst>
                                      </p:cBhvr>
                                      <p:to>
                                        <p:strVal val="visible"/>
                                      </p:to>
                                    </p:set>
                                    <p:animEffect transition="in" filter="wipe(down)">
                                      <p:cBhvr>
                                        <p:cTn id="17" dur="500"/>
                                        <p:tgtEl>
                                          <p:spTgt spid="203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6D02AC9E-F074-C0AF-5D05-278C9C5F942E}"/>
              </a:ext>
            </a:extLst>
          </p:cNvPr>
          <p:cNvSpPr>
            <a:spLocks noGrp="1" noChangeArrowheads="1"/>
          </p:cNvSpPr>
          <p:nvPr>
            <p:ph type="title" idx="4294967295"/>
          </p:nvPr>
        </p:nvSpPr>
        <p:spPr>
          <a:xfrm>
            <a:off x="773113" y="0"/>
            <a:ext cx="8596312" cy="1255713"/>
          </a:xfrm>
        </p:spPr>
        <p:txBody>
          <a:bodyPr/>
          <a:lstStyle/>
          <a:p>
            <a:r>
              <a:rPr lang="en-US" altLang="en-US" sz="3600"/>
              <a:t>Observer Implementation</a:t>
            </a:r>
          </a:p>
        </p:txBody>
      </p:sp>
      <p:sp>
        <p:nvSpPr>
          <p:cNvPr id="337923" name="Content Placeholder 2">
            <a:extLst>
              <a:ext uri="{FF2B5EF4-FFF2-40B4-BE49-F238E27FC236}">
                <a16:creationId xmlns:a16="http://schemas.microsoft.com/office/drawing/2014/main" id="{ED3D4F54-9C8C-64B7-6EAC-4ACE01D67637}"/>
              </a:ext>
            </a:extLst>
          </p:cNvPr>
          <p:cNvSpPr>
            <a:spLocks noGrp="1" noChangeArrowheads="1"/>
          </p:cNvSpPr>
          <p:nvPr>
            <p:ph idx="4294967295"/>
          </p:nvPr>
        </p:nvSpPr>
        <p:spPr>
          <a:xfrm>
            <a:off x="150813" y="1463675"/>
            <a:ext cx="9688512" cy="6096000"/>
          </a:xfrm>
        </p:spPr>
        <p:txBody>
          <a:bodyPr/>
          <a:lstStyle/>
          <a:p>
            <a:pPr>
              <a:lnSpc>
                <a:spcPct val="125000"/>
              </a:lnSpc>
              <a:spcBef>
                <a:spcPts val="1200"/>
              </a:spcBef>
              <a:spcAft>
                <a:spcPts val="1800"/>
              </a:spcAft>
            </a:pPr>
            <a:r>
              <a:rPr lang="en-US" altLang="en-US">
                <a:solidFill>
                  <a:srgbClr val="0000CC"/>
                </a:solidFill>
              </a:rPr>
              <a:t>A Subject class usually                            maintains:</a:t>
            </a:r>
          </a:p>
          <a:p>
            <a:pPr lvl="1">
              <a:lnSpc>
                <a:spcPct val="125000"/>
              </a:lnSpc>
              <a:spcBef>
                <a:spcPts val="1200"/>
              </a:spcBef>
              <a:spcAft>
                <a:spcPts val="1800"/>
              </a:spcAft>
            </a:pPr>
            <a:r>
              <a:rPr lang="en-US" altLang="en-US"/>
              <a:t>An </a:t>
            </a:r>
            <a:r>
              <a:rPr lang="en-US" altLang="en-US" b="1"/>
              <a:t>ArrayList</a:t>
            </a:r>
            <a:r>
              <a:rPr lang="en-US" altLang="en-US"/>
              <a:t> of ids of                           registered Observers</a:t>
            </a:r>
          </a:p>
          <a:p>
            <a:pPr lvl="1">
              <a:lnSpc>
                <a:spcPct val="125000"/>
              </a:lnSpc>
              <a:spcBef>
                <a:spcPts val="1200"/>
              </a:spcBef>
              <a:spcAft>
                <a:spcPts val="1800"/>
              </a:spcAft>
            </a:pPr>
            <a:r>
              <a:rPr lang="en-US" altLang="en-US"/>
              <a:t>Makes it easier when any                                random object wants to attach or detach</a:t>
            </a:r>
          </a:p>
        </p:txBody>
      </p:sp>
      <p:pic>
        <p:nvPicPr>
          <p:cNvPr id="78852" name="Picture 1">
            <a:extLst>
              <a:ext uri="{FF2B5EF4-FFF2-40B4-BE49-F238E27FC236}">
                <a16:creationId xmlns:a16="http://schemas.microsoft.com/office/drawing/2014/main" id="{62EEAAB9-1A79-A44A-66C1-20D64CF9B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188" y="1036638"/>
            <a:ext cx="4111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checkerboard(across)">
                                      <p:cBhvr>
                                        <p:cTn id="7" dur="500"/>
                                        <p:tgtEl>
                                          <p:spTgt spid="337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Effect transition="in" filter="checkerboard(across)">
                                      <p:cBhvr>
                                        <p:cTn id="12" dur="500"/>
                                        <p:tgtEl>
                                          <p:spTgt spid="337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Effect transition="in" filter="checkerboard(across)">
                                      <p:cBhvr>
                                        <p:cTn id="17" dur="500"/>
                                        <p:tgtEl>
                                          <p:spTgt spid="337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E33302A-31EE-843F-127B-BFDE19E9D4BD}"/>
              </a:ext>
            </a:extLst>
          </p:cNvPr>
          <p:cNvSpPr>
            <a:spLocks noGrp="1" noChangeArrowheads="1"/>
          </p:cNvSpPr>
          <p:nvPr>
            <p:ph type="title" idx="4294967295"/>
          </p:nvPr>
        </p:nvSpPr>
        <p:spPr>
          <a:xfrm>
            <a:off x="696913" y="246063"/>
            <a:ext cx="8904287" cy="777875"/>
          </a:xfrm>
        </p:spPr>
        <p:txBody>
          <a:bodyPr lIns="100794" tIns="50397" rIns="100794" bIns="50397"/>
          <a:lstStyle/>
          <a:p>
            <a:r>
              <a:rPr lang="en-US" altLang="en-US" sz="3200"/>
              <a:t>LD Violation: Hypothetical example</a:t>
            </a:r>
            <a:endParaRPr lang="en-US" altLang="en-US" sz="1800"/>
          </a:p>
        </p:txBody>
      </p:sp>
      <p:sp>
        <p:nvSpPr>
          <p:cNvPr id="8195" name="Rectangle 3">
            <a:extLst>
              <a:ext uri="{FF2B5EF4-FFF2-40B4-BE49-F238E27FC236}">
                <a16:creationId xmlns:a16="http://schemas.microsoft.com/office/drawing/2014/main" id="{41CEAA3A-97B5-6D8A-2928-AE960F894D0D}"/>
              </a:ext>
            </a:extLst>
          </p:cNvPr>
          <p:cNvSpPr>
            <a:spLocks noGrp="1" noChangeArrowheads="1"/>
          </p:cNvSpPr>
          <p:nvPr>
            <p:ph type="body" idx="4294967295"/>
          </p:nvPr>
        </p:nvSpPr>
        <p:spPr>
          <a:xfrm>
            <a:off x="0" y="1023938"/>
            <a:ext cx="5268913" cy="6102350"/>
          </a:xfrm>
          <a:solidFill>
            <a:srgbClr val="FFFFCC"/>
          </a:solidFill>
          <a:ln>
            <a:solidFill>
              <a:srgbClr val="6600CC"/>
            </a:solidFill>
            <a:round/>
            <a:headEnd/>
            <a:tailEnd/>
          </a:ln>
        </p:spPr>
        <p:txBody>
          <a:bodyPr lIns="100794" tIns="50397" rIns="100794" bIns="50397"/>
          <a:lstStyle/>
          <a:p>
            <a:pPr>
              <a:buFont typeface="Wingdings" panose="05000000000000000000" pitchFamily="2" charset="2"/>
              <a:buNone/>
            </a:pPr>
            <a:r>
              <a:rPr lang="en-US" altLang="en-US" b="1">
                <a:solidFill>
                  <a:srgbClr val="7F0055"/>
                </a:solidFill>
                <a:cs typeface="Courier New" panose="02070309020205020404" pitchFamily="49" charset="0"/>
              </a:rPr>
              <a:t>class</a:t>
            </a:r>
            <a:r>
              <a:rPr lang="en-US" altLang="en-US" b="1">
                <a:cs typeface="Courier New" panose="02070309020205020404" pitchFamily="49" charset="0"/>
              </a:rPr>
              <a:t> A {</a:t>
            </a:r>
          </a:p>
          <a:p>
            <a:pPr>
              <a:buFont typeface="Wingdings" panose="05000000000000000000" pitchFamily="2" charset="2"/>
              <a:buNone/>
            </a:pPr>
            <a:r>
              <a:rPr lang="en-US" altLang="en-US" b="1">
                <a:cs typeface="Courier New" panose="02070309020205020404" pitchFamily="49" charset="0"/>
              </a:rPr>
              <a:t>  </a:t>
            </a:r>
            <a:r>
              <a:rPr lang="en-US" altLang="en-US" b="1">
                <a:solidFill>
                  <a:srgbClr val="7F0055"/>
                </a:solidFill>
                <a:cs typeface="Courier New" panose="02070309020205020404" pitchFamily="49" charset="0"/>
              </a:rPr>
              <a:t>private</a:t>
            </a:r>
            <a:r>
              <a:rPr lang="en-US" altLang="en-US" b="1">
                <a:cs typeface="Courier New" panose="02070309020205020404" pitchFamily="49" charset="0"/>
              </a:rPr>
              <a:t> B </a:t>
            </a:r>
            <a:r>
              <a:rPr lang="en-US" altLang="en-US" b="1">
                <a:solidFill>
                  <a:srgbClr val="0000C0"/>
                </a:solidFill>
                <a:cs typeface="Courier New" panose="02070309020205020404" pitchFamily="49" charset="0"/>
              </a:rPr>
              <a:t>b</a:t>
            </a:r>
            <a:r>
              <a:rPr lang="en-US" altLang="en-US" b="1">
                <a:cs typeface="Courier New" panose="02070309020205020404" pitchFamily="49" charset="0"/>
              </a:rPr>
              <a:t> = </a:t>
            </a:r>
            <a:r>
              <a:rPr lang="en-US" altLang="en-US" b="1">
                <a:solidFill>
                  <a:srgbClr val="7F0055"/>
                </a:solidFill>
                <a:cs typeface="Courier New" panose="02070309020205020404" pitchFamily="49" charset="0"/>
              </a:rPr>
              <a:t>new B()</a:t>
            </a:r>
            <a:r>
              <a:rPr lang="en-US" altLang="en-US" b="1">
                <a:cs typeface="Courier New" panose="02070309020205020404" pitchFamily="49" charset="0"/>
              </a:rPr>
              <a:t>;</a:t>
            </a:r>
          </a:p>
          <a:p>
            <a:pPr>
              <a:buFont typeface="Wingdings" panose="05000000000000000000" pitchFamily="2" charset="2"/>
              <a:buNone/>
            </a:pPr>
            <a:endParaRPr lang="en-US" altLang="en-US" b="1">
              <a:cs typeface="Courier New" panose="02070309020205020404" pitchFamily="49" charset="0"/>
            </a:endParaRPr>
          </a:p>
          <a:p>
            <a:pPr>
              <a:buFont typeface="Wingdings" panose="05000000000000000000" pitchFamily="2" charset="2"/>
              <a:buNone/>
            </a:pPr>
            <a:r>
              <a:rPr lang="en-US" altLang="en-US" b="1">
                <a:cs typeface="Courier New" panose="02070309020205020404" pitchFamily="49" charset="0"/>
              </a:rPr>
              <a:t>  </a:t>
            </a:r>
            <a:r>
              <a:rPr lang="en-US" altLang="en-US" b="1">
                <a:solidFill>
                  <a:srgbClr val="7F0055"/>
                </a:solidFill>
                <a:cs typeface="Courier New" panose="02070309020205020404" pitchFamily="49" charset="0"/>
              </a:rPr>
              <a:t>public</a:t>
            </a:r>
            <a:r>
              <a:rPr lang="en-US" altLang="en-US" b="1">
                <a:cs typeface="Courier New" panose="02070309020205020404" pitchFamily="49" charset="0"/>
              </a:rPr>
              <a:t> </a:t>
            </a:r>
            <a:r>
              <a:rPr lang="en-US" altLang="en-US" b="1">
                <a:solidFill>
                  <a:srgbClr val="7F0055"/>
                </a:solidFill>
                <a:cs typeface="Courier New" panose="02070309020205020404" pitchFamily="49" charset="0"/>
              </a:rPr>
              <a:t>void</a:t>
            </a:r>
            <a:r>
              <a:rPr lang="en-US" altLang="en-US" b="1">
                <a:cs typeface="Courier New" panose="02070309020205020404" pitchFamily="49" charset="0"/>
              </a:rPr>
              <a:t> m() {</a:t>
            </a:r>
          </a:p>
          <a:p>
            <a:pPr>
              <a:buFont typeface="Wingdings" panose="05000000000000000000" pitchFamily="2" charset="2"/>
              <a:buNone/>
            </a:pPr>
            <a:r>
              <a:rPr lang="en-US" altLang="en-US" b="1">
                <a:cs typeface="Courier New" panose="02070309020205020404" pitchFamily="49" charset="0"/>
              </a:rPr>
              <a:t>    </a:t>
            </a:r>
            <a:r>
              <a:rPr lang="en-US" altLang="en-US" b="1">
                <a:solidFill>
                  <a:srgbClr val="7F0055"/>
                </a:solidFill>
                <a:cs typeface="Courier New" panose="02070309020205020404" pitchFamily="49" charset="0"/>
              </a:rPr>
              <a:t>this</a:t>
            </a:r>
            <a:r>
              <a:rPr lang="en-US" altLang="en-US" b="1">
                <a:cs typeface="Courier New" panose="02070309020205020404" pitchFamily="49" charset="0"/>
              </a:rPr>
              <a:t>.</a:t>
            </a:r>
            <a:r>
              <a:rPr lang="en-US" altLang="en-US" b="1">
                <a:solidFill>
                  <a:srgbClr val="0000C0"/>
                </a:solidFill>
                <a:cs typeface="Courier New" panose="02070309020205020404" pitchFamily="49" charset="0"/>
              </a:rPr>
              <a:t>b</a:t>
            </a:r>
            <a:r>
              <a:rPr lang="en-US" altLang="en-US" b="1">
                <a:cs typeface="Courier New" panose="02070309020205020404" pitchFamily="49" charset="0"/>
              </a:rPr>
              <a:t>.</a:t>
            </a:r>
            <a:r>
              <a:rPr lang="en-US" altLang="en-US" b="1">
                <a:solidFill>
                  <a:srgbClr val="0000C0"/>
                </a:solidFill>
                <a:cs typeface="Courier New" panose="02070309020205020404" pitchFamily="49" charset="0"/>
              </a:rPr>
              <a:t>c</a:t>
            </a:r>
            <a:r>
              <a:rPr lang="en-US" altLang="en-US" b="1">
                <a:cs typeface="Courier New" panose="02070309020205020404" pitchFamily="49" charset="0"/>
              </a:rPr>
              <a:t>.foo();</a:t>
            </a:r>
          </a:p>
          <a:p>
            <a:pPr>
              <a:buFont typeface="Wingdings" panose="05000000000000000000" pitchFamily="2" charset="2"/>
              <a:buNone/>
            </a:pPr>
            <a:r>
              <a:rPr lang="en-US" altLang="en-US" b="1">
                <a:cs typeface="Courier New" panose="02070309020205020404" pitchFamily="49" charset="0"/>
              </a:rPr>
              <a:t>  }</a:t>
            </a:r>
          </a:p>
          <a:p>
            <a:pPr>
              <a:buFont typeface="Wingdings" panose="05000000000000000000" pitchFamily="2" charset="2"/>
              <a:buNone/>
            </a:pPr>
            <a:r>
              <a:rPr lang="en-US" altLang="en-US" b="1">
                <a:cs typeface="Courier New" panose="02070309020205020404" pitchFamily="49" charset="0"/>
              </a:rPr>
              <a:t>}</a:t>
            </a:r>
            <a:endParaRPr lang="en-US" altLang="en-US" b="1">
              <a:solidFill>
                <a:srgbClr val="7F0055"/>
              </a:solidFill>
              <a:cs typeface="Courier New" panose="02070309020205020404" pitchFamily="49" charset="0"/>
            </a:endParaRPr>
          </a:p>
          <a:p>
            <a:pPr>
              <a:lnSpc>
                <a:spcPct val="90000"/>
              </a:lnSpc>
              <a:buFont typeface="Wingdings" panose="05000000000000000000" pitchFamily="2" charset="2"/>
              <a:buNone/>
            </a:pPr>
            <a:endParaRPr lang="en-US" altLang="en-US" b="1">
              <a:solidFill>
                <a:srgbClr val="7F0055"/>
              </a:solidFill>
              <a:cs typeface="Courier New" panose="02070309020205020404" pitchFamily="49" charset="0"/>
            </a:endParaRPr>
          </a:p>
        </p:txBody>
      </p:sp>
      <p:sp>
        <p:nvSpPr>
          <p:cNvPr id="8196" name="Rectangle 3">
            <a:extLst>
              <a:ext uri="{FF2B5EF4-FFF2-40B4-BE49-F238E27FC236}">
                <a16:creationId xmlns:a16="http://schemas.microsoft.com/office/drawing/2014/main" id="{88488315-BB35-0E75-FB85-14202E645E49}"/>
              </a:ext>
            </a:extLst>
          </p:cNvPr>
          <p:cNvSpPr>
            <a:spLocks noChangeArrowheads="1"/>
          </p:cNvSpPr>
          <p:nvPr/>
        </p:nvSpPr>
        <p:spPr bwMode="auto">
          <a:xfrm>
            <a:off x="5280025" y="1030288"/>
            <a:ext cx="4800600" cy="6102350"/>
          </a:xfrm>
          <a:prstGeom prst="rect">
            <a:avLst/>
          </a:prstGeom>
          <a:solidFill>
            <a:srgbClr val="FFFFCC"/>
          </a:solidFill>
          <a:ln w="9525">
            <a:solidFill>
              <a:srgbClr val="6600CC"/>
            </a:solidFill>
            <a:round/>
            <a:headEnd/>
            <a:tailEnd/>
          </a:ln>
        </p:spPr>
        <p:txBody>
          <a:bodyPr lIns="100794" tIns="50397" rIns="100794" bIns="50397"/>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Aft>
                <a:spcPts val="1375"/>
              </a:spcAft>
              <a:buClr>
                <a:srgbClr val="000000"/>
              </a:buClr>
              <a:buSzPct val="45000"/>
              <a:buFont typeface="Wingdings" panose="05000000000000000000" pitchFamily="2" charset="2"/>
              <a:buNone/>
            </a:pPr>
            <a:r>
              <a:rPr lang="en-US" altLang="en-US" sz="3200">
                <a:solidFill>
                  <a:srgbClr val="7F0055"/>
                </a:solidFill>
                <a:latin typeface="Comic Sans MS" panose="030F0702030302020204" pitchFamily="66" charset="0"/>
                <a:cs typeface="Courier New" panose="02070309020205020404" pitchFamily="49" charset="0"/>
              </a:rPr>
              <a:t>class</a:t>
            </a:r>
            <a:r>
              <a:rPr lang="en-US" altLang="en-US" sz="3200">
                <a:solidFill>
                  <a:srgbClr val="000000"/>
                </a:solidFill>
                <a:latin typeface="Comic Sans MS" panose="030F0702030302020204" pitchFamily="66" charset="0"/>
                <a:cs typeface="Courier New" panose="02070309020205020404" pitchFamily="49" charset="0"/>
              </a:rPr>
              <a:t> B {</a:t>
            </a:r>
          </a:p>
          <a:p>
            <a:pPr>
              <a:lnSpc>
                <a:spcPct val="90000"/>
              </a:lnSpc>
              <a:spcAft>
                <a:spcPts val="1375"/>
              </a:spcAft>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Courier New" panose="02070309020205020404" pitchFamily="49" charset="0"/>
              </a:rPr>
              <a:t>  C </a:t>
            </a:r>
            <a:r>
              <a:rPr lang="en-US" altLang="en-US" sz="3200">
                <a:solidFill>
                  <a:srgbClr val="0000C0"/>
                </a:solidFill>
                <a:latin typeface="Comic Sans MS" panose="030F0702030302020204" pitchFamily="66" charset="0"/>
                <a:cs typeface="Courier New" panose="02070309020205020404" pitchFamily="49" charset="0"/>
              </a:rPr>
              <a:t>c</a:t>
            </a:r>
            <a:r>
              <a:rPr lang="en-US" altLang="en-US" sz="3200">
                <a:solidFill>
                  <a:srgbClr val="000000"/>
                </a:solidFill>
                <a:latin typeface="Comic Sans MS" panose="030F0702030302020204" pitchFamily="66" charset="0"/>
                <a:cs typeface="Courier New" panose="02070309020205020404" pitchFamily="49" charset="0"/>
              </a:rPr>
              <a:t>;  </a:t>
            </a:r>
            <a:endParaRPr lang="en-US" altLang="en-US" sz="3200">
              <a:solidFill>
                <a:srgbClr val="3F7F5F"/>
              </a:solidFill>
              <a:latin typeface="Comic Sans MS" panose="030F0702030302020204" pitchFamily="66" charset="0"/>
              <a:cs typeface="Courier New" panose="02070309020205020404" pitchFamily="49" charset="0"/>
            </a:endParaRPr>
          </a:p>
          <a:p>
            <a:pPr>
              <a:lnSpc>
                <a:spcPct val="90000"/>
              </a:lnSpc>
              <a:spcAft>
                <a:spcPts val="1375"/>
              </a:spcAft>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Courier New" panose="02070309020205020404" pitchFamily="49" charset="0"/>
              </a:rPr>
              <a:t>}</a:t>
            </a:r>
          </a:p>
          <a:p>
            <a:pPr>
              <a:lnSpc>
                <a:spcPct val="90000"/>
              </a:lnSpc>
              <a:spcAft>
                <a:spcPts val="1375"/>
              </a:spcAft>
              <a:buClr>
                <a:srgbClr val="000000"/>
              </a:buClr>
              <a:buSzPct val="45000"/>
              <a:buFont typeface="Wingdings" panose="05000000000000000000" pitchFamily="2" charset="2"/>
              <a:buNone/>
            </a:pPr>
            <a:endParaRPr lang="en-US" altLang="en-US" sz="3200">
              <a:solidFill>
                <a:srgbClr val="7F0055"/>
              </a:solidFill>
              <a:latin typeface="Comic Sans MS" panose="030F0702030302020204" pitchFamily="66" charset="0"/>
              <a:cs typeface="Courier New" panose="02070309020205020404" pitchFamily="49" charset="0"/>
            </a:endParaRPr>
          </a:p>
          <a:p>
            <a:pPr>
              <a:lnSpc>
                <a:spcPct val="90000"/>
              </a:lnSpc>
              <a:spcAft>
                <a:spcPts val="1375"/>
              </a:spcAft>
              <a:buClr>
                <a:srgbClr val="000000"/>
              </a:buClr>
              <a:buSzPct val="45000"/>
              <a:buFont typeface="Wingdings" panose="05000000000000000000" pitchFamily="2" charset="2"/>
              <a:buNone/>
            </a:pPr>
            <a:r>
              <a:rPr lang="en-US" altLang="en-US" sz="3200">
                <a:solidFill>
                  <a:srgbClr val="7F0055"/>
                </a:solidFill>
                <a:latin typeface="Comic Sans MS" panose="030F0702030302020204" pitchFamily="66" charset="0"/>
                <a:cs typeface="Courier New" panose="02070309020205020404" pitchFamily="49" charset="0"/>
              </a:rPr>
              <a:t>class</a:t>
            </a:r>
            <a:r>
              <a:rPr lang="en-US" altLang="en-US" sz="3200">
                <a:solidFill>
                  <a:srgbClr val="000000"/>
                </a:solidFill>
                <a:latin typeface="Comic Sans MS" panose="030F0702030302020204" pitchFamily="66" charset="0"/>
                <a:cs typeface="Courier New" panose="02070309020205020404" pitchFamily="49" charset="0"/>
              </a:rPr>
              <a:t> C {</a:t>
            </a:r>
          </a:p>
          <a:p>
            <a:pPr>
              <a:lnSpc>
                <a:spcPct val="90000"/>
              </a:lnSpc>
              <a:spcAft>
                <a:spcPts val="1375"/>
              </a:spcAft>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Courier New" panose="02070309020205020404" pitchFamily="49" charset="0"/>
              </a:rPr>
              <a:t>  </a:t>
            </a:r>
            <a:r>
              <a:rPr lang="en-US" altLang="en-US" sz="3200">
                <a:solidFill>
                  <a:srgbClr val="7F0055"/>
                </a:solidFill>
                <a:latin typeface="Comic Sans MS" panose="030F0702030302020204" pitchFamily="66" charset="0"/>
                <a:cs typeface="Courier New" panose="02070309020205020404" pitchFamily="49" charset="0"/>
              </a:rPr>
              <a:t>public</a:t>
            </a:r>
            <a:r>
              <a:rPr lang="en-US" altLang="en-US" sz="3200">
                <a:solidFill>
                  <a:srgbClr val="000000"/>
                </a:solidFill>
                <a:latin typeface="Comic Sans MS" panose="030F0702030302020204" pitchFamily="66" charset="0"/>
                <a:cs typeface="Courier New" panose="02070309020205020404" pitchFamily="49" charset="0"/>
              </a:rPr>
              <a:t> </a:t>
            </a:r>
            <a:r>
              <a:rPr lang="en-US" altLang="en-US" sz="3200">
                <a:solidFill>
                  <a:srgbClr val="7F0055"/>
                </a:solidFill>
                <a:latin typeface="Comic Sans MS" panose="030F0702030302020204" pitchFamily="66" charset="0"/>
                <a:cs typeface="Courier New" panose="02070309020205020404" pitchFamily="49" charset="0"/>
              </a:rPr>
              <a:t>void</a:t>
            </a:r>
            <a:r>
              <a:rPr lang="en-US" altLang="en-US" sz="3200">
                <a:solidFill>
                  <a:srgbClr val="000000"/>
                </a:solidFill>
                <a:latin typeface="Comic Sans MS" panose="030F0702030302020204" pitchFamily="66" charset="0"/>
                <a:cs typeface="Courier New" panose="02070309020205020404" pitchFamily="49" charset="0"/>
              </a:rPr>
              <a:t> foo() {</a:t>
            </a:r>
          </a:p>
          <a:p>
            <a:pPr>
              <a:lnSpc>
                <a:spcPct val="90000"/>
              </a:lnSpc>
              <a:spcAft>
                <a:spcPts val="1375"/>
              </a:spcAft>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Courier New" panose="02070309020205020404" pitchFamily="49" charset="0"/>
              </a:rPr>
              <a:t>  }</a:t>
            </a:r>
          </a:p>
          <a:p>
            <a:pPr>
              <a:lnSpc>
                <a:spcPct val="90000"/>
              </a:lnSpc>
              <a:spcAft>
                <a:spcPts val="1375"/>
              </a:spcAft>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Courier New" panose="02070309020205020404" pitchFamily="49" charset="0"/>
              </a:rPr>
              <a:t>}</a:t>
            </a:r>
          </a:p>
          <a:p>
            <a:pPr>
              <a:lnSpc>
                <a:spcPct val="90000"/>
              </a:lnSpc>
              <a:spcAft>
                <a:spcPts val="1375"/>
              </a:spcAft>
              <a:buClr>
                <a:srgbClr val="000000"/>
              </a:buClr>
              <a:buSzPct val="45000"/>
              <a:buFont typeface="Wingdings" panose="05000000000000000000" pitchFamily="2" charset="2"/>
              <a:buNone/>
            </a:pPr>
            <a:endParaRPr lang="en-US" altLang="en-US" sz="3200">
              <a:solidFill>
                <a:srgbClr val="000000"/>
              </a:solidFill>
              <a:latin typeface="Comic Sans MS" panose="030F0702030302020204" pitchFamily="66" charset="0"/>
              <a:cs typeface="Courier New" panose="02070309020205020404" pitchFamily="49" charset="0"/>
            </a:endParaRPr>
          </a:p>
        </p:txBody>
      </p:sp>
      <p:sp>
        <p:nvSpPr>
          <p:cNvPr id="2" name="Rectangle 1">
            <a:extLst>
              <a:ext uri="{FF2B5EF4-FFF2-40B4-BE49-F238E27FC236}">
                <a16:creationId xmlns:a16="http://schemas.microsoft.com/office/drawing/2014/main" id="{E8507773-8C30-A73D-5A4B-127547AEBABB}"/>
              </a:ext>
            </a:extLst>
          </p:cNvPr>
          <p:cNvSpPr/>
          <p:nvPr/>
        </p:nvSpPr>
        <p:spPr bwMode="auto">
          <a:xfrm>
            <a:off x="620713" y="4465638"/>
            <a:ext cx="3733800" cy="685800"/>
          </a:xfrm>
          <a:prstGeom prst="rect">
            <a:avLst/>
          </a:prstGeom>
          <a:noFill/>
          <a:ln w="57150">
            <a:solidFill>
              <a:srgbClr val="FF0000"/>
            </a:solidFill>
            <a:round/>
            <a:headEnd/>
            <a:tailEnd/>
          </a:ln>
        </p:spPr>
        <p:txBody>
          <a:bodyPr anchor="ctr"/>
          <a:lstStyle/>
          <a:p>
            <a:pPr algn="ctr">
              <a:defRPr/>
            </a:pPr>
            <a:endParaRPr lang="en-IN">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FE74121-9153-7652-2172-22AD81F14A49}"/>
              </a:ext>
            </a:extLst>
          </p:cNvPr>
          <p:cNvSpPr>
            <a:spLocks noGrp="1" noChangeArrowheads="1"/>
          </p:cNvSpPr>
          <p:nvPr>
            <p:ph type="title" idx="4294967295"/>
          </p:nvPr>
        </p:nvSpPr>
        <p:spPr>
          <a:xfrm>
            <a:off x="-141288" y="-304800"/>
            <a:ext cx="9763126" cy="1614488"/>
          </a:xfrm>
        </p:spPr>
        <p:txBody>
          <a:bodyPr lIns="99724" tIns="48987" rIns="99724" bIns="48987"/>
          <a:lstStyle/>
          <a:p>
            <a:r>
              <a:rPr lang="en-US" altLang="en-US" sz="3200"/>
              <a:t>Observer Pattern Implementation in Java</a:t>
            </a:r>
          </a:p>
        </p:txBody>
      </p:sp>
      <p:sp>
        <p:nvSpPr>
          <p:cNvPr id="332803" name="Rectangle 3">
            <a:extLst>
              <a:ext uri="{FF2B5EF4-FFF2-40B4-BE49-F238E27FC236}">
                <a16:creationId xmlns:a16="http://schemas.microsoft.com/office/drawing/2014/main" id="{71C713B1-7002-1F7A-A3B2-48AE6886922E}"/>
              </a:ext>
            </a:extLst>
          </p:cNvPr>
          <p:cNvSpPr>
            <a:spLocks noGrp="1" noChangeArrowheads="1"/>
          </p:cNvSpPr>
          <p:nvPr>
            <p:ph type="body" idx="4294967295"/>
          </p:nvPr>
        </p:nvSpPr>
        <p:spPr>
          <a:xfrm>
            <a:off x="0" y="3627438"/>
            <a:ext cx="10080625" cy="3429000"/>
          </a:xfrm>
          <a:solidFill>
            <a:srgbClr val="FFFF00"/>
          </a:solidFill>
          <a:ln>
            <a:solidFill>
              <a:srgbClr val="CC3300"/>
            </a:solidFill>
            <a:round/>
            <a:headEnd/>
            <a:tailEnd/>
          </a:ln>
        </p:spPr>
        <p:txBody>
          <a:bodyPr lIns="99724" tIns="48987" rIns="99724" bIns="48987"/>
          <a:lstStyle/>
          <a:p>
            <a:pPr marL="0" indent="0">
              <a:lnSpc>
                <a:spcPct val="114000"/>
              </a:lnSpc>
              <a:spcBef>
                <a:spcPct val="10000"/>
              </a:spcBef>
              <a:spcAft>
                <a:spcPts val="1400"/>
              </a:spcAft>
              <a:buFont typeface="Wingdings" panose="05000000000000000000" pitchFamily="2" charset="2"/>
              <a:buNone/>
            </a:pPr>
            <a:r>
              <a:rPr lang="en-US" altLang="en-US" sz="3200" b="1"/>
              <a:t>Public interface Subject {</a:t>
            </a:r>
            <a:br>
              <a:rPr lang="en-US" altLang="en-US" sz="3200" b="1"/>
            </a:br>
            <a:r>
              <a:rPr lang="en-US" altLang="en-US" sz="3200" b="1"/>
              <a:t>          public void addObserver(Observer o);</a:t>
            </a:r>
            <a:br>
              <a:rPr lang="en-US" altLang="en-US" sz="3200" b="1"/>
            </a:br>
            <a:r>
              <a:rPr lang="en-US" altLang="en-US" sz="3200" b="1"/>
              <a:t>          public void removeObserver(Observer o);</a:t>
            </a:r>
            <a:br>
              <a:rPr lang="en-US" altLang="en-US" sz="3200" b="1"/>
            </a:br>
            <a:r>
              <a:rPr lang="en-US" altLang="en-US" sz="3200" b="1"/>
              <a:t>          public String getState();</a:t>
            </a:r>
            <a:br>
              <a:rPr lang="en-US" altLang="en-US" sz="3200" b="1"/>
            </a:br>
            <a:r>
              <a:rPr lang="en-US" altLang="en-US" sz="3200" b="1"/>
              <a:t>          public void setState(String state);</a:t>
            </a:r>
            <a:br>
              <a:rPr lang="en-US" altLang="en-US" sz="3200" b="1"/>
            </a:br>
            <a:r>
              <a:rPr lang="en-US" altLang="en-US" sz="3200" b="1"/>
              <a:t>} </a:t>
            </a:r>
          </a:p>
        </p:txBody>
      </p:sp>
      <p:sp>
        <p:nvSpPr>
          <p:cNvPr id="332806" name="Rectangle 3">
            <a:extLst>
              <a:ext uri="{FF2B5EF4-FFF2-40B4-BE49-F238E27FC236}">
                <a16:creationId xmlns:a16="http://schemas.microsoft.com/office/drawing/2014/main" id="{52E529F0-D699-4E89-3CC6-60DE546DE5AC}"/>
              </a:ext>
            </a:extLst>
          </p:cNvPr>
          <p:cNvSpPr>
            <a:spLocks noChangeArrowheads="1"/>
          </p:cNvSpPr>
          <p:nvPr/>
        </p:nvSpPr>
        <p:spPr bwMode="auto">
          <a:xfrm>
            <a:off x="76200" y="960438"/>
            <a:ext cx="6640513" cy="2133600"/>
          </a:xfrm>
          <a:prstGeom prst="rect">
            <a:avLst/>
          </a:prstGeom>
          <a:solidFill>
            <a:srgbClr val="FFFF00"/>
          </a:solidFill>
          <a:ln w="9525">
            <a:solidFill>
              <a:srgbClr val="CC3300"/>
            </a:solidFill>
            <a:round/>
            <a:headEnd/>
            <a:tailEnd/>
          </a:ln>
        </p:spPr>
        <p:txBody>
          <a:bodyPr lIns="99724" tIns="48987" rIns="99724" bIns="48987"/>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105000"/>
              </a:lnSpc>
              <a:spcBef>
                <a:spcPct val="10000"/>
              </a:spcBef>
              <a:spcAft>
                <a:spcPts val="1400"/>
              </a:spcAft>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Arial" panose="020B0604020202020204" pitchFamily="34" charset="0"/>
              </a:rPr>
              <a:t>public interface Observer { </a:t>
            </a:r>
          </a:p>
          <a:p>
            <a:pPr>
              <a:lnSpc>
                <a:spcPct val="105000"/>
              </a:lnSpc>
              <a:spcBef>
                <a:spcPct val="10000"/>
              </a:spcBef>
              <a:spcAft>
                <a:spcPts val="1400"/>
              </a:spcAft>
              <a:buClr>
                <a:srgbClr val="000000"/>
              </a:buClr>
              <a:buSzPct val="4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   </a:t>
            </a:r>
            <a:r>
              <a:rPr lang="en-US" altLang="en-US" sz="3000">
                <a:solidFill>
                  <a:srgbClr val="000000"/>
                </a:solidFill>
                <a:latin typeface="Comic Sans MS" panose="030F0702030302020204" pitchFamily="66" charset="0"/>
                <a:cs typeface="Arial" panose="020B0604020202020204" pitchFamily="34" charset="0"/>
              </a:rPr>
              <a:t>public void update(Subject o ); </a:t>
            </a:r>
          </a:p>
          <a:p>
            <a:pPr>
              <a:lnSpc>
                <a:spcPct val="105000"/>
              </a:lnSpc>
              <a:spcBef>
                <a:spcPct val="10000"/>
              </a:spcBef>
              <a:spcAft>
                <a:spcPts val="1400"/>
              </a:spcAft>
              <a:buClr>
                <a:srgbClr val="000000"/>
              </a:buClr>
              <a:buSzPct val="45000"/>
              <a:buFont typeface="Wingdings" panose="05000000000000000000" pitchFamily="2" charset="2"/>
              <a:buNone/>
            </a:pPr>
            <a:r>
              <a:rPr lang="en-US" altLang="en-US" sz="3200">
                <a:solidFill>
                  <a:srgbClr val="000000"/>
                </a:solidFill>
                <a:latin typeface="Comic Sans MS" panose="030F0702030302020204" pitchFamily="66" charset="0"/>
                <a:cs typeface="Arial" panose="020B0604020202020204" pitchFamily="34" charset="0"/>
              </a:rPr>
              <a:t>} </a:t>
            </a:r>
          </a:p>
        </p:txBody>
      </p:sp>
      <p:pic>
        <p:nvPicPr>
          <p:cNvPr id="80901" name="Picture 1">
            <a:extLst>
              <a:ext uri="{FF2B5EF4-FFF2-40B4-BE49-F238E27FC236}">
                <a16:creationId xmlns:a16="http://schemas.microsoft.com/office/drawing/2014/main" id="{36AFF68D-C690-9A49-5C88-CD6C704C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713" y="808038"/>
            <a:ext cx="332581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2806"/>
                                        </p:tgtEl>
                                        <p:attrNameLst>
                                          <p:attrName>style.visibility</p:attrName>
                                        </p:attrNameLst>
                                      </p:cBhvr>
                                      <p:to>
                                        <p:strVal val="visible"/>
                                      </p:to>
                                    </p:set>
                                    <p:animEffect transition="in" filter="checkerboard(across)">
                                      <p:cBhvr>
                                        <p:cTn id="7" dur="500"/>
                                        <p:tgtEl>
                                          <p:spTgt spid="332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32803">
                                            <p:bg/>
                                          </p:spTgt>
                                        </p:tgtEl>
                                        <p:attrNameLst>
                                          <p:attrName>style.visibility</p:attrName>
                                        </p:attrNameLst>
                                      </p:cBhvr>
                                      <p:to>
                                        <p:strVal val="visible"/>
                                      </p:to>
                                    </p:set>
                                    <p:animEffect transition="in" filter="checkerboard(across)">
                                      <p:cBhvr>
                                        <p:cTn id="12" dur="500"/>
                                        <p:tgtEl>
                                          <p:spTgt spid="332803">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32803">
                                            <p:txEl>
                                              <p:pRg st="0" end="0"/>
                                            </p:txEl>
                                          </p:spTgt>
                                        </p:tgtEl>
                                        <p:attrNameLst>
                                          <p:attrName>style.visibility</p:attrName>
                                        </p:attrNameLst>
                                      </p:cBhvr>
                                      <p:to>
                                        <p:strVal val="visible"/>
                                      </p:to>
                                    </p:set>
                                    <p:animEffect transition="in" filter="checkerboard(across)">
                                      <p:cBhvr>
                                        <p:cTn id="17" dur="500"/>
                                        <p:tgtEl>
                                          <p:spTgt spid="332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nimBg="1"/>
      <p:bldP spid="33280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95" name="Rectangle 19">
            <a:extLst>
              <a:ext uri="{FF2B5EF4-FFF2-40B4-BE49-F238E27FC236}">
                <a16:creationId xmlns:a16="http://schemas.microsoft.com/office/drawing/2014/main" id="{4E65D3D8-BEA9-56EA-3E20-1EF4F632E90C}"/>
              </a:ext>
            </a:extLst>
          </p:cNvPr>
          <p:cNvSpPr>
            <a:spLocks noChangeArrowheads="1"/>
          </p:cNvSpPr>
          <p:nvPr/>
        </p:nvSpPr>
        <p:spPr bwMode="auto">
          <a:xfrm>
            <a:off x="587375" y="979488"/>
            <a:ext cx="2941638" cy="1763712"/>
          </a:xfrm>
          <a:prstGeom prst="rect">
            <a:avLst/>
          </a:prstGeom>
          <a:solidFill>
            <a:srgbClr val="FFFF00"/>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84" name="Rectangle 8">
            <a:extLst>
              <a:ext uri="{FF2B5EF4-FFF2-40B4-BE49-F238E27FC236}">
                <a16:creationId xmlns:a16="http://schemas.microsoft.com/office/drawing/2014/main" id="{F9909275-6985-D14C-2CFD-F1EFAAAD78E8}"/>
              </a:ext>
            </a:extLst>
          </p:cNvPr>
          <p:cNvSpPr>
            <a:spLocks noChangeArrowheads="1"/>
          </p:cNvSpPr>
          <p:nvPr/>
        </p:nvSpPr>
        <p:spPr bwMode="auto">
          <a:xfrm>
            <a:off x="6132513" y="895350"/>
            <a:ext cx="2940050" cy="1597025"/>
          </a:xfrm>
          <a:prstGeom prst="rect">
            <a:avLst/>
          </a:prstGeom>
          <a:solidFill>
            <a:srgbClr val="FFFF00"/>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78" name="Rectangle 2">
            <a:extLst>
              <a:ext uri="{FF2B5EF4-FFF2-40B4-BE49-F238E27FC236}">
                <a16:creationId xmlns:a16="http://schemas.microsoft.com/office/drawing/2014/main" id="{EDCC4861-AA7D-057E-9851-6464CC9C06EE}"/>
              </a:ext>
            </a:extLst>
          </p:cNvPr>
          <p:cNvSpPr>
            <a:spLocks noChangeArrowheads="1"/>
          </p:cNvSpPr>
          <p:nvPr/>
        </p:nvSpPr>
        <p:spPr bwMode="auto">
          <a:xfrm>
            <a:off x="6635750" y="895350"/>
            <a:ext cx="1849438" cy="420688"/>
          </a:xfrm>
          <a:prstGeom prst="rect">
            <a:avLst/>
          </a:prstGeom>
          <a:noFill/>
          <a:ln w="9525">
            <a:noFill/>
            <a:miter lim="800000"/>
            <a:headEnd/>
            <a:tailEnd/>
          </a:ln>
        </p:spPr>
        <p:txBody>
          <a:bodyPr wrap="none" lIns="100772" tIns="50387" rIns="100772" bIns="50387" anchor="ctr"/>
          <a:lstStyle/>
          <a:p>
            <a:pPr algn="ctr" defTabSz="503238" eaLnBrk="1" hangingPunct="1">
              <a:defRPr/>
            </a:pPr>
            <a:r>
              <a:rPr lang="sv-SE" sz="2400" dirty="0">
                <a:solidFill>
                  <a:schemeClr val="tx1"/>
                </a:solidFill>
                <a:latin typeface="+mj-lt"/>
              </a:rPr>
              <a:t>Observer</a:t>
            </a:r>
            <a:endParaRPr lang="en-GB" sz="2400" dirty="0">
              <a:solidFill>
                <a:schemeClr val="tx1"/>
              </a:solidFill>
              <a:latin typeface="+mj-lt"/>
            </a:endParaRPr>
          </a:p>
        </p:txBody>
      </p:sp>
      <p:sp>
        <p:nvSpPr>
          <p:cNvPr id="331779" name="Rectangle 3">
            <a:extLst>
              <a:ext uri="{FF2B5EF4-FFF2-40B4-BE49-F238E27FC236}">
                <a16:creationId xmlns:a16="http://schemas.microsoft.com/office/drawing/2014/main" id="{525E7002-C31F-1DD1-EB7E-6ECAE177F21F}"/>
              </a:ext>
            </a:extLst>
          </p:cNvPr>
          <p:cNvSpPr>
            <a:spLocks noChangeArrowheads="1"/>
          </p:cNvSpPr>
          <p:nvPr/>
        </p:nvSpPr>
        <p:spPr bwMode="auto">
          <a:xfrm>
            <a:off x="6216650" y="3416300"/>
            <a:ext cx="2940050" cy="1847850"/>
          </a:xfrm>
          <a:prstGeom prst="rect">
            <a:avLst/>
          </a:prstGeom>
          <a:solidFill>
            <a:srgbClr val="FFFF00"/>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400" b="0">
              <a:latin typeface="+mj-lt"/>
            </a:endParaRPr>
          </a:p>
        </p:txBody>
      </p:sp>
      <p:sp>
        <p:nvSpPr>
          <p:cNvPr id="81926" name="AutoShape 4">
            <a:extLst>
              <a:ext uri="{FF2B5EF4-FFF2-40B4-BE49-F238E27FC236}">
                <a16:creationId xmlns:a16="http://schemas.microsoft.com/office/drawing/2014/main" id="{EC7745BD-E5F7-8441-AD9B-F1125ED151BD}"/>
              </a:ext>
            </a:extLst>
          </p:cNvPr>
          <p:cNvSpPr>
            <a:spLocks noChangeArrowheads="1"/>
          </p:cNvSpPr>
          <p:nvPr/>
        </p:nvSpPr>
        <p:spPr bwMode="auto">
          <a:xfrm>
            <a:off x="7392988" y="2743200"/>
            <a:ext cx="419100" cy="42068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2400">
              <a:latin typeface="Comic Sans MS" panose="030F0702030302020204" pitchFamily="66" charset="0"/>
              <a:cs typeface="Arial" panose="020B0604020202020204" pitchFamily="34" charset="0"/>
            </a:endParaRPr>
          </a:p>
        </p:txBody>
      </p:sp>
      <p:sp>
        <p:nvSpPr>
          <p:cNvPr id="331781" name="Line 5">
            <a:extLst>
              <a:ext uri="{FF2B5EF4-FFF2-40B4-BE49-F238E27FC236}">
                <a16:creationId xmlns:a16="http://schemas.microsoft.com/office/drawing/2014/main" id="{BE3D4DF3-7A10-A93E-0140-585164890958}"/>
              </a:ext>
            </a:extLst>
          </p:cNvPr>
          <p:cNvSpPr>
            <a:spLocks noChangeShapeType="1"/>
          </p:cNvSpPr>
          <p:nvPr/>
        </p:nvSpPr>
        <p:spPr bwMode="auto">
          <a:xfrm>
            <a:off x="7643813" y="2492375"/>
            <a:ext cx="0" cy="250825"/>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82" name="Line 6">
            <a:extLst>
              <a:ext uri="{FF2B5EF4-FFF2-40B4-BE49-F238E27FC236}">
                <a16:creationId xmlns:a16="http://schemas.microsoft.com/office/drawing/2014/main" id="{10D80919-D8F3-EF87-D866-8C07EF878352}"/>
              </a:ext>
            </a:extLst>
          </p:cNvPr>
          <p:cNvSpPr>
            <a:spLocks noChangeShapeType="1"/>
          </p:cNvSpPr>
          <p:nvPr/>
        </p:nvSpPr>
        <p:spPr bwMode="auto">
          <a:xfrm>
            <a:off x="7643813" y="3163888"/>
            <a:ext cx="0" cy="252412"/>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83" name="Rectangle 7">
            <a:extLst>
              <a:ext uri="{FF2B5EF4-FFF2-40B4-BE49-F238E27FC236}">
                <a16:creationId xmlns:a16="http://schemas.microsoft.com/office/drawing/2014/main" id="{7DB37125-CC6B-6D34-249B-F87E04824A16}"/>
              </a:ext>
            </a:extLst>
          </p:cNvPr>
          <p:cNvSpPr>
            <a:spLocks noChangeArrowheads="1"/>
          </p:cNvSpPr>
          <p:nvPr/>
        </p:nvSpPr>
        <p:spPr bwMode="auto">
          <a:xfrm>
            <a:off x="6300788" y="3416300"/>
            <a:ext cx="2771775" cy="671513"/>
          </a:xfrm>
          <a:prstGeom prst="rect">
            <a:avLst/>
          </a:prstGeom>
          <a:noFill/>
          <a:ln w="9525">
            <a:noFill/>
            <a:miter lim="800000"/>
            <a:headEnd/>
            <a:tailEnd/>
          </a:ln>
        </p:spPr>
        <p:txBody>
          <a:bodyPr wrap="none" lIns="100772" tIns="50387" rIns="100772" bIns="50387" anchor="ctr"/>
          <a:lstStyle/>
          <a:p>
            <a:pPr algn="ctr" defTabSz="503238" eaLnBrk="1" hangingPunct="1">
              <a:defRPr/>
            </a:pPr>
            <a:r>
              <a:rPr lang="sv-SE" sz="2400" dirty="0">
                <a:solidFill>
                  <a:schemeClr val="tx1"/>
                </a:solidFill>
                <a:latin typeface="+mj-lt"/>
              </a:rPr>
              <a:t>ConcreteObserver</a:t>
            </a:r>
            <a:endParaRPr lang="en-GB" sz="2400" dirty="0">
              <a:solidFill>
                <a:schemeClr val="tx1"/>
              </a:solidFill>
              <a:latin typeface="+mj-lt"/>
            </a:endParaRPr>
          </a:p>
        </p:txBody>
      </p:sp>
      <p:sp>
        <p:nvSpPr>
          <p:cNvPr id="331785" name="Text Box 9">
            <a:extLst>
              <a:ext uri="{FF2B5EF4-FFF2-40B4-BE49-F238E27FC236}">
                <a16:creationId xmlns:a16="http://schemas.microsoft.com/office/drawing/2014/main" id="{B486B977-6BCF-F5C6-C9BB-81A24F5E6E1E}"/>
              </a:ext>
            </a:extLst>
          </p:cNvPr>
          <p:cNvSpPr txBox="1">
            <a:spLocks noChangeArrowheads="1"/>
          </p:cNvSpPr>
          <p:nvPr/>
        </p:nvSpPr>
        <p:spPr bwMode="auto">
          <a:xfrm>
            <a:off x="6132513" y="1400175"/>
            <a:ext cx="1470025" cy="471488"/>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sv-SE" sz="2400" b="0">
                <a:solidFill>
                  <a:schemeClr val="tx1"/>
                </a:solidFill>
                <a:latin typeface="+mj-lt"/>
              </a:rPr>
              <a:t>Update()</a:t>
            </a:r>
            <a:endParaRPr lang="en-GB" sz="2400" b="0">
              <a:solidFill>
                <a:schemeClr val="tx1"/>
              </a:solidFill>
              <a:latin typeface="+mj-lt"/>
            </a:endParaRPr>
          </a:p>
        </p:txBody>
      </p:sp>
      <p:sp>
        <p:nvSpPr>
          <p:cNvPr id="331786" name="Line 10">
            <a:extLst>
              <a:ext uri="{FF2B5EF4-FFF2-40B4-BE49-F238E27FC236}">
                <a16:creationId xmlns:a16="http://schemas.microsoft.com/office/drawing/2014/main" id="{5E68660D-9668-D2DC-9A98-D93927C7B094}"/>
              </a:ext>
            </a:extLst>
          </p:cNvPr>
          <p:cNvSpPr>
            <a:spLocks noChangeShapeType="1"/>
          </p:cNvSpPr>
          <p:nvPr/>
        </p:nvSpPr>
        <p:spPr bwMode="auto">
          <a:xfrm>
            <a:off x="6132513" y="1400175"/>
            <a:ext cx="294005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87" name="Text Box 11">
            <a:extLst>
              <a:ext uri="{FF2B5EF4-FFF2-40B4-BE49-F238E27FC236}">
                <a16:creationId xmlns:a16="http://schemas.microsoft.com/office/drawing/2014/main" id="{3B1FC63B-3301-D167-CB12-615E84C5180E}"/>
              </a:ext>
            </a:extLst>
          </p:cNvPr>
          <p:cNvSpPr txBox="1">
            <a:spLocks noChangeArrowheads="1"/>
          </p:cNvSpPr>
          <p:nvPr/>
        </p:nvSpPr>
        <p:spPr bwMode="auto">
          <a:xfrm>
            <a:off x="6283325" y="3963988"/>
            <a:ext cx="2305050" cy="839787"/>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sv-SE" sz="2400" b="0">
                <a:solidFill>
                  <a:schemeClr val="tx1"/>
                </a:solidFill>
                <a:latin typeface="+mj-lt"/>
              </a:rPr>
              <a:t>observerState</a:t>
            </a:r>
          </a:p>
          <a:p>
            <a:pPr defTabSz="503238" eaLnBrk="1" hangingPunct="1">
              <a:defRPr/>
            </a:pPr>
            <a:r>
              <a:rPr lang="sv-SE" sz="2400" b="0">
                <a:solidFill>
                  <a:schemeClr val="tx1"/>
                </a:solidFill>
                <a:latin typeface="+mj-lt"/>
              </a:rPr>
              <a:t>update()</a:t>
            </a:r>
            <a:endParaRPr lang="en-GB" sz="2400" b="0">
              <a:solidFill>
                <a:schemeClr val="tx1"/>
              </a:solidFill>
              <a:latin typeface="+mj-lt"/>
            </a:endParaRPr>
          </a:p>
        </p:txBody>
      </p:sp>
      <p:sp>
        <p:nvSpPr>
          <p:cNvPr id="331788" name="Line 12">
            <a:extLst>
              <a:ext uri="{FF2B5EF4-FFF2-40B4-BE49-F238E27FC236}">
                <a16:creationId xmlns:a16="http://schemas.microsoft.com/office/drawing/2014/main" id="{3CD6E809-7EC0-9CBD-0797-DF5D9049BDEE}"/>
              </a:ext>
            </a:extLst>
          </p:cNvPr>
          <p:cNvSpPr>
            <a:spLocks noChangeShapeType="1"/>
          </p:cNvSpPr>
          <p:nvPr/>
        </p:nvSpPr>
        <p:spPr bwMode="auto">
          <a:xfrm flipH="1">
            <a:off x="6216650" y="4003675"/>
            <a:ext cx="294005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89" name="Rectangle 13">
            <a:extLst>
              <a:ext uri="{FF2B5EF4-FFF2-40B4-BE49-F238E27FC236}">
                <a16:creationId xmlns:a16="http://schemas.microsoft.com/office/drawing/2014/main" id="{A5A814BE-1B4E-64B7-34B1-81C84263100A}"/>
              </a:ext>
            </a:extLst>
          </p:cNvPr>
          <p:cNvSpPr>
            <a:spLocks noChangeArrowheads="1"/>
          </p:cNvSpPr>
          <p:nvPr/>
        </p:nvSpPr>
        <p:spPr bwMode="auto">
          <a:xfrm>
            <a:off x="1092200" y="979488"/>
            <a:ext cx="1847850" cy="420687"/>
          </a:xfrm>
          <a:prstGeom prst="rect">
            <a:avLst/>
          </a:prstGeom>
          <a:noFill/>
          <a:ln w="9525">
            <a:noFill/>
            <a:miter lim="800000"/>
            <a:headEnd/>
            <a:tailEnd/>
          </a:ln>
        </p:spPr>
        <p:txBody>
          <a:bodyPr wrap="none" lIns="100772" tIns="50387" rIns="100772" bIns="50387" anchor="ctr"/>
          <a:lstStyle/>
          <a:p>
            <a:pPr algn="ctr" defTabSz="503238" eaLnBrk="1" hangingPunct="1">
              <a:defRPr/>
            </a:pPr>
            <a:r>
              <a:rPr lang="sv-SE" sz="2400" dirty="0">
                <a:solidFill>
                  <a:schemeClr val="tx1"/>
                </a:solidFill>
                <a:latin typeface="+mj-lt"/>
              </a:rPr>
              <a:t>Subject</a:t>
            </a:r>
            <a:endParaRPr lang="en-GB" sz="2400" dirty="0">
              <a:solidFill>
                <a:schemeClr val="tx1"/>
              </a:solidFill>
              <a:latin typeface="+mj-lt"/>
            </a:endParaRPr>
          </a:p>
        </p:txBody>
      </p:sp>
      <p:sp>
        <p:nvSpPr>
          <p:cNvPr id="331790" name="Rectangle 14">
            <a:extLst>
              <a:ext uri="{FF2B5EF4-FFF2-40B4-BE49-F238E27FC236}">
                <a16:creationId xmlns:a16="http://schemas.microsoft.com/office/drawing/2014/main" id="{5E793048-042F-EA5F-69AB-B023E91FE252}"/>
              </a:ext>
            </a:extLst>
          </p:cNvPr>
          <p:cNvSpPr>
            <a:spLocks noChangeArrowheads="1"/>
          </p:cNvSpPr>
          <p:nvPr/>
        </p:nvSpPr>
        <p:spPr bwMode="auto">
          <a:xfrm>
            <a:off x="671513" y="3751263"/>
            <a:ext cx="2940050" cy="2100262"/>
          </a:xfrm>
          <a:prstGeom prst="rect">
            <a:avLst/>
          </a:prstGeom>
          <a:solidFill>
            <a:srgbClr val="FFFF00"/>
          </a:solid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91" name="AutoShape 15">
            <a:extLst>
              <a:ext uri="{FF2B5EF4-FFF2-40B4-BE49-F238E27FC236}">
                <a16:creationId xmlns:a16="http://schemas.microsoft.com/office/drawing/2014/main" id="{ECE8684D-A04C-F264-4497-C9450603C6F6}"/>
              </a:ext>
            </a:extLst>
          </p:cNvPr>
          <p:cNvSpPr>
            <a:spLocks noChangeArrowheads="1"/>
          </p:cNvSpPr>
          <p:nvPr/>
        </p:nvSpPr>
        <p:spPr bwMode="auto">
          <a:xfrm>
            <a:off x="1847850" y="3079750"/>
            <a:ext cx="420688" cy="419100"/>
          </a:xfrm>
          <a:prstGeom prst="triangle">
            <a:avLst>
              <a:gd name="adj" fmla="val 50000"/>
            </a:avLst>
          </a:prstGeom>
          <a:noFill/>
          <a:ln w="9525">
            <a:solidFill>
              <a:schemeClr val="tx1"/>
            </a:solidFill>
            <a:miter lim="800000"/>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92" name="Line 16">
            <a:extLst>
              <a:ext uri="{FF2B5EF4-FFF2-40B4-BE49-F238E27FC236}">
                <a16:creationId xmlns:a16="http://schemas.microsoft.com/office/drawing/2014/main" id="{45F4264B-3D2D-BA5F-94FC-A63E98733F88}"/>
              </a:ext>
            </a:extLst>
          </p:cNvPr>
          <p:cNvSpPr>
            <a:spLocks noChangeShapeType="1"/>
          </p:cNvSpPr>
          <p:nvPr/>
        </p:nvSpPr>
        <p:spPr bwMode="auto">
          <a:xfrm>
            <a:off x="2100263" y="2743200"/>
            <a:ext cx="0" cy="33655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93" name="Line 17">
            <a:extLst>
              <a:ext uri="{FF2B5EF4-FFF2-40B4-BE49-F238E27FC236}">
                <a16:creationId xmlns:a16="http://schemas.microsoft.com/office/drawing/2014/main" id="{496A9D91-C76E-D0AC-30EC-FB1C4B5304AC}"/>
              </a:ext>
            </a:extLst>
          </p:cNvPr>
          <p:cNvSpPr>
            <a:spLocks noChangeShapeType="1"/>
          </p:cNvSpPr>
          <p:nvPr/>
        </p:nvSpPr>
        <p:spPr bwMode="auto">
          <a:xfrm>
            <a:off x="2100263" y="3498850"/>
            <a:ext cx="0" cy="252413"/>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94" name="Rectangle 18">
            <a:extLst>
              <a:ext uri="{FF2B5EF4-FFF2-40B4-BE49-F238E27FC236}">
                <a16:creationId xmlns:a16="http://schemas.microsoft.com/office/drawing/2014/main" id="{974B8C1B-F6A9-AE21-313D-0178C13BF80A}"/>
              </a:ext>
            </a:extLst>
          </p:cNvPr>
          <p:cNvSpPr>
            <a:spLocks noChangeArrowheads="1"/>
          </p:cNvSpPr>
          <p:nvPr/>
        </p:nvSpPr>
        <p:spPr bwMode="auto">
          <a:xfrm>
            <a:off x="1176338" y="3751263"/>
            <a:ext cx="1763712" cy="671512"/>
          </a:xfrm>
          <a:prstGeom prst="rect">
            <a:avLst/>
          </a:prstGeom>
          <a:noFill/>
          <a:ln w="9525">
            <a:noFill/>
            <a:miter lim="800000"/>
            <a:headEnd/>
            <a:tailEnd/>
          </a:ln>
        </p:spPr>
        <p:txBody>
          <a:bodyPr wrap="none" lIns="100772" tIns="50387" rIns="100772" bIns="50387" anchor="ctr"/>
          <a:lstStyle/>
          <a:p>
            <a:pPr algn="ctr" defTabSz="503238" eaLnBrk="1" hangingPunct="1">
              <a:defRPr/>
            </a:pPr>
            <a:r>
              <a:rPr lang="sv-SE" sz="2400" dirty="0">
                <a:solidFill>
                  <a:schemeClr val="tx1"/>
                </a:solidFill>
                <a:latin typeface="+mj-lt"/>
              </a:rPr>
              <a:t>ConcreteSubject</a:t>
            </a:r>
            <a:endParaRPr lang="en-GB" sz="2400" dirty="0">
              <a:solidFill>
                <a:schemeClr val="tx1"/>
              </a:solidFill>
              <a:latin typeface="+mj-lt"/>
            </a:endParaRPr>
          </a:p>
        </p:txBody>
      </p:sp>
      <p:sp>
        <p:nvSpPr>
          <p:cNvPr id="331796" name="Text Box 20">
            <a:extLst>
              <a:ext uri="{FF2B5EF4-FFF2-40B4-BE49-F238E27FC236}">
                <a16:creationId xmlns:a16="http://schemas.microsoft.com/office/drawing/2014/main" id="{C2AD608B-F01F-43C2-6DF3-67B22EB424BE}"/>
              </a:ext>
            </a:extLst>
          </p:cNvPr>
          <p:cNvSpPr txBox="1">
            <a:spLocks noChangeArrowheads="1"/>
          </p:cNvSpPr>
          <p:nvPr/>
        </p:nvSpPr>
        <p:spPr bwMode="auto">
          <a:xfrm>
            <a:off x="587375" y="1484313"/>
            <a:ext cx="2773363" cy="1209675"/>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sv-SE" sz="2400" b="0">
                <a:solidFill>
                  <a:schemeClr val="tx1"/>
                </a:solidFill>
                <a:latin typeface="+mj-lt"/>
              </a:rPr>
              <a:t>attach(Observer)</a:t>
            </a:r>
          </a:p>
          <a:p>
            <a:pPr defTabSz="503238" eaLnBrk="1" hangingPunct="1">
              <a:defRPr/>
            </a:pPr>
            <a:r>
              <a:rPr lang="sv-SE" sz="2400" b="0">
                <a:solidFill>
                  <a:schemeClr val="tx1"/>
                </a:solidFill>
                <a:latin typeface="+mj-lt"/>
              </a:rPr>
              <a:t>detach(Observer)</a:t>
            </a:r>
          </a:p>
          <a:p>
            <a:pPr defTabSz="503238" eaLnBrk="1" hangingPunct="1">
              <a:defRPr/>
            </a:pPr>
            <a:r>
              <a:rPr lang="sv-SE" sz="2400" b="0">
                <a:solidFill>
                  <a:schemeClr val="tx1"/>
                </a:solidFill>
                <a:latin typeface="+mj-lt"/>
              </a:rPr>
              <a:t>notify()</a:t>
            </a:r>
            <a:endParaRPr lang="en-GB" sz="2400" b="0">
              <a:solidFill>
                <a:schemeClr val="tx1"/>
              </a:solidFill>
              <a:latin typeface="+mj-lt"/>
            </a:endParaRPr>
          </a:p>
        </p:txBody>
      </p:sp>
      <p:sp>
        <p:nvSpPr>
          <p:cNvPr id="331797" name="Line 21">
            <a:extLst>
              <a:ext uri="{FF2B5EF4-FFF2-40B4-BE49-F238E27FC236}">
                <a16:creationId xmlns:a16="http://schemas.microsoft.com/office/drawing/2014/main" id="{EC69F070-505A-CB10-424E-29E474A7422B}"/>
              </a:ext>
            </a:extLst>
          </p:cNvPr>
          <p:cNvSpPr>
            <a:spLocks noChangeShapeType="1"/>
          </p:cNvSpPr>
          <p:nvPr/>
        </p:nvSpPr>
        <p:spPr bwMode="auto">
          <a:xfrm>
            <a:off x="587375" y="1484313"/>
            <a:ext cx="2941638"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798" name="Text Box 22">
            <a:extLst>
              <a:ext uri="{FF2B5EF4-FFF2-40B4-BE49-F238E27FC236}">
                <a16:creationId xmlns:a16="http://schemas.microsoft.com/office/drawing/2014/main" id="{24B53129-7896-4187-1838-73730C1C9997}"/>
              </a:ext>
            </a:extLst>
          </p:cNvPr>
          <p:cNvSpPr txBox="1">
            <a:spLocks noChangeArrowheads="1"/>
          </p:cNvSpPr>
          <p:nvPr/>
        </p:nvSpPr>
        <p:spPr bwMode="auto">
          <a:xfrm>
            <a:off x="738188" y="4298950"/>
            <a:ext cx="2341562" cy="1209675"/>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sv-SE" sz="2400" b="0">
                <a:solidFill>
                  <a:schemeClr val="tx1"/>
                </a:solidFill>
                <a:latin typeface="+mj-lt"/>
              </a:rPr>
              <a:t>subjectState()</a:t>
            </a:r>
          </a:p>
          <a:p>
            <a:pPr defTabSz="503238" eaLnBrk="1" hangingPunct="1">
              <a:defRPr/>
            </a:pPr>
            <a:r>
              <a:rPr lang="sv-SE" sz="2400" b="0">
                <a:solidFill>
                  <a:schemeClr val="tx1"/>
                </a:solidFill>
                <a:latin typeface="+mj-lt"/>
              </a:rPr>
              <a:t>getState()</a:t>
            </a:r>
          </a:p>
          <a:p>
            <a:pPr defTabSz="503238" eaLnBrk="1" hangingPunct="1">
              <a:defRPr/>
            </a:pPr>
            <a:r>
              <a:rPr lang="sv-SE" sz="2400" b="0">
                <a:solidFill>
                  <a:schemeClr val="tx1"/>
                </a:solidFill>
                <a:latin typeface="+mj-lt"/>
              </a:rPr>
              <a:t>setState()</a:t>
            </a:r>
            <a:endParaRPr lang="en-GB" sz="2400" b="0">
              <a:solidFill>
                <a:schemeClr val="tx1"/>
              </a:solidFill>
              <a:latin typeface="+mj-lt"/>
            </a:endParaRPr>
          </a:p>
        </p:txBody>
      </p:sp>
      <p:sp>
        <p:nvSpPr>
          <p:cNvPr id="331799" name="Line 23">
            <a:extLst>
              <a:ext uri="{FF2B5EF4-FFF2-40B4-BE49-F238E27FC236}">
                <a16:creationId xmlns:a16="http://schemas.microsoft.com/office/drawing/2014/main" id="{F59F6C83-1366-8268-0582-E51F68D171B7}"/>
              </a:ext>
            </a:extLst>
          </p:cNvPr>
          <p:cNvSpPr>
            <a:spLocks noChangeShapeType="1"/>
          </p:cNvSpPr>
          <p:nvPr/>
        </p:nvSpPr>
        <p:spPr bwMode="auto">
          <a:xfrm flipH="1">
            <a:off x="671513" y="4340225"/>
            <a:ext cx="294005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800" name="Line 24">
            <a:extLst>
              <a:ext uri="{FF2B5EF4-FFF2-40B4-BE49-F238E27FC236}">
                <a16:creationId xmlns:a16="http://schemas.microsoft.com/office/drawing/2014/main" id="{DC500884-6D2A-B0B2-1D85-FC3D65D3C475}"/>
              </a:ext>
            </a:extLst>
          </p:cNvPr>
          <p:cNvSpPr>
            <a:spLocks noChangeShapeType="1"/>
          </p:cNvSpPr>
          <p:nvPr/>
        </p:nvSpPr>
        <p:spPr bwMode="auto">
          <a:xfrm>
            <a:off x="671513" y="4759325"/>
            <a:ext cx="294005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801" name="Line 25">
            <a:extLst>
              <a:ext uri="{FF2B5EF4-FFF2-40B4-BE49-F238E27FC236}">
                <a16:creationId xmlns:a16="http://schemas.microsoft.com/office/drawing/2014/main" id="{A8B2DBD1-4E94-53F5-45FB-1D7542A14A93}"/>
              </a:ext>
            </a:extLst>
          </p:cNvPr>
          <p:cNvSpPr>
            <a:spLocks noChangeShapeType="1"/>
          </p:cNvSpPr>
          <p:nvPr/>
        </p:nvSpPr>
        <p:spPr bwMode="auto">
          <a:xfrm flipH="1">
            <a:off x="6216650" y="4422775"/>
            <a:ext cx="294005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802" name="Line 26">
            <a:extLst>
              <a:ext uri="{FF2B5EF4-FFF2-40B4-BE49-F238E27FC236}">
                <a16:creationId xmlns:a16="http://schemas.microsoft.com/office/drawing/2014/main" id="{676D93D8-0010-FD54-E318-C0990D61917D}"/>
              </a:ext>
            </a:extLst>
          </p:cNvPr>
          <p:cNvSpPr>
            <a:spLocks noChangeShapeType="1"/>
          </p:cNvSpPr>
          <p:nvPr/>
        </p:nvSpPr>
        <p:spPr bwMode="auto">
          <a:xfrm>
            <a:off x="3529013" y="1231900"/>
            <a:ext cx="2603500"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331803" name="Text Box 27">
            <a:extLst>
              <a:ext uri="{FF2B5EF4-FFF2-40B4-BE49-F238E27FC236}">
                <a16:creationId xmlns:a16="http://schemas.microsoft.com/office/drawing/2014/main" id="{3A3D8AE1-E2FE-1A3E-E00E-0D1F184CB4B3}"/>
              </a:ext>
            </a:extLst>
          </p:cNvPr>
          <p:cNvSpPr txBox="1">
            <a:spLocks noChangeArrowheads="1"/>
          </p:cNvSpPr>
          <p:nvPr/>
        </p:nvSpPr>
        <p:spPr bwMode="auto">
          <a:xfrm flipV="1">
            <a:off x="5711825" y="1062038"/>
            <a:ext cx="377825" cy="471487"/>
          </a:xfrm>
          <a:prstGeom prst="rect">
            <a:avLst/>
          </a:prstGeom>
          <a:noFill/>
          <a:ln w="9525">
            <a:noFill/>
            <a:miter lim="800000"/>
            <a:headEnd/>
            <a:tailEnd/>
          </a:ln>
        </p:spPr>
        <p:txBody>
          <a:bodyPr lIns="100772" tIns="50387" rIns="100772" bIns="50387">
            <a:spAutoFit/>
          </a:bodyPr>
          <a:lstStyle/>
          <a:p>
            <a:pPr defTabSz="503238" eaLnBrk="1" hangingPunct="1">
              <a:defRPr/>
            </a:pPr>
            <a:r>
              <a:rPr lang="sv-SE" sz="2400" b="0" dirty="0">
                <a:solidFill>
                  <a:schemeClr val="tx1"/>
                </a:solidFill>
                <a:latin typeface="+mj-lt"/>
              </a:rPr>
              <a:t>*</a:t>
            </a:r>
            <a:endParaRPr lang="en-GB" sz="2400" b="0" dirty="0">
              <a:solidFill>
                <a:schemeClr val="tx1"/>
              </a:solidFill>
              <a:latin typeface="+mj-lt"/>
            </a:endParaRPr>
          </a:p>
        </p:txBody>
      </p:sp>
      <p:sp>
        <p:nvSpPr>
          <p:cNvPr id="331804" name="Text Box 28">
            <a:extLst>
              <a:ext uri="{FF2B5EF4-FFF2-40B4-BE49-F238E27FC236}">
                <a16:creationId xmlns:a16="http://schemas.microsoft.com/office/drawing/2014/main" id="{6399F7F4-5A28-6FCE-4D24-5FA09ED1B8DB}"/>
              </a:ext>
            </a:extLst>
          </p:cNvPr>
          <p:cNvSpPr txBox="1">
            <a:spLocks noChangeArrowheads="1"/>
          </p:cNvSpPr>
          <p:nvPr/>
        </p:nvSpPr>
        <p:spPr bwMode="auto">
          <a:xfrm flipV="1">
            <a:off x="3695700" y="4252913"/>
            <a:ext cx="377825" cy="471487"/>
          </a:xfrm>
          <a:prstGeom prst="rect">
            <a:avLst/>
          </a:prstGeom>
          <a:noFill/>
          <a:ln w="9525">
            <a:noFill/>
            <a:miter lim="800000"/>
            <a:headEnd/>
            <a:tailEnd/>
          </a:ln>
        </p:spPr>
        <p:txBody>
          <a:bodyPr lIns="100772" tIns="50387" rIns="100772" bIns="50387">
            <a:spAutoFit/>
          </a:bodyPr>
          <a:lstStyle/>
          <a:p>
            <a:pPr defTabSz="503238" eaLnBrk="1" hangingPunct="1">
              <a:defRPr/>
            </a:pPr>
            <a:r>
              <a:rPr lang="sv-SE" sz="2400" b="0" dirty="0">
                <a:solidFill>
                  <a:schemeClr val="tx1"/>
                </a:solidFill>
                <a:latin typeface="+mj-lt"/>
              </a:rPr>
              <a:t>*</a:t>
            </a:r>
            <a:endParaRPr lang="en-GB" sz="2400" b="0" dirty="0">
              <a:solidFill>
                <a:schemeClr val="tx1"/>
              </a:solidFill>
              <a:latin typeface="+mj-lt"/>
            </a:endParaRPr>
          </a:p>
        </p:txBody>
      </p:sp>
      <p:sp>
        <p:nvSpPr>
          <p:cNvPr id="331805" name="Line 29">
            <a:extLst>
              <a:ext uri="{FF2B5EF4-FFF2-40B4-BE49-F238E27FC236}">
                <a16:creationId xmlns:a16="http://schemas.microsoft.com/office/drawing/2014/main" id="{90649ADA-61BC-3F51-1369-660053F9FA71}"/>
              </a:ext>
            </a:extLst>
          </p:cNvPr>
          <p:cNvSpPr>
            <a:spLocks noChangeShapeType="1"/>
          </p:cNvSpPr>
          <p:nvPr/>
        </p:nvSpPr>
        <p:spPr bwMode="auto">
          <a:xfrm>
            <a:off x="3611563" y="4505325"/>
            <a:ext cx="2605087"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81950" name="Rectangle 30">
            <a:extLst>
              <a:ext uri="{FF2B5EF4-FFF2-40B4-BE49-F238E27FC236}">
                <a16:creationId xmlns:a16="http://schemas.microsoft.com/office/drawing/2014/main" id="{18F88471-233A-758A-9521-E01A175C3B50}"/>
              </a:ext>
            </a:extLst>
          </p:cNvPr>
          <p:cNvSpPr>
            <a:spLocks noChangeArrowheads="1"/>
          </p:cNvSpPr>
          <p:nvPr/>
        </p:nvSpPr>
        <p:spPr bwMode="auto">
          <a:xfrm>
            <a:off x="7140575" y="5429250"/>
            <a:ext cx="2940050" cy="1017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solidFill>
                <a:srgbClr val="0000CC"/>
              </a:solidFill>
              <a:latin typeface="Comic Sans MS" panose="030F0702030302020204" pitchFamily="66" charset="0"/>
              <a:cs typeface="Arial" panose="020B0604020202020204" pitchFamily="34" charset="0"/>
            </a:endParaRPr>
          </a:p>
        </p:txBody>
      </p:sp>
      <p:sp>
        <p:nvSpPr>
          <p:cNvPr id="331807" name="Line 31">
            <a:extLst>
              <a:ext uri="{FF2B5EF4-FFF2-40B4-BE49-F238E27FC236}">
                <a16:creationId xmlns:a16="http://schemas.microsoft.com/office/drawing/2014/main" id="{151C3EA7-F104-48DA-35F3-01C21DF1ECC6}"/>
              </a:ext>
            </a:extLst>
          </p:cNvPr>
          <p:cNvSpPr>
            <a:spLocks noChangeShapeType="1"/>
          </p:cNvSpPr>
          <p:nvPr/>
        </p:nvSpPr>
        <p:spPr bwMode="auto">
          <a:xfrm flipH="1">
            <a:off x="7140575" y="5514975"/>
            <a:ext cx="420688" cy="168275"/>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81952" name="Text Box 32">
            <a:extLst>
              <a:ext uri="{FF2B5EF4-FFF2-40B4-BE49-F238E27FC236}">
                <a16:creationId xmlns:a16="http://schemas.microsoft.com/office/drawing/2014/main" id="{A84E9095-BF8B-5369-C8AD-144EC9F325CB}"/>
              </a:ext>
            </a:extLst>
          </p:cNvPr>
          <p:cNvSpPr txBox="1">
            <a:spLocks noChangeArrowheads="1"/>
          </p:cNvSpPr>
          <p:nvPr/>
        </p:nvSpPr>
        <p:spPr bwMode="auto">
          <a:xfrm>
            <a:off x="7392988" y="5594350"/>
            <a:ext cx="26257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sv-SE" altLang="en-US" sz="2000">
                <a:solidFill>
                  <a:srgbClr val="0000CC"/>
                </a:solidFill>
                <a:latin typeface="Comic Sans MS" panose="030F0702030302020204" pitchFamily="66" charset="0"/>
                <a:cs typeface="Arial" panose="020B0604020202020204" pitchFamily="34" charset="0"/>
              </a:rPr>
              <a:t>observerState =</a:t>
            </a:r>
          </a:p>
          <a:p>
            <a:pPr eaLnBrk="1" hangingPunct="1"/>
            <a:r>
              <a:rPr lang="sv-SE" altLang="en-US" sz="2000">
                <a:solidFill>
                  <a:srgbClr val="0000CC"/>
                </a:solidFill>
                <a:latin typeface="Comic Sans MS" panose="030F0702030302020204" pitchFamily="66" charset="0"/>
                <a:cs typeface="Arial" panose="020B0604020202020204" pitchFamily="34" charset="0"/>
              </a:rPr>
              <a:t>subject.getState( )</a:t>
            </a:r>
            <a:endParaRPr lang="en-GB" altLang="en-US" sz="2000">
              <a:solidFill>
                <a:srgbClr val="0000CC"/>
              </a:solidFill>
              <a:latin typeface="Comic Sans MS" panose="030F0702030302020204" pitchFamily="66" charset="0"/>
              <a:cs typeface="Arial" panose="020B0604020202020204" pitchFamily="34" charset="0"/>
            </a:endParaRPr>
          </a:p>
        </p:txBody>
      </p:sp>
      <p:sp>
        <p:nvSpPr>
          <p:cNvPr id="331809" name="Line 33">
            <a:extLst>
              <a:ext uri="{FF2B5EF4-FFF2-40B4-BE49-F238E27FC236}">
                <a16:creationId xmlns:a16="http://schemas.microsoft.com/office/drawing/2014/main" id="{53C68A60-0E57-CC4E-9A9F-9B986891AA3D}"/>
              </a:ext>
            </a:extLst>
          </p:cNvPr>
          <p:cNvSpPr>
            <a:spLocks noChangeShapeType="1"/>
          </p:cNvSpPr>
          <p:nvPr/>
        </p:nvSpPr>
        <p:spPr bwMode="auto">
          <a:xfrm flipH="1" flipV="1">
            <a:off x="7727950" y="4675188"/>
            <a:ext cx="0" cy="754062"/>
          </a:xfrm>
          <a:prstGeom prst="line">
            <a:avLst/>
          </a:prstGeom>
          <a:noFill/>
          <a:ln w="9525">
            <a:solidFill>
              <a:schemeClr val="tx1"/>
            </a:solidFill>
            <a:prstDash val="dash"/>
            <a:round/>
            <a:headEnd/>
            <a:tailEnd type="oval" w="lg" len="lg"/>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81954" name="Rectangle 34">
            <a:extLst>
              <a:ext uri="{FF2B5EF4-FFF2-40B4-BE49-F238E27FC236}">
                <a16:creationId xmlns:a16="http://schemas.microsoft.com/office/drawing/2014/main" id="{EC14E0C1-4AB2-1658-8FA9-C4347039F004}"/>
              </a:ext>
            </a:extLst>
          </p:cNvPr>
          <p:cNvSpPr>
            <a:spLocks noChangeArrowheads="1"/>
          </p:cNvSpPr>
          <p:nvPr/>
        </p:nvSpPr>
        <p:spPr bwMode="auto">
          <a:xfrm>
            <a:off x="3779838" y="5348288"/>
            <a:ext cx="2436812" cy="1006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solidFill>
                <a:srgbClr val="0000CC"/>
              </a:solidFill>
              <a:latin typeface="Comic Sans MS" panose="030F0702030302020204" pitchFamily="66" charset="0"/>
              <a:cs typeface="Arial" panose="020B0604020202020204" pitchFamily="34" charset="0"/>
            </a:endParaRPr>
          </a:p>
        </p:txBody>
      </p:sp>
      <p:sp>
        <p:nvSpPr>
          <p:cNvPr id="331811" name="Line 35">
            <a:extLst>
              <a:ext uri="{FF2B5EF4-FFF2-40B4-BE49-F238E27FC236}">
                <a16:creationId xmlns:a16="http://schemas.microsoft.com/office/drawing/2014/main" id="{CD4F2FC1-7EF9-9536-785E-C13565A42F34}"/>
              </a:ext>
            </a:extLst>
          </p:cNvPr>
          <p:cNvSpPr>
            <a:spLocks noChangeShapeType="1"/>
          </p:cNvSpPr>
          <p:nvPr/>
        </p:nvSpPr>
        <p:spPr bwMode="auto">
          <a:xfrm flipH="1">
            <a:off x="3779838" y="5348288"/>
            <a:ext cx="420687" cy="166687"/>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81956" name="Text Box 36">
            <a:extLst>
              <a:ext uri="{FF2B5EF4-FFF2-40B4-BE49-F238E27FC236}">
                <a16:creationId xmlns:a16="http://schemas.microsoft.com/office/drawing/2014/main" id="{B9855561-0E88-B252-D59D-80AC4777A1EF}"/>
              </a:ext>
            </a:extLst>
          </p:cNvPr>
          <p:cNvSpPr txBox="1">
            <a:spLocks noChangeArrowheads="1"/>
          </p:cNvSpPr>
          <p:nvPr/>
        </p:nvSpPr>
        <p:spPr bwMode="auto">
          <a:xfrm>
            <a:off x="4032250" y="5429250"/>
            <a:ext cx="2138363"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sv-SE" altLang="en-US" sz="2400">
                <a:solidFill>
                  <a:srgbClr val="0000CC"/>
                </a:solidFill>
                <a:latin typeface="Comic Sans MS" panose="030F0702030302020204" pitchFamily="66" charset="0"/>
                <a:cs typeface="Arial" panose="020B0604020202020204" pitchFamily="34" charset="0"/>
              </a:rPr>
              <a:t>return </a:t>
            </a:r>
          </a:p>
          <a:p>
            <a:pPr eaLnBrk="1" hangingPunct="1"/>
            <a:r>
              <a:rPr lang="sv-SE" altLang="en-US" sz="2400">
                <a:solidFill>
                  <a:srgbClr val="0000CC"/>
                </a:solidFill>
                <a:latin typeface="Comic Sans MS" panose="030F0702030302020204" pitchFamily="66" charset="0"/>
                <a:cs typeface="Arial" panose="020B0604020202020204" pitchFamily="34" charset="0"/>
              </a:rPr>
              <a:t>subjectState</a:t>
            </a:r>
            <a:endParaRPr lang="en-GB" altLang="en-US" sz="2400">
              <a:solidFill>
                <a:srgbClr val="0000CC"/>
              </a:solidFill>
              <a:latin typeface="Comic Sans MS" panose="030F0702030302020204" pitchFamily="66" charset="0"/>
              <a:cs typeface="Arial" panose="020B0604020202020204" pitchFamily="34" charset="0"/>
            </a:endParaRPr>
          </a:p>
        </p:txBody>
      </p:sp>
      <p:sp>
        <p:nvSpPr>
          <p:cNvPr id="331813" name="Line 37">
            <a:extLst>
              <a:ext uri="{FF2B5EF4-FFF2-40B4-BE49-F238E27FC236}">
                <a16:creationId xmlns:a16="http://schemas.microsoft.com/office/drawing/2014/main" id="{5E3627CD-6101-8788-40D7-A539749B23C0}"/>
              </a:ext>
            </a:extLst>
          </p:cNvPr>
          <p:cNvSpPr>
            <a:spLocks noChangeShapeType="1"/>
          </p:cNvSpPr>
          <p:nvPr/>
        </p:nvSpPr>
        <p:spPr bwMode="auto">
          <a:xfrm flipH="1" flipV="1">
            <a:off x="2436813" y="5011738"/>
            <a:ext cx="2435225" cy="336550"/>
          </a:xfrm>
          <a:prstGeom prst="line">
            <a:avLst/>
          </a:prstGeom>
          <a:noFill/>
          <a:ln w="9525">
            <a:solidFill>
              <a:schemeClr val="tx1"/>
            </a:solidFill>
            <a:prstDash val="dash"/>
            <a:round/>
            <a:headEnd/>
            <a:tailEnd type="oval" w="lg" len="lg"/>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81958" name="Rectangle 38">
            <a:extLst>
              <a:ext uri="{FF2B5EF4-FFF2-40B4-BE49-F238E27FC236}">
                <a16:creationId xmlns:a16="http://schemas.microsoft.com/office/drawing/2014/main" id="{B5E36D2E-63E1-9CD8-FEBA-D9432E6AC7CD}"/>
              </a:ext>
            </a:extLst>
          </p:cNvPr>
          <p:cNvSpPr>
            <a:spLocks noChangeArrowheads="1"/>
          </p:cNvSpPr>
          <p:nvPr/>
        </p:nvSpPr>
        <p:spPr bwMode="auto">
          <a:xfrm>
            <a:off x="3695700" y="2155825"/>
            <a:ext cx="2184400" cy="1260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sz="2800">
              <a:solidFill>
                <a:srgbClr val="0000CC"/>
              </a:solidFill>
              <a:latin typeface="Comic Sans MS" panose="030F0702030302020204" pitchFamily="66" charset="0"/>
              <a:cs typeface="Arial" panose="020B0604020202020204" pitchFamily="34" charset="0"/>
            </a:endParaRPr>
          </a:p>
        </p:txBody>
      </p:sp>
      <p:sp>
        <p:nvSpPr>
          <p:cNvPr id="331815" name="Line 39">
            <a:extLst>
              <a:ext uri="{FF2B5EF4-FFF2-40B4-BE49-F238E27FC236}">
                <a16:creationId xmlns:a16="http://schemas.microsoft.com/office/drawing/2014/main" id="{0522E83A-E8E8-0F5C-10D9-1ED9C10A06E2}"/>
              </a:ext>
            </a:extLst>
          </p:cNvPr>
          <p:cNvSpPr>
            <a:spLocks noChangeShapeType="1"/>
          </p:cNvSpPr>
          <p:nvPr/>
        </p:nvSpPr>
        <p:spPr bwMode="auto">
          <a:xfrm flipH="1">
            <a:off x="3695700" y="2155825"/>
            <a:ext cx="420688" cy="252413"/>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
        <p:nvSpPr>
          <p:cNvPr id="81960" name="Text Box 40">
            <a:extLst>
              <a:ext uri="{FF2B5EF4-FFF2-40B4-BE49-F238E27FC236}">
                <a16:creationId xmlns:a16="http://schemas.microsoft.com/office/drawing/2014/main" id="{CA8AAFB1-5075-4890-85B9-E3614C7E20CB}"/>
              </a:ext>
            </a:extLst>
          </p:cNvPr>
          <p:cNvSpPr txBox="1">
            <a:spLocks noChangeArrowheads="1"/>
          </p:cNvSpPr>
          <p:nvPr/>
        </p:nvSpPr>
        <p:spPr bwMode="auto">
          <a:xfrm>
            <a:off x="3863975" y="2239963"/>
            <a:ext cx="2001838"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sv-SE" altLang="en-US" sz="2000">
                <a:solidFill>
                  <a:srgbClr val="0000CC"/>
                </a:solidFill>
                <a:latin typeface="Comic Sans MS" panose="030F0702030302020204" pitchFamily="66" charset="0"/>
                <a:cs typeface="Arial" panose="020B0604020202020204" pitchFamily="34" charset="0"/>
              </a:rPr>
              <a:t>for all o in </a:t>
            </a:r>
          </a:p>
          <a:p>
            <a:pPr eaLnBrk="1" hangingPunct="1"/>
            <a:r>
              <a:rPr lang="sv-SE" altLang="en-US" sz="2000">
                <a:solidFill>
                  <a:srgbClr val="0000CC"/>
                </a:solidFill>
                <a:latin typeface="Comic Sans MS" panose="030F0702030302020204" pitchFamily="66" charset="0"/>
                <a:cs typeface="Arial" panose="020B0604020202020204" pitchFamily="34" charset="0"/>
              </a:rPr>
              <a:t>observers {</a:t>
            </a:r>
          </a:p>
          <a:p>
            <a:pPr eaLnBrk="1" hangingPunct="1"/>
            <a:r>
              <a:rPr lang="sv-SE" altLang="en-US" sz="2000">
                <a:solidFill>
                  <a:srgbClr val="0000CC"/>
                </a:solidFill>
                <a:latin typeface="Comic Sans MS" panose="030F0702030302020204" pitchFamily="66" charset="0"/>
                <a:cs typeface="Arial" panose="020B0604020202020204" pitchFamily="34" charset="0"/>
              </a:rPr>
              <a:t>  o.update( ) }</a:t>
            </a:r>
            <a:endParaRPr lang="en-GB" altLang="en-US" sz="2000">
              <a:solidFill>
                <a:srgbClr val="0000CC"/>
              </a:solidFill>
              <a:latin typeface="Comic Sans MS" panose="030F0702030302020204" pitchFamily="66" charset="0"/>
              <a:cs typeface="Arial" panose="020B0604020202020204" pitchFamily="34" charset="0"/>
            </a:endParaRPr>
          </a:p>
        </p:txBody>
      </p:sp>
      <p:sp>
        <p:nvSpPr>
          <p:cNvPr id="331817" name="Line 41">
            <a:extLst>
              <a:ext uri="{FF2B5EF4-FFF2-40B4-BE49-F238E27FC236}">
                <a16:creationId xmlns:a16="http://schemas.microsoft.com/office/drawing/2014/main" id="{567DAAE9-7E09-8527-37D8-024E0BA7E346}"/>
              </a:ext>
            </a:extLst>
          </p:cNvPr>
          <p:cNvSpPr>
            <a:spLocks noChangeShapeType="1"/>
          </p:cNvSpPr>
          <p:nvPr/>
        </p:nvSpPr>
        <p:spPr bwMode="auto">
          <a:xfrm flipH="1" flipV="1">
            <a:off x="1931988" y="2574925"/>
            <a:ext cx="1763712" cy="336550"/>
          </a:xfrm>
          <a:prstGeom prst="line">
            <a:avLst/>
          </a:prstGeom>
          <a:noFill/>
          <a:ln w="9525">
            <a:solidFill>
              <a:schemeClr val="tx1"/>
            </a:solidFill>
            <a:prstDash val="dash"/>
            <a:round/>
            <a:headEnd/>
            <a:tailEnd type="oval" w="lg" len="lg"/>
          </a:ln>
        </p:spPr>
        <p:txBody>
          <a:bodyPr/>
          <a:lstStyle/>
          <a:p>
            <a:pPr>
              <a:lnSpc>
                <a:spcPct val="80000"/>
              </a:lnSpc>
              <a:buClr>
                <a:srgbClr val="000000"/>
              </a:buClr>
              <a:buSzPct val="100000"/>
              <a:buFont typeface="Times New Roman" pitchFamily="18" charset="0"/>
              <a:buNone/>
              <a:defRPr/>
            </a:pPr>
            <a:endParaRPr lang="en-US" sz="2400" b="0">
              <a:latin typeface="+mj-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3531C682-2F03-21D7-5B08-5506441AFC6C}"/>
              </a:ext>
            </a:extLst>
          </p:cNvPr>
          <p:cNvSpPr>
            <a:spLocks noChangeArrowheads="1"/>
          </p:cNvSpPr>
          <p:nvPr/>
        </p:nvSpPr>
        <p:spPr bwMode="auto">
          <a:xfrm>
            <a:off x="0" y="0"/>
            <a:ext cx="10080625" cy="7361238"/>
          </a:xfrm>
          <a:prstGeom prst="rect">
            <a:avLst/>
          </a:prstGeom>
          <a:solidFill>
            <a:srgbClr val="CCFFFF"/>
          </a:solidFill>
          <a:ln w="9525">
            <a:solidFill>
              <a:srgbClr val="FFFF00"/>
            </a:solidFill>
            <a:round/>
            <a:headEnd/>
            <a:tailEnd/>
          </a:ln>
        </p:spPr>
        <p:txBody>
          <a:bodyPr lIns="99724" tIns="48987" rIns="99724" bIns="48987"/>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buClr>
                <a:srgbClr val="000000"/>
              </a:buClr>
              <a:buSzPct val="45000"/>
              <a:buFont typeface="Wingdings" panose="05000000000000000000" pitchFamily="2" charset="2"/>
              <a:buNone/>
            </a:pPr>
            <a:endParaRPr lang="en-US" altLang="en-US" sz="2400">
              <a:solidFill>
                <a:schemeClr val="tx1"/>
              </a:solidFill>
              <a:latin typeface="Comic Sans MS" panose="030F0702030302020204" pitchFamily="66" charset="0"/>
              <a:cs typeface="Arial" panose="020B0604020202020204" pitchFamily="34" charset="0"/>
            </a:endParaRPr>
          </a:p>
          <a:p>
            <a:pPr>
              <a:buClr>
                <a:srgbClr val="000000"/>
              </a:buClr>
              <a:buSzPct val="45000"/>
              <a:buFont typeface="Wingdings" panose="05000000000000000000" pitchFamily="2" charset="2"/>
              <a:buNone/>
            </a:pPr>
            <a:r>
              <a:rPr lang="en-US" altLang="en-US" sz="2400">
                <a:solidFill>
                  <a:schemeClr val="tx1"/>
                </a:solidFill>
                <a:latin typeface="Comic Sans MS" panose="030F0702030302020204" pitchFamily="66" charset="0"/>
                <a:cs typeface="Arial" panose="020B0604020202020204" pitchFamily="34" charset="0"/>
              </a:rPr>
              <a:t>class ConcreteObserver implements Observer {</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private String state = "";</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public void update(Subject o) {</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state = o.getState();</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System.out.println("Update received from Subject, state   </a:t>
            </a:r>
          </a:p>
          <a:p>
            <a:pPr>
              <a:buClr>
                <a:srgbClr val="000000"/>
              </a:buClr>
              <a:buSzPct val="45000"/>
              <a:buFont typeface="Wingdings" panose="05000000000000000000" pitchFamily="2" charset="2"/>
              <a:buNone/>
            </a:pPr>
            <a:r>
              <a:rPr lang="en-US" altLang="en-US" sz="2400">
                <a:solidFill>
                  <a:schemeClr val="tx1"/>
                </a:solidFill>
                <a:latin typeface="Comic Sans MS" panose="030F0702030302020204" pitchFamily="66" charset="0"/>
                <a:cs typeface="Arial" panose="020B0604020202020204" pitchFamily="34" charset="0"/>
              </a:rPr>
              <a:t>                                       changed to : " + state);}</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a:t>
            </a:r>
            <a:br>
              <a:rPr lang="en-US" altLang="en-US" sz="2400">
                <a:solidFill>
                  <a:schemeClr val="tx1"/>
                </a:solidFill>
                <a:latin typeface="Comic Sans MS" panose="030F0702030302020204" pitchFamily="66" charset="0"/>
                <a:cs typeface="Arial" panose="020B0604020202020204" pitchFamily="34" charset="0"/>
              </a:rPr>
            </a:b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class ConcreteSubject implements Subject {</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private List observers = new ArrayList();</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private String state = "";</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a:t>
            </a:r>
          </a:p>
          <a:p>
            <a:pPr>
              <a:buClr>
                <a:srgbClr val="000000"/>
              </a:buClr>
              <a:buSzPct val="45000"/>
              <a:buFont typeface="Wingdings" panose="05000000000000000000" pitchFamily="2" charset="2"/>
              <a:buNone/>
            </a:pPr>
            <a:r>
              <a:rPr lang="en-US" altLang="en-US" sz="2400">
                <a:solidFill>
                  <a:schemeClr val="tx1"/>
                </a:solidFill>
                <a:latin typeface="Comic Sans MS" panose="030F0702030302020204" pitchFamily="66" charset="0"/>
                <a:cs typeface="Arial" panose="020B0604020202020204" pitchFamily="34" charset="0"/>
              </a:rPr>
              <a:t>         public String getState() {</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return state;}</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a:t>
            </a:r>
          </a:p>
          <a:p>
            <a:pPr>
              <a:buClr>
                <a:srgbClr val="000000"/>
              </a:buClr>
              <a:buSzPct val="45000"/>
              <a:buFont typeface="Wingdings" panose="05000000000000000000" pitchFamily="2" charset="2"/>
              <a:buNone/>
            </a:pPr>
            <a:r>
              <a:rPr lang="en-US" altLang="en-US" sz="2400">
                <a:solidFill>
                  <a:schemeClr val="tx1"/>
                </a:solidFill>
                <a:latin typeface="Comic Sans MS" panose="030F0702030302020204" pitchFamily="66" charset="0"/>
                <a:cs typeface="Arial" panose="020B0604020202020204" pitchFamily="34" charset="0"/>
              </a:rPr>
              <a:t>         public void setState(String state) {</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this.state = state;</a:t>
            </a:r>
            <a:br>
              <a:rPr lang="en-US" altLang="en-US" sz="2400">
                <a:solidFill>
                  <a:schemeClr val="tx1"/>
                </a:solidFill>
                <a:latin typeface="Comic Sans MS" panose="030F0702030302020204" pitchFamily="66" charset="0"/>
                <a:cs typeface="Arial" panose="020B0604020202020204" pitchFamily="34" charset="0"/>
              </a:rPr>
            </a:br>
            <a:r>
              <a:rPr lang="en-US" altLang="en-US" sz="2400">
                <a:solidFill>
                  <a:schemeClr val="tx1"/>
                </a:solidFill>
                <a:latin typeface="Comic Sans MS" panose="030F0702030302020204" pitchFamily="66" charset="0"/>
                <a:cs typeface="Arial" panose="020B0604020202020204" pitchFamily="34" charset="0"/>
              </a:rPr>
              <a:t>            notifyObservers();}</a:t>
            </a:r>
            <a:br>
              <a:rPr lang="en-US" altLang="en-US" sz="2400">
                <a:solidFill>
                  <a:schemeClr val="tx1"/>
                </a:solidFill>
                <a:latin typeface="Comic Sans MS" panose="030F0702030302020204" pitchFamily="66" charset="0"/>
                <a:cs typeface="Arial" panose="020B0604020202020204" pitchFamily="34" charset="0"/>
              </a:rPr>
            </a:br>
            <a:br>
              <a:rPr lang="en-US" altLang="en-US" sz="2400">
                <a:solidFill>
                  <a:schemeClr val="tx1"/>
                </a:solidFill>
                <a:latin typeface="Comic Sans MS" panose="030F0702030302020204" pitchFamily="66" charset="0"/>
                <a:cs typeface="Arial" panose="020B0604020202020204" pitchFamily="34" charset="0"/>
              </a:rPr>
            </a:br>
            <a:br>
              <a:rPr lang="en-US" altLang="en-US" sz="2400">
                <a:solidFill>
                  <a:schemeClr val="tx1"/>
                </a:solidFill>
                <a:latin typeface="Comic Sans MS" panose="030F0702030302020204" pitchFamily="66" charset="0"/>
                <a:cs typeface="Arial" panose="020B0604020202020204" pitchFamily="34" charset="0"/>
              </a:rPr>
            </a:br>
            <a:endParaRPr lang="en-US" altLang="en-US" sz="2400">
              <a:solidFill>
                <a:schemeClr val="tx1"/>
              </a:solidFill>
              <a:latin typeface="Comic Sans MS" panose="030F0702030302020204" pitchFamily="66" charset="0"/>
              <a:cs typeface="Arial" panose="020B0604020202020204" pitchFamily="34" charset="0"/>
            </a:endParaRPr>
          </a:p>
        </p:txBody>
      </p:sp>
      <p:pic>
        <p:nvPicPr>
          <p:cNvPr id="82947" name="Picture 30">
            <a:extLst>
              <a:ext uri="{FF2B5EF4-FFF2-40B4-BE49-F238E27FC236}">
                <a16:creationId xmlns:a16="http://schemas.microsoft.com/office/drawing/2014/main" id="{903005A7-C6A5-FCE5-C5F1-FDA17B5C7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013" y="4160838"/>
            <a:ext cx="322897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a:extLst>
              <a:ext uri="{FF2B5EF4-FFF2-40B4-BE49-F238E27FC236}">
                <a16:creationId xmlns:a16="http://schemas.microsoft.com/office/drawing/2014/main" id="{9106A9AF-3C71-E34C-E254-FF5668130EAB}"/>
              </a:ext>
            </a:extLst>
          </p:cNvPr>
          <p:cNvSpPr>
            <a:spLocks noChangeArrowheads="1"/>
          </p:cNvSpPr>
          <p:nvPr/>
        </p:nvSpPr>
        <p:spPr bwMode="auto">
          <a:xfrm>
            <a:off x="0" y="0"/>
            <a:ext cx="10080625" cy="7361238"/>
          </a:xfrm>
          <a:prstGeom prst="rect">
            <a:avLst/>
          </a:prstGeom>
          <a:solidFill>
            <a:srgbClr val="CCFFFF"/>
          </a:solidFill>
          <a:ln w="9525">
            <a:solidFill>
              <a:srgbClr val="FFFF00"/>
            </a:solidFill>
            <a:round/>
            <a:headEnd/>
            <a:tailEnd/>
          </a:ln>
        </p:spPr>
        <p:txBody>
          <a:bodyPr lIns="99724" tIns="48987" rIns="99724" bIns="48987"/>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buClr>
                <a:srgbClr val="000000"/>
              </a:buClr>
              <a:buSzPct val="45000"/>
              <a:buFont typeface="Wingdings" panose="05000000000000000000" pitchFamily="2" charset="2"/>
              <a:buNone/>
            </a:pP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public void addObserver(Observer o) {</a:t>
            </a: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observers.add(o);}</a:t>
            </a:r>
            <a:br>
              <a:rPr lang="en-US" altLang="en-US" sz="3200">
                <a:solidFill>
                  <a:schemeClr val="tx1"/>
                </a:solidFill>
                <a:latin typeface="Comic Sans MS" panose="030F0702030302020204" pitchFamily="66" charset="0"/>
                <a:cs typeface="Arial" panose="020B0604020202020204" pitchFamily="34" charset="0"/>
              </a:rPr>
            </a:b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public void removeObserver(Observer o) {</a:t>
            </a: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observers.remove(o);}</a:t>
            </a:r>
            <a:br>
              <a:rPr lang="en-US" altLang="en-US" sz="3200">
                <a:solidFill>
                  <a:schemeClr val="tx1"/>
                </a:solidFill>
                <a:latin typeface="Comic Sans MS" panose="030F0702030302020204" pitchFamily="66" charset="0"/>
                <a:cs typeface="Arial" panose="020B0604020202020204" pitchFamily="34" charset="0"/>
              </a:rPr>
            </a:b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public void notifyObservers() {</a:t>
            </a: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Iterator i = observers.iterator();</a:t>
            </a: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while (i.hasNext()) {</a:t>
            </a: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Observer o = (Observer) i.next();</a:t>
            </a: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             o.update(this);}</a:t>
            </a:r>
            <a:br>
              <a:rPr lang="en-US" altLang="en-US" sz="3200">
                <a:solidFill>
                  <a:schemeClr val="tx1"/>
                </a:solidFill>
                <a:latin typeface="Comic Sans MS" panose="030F0702030302020204" pitchFamily="66" charset="0"/>
                <a:cs typeface="Arial" panose="020B0604020202020204" pitchFamily="34" charset="0"/>
              </a:rPr>
            </a:br>
            <a:r>
              <a:rPr lang="en-US" altLang="en-US" sz="3200">
                <a:solidFill>
                  <a:schemeClr val="tx1"/>
                </a:solidFill>
                <a:latin typeface="Comic Sans MS" panose="030F0702030302020204" pitchFamily="66" charset="0"/>
                <a:cs typeface="Arial" panose="020B0604020202020204" pitchFamily="34" charset="0"/>
              </a:rPr>
              <a:t>}</a:t>
            </a:r>
            <a:br>
              <a:rPr lang="en-US" altLang="en-US" sz="3200">
                <a:solidFill>
                  <a:schemeClr val="tx1"/>
                </a:solidFill>
                <a:latin typeface="Comic Sans MS" panose="030F0702030302020204" pitchFamily="66" charset="0"/>
                <a:cs typeface="Arial" panose="020B0604020202020204" pitchFamily="34" charset="0"/>
              </a:rPr>
            </a:br>
            <a:endParaRPr lang="en-US" altLang="en-US" sz="3200">
              <a:solidFill>
                <a:schemeClr val="tx1"/>
              </a:solidFill>
              <a:latin typeface="Comic Sans MS" panose="030F0702030302020204" pitchFamily="66" charset="0"/>
              <a:cs typeface="Arial" panose="020B0604020202020204" pitchFamily="34" charset="0"/>
            </a:endParaRPr>
          </a:p>
        </p:txBody>
      </p:sp>
      <p:sp>
        <p:nvSpPr>
          <p:cNvPr id="2" name="Rectangle 1">
            <a:extLst>
              <a:ext uri="{FF2B5EF4-FFF2-40B4-BE49-F238E27FC236}">
                <a16:creationId xmlns:a16="http://schemas.microsoft.com/office/drawing/2014/main" id="{F20ADFBA-BC10-6110-2841-318C93762C66}"/>
              </a:ext>
            </a:extLst>
          </p:cNvPr>
          <p:cNvSpPr/>
          <p:nvPr/>
        </p:nvSpPr>
        <p:spPr bwMode="auto">
          <a:xfrm>
            <a:off x="544513" y="1874838"/>
            <a:ext cx="8839200" cy="1295400"/>
          </a:xfrm>
          <a:prstGeom prst="rect">
            <a:avLst/>
          </a:prstGeom>
          <a:solidFill>
            <a:srgbClr val="CCFFFF"/>
          </a:solidFill>
          <a:ln w="9525">
            <a:noFill/>
            <a:round/>
            <a:headEnd/>
            <a:tailEnd/>
          </a:ln>
        </p:spPr>
        <p:txBody>
          <a:bodyPr anchor="ctr"/>
          <a:lstStyle/>
          <a:p>
            <a:pPr algn="ctr">
              <a:defRPr/>
            </a:pPr>
            <a:endParaRPr lang="en-IN">
              <a:latin typeface="+mj-lt"/>
            </a:endParaRPr>
          </a:p>
        </p:txBody>
      </p:sp>
      <p:sp>
        <p:nvSpPr>
          <p:cNvPr id="4" name="Rectangle 3">
            <a:extLst>
              <a:ext uri="{FF2B5EF4-FFF2-40B4-BE49-F238E27FC236}">
                <a16:creationId xmlns:a16="http://schemas.microsoft.com/office/drawing/2014/main" id="{A5402892-AA25-FAFE-C71E-A23B8B11174B}"/>
              </a:ext>
            </a:extLst>
          </p:cNvPr>
          <p:cNvSpPr/>
          <p:nvPr/>
        </p:nvSpPr>
        <p:spPr bwMode="auto">
          <a:xfrm>
            <a:off x="773113" y="3475038"/>
            <a:ext cx="8915400" cy="2514600"/>
          </a:xfrm>
          <a:prstGeom prst="rect">
            <a:avLst/>
          </a:prstGeom>
          <a:solidFill>
            <a:srgbClr val="CCFFFF"/>
          </a:solidFill>
          <a:ln w="9525">
            <a:noFill/>
            <a:round/>
            <a:headEnd/>
            <a:tailEnd/>
          </a:ln>
        </p:spPr>
        <p:txBody>
          <a:bodyPr anchor="ctr"/>
          <a:lstStyle/>
          <a:p>
            <a:pPr algn="ctr">
              <a:defRPr/>
            </a:pPr>
            <a:endParaRPr lang="en-IN">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559CCDC-F7CC-B312-454A-980DF05EAEF1}"/>
              </a:ext>
            </a:extLst>
          </p:cNvPr>
          <p:cNvSpPr>
            <a:spLocks noGrp="1" noChangeArrowheads="1"/>
          </p:cNvSpPr>
          <p:nvPr>
            <p:ph type="title"/>
          </p:nvPr>
        </p:nvSpPr>
        <p:spPr>
          <a:xfrm>
            <a:off x="849313" y="138113"/>
            <a:ext cx="8596312" cy="884237"/>
          </a:xfrm>
        </p:spPr>
        <p:txBody>
          <a:bodyPr/>
          <a:lstStyle/>
          <a:p>
            <a:pPr eaLnBrk="1" hangingPunct="1"/>
            <a:r>
              <a:rPr lang="en-US" altLang="en-US" sz="3600"/>
              <a:t>Inbuilt Java Observers</a:t>
            </a:r>
          </a:p>
        </p:txBody>
      </p:sp>
      <p:sp>
        <p:nvSpPr>
          <p:cNvPr id="84995" name="Rectangle 3">
            <a:extLst>
              <a:ext uri="{FF2B5EF4-FFF2-40B4-BE49-F238E27FC236}">
                <a16:creationId xmlns:a16="http://schemas.microsoft.com/office/drawing/2014/main" id="{26085D4A-7FF2-4D59-B275-32AB71CBC2C7}"/>
              </a:ext>
            </a:extLst>
          </p:cNvPr>
          <p:cNvSpPr>
            <a:spLocks noGrp="1" noChangeArrowheads="1"/>
          </p:cNvSpPr>
          <p:nvPr>
            <p:ph type="body" idx="1"/>
          </p:nvPr>
        </p:nvSpPr>
        <p:spPr>
          <a:xfrm>
            <a:off x="163513" y="960438"/>
            <a:ext cx="9601200" cy="587375"/>
          </a:xfrm>
        </p:spPr>
        <p:txBody>
          <a:bodyPr/>
          <a:lstStyle/>
          <a:p>
            <a:pPr eaLnBrk="1" hangingPunct="1">
              <a:spcBef>
                <a:spcPts val="600"/>
              </a:spcBef>
            </a:pPr>
            <a:r>
              <a:rPr lang="en-US" altLang="en-US" sz="3400"/>
              <a:t>Support for the Observer pattern is built into Java language.</a:t>
            </a:r>
          </a:p>
        </p:txBody>
      </p:sp>
      <p:sp>
        <p:nvSpPr>
          <p:cNvPr id="67588" name="Text Box 4">
            <a:extLst>
              <a:ext uri="{FF2B5EF4-FFF2-40B4-BE49-F238E27FC236}">
                <a16:creationId xmlns:a16="http://schemas.microsoft.com/office/drawing/2014/main" id="{47E2CC09-A1B4-20A3-6B71-39E001F0B3B4}"/>
              </a:ext>
            </a:extLst>
          </p:cNvPr>
          <p:cNvSpPr txBox="1">
            <a:spLocks noChangeArrowheads="1"/>
          </p:cNvSpPr>
          <p:nvPr/>
        </p:nvSpPr>
        <p:spPr bwMode="auto">
          <a:xfrm>
            <a:off x="696913" y="2255838"/>
            <a:ext cx="8001000" cy="4721225"/>
          </a:xfrm>
          <a:prstGeom prst="rect">
            <a:avLst/>
          </a:prstGeom>
          <a:solidFill>
            <a:srgbClr val="FFFFCC"/>
          </a:solidFill>
          <a:ln w="9525">
            <a:solidFill>
              <a:srgbClr val="FF0000"/>
            </a:solidFill>
            <a:miter lim="800000"/>
            <a:headEnd/>
            <a:tailEnd/>
          </a:ln>
        </p:spPr>
        <p:txBody>
          <a:bodyPr lIns="100794" tIns="50397" rIns="100794" bIns="50397">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interface Observer {</a:t>
            </a:r>
          </a:p>
          <a:p>
            <a:pPr>
              <a:lnSpc>
                <a:spcPct val="90000"/>
              </a:lnSpc>
              <a:spcAft>
                <a:spcPts val="1088"/>
              </a:spcAft>
              <a:buClr>
                <a:srgbClr val="000000"/>
              </a:buClr>
              <a:buSzPct val="7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   void update(Observable o, Object arg);</a:t>
            </a:r>
          </a:p>
          <a:p>
            <a:pPr>
              <a:lnSpc>
                <a:spcPct val="90000"/>
              </a:lnSpc>
              <a:spcAft>
                <a:spcPts val="1088"/>
              </a:spcAft>
              <a:buClr>
                <a:srgbClr val="000000"/>
              </a:buClr>
              <a:buSzPct val="7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 </a:t>
            </a:r>
            <a:r>
              <a:rPr lang="en-US" altLang="en-US" sz="2800">
                <a:solidFill>
                  <a:srgbClr val="0000CC"/>
                </a:solidFill>
                <a:latin typeface="Comic Sans MS" panose="030F0702030302020204" pitchFamily="66" charset="0"/>
                <a:cs typeface="Arial" panose="020B0604020202020204" pitchFamily="34" charset="0"/>
              </a:rPr>
              <a:t>//java.util.Observer</a:t>
            </a:r>
          </a:p>
          <a:p>
            <a:pPr>
              <a:lnSpc>
                <a:spcPct val="90000"/>
              </a:lnSpc>
              <a:spcAft>
                <a:spcPts val="1088"/>
              </a:spcAft>
              <a:buClr>
                <a:srgbClr val="000000"/>
              </a:buClr>
              <a:buSzPct val="75000"/>
              <a:buFont typeface="Wingdings" panose="05000000000000000000" pitchFamily="2" charset="2"/>
              <a:buNone/>
            </a:pPr>
            <a:endParaRPr lang="en-US" altLang="en-US" sz="2800">
              <a:solidFill>
                <a:srgbClr val="000000"/>
              </a:solidFill>
              <a:latin typeface="Comic Sans MS" panose="030F0702030302020204" pitchFamily="66" charset="0"/>
              <a:cs typeface="Arial" panose="020B0604020202020204" pitchFamily="34" charset="0"/>
            </a:endParaRPr>
          </a:p>
          <a:p>
            <a:pPr>
              <a:lnSpc>
                <a:spcPct val="90000"/>
              </a:lnSpc>
              <a:spcAft>
                <a:spcPts val="1088"/>
              </a:spcAft>
              <a:buClr>
                <a:srgbClr val="000000"/>
              </a:buClr>
              <a:buSzPct val="7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class Observable {</a:t>
            </a:r>
          </a:p>
          <a:p>
            <a:pPr>
              <a:lnSpc>
                <a:spcPct val="90000"/>
              </a:lnSpc>
              <a:spcAft>
                <a:spcPts val="1088"/>
              </a:spcAft>
              <a:buClr>
                <a:srgbClr val="000000"/>
              </a:buClr>
              <a:buSzPct val="7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   void addObserver(Observer o) { … }</a:t>
            </a:r>
          </a:p>
          <a:p>
            <a:pPr>
              <a:lnSpc>
                <a:spcPct val="90000"/>
              </a:lnSpc>
              <a:spcAft>
                <a:spcPts val="1088"/>
              </a:spcAft>
              <a:buClr>
                <a:srgbClr val="000000"/>
              </a:buClr>
              <a:buSzPct val="7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   void deleteObserver(Observer o) { … }</a:t>
            </a:r>
          </a:p>
          <a:p>
            <a:pPr>
              <a:lnSpc>
                <a:spcPct val="90000"/>
              </a:lnSpc>
              <a:spcAft>
                <a:spcPts val="1088"/>
              </a:spcAft>
              <a:buClr>
                <a:srgbClr val="000000"/>
              </a:buClr>
              <a:buSzPct val="7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   void notifyObservers(Object arg) { … }</a:t>
            </a:r>
          </a:p>
          <a:p>
            <a:pPr>
              <a:lnSpc>
                <a:spcPct val="90000"/>
              </a:lnSpc>
              <a:spcAft>
                <a:spcPts val="1088"/>
              </a:spcAft>
              <a:buClr>
                <a:srgbClr val="000000"/>
              </a:buClr>
              <a:buSzPct val="7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 //</a:t>
            </a:r>
            <a:r>
              <a:rPr lang="en-US" altLang="en-US" sz="2800">
                <a:solidFill>
                  <a:srgbClr val="0000CC"/>
                </a:solidFill>
                <a:latin typeface="Comic Sans MS" panose="030F0702030302020204" pitchFamily="66" charset="0"/>
                <a:cs typeface="Arial" panose="020B0604020202020204" pitchFamily="34" charset="0"/>
              </a:rPr>
              <a:t>java.util.Observable base-class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down)">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6EFA22F-111A-FA27-6954-0DB2042C187C}"/>
              </a:ext>
            </a:extLst>
          </p:cNvPr>
          <p:cNvSpPr>
            <a:spLocks noGrp="1" noChangeArrowheads="1"/>
          </p:cNvSpPr>
          <p:nvPr>
            <p:ph type="title"/>
          </p:nvPr>
        </p:nvSpPr>
        <p:spPr>
          <a:xfrm>
            <a:off x="620713" y="17463"/>
            <a:ext cx="8596312" cy="1255712"/>
          </a:xfrm>
        </p:spPr>
        <p:txBody>
          <a:bodyPr/>
          <a:lstStyle/>
          <a:p>
            <a:r>
              <a:rPr lang="en-US" altLang="en-US" sz="3600"/>
              <a:t>Java Observer/Observable</a:t>
            </a:r>
          </a:p>
        </p:txBody>
      </p:sp>
      <p:sp>
        <p:nvSpPr>
          <p:cNvPr id="210947" name="Rectangle 3">
            <a:extLst>
              <a:ext uri="{FF2B5EF4-FFF2-40B4-BE49-F238E27FC236}">
                <a16:creationId xmlns:a16="http://schemas.microsoft.com/office/drawing/2014/main" id="{7F1F95BA-0802-B3BA-DB07-2F099FB67C24}"/>
              </a:ext>
            </a:extLst>
          </p:cNvPr>
          <p:cNvSpPr>
            <a:spLocks noGrp="1" noChangeArrowheads="1"/>
          </p:cNvSpPr>
          <p:nvPr>
            <p:ph type="body" idx="1"/>
          </p:nvPr>
        </p:nvSpPr>
        <p:spPr>
          <a:xfrm>
            <a:off x="87313" y="1073150"/>
            <a:ext cx="10080625" cy="6019800"/>
          </a:xfrm>
        </p:spPr>
        <p:txBody>
          <a:bodyPr/>
          <a:lstStyle/>
          <a:p>
            <a:pPr>
              <a:lnSpc>
                <a:spcPct val="114000"/>
              </a:lnSpc>
              <a:spcBef>
                <a:spcPts val="600"/>
              </a:spcBef>
              <a:spcAft>
                <a:spcPts val="1200"/>
              </a:spcAft>
            </a:pPr>
            <a:r>
              <a:rPr lang="en-US" altLang="en-US"/>
              <a:t>Observers register with Observable</a:t>
            </a:r>
          </a:p>
          <a:p>
            <a:pPr>
              <a:lnSpc>
                <a:spcPct val="114000"/>
              </a:lnSpc>
              <a:spcBef>
                <a:spcPts val="600"/>
              </a:spcBef>
              <a:spcAft>
                <a:spcPts val="1800"/>
              </a:spcAft>
            </a:pPr>
            <a:r>
              <a:rPr lang="en-US" altLang="en-US"/>
              <a:t>Observable recognizes events and calls specified method of observers</a:t>
            </a:r>
          </a:p>
          <a:p>
            <a:pPr>
              <a:lnSpc>
                <a:spcPct val="114000"/>
              </a:lnSpc>
              <a:spcBef>
                <a:spcPts val="600"/>
              </a:spcBef>
              <a:spcAft>
                <a:spcPct val="0"/>
              </a:spcAft>
            </a:pPr>
            <a:r>
              <a:rPr lang="en-US" altLang="en-US" b="1">
                <a:solidFill>
                  <a:srgbClr val="0000CC"/>
                </a:solidFill>
              </a:rPr>
              <a:t>Java Observer</a:t>
            </a:r>
          </a:p>
          <a:p>
            <a:pPr lvl="1">
              <a:lnSpc>
                <a:spcPct val="114000"/>
              </a:lnSpc>
              <a:spcBef>
                <a:spcPts val="600"/>
              </a:spcBef>
              <a:spcAft>
                <a:spcPts val="1800"/>
              </a:spcAft>
            </a:pPr>
            <a:r>
              <a:rPr lang="en-US" altLang="en-US"/>
              <a:t>Interface class, implemented by observers</a:t>
            </a:r>
          </a:p>
          <a:p>
            <a:pPr>
              <a:lnSpc>
                <a:spcPct val="114000"/>
              </a:lnSpc>
              <a:spcBef>
                <a:spcPts val="600"/>
              </a:spcBef>
              <a:spcAft>
                <a:spcPct val="0"/>
              </a:spcAft>
            </a:pPr>
            <a:r>
              <a:rPr lang="en-US" altLang="en-US" b="1">
                <a:solidFill>
                  <a:srgbClr val="0000CC"/>
                </a:solidFill>
              </a:rPr>
              <a:t>Java Observable</a:t>
            </a:r>
          </a:p>
          <a:p>
            <a:pPr lvl="1">
              <a:lnSpc>
                <a:spcPct val="114000"/>
              </a:lnSpc>
              <a:spcBef>
                <a:spcPts val="600"/>
              </a:spcBef>
              <a:spcAft>
                <a:spcPts val="1200"/>
              </a:spcAft>
            </a:pPr>
            <a:r>
              <a:rPr lang="en-US" altLang="en-US"/>
              <a:t>Concrete Class</a:t>
            </a:r>
          </a:p>
        </p:txBody>
      </p:sp>
      <p:pic>
        <p:nvPicPr>
          <p:cNvPr id="86020" name="Picture 1">
            <a:extLst>
              <a:ext uri="{FF2B5EF4-FFF2-40B4-BE49-F238E27FC236}">
                <a16:creationId xmlns:a16="http://schemas.microsoft.com/office/drawing/2014/main" id="{45CE5D2B-7FAA-7866-AC7B-A1BB7B17A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113" y="4859338"/>
            <a:ext cx="3124200"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0947">
                                            <p:txEl>
                                              <p:pRg st="2" end="2"/>
                                            </p:txEl>
                                          </p:spTgt>
                                        </p:tgtEl>
                                        <p:attrNameLst>
                                          <p:attrName>style.visibility</p:attrName>
                                        </p:attrNameLst>
                                      </p:cBhvr>
                                      <p:to>
                                        <p:strVal val="visible"/>
                                      </p:to>
                                    </p:set>
                                    <p:animEffect transition="in" filter="wipe(down)">
                                      <p:cBhvr>
                                        <p:cTn id="7" dur="500"/>
                                        <p:tgtEl>
                                          <p:spTgt spid="2109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0947">
                                            <p:txEl>
                                              <p:pRg st="3" end="3"/>
                                            </p:txEl>
                                          </p:spTgt>
                                        </p:tgtEl>
                                        <p:attrNameLst>
                                          <p:attrName>style.visibility</p:attrName>
                                        </p:attrNameLst>
                                      </p:cBhvr>
                                      <p:to>
                                        <p:strVal val="visible"/>
                                      </p:to>
                                    </p:set>
                                    <p:animEffect transition="in" filter="wipe(down)">
                                      <p:cBhvr>
                                        <p:cTn id="12" dur="500"/>
                                        <p:tgtEl>
                                          <p:spTgt spid="2109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10947">
                                            <p:txEl>
                                              <p:pRg st="4" end="4"/>
                                            </p:txEl>
                                          </p:spTgt>
                                        </p:tgtEl>
                                        <p:attrNameLst>
                                          <p:attrName>style.visibility</p:attrName>
                                        </p:attrNameLst>
                                      </p:cBhvr>
                                      <p:to>
                                        <p:strVal val="visible"/>
                                      </p:to>
                                    </p:set>
                                    <p:animEffect transition="in" filter="wipe(down)">
                                      <p:cBhvr>
                                        <p:cTn id="17" dur="500"/>
                                        <p:tgtEl>
                                          <p:spTgt spid="2109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10947">
                                            <p:txEl>
                                              <p:pRg st="5" end="5"/>
                                            </p:txEl>
                                          </p:spTgt>
                                        </p:tgtEl>
                                        <p:attrNameLst>
                                          <p:attrName>style.visibility</p:attrName>
                                        </p:attrNameLst>
                                      </p:cBhvr>
                                      <p:to>
                                        <p:strVal val="visible"/>
                                      </p:to>
                                    </p:set>
                                    <p:animEffect transition="in" filter="wipe(down)">
                                      <p:cBhvr>
                                        <p:cTn id="22" dur="500"/>
                                        <p:tgtEl>
                                          <p:spTgt spid="210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15564C9-2B96-E873-E361-243BCF4BEFCA}"/>
              </a:ext>
            </a:extLst>
          </p:cNvPr>
          <p:cNvSpPr>
            <a:spLocks noGrp="1" noChangeArrowheads="1"/>
          </p:cNvSpPr>
          <p:nvPr>
            <p:ph type="title"/>
          </p:nvPr>
        </p:nvSpPr>
        <p:spPr>
          <a:xfrm>
            <a:off x="468313" y="106363"/>
            <a:ext cx="8596312" cy="1255712"/>
          </a:xfrm>
        </p:spPr>
        <p:txBody>
          <a:bodyPr/>
          <a:lstStyle/>
          <a:p>
            <a:r>
              <a:rPr lang="en-US" altLang="en-US" sz="3600"/>
              <a:t>Java Observer Class</a:t>
            </a:r>
          </a:p>
        </p:txBody>
      </p:sp>
      <p:sp>
        <p:nvSpPr>
          <p:cNvPr id="211971" name="Rectangle 3">
            <a:extLst>
              <a:ext uri="{FF2B5EF4-FFF2-40B4-BE49-F238E27FC236}">
                <a16:creationId xmlns:a16="http://schemas.microsoft.com/office/drawing/2014/main" id="{73692B2C-B2F0-6D35-F564-B647F9F5E60C}"/>
              </a:ext>
            </a:extLst>
          </p:cNvPr>
          <p:cNvSpPr>
            <a:spLocks noGrp="1" noChangeArrowheads="1"/>
          </p:cNvSpPr>
          <p:nvPr>
            <p:ph type="body" idx="1"/>
          </p:nvPr>
        </p:nvSpPr>
        <p:spPr>
          <a:xfrm>
            <a:off x="163513" y="1341438"/>
            <a:ext cx="9525000" cy="6096000"/>
          </a:xfrm>
        </p:spPr>
        <p:txBody>
          <a:bodyPr/>
          <a:lstStyle/>
          <a:p>
            <a:pPr>
              <a:lnSpc>
                <a:spcPct val="120000"/>
              </a:lnSpc>
              <a:spcBef>
                <a:spcPts val="1200"/>
              </a:spcBef>
              <a:spcAft>
                <a:spcPct val="0"/>
              </a:spcAft>
            </a:pPr>
            <a:r>
              <a:rPr lang="en-US" altLang="en-US" sz="3200"/>
              <a:t>Must implement an update() method which the Observable object x will call:</a:t>
            </a:r>
          </a:p>
          <a:p>
            <a:pPr lvl="1">
              <a:lnSpc>
                <a:spcPct val="120000"/>
              </a:lnSpc>
              <a:spcBef>
                <a:spcPts val="1200"/>
              </a:spcBef>
              <a:spcAft>
                <a:spcPts val="1200"/>
              </a:spcAft>
            </a:pPr>
            <a:r>
              <a:rPr lang="en-US" altLang="en-US" sz="2800" b="1">
                <a:solidFill>
                  <a:srgbClr val="0000CC"/>
                </a:solidFill>
              </a:rPr>
              <a:t>update(Observable x, Object y)</a:t>
            </a:r>
          </a:p>
          <a:p>
            <a:pPr>
              <a:lnSpc>
                <a:spcPct val="120000"/>
              </a:lnSpc>
              <a:spcBef>
                <a:spcPts val="2400"/>
              </a:spcBef>
              <a:spcAft>
                <a:spcPct val="0"/>
              </a:spcAft>
            </a:pPr>
            <a:r>
              <a:rPr lang="en-US" altLang="en-US" sz="3200"/>
              <a:t>When Observable object x                                            calls the update() method for                                                          a registered   observer:</a:t>
            </a:r>
          </a:p>
          <a:p>
            <a:pPr lvl="1">
              <a:lnSpc>
                <a:spcPct val="120000"/>
              </a:lnSpc>
              <a:spcBef>
                <a:spcPts val="1200"/>
              </a:spcBef>
              <a:spcAft>
                <a:spcPct val="30000"/>
              </a:spcAft>
            </a:pPr>
            <a:r>
              <a:rPr lang="en-US" altLang="en-US" sz="2800">
                <a:solidFill>
                  <a:srgbClr val="0000CC"/>
                </a:solidFill>
              </a:rPr>
              <a:t>It passes itself as a parameter                                    and also a data object y…</a:t>
            </a:r>
          </a:p>
        </p:txBody>
      </p:sp>
      <p:pic>
        <p:nvPicPr>
          <p:cNvPr id="87044" name="Picture 1">
            <a:extLst>
              <a:ext uri="{FF2B5EF4-FFF2-40B4-BE49-F238E27FC236}">
                <a16:creationId xmlns:a16="http://schemas.microsoft.com/office/drawing/2014/main" id="{18B9BD75-821C-52F6-A83B-471DEEAF5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313" y="3236913"/>
            <a:ext cx="3830637"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1971">
                                            <p:txEl>
                                              <p:pRg st="2" end="2"/>
                                            </p:txEl>
                                          </p:spTgt>
                                        </p:tgtEl>
                                        <p:attrNameLst>
                                          <p:attrName>style.visibility</p:attrName>
                                        </p:attrNameLst>
                                      </p:cBhvr>
                                      <p:to>
                                        <p:strVal val="visible"/>
                                      </p:to>
                                    </p:set>
                                    <p:animEffect transition="in" filter="wipe(down)">
                                      <p:cBhvr>
                                        <p:cTn id="7" dur="500"/>
                                        <p:tgtEl>
                                          <p:spTgt spid="21197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1971">
                                            <p:txEl>
                                              <p:pRg st="3" end="3"/>
                                            </p:txEl>
                                          </p:spTgt>
                                        </p:tgtEl>
                                        <p:attrNameLst>
                                          <p:attrName>style.visibility</p:attrName>
                                        </p:attrNameLst>
                                      </p:cBhvr>
                                      <p:to>
                                        <p:strVal val="visible"/>
                                      </p:to>
                                    </p:set>
                                    <p:animEffect transition="in" filter="wipe(down)">
                                      <p:cBhvr>
                                        <p:cTn id="10" dur="500"/>
                                        <p:tgtEl>
                                          <p:spTgt spid="211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F9F8FD-9FC1-B8CE-DF4B-AFED0BC37E71}"/>
              </a:ext>
            </a:extLst>
          </p:cNvPr>
          <p:cNvSpPr>
            <a:spLocks noGrp="1" noChangeArrowheads="1"/>
          </p:cNvSpPr>
          <p:nvPr>
            <p:ph type="title"/>
          </p:nvPr>
        </p:nvSpPr>
        <p:spPr>
          <a:xfrm>
            <a:off x="544513" y="-22225"/>
            <a:ext cx="8596312" cy="1255713"/>
          </a:xfrm>
        </p:spPr>
        <p:txBody>
          <a:bodyPr/>
          <a:lstStyle/>
          <a:p>
            <a:r>
              <a:rPr lang="en-US" altLang="en-US" sz="3600"/>
              <a:t>Java Observable Class</a:t>
            </a:r>
          </a:p>
        </p:txBody>
      </p:sp>
      <p:sp>
        <p:nvSpPr>
          <p:cNvPr id="212995" name="Rectangle 3">
            <a:extLst>
              <a:ext uri="{FF2B5EF4-FFF2-40B4-BE49-F238E27FC236}">
                <a16:creationId xmlns:a16="http://schemas.microsoft.com/office/drawing/2014/main" id="{0C39956D-54BC-8796-2927-031567E9F06D}"/>
              </a:ext>
            </a:extLst>
          </p:cNvPr>
          <p:cNvSpPr>
            <a:spLocks noGrp="1" noChangeArrowheads="1"/>
          </p:cNvSpPr>
          <p:nvPr>
            <p:ph type="body" idx="1"/>
          </p:nvPr>
        </p:nvSpPr>
        <p:spPr>
          <a:xfrm>
            <a:off x="277813" y="1036638"/>
            <a:ext cx="9525000" cy="5791200"/>
          </a:xfrm>
        </p:spPr>
        <p:txBody>
          <a:bodyPr/>
          <a:lstStyle/>
          <a:p>
            <a:pPr>
              <a:lnSpc>
                <a:spcPct val="120000"/>
              </a:lnSpc>
              <a:spcBef>
                <a:spcPts val="600"/>
              </a:spcBef>
              <a:spcAft>
                <a:spcPct val="25000"/>
              </a:spcAft>
            </a:pPr>
            <a:r>
              <a:rPr lang="en-US" altLang="en-US"/>
              <a:t>Needs to be extended</a:t>
            </a:r>
          </a:p>
          <a:p>
            <a:pPr>
              <a:lnSpc>
                <a:spcPct val="120000"/>
              </a:lnSpc>
              <a:spcBef>
                <a:spcPts val="600"/>
              </a:spcBef>
              <a:spcAft>
                <a:spcPct val="25000"/>
              </a:spcAft>
            </a:pPr>
            <a:r>
              <a:rPr lang="en-US" altLang="en-US"/>
              <a:t>Inherited methods from Observable</a:t>
            </a:r>
          </a:p>
          <a:p>
            <a:pPr lvl="1">
              <a:lnSpc>
                <a:spcPct val="120000"/>
              </a:lnSpc>
              <a:spcBef>
                <a:spcPts val="600"/>
              </a:spcBef>
              <a:spcAft>
                <a:spcPct val="25000"/>
              </a:spcAft>
            </a:pPr>
            <a:r>
              <a:rPr lang="en-US" altLang="en-US" b="1">
                <a:solidFill>
                  <a:srgbClr val="0000CC"/>
                </a:solidFill>
              </a:rPr>
              <a:t>addObserver(Observer z)</a:t>
            </a:r>
          </a:p>
          <a:p>
            <a:pPr lvl="2">
              <a:lnSpc>
                <a:spcPct val="120000"/>
              </a:lnSpc>
              <a:spcBef>
                <a:spcPts val="600"/>
              </a:spcBef>
              <a:spcAft>
                <a:spcPct val="25000"/>
              </a:spcAft>
            </a:pPr>
            <a:r>
              <a:rPr lang="en-US" altLang="en-US"/>
              <a:t>Adds the object z to the                                                   observable’s list of observers</a:t>
            </a:r>
          </a:p>
          <a:p>
            <a:pPr lvl="1">
              <a:lnSpc>
                <a:spcPct val="120000"/>
              </a:lnSpc>
              <a:spcBef>
                <a:spcPts val="600"/>
              </a:spcBef>
              <a:spcAft>
                <a:spcPct val="25000"/>
              </a:spcAft>
            </a:pPr>
            <a:r>
              <a:rPr lang="en-US" altLang="en-US" b="1">
                <a:solidFill>
                  <a:srgbClr val="0000CC"/>
                </a:solidFill>
              </a:rPr>
              <a:t>notifyObserver(Object y)</a:t>
            </a:r>
          </a:p>
          <a:p>
            <a:pPr lvl="2">
              <a:lnSpc>
                <a:spcPct val="120000"/>
              </a:lnSpc>
              <a:spcBef>
                <a:spcPts val="600"/>
              </a:spcBef>
              <a:spcAft>
                <a:spcPct val="25000"/>
              </a:spcAft>
            </a:pPr>
            <a:r>
              <a:rPr lang="en-US" altLang="en-US"/>
              <a:t>Calls the update() method for each of the observers in its list of observers, passing y as the data object</a:t>
            </a:r>
          </a:p>
          <a:p>
            <a:pPr lvl="2">
              <a:lnSpc>
                <a:spcPct val="120000"/>
              </a:lnSpc>
              <a:spcBef>
                <a:spcPts val="600"/>
              </a:spcBef>
              <a:spcAft>
                <a:spcPct val="25000"/>
              </a:spcAft>
            </a:pPr>
            <a:endParaRPr lang="en-US" altLang="en-US"/>
          </a:p>
        </p:txBody>
      </p:sp>
      <p:pic>
        <p:nvPicPr>
          <p:cNvPr id="88068" name="Picture 1">
            <a:extLst>
              <a:ext uri="{FF2B5EF4-FFF2-40B4-BE49-F238E27FC236}">
                <a16:creationId xmlns:a16="http://schemas.microsoft.com/office/drawing/2014/main" id="{49F7B5FC-F053-0164-EEB3-4CAD78F06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325" y="2636838"/>
            <a:ext cx="34163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2995">
                                            <p:txEl>
                                              <p:pRg st="2" end="2"/>
                                            </p:txEl>
                                          </p:spTgt>
                                        </p:tgtEl>
                                        <p:attrNameLst>
                                          <p:attrName>style.visibility</p:attrName>
                                        </p:attrNameLst>
                                      </p:cBhvr>
                                      <p:to>
                                        <p:strVal val="visible"/>
                                      </p:to>
                                    </p:set>
                                    <p:animEffect transition="in" filter="wipe(down)">
                                      <p:cBhvr>
                                        <p:cTn id="7" dur="500"/>
                                        <p:tgtEl>
                                          <p:spTgt spid="2129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2995">
                                            <p:txEl>
                                              <p:pRg st="3" end="3"/>
                                            </p:txEl>
                                          </p:spTgt>
                                        </p:tgtEl>
                                        <p:attrNameLst>
                                          <p:attrName>style.visibility</p:attrName>
                                        </p:attrNameLst>
                                      </p:cBhvr>
                                      <p:to>
                                        <p:strVal val="visible"/>
                                      </p:to>
                                    </p:set>
                                    <p:animEffect transition="in" filter="wipe(down)">
                                      <p:cBhvr>
                                        <p:cTn id="12" dur="500"/>
                                        <p:tgtEl>
                                          <p:spTgt spid="2129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12995">
                                            <p:txEl>
                                              <p:pRg st="4" end="4"/>
                                            </p:txEl>
                                          </p:spTgt>
                                        </p:tgtEl>
                                        <p:attrNameLst>
                                          <p:attrName>style.visibility</p:attrName>
                                        </p:attrNameLst>
                                      </p:cBhvr>
                                      <p:to>
                                        <p:strVal val="visible"/>
                                      </p:to>
                                    </p:set>
                                    <p:animEffect transition="in" filter="wipe(down)">
                                      <p:cBhvr>
                                        <p:cTn id="17" dur="500"/>
                                        <p:tgtEl>
                                          <p:spTgt spid="2129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12995">
                                            <p:txEl>
                                              <p:pRg st="5" end="5"/>
                                            </p:txEl>
                                          </p:spTgt>
                                        </p:tgtEl>
                                        <p:attrNameLst>
                                          <p:attrName>style.visibility</p:attrName>
                                        </p:attrNameLst>
                                      </p:cBhvr>
                                      <p:to>
                                        <p:strVal val="visible"/>
                                      </p:to>
                                    </p:set>
                                    <p:animEffect transition="in" filter="wipe(down)">
                                      <p:cBhvr>
                                        <p:cTn id="22" dur="500"/>
                                        <p:tgtEl>
                                          <p:spTgt spid="212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5">
            <a:extLst>
              <a:ext uri="{FF2B5EF4-FFF2-40B4-BE49-F238E27FC236}">
                <a16:creationId xmlns:a16="http://schemas.microsoft.com/office/drawing/2014/main" id="{997D1A01-76D4-A709-976A-AA1A27E0EE68}"/>
              </a:ext>
            </a:extLst>
          </p:cNvPr>
          <p:cNvSpPr txBox="1">
            <a:spLocks noChangeArrowheads="1"/>
          </p:cNvSpPr>
          <p:nvPr/>
        </p:nvSpPr>
        <p:spPr bwMode="auto">
          <a:xfrm>
            <a:off x="420688" y="3581400"/>
            <a:ext cx="73914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US" altLang="zh-CN" sz="2800">
                <a:solidFill>
                  <a:schemeClr val="tx1"/>
                </a:solidFill>
                <a:latin typeface="Comic Sans MS" panose="030F0702030302020204" pitchFamily="66" charset="0"/>
                <a:ea typeface="SimSun" panose="02010600030101010101" pitchFamily="2" charset="-122"/>
                <a:cs typeface="Arial" panose="020B0604020202020204" pitchFamily="34" charset="0"/>
              </a:rPr>
              <a:t>class Observable {</a:t>
            </a:r>
          </a:p>
          <a:p>
            <a:pPr eaLnBrk="1" hangingPunct="1">
              <a:spcBef>
                <a:spcPct val="50000"/>
              </a:spcBef>
            </a:pPr>
            <a:endParaRPr lang="en-US" altLang="zh-CN" sz="2800">
              <a:solidFill>
                <a:schemeClr val="tx1"/>
              </a:solidFill>
              <a:latin typeface="Comic Sans MS" panose="030F0702030302020204" pitchFamily="66" charset="0"/>
              <a:ea typeface="SimSun" panose="02010600030101010101" pitchFamily="2" charset="-122"/>
              <a:cs typeface="Arial" panose="020B0604020202020204" pitchFamily="34" charset="0"/>
            </a:endParaRPr>
          </a:p>
          <a:p>
            <a:pPr eaLnBrk="1" hangingPunct="1">
              <a:spcBef>
                <a:spcPct val="50000"/>
              </a:spcBef>
            </a:pPr>
            <a:endParaRPr lang="en-US" altLang="zh-CN" sz="2800">
              <a:solidFill>
                <a:schemeClr val="tx1"/>
              </a:solidFill>
              <a:latin typeface="Comic Sans MS" panose="030F0702030302020204" pitchFamily="66" charset="0"/>
              <a:ea typeface="SimSun" panose="02010600030101010101" pitchFamily="2" charset="-122"/>
              <a:cs typeface="Arial" panose="020B0604020202020204" pitchFamily="34" charset="0"/>
            </a:endParaRPr>
          </a:p>
          <a:p>
            <a:pPr eaLnBrk="1" hangingPunct="1">
              <a:spcBef>
                <a:spcPct val="50000"/>
              </a:spcBef>
            </a:pPr>
            <a:endParaRPr lang="en-US" altLang="zh-CN" sz="2800">
              <a:solidFill>
                <a:schemeClr val="tx1"/>
              </a:solidFill>
              <a:latin typeface="Comic Sans MS" panose="030F0702030302020204" pitchFamily="66" charset="0"/>
              <a:ea typeface="SimSun" panose="02010600030101010101" pitchFamily="2" charset="-122"/>
              <a:cs typeface="Arial" panose="020B0604020202020204" pitchFamily="34" charset="0"/>
            </a:endParaRPr>
          </a:p>
          <a:p>
            <a:pPr eaLnBrk="1" hangingPunct="1">
              <a:spcBef>
                <a:spcPct val="50000"/>
              </a:spcBef>
            </a:pPr>
            <a:r>
              <a:rPr lang="en-US" altLang="zh-CN" sz="2800">
                <a:solidFill>
                  <a:schemeClr val="tx1"/>
                </a:solidFill>
                <a:latin typeface="Comic Sans MS" panose="030F0702030302020204" pitchFamily="66" charset="0"/>
                <a:ea typeface="SimSun" panose="02010600030101010101" pitchFamily="2" charset="-122"/>
                <a:cs typeface="Arial" panose="020B0604020202020204" pitchFamily="34" charset="0"/>
              </a:rPr>
              <a:t> …</a:t>
            </a:r>
          </a:p>
          <a:p>
            <a:pPr eaLnBrk="1" hangingPunct="1">
              <a:spcBef>
                <a:spcPct val="50000"/>
              </a:spcBef>
            </a:pPr>
            <a:r>
              <a:rPr lang="en-US" altLang="zh-CN" sz="2800">
                <a:solidFill>
                  <a:schemeClr val="tx1"/>
                </a:solidFill>
                <a:latin typeface="Comic Sans MS" panose="030F0702030302020204" pitchFamily="66" charset="0"/>
                <a:ea typeface="SimSun" panose="02010600030101010101" pitchFamily="2" charset="-122"/>
                <a:cs typeface="Arial" panose="020B0604020202020204" pitchFamily="34" charset="0"/>
              </a:rPr>
              <a:t>}</a:t>
            </a:r>
          </a:p>
        </p:txBody>
      </p:sp>
      <p:sp>
        <p:nvSpPr>
          <p:cNvPr id="89091" name="Rectangle 2">
            <a:extLst>
              <a:ext uri="{FF2B5EF4-FFF2-40B4-BE49-F238E27FC236}">
                <a16:creationId xmlns:a16="http://schemas.microsoft.com/office/drawing/2014/main" id="{80720023-610D-B1B6-283E-153AF4C9ED22}"/>
              </a:ext>
            </a:extLst>
          </p:cNvPr>
          <p:cNvSpPr>
            <a:spLocks noGrp="1" noChangeArrowheads="1"/>
          </p:cNvSpPr>
          <p:nvPr>
            <p:ph type="title" idx="4294967295"/>
          </p:nvPr>
        </p:nvSpPr>
        <p:spPr>
          <a:xfrm>
            <a:off x="77788" y="323850"/>
            <a:ext cx="9840912" cy="712788"/>
          </a:xfrm>
        </p:spPr>
        <p:txBody>
          <a:bodyPr/>
          <a:lstStyle/>
          <a:p>
            <a:r>
              <a:rPr lang="en-US" altLang="zh-CN" sz="3200">
                <a:ea typeface="SimSun" panose="02010600030101010101" pitchFamily="2" charset="-122"/>
              </a:rPr>
              <a:t>Java Support for Observer Pattern</a:t>
            </a:r>
          </a:p>
        </p:txBody>
      </p:sp>
      <p:sp>
        <p:nvSpPr>
          <p:cNvPr id="89092" name="Rectangle 3">
            <a:extLst>
              <a:ext uri="{FF2B5EF4-FFF2-40B4-BE49-F238E27FC236}">
                <a16:creationId xmlns:a16="http://schemas.microsoft.com/office/drawing/2014/main" id="{D71CC279-4A32-120D-E329-DF11A841BF75}"/>
              </a:ext>
            </a:extLst>
          </p:cNvPr>
          <p:cNvSpPr>
            <a:spLocks noGrp="1" noChangeArrowheads="1"/>
          </p:cNvSpPr>
          <p:nvPr>
            <p:ph type="body" idx="4294967295"/>
          </p:nvPr>
        </p:nvSpPr>
        <p:spPr>
          <a:xfrm>
            <a:off x="168275" y="1595438"/>
            <a:ext cx="9659938" cy="5543550"/>
          </a:xfrm>
        </p:spPr>
        <p:txBody>
          <a:bodyPr/>
          <a:lstStyle/>
          <a:p>
            <a:pPr>
              <a:buFont typeface="Wingdings" panose="05000000000000000000" pitchFamily="2" charset="2"/>
              <a:buNone/>
            </a:pPr>
            <a:r>
              <a:rPr lang="en-US" altLang="zh-CN" b="1">
                <a:ea typeface="SimSun" panose="02010600030101010101" pitchFamily="2" charset="-122"/>
              </a:rPr>
              <a:t> </a:t>
            </a:r>
          </a:p>
        </p:txBody>
      </p:sp>
      <p:sp>
        <p:nvSpPr>
          <p:cNvPr id="897028" name="Rectangle 4">
            <a:extLst>
              <a:ext uri="{FF2B5EF4-FFF2-40B4-BE49-F238E27FC236}">
                <a16:creationId xmlns:a16="http://schemas.microsoft.com/office/drawing/2014/main" id="{51A0E4E3-0776-C9D6-B95A-6ABA7B0D1899}"/>
              </a:ext>
            </a:extLst>
          </p:cNvPr>
          <p:cNvSpPr>
            <a:spLocks noChangeArrowheads="1"/>
          </p:cNvSpPr>
          <p:nvPr/>
        </p:nvSpPr>
        <p:spPr bwMode="auto">
          <a:xfrm>
            <a:off x="544513" y="1341438"/>
            <a:ext cx="449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Aft>
                <a:spcPts val="1375"/>
              </a:spcAft>
              <a:buClr>
                <a:srgbClr val="000000"/>
              </a:buClr>
              <a:buSzPct val="45000"/>
              <a:buFont typeface="Wingdings" panose="05000000000000000000" pitchFamily="2" charset="2"/>
              <a:buNone/>
            </a:pPr>
            <a:r>
              <a:rPr lang="en-US" altLang="en-US" sz="2400">
                <a:solidFill>
                  <a:srgbClr val="000000"/>
                </a:solidFill>
                <a:latin typeface="Comic Sans MS" panose="030F0702030302020204" pitchFamily="66" charset="0"/>
                <a:cs typeface="Arial" panose="020B0604020202020204" pitchFamily="34" charset="0"/>
              </a:rPr>
              <a:t>interface Observer</a:t>
            </a:r>
            <a:r>
              <a:rPr lang="en-US" altLang="en-US" sz="2800">
                <a:solidFill>
                  <a:srgbClr val="000000"/>
                </a:solidFill>
                <a:latin typeface="Comic Sans MS" panose="030F0702030302020204" pitchFamily="66" charset="0"/>
                <a:cs typeface="Arial" panose="020B0604020202020204" pitchFamily="34" charset="0"/>
              </a:rPr>
              <a:t> {</a:t>
            </a:r>
          </a:p>
          <a:p>
            <a:pPr>
              <a:spcAft>
                <a:spcPts val="1375"/>
              </a:spcAft>
              <a:buClr>
                <a:srgbClr val="000000"/>
              </a:buClr>
              <a:buSzPct val="45000"/>
              <a:buFont typeface="Wingdings" panose="05000000000000000000" pitchFamily="2" charset="2"/>
              <a:buChar char=""/>
            </a:pPr>
            <a:endParaRPr lang="en-US" altLang="en-US" sz="2800">
              <a:solidFill>
                <a:srgbClr val="CC0000"/>
              </a:solidFill>
              <a:latin typeface="Comic Sans MS" panose="030F0702030302020204" pitchFamily="66" charset="0"/>
              <a:cs typeface="Arial" panose="020B0604020202020204" pitchFamily="34" charset="0"/>
            </a:endParaRPr>
          </a:p>
        </p:txBody>
      </p:sp>
      <p:sp>
        <p:nvSpPr>
          <p:cNvPr id="897029" name="Rectangle 5">
            <a:extLst>
              <a:ext uri="{FF2B5EF4-FFF2-40B4-BE49-F238E27FC236}">
                <a16:creationId xmlns:a16="http://schemas.microsoft.com/office/drawing/2014/main" id="{A20A8120-1872-7864-EE68-C4969A6A9B75}"/>
              </a:ext>
            </a:extLst>
          </p:cNvPr>
          <p:cNvSpPr>
            <a:spLocks noChangeArrowheads="1"/>
          </p:cNvSpPr>
          <p:nvPr/>
        </p:nvSpPr>
        <p:spPr bwMode="auto">
          <a:xfrm>
            <a:off x="1176338" y="2016125"/>
            <a:ext cx="78962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342900" indent="-342900">
              <a:defRPr sz="3600" b="1">
                <a:solidFill>
                  <a:schemeClr val="bg1"/>
                </a:solidFill>
                <a:latin typeface="Times New Roman" panose="02020603050405020304" pitchFamily="18" charset="0"/>
              </a:defRPr>
            </a:lvl1pPr>
            <a:lvl2pPr marL="854075" indent="-284163">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lvl="1">
              <a:spcAft>
                <a:spcPts val="1088"/>
              </a:spcAft>
              <a:buClr>
                <a:srgbClr val="000000"/>
              </a:buClr>
              <a:buSzPct val="75000"/>
              <a:buFont typeface="Symbol" panose="05050102010706020507" pitchFamily="18" charset="2"/>
              <a:buNone/>
            </a:pPr>
            <a:r>
              <a:rPr lang="en-US" altLang="en-US" sz="2400">
                <a:solidFill>
                  <a:srgbClr val="000000"/>
                </a:solidFill>
                <a:latin typeface="Comic Sans MS" panose="030F0702030302020204" pitchFamily="66" charset="0"/>
                <a:cs typeface="Arial" panose="020B0604020202020204" pitchFamily="34" charset="0"/>
              </a:rPr>
              <a:t>void update (Observable sub, </a:t>
            </a:r>
            <a:r>
              <a:rPr lang="en-US" altLang="en-US" sz="2400">
                <a:solidFill>
                  <a:srgbClr val="669900"/>
                </a:solidFill>
                <a:latin typeface="Comic Sans MS" panose="030F0702030302020204" pitchFamily="66" charset="0"/>
                <a:cs typeface="Arial" panose="020B0604020202020204" pitchFamily="34" charset="0"/>
              </a:rPr>
              <a:t>Object arg</a:t>
            </a:r>
            <a:r>
              <a:rPr lang="en-US" altLang="en-US" sz="2400">
                <a:solidFill>
                  <a:srgbClr val="000000"/>
                </a:solidFill>
                <a:latin typeface="Comic Sans MS" panose="030F0702030302020204" pitchFamily="66" charset="0"/>
                <a:cs typeface="Arial" panose="020B0604020202020204" pitchFamily="34" charset="0"/>
              </a:rPr>
              <a:t>)</a:t>
            </a:r>
            <a:endParaRPr lang="en-US" altLang="en-US" sz="2400">
              <a:solidFill>
                <a:srgbClr val="CC0000"/>
              </a:solidFill>
              <a:latin typeface="Comic Sans MS" panose="030F0702030302020204" pitchFamily="66" charset="0"/>
              <a:cs typeface="Arial" panose="020B0604020202020204" pitchFamily="34" charset="0"/>
            </a:endParaRPr>
          </a:p>
        </p:txBody>
      </p:sp>
      <p:sp>
        <p:nvSpPr>
          <p:cNvPr id="897030" name="Rectangle 6">
            <a:extLst>
              <a:ext uri="{FF2B5EF4-FFF2-40B4-BE49-F238E27FC236}">
                <a16:creationId xmlns:a16="http://schemas.microsoft.com/office/drawing/2014/main" id="{308E1FD9-1E6B-94C1-D3B8-1FF713CECCED}"/>
              </a:ext>
            </a:extLst>
          </p:cNvPr>
          <p:cNvSpPr>
            <a:spLocks noChangeArrowheads="1"/>
          </p:cNvSpPr>
          <p:nvPr/>
        </p:nvSpPr>
        <p:spPr bwMode="auto">
          <a:xfrm>
            <a:off x="671513" y="2268538"/>
            <a:ext cx="1765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Aft>
                <a:spcPts val="1375"/>
              </a:spcAft>
              <a:buClr>
                <a:srgbClr val="000000"/>
              </a:buClr>
              <a:buSzPct val="45000"/>
              <a:buFont typeface="Wingdings" panose="05000000000000000000" pitchFamily="2" charset="2"/>
              <a:buNone/>
            </a:pPr>
            <a:r>
              <a:rPr lang="en-US" altLang="en-US" sz="2800">
                <a:solidFill>
                  <a:srgbClr val="000000"/>
                </a:solidFill>
                <a:latin typeface="Comic Sans MS" panose="030F0702030302020204" pitchFamily="66" charset="0"/>
                <a:cs typeface="Arial" panose="020B0604020202020204" pitchFamily="34" charset="0"/>
              </a:rPr>
              <a:t>}</a:t>
            </a:r>
          </a:p>
          <a:p>
            <a:pPr>
              <a:spcAft>
                <a:spcPts val="1375"/>
              </a:spcAft>
              <a:buClr>
                <a:srgbClr val="000000"/>
              </a:buClr>
              <a:buSzPct val="45000"/>
              <a:buFont typeface="Wingdings" panose="05000000000000000000" pitchFamily="2" charset="2"/>
              <a:buChar char=""/>
            </a:pPr>
            <a:endParaRPr lang="en-US" altLang="en-US" sz="2400">
              <a:solidFill>
                <a:srgbClr val="CC0000"/>
              </a:solidFill>
              <a:latin typeface="Comic Sans MS" panose="030F0702030302020204" pitchFamily="66" charset="0"/>
              <a:cs typeface="Arial" panose="020B0604020202020204" pitchFamily="34" charset="0"/>
            </a:endParaRPr>
          </a:p>
        </p:txBody>
      </p:sp>
      <p:grpSp>
        <p:nvGrpSpPr>
          <p:cNvPr id="2" name="Group 7">
            <a:extLst>
              <a:ext uri="{FF2B5EF4-FFF2-40B4-BE49-F238E27FC236}">
                <a16:creationId xmlns:a16="http://schemas.microsoft.com/office/drawing/2014/main" id="{1A79A410-77A6-8FDC-D826-356534F9BB8C}"/>
              </a:ext>
            </a:extLst>
          </p:cNvPr>
          <p:cNvGrpSpPr>
            <a:grpSpLocks/>
          </p:cNvGrpSpPr>
          <p:nvPr/>
        </p:nvGrpSpPr>
        <p:grpSpPr bwMode="auto">
          <a:xfrm>
            <a:off x="5791200" y="2435225"/>
            <a:ext cx="1687513" cy="873125"/>
            <a:chOff x="1776" y="2448"/>
            <a:chExt cx="965" cy="499"/>
          </a:xfrm>
        </p:grpSpPr>
        <p:sp>
          <p:nvSpPr>
            <p:cNvPr id="89104" name="Text Box 8">
              <a:extLst>
                <a:ext uri="{FF2B5EF4-FFF2-40B4-BE49-F238E27FC236}">
                  <a16:creationId xmlns:a16="http://schemas.microsoft.com/office/drawing/2014/main" id="{C99CF322-1375-6A3C-A655-81A01C43DC40}"/>
                </a:ext>
              </a:extLst>
            </p:cNvPr>
            <p:cNvSpPr txBox="1">
              <a:spLocks noChangeArrowheads="1"/>
            </p:cNvSpPr>
            <p:nvPr/>
          </p:nvSpPr>
          <p:spPr bwMode="auto">
            <a:xfrm>
              <a:off x="1958" y="2697"/>
              <a:ext cx="7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zh-CN" sz="2200">
                  <a:solidFill>
                    <a:srgbClr val="CC0000"/>
                  </a:solidFill>
                  <a:latin typeface="Comic Sans MS" panose="030F0702030302020204" pitchFamily="66" charset="0"/>
                  <a:ea typeface="SimSun" panose="02010600030101010101" pitchFamily="2" charset="-122"/>
                  <a:cs typeface="Arial" panose="020B0604020202020204" pitchFamily="34" charset="0"/>
                </a:rPr>
                <a:t>Subject.</a:t>
              </a:r>
            </a:p>
          </p:txBody>
        </p:sp>
        <p:sp>
          <p:nvSpPr>
            <p:cNvPr id="89105" name="Line 9">
              <a:extLst>
                <a:ext uri="{FF2B5EF4-FFF2-40B4-BE49-F238E27FC236}">
                  <a16:creationId xmlns:a16="http://schemas.microsoft.com/office/drawing/2014/main" id="{66B18B42-3A98-02D0-DC9B-4DFD6ADC02F7}"/>
                </a:ext>
              </a:extLst>
            </p:cNvPr>
            <p:cNvSpPr>
              <a:spLocks noChangeShapeType="1"/>
            </p:cNvSpPr>
            <p:nvPr/>
          </p:nvSpPr>
          <p:spPr bwMode="auto">
            <a:xfrm flipH="1" flipV="1">
              <a:off x="1776" y="2448"/>
              <a:ext cx="144" cy="336"/>
            </a:xfrm>
            <a:prstGeom prst="line">
              <a:avLst/>
            </a:prstGeom>
            <a:noFill/>
            <a:ln w="12700" cap="sq">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89097" name="Rectangle 10">
            <a:extLst>
              <a:ext uri="{FF2B5EF4-FFF2-40B4-BE49-F238E27FC236}">
                <a16:creationId xmlns:a16="http://schemas.microsoft.com/office/drawing/2014/main" id="{97A38DD0-2EC8-0B3B-F627-B0556D48B655}"/>
              </a:ext>
            </a:extLst>
          </p:cNvPr>
          <p:cNvSpPr>
            <a:spLocks noChangeArrowheads="1"/>
          </p:cNvSpPr>
          <p:nvPr/>
        </p:nvSpPr>
        <p:spPr bwMode="auto">
          <a:xfrm>
            <a:off x="923925" y="4422775"/>
            <a:ext cx="756126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grpSp>
        <p:nvGrpSpPr>
          <p:cNvPr id="89098" name="Group 11">
            <a:extLst>
              <a:ext uri="{FF2B5EF4-FFF2-40B4-BE49-F238E27FC236}">
                <a16:creationId xmlns:a16="http://schemas.microsoft.com/office/drawing/2014/main" id="{6EC1129B-9563-0460-9301-931371FF3CAE}"/>
              </a:ext>
            </a:extLst>
          </p:cNvPr>
          <p:cNvGrpSpPr>
            <a:grpSpLocks/>
          </p:cNvGrpSpPr>
          <p:nvPr/>
        </p:nvGrpSpPr>
        <p:grpSpPr bwMode="auto">
          <a:xfrm>
            <a:off x="1344613" y="4168775"/>
            <a:ext cx="7727950" cy="1554163"/>
            <a:chOff x="768" y="2496"/>
            <a:chExt cx="4416" cy="888"/>
          </a:xfrm>
        </p:grpSpPr>
        <p:sp>
          <p:nvSpPr>
            <p:cNvPr id="89101" name="Rectangle 12">
              <a:extLst>
                <a:ext uri="{FF2B5EF4-FFF2-40B4-BE49-F238E27FC236}">
                  <a16:creationId xmlns:a16="http://schemas.microsoft.com/office/drawing/2014/main" id="{B518CB6F-1D62-8227-F614-20FB49D30C24}"/>
                </a:ext>
              </a:extLst>
            </p:cNvPr>
            <p:cNvSpPr>
              <a:spLocks noChangeArrowheads="1"/>
            </p:cNvSpPr>
            <p:nvPr/>
          </p:nvSpPr>
          <p:spPr bwMode="auto">
            <a:xfrm>
              <a:off x="768" y="2496"/>
              <a:ext cx="42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342900" indent="-342900">
                <a:defRPr sz="3600" b="1">
                  <a:solidFill>
                    <a:schemeClr val="bg1"/>
                  </a:solidFill>
                  <a:latin typeface="Times New Roman" panose="02020603050405020304" pitchFamily="18" charset="0"/>
                </a:defRPr>
              </a:lvl1pPr>
              <a:lvl2pPr marL="854075" indent="-284163">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lvl="1">
                <a:spcAft>
                  <a:spcPts val="1088"/>
                </a:spcAft>
                <a:buClr>
                  <a:srgbClr val="000000"/>
                </a:buClr>
                <a:buSzPct val="75000"/>
                <a:buFont typeface="Symbol" panose="05050102010706020507" pitchFamily="18" charset="2"/>
                <a:buNone/>
              </a:pPr>
              <a:r>
                <a:rPr lang="en-US" altLang="en-US" sz="2400">
                  <a:solidFill>
                    <a:srgbClr val="000000"/>
                  </a:solidFill>
                  <a:latin typeface="Comic Sans MS" panose="030F0702030302020204" pitchFamily="66" charset="0"/>
                  <a:cs typeface="Arial" panose="020B0604020202020204" pitchFamily="34" charset="0"/>
                </a:rPr>
                <a:t>public void addObserver(Observer o) {}</a:t>
              </a:r>
              <a:endParaRPr lang="en-US" altLang="en-US" sz="2400">
                <a:solidFill>
                  <a:srgbClr val="CC0000"/>
                </a:solidFill>
                <a:latin typeface="Comic Sans MS" panose="030F0702030302020204" pitchFamily="66" charset="0"/>
                <a:cs typeface="Arial" panose="020B0604020202020204" pitchFamily="34" charset="0"/>
              </a:endParaRPr>
            </a:p>
          </p:txBody>
        </p:sp>
        <p:sp>
          <p:nvSpPr>
            <p:cNvPr id="89102" name="Rectangle 13">
              <a:extLst>
                <a:ext uri="{FF2B5EF4-FFF2-40B4-BE49-F238E27FC236}">
                  <a16:creationId xmlns:a16="http://schemas.microsoft.com/office/drawing/2014/main" id="{D7C7357C-EF74-5131-0C26-9CB6E730D222}"/>
                </a:ext>
              </a:extLst>
            </p:cNvPr>
            <p:cNvSpPr>
              <a:spLocks noChangeArrowheads="1"/>
            </p:cNvSpPr>
            <p:nvPr/>
          </p:nvSpPr>
          <p:spPr bwMode="auto">
            <a:xfrm>
              <a:off x="768" y="2796"/>
              <a:ext cx="44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342900" indent="-342900">
                <a:defRPr sz="3600" b="1">
                  <a:solidFill>
                    <a:schemeClr val="bg1"/>
                  </a:solidFill>
                  <a:latin typeface="Times New Roman" panose="02020603050405020304" pitchFamily="18" charset="0"/>
                </a:defRPr>
              </a:lvl1pPr>
              <a:lvl2pPr marL="854075" indent="-284163">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lvl="1">
                <a:spcAft>
                  <a:spcPts val="1088"/>
                </a:spcAft>
                <a:buClr>
                  <a:srgbClr val="000000"/>
                </a:buClr>
                <a:buSzPct val="75000"/>
                <a:buFont typeface="Symbol" panose="05050102010706020507" pitchFamily="18" charset="2"/>
                <a:buNone/>
              </a:pPr>
              <a:r>
                <a:rPr lang="en-US" altLang="en-US" sz="2400">
                  <a:solidFill>
                    <a:srgbClr val="000000"/>
                  </a:solidFill>
                  <a:latin typeface="Comic Sans MS" panose="030F0702030302020204" pitchFamily="66" charset="0"/>
                  <a:cs typeface="Arial" panose="020B0604020202020204" pitchFamily="34" charset="0"/>
                </a:rPr>
                <a:t>public void deleteObserver (Observer o)</a:t>
              </a:r>
              <a:r>
                <a:rPr lang="en-US" altLang="en-US" sz="2800">
                  <a:solidFill>
                    <a:srgbClr val="000000"/>
                  </a:solidFill>
                  <a:latin typeface="Comic Sans MS" panose="030F0702030302020204" pitchFamily="66" charset="0"/>
                  <a:cs typeface="Arial" panose="020B0604020202020204" pitchFamily="34" charset="0"/>
                </a:rPr>
                <a:t>  {}</a:t>
              </a:r>
            </a:p>
          </p:txBody>
        </p:sp>
        <p:sp>
          <p:nvSpPr>
            <p:cNvPr id="89103" name="Rectangle 14">
              <a:extLst>
                <a:ext uri="{FF2B5EF4-FFF2-40B4-BE49-F238E27FC236}">
                  <a16:creationId xmlns:a16="http://schemas.microsoft.com/office/drawing/2014/main" id="{64A8114D-C377-5588-D075-C99C62466B5F}"/>
                </a:ext>
              </a:extLst>
            </p:cNvPr>
            <p:cNvSpPr>
              <a:spLocks noChangeArrowheads="1"/>
            </p:cNvSpPr>
            <p:nvPr/>
          </p:nvSpPr>
          <p:spPr bwMode="auto">
            <a:xfrm>
              <a:off x="768" y="3144"/>
              <a:ext cx="42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342900" indent="-342900">
                <a:defRPr sz="3600" b="1">
                  <a:solidFill>
                    <a:schemeClr val="bg1"/>
                  </a:solidFill>
                  <a:latin typeface="Times New Roman" panose="02020603050405020304" pitchFamily="18" charset="0"/>
                </a:defRPr>
              </a:lvl1pPr>
              <a:lvl2pPr marL="854075" indent="-284163">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lvl="1">
                <a:spcAft>
                  <a:spcPts val="1088"/>
                </a:spcAft>
                <a:buClr>
                  <a:srgbClr val="000000"/>
                </a:buClr>
                <a:buSzPct val="75000"/>
                <a:buFont typeface="Symbol" panose="05050102010706020507" pitchFamily="18" charset="2"/>
                <a:buNone/>
              </a:pPr>
              <a:r>
                <a:rPr lang="en-US" altLang="en-US" sz="2400">
                  <a:solidFill>
                    <a:srgbClr val="000000"/>
                  </a:solidFill>
                  <a:latin typeface="Comic Sans MS" panose="030F0702030302020204" pitchFamily="66" charset="0"/>
                  <a:cs typeface="Arial" panose="020B0604020202020204" pitchFamily="34" charset="0"/>
                </a:rPr>
                <a:t>public void notifyObservers(</a:t>
              </a:r>
              <a:r>
                <a:rPr lang="en-US" altLang="en-US" sz="2400">
                  <a:solidFill>
                    <a:srgbClr val="669900"/>
                  </a:solidFill>
                  <a:latin typeface="Comic Sans MS" panose="030F0702030302020204" pitchFamily="66" charset="0"/>
                  <a:cs typeface="Arial" panose="020B0604020202020204" pitchFamily="34" charset="0"/>
                </a:rPr>
                <a:t>Object arg</a:t>
              </a:r>
              <a:r>
                <a:rPr lang="en-US" altLang="en-US" sz="2400">
                  <a:solidFill>
                    <a:srgbClr val="000000"/>
                  </a:solidFill>
                  <a:latin typeface="Comic Sans MS" panose="030F0702030302020204" pitchFamily="66" charset="0"/>
                  <a:cs typeface="Arial" panose="020B0604020202020204" pitchFamily="34" charset="0"/>
                </a:rPr>
                <a:t>)</a:t>
              </a:r>
              <a:r>
                <a:rPr lang="en-US" altLang="en-US" sz="2800">
                  <a:solidFill>
                    <a:srgbClr val="000000"/>
                  </a:solidFill>
                  <a:latin typeface="Comic Sans MS" panose="030F0702030302020204" pitchFamily="66" charset="0"/>
                  <a:cs typeface="Arial" panose="020B0604020202020204" pitchFamily="34" charset="0"/>
                </a:rPr>
                <a:t> {}</a:t>
              </a:r>
              <a:endParaRPr lang="en-US" altLang="en-US" sz="2800">
                <a:solidFill>
                  <a:srgbClr val="CC0000"/>
                </a:solidFill>
                <a:latin typeface="Comic Sans MS" panose="030F0702030302020204" pitchFamily="66" charset="0"/>
                <a:cs typeface="Arial" panose="020B0604020202020204" pitchFamily="34" charset="0"/>
              </a:endParaRPr>
            </a:p>
          </p:txBody>
        </p:sp>
      </p:grpSp>
      <p:sp>
        <p:nvSpPr>
          <p:cNvPr id="897040" name="Rectangle 16">
            <a:extLst>
              <a:ext uri="{FF2B5EF4-FFF2-40B4-BE49-F238E27FC236}">
                <a16:creationId xmlns:a16="http://schemas.microsoft.com/office/drawing/2014/main" id="{997DF154-7523-30C8-D145-07A3CD17954F}"/>
              </a:ext>
            </a:extLst>
          </p:cNvPr>
          <p:cNvSpPr>
            <a:spLocks noChangeArrowheads="1"/>
          </p:cNvSpPr>
          <p:nvPr/>
        </p:nvSpPr>
        <p:spPr bwMode="auto">
          <a:xfrm>
            <a:off x="1931988" y="5970588"/>
            <a:ext cx="43688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422275" indent="-317500">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143000" indent="-228600">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600200" indent="-228600">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057400" indent="-228600">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5146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29718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4290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8862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lvl="1">
              <a:buFont typeface="Symbol" panose="05050102010706020507" pitchFamily="18" charset="2"/>
              <a:buNone/>
            </a:pPr>
            <a:endParaRPr lang="en-US" altLang="en-US" sz="2800"/>
          </a:p>
          <a:p>
            <a:endParaRPr lang="en-US" altLang="en-US" sz="2000">
              <a:solidFill>
                <a:srgbClr val="CC0000"/>
              </a:solidFill>
            </a:endParaRPr>
          </a:p>
        </p:txBody>
      </p:sp>
      <p:sp>
        <p:nvSpPr>
          <p:cNvPr id="89100" name="Text Box 17">
            <a:extLst>
              <a:ext uri="{FF2B5EF4-FFF2-40B4-BE49-F238E27FC236}">
                <a16:creationId xmlns:a16="http://schemas.microsoft.com/office/drawing/2014/main" id="{B0645E47-966D-7016-0047-81FCFF79A628}"/>
              </a:ext>
            </a:extLst>
          </p:cNvPr>
          <p:cNvSpPr txBox="1">
            <a:spLocks noChangeArrowheads="1"/>
          </p:cNvSpPr>
          <p:nvPr/>
        </p:nvSpPr>
        <p:spPr bwMode="auto">
          <a:xfrm>
            <a:off x="1846263" y="5886450"/>
            <a:ext cx="55467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US" altLang="zh-CN" sz="2400">
                <a:solidFill>
                  <a:schemeClr val="tx1"/>
                </a:solidFill>
                <a:latin typeface="Comic Sans MS" panose="030F0702030302020204" pitchFamily="66" charset="0"/>
                <a:ea typeface="SimSun" panose="02010600030101010101" pitchFamily="2" charset="-122"/>
                <a:cs typeface="Arial" panose="020B0604020202020204" pitchFamily="34" charset="0"/>
              </a:rPr>
              <a:t>public boolean hasChanged()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7028">
                                            <p:txEl>
                                              <p:pRg st="0" end="0"/>
                                            </p:txEl>
                                          </p:spTgt>
                                        </p:tgtEl>
                                        <p:attrNameLst>
                                          <p:attrName>style.visibility</p:attrName>
                                        </p:attrNameLst>
                                      </p:cBhvr>
                                      <p:to>
                                        <p:strVal val="visible"/>
                                      </p:to>
                                    </p:set>
                                    <p:animEffect transition="in" filter="blinds(horizontal)">
                                      <p:cBhvr>
                                        <p:cTn id="7" dur="500"/>
                                        <p:tgtEl>
                                          <p:spTgt spid="8970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7029">
                                            <p:txEl>
                                              <p:pRg st="0" end="0"/>
                                            </p:txEl>
                                          </p:spTgt>
                                        </p:tgtEl>
                                        <p:attrNameLst>
                                          <p:attrName>style.visibility</p:attrName>
                                        </p:attrNameLst>
                                      </p:cBhvr>
                                      <p:to>
                                        <p:strVal val="visible"/>
                                      </p:to>
                                    </p:set>
                                    <p:animEffect transition="in" filter="blinds(horizontal)">
                                      <p:cBhvr>
                                        <p:cTn id="12" dur="500"/>
                                        <p:tgtEl>
                                          <p:spTgt spid="8970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7030">
                                            <p:txEl>
                                              <p:pRg st="0" end="0"/>
                                            </p:txEl>
                                          </p:spTgt>
                                        </p:tgtEl>
                                        <p:attrNameLst>
                                          <p:attrName>style.visibility</p:attrName>
                                        </p:attrNameLst>
                                      </p:cBhvr>
                                      <p:to>
                                        <p:strVal val="visible"/>
                                      </p:to>
                                    </p:set>
                                    <p:animEffect transition="in" filter="blinds(horizontal)">
                                      <p:cBhvr>
                                        <p:cTn id="17" dur="500"/>
                                        <p:tgtEl>
                                          <p:spTgt spid="89703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nodePh="1">
                                  <p:stCondLst>
                                    <p:cond delay="0"/>
                                  </p:stCondLst>
                                  <p:endCondLst>
                                    <p:cond evt="begin" delay="0">
                                      <p:tn val="26"/>
                                    </p:cond>
                                  </p:endCondLst>
                                  <p:childTnLst>
                                    <p:set>
                                      <p:cBhvr>
                                        <p:cTn id="27" dur="1" fill="hold">
                                          <p:stCondLst>
                                            <p:cond delay="0"/>
                                          </p:stCondLst>
                                        </p:cTn>
                                        <p:tgtEl>
                                          <p:spTgt spid="897040">
                                            <p:txEl>
                                              <p:pRg st="0" end="0"/>
                                            </p:txEl>
                                          </p:spTgt>
                                        </p:tgtEl>
                                        <p:attrNameLst>
                                          <p:attrName>style.visibility</p:attrName>
                                        </p:attrNameLst>
                                      </p:cBhvr>
                                      <p:to>
                                        <p:strVal val="visible"/>
                                      </p:to>
                                    </p:set>
                                    <p:animEffect transition="in" filter="blinds(horizontal)">
                                      <p:cBhvr>
                                        <p:cTn id="28" dur="500"/>
                                        <p:tgtEl>
                                          <p:spTgt spid="8970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8" grpId="0" build="p" autoUpdateAnimBg="0"/>
      <p:bldP spid="897029" grpId="0" build="p" autoUpdateAnimBg="0"/>
      <p:bldP spid="897030" grpId="0" build="p" autoUpdateAnimBg="0"/>
      <p:bldP spid="897040"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9">
            <a:extLst>
              <a:ext uri="{FF2B5EF4-FFF2-40B4-BE49-F238E27FC236}">
                <a16:creationId xmlns:a16="http://schemas.microsoft.com/office/drawing/2014/main" id="{CBE3DB4D-483B-549B-EEC2-164F19327F80}"/>
              </a:ext>
            </a:extLst>
          </p:cNvPr>
          <p:cNvSpPr>
            <a:spLocks noGrp="1" noRot="1" noChangeArrowheads="1"/>
          </p:cNvSpPr>
          <p:nvPr>
            <p:ph type="title" idx="4294967295"/>
          </p:nvPr>
        </p:nvSpPr>
        <p:spPr>
          <a:xfrm>
            <a:off x="739775" y="358775"/>
            <a:ext cx="8596313" cy="906463"/>
          </a:xfrm>
        </p:spPr>
        <p:txBody>
          <a:bodyPr/>
          <a:lstStyle/>
          <a:p>
            <a:r>
              <a:rPr lang="en-US" altLang="en-US" sz="3200"/>
              <a:t>Bank Example: Observer Class Diagram</a:t>
            </a:r>
          </a:p>
        </p:txBody>
      </p:sp>
      <p:grpSp>
        <p:nvGrpSpPr>
          <p:cNvPr id="2" name="Group 21">
            <a:extLst>
              <a:ext uri="{FF2B5EF4-FFF2-40B4-BE49-F238E27FC236}">
                <a16:creationId xmlns:a16="http://schemas.microsoft.com/office/drawing/2014/main" id="{D73806E3-C188-23A9-892F-890F60389F46}"/>
              </a:ext>
            </a:extLst>
          </p:cNvPr>
          <p:cNvGrpSpPr>
            <a:grpSpLocks/>
          </p:cNvGrpSpPr>
          <p:nvPr/>
        </p:nvGrpSpPr>
        <p:grpSpPr bwMode="auto">
          <a:xfrm>
            <a:off x="925512" y="1493837"/>
            <a:ext cx="3192462" cy="2799818"/>
            <a:chOff x="240" y="1104"/>
            <a:chExt cx="1824" cy="1442"/>
          </a:xfrm>
          <a:solidFill>
            <a:srgbClr val="FFFFCC"/>
          </a:solidFill>
        </p:grpSpPr>
        <p:sp>
          <p:nvSpPr>
            <p:cNvPr id="33803" name="Rectangle 11">
              <a:extLst>
                <a:ext uri="{FF2B5EF4-FFF2-40B4-BE49-F238E27FC236}">
                  <a16:creationId xmlns:a16="http://schemas.microsoft.com/office/drawing/2014/main" id="{993C4D97-548D-AE24-6C98-DEB21EEA4308}"/>
                </a:ext>
              </a:extLst>
            </p:cNvPr>
            <p:cNvSpPr>
              <a:spLocks noChangeArrowheads="1"/>
            </p:cNvSpPr>
            <p:nvPr/>
          </p:nvSpPr>
          <p:spPr bwMode="auto">
            <a:xfrm>
              <a:off x="240" y="1104"/>
              <a:ext cx="1824" cy="334"/>
            </a:xfrm>
            <a:prstGeom prst="rect">
              <a:avLst/>
            </a:prstGeom>
            <a:grpFill/>
            <a:ln w="28575" algn="ctr">
              <a:solidFill>
                <a:schemeClr val="accent1"/>
              </a:solidFill>
              <a:miter lim="800000"/>
              <a:headEnd/>
              <a:tailEnd/>
            </a:ln>
            <a:effectLst/>
          </p:spPr>
          <p:txBody>
            <a:bodyPr wrap="none" anchor="ctr"/>
            <a:lstStyle/>
            <a:p>
              <a:pPr algn="ctr">
                <a:lnSpc>
                  <a:spcPct val="80000"/>
                </a:lnSpc>
                <a:buClr>
                  <a:srgbClr val="000000"/>
                </a:buClr>
                <a:buSzPct val="100000"/>
                <a:buFont typeface="Times New Roman" pitchFamily="18" charset="0"/>
                <a:buNone/>
                <a:defRPr/>
              </a:pPr>
              <a:r>
                <a:rPr lang="en-US" sz="2800" dirty="0">
                  <a:solidFill>
                    <a:srgbClr val="0000CC"/>
                  </a:solidFill>
                  <a:latin typeface="+mn-lt"/>
                </a:rPr>
                <a:t>Observable</a:t>
              </a:r>
            </a:p>
          </p:txBody>
        </p:sp>
        <p:sp>
          <p:nvSpPr>
            <p:cNvPr id="33805" name="Rectangle 13">
              <a:extLst>
                <a:ext uri="{FF2B5EF4-FFF2-40B4-BE49-F238E27FC236}">
                  <a16:creationId xmlns:a16="http://schemas.microsoft.com/office/drawing/2014/main" id="{D9688D93-7459-BD94-30D6-08D5D347FA78}"/>
                </a:ext>
              </a:extLst>
            </p:cNvPr>
            <p:cNvSpPr>
              <a:spLocks noChangeArrowheads="1"/>
            </p:cNvSpPr>
            <p:nvPr/>
          </p:nvSpPr>
          <p:spPr bwMode="auto">
            <a:xfrm>
              <a:off x="240" y="1440"/>
              <a:ext cx="1824" cy="1106"/>
            </a:xfrm>
            <a:prstGeom prst="rect">
              <a:avLst/>
            </a:prstGeom>
            <a:grpFill/>
            <a:ln w="28575" algn="ctr">
              <a:solidFill>
                <a:schemeClr val="accent1"/>
              </a:solidFill>
              <a:miter lim="800000"/>
              <a:headEnd/>
              <a:tailEnd/>
            </a:ln>
            <a:effectLst/>
          </p:spPr>
          <p:txBody>
            <a:bodyPr wrap="none"/>
            <a:lstStyle/>
            <a:p>
              <a:pPr>
                <a:buClr>
                  <a:srgbClr val="000000"/>
                </a:buClr>
                <a:buSzPct val="100000"/>
                <a:buFont typeface="Times New Roman" pitchFamily="18" charset="0"/>
                <a:buNone/>
                <a:defRPr/>
              </a:pPr>
              <a:r>
                <a:rPr lang="en-US" sz="1800" dirty="0">
                  <a:solidFill>
                    <a:schemeClr val="tx1"/>
                  </a:solidFill>
                  <a:latin typeface="+mn-lt"/>
                </a:rPr>
                <a:t>+</a:t>
              </a:r>
              <a:r>
                <a:rPr lang="en-US" sz="1800" dirty="0" err="1">
                  <a:solidFill>
                    <a:schemeClr val="tx1"/>
                  </a:solidFill>
                  <a:latin typeface="+mn-lt"/>
                </a:rPr>
                <a:t>addObserver</a:t>
              </a:r>
              <a:r>
                <a:rPr lang="en-US" sz="1800" dirty="0">
                  <a:solidFill>
                    <a:schemeClr val="tx1"/>
                  </a:solidFill>
                  <a:latin typeface="+mn-lt"/>
                </a:rPr>
                <a:t>(Observer)</a:t>
              </a:r>
              <a:br>
                <a:rPr lang="en-US" sz="1800" dirty="0">
                  <a:solidFill>
                    <a:schemeClr val="tx1"/>
                  </a:solidFill>
                  <a:latin typeface="+mn-lt"/>
                </a:rPr>
              </a:br>
              <a:r>
                <a:rPr lang="en-US" sz="1800" dirty="0">
                  <a:solidFill>
                    <a:schemeClr val="tx1"/>
                  </a:solidFill>
                  <a:latin typeface="+mn-lt"/>
                </a:rPr>
                <a:t>+</a:t>
              </a:r>
              <a:r>
                <a:rPr lang="en-US" sz="1800" dirty="0" err="1">
                  <a:solidFill>
                    <a:schemeClr val="tx1"/>
                  </a:solidFill>
                  <a:latin typeface="+mn-lt"/>
                </a:rPr>
                <a:t>deleteObserver</a:t>
              </a:r>
              <a:r>
                <a:rPr lang="en-US" sz="1800" dirty="0">
                  <a:solidFill>
                    <a:schemeClr val="tx1"/>
                  </a:solidFill>
                  <a:latin typeface="+mn-lt"/>
                </a:rPr>
                <a:t>(Observer)</a:t>
              </a:r>
              <a:br>
                <a:rPr lang="en-US" sz="1800" dirty="0">
                  <a:solidFill>
                    <a:schemeClr val="tx1"/>
                  </a:solidFill>
                  <a:latin typeface="+mn-lt"/>
                </a:rPr>
              </a:br>
              <a:r>
                <a:rPr lang="en-US" sz="1800" dirty="0">
                  <a:solidFill>
                    <a:schemeClr val="tx1"/>
                  </a:solidFill>
                  <a:latin typeface="+mn-lt"/>
                </a:rPr>
                <a:t>+</a:t>
              </a:r>
              <a:r>
                <a:rPr lang="en-US" sz="1800" dirty="0" err="1">
                  <a:solidFill>
                    <a:schemeClr val="tx1"/>
                  </a:solidFill>
                  <a:latin typeface="+mn-lt"/>
                </a:rPr>
                <a:t>notifyObservers</a:t>
              </a:r>
              <a:r>
                <a:rPr lang="en-US" sz="1800" dirty="0">
                  <a:solidFill>
                    <a:schemeClr val="tx1"/>
                  </a:solidFill>
                  <a:latin typeface="+mn-lt"/>
                </a:rPr>
                <a:t>(Object)</a:t>
              </a:r>
              <a:br>
                <a:rPr lang="en-US" sz="1800" dirty="0">
                  <a:solidFill>
                    <a:schemeClr val="tx1"/>
                  </a:solidFill>
                  <a:latin typeface="+mn-lt"/>
                </a:rPr>
              </a:br>
              <a:br>
                <a:rPr lang="en-US" sz="1800" dirty="0">
                  <a:solidFill>
                    <a:schemeClr val="tx1"/>
                  </a:solidFill>
                  <a:latin typeface="+mn-lt"/>
                </a:rPr>
              </a:br>
              <a:r>
                <a:rPr lang="en-US" sz="1800" dirty="0">
                  <a:solidFill>
                    <a:schemeClr val="tx1"/>
                  </a:solidFill>
                  <a:latin typeface="+mn-lt"/>
                </a:rPr>
                <a:t>#</a:t>
              </a:r>
              <a:r>
                <a:rPr lang="en-US" sz="1800" dirty="0" err="1">
                  <a:solidFill>
                    <a:schemeClr val="tx1"/>
                  </a:solidFill>
                  <a:latin typeface="+mn-lt"/>
                </a:rPr>
                <a:t>hasChanged</a:t>
              </a:r>
              <a:r>
                <a:rPr lang="en-US" sz="1800" dirty="0">
                  <a:solidFill>
                    <a:schemeClr val="tx1"/>
                  </a:solidFill>
                  <a:latin typeface="+mn-lt"/>
                </a:rPr>
                <a:t>() : </a:t>
              </a:r>
              <a:r>
                <a:rPr lang="en-US" sz="1800" dirty="0" err="1">
                  <a:solidFill>
                    <a:schemeClr val="tx1"/>
                  </a:solidFill>
                  <a:latin typeface="+mn-lt"/>
                </a:rPr>
                <a:t>boolean</a:t>
              </a:r>
              <a:br>
                <a:rPr lang="en-US" sz="1800" dirty="0">
                  <a:solidFill>
                    <a:schemeClr val="tx1"/>
                  </a:solidFill>
                  <a:latin typeface="+mn-lt"/>
                </a:rPr>
              </a:br>
              <a:r>
                <a:rPr lang="en-US" sz="1800" dirty="0">
                  <a:solidFill>
                    <a:schemeClr val="tx1"/>
                  </a:solidFill>
                  <a:latin typeface="+mn-lt"/>
                </a:rPr>
                <a:t>#</a:t>
              </a:r>
              <a:r>
                <a:rPr lang="en-US" sz="1800" dirty="0" err="1">
                  <a:solidFill>
                    <a:schemeClr val="tx1"/>
                  </a:solidFill>
                  <a:latin typeface="+mn-lt"/>
                </a:rPr>
                <a:t>setChanged</a:t>
              </a:r>
              <a:r>
                <a:rPr lang="en-US" sz="1800" dirty="0">
                  <a:solidFill>
                    <a:schemeClr val="tx1"/>
                  </a:solidFill>
                  <a:latin typeface="+mn-lt"/>
                </a:rPr>
                <a:t>()</a:t>
              </a:r>
            </a:p>
          </p:txBody>
        </p:sp>
      </p:grpSp>
      <p:grpSp>
        <p:nvGrpSpPr>
          <p:cNvPr id="3" name="Group 22">
            <a:extLst>
              <a:ext uri="{FF2B5EF4-FFF2-40B4-BE49-F238E27FC236}">
                <a16:creationId xmlns:a16="http://schemas.microsoft.com/office/drawing/2014/main" id="{B5690962-C3D2-029B-6732-7652754A0521}"/>
              </a:ext>
            </a:extLst>
          </p:cNvPr>
          <p:cNvGrpSpPr>
            <a:grpSpLocks/>
          </p:cNvGrpSpPr>
          <p:nvPr/>
        </p:nvGrpSpPr>
        <p:grpSpPr bwMode="auto">
          <a:xfrm>
            <a:off x="5545137" y="1772131"/>
            <a:ext cx="3359149" cy="1679575"/>
            <a:chOff x="2880" y="1104"/>
            <a:chExt cx="1776" cy="960"/>
          </a:xfrm>
          <a:solidFill>
            <a:srgbClr val="FFFFCC"/>
          </a:solidFill>
        </p:grpSpPr>
        <p:sp>
          <p:nvSpPr>
            <p:cNvPr id="33806" name="Rectangle 14">
              <a:extLst>
                <a:ext uri="{FF2B5EF4-FFF2-40B4-BE49-F238E27FC236}">
                  <a16:creationId xmlns:a16="http://schemas.microsoft.com/office/drawing/2014/main" id="{BDED6CBB-DC5A-1FB9-FD21-5285353FEE2D}"/>
                </a:ext>
              </a:extLst>
            </p:cNvPr>
            <p:cNvSpPr>
              <a:spLocks noChangeArrowheads="1"/>
            </p:cNvSpPr>
            <p:nvPr/>
          </p:nvSpPr>
          <p:spPr bwMode="auto">
            <a:xfrm>
              <a:off x="2880" y="1104"/>
              <a:ext cx="1776" cy="334"/>
            </a:xfrm>
            <a:prstGeom prst="rect">
              <a:avLst/>
            </a:prstGeom>
            <a:grpFill/>
            <a:ln w="28575" algn="ctr">
              <a:solidFill>
                <a:schemeClr val="accent1"/>
              </a:solidFill>
              <a:miter lim="800000"/>
              <a:headEnd/>
              <a:tailEnd/>
            </a:ln>
            <a:effectLst/>
          </p:spPr>
          <p:txBody>
            <a:bodyPr wrap="none" anchor="ctr"/>
            <a:lstStyle/>
            <a:p>
              <a:pPr algn="ctr">
                <a:lnSpc>
                  <a:spcPct val="80000"/>
                </a:lnSpc>
                <a:buClr>
                  <a:srgbClr val="000000"/>
                </a:buClr>
                <a:buSzPct val="100000"/>
                <a:buFont typeface="Times New Roman" pitchFamily="18" charset="0"/>
                <a:buNone/>
                <a:defRPr/>
              </a:pPr>
              <a:r>
                <a:rPr lang="en-US" sz="2400" dirty="0">
                  <a:solidFill>
                    <a:srgbClr val="0000CC"/>
                  </a:solidFill>
                  <a:latin typeface="+mn-lt"/>
                </a:rPr>
                <a:t>Observer</a:t>
              </a:r>
            </a:p>
            <a:p>
              <a:pPr algn="ctr">
                <a:lnSpc>
                  <a:spcPct val="80000"/>
                </a:lnSpc>
                <a:buClr>
                  <a:srgbClr val="000000"/>
                </a:buClr>
                <a:buSzPct val="100000"/>
                <a:buFont typeface="Times New Roman" pitchFamily="18" charset="0"/>
                <a:buNone/>
                <a:defRPr/>
              </a:pPr>
              <a:r>
                <a:rPr lang="en-US" sz="2400" dirty="0">
                  <a:solidFill>
                    <a:srgbClr val="0000CC"/>
                  </a:solidFill>
                  <a:latin typeface="+mn-lt"/>
                </a:rPr>
                <a:t>&lt;&lt;Interface&gt;&gt;</a:t>
              </a:r>
              <a:endParaRPr lang="en-US" sz="1100" dirty="0">
                <a:solidFill>
                  <a:srgbClr val="0000CC"/>
                </a:solidFill>
                <a:latin typeface="+mn-lt"/>
              </a:endParaRPr>
            </a:p>
          </p:txBody>
        </p:sp>
        <p:sp>
          <p:nvSpPr>
            <p:cNvPr id="33807" name="Rectangle 15">
              <a:extLst>
                <a:ext uri="{FF2B5EF4-FFF2-40B4-BE49-F238E27FC236}">
                  <a16:creationId xmlns:a16="http://schemas.microsoft.com/office/drawing/2014/main" id="{ECF361E3-3041-AFC7-19FE-B37E2A3810D0}"/>
                </a:ext>
              </a:extLst>
            </p:cNvPr>
            <p:cNvSpPr>
              <a:spLocks noChangeArrowheads="1"/>
            </p:cNvSpPr>
            <p:nvPr/>
          </p:nvSpPr>
          <p:spPr bwMode="auto">
            <a:xfrm>
              <a:off x="2880" y="1440"/>
              <a:ext cx="1776" cy="624"/>
            </a:xfrm>
            <a:prstGeom prst="rect">
              <a:avLst/>
            </a:prstGeom>
            <a:grpFill/>
            <a:ln w="28575" algn="ctr">
              <a:solidFill>
                <a:schemeClr val="accent1"/>
              </a:solidFill>
              <a:miter lim="800000"/>
              <a:headEnd/>
              <a:tailEnd/>
            </a:ln>
            <a:effectLst/>
          </p:spPr>
          <p:txBody>
            <a:bodyPr wrap="none"/>
            <a:lstStyle/>
            <a:p>
              <a:pPr>
                <a:lnSpc>
                  <a:spcPct val="80000"/>
                </a:lnSpc>
                <a:buClr>
                  <a:srgbClr val="000000"/>
                </a:buClr>
                <a:buSzPct val="100000"/>
                <a:buFont typeface="Times New Roman" pitchFamily="18" charset="0"/>
                <a:buNone/>
                <a:defRPr/>
              </a:pPr>
              <a:r>
                <a:rPr lang="en-US" sz="1600" dirty="0">
                  <a:solidFill>
                    <a:schemeClr val="tx1"/>
                  </a:solidFill>
                  <a:latin typeface="+mn-lt"/>
                </a:rPr>
                <a:t>+update(Observable, Object)</a:t>
              </a:r>
              <a:br>
                <a:rPr lang="en-US" sz="1600" dirty="0">
                  <a:solidFill>
                    <a:schemeClr val="tx1"/>
                  </a:solidFill>
                  <a:latin typeface="+mn-lt"/>
                </a:rPr>
              </a:br>
              <a:endParaRPr lang="en-US" sz="1600" dirty="0">
                <a:solidFill>
                  <a:schemeClr val="tx1"/>
                </a:solidFill>
                <a:latin typeface="+mn-lt"/>
              </a:endParaRPr>
            </a:p>
          </p:txBody>
        </p:sp>
      </p:grpSp>
      <p:sp>
        <p:nvSpPr>
          <p:cNvPr id="33808" name="Line 16">
            <a:extLst>
              <a:ext uri="{FF2B5EF4-FFF2-40B4-BE49-F238E27FC236}">
                <a16:creationId xmlns:a16="http://schemas.microsoft.com/office/drawing/2014/main" id="{6F08BC51-FA36-F031-A504-F4116B30B145}"/>
              </a:ext>
            </a:extLst>
          </p:cNvPr>
          <p:cNvSpPr>
            <a:spLocks noChangeShapeType="1"/>
          </p:cNvSpPr>
          <p:nvPr/>
        </p:nvSpPr>
        <p:spPr bwMode="auto">
          <a:xfrm>
            <a:off x="4286250" y="2024063"/>
            <a:ext cx="1258888" cy="0"/>
          </a:xfrm>
          <a:prstGeom prst="line">
            <a:avLst/>
          </a:prstGeom>
          <a:noFill/>
          <a:ln w="57150">
            <a:solidFill>
              <a:srgbClr val="0000CC"/>
            </a:solidFill>
            <a:round/>
            <a:headEnd type="diamond" w="lg" len="lg"/>
            <a:tailEnd type="arrow" w="med" len="me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1600">
              <a:solidFill>
                <a:schemeClr val="tx1"/>
              </a:solidFill>
              <a:latin typeface="+mn-lt"/>
            </a:endParaRPr>
          </a:p>
        </p:txBody>
      </p:sp>
      <p:grpSp>
        <p:nvGrpSpPr>
          <p:cNvPr id="4" name="Group 23">
            <a:extLst>
              <a:ext uri="{FF2B5EF4-FFF2-40B4-BE49-F238E27FC236}">
                <a16:creationId xmlns:a16="http://schemas.microsoft.com/office/drawing/2014/main" id="{682AD5E1-D837-4739-BF74-6378FCB57E1F}"/>
              </a:ext>
            </a:extLst>
          </p:cNvPr>
          <p:cNvGrpSpPr>
            <a:grpSpLocks/>
          </p:cNvGrpSpPr>
          <p:nvPr/>
        </p:nvGrpSpPr>
        <p:grpSpPr bwMode="auto">
          <a:xfrm>
            <a:off x="4537074" y="3788256"/>
            <a:ext cx="3108325" cy="1679575"/>
            <a:chOff x="2928" y="2784"/>
            <a:chExt cx="1776" cy="960"/>
          </a:xfrm>
          <a:solidFill>
            <a:srgbClr val="FFFFCC"/>
          </a:solidFill>
        </p:grpSpPr>
        <p:sp>
          <p:nvSpPr>
            <p:cNvPr id="33809" name="Rectangle 17">
              <a:extLst>
                <a:ext uri="{FF2B5EF4-FFF2-40B4-BE49-F238E27FC236}">
                  <a16:creationId xmlns:a16="http://schemas.microsoft.com/office/drawing/2014/main" id="{F8520AC9-1A72-890D-CAAA-8BA7E86747FF}"/>
                </a:ext>
              </a:extLst>
            </p:cNvPr>
            <p:cNvSpPr>
              <a:spLocks noChangeArrowheads="1"/>
            </p:cNvSpPr>
            <p:nvPr/>
          </p:nvSpPr>
          <p:spPr bwMode="auto">
            <a:xfrm>
              <a:off x="2928" y="2784"/>
              <a:ext cx="1776" cy="334"/>
            </a:xfrm>
            <a:prstGeom prst="rect">
              <a:avLst/>
            </a:prstGeom>
            <a:grpFill/>
            <a:ln w="28575" algn="ctr">
              <a:solidFill>
                <a:schemeClr val="accent1"/>
              </a:solidFill>
              <a:miter lim="800000"/>
              <a:headEnd/>
              <a:tailEnd/>
            </a:ln>
            <a:effectLst/>
          </p:spPr>
          <p:txBody>
            <a:bodyPr wrap="none" anchor="ctr"/>
            <a:lstStyle/>
            <a:p>
              <a:pPr algn="ctr">
                <a:lnSpc>
                  <a:spcPct val="80000"/>
                </a:lnSpc>
                <a:buClr>
                  <a:srgbClr val="000000"/>
                </a:buClr>
                <a:buSzPct val="100000"/>
                <a:buFont typeface="Times New Roman" pitchFamily="18" charset="0"/>
                <a:buNone/>
                <a:defRPr/>
              </a:pPr>
              <a:r>
                <a:rPr lang="en-US" sz="2400" dirty="0" err="1">
                  <a:solidFill>
                    <a:srgbClr val="0000CC"/>
                  </a:solidFill>
                  <a:latin typeface="+mn-lt"/>
                </a:rPr>
                <a:t>AccountView</a:t>
              </a:r>
              <a:endParaRPr lang="en-US" sz="2400" dirty="0">
                <a:solidFill>
                  <a:srgbClr val="0000CC"/>
                </a:solidFill>
                <a:latin typeface="+mn-lt"/>
              </a:endParaRPr>
            </a:p>
          </p:txBody>
        </p:sp>
        <p:sp>
          <p:nvSpPr>
            <p:cNvPr id="33810" name="Rectangle 18">
              <a:extLst>
                <a:ext uri="{FF2B5EF4-FFF2-40B4-BE49-F238E27FC236}">
                  <a16:creationId xmlns:a16="http://schemas.microsoft.com/office/drawing/2014/main" id="{6515D413-B2E0-8047-B5FA-8D70EC22922A}"/>
                </a:ext>
              </a:extLst>
            </p:cNvPr>
            <p:cNvSpPr>
              <a:spLocks noChangeArrowheads="1"/>
            </p:cNvSpPr>
            <p:nvPr/>
          </p:nvSpPr>
          <p:spPr bwMode="auto">
            <a:xfrm>
              <a:off x="2928" y="3120"/>
              <a:ext cx="1776" cy="624"/>
            </a:xfrm>
            <a:prstGeom prst="rect">
              <a:avLst/>
            </a:prstGeom>
            <a:grpFill/>
            <a:ln w="28575" algn="ctr">
              <a:solidFill>
                <a:schemeClr val="accent1"/>
              </a:solidFill>
              <a:miter lim="800000"/>
              <a:headEnd/>
              <a:tailEnd/>
            </a:ln>
            <a:effectLst/>
          </p:spPr>
          <p:txBody>
            <a:bodyPr wrap="none"/>
            <a:lstStyle/>
            <a:p>
              <a:pPr>
                <a:lnSpc>
                  <a:spcPct val="80000"/>
                </a:lnSpc>
                <a:buClr>
                  <a:srgbClr val="000000"/>
                </a:buClr>
                <a:buSzPct val="100000"/>
                <a:buFont typeface="Times New Roman" pitchFamily="18" charset="0"/>
                <a:buNone/>
                <a:defRPr/>
              </a:pPr>
              <a:r>
                <a:rPr lang="en-US" sz="1600">
                  <a:solidFill>
                    <a:schemeClr val="tx1"/>
                  </a:solidFill>
                  <a:latin typeface="+mn-lt"/>
                </a:rPr>
                <a:t>+update(Observable,</a:t>
              </a:r>
              <a:br>
                <a:rPr lang="en-US" sz="1600">
                  <a:solidFill>
                    <a:schemeClr val="tx1"/>
                  </a:solidFill>
                  <a:latin typeface="+mn-lt"/>
                </a:rPr>
              </a:br>
              <a:r>
                <a:rPr lang="en-US" sz="1600">
                  <a:solidFill>
                    <a:schemeClr val="tx1"/>
                  </a:solidFill>
                  <a:latin typeface="+mn-lt"/>
                </a:rPr>
                <a:t>	Object)</a:t>
              </a:r>
              <a:br>
                <a:rPr lang="en-US" sz="1600">
                  <a:solidFill>
                    <a:schemeClr val="tx1"/>
                  </a:solidFill>
                  <a:latin typeface="+mn-lt"/>
                </a:rPr>
              </a:br>
              <a:endParaRPr lang="en-US" sz="1600">
                <a:solidFill>
                  <a:schemeClr val="tx1"/>
                </a:solidFill>
                <a:latin typeface="+mn-lt"/>
              </a:endParaRPr>
            </a:p>
          </p:txBody>
        </p:sp>
      </p:grpSp>
      <p:grpSp>
        <p:nvGrpSpPr>
          <p:cNvPr id="5" name="Group 24">
            <a:extLst>
              <a:ext uri="{FF2B5EF4-FFF2-40B4-BE49-F238E27FC236}">
                <a16:creationId xmlns:a16="http://schemas.microsoft.com/office/drawing/2014/main" id="{FB8ECF2F-2F6B-1B15-D055-3E93D0633518}"/>
              </a:ext>
            </a:extLst>
          </p:cNvPr>
          <p:cNvGrpSpPr>
            <a:grpSpLocks/>
          </p:cNvGrpSpPr>
          <p:nvPr/>
        </p:nvGrpSpPr>
        <p:grpSpPr bwMode="auto">
          <a:xfrm>
            <a:off x="925512" y="4880456"/>
            <a:ext cx="3108325" cy="1679575"/>
            <a:chOff x="240" y="2928"/>
            <a:chExt cx="1776" cy="960"/>
          </a:xfrm>
          <a:solidFill>
            <a:srgbClr val="FFFFCC"/>
          </a:solidFill>
        </p:grpSpPr>
        <p:sp>
          <p:nvSpPr>
            <p:cNvPr id="33811" name="Rectangle 19">
              <a:extLst>
                <a:ext uri="{FF2B5EF4-FFF2-40B4-BE49-F238E27FC236}">
                  <a16:creationId xmlns:a16="http://schemas.microsoft.com/office/drawing/2014/main" id="{B4B08B4D-BDCE-D879-0E18-B6ECCC75A031}"/>
                </a:ext>
              </a:extLst>
            </p:cNvPr>
            <p:cNvSpPr>
              <a:spLocks noChangeArrowheads="1"/>
            </p:cNvSpPr>
            <p:nvPr/>
          </p:nvSpPr>
          <p:spPr bwMode="auto">
            <a:xfrm>
              <a:off x="240" y="2928"/>
              <a:ext cx="1776" cy="334"/>
            </a:xfrm>
            <a:prstGeom prst="rect">
              <a:avLst/>
            </a:prstGeom>
            <a:grpFill/>
            <a:ln w="28575" algn="ctr">
              <a:solidFill>
                <a:schemeClr val="accent1"/>
              </a:solidFill>
              <a:miter lim="800000"/>
              <a:headEnd/>
              <a:tailEnd/>
            </a:ln>
            <a:effectLst/>
          </p:spPr>
          <p:txBody>
            <a:bodyPr wrap="none" anchor="ctr"/>
            <a:lstStyle/>
            <a:p>
              <a:pPr algn="ctr">
                <a:lnSpc>
                  <a:spcPct val="80000"/>
                </a:lnSpc>
                <a:buClr>
                  <a:srgbClr val="000000"/>
                </a:buClr>
                <a:buSzPct val="100000"/>
                <a:buFont typeface="Times New Roman" pitchFamily="18" charset="0"/>
                <a:buNone/>
                <a:defRPr/>
              </a:pPr>
              <a:r>
                <a:rPr lang="en-US" sz="2400" dirty="0" err="1">
                  <a:solidFill>
                    <a:srgbClr val="0000CC"/>
                  </a:solidFill>
                  <a:latin typeface="+mn-lt"/>
                </a:rPr>
                <a:t>BankAccount</a:t>
              </a:r>
              <a:endParaRPr lang="en-US" sz="2400" dirty="0">
                <a:solidFill>
                  <a:srgbClr val="0000CC"/>
                </a:solidFill>
                <a:latin typeface="+mn-lt"/>
              </a:endParaRPr>
            </a:p>
          </p:txBody>
        </p:sp>
        <p:sp>
          <p:nvSpPr>
            <p:cNvPr id="33812" name="Rectangle 20">
              <a:extLst>
                <a:ext uri="{FF2B5EF4-FFF2-40B4-BE49-F238E27FC236}">
                  <a16:creationId xmlns:a16="http://schemas.microsoft.com/office/drawing/2014/main" id="{6A88700B-A16A-24FB-15E9-67A429EFD012}"/>
                </a:ext>
              </a:extLst>
            </p:cNvPr>
            <p:cNvSpPr>
              <a:spLocks noChangeArrowheads="1"/>
            </p:cNvSpPr>
            <p:nvPr/>
          </p:nvSpPr>
          <p:spPr bwMode="auto">
            <a:xfrm>
              <a:off x="240" y="3264"/>
              <a:ext cx="1776" cy="624"/>
            </a:xfrm>
            <a:prstGeom prst="rect">
              <a:avLst/>
            </a:prstGeom>
            <a:grpFill/>
            <a:ln w="28575" algn="ctr">
              <a:solidFill>
                <a:schemeClr val="accent1"/>
              </a:solidFill>
              <a:miter lim="800000"/>
              <a:headEnd/>
              <a:tailEnd/>
            </a:ln>
            <a:effectLst/>
          </p:spPr>
          <p:txBody>
            <a:bodyPr wrap="none"/>
            <a:lstStyle/>
            <a:p>
              <a:pPr>
                <a:lnSpc>
                  <a:spcPct val="80000"/>
                </a:lnSpc>
                <a:buClr>
                  <a:srgbClr val="000000"/>
                </a:buClr>
                <a:buSzPct val="100000"/>
                <a:buFont typeface="Times New Roman" pitchFamily="18" charset="0"/>
                <a:buNone/>
                <a:defRPr/>
              </a:pPr>
              <a:r>
                <a:rPr lang="en-US" sz="1600">
                  <a:solidFill>
                    <a:schemeClr val="tx1"/>
                  </a:solidFill>
                  <a:latin typeface="+mn-lt"/>
                </a:rPr>
                <a:t>+widthdraw(double) : long</a:t>
              </a:r>
              <a:br>
                <a:rPr lang="en-US" sz="1600">
                  <a:solidFill>
                    <a:schemeClr val="tx1"/>
                  </a:solidFill>
                  <a:latin typeface="+mn-lt"/>
                </a:rPr>
              </a:br>
              <a:r>
                <a:rPr lang="en-US" sz="1600">
                  <a:solidFill>
                    <a:schemeClr val="tx1"/>
                  </a:solidFill>
                  <a:latin typeface="+mn-lt"/>
                </a:rPr>
                <a:t>+deposit(double) : long</a:t>
              </a:r>
              <a:br>
                <a:rPr lang="en-US" sz="1600">
                  <a:solidFill>
                    <a:schemeClr val="tx1"/>
                  </a:solidFill>
                  <a:latin typeface="+mn-lt"/>
                </a:rPr>
              </a:br>
              <a:r>
                <a:rPr lang="en-US" sz="1600">
                  <a:solidFill>
                    <a:schemeClr val="tx1"/>
                  </a:solidFill>
                  <a:latin typeface="+mn-lt"/>
                </a:rPr>
                <a:t>+getBalance() : double</a:t>
              </a:r>
            </a:p>
          </p:txBody>
        </p:sp>
      </p:grpSp>
      <p:sp>
        <p:nvSpPr>
          <p:cNvPr id="33817" name="Line 25">
            <a:extLst>
              <a:ext uri="{FF2B5EF4-FFF2-40B4-BE49-F238E27FC236}">
                <a16:creationId xmlns:a16="http://schemas.microsoft.com/office/drawing/2014/main" id="{B7C48208-45BC-508D-EF92-246AA28CE5F0}"/>
              </a:ext>
            </a:extLst>
          </p:cNvPr>
          <p:cNvSpPr>
            <a:spLocks noChangeShapeType="1"/>
          </p:cNvSpPr>
          <p:nvPr/>
        </p:nvSpPr>
        <p:spPr bwMode="auto">
          <a:xfrm flipV="1">
            <a:off x="2352675" y="4291013"/>
            <a:ext cx="0" cy="588962"/>
          </a:xfrm>
          <a:prstGeom prst="line">
            <a:avLst/>
          </a:prstGeom>
          <a:noFill/>
          <a:ln w="57150">
            <a:solidFill>
              <a:srgbClr val="0000CC"/>
            </a:solidFill>
            <a:round/>
            <a:headEnd/>
            <a:tailEnd type="triangle" w="med" len="me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1600">
              <a:solidFill>
                <a:schemeClr val="tx1"/>
              </a:solidFill>
              <a:latin typeface="+mn-lt"/>
            </a:endParaRPr>
          </a:p>
        </p:txBody>
      </p:sp>
      <p:sp>
        <p:nvSpPr>
          <p:cNvPr id="33818" name="Line 26">
            <a:extLst>
              <a:ext uri="{FF2B5EF4-FFF2-40B4-BE49-F238E27FC236}">
                <a16:creationId xmlns:a16="http://schemas.microsoft.com/office/drawing/2014/main" id="{F9D727C5-CE64-BB6D-BE11-3347D91569A4}"/>
              </a:ext>
            </a:extLst>
          </p:cNvPr>
          <p:cNvSpPr>
            <a:spLocks noChangeShapeType="1"/>
          </p:cNvSpPr>
          <p:nvPr/>
        </p:nvSpPr>
        <p:spPr bwMode="auto">
          <a:xfrm flipV="1">
            <a:off x="5797550" y="3451225"/>
            <a:ext cx="0" cy="336550"/>
          </a:xfrm>
          <a:prstGeom prst="line">
            <a:avLst/>
          </a:prstGeom>
          <a:noFill/>
          <a:ln w="57150">
            <a:solidFill>
              <a:srgbClr val="0000CC"/>
            </a:solidFill>
            <a:prstDash val="sysDash"/>
            <a:round/>
            <a:headEnd/>
            <a:tailEnd type="triangle" w="med" len="me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1600">
              <a:solidFill>
                <a:schemeClr val="tx1"/>
              </a:solidFill>
              <a:latin typeface="+mn-lt"/>
            </a:endParaRPr>
          </a:p>
        </p:txBody>
      </p:sp>
      <p:grpSp>
        <p:nvGrpSpPr>
          <p:cNvPr id="6" name="Group 27">
            <a:extLst>
              <a:ext uri="{FF2B5EF4-FFF2-40B4-BE49-F238E27FC236}">
                <a16:creationId xmlns:a16="http://schemas.microsoft.com/office/drawing/2014/main" id="{F7D15815-DEB6-CB5D-2DE2-5CEFF06C692F}"/>
              </a:ext>
            </a:extLst>
          </p:cNvPr>
          <p:cNvGrpSpPr>
            <a:grpSpLocks/>
          </p:cNvGrpSpPr>
          <p:nvPr/>
        </p:nvGrpSpPr>
        <p:grpSpPr bwMode="auto">
          <a:xfrm>
            <a:off x="6553180" y="5551969"/>
            <a:ext cx="3106768" cy="1679575"/>
            <a:chOff x="2928" y="2784"/>
            <a:chExt cx="1776" cy="960"/>
          </a:xfrm>
          <a:solidFill>
            <a:srgbClr val="FFFFCC"/>
          </a:solidFill>
        </p:grpSpPr>
        <p:sp>
          <p:nvSpPr>
            <p:cNvPr id="33820" name="Rectangle 28">
              <a:extLst>
                <a:ext uri="{FF2B5EF4-FFF2-40B4-BE49-F238E27FC236}">
                  <a16:creationId xmlns:a16="http://schemas.microsoft.com/office/drawing/2014/main" id="{496F6309-3414-E2E3-8D76-A4CAC1730A84}"/>
                </a:ext>
              </a:extLst>
            </p:cNvPr>
            <p:cNvSpPr>
              <a:spLocks noChangeArrowheads="1"/>
            </p:cNvSpPr>
            <p:nvPr/>
          </p:nvSpPr>
          <p:spPr bwMode="auto">
            <a:xfrm>
              <a:off x="2928" y="2784"/>
              <a:ext cx="1776" cy="334"/>
            </a:xfrm>
            <a:prstGeom prst="rect">
              <a:avLst/>
            </a:prstGeom>
            <a:grpFill/>
            <a:ln w="28575" algn="ctr">
              <a:solidFill>
                <a:schemeClr val="accent1"/>
              </a:solidFill>
              <a:miter lim="800000"/>
              <a:headEnd/>
              <a:tailEnd/>
            </a:ln>
            <a:effectLst/>
          </p:spPr>
          <p:txBody>
            <a:bodyPr wrap="none" anchor="ctr"/>
            <a:lstStyle/>
            <a:p>
              <a:pPr algn="ctr">
                <a:lnSpc>
                  <a:spcPct val="80000"/>
                </a:lnSpc>
                <a:buClr>
                  <a:srgbClr val="000000"/>
                </a:buClr>
                <a:buSzPct val="100000"/>
                <a:buFont typeface="Times New Roman" pitchFamily="18" charset="0"/>
                <a:buNone/>
                <a:defRPr/>
              </a:pPr>
              <a:r>
                <a:rPr lang="en-US" sz="2400" dirty="0" err="1">
                  <a:solidFill>
                    <a:srgbClr val="0000CC"/>
                  </a:solidFill>
                  <a:latin typeface="+mn-lt"/>
                </a:rPr>
                <a:t>SummaryView</a:t>
              </a:r>
              <a:endParaRPr lang="en-US" sz="2400" dirty="0">
                <a:solidFill>
                  <a:srgbClr val="0000CC"/>
                </a:solidFill>
                <a:latin typeface="+mn-lt"/>
              </a:endParaRPr>
            </a:p>
          </p:txBody>
        </p:sp>
        <p:sp>
          <p:nvSpPr>
            <p:cNvPr id="33821" name="Rectangle 29">
              <a:extLst>
                <a:ext uri="{FF2B5EF4-FFF2-40B4-BE49-F238E27FC236}">
                  <a16:creationId xmlns:a16="http://schemas.microsoft.com/office/drawing/2014/main" id="{B61371D9-2FCD-656D-2B13-69DB6EFE9DA4}"/>
                </a:ext>
              </a:extLst>
            </p:cNvPr>
            <p:cNvSpPr>
              <a:spLocks noChangeArrowheads="1"/>
            </p:cNvSpPr>
            <p:nvPr/>
          </p:nvSpPr>
          <p:spPr bwMode="auto">
            <a:xfrm>
              <a:off x="2928" y="3120"/>
              <a:ext cx="1776" cy="624"/>
            </a:xfrm>
            <a:prstGeom prst="rect">
              <a:avLst/>
            </a:prstGeom>
            <a:grpFill/>
            <a:ln w="28575" algn="ctr">
              <a:solidFill>
                <a:schemeClr val="accent1"/>
              </a:solidFill>
              <a:miter lim="800000"/>
              <a:headEnd/>
              <a:tailEnd/>
            </a:ln>
            <a:effectLst/>
          </p:spPr>
          <p:txBody>
            <a:bodyPr wrap="none"/>
            <a:lstStyle/>
            <a:p>
              <a:pPr>
                <a:lnSpc>
                  <a:spcPct val="80000"/>
                </a:lnSpc>
                <a:buClr>
                  <a:srgbClr val="000000"/>
                </a:buClr>
                <a:buSzPct val="100000"/>
                <a:buFont typeface="Times New Roman" pitchFamily="18" charset="0"/>
                <a:buNone/>
                <a:defRPr/>
              </a:pPr>
              <a:r>
                <a:rPr lang="en-US" sz="1600">
                  <a:solidFill>
                    <a:schemeClr val="tx1"/>
                  </a:solidFill>
                  <a:latin typeface="+mn-lt"/>
                </a:rPr>
                <a:t>+update(Observable,</a:t>
              </a:r>
              <a:br>
                <a:rPr lang="en-US" sz="1600">
                  <a:solidFill>
                    <a:schemeClr val="tx1"/>
                  </a:solidFill>
                  <a:latin typeface="+mn-lt"/>
                </a:rPr>
              </a:br>
              <a:r>
                <a:rPr lang="en-US" sz="1600">
                  <a:solidFill>
                    <a:schemeClr val="tx1"/>
                  </a:solidFill>
                  <a:latin typeface="+mn-lt"/>
                </a:rPr>
                <a:t>	Object)</a:t>
              </a:r>
              <a:br>
                <a:rPr lang="en-US" sz="1600">
                  <a:solidFill>
                    <a:schemeClr val="tx1"/>
                  </a:solidFill>
                  <a:latin typeface="+mn-lt"/>
                </a:rPr>
              </a:br>
              <a:endParaRPr lang="en-US" sz="1600">
                <a:solidFill>
                  <a:schemeClr val="tx1"/>
                </a:solidFill>
                <a:latin typeface="+mn-lt"/>
              </a:endParaRPr>
            </a:p>
          </p:txBody>
        </p:sp>
      </p:grpSp>
      <p:sp>
        <p:nvSpPr>
          <p:cNvPr id="33822" name="Line 30">
            <a:extLst>
              <a:ext uri="{FF2B5EF4-FFF2-40B4-BE49-F238E27FC236}">
                <a16:creationId xmlns:a16="http://schemas.microsoft.com/office/drawing/2014/main" id="{9F06D91B-C88C-74A3-5FF8-4061BEB216B8}"/>
              </a:ext>
            </a:extLst>
          </p:cNvPr>
          <p:cNvSpPr>
            <a:spLocks noChangeShapeType="1"/>
          </p:cNvSpPr>
          <p:nvPr/>
        </p:nvSpPr>
        <p:spPr bwMode="auto">
          <a:xfrm flipV="1">
            <a:off x="7813675" y="3451225"/>
            <a:ext cx="0" cy="2100263"/>
          </a:xfrm>
          <a:prstGeom prst="line">
            <a:avLst/>
          </a:prstGeom>
          <a:noFill/>
          <a:ln w="57150">
            <a:solidFill>
              <a:srgbClr val="0000CC"/>
            </a:solidFill>
            <a:prstDash val="sysDash"/>
            <a:round/>
            <a:headEnd/>
            <a:tailEnd type="triangle" w="med" len="me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1600">
              <a:solidFill>
                <a:schemeClr val="tx1"/>
              </a:solidFill>
              <a:latin typeface="+mn-lt"/>
            </a:endParaRPr>
          </a:p>
        </p:txBody>
      </p:sp>
      <p:sp>
        <p:nvSpPr>
          <p:cNvPr id="33823" name="Line 31">
            <a:extLst>
              <a:ext uri="{FF2B5EF4-FFF2-40B4-BE49-F238E27FC236}">
                <a16:creationId xmlns:a16="http://schemas.microsoft.com/office/drawing/2014/main" id="{6EF51884-E1BD-6F12-FAE5-17F9C6D7650B}"/>
              </a:ext>
            </a:extLst>
          </p:cNvPr>
          <p:cNvSpPr>
            <a:spLocks noChangeShapeType="1"/>
          </p:cNvSpPr>
          <p:nvPr/>
        </p:nvSpPr>
        <p:spPr bwMode="auto">
          <a:xfrm flipH="1">
            <a:off x="4033838" y="5048250"/>
            <a:ext cx="503237" cy="0"/>
          </a:xfrm>
          <a:prstGeom prst="line">
            <a:avLst/>
          </a:prstGeom>
          <a:noFill/>
          <a:ln w="57150">
            <a:solidFill>
              <a:srgbClr val="0000CC"/>
            </a:solidFill>
            <a:prstDash val="sysDot"/>
            <a:round/>
            <a:headEnd/>
            <a:tailEnd type="arrow" w="med" len="me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1600">
              <a:solidFill>
                <a:schemeClr val="tx1"/>
              </a:solidFill>
              <a:latin typeface="+mn-lt"/>
            </a:endParaRPr>
          </a:p>
        </p:txBody>
      </p:sp>
      <p:sp>
        <p:nvSpPr>
          <p:cNvPr id="33824" name="Line 32">
            <a:extLst>
              <a:ext uri="{FF2B5EF4-FFF2-40B4-BE49-F238E27FC236}">
                <a16:creationId xmlns:a16="http://schemas.microsoft.com/office/drawing/2014/main" id="{3FD5AFC4-FA4C-2EB4-BBB0-0F4EF501450A}"/>
              </a:ext>
            </a:extLst>
          </p:cNvPr>
          <p:cNvSpPr>
            <a:spLocks noChangeShapeType="1"/>
          </p:cNvSpPr>
          <p:nvPr/>
        </p:nvSpPr>
        <p:spPr bwMode="auto">
          <a:xfrm flipH="1">
            <a:off x="4033838" y="5972175"/>
            <a:ext cx="2519362" cy="0"/>
          </a:xfrm>
          <a:prstGeom prst="line">
            <a:avLst/>
          </a:prstGeom>
          <a:noFill/>
          <a:ln w="57150">
            <a:solidFill>
              <a:srgbClr val="0000CC"/>
            </a:solidFill>
            <a:prstDash val="sysDot"/>
            <a:round/>
            <a:headEnd/>
            <a:tailEnd type="arrow" w="med" len="med"/>
          </a:ln>
          <a:effectLst/>
        </p:spPr>
        <p:txBody>
          <a:bodyPr wrap="none" lIns="100794" tIns="50397" rIns="100794" bIns="50397"/>
          <a:lstStyle/>
          <a:p>
            <a:pPr>
              <a:lnSpc>
                <a:spcPct val="80000"/>
              </a:lnSpc>
              <a:buClr>
                <a:srgbClr val="000000"/>
              </a:buClr>
              <a:buSzPct val="100000"/>
              <a:buFont typeface="Times New Roman" pitchFamily="18" charset="0"/>
              <a:buNone/>
              <a:defRPr/>
            </a:pPr>
            <a:endParaRPr lang="en-US" sz="1600">
              <a:solidFill>
                <a:schemeClr val="tx1"/>
              </a:solidFill>
              <a:latin typeface="+mn-lt"/>
            </a:endParaRPr>
          </a:p>
        </p:txBody>
      </p:sp>
      <p:sp>
        <p:nvSpPr>
          <p:cNvPr id="24" name="Isosceles Triangle 23">
            <a:extLst>
              <a:ext uri="{FF2B5EF4-FFF2-40B4-BE49-F238E27FC236}">
                <a16:creationId xmlns:a16="http://schemas.microsoft.com/office/drawing/2014/main" id="{00F8FDE0-AB4B-9039-E724-2C200138BB1F}"/>
              </a:ext>
            </a:extLst>
          </p:cNvPr>
          <p:cNvSpPr/>
          <p:nvPr/>
        </p:nvSpPr>
        <p:spPr bwMode="auto">
          <a:xfrm>
            <a:off x="5627688" y="3398838"/>
            <a:ext cx="304800" cy="228600"/>
          </a:xfrm>
          <a:prstGeom prst="triangle">
            <a:avLst/>
          </a:prstGeom>
          <a:solidFill>
            <a:schemeClr val="bg1"/>
          </a:solid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25" name="Isosceles Triangle 24">
            <a:extLst>
              <a:ext uri="{FF2B5EF4-FFF2-40B4-BE49-F238E27FC236}">
                <a16:creationId xmlns:a16="http://schemas.microsoft.com/office/drawing/2014/main" id="{04FD2505-1B02-93D8-3AFC-C6492E2AA2DC}"/>
              </a:ext>
            </a:extLst>
          </p:cNvPr>
          <p:cNvSpPr/>
          <p:nvPr/>
        </p:nvSpPr>
        <p:spPr bwMode="auto">
          <a:xfrm>
            <a:off x="7685088" y="3398838"/>
            <a:ext cx="228600" cy="304800"/>
          </a:xfrm>
          <a:prstGeom prst="triangle">
            <a:avLst/>
          </a:prstGeom>
          <a:solidFill>
            <a:schemeClr val="bg1"/>
          </a:solid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26" name="Isosceles Triangle 25">
            <a:extLst>
              <a:ext uri="{FF2B5EF4-FFF2-40B4-BE49-F238E27FC236}">
                <a16:creationId xmlns:a16="http://schemas.microsoft.com/office/drawing/2014/main" id="{B51E4355-51B2-98A6-D07E-65A24A52AABC}"/>
              </a:ext>
            </a:extLst>
          </p:cNvPr>
          <p:cNvSpPr/>
          <p:nvPr/>
        </p:nvSpPr>
        <p:spPr bwMode="auto">
          <a:xfrm>
            <a:off x="2198688" y="4237038"/>
            <a:ext cx="304800" cy="304800"/>
          </a:xfrm>
          <a:prstGeom prst="triangle">
            <a:avLst/>
          </a:prstGeom>
          <a:solidFill>
            <a:schemeClr val="bg1"/>
          </a:solidFill>
          <a:ln w="9525">
            <a:solidFill>
              <a:schemeClr val="tx1"/>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05"/>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 calcmode="lin" valueType="num">
                                      <p:cBhvr>
                                        <p:cTn id="9" dur="500" fill="hold"/>
                                        <p:tgtEl>
                                          <p:spTgt spid="2"/>
                                        </p:tgtEl>
                                        <p:attrNameLst>
                                          <p:attrName>ppt_x</p:attrName>
                                        </p:attrNameLst>
                                      </p:cBhvr>
                                      <p:tavLst>
                                        <p:tav tm="0">
                                          <p:val>
                                            <p:strVal val="#ppt_x-.2"/>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animEffect transition="in" filter="fade">
                                      <p:cBhvr>
                                        <p:cTn id="11" dur="500"/>
                                        <p:tgtEl>
                                          <p:spTgt spid="2"/>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strVal val="#ppt_w*0.05"/>
                                          </p:val>
                                        </p:tav>
                                        <p:tav tm="100000">
                                          <p:val>
                                            <p:strVal val="#ppt_w"/>
                                          </p:val>
                                        </p:tav>
                                      </p:tavLst>
                                    </p:anim>
                                    <p:anim calcmode="lin" valueType="num">
                                      <p:cBhvr>
                                        <p:cTn id="15" dur="500" fill="hold"/>
                                        <p:tgtEl>
                                          <p:spTgt spid="3"/>
                                        </p:tgtEl>
                                        <p:attrNameLst>
                                          <p:attrName>ppt_h</p:attrName>
                                        </p:attrNameLst>
                                      </p:cBhvr>
                                      <p:tavLst>
                                        <p:tav tm="0">
                                          <p:val>
                                            <p:strVal val="#ppt_h"/>
                                          </p:val>
                                        </p:tav>
                                        <p:tav tm="100000">
                                          <p:val>
                                            <p:strVal val="#ppt_h"/>
                                          </p:val>
                                        </p:tav>
                                      </p:tavLst>
                                    </p:anim>
                                    <p:anim calcmode="lin" valueType="num">
                                      <p:cBhvr>
                                        <p:cTn id="16" dur="500" fill="hold"/>
                                        <p:tgtEl>
                                          <p:spTgt spid="3"/>
                                        </p:tgtEl>
                                        <p:attrNameLst>
                                          <p:attrName>ppt_x</p:attrName>
                                        </p:attrNameLst>
                                      </p:cBhvr>
                                      <p:tavLst>
                                        <p:tav tm="0">
                                          <p:val>
                                            <p:strVal val="#ppt_x-.2"/>
                                          </p:val>
                                        </p:tav>
                                        <p:tav tm="100000">
                                          <p:val>
                                            <p:strVal val="#ppt_x"/>
                                          </p:val>
                                        </p:tav>
                                      </p:tavLst>
                                    </p:anim>
                                    <p:anim calcmode="lin" valueType="num">
                                      <p:cBhvr>
                                        <p:cTn id="17" dur="500" fill="hold"/>
                                        <p:tgtEl>
                                          <p:spTgt spid="3"/>
                                        </p:tgtEl>
                                        <p:attrNameLst>
                                          <p:attrName>ppt_y</p:attrName>
                                        </p:attrNameLst>
                                      </p:cBhvr>
                                      <p:tavLst>
                                        <p:tav tm="0">
                                          <p:val>
                                            <p:strVal val="#ppt_y"/>
                                          </p:val>
                                        </p:tav>
                                        <p:tav tm="100000">
                                          <p:val>
                                            <p:strVal val="#ppt_y"/>
                                          </p:val>
                                        </p:tav>
                                      </p:tavLst>
                                    </p:anim>
                                    <p:animEffect transition="in" filter="fade">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3808"/>
                                        </p:tgtEl>
                                        <p:attrNameLst>
                                          <p:attrName>style.visibility</p:attrName>
                                        </p:attrNameLst>
                                      </p:cBhvr>
                                      <p:to>
                                        <p:strVal val="visible"/>
                                      </p:to>
                                    </p:set>
                                    <p:animEffect transition="in" filter="blinds(horizontal)">
                                      <p:cBhvr>
                                        <p:cTn id="23" dur="500"/>
                                        <p:tgtEl>
                                          <p:spTgt spid="338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33817"/>
                                        </p:tgtEl>
                                        <p:attrNameLst>
                                          <p:attrName>style.visibility</p:attrName>
                                        </p:attrNameLst>
                                      </p:cBhvr>
                                      <p:to>
                                        <p:strVal val="visible"/>
                                      </p:to>
                                    </p:set>
                                    <p:anim calcmode="lin" valueType="num">
                                      <p:cBhvr additive="base">
                                        <p:cTn id="32" dur="500" fill="hold"/>
                                        <p:tgtEl>
                                          <p:spTgt spid="33817"/>
                                        </p:tgtEl>
                                        <p:attrNameLst>
                                          <p:attrName>ppt_x</p:attrName>
                                        </p:attrNameLst>
                                      </p:cBhvr>
                                      <p:tavLst>
                                        <p:tav tm="0">
                                          <p:val>
                                            <p:strVal val="1+#ppt_w/2"/>
                                          </p:val>
                                        </p:tav>
                                        <p:tav tm="100000">
                                          <p:val>
                                            <p:strVal val="#ppt_x"/>
                                          </p:val>
                                        </p:tav>
                                      </p:tavLst>
                                    </p:anim>
                                    <p:anim calcmode="lin" valueType="num">
                                      <p:cBhvr additive="base">
                                        <p:cTn id="33" dur="500" fill="hold"/>
                                        <p:tgtEl>
                                          <p:spTgt spid="3381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33818"/>
                                        </p:tgtEl>
                                        <p:attrNameLst>
                                          <p:attrName>style.visibility</p:attrName>
                                        </p:attrNameLst>
                                      </p:cBhvr>
                                      <p:to>
                                        <p:strVal val="visible"/>
                                      </p:to>
                                    </p:set>
                                    <p:anim calcmode="lin" valueType="num">
                                      <p:cBhvr additive="base">
                                        <p:cTn id="38" dur="500" fill="hold"/>
                                        <p:tgtEl>
                                          <p:spTgt spid="33818"/>
                                        </p:tgtEl>
                                        <p:attrNameLst>
                                          <p:attrName>ppt_x</p:attrName>
                                        </p:attrNameLst>
                                      </p:cBhvr>
                                      <p:tavLst>
                                        <p:tav tm="0">
                                          <p:val>
                                            <p:strVal val="1+#ppt_w/2"/>
                                          </p:val>
                                        </p:tav>
                                        <p:tav tm="100000">
                                          <p:val>
                                            <p:strVal val="#ppt_x"/>
                                          </p:val>
                                        </p:tav>
                                      </p:tavLst>
                                    </p:anim>
                                    <p:anim calcmode="lin" valueType="num">
                                      <p:cBhvr additive="base">
                                        <p:cTn id="39" dur="500" fill="hold"/>
                                        <p:tgtEl>
                                          <p:spTgt spid="33818"/>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1+#ppt_w/2"/>
                                          </p:val>
                                        </p:tav>
                                        <p:tav tm="100000">
                                          <p:val>
                                            <p:strVal val="#ppt_x"/>
                                          </p:val>
                                        </p:tav>
                                      </p:tavLst>
                                    </p:anim>
                                    <p:anim calcmode="lin" valueType="num">
                                      <p:cBhvr additive="base">
                                        <p:cTn id="43" dur="500" fill="hold"/>
                                        <p:tgtEl>
                                          <p:spTgt spid="4"/>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2" fill="hold" nodeType="afterEffect">
                                  <p:stCondLst>
                                    <p:cond delay="0"/>
                                  </p:stCondLst>
                                  <p:childTnLst>
                                    <p:set>
                                      <p:cBhvr>
                                        <p:cTn id="46" dur="1" fill="hold">
                                          <p:stCondLst>
                                            <p:cond delay="0"/>
                                          </p:stCondLst>
                                        </p:cTn>
                                        <p:tgtEl>
                                          <p:spTgt spid="33823"/>
                                        </p:tgtEl>
                                        <p:attrNameLst>
                                          <p:attrName>style.visibility</p:attrName>
                                        </p:attrNameLst>
                                      </p:cBhvr>
                                      <p:to>
                                        <p:strVal val="visible"/>
                                      </p:to>
                                    </p:set>
                                    <p:anim calcmode="lin" valueType="num">
                                      <p:cBhvr additive="base">
                                        <p:cTn id="47" dur="500" fill="hold"/>
                                        <p:tgtEl>
                                          <p:spTgt spid="33823"/>
                                        </p:tgtEl>
                                        <p:attrNameLst>
                                          <p:attrName>ppt_x</p:attrName>
                                        </p:attrNameLst>
                                      </p:cBhvr>
                                      <p:tavLst>
                                        <p:tav tm="0">
                                          <p:val>
                                            <p:strVal val="1+#ppt_w/2"/>
                                          </p:val>
                                        </p:tav>
                                        <p:tav tm="100000">
                                          <p:val>
                                            <p:strVal val="#ppt_x"/>
                                          </p:val>
                                        </p:tav>
                                      </p:tavLst>
                                    </p:anim>
                                    <p:anim calcmode="lin" valueType="num">
                                      <p:cBhvr additive="base">
                                        <p:cTn id="48" dur="500" fill="hold"/>
                                        <p:tgtEl>
                                          <p:spTgt spid="33823"/>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1000"/>
                            </p:stCondLst>
                            <p:childTnLst>
                              <p:par>
                                <p:cTn id="50" presetID="2" presetClass="entr" presetSubtype="2" fill="hold" nodeType="afterEffect">
                                  <p:stCondLst>
                                    <p:cond delay="0"/>
                                  </p:stCondLst>
                                  <p:childTnLst>
                                    <p:set>
                                      <p:cBhvr>
                                        <p:cTn id="51" dur="1" fill="hold">
                                          <p:stCondLst>
                                            <p:cond delay="0"/>
                                          </p:stCondLst>
                                        </p:cTn>
                                        <p:tgtEl>
                                          <p:spTgt spid="33822"/>
                                        </p:tgtEl>
                                        <p:attrNameLst>
                                          <p:attrName>style.visibility</p:attrName>
                                        </p:attrNameLst>
                                      </p:cBhvr>
                                      <p:to>
                                        <p:strVal val="visible"/>
                                      </p:to>
                                    </p:set>
                                    <p:anim calcmode="lin" valueType="num">
                                      <p:cBhvr additive="base">
                                        <p:cTn id="52" dur="500" fill="hold"/>
                                        <p:tgtEl>
                                          <p:spTgt spid="33822"/>
                                        </p:tgtEl>
                                        <p:attrNameLst>
                                          <p:attrName>ppt_x</p:attrName>
                                        </p:attrNameLst>
                                      </p:cBhvr>
                                      <p:tavLst>
                                        <p:tav tm="0">
                                          <p:val>
                                            <p:strVal val="1+#ppt_w/2"/>
                                          </p:val>
                                        </p:tav>
                                        <p:tav tm="100000">
                                          <p:val>
                                            <p:strVal val="#ppt_x"/>
                                          </p:val>
                                        </p:tav>
                                      </p:tavLst>
                                    </p:anim>
                                    <p:anim calcmode="lin" valueType="num">
                                      <p:cBhvr additive="base">
                                        <p:cTn id="53" dur="500" fill="hold"/>
                                        <p:tgtEl>
                                          <p:spTgt spid="3382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500" fill="hold"/>
                                        <p:tgtEl>
                                          <p:spTgt spid="6"/>
                                        </p:tgtEl>
                                        <p:attrNameLst>
                                          <p:attrName>ppt_x</p:attrName>
                                        </p:attrNameLst>
                                      </p:cBhvr>
                                      <p:tavLst>
                                        <p:tav tm="0">
                                          <p:val>
                                            <p:strVal val="1+#ppt_w/2"/>
                                          </p:val>
                                        </p:tav>
                                        <p:tav tm="100000">
                                          <p:val>
                                            <p:strVal val="#ppt_x"/>
                                          </p:val>
                                        </p:tav>
                                      </p:tavLst>
                                    </p:anim>
                                    <p:anim calcmode="lin" valueType="num">
                                      <p:cBhvr additive="base">
                                        <p:cTn id="57" dur="500" fill="hold"/>
                                        <p:tgtEl>
                                          <p:spTgt spid="6"/>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500"/>
                            </p:stCondLst>
                            <p:childTnLst>
                              <p:par>
                                <p:cTn id="59" presetID="2" presetClass="entr" presetSubtype="2" fill="hold" nodeType="afterEffect">
                                  <p:stCondLst>
                                    <p:cond delay="0"/>
                                  </p:stCondLst>
                                  <p:childTnLst>
                                    <p:set>
                                      <p:cBhvr>
                                        <p:cTn id="60" dur="1" fill="hold">
                                          <p:stCondLst>
                                            <p:cond delay="0"/>
                                          </p:stCondLst>
                                        </p:cTn>
                                        <p:tgtEl>
                                          <p:spTgt spid="33824"/>
                                        </p:tgtEl>
                                        <p:attrNameLst>
                                          <p:attrName>style.visibility</p:attrName>
                                        </p:attrNameLst>
                                      </p:cBhvr>
                                      <p:to>
                                        <p:strVal val="visible"/>
                                      </p:to>
                                    </p:set>
                                    <p:anim calcmode="lin" valueType="num">
                                      <p:cBhvr additive="base">
                                        <p:cTn id="61" dur="500" fill="hold"/>
                                        <p:tgtEl>
                                          <p:spTgt spid="33824"/>
                                        </p:tgtEl>
                                        <p:attrNameLst>
                                          <p:attrName>ppt_x</p:attrName>
                                        </p:attrNameLst>
                                      </p:cBhvr>
                                      <p:tavLst>
                                        <p:tav tm="0">
                                          <p:val>
                                            <p:strVal val="1+#ppt_w/2"/>
                                          </p:val>
                                        </p:tav>
                                        <p:tav tm="100000">
                                          <p:val>
                                            <p:strVal val="#ppt_x"/>
                                          </p:val>
                                        </p:tav>
                                      </p:tavLst>
                                    </p:anim>
                                    <p:anim calcmode="lin" valueType="num">
                                      <p:cBhvr additive="base">
                                        <p:cTn id="62" dur="500" fill="hold"/>
                                        <p:tgtEl>
                                          <p:spTgt spid="338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2F2100-3F41-86DC-80A4-B7A27BD2CA8F}"/>
              </a:ext>
            </a:extLst>
          </p:cNvPr>
          <p:cNvSpPr>
            <a:spLocks noGrp="1" noChangeArrowheads="1"/>
          </p:cNvSpPr>
          <p:nvPr>
            <p:ph type="title"/>
          </p:nvPr>
        </p:nvSpPr>
        <p:spPr>
          <a:xfrm>
            <a:off x="739775" y="519113"/>
            <a:ext cx="8596313" cy="669925"/>
          </a:xfrm>
        </p:spPr>
        <p:txBody>
          <a:bodyPr/>
          <a:lstStyle/>
          <a:p>
            <a:r>
              <a:rPr lang="en-GB" altLang="en-US" sz="3600"/>
              <a:t>Law of Demeter: Check Violation</a:t>
            </a:r>
          </a:p>
        </p:txBody>
      </p:sp>
      <p:grpSp>
        <p:nvGrpSpPr>
          <p:cNvPr id="2" name="Group 40">
            <a:extLst>
              <a:ext uri="{FF2B5EF4-FFF2-40B4-BE49-F238E27FC236}">
                <a16:creationId xmlns:a16="http://schemas.microsoft.com/office/drawing/2014/main" id="{8DDBF61C-6B45-41DD-9AC8-F8EB4B11F203}"/>
              </a:ext>
            </a:extLst>
          </p:cNvPr>
          <p:cNvGrpSpPr>
            <a:grpSpLocks/>
          </p:cNvGrpSpPr>
          <p:nvPr/>
        </p:nvGrpSpPr>
        <p:grpSpPr bwMode="auto">
          <a:xfrm>
            <a:off x="354013" y="1646238"/>
            <a:ext cx="9372600" cy="914400"/>
            <a:chOff x="239712" y="2179637"/>
            <a:chExt cx="9372600" cy="914400"/>
          </a:xfrm>
        </p:grpSpPr>
        <p:grpSp>
          <p:nvGrpSpPr>
            <p:cNvPr id="9236" name="Group 25">
              <a:extLst>
                <a:ext uri="{FF2B5EF4-FFF2-40B4-BE49-F238E27FC236}">
                  <a16:creationId xmlns:a16="http://schemas.microsoft.com/office/drawing/2014/main" id="{540A5F6E-C8DF-61C1-DEA5-6B4F90A7195D}"/>
                </a:ext>
              </a:extLst>
            </p:cNvPr>
            <p:cNvGrpSpPr>
              <a:grpSpLocks/>
            </p:cNvGrpSpPr>
            <p:nvPr/>
          </p:nvGrpSpPr>
          <p:grpSpPr bwMode="auto">
            <a:xfrm>
              <a:off x="239712" y="2255837"/>
              <a:ext cx="9372600" cy="838200"/>
              <a:chOff x="163512" y="2332037"/>
              <a:chExt cx="9372600" cy="838200"/>
            </a:xfrm>
          </p:grpSpPr>
          <p:sp>
            <p:nvSpPr>
              <p:cNvPr id="17" name="TextBox 16">
                <a:extLst>
                  <a:ext uri="{FF2B5EF4-FFF2-40B4-BE49-F238E27FC236}">
                    <a16:creationId xmlns:a16="http://schemas.microsoft.com/office/drawing/2014/main" id="{805FEEF9-D64A-C845-B747-74E5A91723A9}"/>
                  </a:ext>
                </a:extLst>
              </p:cNvPr>
              <p:cNvSpPr txBox="1">
                <a:spLocks noChangeArrowheads="1"/>
              </p:cNvSpPr>
              <p:nvPr/>
            </p:nvSpPr>
            <p:spPr bwMode="auto">
              <a:xfrm>
                <a:off x="3592512" y="2332037"/>
                <a:ext cx="2535237" cy="490537"/>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3200" dirty="0">
                    <a:solidFill>
                      <a:srgbClr val="0000CC"/>
                    </a:solidFill>
                    <a:latin typeface="+mj-lt"/>
                  </a:rPr>
                  <a:t>Item</a:t>
                </a:r>
              </a:p>
            </p:txBody>
          </p:sp>
          <p:sp>
            <p:nvSpPr>
              <p:cNvPr id="18" name="TextBox 17">
                <a:extLst>
                  <a:ext uri="{FF2B5EF4-FFF2-40B4-BE49-F238E27FC236}">
                    <a16:creationId xmlns:a16="http://schemas.microsoft.com/office/drawing/2014/main" id="{9F2264DB-CA6F-EB5F-7C47-8638B55E2690}"/>
                  </a:ext>
                </a:extLst>
              </p:cNvPr>
              <p:cNvSpPr txBox="1">
                <a:spLocks noChangeArrowheads="1"/>
              </p:cNvSpPr>
              <p:nvPr/>
            </p:nvSpPr>
            <p:spPr bwMode="auto">
              <a:xfrm>
                <a:off x="3592512" y="2828924"/>
                <a:ext cx="2535237" cy="341313"/>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2000" b="0" dirty="0" err="1">
                    <a:solidFill>
                      <a:schemeClr val="tx2"/>
                    </a:solidFill>
                    <a:latin typeface="+mj-lt"/>
                  </a:rPr>
                  <a:t>getItemSpec</a:t>
                </a:r>
                <a:endParaRPr lang="en-US" sz="2000" b="0" dirty="0">
                  <a:solidFill>
                    <a:schemeClr val="tx2"/>
                  </a:solidFill>
                  <a:latin typeface="+mj-lt"/>
                </a:endParaRPr>
              </a:p>
            </p:txBody>
          </p:sp>
          <p:sp>
            <p:nvSpPr>
              <p:cNvPr id="19" name="TextBox 18">
                <a:extLst>
                  <a:ext uri="{FF2B5EF4-FFF2-40B4-BE49-F238E27FC236}">
                    <a16:creationId xmlns:a16="http://schemas.microsoft.com/office/drawing/2014/main" id="{7C71B32C-B6D5-9001-24C4-7B47E26395C0}"/>
                  </a:ext>
                </a:extLst>
              </p:cNvPr>
              <p:cNvSpPr txBox="1">
                <a:spLocks noChangeArrowheads="1"/>
              </p:cNvSpPr>
              <p:nvPr/>
            </p:nvSpPr>
            <p:spPr bwMode="auto">
              <a:xfrm>
                <a:off x="7000874" y="2332037"/>
                <a:ext cx="2535238" cy="490537"/>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3200" dirty="0" err="1">
                    <a:solidFill>
                      <a:srgbClr val="0000CC"/>
                    </a:solidFill>
                    <a:latin typeface="+mj-lt"/>
                  </a:rPr>
                  <a:t>ItemSpec</a:t>
                </a:r>
                <a:endParaRPr lang="en-US" sz="3200" dirty="0">
                  <a:solidFill>
                    <a:srgbClr val="0000CC"/>
                  </a:solidFill>
                  <a:latin typeface="+mj-lt"/>
                </a:endParaRPr>
              </a:p>
            </p:txBody>
          </p:sp>
          <p:sp>
            <p:nvSpPr>
              <p:cNvPr id="20" name="TextBox 19">
                <a:extLst>
                  <a:ext uri="{FF2B5EF4-FFF2-40B4-BE49-F238E27FC236}">
                    <a16:creationId xmlns:a16="http://schemas.microsoft.com/office/drawing/2014/main" id="{381F3E49-CCF9-F404-9B7B-2D904885479D}"/>
                  </a:ext>
                </a:extLst>
              </p:cNvPr>
              <p:cNvSpPr txBox="1">
                <a:spLocks noChangeArrowheads="1"/>
              </p:cNvSpPr>
              <p:nvPr/>
            </p:nvSpPr>
            <p:spPr bwMode="auto">
              <a:xfrm>
                <a:off x="7000874" y="2828924"/>
                <a:ext cx="2535238" cy="341313"/>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2000" b="0" dirty="0" err="1">
                    <a:solidFill>
                      <a:schemeClr val="tx2"/>
                    </a:solidFill>
                    <a:latin typeface="+mj-lt"/>
                  </a:rPr>
                  <a:t>findPrice</a:t>
                </a:r>
                <a:endParaRPr lang="en-US" sz="2000" b="0" dirty="0">
                  <a:solidFill>
                    <a:schemeClr val="tx2"/>
                  </a:solidFill>
                  <a:latin typeface="+mj-lt"/>
                </a:endParaRPr>
              </a:p>
            </p:txBody>
          </p:sp>
          <p:cxnSp>
            <p:nvCxnSpPr>
              <p:cNvPr id="9244" name="Straight Arrow Connector 20">
                <a:extLst>
                  <a:ext uri="{FF2B5EF4-FFF2-40B4-BE49-F238E27FC236}">
                    <a16:creationId xmlns:a16="http://schemas.microsoft.com/office/drawing/2014/main" id="{73078374-AAF2-9192-ADAE-2CBBC120D1DE}"/>
                  </a:ext>
                </a:extLst>
              </p:cNvPr>
              <p:cNvCxnSpPr>
                <a:cxnSpLocks noChangeShapeType="1"/>
                <a:stCxn id="18" idx="3"/>
                <a:endCxn id="20" idx="1"/>
              </p:cNvCxnSpPr>
              <p:nvPr/>
            </p:nvCxnSpPr>
            <p:spPr bwMode="auto">
              <a:xfrm>
                <a:off x="6128448" y="2999549"/>
                <a:ext cx="871728" cy="15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B6575F9B-DADE-1F74-1F61-6665EF6AE58D}"/>
                  </a:ext>
                </a:extLst>
              </p:cNvPr>
              <p:cNvSpPr txBox="1">
                <a:spLocks noChangeArrowheads="1"/>
              </p:cNvSpPr>
              <p:nvPr/>
            </p:nvSpPr>
            <p:spPr bwMode="auto">
              <a:xfrm>
                <a:off x="163512" y="2332037"/>
                <a:ext cx="2535237" cy="490537"/>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3200" dirty="0">
                    <a:solidFill>
                      <a:srgbClr val="0000CC"/>
                    </a:solidFill>
                    <a:latin typeface="+mj-lt"/>
                  </a:rPr>
                  <a:t>Bill</a:t>
                </a:r>
              </a:p>
            </p:txBody>
          </p:sp>
          <p:sp>
            <p:nvSpPr>
              <p:cNvPr id="23" name="TextBox 22">
                <a:extLst>
                  <a:ext uri="{FF2B5EF4-FFF2-40B4-BE49-F238E27FC236}">
                    <a16:creationId xmlns:a16="http://schemas.microsoft.com/office/drawing/2014/main" id="{E3A576F2-7392-8C1E-7F7F-028CC2150094}"/>
                  </a:ext>
                </a:extLst>
              </p:cNvPr>
              <p:cNvSpPr txBox="1">
                <a:spLocks noChangeArrowheads="1"/>
              </p:cNvSpPr>
              <p:nvPr/>
            </p:nvSpPr>
            <p:spPr bwMode="auto">
              <a:xfrm>
                <a:off x="163512" y="2828924"/>
                <a:ext cx="2535237" cy="341313"/>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2000" b="0" dirty="0" err="1">
                    <a:solidFill>
                      <a:schemeClr val="tx2"/>
                    </a:solidFill>
                    <a:latin typeface="+mj-lt"/>
                  </a:rPr>
                  <a:t>computeTotal</a:t>
                </a:r>
                <a:endParaRPr lang="en-US" sz="2000" b="0" dirty="0">
                  <a:solidFill>
                    <a:schemeClr val="tx2"/>
                  </a:solidFill>
                  <a:latin typeface="+mj-lt"/>
                </a:endParaRPr>
              </a:p>
            </p:txBody>
          </p:sp>
          <p:cxnSp>
            <p:nvCxnSpPr>
              <p:cNvPr id="9247" name="Straight Arrow Connector 23">
                <a:extLst>
                  <a:ext uri="{FF2B5EF4-FFF2-40B4-BE49-F238E27FC236}">
                    <a16:creationId xmlns:a16="http://schemas.microsoft.com/office/drawing/2014/main" id="{0902EA86-D223-5EE6-7759-410D8718E31E}"/>
                  </a:ext>
                </a:extLst>
              </p:cNvPr>
              <p:cNvCxnSpPr>
                <a:cxnSpLocks noChangeShapeType="1"/>
              </p:cNvCxnSpPr>
              <p:nvPr/>
            </p:nvCxnSpPr>
            <p:spPr bwMode="auto">
              <a:xfrm>
                <a:off x="2982912" y="2789237"/>
                <a:ext cx="609600" cy="15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9237" name="AutoShape 9">
              <a:extLst>
                <a:ext uri="{FF2B5EF4-FFF2-40B4-BE49-F238E27FC236}">
                  <a16:creationId xmlns:a16="http://schemas.microsoft.com/office/drawing/2014/main" id="{7D8A1EE0-DDB5-4AC4-CDB1-46FCA570B78B}"/>
                </a:ext>
              </a:extLst>
            </p:cNvPr>
            <p:cNvSpPr>
              <a:spLocks noChangeArrowheads="1"/>
            </p:cNvSpPr>
            <p:nvPr/>
          </p:nvSpPr>
          <p:spPr bwMode="auto">
            <a:xfrm rot="-5400000">
              <a:off x="2800032" y="2545396"/>
              <a:ext cx="274320" cy="365760"/>
            </a:xfrm>
            <a:prstGeom prst="diamond">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9238" name="TextBox 36">
              <a:extLst>
                <a:ext uri="{FF2B5EF4-FFF2-40B4-BE49-F238E27FC236}">
                  <a16:creationId xmlns:a16="http://schemas.microsoft.com/office/drawing/2014/main" id="{70FA2E49-78FE-D624-49D4-86058DEF7901}"/>
                </a:ext>
              </a:extLst>
            </p:cNvPr>
            <p:cNvSpPr txBox="1">
              <a:spLocks noChangeArrowheads="1"/>
            </p:cNvSpPr>
            <p:nvPr/>
          </p:nvSpPr>
          <p:spPr bwMode="auto">
            <a:xfrm>
              <a:off x="2754312" y="2179637"/>
              <a:ext cx="381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b="0">
                  <a:solidFill>
                    <a:srgbClr val="0000CC"/>
                  </a:solidFill>
                  <a:cs typeface="Arial" panose="020B0604020202020204" pitchFamily="34" charset="0"/>
                </a:rPr>
                <a:t>1</a:t>
              </a:r>
            </a:p>
          </p:txBody>
        </p:sp>
        <p:sp>
          <p:nvSpPr>
            <p:cNvPr id="9239" name="TextBox 38">
              <a:extLst>
                <a:ext uri="{FF2B5EF4-FFF2-40B4-BE49-F238E27FC236}">
                  <a16:creationId xmlns:a16="http://schemas.microsoft.com/office/drawing/2014/main" id="{760C2E2D-2C92-61E1-135F-AFE5EC4D0DD1}"/>
                </a:ext>
              </a:extLst>
            </p:cNvPr>
            <p:cNvSpPr txBox="1">
              <a:spLocks noChangeArrowheads="1"/>
            </p:cNvSpPr>
            <p:nvPr/>
          </p:nvSpPr>
          <p:spPr bwMode="auto">
            <a:xfrm>
              <a:off x="3211512" y="2255837"/>
              <a:ext cx="38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6000">
                  <a:solidFill>
                    <a:srgbClr val="0000CC"/>
                  </a:solidFill>
                  <a:cs typeface="Arial" panose="020B0604020202020204" pitchFamily="34" charset="0"/>
                </a:rPr>
                <a:t>*</a:t>
              </a:r>
            </a:p>
          </p:txBody>
        </p:sp>
      </p:grpSp>
      <p:grpSp>
        <p:nvGrpSpPr>
          <p:cNvPr id="5" name="Group 41">
            <a:extLst>
              <a:ext uri="{FF2B5EF4-FFF2-40B4-BE49-F238E27FC236}">
                <a16:creationId xmlns:a16="http://schemas.microsoft.com/office/drawing/2014/main" id="{964F55B1-D27A-CC5E-9D3A-ADBE9A90F61A}"/>
              </a:ext>
            </a:extLst>
          </p:cNvPr>
          <p:cNvGrpSpPr>
            <a:grpSpLocks/>
          </p:cNvGrpSpPr>
          <p:nvPr/>
        </p:nvGrpSpPr>
        <p:grpSpPr bwMode="auto">
          <a:xfrm>
            <a:off x="312738" y="4318000"/>
            <a:ext cx="9372600" cy="990600"/>
            <a:chOff x="239712" y="4237037"/>
            <a:chExt cx="9372600" cy="990600"/>
          </a:xfrm>
        </p:grpSpPr>
        <p:grpSp>
          <p:nvGrpSpPr>
            <p:cNvPr id="9224" name="Group 26">
              <a:extLst>
                <a:ext uri="{FF2B5EF4-FFF2-40B4-BE49-F238E27FC236}">
                  <a16:creationId xmlns:a16="http://schemas.microsoft.com/office/drawing/2014/main" id="{7AA7C09C-49DA-7370-005B-E0746633C018}"/>
                </a:ext>
              </a:extLst>
            </p:cNvPr>
            <p:cNvGrpSpPr>
              <a:grpSpLocks/>
            </p:cNvGrpSpPr>
            <p:nvPr/>
          </p:nvGrpSpPr>
          <p:grpSpPr bwMode="auto">
            <a:xfrm>
              <a:off x="239712" y="4389437"/>
              <a:ext cx="9372600" cy="838200"/>
              <a:chOff x="163512" y="4644416"/>
              <a:chExt cx="9372600" cy="838200"/>
            </a:xfrm>
          </p:grpSpPr>
          <p:sp>
            <p:nvSpPr>
              <p:cNvPr id="4" name="TextBox 3">
                <a:extLst>
                  <a:ext uri="{FF2B5EF4-FFF2-40B4-BE49-F238E27FC236}">
                    <a16:creationId xmlns:a16="http://schemas.microsoft.com/office/drawing/2014/main" id="{25AA167F-D764-0006-8F4B-018B7B220DC1}"/>
                  </a:ext>
                </a:extLst>
              </p:cNvPr>
              <p:cNvSpPr txBox="1">
                <a:spLocks noChangeArrowheads="1"/>
              </p:cNvSpPr>
              <p:nvPr/>
            </p:nvSpPr>
            <p:spPr bwMode="auto">
              <a:xfrm>
                <a:off x="3592512" y="4644416"/>
                <a:ext cx="2535237" cy="490538"/>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3200" dirty="0">
                    <a:solidFill>
                      <a:srgbClr val="0000CC"/>
                    </a:solidFill>
                    <a:latin typeface="+mj-lt"/>
                  </a:rPr>
                  <a:t>Item</a:t>
                </a:r>
              </a:p>
            </p:txBody>
          </p:sp>
          <p:sp>
            <p:nvSpPr>
              <p:cNvPr id="6" name="TextBox 5">
                <a:extLst>
                  <a:ext uri="{FF2B5EF4-FFF2-40B4-BE49-F238E27FC236}">
                    <a16:creationId xmlns:a16="http://schemas.microsoft.com/office/drawing/2014/main" id="{69A8440E-A84A-C427-0A1C-959E7D3A2300}"/>
                  </a:ext>
                </a:extLst>
              </p:cNvPr>
              <p:cNvSpPr txBox="1">
                <a:spLocks noChangeArrowheads="1"/>
              </p:cNvSpPr>
              <p:nvPr/>
            </p:nvSpPr>
            <p:spPr bwMode="auto">
              <a:xfrm>
                <a:off x="3592512" y="5141304"/>
                <a:ext cx="2535237" cy="341312"/>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2000" b="0" dirty="0" err="1">
                    <a:solidFill>
                      <a:schemeClr val="tx2"/>
                    </a:solidFill>
                    <a:latin typeface="+mj-lt"/>
                  </a:rPr>
                  <a:t>computeSubtotal</a:t>
                </a:r>
                <a:endParaRPr lang="en-US" sz="2000" b="0" dirty="0">
                  <a:solidFill>
                    <a:schemeClr val="tx2"/>
                  </a:solidFill>
                  <a:latin typeface="+mj-lt"/>
                </a:endParaRPr>
              </a:p>
            </p:txBody>
          </p:sp>
          <p:sp>
            <p:nvSpPr>
              <p:cNvPr id="7" name="TextBox 6">
                <a:extLst>
                  <a:ext uri="{FF2B5EF4-FFF2-40B4-BE49-F238E27FC236}">
                    <a16:creationId xmlns:a16="http://schemas.microsoft.com/office/drawing/2014/main" id="{B2345387-F6E8-9646-7895-B5EFBF19ECCA}"/>
                  </a:ext>
                </a:extLst>
              </p:cNvPr>
              <p:cNvSpPr txBox="1">
                <a:spLocks noChangeArrowheads="1"/>
              </p:cNvSpPr>
              <p:nvPr/>
            </p:nvSpPr>
            <p:spPr bwMode="auto">
              <a:xfrm>
                <a:off x="7000874" y="4644416"/>
                <a:ext cx="2535238" cy="490538"/>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3200" dirty="0" err="1">
                    <a:solidFill>
                      <a:srgbClr val="0000CC"/>
                    </a:solidFill>
                    <a:latin typeface="+mj-lt"/>
                  </a:rPr>
                  <a:t>ItemSpec</a:t>
                </a:r>
                <a:endParaRPr lang="en-US" sz="3200" dirty="0">
                  <a:solidFill>
                    <a:srgbClr val="0000CC"/>
                  </a:solidFill>
                  <a:latin typeface="+mj-lt"/>
                </a:endParaRPr>
              </a:p>
            </p:txBody>
          </p:sp>
          <p:sp>
            <p:nvSpPr>
              <p:cNvPr id="8" name="TextBox 7">
                <a:extLst>
                  <a:ext uri="{FF2B5EF4-FFF2-40B4-BE49-F238E27FC236}">
                    <a16:creationId xmlns:a16="http://schemas.microsoft.com/office/drawing/2014/main" id="{FB8778F2-7748-5997-241B-B70A4CD0CB77}"/>
                  </a:ext>
                </a:extLst>
              </p:cNvPr>
              <p:cNvSpPr txBox="1">
                <a:spLocks noChangeArrowheads="1"/>
              </p:cNvSpPr>
              <p:nvPr/>
            </p:nvSpPr>
            <p:spPr bwMode="auto">
              <a:xfrm>
                <a:off x="7000874" y="5141304"/>
                <a:ext cx="2535238" cy="341312"/>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2000" b="0" dirty="0" err="1">
                    <a:solidFill>
                      <a:schemeClr val="tx2"/>
                    </a:solidFill>
                    <a:latin typeface="+mj-lt"/>
                  </a:rPr>
                  <a:t>findPrice</a:t>
                </a:r>
                <a:endParaRPr lang="en-US" sz="2000" b="0" dirty="0">
                  <a:solidFill>
                    <a:schemeClr val="tx2"/>
                  </a:solidFill>
                  <a:latin typeface="+mj-lt"/>
                </a:endParaRPr>
              </a:p>
            </p:txBody>
          </p:sp>
          <p:cxnSp>
            <p:nvCxnSpPr>
              <p:cNvPr id="9232" name="Straight Arrow Connector 9">
                <a:extLst>
                  <a:ext uri="{FF2B5EF4-FFF2-40B4-BE49-F238E27FC236}">
                    <a16:creationId xmlns:a16="http://schemas.microsoft.com/office/drawing/2014/main" id="{F45CCD4D-7D82-A534-622E-8C9FB3DC1261}"/>
                  </a:ext>
                </a:extLst>
              </p:cNvPr>
              <p:cNvCxnSpPr>
                <a:cxnSpLocks noChangeShapeType="1"/>
                <a:stCxn id="6" idx="3"/>
                <a:endCxn id="8" idx="1"/>
              </p:cNvCxnSpPr>
              <p:nvPr/>
            </p:nvCxnSpPr>
            <p:spPr bwMode="auto">
              <a:xfrm>
                <a:off x="6128448" y="5311928"/>
                <a:ext cx="871728" cy="1588"/>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9431B819-68BD-C1C7-18B2-6B5197BB72FF}"/>
                  </a:ext>
                </a:extLst>
              </p:cNvPr>
              <p:cNvSpPr txBox="1">
                <a:spLocks noChangeArrowheads="1"/>
              </p:cNvSpPr>
              <p:nvPr/>
            </p:nvSpPr>
            <p:spPr bwMode="auto">
              <a:xfrm>
                <a:off x="163512" y="4644416"/>
                <a:ext cx="2535237" cy="490538"/>
              </a:xfrm>
              <a:prstGeom prst="rect">
                <a:avLst/>
              </a:prstGeom>
              <a:solidFill>
                <a:srgbClr val="FFFFCC"/>
              </a:solidFill>
              <a:ln w="9525">
                <a:solidFill>
                  <a:srgbClr val="0000CC"/>
                </a:solidFill>
                <a:miter lim="800000"/>
                <a:headEnd/>
                <a:tailEnd/>
              </a:ln>
            </p:spPr>
            <p:txBody>
              <a:bodyPr lIns="91420" tIns="45711" rIns="91420" bIns="45711">
                <a:spAutoFit/>
              </a:bodyPr>
              <a:lstStyle/>
              <a:p>
                <a:pPr algn="ctr">
                  <a:lnSpc>
                    <a:spcPct val="80000"/>
                  </a:lnSpc>
                  <a:buClr>
                    <a:srgbClr val="000000"/>
                  </a:buClr>
                  <a:buSzPct val="100000"/>
                  <a:buFont typeface="Times New Roman" pitchFamily="18" charset="0"/>
                  <a:buNone/>
                  <a:defRPr/>
                </a:pPr>
                <a:r>
                  <a:rPr lang="en-US" sz="3200" dirty="0">
                    <a:solidFill>
                      <a:srgbClr val="0000CC"/>
                    </a:solidFill>
                    <a:latin typeface="+mj-lt"/>
                  </a:rPr>
                  <a:t>Bill</a:t>
                </a:r>
              </a:p>
            </p:txBody>
          </p:sp>
          <p:sp>
            <p:nvSpPr>
              <p:cNvPr id="13" name="TextBox 12">
                <a:extLst>
                  <a:ext uri="{FF2B5EF4-FFF2-40B4-BE49-F238E27FC236}">
                    <a16:creationId xmlns:a16="http://schemas.microsoft.com/office/drawing/2014/main" id="{2551F126-2545-60D9-3038-23DA3BC7ADC4}"/>
                  </a:ext>
                </a:extLst>
              </p:cNvPr>
              <p:cNvSpPr txBox="1">
                <a:spLocks noChangeArrowheads="1"/>
              </p:cNvSpPr>
              <p:nvPr/>
            </p:nvSpPr>
            <p:spPr bwMode="auto">
              <a:xfrm>
                <a:off x="163512" y="5141304"/>
                <a:ext cx="2535237" cy="341312"/>
              </a:xfrm>
              <a:prstGeom prst="rect">
                <a:avLst/>
              </a:prstGeom>
              <a:solidFill>
                <a:srgbClr val="FFFFCC"/>
              </a:solidFill>
              <a:ln w="9525">
                <a:solidFill>
                  <a:srgbClr val="0000CC"/>
                </a:solidFill>
                <a:miter lim="800000"/>
                <a:headEnd/>
                <a:tailEnd/>
              </a:ln>
            </p:spPr>
            <p:txBody>
              <a:bodyPr lIns="91420" tIns="45711" rIns="91420" bIns="45711">
                <a:spAutoFit/>
              </a:bodyPr>
              <a:lstStyle/>
              <a:p>
                <a:pPr>
                  <a:lnSpc>
                    <a:spcPct val="80000"/>
                  </a:lnSpc>
                  <a:buClr>
                    <a:srgbClr val="000000"/>
                  </a:buClr>
                  <a:buSzPct val="100000"/>
                  <a:buFont typeface="Times New Roman" pitchFamily="18" charset="0"/>
                  <a:buNone/>
                  <a:defRPr/>
                </a:pPr>
                <a:r>
                  <a:rPr lang="en-US" sz="2000" b="0" dirty="0" err="1">
                    <a:solidFill>
                      <a:schemeClr val="tx2"/>
                    </a:solidFill>
                    <a:latin typeface="+mj-lt"/>
                  </a:rPr>
                  <a:t>computeTotal</a:t>
                </a:r>
                <a:endParaRPr lang="en-US" sz="2000" b="0" dirty="0">
                  <a:solidFill>
                    <a:schemeClr val="tx2"/>
                  </a:solidFill>
                  <a:latin typeface="+mj-lt"/>
                </a:endParaRPr>
              </a:p>
            </p:txBody>
          </p:sp>
          <p:cxnSp>
            <p:nvCxnSpPr>
              <p:cNvPr id="9235" name="Straight Arrow Connector 13">
                <a:extLst>
                  <a:ext uri="{FF2B5EF4-FFF2-40B4-BE49-F238E27FC236}">
                    <a16:creationId xmlns:a16="http://schemas.microsoft.com/office/drawing/2014/main" id="{C97D724C-FD7A-15B3-B7CB-801FB2142EAE}"/>
                  </a:ext>
                </a:extLst>
              </p:cNvPr>
              <p:cNvCxnSpPr>
                <a:cxnSpLocks noChangeShapeType="1"/>
                <a:stCxn id="9225" idx="2"/>
              </p:cNvCxnSpPr>
              <p:nvPr/>
            </p:nvCxnSpPr>
            <p:spPr bwMode="auto">
              <a:xfrm>
                <a:off x="2982914" y="5063516"/>
                <a:ext cx="609598" cy="0"/>
              </a:xfrm>
              <a:prstGeom prst="straightConnector1">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9225" name="AutoShape 9">
              <a:extLst>
                <a:ext uri="{FF2B5EF4-FFF2-40B4-BE49-F238E27FC236}">
                  <a16:creationId xmlns:a16="http://schemas.microsoft.com/office/drawing/2014/main" id="{856B9CE1-2FE3-8A51-954E-3B0A45553CFF}"/>
                </a:ext>
              </a:extLst>
            </p:cNvPr>
            <p:cNvSpPr>
              <a:spLocks noChangeArrowheads="1"/>
            </p:cNvSpPr>
            <p:nvPr/>
          </p:nvSpPr>
          <p:spPr bwMode="auto">
            <a:xfrm rot="-5400000">
              <a:off x="2792413" y="4656137"/>
              <a:ext cx="228600" cy="304801"/>
            </a:xfrm>
            <a:prstGeom prst="diamond">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b="0">
                <a:cs typeface="Arial" panose="020B0604020202020204" pitchFamily="34" charset="0"/>
              </a:endParaRPr>
            </a:p>
          </p:txBody>
        </p:sp>
        <p:sp>
          <p:nvSpPr>
            <p:cNvPr id="9226" name="TextBox 37">
              <a:extLst>
                <a:ext uri="{FF2B5EF4-FFF2-40B4-BE49-F238E27FC236}">
                  <a16:creationId xmlns:a16="http://schemas.microsoft.com/office/drawing/2014/main" id="{0F5A1365-6F84-46AF-DE45-DDD7D7DBF30D}"/>
                </a:ext>
              </a:extLst>
            </p:cNvPr>
            <p:cNvSpPr txBox="1">
              <a:spLocks noChangeArrowheads="1"/>
            </p:cNvSpPr>
            <p:nvPr/>
          </p:nvSpPr>
          <p:spPr bwMode="auto">
            <a:xfrm>
              <a:off x="2754312" y="4237037"/>
              <a:ext cx="381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b="0">
                  <a:solidFill>
                    <a:srgbClr val="0000CC"/>
                  </a:solidFill>
                  <a:cs typeface="Arial" panose="020B0604020202020204" pitchFamily="34" charset="0"/>
                </a:rPr>
                <a:t>1</a:t>
              </a:r>
            </a:p>
          </p:txBody>
        </p:sp>
        <p:sp>
          <p:nvSpPr>
            <p:cNvPr id="9227" name="TextBox 39">
              <a:extLst>
                <a:ext uri="{FF2B5EF4-FFF2-40B4-BE49-F238E27FC236}">
                  <a16:creationId xmlns:a16="http://schemas.microsoft.com/office/drawing/2014/main" id="{2950A3E9-74BC-6F42-05D4-94A138701815}"/>
                </a:ext>
              </a:extLst>
            </p:cNvPr>
            <p:cNvSpPr txBox="1">
              <a:spLocks noChangeArrowheads="1"/>
            </p:cNvSpPr>
            <p:nvPr/>
          </p:nvSpPr>
          <p:spPr bwMode="auto">
            <a:xfrm>
              <a:off x="3211512" y="4320440"/>
              <a:ext cx="38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r>
                <a:rPr lang="en-US" altLang="en-US" sz="6000">
                  <a:solidFill>
                    <a:srgbClr val="0000CC"/>
                  </a:solidFill>
                  <a:cs typeface="Arial" panose="020B0604020202020204" pitchFamily="34" charset="0"/>
                </a:rPr>
                <a:t>*</a:t>
              </a:r>
            </a:p>
          </p:txBody>
        </p:sp>
      </p:grpSp>
      <p:sp>
        <p:nvSpPr>
          <p:cNvPr id="33797" name="Freeform 30">
            <a:extLst>
              <a:ext uri="{FF2B5EF4-FFF2-40B4-BE49-F238E27FC236}">
                <a16:creationId xmlns:a16="http://schemas.microsoft.com/office/drawing/2014/main" id="{EF054C88-279E-E5D3-D0F0-BB95066D3145}"/>
              </a:ext>
            </a:extLst>
          </p:cNvPr>
          <p:cNvSpPr>
            <a:spLocks/>
          </p:cNvSpPr>
          <p:nvPr/>
        </p:nvSpPr>
        <p:spPr bwMode="auto">
          <a:xfrm>
            <a:off x="2293938" y="5295900"/>
            <a:ext cx="6172200" cy="774700"/>
          </a:xfrm>
          <a:custGeom>
            <a:avLst/>
            <a:gdLst>
              <a:gd name="T0" fmla="*/ 0 w 3888"/>
              <a:gd name="T1" fmla="*/ 2147483646 h 488"/>
              <a:gd name="T2" fmla="*/ 2147483646 w 3888"/>
              <a:gd name="T3" fmla="*/ 2147483646 h 488"/>
              <a:gd name="T4" fmla="*/ 2147483646 w 3888"/>
              <a:gd name="T5" fmla="*/ 2147483646 h 488"/>
              <a:gd name="T6" fmla="*/ 2147483646 w 3888"/>
              <a:gd name="T7" fmla="*/ 2147483646 h 488"/>
              <a:gd name="T8" fmla="*/ 2147483646 w 3888"/>
              <a:gd name="T9" fmla="*/ 2147483646 h 488"/>
              <a:gd name="T10" fmla="*/ 0 60000 65536"/>
              <a:gd name="T11" fmla="*/ 0 60000 65536"/>
              <a:gd name="T12" fmla="*/ 0 60000 65536"/>
              <a:gd name="T13" fmla="*/ 0 60000 65536"/>
              <a:gd name="T14" fmla="*/ 0 60000 65536"/>
              <a:gd name="T15" fmla="*/ 0 w 3888"/>
              <a:gd name="T16" fmla="*/ 0 h 488"/>
              <a:gd name="T17" fmla="*/ 3888 w 3888"/>
              <a:gd name="T18" fmla="*/ 488 h 488"/>
            </a:gdLst>
            <a:ahLst/>
            <a:cxnLst>
              <a:cxn ang="T10">
                <a:pos x="T0" y="T1"/>
              </a:cxn>
              <a:cxn ang="T11">
                <a:pos x="T2" y="T3"/>
              </a:cxn>
              <a:cxn ang="T12">
                <a:pos x="T4" y="T5"/>
              </a:cxn>
              <a:cxn ang="T13">
                <a:pos x="T6" y="T7"/>
              </a:cxn>
              <a:cxn ang="T14">
                <a:pos x="T8" y="T9"/>
              </a:cxn>
            </a:cxnLst>
            <a:rect l="T15" t="T16" r="T17" b="T18"/>
            <a:pathLst>
              <a:path w="3888" h="488">
                <a:moveTo>
                  <a:pt x="0" y="8"/>
                </a:moveTo>
                <a:cubicBezTo>
                  <a:pt x="180" y="248"/>
                  <a:pt x="360" y="488"/>
                  <a:pt x="624" y="488"/>
                </a:cubicBezTo>
                <a:cubicBezTo>
                  <a:pt x="888" y="488"/>
                  <a:pt x="1168" y="16"/>
                  <a:pt x="1584" y="8"/>
                </a:cubicBezTo>
                <a:cubicBezTo>
                  <a:pt x="2000" y="0"/>
                  <a:pt x="2736" y="440"/>
                  <a:pt x="3120" y="440"/>
                </a:cubicBezTo>
                <a:cubicBezTo>
                  <a:pt x="3504" y="440"/>
                  <a:pt x="3696" y="224"/>
                  <a:pt x="3888" y="8"/>
                </a:cubicBezTo>
              </a:path>
            </a:pathLst>
          </a:custGeom>
          <a:noFill/>
          <a:ln w="57150">
            <a:solidFill>
              <a:srgbClr val="0000CC"/>
            </a:solidFill>
            <a:prstDash val="sysDot"/>
            <a:round/>
            <a:headEnd/>
            <a:tailEnd type="triangle" w="lg" len="lg"/>
          </a:ln>
          <a:extLst>
            <a:ext uri="{909E8E84-426E-40DD-AFC4-6F175D3DCCD1}">
              <a14:hiddenFill xmlns:a14="http://schemas.microsoft.com/office/drawing/2010/main">
                <a:solidFill>
                  <a:srgbClr val="FFFFFF"/>
                </a:solidFill>
              </a14:hiddenFill>
            </a:ext>
          </a:extLst>
        </p:spPr>
        <p:txBody>
          <a:bodyPr lIns="91420" tIns="45711" rIns="91420" bIns="45711"/>
          <a:lstStyle/>
          <a:p>
            <a:endParaRPr lang="en-GB"/>
          </a:p>
        </p:txBody>
      </p:sp>
      <p:sp>
        <p:nvSpPr>
          <p:cNvPr id="33798" name="Text Box 31">
            <a:extLst>
              <a:ext uri="{FF2B5EF4-FFF2-40B4-BE49-F238E27FC236}">
                <a16:creationId xmlns:a16="http://schemas.microsoft.com/office/drawing/2014/main" id="{FB649527-D571-7DA2-BDEB-24B1FB8C1B0B}"/>
              </a:ext>
            </a:extLst>
          </p:cNvPr>
          <p:cNvSpPr txBox="1">
            <a:spLocks noChangeArrowheads="1"/>
          </p:cNvSpPr>
          <p:nvPr/>
        </p:nvSpPr>
        <p:spPr bwMode="auto">
          <a:xfrm>
            <a:off x="3973513" y="5643563"/>
            <a:ext cx="93726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a:solidFill>
                  <a:srgbClr val="FF0000"/>
                </a:solidFill>
                <a:latin typeface="Comic Sans MS" panose="030F0702030302020204" pitchFamily="66" charset="0"/>
                <a:cs typeface="Arial" panose="020B0604020202020204" pitchFamily="34" charset="0"/>
              </a:rPr>
              <a:t>Solution</a:t>
            </a:r>
          </a:p>
        </p:txBody>
      </p:sp>
      <p:sp>
        <p:nvSpPr>
          <p:cNvPr id="3" name="Text Box 31">
            <a:extLst>
              <a:ext uri="{FF2B5EF4-FFF2-40B4-BE49-F238E27FC236}">
                <a16:creationId xmlns:a16="http://schemas.microsoft.com/office/drawing/2014/main" id="{707AACFB-D44A-E471-C557-7E60F1E9EA19}"/>
              </a:ext>
            </a:extLst>
          </p:cNvPr>
          <p:cNvSpPr txBox="1">
            <a:spLocks noChangeArrowheads="1"/>
          </p:cNvSpPr>
          <p:nvPr/>
        </p:nvSpPr>
        <p:spPr bwMode="auto">
          <a:xfrm>
            <a:off x="341313" y="2797175"/>
            <a:ext cx="93726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spcBef>
                <a:spcPct val="50000"/>
              </a:spcBef>
              <a:buClr>
                <a:srgbClr val="000000"/>
              </a:buClr>
              <a:buSzPct val="100000"/>
              <a:buFont typeface="Times New Roman" panose="02020603050405020304" pitchFamily="18" charset="0"/>
              <a:buNone/>
            </a:pPr>
            <a:r>
              <a:rPr lang="en-US" altLang="en-US">
                <a:solidFill>
                  <a:srgbClr val="FF0000"/>
                </a:solidFill>
                <a:latin typeface="Comic Sans MS" panose="030F0702030302020204" pitchFamily="66" charset="0"/>
                <a:cs typeface="Arial" panose="020B0604020202020204" pitchFamily="34" charset="0"/>
              </a:rPr>
              <a:t>Violation: item.getItemspec().findprice()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wipe(down)">
                                      <p:cBhvr>
                                        <p:cTn id="22" dur="500"/>
                                        <p:tgtEl>
                                          <p:spTgt spid="33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3797"/>
                                        </p:tgtEl>
                                        <p:attrNameLst>
                                          <p:attrName>style.visibility</p:attrName>
                                        </p:attrNameLst>
                                      </p:cBhvr>
                                      <p:to>
                                        <p:strVal val="visible"/>
                                      </p:to>
                                    </p:set>
                                    <p:animEffect transition="in" filter="wipe(down)">
                                      <p:cBhvr>
                                        <p:cTn id="2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a:extLst>
              <a:ext uri="{FF2B5EF4-FFF2-40B4-BE49-F238E27FC236}">
                <a16:creationId xmlns:a16="http://schemas.microsoft.com/office/drawing/2014/main" id="{626B8634-2922-EF57-C234-6C206D1DF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713" y="2865438"/>
            <a:ext cx="35941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2">
            <a:extLst>
              <a:ext uri="{FF2B5EF4-FFF2-40B4-BE49-F238E27FC236}">
                <a16:creationId xmlns:a16="http://schemas.microsoft.com/office/drawing/2014/main" id="{78D0E4C7-BC6F-91D2-786A-0A5A02EBCA71}"/>
              </a:ext>
            </a:extLst>
          </p:cNvPr>
          <p:cNvSpPr>
            <a:spLocks noGrp="1" noChangeArrowheads="1"/>
          </p:cNvSpPr>
          <p:nvPr>
            <p:ph type="title" idx="4294967295"/>
          </p:nvPr>
        </p:nvSpPr>
        <p:spPr>
          <a:xfrm>
            <a:off x="420688" y="427038"/>
            <a:ext cx="9659937" cy="609600"/>
          </a:xfrm>
        </p:spPr>
        <p:txBody>
          <a:bodyPr/>
          <a:lstStyle/>
          <a:p>
            <a:r>
              <a:rPr lang="en-US" altLang="zh-CN" sz="3200">
                <a:ea typeface="SimSun" panose="02010600030101010101" pitchFamily="2" charset="-122"/>
              </a:rPr>
              <a:t>Observer Pattern- Implementation Example 2</a:t>
            </a:r>
          </a:p>
        </p:txBody>
      </p:sp>
      <p:sp>
        <p:nvSpPr>
          <p:cNvPr id="91140" name="Rectangle 3">
            <a:extLst>
              <a:ext uri="{FF2B5EF4-FFF2-40B4-BE49-F238E27FC236}">
                <a16:creationId xmlns:a16="http://schemas.microsoft.com/office/drawing/2014/main" id="{F71151FF-42C9-7CA1-BED8-46BC82D29F42}"/>
              </a:ext>
            </a:extLst>
          </p:cNvPr>
          <p:cNvSpPr>
            <a:spLocks noGrp="1" noChangeArrowheads="1"/>
          </p:cNvSpPr>
          <p:nvPr>
            <p:ph type="body" idx="4294967295"/>
          </p:nvPr>
        </p:nvSpPr>
        <p:spPr>
          <a:xfrm>
            <a:off x="168275" y="1176338"/>
            <a:ext cx="9659938" cy="5543550"/>
          </a:xfrm>
        </p:spPr>
        <p:txBody>
          <a:bodyPr/>
          <a:lstStyle/>
          <a:p>
            <a:pPr>
              <a:buFont typeface="Wingdings" panose="05000000000000000000" pitchFamily="2" charset="2"/>
              <a:buNone/>
            </a:pPr>
            <a:r>
              <a:rPr lang="en-US" altLang="zh-CN" sz="4800">
                <a:ea typeface="SimSun" panose="02010600030101010101" pitchFamily="2" charset="-122"/>
              </a:rPr>
              <a:t> </a:t>
            </a:r>
          </a:p>
        </p:txBody>
      </p:sp>
      <p:sp>
        <p:nvSpPr>
          <p:cNvPr id="898052" name="Rectangle 4">
            <a:extLst>
              <a:ext uri="{FF2B5EF4-FFF2-40B4-BE49-F238E27FC236}">
                <a16:creationId xmlns:a16="http://schemas.microsoft.com/office/drawing/2014/main" id="{40056E47-F44B-5D0F-19C7-4F7FD9031EB8}"/>
              </a:ext>
            </a:extLst>
          </p:cNvPr>
          <p:cNvSpPr>
            <a:spLocks noChangeArrowheads="1"/>
          </p:cNvSpPr>
          <p:nvPr/>
        </p:nvSpPr>
        <p:spPr bwMode="auto">
          <a:xfrm>
            <a:off x="468313" y="1570038"/>
            <a:ext cx="84851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Aft>
                <a:spcPts val="1375"/>
              </a:spcAft>
              <a:buClr>
                <a:srgbClr val="000000"/>
              </a:buClr>
              <a:buSzPct val="45000"/>
              <a:buFont typeface="Wingdings" panose="05000000000000000000" pitchFamily="2" charset="2"/>
              <a:buNone/>
            </a:pPr>
            <a:r>
              <a:rPr lang="en-US" altLang="en-US" sz="2400">
                <a:solidFill>
                  <a:srgbClr val="000000"/>
                </a:solidFill>
                <a:latin typeface="Comic Sans MS" panose="030F0702030302020204" pitchFamily="66" charset="0"/>
                <a:cs typeface="Arial" panose="020B0604020202020204" pitchFamily="34" charset="0"/>
              </a:rPr>
              <a:t>public  PiChartView implements Observer {</a:t>
            </a:r>
          </a:p>
          <a:p>
            <a:pPr>
              <a:spcAft>
                <a:spcPts val="1375"/>
              </a:spcAft>
              <a:buClr>
                <a:srgbClr val="000000"/>
              </a:buClr>
              <a:buSzPct val="45000"/>
              <a:buFont typeface="Wingdings" panose="05000000000000000000" pitchFamily="2" charset="2"/>
              <a:buChar char=""/>
            </a:pPr>
            <a:endParaRPr lang="en-US" altLang="en-US" sz="2400">
              <a:solidFill>
                <a:srgbClr val="CC0000"/>
              </a:solidFill>
              <a:latin typeface="Comic Sans MS" panose="030F0702030302020204" pitchFamily="66" charset="0"/>
              <a:cs typeface="Arial" panose="020B0604020202020204" pitchFamily="34" charset="0"/>
            </a:endParaRPr>
          </a:p>
        </p:txBody>
      </p:sp>
      <p:sp>
        <p:nvSpPr>
          <p:cNvPr id="898053" name="Rectangle 5">
            <a:extLst>
              <a:ext uri="{FF2B5EF4-FFF2-40B4-BE49-F238E27FC236}">
                <a16:creationId xmlns:a16="http://schemas.microsoft.com/office/drawing/2014/main" id="{FA7B72DC-7CA3-F802-1594-2CA9A1BCF2A8}"/>
              </a:ext>
            </a:extLst>
          </p:cNvPr>
          <p:cNvSpPr>
            <a:spLocks noChangeArrowheads="1"/>
          </p:cNvSpPr>
          <p:nvPr/>
        </p:nvSpPr>
        <p:spPr bwMode="auto">
          <a:xfrm>
            <a:off x="812800" y="2100263"/>
            <a:ext cx="789622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342900" indent="-342900">
              <a:defRPr sz="3600" b="1">
                <a:solidFill>
                  <a:schemeClr val="bg1"/>
                </a:solidFill>
                <a:latin typeface="Times New Roman" panose="02020603050405020304" pitchFamily="18" charset="0"/>
              </a:defRPr>
            </a:lvl1pPr>
            <a:lvl2pPr marL="854075" indent="-284163">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lvl="1">
              <a:spcAft>
                <a:spcPts val="1088"/>
              </a:spcAft>
              <a:buClr>
                <a:srgbClr val="000000"/>
              </a:buClr>
              <a:buSzPct val="75000"/>
              <a:buFont typeface="Symbol" panose="05050102010706020507" pitchFamily="18" charset="2"/>
              <a:buNone/>
            </a:pPr>
            <a:r>
              <a:rPr lang="en-US" altLang="en-US" sz="2400">
                <a:solidFill>
                  <a:srgbClr val="000000"/>
                </a:solidFill>
                <a:latin typeface="Comic Sans MS" panose="030F0702030302020204" pitchFamily="66" charset="0"/>
                <a:cs typeface="Arial" panose="020B0604020202020204" pitchFamily="34" charset="0"/>
              </a:rPr>
              <a:t>void update(Observable sub, </a:t>
            </a:r>
            <a:r>
              <a:rPr lang="en-US" altLang="en-US" sz="2400">
                <a:solidFill>
                  <a:srgbClr val="669900"/>
                </a:solidFill>
                <a:latin typeface="Comic Sans MS" panose="030F0702030302020204" pitchFamily="66" charset="0"/>
                <a:cs typeface="Arial" panose="020B0604020202020204" pitchFamily="34" charset="0"/>
              </a:rPr>
              <a:t>Object arg</a:t>
            </a:r>
            <a:r>
              <a:rPr lang="en-US" altLang="en-US" sz="2400">
                <a:solidFill>
                  <a:srgbClr val="000000"/>
                </a:solidFill>
                <a:latin typeface="Comic Sans MS" panose="030F0702030302020204" pitchFamily="66" charset="0"/>
                <a:cs typeface="Arial" panose="020B0604020202020204" pitchFamily="34" charset="0"/>
              </a:rPr>
              <a:t>) {</a:t>
            </a:r>
          </a:p>
          <a:p>
            <a:pPr lvl="1">
              <a:spcAft>
                <a:spcPts val="1088"/>
              </a:spcAft>
              <a:buClr>
                <a:srgbClr val="000000"/>
              </a:buClr>
              <a:buSzPct val="75000"/>
              <a:buFont typeface="Symbol" panose="05050102010706020507" pitchFamily="18" charset="2"/>
              <a:buNone/>
            </a:pPr>
            <a:r>
              <a:rPr lang="en-US" altLang="en-US" sz="2400">
                <a:solidFill>
                  <a:srgbClr val="000000"/>
                </a:solidFill>
                <a:latin typeface="Comic Sans MS" panose="030F0702030302020204" pitchFamily="66" charset="0"/>
                <a:cs typeface="Arial" panose="020B0604020202020204" pitchFamily="34" charset="0"/>
              </a:rPr>
              <a:t>	// repaint the pi-chart</a:t>
            </a:r>
          </a:p>
          <a:p>
            <a:pPr lvl="1">
              <a:spcAft>
                <a:spcPts val="1088"/>
              </a:spcAft>
              <a:buClr>
                <a:srgbClr val="000000"/>
              </a:buClr>
              <a:buSzPct val="75000"/>
              <a:buFont typeface="Symbol" panose="05050102010706020507" pitchFamily="18" charset="2"/>
              <a:buNone/>
            </a:pPr>
            <a:r>
              <a:rPr lang="en-US" altLang="en-US" sz="2400">
                <a:solidFill>
                  <a:srgbClr val="000000"/>
                </a:solidFill>
                <a:latin typeface="Comic Sans MS" panose="030F0702030302020204" pitchFamily="66" charset="0"/>
                <a:cs typeface="Arial" panose="020B0604020202020204" pitchFamily="34" charset="0"/>
              </a:rPr>
              <a:t>}</a:t>
            </a:r>
            <a:endParaRPr lang="en-US" altLang="en-US" sz="2400">
              <a:solidFill>
                <a:srgbClr val="CC0000"/>
              </a:solidFill>
              <a:latin typeface="Comic Sans MS" panose="030F0702030302020204" pitchFamily="66" charset="0"/>
              <a:cs typeface="Arial" panose="020B0604020202020204" pitchFamily="34" charset="0"/>
            </a:endParaRPr>
          </a:p>
        </p:txBody>
      </p:sp>
      <p:sp>
        <p:nvSpPr>
          <p:cNvPr id="898054" name="Rectangle 6">
            <a:extLst>
              <a:ext uri="{FF2B5EF4-FFF2-40B4-BE49-F238E27FC236}">
                <a16:creationId xmlns:a16="http://schemas.microsoft.com/office/drawing/2014/main" id="{3395D0AC-34C5-AE4F-7A4A-D66972660E7F}"/>
              </a:ext>
            </a:extLst>
          </p:cNvPr>
          <p:cNvSpPr>
            <a:spLocks noChangeArrowheads="1"/>
          </p:cNvSpPr>
          <p:nvPr/>
        </p:nvSpPr>
        <p:spPr bwMode="auto">
          <a:xfrm>
            <a:off x="476250" y="3108325"/>
            <a:ext cx="1765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lstStyle>
            <a:lvl1pPr marL="422275" indent="-317500">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spcAft>
                <a:spcPts val="1375"/>
              </a:spcAft>
              <a:buClr>
                <a:srgbClr val="000000"/>
              </a:buClr>
              <a:buSzPct val="45000"/>
              <a:buFont typeface="Wingdings" panose="05000000000000000000" pitchFamily="2" charset="2"/>
              <a:buNone/>
            </a:pPr>
            <a:r>
              <a:rPr lang="en-US" altLang="en-US" sz="2400">
                <a:solidFill>
                  <a:srgbClr val="000000"/>
                </a:solidFill>
                <a:latin typeface="Comic Sans MS" panose="030F0702030302020204" pitchFamily="66" charset="0"/>
                <a:cs typeface="Arial" panose="020B0604020202020204" pitchFamily="34" charset="0"/>
              </a:rPr>
              <a:t>}</a:t>
            </a:r>
          </a:p>
          <a:p>
            <a:pPr>
              <a:spcAft>
                <a:spcPts val="1375"/>
              </a:spcAft>
              <a:buClr>
                <a:srgbClr val="000000"/>
              </a:buClr>
              <a:buSzPct val="45000"/>
              <a:buFont typeface="Wingdings" panose="05000000000000000000" pitchFamily="2" charset="2"/>
              <a:buChar char=""/>
            </a:pPr>
            <a:endParaRPr lang="en-US" altLang="en-US" sz="2400">
              <a:solidFill>
                <a:srgbClr val="CC0000"/>
              </a:solidFill>
              <a:latin typeface="Comic Sans MS" panose="030F0702030302020204" pitchFamily="66" charset="0"/>
              <a:cs typeface="Arial" panose="020B0604020202020204" pitchFamily="34" charset="0"/>
            </a:endParaRPr>
          </a:p>
        </p:txBody>
      </p:sp>
      <p:sp>
        <p:nvSpPr>
          <p:cNvPr id="231431" name="Text Box 7">
            <a:extLst>
              <a:ext uri="{FF2B5EF4-FFF2-40B4-BE49-F238E27FC236}">
                <a16:creationId xmlns:a16="http://schemas.microsoft.com/office/drawing/2014/main" id="{AE5E5094-8D6E-30E6-1555-A4A9120506C6}"/>
              </a:ext>
            </a:extLst>
          </p:cNvPr>
          <p:cNvSpPr txBox="1">
            <a:spLocks noChangeArrowheads="1"/>
          </p:cNvSpPr>
          <p:nvPr/>
        </p:nvSpPr>
        <p:spPr bwMode="auto">
          <a:xfrm>
            <a:off x="3008313" y="3192463"/>
            <a:ext cx="3751262" cy="509587"/>
          </a:xfrm>
          <a:prstGeom prst="rect">
            <a:avLst/>
          </a:prstGeom>
          <a:noFill/>
          <a:ln w="12700" cap="sq">
            <a:solidFill>
              <a:srgbClr val="CC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r>
              <a:rPr lang="en-US" altLang="zh-CN" sz="2600">
                <a:solidFill>
                  <a:srgbClr val="CC0000"/>
                </a:solidFill>
                <a:latin typeface="Comic Sans MS" panose="030F0702030302020204" pitchFamily="66" charset="0"/>
                <a:ea typeface="SimSun" panose="02010600030101010101" pitchFamily="2" charset="-122"/>
                <a:cs typeface="Arial" panose="020B0604020202020204" pitchFamily="34" charset="0"/>
              </a:rPr>
              <a:t>A Concrete Observer.</a:t>
            </a:r>
          </a:p>
        </p:txBody>
      </p:sp>
      <p:sp>
        <p:nvSpPr>
          <p:cNvPr id="231432" name="Line 8">
            <a:extLst>
              <a:ext uri="{FF2B5EF4-FFF2-40B4-BE49-F238E27FC236}">
                <a16:creationId xmlns:a16="http://schemas.microsoft.com/office/drawing/2014/main" id="{D52F03A6-3B67-D046-D33B-390DEEE10F30}"/>
              </a:ext>
            </a:extLst>
          </p:cNvPr>
          <p:cNvSpPr>
            <a:spLocks noChangeShapeType="1"/>
          </p:cNvSpPr>
          <p:nvPr/>
        </p:nvSpPr>
        <p:spPr bwMode="auto">
          <a:xfrm flipH="1" flipV="1">
            <a:off x="2525713" y="1951038"/>
            <a:ext cx="1092200" cy="1241425"/>
          </a:xfrm>
          <a:prstGeom prst="line">
            <a:avLst/>
          </a:prstGeom>
          <a:noFill/>
          <a:ln w="12700" cap="sq">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1146" name="Rectangle 9">
            <a:extLst>
              <a:ext uri="{FF2B5EF4-FFF2-40B4-BE49-F238E27FC236}">
                <a16:creationId xmlns:a16="http://schemas.microsoft.com/office/drawing/2014/main" id="{F344405A-A201-0C8E-5E8B-F64007CCF8B8}"/>
              </a:ext>
            </a:extLst>
          </p:cNvPr>
          <p:cNvSpPr>
            <a:spLocks noChangeArrowheads="1"/>
          </p:cNvSpPr>
          <p:nvPr/>
        </p:nvSpPr>
        <p:spPr bwMode="auto">
          <a:xfrm>
            <a:off x="923925" y="4429125"/>
            <a:ext cx="7561263"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sp>
        <p:nvSpPr>
          <p:cNvPr id="231434" name="Text Box 10">
            <a:extLst>
              <a:ext uri="{FF2B5EF4-FFF2-40B4-BE49-F238E27FC236}">
                <a16:creationId xmlns:a16="http://schemas.microsoft.com/office/drawing/2014/main" id="{32A6E007-E5DB-9DBB-68A5-20DB2AB4FC10}"/>
              </a:ext>
            </a:extLst>
          </p:cNvPr>
          <p:cNvSpPr txBox="1">
            <a:spLocks noChangeArrowheads="1"/>
          </p:cNvSpPr>
          <p:nvPr/>
        </p:nvSpPr>
        <p:spPr bwMode="auto">
          <a:xfrm>
            <a:off x="587375" y="4176713"/>
            <a:ext cx="924083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spcBef>
                <a:spcPct val="50000"/>
              </a:spcBef>
            </a:pPr>
            <a:r>
              <a:rPr lang="en-US" altLang="zh-CN" sz="2600">
                <a:solidFill>
                  <a:schemeClr val="tx1"/>
                </a:solidFill>
                <a:latin typeface="Comic Sans MS" panose="030F0702030302020204" pitchFamily="66" charset="0"/>
                <a:ea typeface="SimSun" panose="02010600030101010101" pitchFamily="2" charset="-122"/>
                <a:cs typeface="Arial" panose="020B0604020202020204" pitchFamily="34" charset="0"/>
              </a:rPr>
              <a:t>class StatsTable extends Subject{</a:t>
            </a:r>
          </a:p>
          <a:p>
            <a:pPr eaLnBrk="1" hangingPunct="1">
              <a:spcBef>
                <a:spcPct val="50000"/>
              </a:spcBef>
            </a:pPr>
            <a:r>
              <a:rPr lang="en-US" altLang="zh-CN" sz="2600">
                <a:solidFill>
                  <a:schemeClr val="tx1"/>
                </a:solidFill>
                <a:latin typeface="Comic Sans MS" panose="030F0702030302020204" pitchFamily="66" charset="0"/>
                <a:ea typeface="SimSun" panose="02010600030101010101" pitchFamily="2" charset="-122"/>
                <a:cs typeface="Arial" panose="020B0604020202020204" pitchFamily="34" charset="0"/>
              </a:rPr>
              <a:t>	public boolean hasChanged() {</a:t>
            </a:r>
          </a:p>
          <a:p>
            <a:pPr eaLnBrk="1" hangingPunct="1">
              <a:spcBef>
                <a:spcPct val="50000"/>
              </a:spcBef>
            </a:pPr>
            <a:r>
              <a:rPr lang="en-US" altLang="zh-CN" sz="2600">
                <a:solidFill>
                  <a:schemeClr val="tx1"/>
                </a:solidFill>
                <a:latin typeface="Comic Sans MS" panose="030F0702030302020204" pitchFamily="66" charset="0"/>
                <a:ea typeface="SimSun" panose="02010600030101010101" pitchFamily="2" charset="-122"/>
                <a:cs typeface="Arial" panose="020B0604020202020204" pitchFamily="34" charset="0"/>
              </a:rPr>
              <a:t>		</a:t>
            </a:r>
            <a:r>
              <a:rPr lang="en-US" altLang="zh-CN" sz="2200">
                <a:solidFill>
                  <a:schemeClr val="tx1"/>
                </a:solidFill>
                <a:latin typeface="Comic Sans MS" panose="030F0702030302020204" pitchFamily="66" charset="0"/>
                <a:ea typeface="SimSun" panose="02010600030101010101" pitchFamily="2" charset="-122"/>
                <a:cs typeface="Arial" panose="020B0604020202020204" pitchFamily="34" charset="0"/>
              </a:rPr>
              <a:t>// override to decide when it is considered changed</a:t>
            </a:r>
          </a:p>
          <a:p>
            <a:pPr eaLnBrk="1" hangingPunct="1">
              <a:spcBef>
                <a:spcPct val="50000"/>
              </a:spcBef>
            </a:pPr>
            <a:r>
              <a:rPr lang="en-US" altLang="zh-CN" sz="2600">
                <a:solidFill>
                  <a:schemeClr val="tx1"/>
                </a:solidFill>
                <a:latin typeface="Comic Sans MS" panose="030F0702030302020204" pitchFamily="66" charset="0"/>
                <a:ea typeface="SimSun" panose="02010600030101010101" pitchFamily="2" charset="-122"/>
                <a:cs typeface="Arial" panose="020B0604020202020204" pitchFamily="34" charset="0"/>
              </a:rPr>
              <a:t>	}</a:t>
            </a:r>
          </a:p>
          <a:p>
            <a:pPr eaLnBrk="1" hangingPunct="1">
              <a:spcBef>
                <a:spcPct val="50000"/>
              </a:spcBef>
            </a:pPr>
            <a:r>
              <a:rPr lang="en-US" altLang="zh-CN" sz="2600">
                <a:solidFill>
                  <a:schemeClr val="tx1"/>
                </a:solidFill>
                <a:latin typeface="Comic Sans MS" panose="030F0702030302020204" pitchFamily="66" charset="0"/>
                <a:ea typeface="SimSun" panose="02010600030101010101" pitchFamily="2" charset="-122"/>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8052">
                                            <p:txEl>
                                              <p:pRg st="0" end="0"/>
                                            </p:txEl>
                                          </p:spTgt>
                                        </p:tgtEl>
                                        <p:attrNameLst>
                                          <p:attrName>style.visibility</p:attrName>
                                        </p:attrNameLst>
                                      </p:cBhvr>
                                      <p:to>
                                        <p:strVal val="visible"/>
                                      </p:to>
                                    </p:set>
                                    <p:animEffect transition="in" filter="blinds(horizontal)">
                                      <p:cBhvr>
                                        <p:cTn id="7" dur="500"/>
                                        <p:tgtEl>
                                          <p:spTgt spid="8980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8053">
                                            <p:txEl>
                                              <p:pRg st="0" end="0"/>
                                            </p:txEl>
                                          </p:spTgt>
                                        </p:tgtEl>
                                        <p:attrNameLst>
                                          <p:attrName>style.visibility</p:attrName>
                                        </p:attrNameLst>
                                      </p:cBhvr>
                                      <p:to>
                                        <p:strVal val="visible"/>
                                      </p:to>
                                    </p:set>
                                    <p:animEffect transition="in" filter="blinds(horizontal)">
                                      <p:cBhvr>
                                        <p:cTn id="12" dur="500"/>
                                        <p:tgtEl>
                                          <p:spTgt spid="89805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98053">
                                            <p:txEl>
                                              <p:pRg st="1" end="1"/>
                                            </p:txEl>
                                          </p:spTgt>
                                        </p:tgtEl>
                                        <p:attrNameLst>
                                          <p:attrName>style.visibility</p:attrName>
                                        </p:attrNameLst>
                                      </p:cBhvr>
                                      <p:to>
                                        <p:strVal val="visible"/>
                                      </p:to>
                                    </p:set>
                                    <p:animEffect transition="in" filter="blinds(horizontal)">
                                      <p:cBhvr>
                                        <p:cTn id="15" dur="500"/>
                                        <p:tgtEl>
                                          <p:spTgt spid="89805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98053">
                                            <p:txEl>
                                              <p:pRg st="2" end="2"/>
                                            </p:txEl>
                                          </p:spTgt>
                                        </p:tgtEl>
                                        <p:attrNameLst>
                                          <p:attrName>style.visibility</p:attrName>
                                        </p:attrNameLst>
                                      </p:cBhvr>
                                      <p:to>
                                        <p:strVal val="visible"/>
                                      </p:to>
                                    </p:set>
                                    <p:animEffect transition="in" filter="blinds(horizontal)">
                                      <p:cBhvr>
                                        <p:cTn id="18" dur="500"/>
                                        <p:tgtEl>
                                          <p:spTgt spid="898053">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31431"/>
                                        </p:tgtEl>
                                        <p:attrNameLst>
                                          <p:attrName>style.visibility</p:attrName>
                                        </p:attrNameLst>
                                      </p:cBhvr>
                                      <p:to>
                                        <p:strVal val="visible"/>
                                      </p:to>
                                    </p:set>
                                    <p:animEffect transition="in" filter="wipe(down)">
                                      <p:cBhvr>
                                        <p:cTn id="23" dur="500"/>
                                        <p:tgtEl>
                                          <p:spTgt spid="231431"/>
                                        </p:tgtEl>
                                      </p:cBhvr>
                                    </p:animEffect>
                                  </p:childTnLst>
                                </p:cTn>
                              </p:par>
                              <p:par>
                                <p:cTn id="24" presetID="22" presetClass="entr" presetSubtype="4" fill="hold" nodeType="withEffect">
                                  <p:stCondLst>
                                    <p:cond delay="0"/>
                                  </p:stCondLst>
                                  <p:childTnLst>
                                    <p:set>
                                      <p:cBhvr>
                                        <p:cTn id="25" dur="1" fill="hold">
                                          <p:stCondLst>
                                            <p:cond delay="0"/>
                                          </p:stCondLst>
                                        </p:cTn>
                                        <p:tgtEl>
                                          <p:spTgt spid="231432"/>
                                        </p:tgtEl>
                                        <p:attrNameLst>
                                          <p:attrName>style.visibility</p:attrName>
                                        </p:attrNameLst>
                                      </p:cBhvr>
                                      <p:to>
                                        <p:strVal val="visible"/>
                                      </p:to>
                                    </p:set>
                                    <p:animEffect transition="in" filter="wipe(down)">
                                      <p:cBhvr>
                                        <p:cTn id="26" dur="500"/>
                                        <p:tgtEl>
                                          <p:spTgt spid="2314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898054">
                                            <p:txEl>
                                              <p:pRg st="0" end="0"/>
                                            </p:txEl>
                                          </p:spTgt>
                                        </p:tgtEl>
                                        <p:attrNameLst>
                                          <p:attrName>style.visibility</p:attrName>
                                        </p:attrNameLst>
                                      </p:cBhvr>
                                      <p:to>
                                        <p:strVal val="visible"/>
                                      </p:to>
                                    </p:set>
                                    <p:animEffect transition="in" filter="blinds(horizontal)">
                                      <p:cBhvr>
                                        <p:cTn id="31" dur="500"/>
                                        <p:tgtEl>
                                          <p:spTgt spid="898054">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231434"/>
                                        </p:tgtEl>
                                        <p:attrNameLst>
                                          <p:attrName>style.visibility</p:attrName>
                                        </p:attrNameLst>
                                      </p:cBhvr>
                                      <p:to>
                                        <p:strVal val="visible"/>
                                      </p:to>
                                    </p:set>
                                    <p:animEffect transition="in" filter="wipe(down)">
                                      <p:cBhvr>
                                        <p:cTn id="36" dur="500"/>
                                        <p:tgtEl>
                                          <p:spTgt spid="231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2" grpId="0" build="p" autoUpdateAnimBg="0"/>
      <p:bldP spid="898053" grpId="0" build="p" autoUpdateAnimBg="0"/>
      <p:bldP spid="898054" grpId="0" build="p" autoUpdateAnimBg="0"/>
      <p:bldP spid="231431" grpId="0" animBg="1"/>
      <p:bldP spid="2314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a:extLst>
              <a:ext uri="{FF2B5EF4-FFF2-40B4-BE49-F238E27FC236}">
                <a16:creationId xmlns:a16="http://schemas.microsoft.com/office/drawing/2014/main" id="{8B70A7C8-606B-CA82-F1B5-FB514F970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513" y="4084638"/>
            <a:ext cx="2633662"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2">
            <a:extLst>
              <a:ext uri="{FF2B5EF4-FFF2-40B4-BE49-F238E27FC236}">
                <a16:creationId xmlns:a16="http://schemas.microsoft.com/office/drawing/2014/main" id="{B2987B1D-3D49-57AF-2F4B-C2ACF154098C}"/>
              </a:ext>
            </a:extLst>
          </p:cNvPr>
          <p:cNvSpPr>
            <a:spLocks noGrp="1" noChangeArrowheads="1"/>
          </p:cNvSpPr>
          <p:nvPr>
            <p:ph type="title" idx="4294967295"/>
          </p:nvPr>
        </p:nvSpPr>
        <p:spPr>
          <a:xfrm>
            <a:off x="22225" y="141288"/>
            <a:ext cx="9523413" cy="1255712"/>
          </a:xfrm>
        </p:spPr>
        <p:txBody>
          <a:bodyPr/>
          <a:lstStyle/>
          <a:p>
            <a:r>
              <a:rPr lang="en-US" altLang="zh-CN" sz="3200">
                <a:ea typeface="SimSun" panose="02010600030101010101" pitchFamily="2" charset="-122"/>
              </a:rPr>
              <a:t>Observer Pattern - Consequences</a:t>
            </a:r>
          </a:p>
        </p:txBody>
      </p:sp>
      <p:sp>
        <p:nvSpPr>
          <p:cNvPr id="217091" name="Rectangle 3">
            <a:extLst>
              <a:ext uri="{FF2B5EF4-FFF2-40B4-BE49-F238E27FC236}">
                <a16:creationId xmlns:a16="http://schemas.microsoft.com/office/drawing/2014/main" id="{340D94C5-FF61-6ABC-3475-473536035DD4}"/>
              </a:ext>
            </a:extLst>
          </p:cNvPr>
          <p:cNvSpPr>
            <a:spLocks noGrp="1" noChangeArrowheads="1"/>
          </p:cNvSpPr>
          <p:nvPr>
            <p:ph type="body" idx="4294967295"/>
          </p:nvPr>
        </p:nvSpPr>
        <p:spPr>
          <a:xfrm>
            <a:off x="277813" y="1189038"/>
            <a:ext cx="9523412" cy="5487987"/>
          </a:xfrm>
        </p:spPr>
        <p:txBody>
          <a:bodyPr/>
          <a:lstStyle/>
          <a:p>
            <a:pPr>
              <a:lnSpc>
                <a:spcPct val="120000"/>
              </a:lnSpc>
              <a:spcBef>
                <a:spcPts val="600"/>
              </a:spcBef>
              <a:spcAft>
                <a:spcPct val="0"/>
              </a:spcAft>
            </a:pPr>
            <a:r>
              <a:rPr lang="en-US" altLang="zh-CN">
                <a:ea typeface="SimSun" panose="02010600030101010101" pitchFamily="2" charset="-122"/>
              </a:rPr>
              <a:t>Effectively removes coupling between subject and observer:</a:t>
            </a:r>
          </a:p>
          <a:p>
            <a:pPr marL="742950" lvl="1" indent="-285750">
              <a:lnSpc>
                <a:spcPct val="120000"/>
              </a:lnSpc>
              <a:spcBef>
                <a:spcPts val="600"/>
              </a:spcBef>
              <a:spcAft>
                <a:spcPts val="1800"/>
              </a:spcAft>
            </a:pPr>
            <a:r>
              <a:rPr lang="en-US" altLang="zh-CN">
                <a:ea typeface="SimSun" panose="02010600030101010101" pitchFamily="2" charset="-122"/>
              </a:rPr>
              <a:t>subject need not know concrete observers</a:t>
            </a:r>
          </a:p>
          <a:p>
            <a:pPr>
              <a:lnSpc>
                <a:spcPct val="120000"/>
              </a:lnSpc>
              <a:spcBef>
                <a:spcPts val="600"/>
              </a:spcBef>
              <a:spcAft>
                <a:spcPct val="0"/>
              </a:spcAft>
            </a:pPr>
            <a:r>
              <a:rPr lang="en-US" altLang="zh-CN">
                <a:ea typeface="SimSun" panose="02010600030101010101" pitchFamily="2" charset="-122"/>
              </a:rPr>
              <a:t>Support for broadcast communication:</a:t>
            </a:r>
          </a:p>
          <a:p>
            <a:pPr marL="742950" lvl="1" indent="-285750">
              <a:lnSpc>
                <a:spcPct val="120000"/>
              </a:lnSpc>
              <a:spcBef>
                <a:spcPts val="600"/>
              </a:spcBef>
              <a:spcAft>
                <a:spcPts val="1800"/>
              </a:spcAft>
            </a:pPr>
            <a:r>
              <a:rPr lang="en-US" altLang="zh-CN">
                <a:ea typeface="SimSun" panose="02010600030101010101" pitchFamily="2" charset="-122"/>
              </a:rPr>
              <a:t>All observers are notified</a:t>
            </a:r>
          </a:p>
          <a:p>
            <a:pPr>
              <a:lnSpc>
                <a:spcPct val="120000"/>
              </a:lnSpc>
              <a:spcBef>
                <a:spcPts val="600"/>
              </a:spcBef>
              <a:spcAft>
                <a:spcPct val="0"/>
              </a:spcAft>
            </a:pPr>
            <a:r>
              <a:rPr lang="en-US" altLang="zh-CN" sz="3200" b="1">
                <a:solidFill>
                  <a:srgbClr val="0000CC"/>
                </a:solidFill>
                <a:ea typeface="SimSun" panose="02010600030101010101" pitchFamily="2" charset="-122"/>
              </a:rPr>
              <a:t>Supports asynchronous updates:</a:t>
            </a:r>
          </a:p>
          <a:p>
            <a:pPr marL="742950" lvl="1" indent="-285750">
              <a:lnSpc>
                <a:spcPct val="120000"/>
              </a:lnSpc>
              <a:spcAft>
                <a:spcPts val="1800"/>
              </a:spcAft>
            </a:pPr>
            <a:r>
              <a:rPr lang="en-US" altLang="zh-CN">
                <a:ea typeface="SimSun" panose="02010600030101010101" pitchFamily="2" charset="-122"/>
              </a:rPr>
              <a:t>Observers need not know when                              updates occur</a:t>
            </a:r>
          </a:p>
          <a:p>
            <a:pPr>
              <a:lnSpc>
                <a:spcPct val="120000"/>
              </a:lnSpc>
              <a:spcBef>
                <a:spcPts val="600"/>
              </a:spcBef>
              <a:spcAft>
                <a:spcPts val="1800"/>
              </a:spcAft>
              <a:buFont typeface="Wingdings" panose="05000000000000000000" pitchFamily="2" charset="2"/>
              <a:buNone/>
            </a:pPr>
            <a:endParaRPr lang="en-US" altLang="zh-CN" sz="400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7091">
                                            <p:txEl>
                                              <p:pRg st="2" end="2"/>
                                            </p:txEl>
                                          </p:spTgt>
                                        </p:tgtEl>
                                        <p:attrNameLst>
                                          <p:attrName>style.visibility</p:attrName>
                                        </p:attrNameLst>
                                      </p:cBhvr>
                                      <p:to>
                                        <p:strVal val="visible"/>
                                      </p:to>
                                    </p:set>
                                    <p:animEffect transition="in" filter="wipe(down)">
                                      <p:cBhvr>
                                        <p:cTn id="7" dur="500"/>
                                        <p:tgtEl>
                                          <p:spTgt spid="21709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7091">
                                            <p:txEl>
                                              <p:pRg st="3" end="3"/>
                                            </p:txEl>
                                          </p:spTgt>
                                        </p:tgtEl>
                                        <p:attrNameLst>
                                          <p:attrName>style.visibility</p:attrName>
                                        </p:attrNameLst>
                                      </p:cBhvr>
                                      <p:to>
                                        <p:strVal val="visible"/>
                                      </p:to>
                                    </p:set>
                                    <p:animEffect transition="in" filter="wipe(down)">
                                      <p:cBhvr>
                                        <p:cTn id="10" dur="500"/>
                                        <p:tgtEl>
                                          <p:spTgt spid="2170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17091">
                                            <p:txEl>
                                              <p:pRg st="4" end="4"/>
                                            </p:txEl>
                                          </p:spTgt>
                                        </p:tgtEl>
                                        <p:attrNameLst>
                                          <p:attrName>style.visibility</p:attrName>
                                        </p:attrNameLst>
                                      </p:cBhvr>
                                      <p:to>
                                        <p:strVal val="visible"/>
                                      </p:to>
                                    </p:set>
                                    <p:animEffect transition="in" filter="wipe(down)">
                                      <p:cBhvr>
                                        <p:cTn id="15" dur="500"/>
                                        <p:tgtEl>
                                          <p:spTgt spid="217091">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17091">
                                            <p:txEl>
                                              <p:pRg st="5" end="5"/>
                                            </p:txEl>
                                          </p:spTgt>
                                        </p:tgtEl>
                                        <p:attrNameLst>
                                          <p:attrName>style.visibility</p:attrName>
                                        </p:attrNameLst>
                                      </p:cBhvr>
                                      <p:to>
                                        <p:strVal val="visible"/>
                                      </p:to>
                                    </p:set>
                                    <p:animEffect transition="in" filter="wipe(down)">
                                      <p:cBhvr>
                                        <p:cTn id="18" dur="500"/>
                                        <p:tgtEl>
                                          <p:spTgt spid="21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Content Placeholder 2">
            <a:extLst>
              <a:ext uri="{FF2B5EF4-FFF2-40B4-BE49-F238E27FC236}">
                <a16:creationId xmlns:a16="http://schemas.microsoft.com/office/drawing/2014/main" id="{F16E84AD-ADAF-4539-0AF0-EC2BA8DB8022}"/>
              </a:ext>
            </a:extLst>
          </p:cNvPr>
          <p:cNvSpPr>
            <a:spLocks noGrp="1" noChangeArrowheads="1"/>
          </p:cNvSpPr>
          <p:nvPr>
            <p:ph idx="1"/>
          </p:nvPr>
        </p:nvSpPr>
        <p:spPr>
          <a:xfrm>
            <a:off x="163513" y="731838"/>
            <a:ext cx="10080625" cy="7361237"/>
          </a:xfrm>
        </p:spPr>
        <p:txBody>
          <a:bodyPr/>
          <a:lstStyle/>
          <a:p>
            <a:pPr>
              <a:lnSpc>
                <a:spcPct val="125000"/>
              </a:lnSpc>
              <a:spcAft>
                <a:spcPct val="0"/>
              </a:spcAft>
            </a:pPr>
            <a:r>
              <a:rPr lang="en-CA" altLang="en-US" sz="3200" b="1">
                <a:solidFill>
                  <a:srgbClr val="0000CC"/>
                </a:solidFill>
              </a:rPr>
              <a:t>Consequences</a:t>
            </a:r>
          </a:p>
          <a:p>
            <a:pPr lvl="1">
              <a:lnSpc>
                <a:spcPct val="125000"/>
              </a:lnSpc>
              <a:buFontTx/>
              <a:buChar char="+"/>
            </a:pPr>
            <a:r>
              <a:rPr lang="en-CA" altLang="en-US" sz="2800" b="1"/>
              <a:t>Modularity: </a:t>
            </a:r>
            <a:r>
              <a:rPr lang="en-CA" altLang="en-US" sz="2800"/>
              <a:t>subject and observers may vary independently</a:t>
            </a:r>
          </a:p>
          <a:p>
            <a:pPr lvl="1">
              <a:lnSpc>
                <a:spcPct val="125000"/>
              </a:lnSpc>
              <a:buFontTx/>
              <a:buChar char="+"/>
            </a:pPr>
            <a:r>
              <a:rPr lang="en-CA" altLang="en-US" sz="2800" b="1"/>
              <a:t>Extensibility: </a:t>
            </a:r>
            <a:r>
              <a:rPr lang="en-CA" altLang="en-US" sz="2800"/>
              <a:t>can define and add any number of observers</a:t>
            </a:r>
          </a:p>
          <a:p>
            <a:pPr lvl="1">
              <a:lnSpc>
                <a:spcPct val="125000"/>
              </a:lnSpc>
              <a:spcAft>
                <a:spcPts val="3600"/>
              </a:spcAft>
              <a:buFontTx/>
              <a:buChar char="+"/>
            </a:pPr>
            <a:r>
              <a:rPr lang="en-CA" altLang="en-US" sz="2800" b="1"/>
              <a:t>Customizability: </a:t>
            </a:r>
            <a:r>
              <a:rPr lang="en-CA" altLang="en-US" sz="2800"/>
              <a:t>different observers provide different views of subject</a:t>
            </a:r>
          </a:p>
          <a:p>
            <a:pPr>
              <a:lnSpc>
                <a:spcPct val="125000"/>
              </a:lnSpc>
              <a:spcAft>
                <a:spcPct val="0"/>
              </a:spcAft>
            </a:pPr>
            <a:r>
              <a:rPr lang="en-CA" altLang="en-US" sz="3200" b="1">
                <a:solidFill>
                  <a:srgbClr val="0000CC"/>
                </a:solidFill>
              </a:rPr>
              <a:t>Implementation Issues</a:t>
            </a:r>
          </a:p>
          <a:p>
            <a:pPr lvl="1">
              <a:lnSpc>
                <a:spcPct val="125000"/>
              </a:lnSpc>
            </a:pPr>
            <a:r>
              <a:rPr lang="en-CA" altLang="en-US" sz="2800"/>
              <a:t>Subject-observer mapping</a:t>
            </a:r>
          </a:p>
          <a:p>
            <a:pPr lvl="1">
              <a:lnSpc>
                <a:spcPct val="125000"/>
              </a:lnSpc>
            </a:pPr>
            <a:r>
              <a:rPr lang="en-CA" altLang="en-US" sz="2800" b="1">
                <a:solidFill>
                  <a:srgbClr val="FF6600"/>
                </a:solidFill>
              </a:rPr>
              <a:t>Dangling references</a:t>
            </a:r>
          </a:p>
        </p:txBody>
      </p:sp>
      <p:sp>
        <p:nvSpPr>
          <p:cNvPr id="2" name="Rectangle 2">
            <a:extLst>
              <a:ext uri="{FF2B5EF4-FFF2-40B4-BE49-F238E27FC236}">
                <a16:creationId xmlns:a16="http://schemas.microsoft.com/office/drawing/2014/main" id="{29654551-47A8-0FC1-4CF1-A5345009E373}"/>
              </a:ext>
            </a:extLst>
          </p:cNvPr>
          <p:cNvSpPr txBox="1">
            <a:spLocks noChangeArrowheads="1"/>
          </p:cNvSpPr>
          <p:nvPr/>
        </p:nvSpPr>
        <p:spPr bwMode="auto">
          <a:xfrm>
            <a:off x="1588" y="-206375"/>
            <a:ext cx="9523412" cy="1255713"/>
          </a:xfrm>
          <a:prstGeom prst="rect">
            <a:avLst/>
          </a:prstGeom>
          <a:noFill/>
          <a:ln>
            <a:noFill/>
          </a:ln>
        </p:spPr>
        <p:txBody>
          <a:bodyPr lIns="0" tIns="0" rIns="0" bIns="0" anchor="ctr"/>
          <a:lstStyle>
            <a:lvl1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anose="05000000000000000000"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a:lstStyle>
          <a:p>
            <a:pPr>
              <a:defRPr/>
            </a:pPr>
            <a:r>
              <a:rPr lang="en-US" altLang="zh-CN" sz="3200" kern="0">
                <a:ea typeface="SimSun" panose="02010600030101010101" pitchFamily="2" charset="-122"/>
              </a:rPr>
              <a:t>Observer Pattern - Consequences</a:t>
            </a:r>
            <a:endParaRPr lang="en-US" altLang="zh-CN" sz="3200" kern="0" dirty="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8114">
                                            <p:txEl>
                                              <p:pRg st="4" end="4"/>
                                            </p:txEl>
                                          </p:spTgt>
                                        </p:tgtEl>
                                        <p:attrNameLst>
                                          <p:attrName>style.visibility</p:attrName>
                                        </p:attrNameLst>
                                      </p:cBhvr>
                                      <p:to>
                                        <p:strVal val="visible"/>
                                      </p:to>
                                    </p:set>
                                    <p:animEffect transition="in" filter="wipe(down)">
                                      <p:cBhvr>
                                        <p:cTn id="7" dur="500"/>
                                        <p:tgtEl>
                                          <p:spTgt spid="218114">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8114">
                                            <p:txEl>
                                              <p:pRg st="5" end="5"/>
                                            </p:txEl>
                                          </p:spTgt>
                                        </p:tgtEl>
                                        <p:attrNameLst>
                                          <p:attrName>style.visibility</p:attrName>
                                        </p:attrNameLst>
                                      </p:cBhvr>
                                      <p:to>
                                        <p:strVal val="visible"/>
                                      </p:to>
                                    </p:set>
                                    <p:animEffect transition="in" filter="wipe(down)">
                                      <p:cBhvr>
                                        <p:cTn id="10" dur="500"/>
                                        <p:tgtEl>
                                          <p:spTgt spid="218114">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18114">
                                            <p:txEl>
                                              <p:pRg st="6" end="6"/>
                                            </p:txEl>
                                          </p:spTgt>
                                        </p:tgtEl>
                                        <p:attrNameLst>
                                          <p:attrName>style.visibility</p:attrName>
                                        </p:attrNameLst>
                                      </p:cBhvr>
                                      <p:to>
                                        <p:strVal val="visible"/>
                                      </p:to>
                                    </p:set>
                                    <p:animEffect transition="in" filter="wipe(down)">
                                      <p:cBhvr>
                                        <p:cTn id="13" dur="500"/>
                                        <p:tgtEl>
                                          <p:spTgt spid="2181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a:extLst>
              <a:ext uri="{FF2B5EF4-FFF2-40B4-BE49-F238E27FC236}">
                <a16:creationId xmlns:a16="http://schemas.microsoft.com/office/drawing/2014/main" id="{AFF45906-C2CF-729F-0EC3-0EC12F1BFEBB}"/>
              </a:ext>
            </a:extLst>
          </p:cNvPr>
          <p:cNvSpPr>
            <a:spLocks noGrp="1" noChangeArrowheads="1"/>
          </p:cNvSpPr>
          <p:nvPr>
            <p:ph type="title" idx="4294967295"/>
          </p:nvPr>
        </p:nvSpPr>
        <p:spPr>
          <a:xfrm>
            <a:off x="30163" y="-26988"/>
            <a:ext cx="9840912" cy="1239838"/>
          </a:xfrm>
        </p:spPr>
        <p:txBody>
          <a:bodyPr/>
          <a:lstStyle/>
          <a:p>
            <a:pPr eaLnBrk="1">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0425" algn="l"/>
                <a:tab pos="6399213" algn="l"/>
                <a:tab pos="6858000" algn="l"/>
                <a:tab pos="7315200" algn="l"/>
                <a:tab pos="7769225" algn="l"/>
                <a:tab pos="8226425" algn="l"/>
                <a:tab pos="8686800" algn="l"/>
                <a:tab pos="9144000" algn="l"/>
              </a:tabLst>
            </a:pPr>
            <a:r>
              <a:rPr lang="en-GB" altLang="en-US" sz="3200"/>
              <a:t>Some Limitations of Observer Pattern</a:t>
            </a:r>
          </a:p>
        </p:txBody>
      </p:sp>
      <p:sp>
        <p:nvSpPr>
          <p:cNvPr id="219139" name="Rectangle 2">
            <a:extLst>
              <a:ext uri="{FF2B5EF4-FFF2-40B4-BE49-F238E27FC236}">
                <a16:creationId xmlns:a16="http://schemas.microsoft.com/office/drawing/2014/main" id="{A0220118-67B2-AC73-BF06-FDF4E758162F}"/>
              </a:ext>
            </a:extLst>
          </p:cNvPr>
          <p:cNvSpPr>
            <a:spLocks noGrp="1" noChangeArrowheads="1"/>
          </p:cNvSpPr>
          <p:nvPr>
            <p:ph type="body" idx="4294967295"/>
          </p:nvPr>
        </p:nvSpPr>
        <p:spPr>
          <a:xfrm>
            <a:off x="452438" y="1341438"/>
            <a:ext cx="9007475" cy="5557837"/>
          </a:xfrm>
        </p:spPr>
        <p:txBody>
          <a:bodyPr/>
          <a:lstStyle/>
          <a:p>
            <a:pPr eaLnBrk="1">
              <a:lnSpc>
                <a:spcPct val="120000"/>
              </a:lnSpc>
              <a:spcBef>
                <a:spcPts val="6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b="1">
                <a:solidFill>
                  <a:srgbClr val="0000FF"/>
                </a:solidFill>
              </a:rPr>
              <a:t>Model objects incur substantial overhead:</a:t>
            </a:r>
          </a:p>
          <a:p>
            <a:pPr lvl="1" eaLnBrk="1">
              <a:lnSpc>
                <a:spcPct val="120000"/>
              </a:lnSpc>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To handle registration of the observers,</a:t>
            </a:r>
          </a:p>
          <a:p>
            <a:pPr lvl="1" eaLnBrk="1">
              <a:lnSpc>
                <a:spcPct val="120000"/>
              </a:lnSpc>
              <a:spcBef>
                <a:spcPts val="600"/>
              </a:spcBef>
              <a:spcAft>
                <a:spcPts val="4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To respond to queries from observers.</a:t>
            </a:r>
          </a:p>
          <a:p>
            <a:pPr eaLnBrk="1">
              <a:lnSpc>
                <a:spcPct val="120000"/>
              </a:lnSpc>
              <a:spcBef>
                <a:spcPts val="600"/>
              </a:spcBef>
              <a:spcAft>
                <a:spcPct val="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sz="3200" b="1">
                <a:solidFill>
                  <a:srgbClr val="0000FF"/>
                </a:solidFill>
              </a:rPr>
              <a:t>Performance concerns:</a:t>
            </a:r>
          </a:p>
          <a:p>
            <a:pPr lvl="1" eaLnBrk="1">
              <a:lnSpc>
                <a:spcPct val="120000"/>
              </a:lnSpc>
              <a:spcAft>
                <a:spcPts val="1200"/>
              </a:spcAft>
              <a:tabLst>
                <a:tab pos="452438" algn="l"/>
                <a:tab pos="911225" algn="l"/>
                <a:tab pos="1368425" algn="l"/>
                <a:tab pos="1825625" algn="l"/>
                <a:tab pos="2281238" algn="l"/>
                <a:tab pos="2740025" algn="l"/>
                <a:tab pos="3197225" algn="l"/>
                <a:tab pos="3654425" algn="l"/>
                <a:tab pos="4108450" algn="l"/>
                <a:tab pos="4568825" algn="l"/>
                <a:tab pos="5026025" algn="l"/>
                <a:tab pos="5483225" algn="l"/>
                <a:tab pos="5937250" algn="l"/>
                <a:tab pos="6397625" algn="l"/>
                <a:tab pos="6854825" algn="l"/>
                <a:tab pos="7308850" algn="l"/>
                <a:tab pos="7766050" algn="l"/>
                <a:tab pos="8226425" algn="l"/>
                <a:tab pos="8683625" algn="l"/>
                <a:tab pos="9137650" algn="l"/>
              </a:tabLst>
            </a:pPr>
            <a:r>
              <a:rPr lang="en-GB" altLang="en-US"/>
              <a:t>Especially when the number of observers is large…</a:t>
            </a:r>
            <a:endParaRPr lang="en-GB" altLang="en-US" sz="36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9139">
                                            <p:txEl>
                                              <p:pRg st="3" end="3"/>
                                            </p:txEl>
                                          </p:spTgt>
                                        </p:tgtEl>
                                        <p:attrNameLst>
                                          <p:attrName>style.visibility</p:attrName>
                                        </p:attrNameLst>
                                      </p:cBhvr>
                                      <p:to>
                                        <p:strVal val="visible"/>
                                      </p:to>
                                    </p:set>
                                    <p:animEffect transition="in" filter="wipe(down)">
                                      <p:cBhvr>
                                        <p:cTn id="7" dur="500"/>
                                        <p:tgtEl>
                                          <p:spTgt spid="219139">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9139">
                                            <p:txEl>
                                              <p:pRg st="4" end="4"/>
                                            </p:txEl>
                                          </p:spTgt>
                                        </p:tgtEl>
                                        <p:attrNameLst>
                                          <p:attrName>style.visibility</p:attrName>
                                        </p:attrNameLst>
                                      </p:cBhvr>
                                      <p:to>
                                        <p:strVal val="visible"/>
                                      </p:to>
                                    </p:set>
                                    <p:animEffect transition="in" filter="wipe(down)">
                                      <p:cBhvr>
                                        <p:cTn id="10" dur="500"/>
                                        <p:tgtEl>
                                          <p:spTgt spid="219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45D90815-5E70-FD71-45B3-51381C88E9AA}"/>
              </a:ext>
            </a:extLst>
          </p:cNvPr>
          <p:cNvSpPr>
            <a:spLocks noGrp="1" noChangeArrowheads="1"/>
          </p:cNvSpPr>
          <p:nvPr>
            <p:ph type="title" idx="4294967295"/>
          </p:nvPr>
        </p:nvSpPr>
        <p:spPr>
          <a:xfrm>
            <a:off x="42863" y="257175"/>
            <a:ext cx="9764712" cy="1058863"/>
          </a:xfrm>
        </p:spPr>
        <p:txBody>
          <a:bodyPr/>
          <a:lstStyle/>
          <a:p>
            <a:r>
              <a:rPr lang="en-US" altLang="en-US" sz="3600"/>
              <a:t>Observer Pattern</a:t>
            </a:r>
          </a:p>
        </p:txBody>
      </p:sp>
      <p:sp>
        <p:nvSpPr>
          <p:cNvPr id="221187" name="Rectangle 3">
            <a:extLst>
              <a:ext uri="{FF2B5EF4-FFF2-40B4-BE49-F238E27FC236}">
                <a16:creationId xmlns:a16="http://schemas.microsoft.com/office/drawing/2014/main" id="{E1845385-02D4-513A-0587-81C162EEAE26}"/>
              </a:ext>
            </a:extLst>
          </p:cNvPr>
          <p:cNvSpPr>
            <a:spLocks noGrp="1" noChangeArrowheads="1"/>
          </p:cNvSpPr>
          <p:nvPr>
            <p:ph type="body" idx="4294967295"/>
          </p:nvPr>
        </p:nvSpPr>
        <p:spPr>
          <a:xfrm>
            <a:off x="239713" y="1341438"/>
            <a:ext cx="9372600" cy="5715000"/>
          </a:xfrm>
        </p:spPr>
        <p:txBody>
          <a:bodyPr/>
          <a:lstStyle/>
          <a:p>
            <a:pPr>
              <a:lnSpc>
                <a:spcPct val="125000"/>
              </a:lnSpc>
              <a:spcBef>
                <a:spcPts val="1200"/>
              </a:spcBef>
              <a:spcAft>
                <a:spcPct val="0"/>
              </a:spcAft>
            </a:pPr>
            <a:r>
              <a:rPr lang="en-US" altLang="en-US" b="1">
                <a:solidFill>
                  <a:srgbClr val="0000CC"/>
                </a:solidFill>
              </a:rPr>
              <a:t>Indications:</a:t>
            </a:r>
          </a:p>
          <a:p>
            <a:pPr lvl="1">
              <a:lnSpc>
                <a:spcPct val="125000"/>
              </a:lnSpc>
              <a:spcBef>
                <a:spcPts val="1200"/>
              </a:spcBef>
              <a:spcAft>
                <a:spcPts val="1200"/>
              </a:spcAft>
            </a:pPr>
            <a:r>
              <a:rPr lang="en-US" altLang="en-US" sz="3400"/>
              <a:t>Asynchronous update of model elements</a:t>
            </a:r>
          </a:p>
          <a:p>
            <a:pPr lvl="1">
              <a:lnSpc>
                <a:spcPct val="125000"/>
              </a:lnSpc>
              <a:spcBef>
                <a:spcPts val="1200"/>
              </a:spcBef>
              <a:spcAft>
                <a:spcPts val="1200"/>
              </a:spcAft>
            </a:pPr>
            <a:r>
              <a:rPr lang="en-US" altLang="en-US" sz="3400"/>
              <a:t>Observer and model states need to be consistent all the time</a:t>
            </a:r>
          </a:p>
          <a:p>
            <a:pPr lvl="1">
              <a:lnSpc>
                <a:spcPct val="125000"/>
              </a:lnSpc>
              <a:spcBef>
                <a:spcPts val="1200"/>
              </a:spcBef>
              <a:spcAft>
                <a:spcPts val="1200"/>
              </a:spcAft>
            </a:pPr>
            <a:r>
              <a:rPr lang="en-US" altLang="en-US" sz="3400"/>
              <a:t>Number of observers can change dynamically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animEffect transition="in" filter="wipe(down)">
                                      <p:cBhvr>
                                        <p:cTn id="7" dur="500"/>
                                        <p:tgtEl>
                                          <p:spTgt spid="2211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21187">
                                            <p:txEl>
                                              <p:pRg st="2" end="2"/>
                                            </p:txEl>
                                          </p:spTgt>
                                        </p:tgtEl>
                                        <p:attrNameLst>
                                          <p:attrName>style.visibility</p:attrName>
                                        </p:attrNameLst>
                                      </p:cBhvr>
                                      <p:to>
                                        <p:strVal val="visible"/>
                                      </p:to>
                                    </p:set>
                                    <p:animEffect transition="in" filter="wipe(down)">
                                      <p:cBhvr>
                                        <p:cTn id="12" dur="500"/>
                                        <p:tgtEl>
                                          <p:spTgt spid="2211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animEffect transition="in" filter="wipe(down)">
                                      <p:cBhvr>
                                        <p:cTn id="17"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DA5D7F03-AD07-CA83-BCE7-E9AC31991CFC}"/>
              </a:ext>
            </a:extLst>
          </p:cNvPr>
          <p:cNvSpPr>
            <a:spLocks noGrp="1" noChangeArrowheads="1"/>
          </p:cNvSpPr>
          <p:nvPr>
            <p:ph type="title" idx="4294967295"/>
          </p:nvPr>
        </p:nvSpPr>
        <p:spPr>
          <a:xfrm>
            <a:off x="314325" y="198438"/>
            <a:ext cx="9764713" cy="914400"/>
          </a:xfrm>
        </p:spPr>
        <p:txBody>
          <a:bodyPr/>
          <a:lstStyle/>
          <a:p>
            <a:r>
              <a:rPr lang="en-US" altLang="en-US" sz="4000"/>
              <a:t>Observer</a:t>
            </a:r>
          </a:p>
        </p:txBody>
      </p:sp>
      <p:sp>
        <p:nvSpPr>
          <p:cNvPr id="97283" name="Rectangle 3">
            <a:extLst>
              <a:ext uri="{FF2B5EF4-FFF2-40B4-BE49-F238E27FC236}">
                <a16:creationId xmlns:a16="http://schemas.microsoft.com/office/drawing/2014/main" id="{00EDFEEC-20D5-5CEF-14C0-EC641EA5730C}"/>
              </a:ext>
            </a:extLst>
          </p:cNvPr>
          <p:cNvSpPr>
            <a:spLocks noGrp="1" noChangeArrowheads="1"/>
          </p:cNvSpPr>
          <p:nvPr>
            <p:ph type="body" idx="4294967295"/>
          </p:nvPr>
        </p:nvSpPr>
        <p:spPr>
          <a:xfrm>
            <a:off x="354013" y="1570038"/>
            <a:ext cx="9371012" cy="5105400"/>
          </a:xfrm>
        </p:spPr>
        <p:txBody>
          <a:bodyPr/>
          <a:lstStyle/>
          <a:p>
            <a:pPr>
              <a:lnSpc>
                <a:spcPct val="120000"/>
              </a:lnSpc>
              <a:spcBef>
                <a:spcPts val="1200"/>
              </a:spcBef>
              <a:spcAft>
                <a:spcPct val="0"/>
              </a:spcAft>
            </a:pPr>
            <a:r>
              <a:rPr lang="en-US" altLang="en-US" b="1">
                <a:solidFill>
                  <a:srgbClr val="0000CC"/>
                </a:solidFill>
              </a:rPr>
              <a:t>Contra-Indications:</a:t>
            </a:r>
            <a:endParaRPr lang="en-US" altLang="en-US" sz="3200"/>
          </a:p>
          <a:p>
            <a:pPr lvl="1">
              <a:lnSpc>
                <a:spcPct val="120000"/>
              </a:lnSpc>
              <a:spcBef>
                <a:spcPts val="1200"/>
              </a:spcBef>
              <a:spcAft>
                <a:spcPts val="1800"/>
              </a:spcAft>
            </a:pPr>
            <a:r>
              <a:rPr lang="en-US" altLang="en-US" sz="4000"/>
              <a:t>Static data</a:t>
            </a:r>
          </a:p>
          <a:p>
            <a:pPr lvl="1">
              <a:lnSpc>
                <a:spcPct val="120000"/>
              </a:lnSpc>
              <a:spcBef>
                <a:spcPts val="1200"/>
              </a:spcBef>
              <a:spcAft>
                <a:spcPts val="1800"/>
              </a:spcAft>
            </a:pPr>
            <a:r>
              <a:rPr lang="en-US" altLang="en-US" sz="4000"/>
              <a:t>Fixed viewers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3018B950-16A8-2D27-5415-801FAC44539C}"/>
              </a:ext>
            </a:extLst>
          </p:cNvPr>
          <p:cNvSpPr>
            <a:spLocks noGrp="1" noChangeArrowheads="1"/>
          </p:cNvSpPr>
          <p:nvPr>
            <p:ph type="title"/>
          </p:nvPr>
        </p:nvSpPr>
        <p:spPr>
          <a:xfrm>
            <a:off x="741363" y="177800"/>
            <a:ext cx="8596312" cy="825500"/>
          </a:xfrm>
        </p:spPr>
        <p:txBody>
          <a:bodyPr/>
          <a:lstStyle/>
          <a:p>
            <a:r>
              <a:rPr lang="en-US" altLang="en-US" sz="3200"/>
              <a:t>Java Observer Deprecated! Why?</a:t>
            </a:r>
          </a:p>
        </p:txBody>
      </p:sp>
      <p:sp>
        <p:nvSpPr>
          <p:cNvPr id="223235" name="Content Placeholder 2">
            <a:extLst>
              <a:ext uri="{FF2B5EF4-FFF2-40B4-BE49-F238E27FC236}">
                <a16:creationId xmlns:a16="http://schemas.microsoft.com/office/drawing/2014/main" id="{1B08A0F4-7289-DFA6-FF79-8BEA0CD63810}"/>
              </a:ext>
            </a:extLst>
          </p:cNvPr>
          <p:cNvSpPr>
            <a:spLocks noGrp="1" noChangeArrowheads="1"/>
          </p:cNvSpPr>
          <p:nvPr>
            <p:ph idx="1"/>
          </p:nvPr>
        </p:nvSpPr>
        <p:spPr>
          <a:xfrm>
            <a:off x="468313" y="1036638"/>
            <a:ext cx="9451975" cy="6324600"/>
          </a:xfrm>
        </p:spPr>
        <p:txBody>
          <a:bodyPr/>
          <a:lstStyle/>
          <a:p>
            <a:pPr>
              <a:lnSpc>
                <a:spcPct val="114000"/>
              </a:lnSpc>
              <a:spcBef>
                <a:spcPts val="600"/>
              </a:spcBef>
              <a:spcAft>
                <a:spcPct val="0"/>
              </a:spcAft>
            </a:pPr>
            <a:r>
              <a:rPr lang="en-IN" altLang="en-US" sz="3200" b="1">
                <a:solidFill>
                  <a:srgbClr val="FF0000"/>
                </a:solidFill>
              </a:rPr>
              <a:t>It does not provide a rich enough event model for applications! </a:t>
            </a:r>
          </a:p>
          <a:p>
            <a:pPr lvl="1">
              <a:lnSpc>
                <a:spcPct val="114000"/>
              </a:lnSpc>
              <a:spcBef>
                <a:spcPts val="600"/>
              </a:spcBef>
              <a:spcAft>
                <a:spcPts val="1200"/>
              </a:spcAft>
            </a:pPr>
            <a:r>
              <a:rPr lang="en-IN" altLang="en-US" sz="2800"/>
              <a:t>For example, supports only the notion that something has changed, but does not convey any information about what has changed</a:t>
            </a:r>
          </a:p>
          <a:p>
            <a:pPr>
              <a:lnSpc>
                <a:spcPct val="114000"/>
              </a:lnSpc>
              <a:spcBef>
                <a:spcPts val="600"/>
              </a:spcBef>
              <a:spcAft>
                <a:spcPts val="1200"/>
              </a:spcAft>
            </a:pPr>
            <a:r>
              <a:rPr lang="en-IN" altLang="en-US" sz="3200" b="1">
                <a:solidFill>
                  <a:srgbClr val="FF0000"/>
                </a:solidFill>
              </a:rPr>
              <a:t>Not</a:t>
            </a:r>
            <a:r>
              <a:rPr lang="en-IN" altLang="en-US" sz="3200">
                <a:solidFill>
                  <a:srgbClr val="FF0000"/>
                </a:solidFill>
              </a:rPr>
              <a:t> </a:t>
            </a:r>
            <a:r>
              <a:rPr lang="en-IN" altLang="en-US" sz="3200" b="1">
                <a:solidFill>
                  <a:srgbClr val="FF0000"/>
                </a:solidFill>
              </a:rPr>
              <a:t>threadsafe</a:t>
            </a:r>
            <a:r>
              <a:rPr lang="en-IN" altLang="en-US" sz="3200">
                <a:solidFill>
                  <a:srgbClr val="FF0000"/>
                </a:solidFill>
              </a:rPr>
              <a:t>!</a:t>
            </a:r>
          </a:p>
          <a:p>
            <a:pPr>
              <a:lnSpc>
                <a:spcPct val="114000"/>
              </a:lnSpc>
              <a:spcBef>
                <a:spcPts val="600"/>
              </a:spcBef>
              <a:spcAft>
                <a:spcPts val="600"/>
              </a:spcAft>
            </a:pPr>
            <a:r>
              <a:rPr lang="en-IN" altLang="en-US" sz="3200"/>
              <a:t>Programmers often make use of </a:t>
            </a:r>
            <a:r>
              <a:rPr lang="en-IN" altLang="en-US" sz="3200" b="1">
                <a:solidFill>
                  <a:srgbClr val="0000CC"/>
                </a:solidFill>
              </a:rPr>
              <a:t>PropertyChangeListener</a:t>
            </a:r>
            <a:r>
              <a:rPr lang="en-IN" altLang="en-US" sz="3200"/>
              <a:t> instead:</a:t>
            </a:r>
          </a:p>
          <a:p>
            <a:pPr lvl="1">
              <a:lnSpc>
                <a:spcPct val="114000"/>
              </a:lnSpc>
              <a:spcBef>
                <a:spcPts val="600"/>
              </a:spcBef>
              <a:spcAft>
                <a:spcPts val="600"/>
              </a:spcAft>
            </a:pPr>
            <a:r>
              <a:rPr lang="en-IN" altLang="en-US" sz="2800"/>
              <a:t>Which itself is an implementation of Observer pattern…</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down)">
                                      <p:cBhvr>
                                        <p:cTn id="7" dur="500"/>
                                        <p:tgtEl>
                                          <p:spTgt spid="22323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wipe(down)">
                                      <p:cBhvr>
                                        <p:cTn id="10" dur="500"/>
                                        <p:tgtEl>
                                          <p:spTgt spid="2232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23235">
                                            <p:txEl>
                                              <p:pRg st="2" end="2"/>
                                            </p:txEl>
                                          </p:spTgt>
                                        </p:tgtEl>
                                        <p:attrNameLst>
                                          <p:attrName>style.visibility</p:attrName>
                                        </p:attrNameLst>
                                      </p:cBhvr>
                                      <p:to>
                                        <p:strVal val="visible"/>
                                      </p:to>
                                    </p:set>
                                    <p:animEffect transition="in" filter="wipe(down)">
                                      <p:cBhvr>
                                        <p:cTn id="15" dur="500"/>
                                        <p:tgtEl>
                                          <p:spTgt spid="2232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223235">
                                            <p:txEl>
                                              <p:pRg st="3" end="3"/>
                                            </p:txEl>
                                          </p:spTgt>
                                        </p:tgtEl>
                                        <p:attrNameLst>
                                          <p:attrName>style.visibility</p:attrName>
                                        </p:attrNameLst>
                                      </p:cBhvr>
                                      <p:to>
                                        <p:strVal val="visible"/>
                                      </p:to>
                                    </p:set>
                                    <p:animEffect transition="in" filter="wipe(down)">
                                      <p:cBhvr>
                                        <p:cTn id="20" dur="500"/>
                                        <p:tgtEl>
                                          <p:spTgt spid="223235">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23235">
                                            <p:txEl>
                                              <p:pRg st="4" end="4"/>
                                            </p:txEl>
                                          </p:spTgt>
                                        </p:tgtEl>
                                        <p:attrNameLst>
                                          <p:attrName>style.visibility</p:attrName>
                                        </p:attrNameLst>
                                      </p:cBhvr>
                                      <p:to>
                                        <p:strVal val="visible"/>
                                      </p:to>
                                    </p:set>
                                    <p:animEffect transition="in" filter="wipe(down)">
                                      <p:cBhvr>
                                        <p:cTn id="23" dur="500"/>
                                        <p:tgtEl>
                                          <p:spTgt spid="223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a:extLst>
              <a:ext uri="{FF2B5EF4-FFF2-40B4-BE49-F238E27FC236}">
                <a16:creationId xmlns:a16="http://schemas.microsoft.com/office/drawing/2014/main" id="{8FB9CDE7-49AC-19F5-A5B1-160528A7852B}"/>
              </a:ext>
            </a:extLst>
          </p:cNvPr>
          <p:cNvSpPr>
            <a:spLocks noGrp="1" noChangeArrowheads="1"/>
          </p:cNvSpPr>
          <p:nvPr>
            <p:ph idx="1"/>
          </p:nvPr>
        </p:nvSpPr>
        <p:spPr>
          <a:xfrm>
            <a:off x="239713" y="160338"/>
            <a:ext cx="10080625" cy="7239000"/>
          </a:xfrm>
        </p:spPr>
        <p:txBody>
          <a:bodyPr/>
          <a:lstStyle/>
          <a:p>
            <a:pPr marL="104775" indent="0">
              <a:spcAft>
                <a:spcPts val="1200"/>
              </a:spcAft>
              <a:buFont typeface="Wingdings" panose="05000000000000000000" pitchFamily="2" charset="2"/>
              <a:buNone/>
            </a:pPr>
            <a:r>
              <a:rPr lang="en-US" altLang="en-US" sz="1800" b="1"/>
              <a:t>public class PCLBlog {</a:t>
            </a:r>
          </a:p>
          <a:p>
            <a:pPr marL="104775" indent="0">
              <a:spcAft>
                <a:spcPts val="1200"/>
              </a:spcAft>
              <a:buFont typeface="Wingdings" panose="05000000000000000000" pitchFamily="2" charset="2"/>
              <a:buNone/>
            </a:pPr>
            <a:r>
              <a:rPr lang="en-US" altLang="en-US" sz="1800" b="1"/>
              <a:t>    private String blogPostTitle;</a:t>
            </a:r>
          </a:p>
          <a:p>
            <a:pPr marL="104775" indent="0">
              <a:spcAft>
                <a:spcPts val="1200"/>
              </a:spcAft>
              <a:buFont typeface="Wingdings" panose="05000000000000000000" pitchFamily="2" charset="2"/>
              <a:buNone/>
            </a:pPr>
            <a:r>
              <a:rPr lang="en-US" altLang="en-US" sz="1800" b="1"/>
              <a:t>    private PropertyChangeSupport support;</a:t>
            </a:r>
          </a:p>
          <a:p>
            <a:pPr marL="104775" indent="0">
              <a:spcAft>
                <a:spcPts val="1200"/>
              </a:spcAft>
              <a:buFont typeface="Wingdings" panose="05000000000000000000" pitchFamily="2" charset="2"/>
              <a:buNone/>
            </a:pPr>
            <a:r>
              <a:rPr lang="en-US" altLang="en-US" sz="1800" b="1"/>
              <a:t>    public PCLBlog() {</a:t>
            </a:r>
          </a:p>
          <a:p>
            <a:pPr marL="104775" indent="0">
              <a:spcAft>
                <a:spcPts val="1200"/>
              </a:spcAft>
              <a:buFont typeface="Wingdings" panose="05000000000000000000" pitchFamily="2" charset="2"/>
              <a:buNone/>
            </a:pPr>
            <a:r>
              <a:rPr lang="en-US" altLang="en-US" sz="1800" b="1"/>
              <a:t>        support = new PropertyChangeSupport(this);</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    public void addPropertyChangeListener(PropertyChangeListener pcl) {</a:t>
            </a:r>
          </a:p>
          <a:p>
            <a:pPr marL="104775" indent="0">
              <a:spcAft>
                <a:spcPts val="1200"/>
              </a:spcAft>
              <a:buFont typeface="Wingdings" panose="05000000000000000000" pitchFamily="2" charset="2"/>
              <a:buNone/>
            </a:pPr>
            <a:r>
              <a:rPr lang="en-US" altLang="en-US" sz="1800" b="1"/>
              <a:t>        support.addPropertyChangeListener(pcl);</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    public void removePropertyChangeListener(PropertyChangeListener pcl) {</a:t>
            </a:r>
          </a:p>
          <a:p>
            <a:pPr marL="104775" indent="0">
              <a:spcAft>
                <a:spcPts val="1200"/>
              </a:spcAft>
              <a:buFont typeface="Wingdings" panose="05000000000000000000" pitchFamily="2" charset="2"/>
              <a:buNone/>
            </a:pPr>
            <a:r>
              <a:rPr lang="en-US" altLang="en-US" sz="1800" b="1"/>
              <a:t>        support.removePropertyChangeListener(pcl);</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    public void setBlogPostTitle(String value) {</a:t>
            </a:r>
          </a:p>
          <a:p>
            <a:pPr marL="104775" indent="0">
              <a:spcAft>
                <a:spcPts val="1200"/>
              </a:spcAft>
              <a:buFont typeface="Wingdings" panose="05000000000000000000" pitchFamily="2" charset="2"/>
              <a:buNone/>
            </a:pPr>
            <a:r>
              <a:rPr lang="en-US" altLang="en-US" sz="1800" b="1"/>
              <a:t>        support.firePropertyChange("blogPostTitle", this.blogPostTitle, value);</a:t>
            </a:r>
          </a:p>
          <a:p>
            <a:pPr marL="104775" indent="0">
              <a:spcAft>
                <a:spcPts val="1200"/>
              </a:spcAft>
              <a:buFont typeface="Wingdings" panose="05000000000000000000" pitchFamily="2" charset="2"/>
              <a:buNone/>
            </a:pPr>
            <a:r>
              <a:rPr lang="en-US" altLang="en-US" sz="1800" b="1"/>
              <a:t>        this.blogPostTitle = value;</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a:t>
            </a:r>
          </a:p>
        </p:txBody>
      </p:sp>
      <p:sp>
        <p:nvSpPr>
          <p:cNvPr id="3" name="Rectangle 2">
            <a:extLst>
              <a:ext uri="{FF2B5EF4-FFF2-40B4-BE49-F238E27FC236}">
                <a16:creationId xmlns:a16="http://schemas.microsoft.com/office/drawing/2014/main" id="{D7204E73-B6E2-7262-22E1-5B8C08B2618E}"/>
              </a:ext>
            </a:extLst>
          </p:cNvPr>
          <p:cNvSpPr/>
          <p:nvPr/>
        </p:nvSpPr>
        <p:spPr>
          <a:xfrm rot="18798979">
            <a:off x="6942163" y="316339"/>
            <a:ext cx="1762022" cy="1754326"/>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Can </a:t>
            </a:r>
          </a:p>
          <a:p>
            <a:pPr algn="ctr">
              <a:defRPr/>
            </a:pPr>
            <a:r>
              <a:rPr lang="en-US"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Skip!</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D0042F96-31F9-E70B-EC97-0C00080834AB}"/>
              </a:ext>
            </a:extLst>
          </p:cNvPr>
          <p:cNvSpPr>
            <a:spLocks noGrp="1" noChangeArrowheads="1"/>
          </p:cNvSpPr>
          <p:nvPr>
            <p:ph type="title"/>
          </p:nvPr>
        </p:nvSpPr>
        <p:spPr>
          <a:xfrm>
            <a:off x="627063" y="-142875"/>
            <a:ext cx="8597900" cy="1255713"/>
          </a:xfrm>
        </p:spPr>
        <p:txBody>
          <a:bodyPr/>
          <a:lstStyle/>
          <a:p>
            <a:r>
              <a:rPr lang="en-IN" altLang="en-US" sz="3600"/>
              <a:t>Home Work</a:t>
            </a:r>
            <a:endParaRPr lang="en-US" altLang="en-US" sz="3600"/>
          </a:p>
        </p:txBody>
      </p:sp>
      <p:sp>
        <p:nvSpPr>
          <p:cNvPr id="27651" name="Content Placeholder 2">
            <a:extLst>
              <a:ext uri="{FF2B5EF4-FFF2-40B4-BE49-F238E27FC236}">
                <a16:creationId xmlns:a16="http://schemas.microsoft.com/office/drawing/2014/main" id="{D8E2715F-4EDC-34B5-E461-CDA5FA275593}"/>
              </a:ext>
            </a:extLst>
          </p:cNvPr>
          <p:cNvSpPr>
            <a:spLocks noGrp="1" noChangeArrowheads="1"/>
          </p:cNvSpPr>
          <p:nvPr>
            <p:ph idx="1"/>
          </p:nvPr>
        </p:nvSpPr>
        <p:spPr>
          <a:xfrm>
            <a:off x="239713" y="992188"/>
            <a:ext cx="9372600" cy="5573712"/>
          </a:xfrm>
        </p:spPr>
        <p:txBody>
          <a:bodyPr/>
          <a:lstStyle/>
          <a:p>
            <a:pPr>
              <a:lnSpc>
                <a:spcPct val="120000"/>
              </a:lnSpc>
              <a:spcBef>
                <a:spcPts val="1200"/>
              </a:spcBef>
              <a:spcAft>
                <a:spcPts val="1800"/>
              </a:spcAft>
            </a:pPr>
            <a:r>
              <a:rPr lang="en-IN" altLang="en-US" b="1"/>
              <a:t>Provide class design for:</a:t>
            </a:r>
          </a:p>
          <a:p>
            <a:pPr>
              <a:lnSpc>
                <a:spcPct val="120000"/>
              </a:lnSpc>
              <a:spcBef>
                <a:spcPts val="1200"/>
              </a:spcBef>
              <a:spcAft>
                <a:spcPts val="1800"/>
              </a:spcAft>
            </a:pPr>
            <a:r>
              <a:rPr lang="en-IN" altLang="en-US" b="1">
                <a:solidFill>
                  <a:srgbClr val="0000CC"/>
                </a:solidFill>
              </a:rPr>
              <a:t>Blog application:  </a:t>
            </a:r>
            <a:r>
              <a:rPr lang="en-IN" altLang="en-US"/>
              <a:t>Any one can enrol by providing e-mail. Any blog posted is communicated to the registered users.</a:t>
            </a:r>
          </a:p>
          <a:p>
            <a:pPr>
              <a:lnSpc>
                <a:spcPct val="120000"/>
              </a:lnSpc>
              <a:spcBef>
                <a:spcPts val="1200"/>
              </a:spcBef>
              <a:spcAft>
                <a:spcPts val="1800"/>
              </a:spcAft>
            </a:pPr>
            <a:r>
              <a:rPr lang="en-IN" altLang="en-US" b="1">
                <a:solidFill>
                  <a:srgbClr val="0000CC"/>
                </a:solidFill>
              </a:rPr>
              <a:t>Cricket application:  </a:t>
            </a:r>
            <a:r>
              <a:rPr lang="en-IN" altLang="en-US"/>
              <a:t>Any one can enrol by providing e-mail. Any development (runs, out, over etc) posted is communicated to the registered users.</a:t>
            </a:r>
          </a:p>
          <a:p>
            <a:pPr>
              <a:lnSpc>
                <a:spcPct val="120000"/>
              </a:lnSpc>
              <a:spcBef>
                <a:spcPts val="1200"/>
              </a:spcBef>
              <a:spcAft>
                <a:spcPts val="1800"/>
              </a:spcAft>
            </a:pPr>
            <a:endParaRPr lang="en-IN" altLang="en-US"/>
          </a:p>
          <a:p>
            <a:pPr>
              <a:lnSpc>
                <a:spcPct val="120000"/>
              </a:lnSpc>
              <a:spcBef>
                <a:spcPts val="1200"/>
              </a:spcBef>
              <a:spcAft>
                <a:spcPts val="1800"/>
              </a:spcAft>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Effect transition="in" filter="wipe(down)">
                                      <p:cBhvr>
                                        <p:cTn id="7"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a:extLst>
              <a:ext uri="{FF2B5EF4-FFF2-40B4-BE49-F238E27FC236}">
                <a16:creationId xmlns:a16="http://schemas.microsoft.com/office/drawing/2014/main" id="{820AD53C-D3E8-F167-211E-4D21D3245110}"/>
              </a:ext>
            </a:extLst>
          </p:cNvPr>
          <p:cNvSpPr>
            <a:spLocks noGrp="1" noChangeArrowheads="1"/>
          </p:cNvSpPr>
          <p:nvPr>
            <p:ph idx="1"/>
          </p:nvPr>
        </p:nvSpPr>
        <p:spPr>
          <a:xfrm>
            <a:off x="277813" y="288925"/>
            <a:ext cx="9525000" cy="6400800"/>
          </a:xfrm>
        </p:spPr>
        <p:txBody>
          <a:bodyPr/>
          <a:lstStyle/>
          <a:p>
            <a:pPr marL="104775" indent="0">
              <a:spcAft>
                <a:spcPts val="1200"/>
              </a:spcAft>
              <a:buFont typeface="Wingdings" panose="05000000000000000000" pitchFamily="2" charset="2"/>
              <a:buNone/>
            </a:pPr>
            <a:r>
              <a:rPr lang="en-US" altLang="en-US" sz="1800" b="1"/>
              <a:t>public class Blog extends Observable {</a:t>
            </a:r>
          </a:p>
          <a:p>
            <a:pPr marL="104775" indent="0">
              <a:spcAft>
                <a:spcPts val="1200"/>
              </a:spcAft>
              <a:buFont typeface="Wingdings" panose="05000000000000000000" pitchFamily="2" charset="2"/>
              <a:buNone/>
            </a:pPr>
            <a:r>
              <a:rPr lang="en-US" altLang="en-US" sz="1800" b="1"/>
              <a:t>    private List&lt;Observer&gt; subscribers = new ArrayList&lt;&gt;();</a:t>
            </a:r>
          </a:p>
          <a:p>
            <a:pPr marL="104775" indent="0">
              <a:spcAft>
                <a:spcPts val="1200"/>
              </a:spcAft>
              <a:buFont typeface="Wingdings" panose="05000000000000000000" pitchFamily="2" charset="2"/>
              <a:buNone/>
            </a:pPr>
            <a:r>
              <a:rPr lang="en-US" altLang="en-US" sz="1800" b="1"/>
              <a:t>    public void addBlogPost(String blogPostTitle) {</a:t>
            </a:r>
          </a:p>
          <a:p>
            <a:pPr marL="104775" indent="0">
              <a:spcAft>
                <a:spcPts val="1200"/>
              </a:spcAft>
              <a:buFont typeface="Wingdings" panose="05000000000000000000" pitchFamily="2" charset="2"/>
              <a:buNone/>
            </a:pPr>
            <a:r>
              <a:rPr lang="en-US" altLang="en-US" sz="1800" b="1"/>
              <a:t>        notifyObservers(blogPostTitle);</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    public void notifyObservers(String blogPostTitle) {</a:t>
            </a:r>
          </a:p>
          <a:p>
            <a:pPr marL="104775" indent="0">
              <a:spcAft>
                <a:spcPts val="1200"/>
              </a:spcAft>
              <a:buFont typeface="Wingdings" panose="05000000000000000000" pitchFamily="2" charset="2"/>
              <a:buNone/>
            </a:pPr>
            <a:r>
              <a:rPr lang="en-US" altLang="en-US" sz="1800" b="1"/>
              <a:t>        for (Observer subscriber : subscribers) {</a:t>
            </a:r>
          </a:p>
          <a:p>
            <a:pPr marL="104775" indent="0">
              <a:spcAft>
                <a:spcPts val="1200"/>
              </a:spcAft>
              <a:buFont typeface="Wingdings" panose="05000000000000000000" pitchFamily="2" charset="2"/>
              <a:buNone/>
            </a:pPr>
            <a:r>
              <a:rPr lang="en-US" altLang="en-US" sz="1800" b="1"/>
              <a:t>            subscriber.update(this, blogPostTitle);</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    public void registerObserver(Observer newSubscriber) {</a:t>
            </a:r>
          </a:p>
          <a:p>
            <a:pPr marL="104775" indent="0">
              <a:spcAft>
                <a:spcPts val="1200"/>
              </a:spcAft>
              <a:buFont typeface="Wingdings" panose="05000000000000000000" pitchFamily="2" charset="2"/>
              <a:buNone/>
            </a:pPr>
            <a:r>
              <a:rPr lang="en-US" altLang="en-US" sz="1800" b="1"/>
              <a:t>        this.subscribers.add(newSubscriber);</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    public void removeObserver(Observer previousSubscriber) {</a:t>
            </a:r>
          </a:p>
          <a:p>
            <a:pPr marL="104775" indent="0">
              <a:spcAft>
                <a:spcPts val="1200"/>
              </a:spcAft>
              <a:buFont typeface="Wingdings" panose="05000000000000000000" pitchFamily="2" charset="2"/>
              <a:buNone/>
            </a:pPr>
            <a:r>
              <a:rPr lang="en-US" altLang="en-US" sz="1800" b="1"/>
              <a:t>        this.subscribers.remove(previousSubscriber);</a:t>
            </a:r>
          </a:p>
          <a:p>
            <a:pPr marL="104775" indent="0">
              <a:spcAft>
                <a:spcPts val="1200"/>
              </a:spcAft>
              <a:buFont typeface="Wingdings" panose="05000000000000000000" pitchFamily="2" charset="2"/>
              <a:buNone/>
            </a:pPr>
            <a:r>
              <a:rPr lang="en-US" altLang="en-US" sz="1800" b="1"/>
              <a:t>    }</a:t>
            </a:r>
          </a:p>
          <a:p>
            <a:pPr marL="104775" indent="0">
              <a:spcAft>
                <a:spcPts val="1200"/>
              </a:spcAft>
              <a:buFont typeface="Wingdings" panose="05000000000000000000" pitchFamily="2" charset="2"/>
              <a:buNone/>
            </a:pPr>
            <a:r>
              <a:rPr lang="en-US" altLang="en-US" sz="1800" b="1"/>
              <a:t>}</a:t>
            </a:r>
          </a:p>
        </p:txBody>
      </p:sp>
      <p:sp>
        <p:nvSpPr>
          <p:cNvPr id="2" name="Rectangle 1">
            <a:extLst>
              <a:ext uri="{FF2B5EF4-FFF2-40B4-BE49-F238E27FC236}">
                <a16:creationId xmlns:a16="http://schemas.microsoft.com/office/drawing/2014/main" id="{201C81E5-371F-D6A5-667E-2206689BF3AF}"/>
              </a:ext>
            </a:extLst>
          </p:cNvPr>
          <p:cNvSpPr/>
          <p:nvPr/>
        </p:nvSpPr>
        <p:spPr>
          <a:xfrm rot="18798979">
            <a:off x="7057580" y="731837"/>
            <a:ext cx="1531188"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Hint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337F229-F10E-5A53-BEC6-AEA3D56A5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113" y="3568700"/>
            <a:ext cx="6557962"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F924941E-33E7-3C93-1439-8936BD010535}"/>
              </a:ext>
            </a:extLst>
          </p:cNvPr>
          <p:cNvSpPr>
            <a:spLocks noGrp="1" noChangeArrowheads="1"/>
          </p:cNvSpPr>
          <p:nvPr>
            <p:ph type="title"/>
          </p:nvPr>
        </p:nvSpPr>
        <p:spPr>
          <a:xfrm>
            <a:off x="1001713" y="354013"/>
            <a:ext cx="8567737" cy="757237"/>
          </a:xfrm>
        </p:spPr>
        <p:txBody>
          <a:bodyPr/>
          <a:lstStyle/>
          <a:p>
            <a:r>
              <a:rPr lang="en-US" altLang="en-US" sz="3200"/>
              <a:t>LoD Programming Style</a:t>
            </a:r>
            <a:br>
              <a:rPr lang="en-US" altLang="en-US" sz="3200"/>
            </a:br>
            <a:endParaRPr lang="en-US" altLang="en-US" sz="3200"/>
          </a:p>
        </p:txBody>
      </p:sp>
      <p:sp>
        <p:nvSpPr>
          <p:cNvPr id="2" name="Content Placeholder 2">
            <a:extLst>
              <a:ext uri="{FF2B5EF4-FFF2-40B4-BE49-F238E27FC236}">
                <a16:creationId xmlns:a16="http://schemas.microsoft.com/office/drawing/2014/main" id="{3D717950-6A03-5332-4DF6-0DA76BA6E78D}"/>
              </a:ext>
            </a:extLst>
          </p:cNvPr>
          <p:cNvSpPr>
            <a:spLocks noGrp="1" noChangeArrowheads="1"/>
          </p:cNvSpPr>
          <p:nvPr>
            <p:ph idx="1"/>
          </p:nvPr>
        </p:nvSpPr>
        <p:spPr>
          <a:xfrm>
            <a:off x="163513" y="731838"/>
            <a:ext cx="9917112" cy="5835650"/>
          </a:xfrm>
        </p:spPr>
        <p:txBody>
          <a:bodyPr/>
          <a:lstStyle/>
          <a:p>
            <a:pPr>
              <a:lnSpc>
                <a:spcPct val="110000"/>
              </a:lnSpc>
              <a:spcBef>
                <a:spcPct val="10000"/>
              </a:spcBef>
              <a:spcAft>
                <a:spcPct val="0"/>
              </a:spcAft>
            </a:pPr>
            <a:r>
              <a:rPr lang="en-US" altLang="en-US" sz="3500"/>
              <a:t>In a class PaperBoy, </a:t>
            </a:r>
          </a:p>
          <a:p>
            <a:pPr lvl="1">
              <a:lnSpc>
                <a:spcPct val="110000"/>
              </a:lnSpc>
              <a:spcBef>
                <a:spcPct val="10000"/>
              </a:spcBef>
              <a:spcAft>
                <a:spcPct val="10000"/>
              </a:spcAft>
            </a:pPr>
            <a:r>
              <a:rPr lang="en-US" altLang="en-US" b="1">
                <a:solidFill>
                  <a:srgbClr val="FF0000"/>
                </a:solidFill>
              </a:rPr>
              <a:t>do not use </a:t>
            </a:r>
            <a:r>
              <a:rPr lang="en-US" altLang="en-US">
                <a:solidFill>
                  <a:srgbClr val="0000CC"/>
                </a:solidFill>
              </a:rPr>
              <a:t>customer.getWallet().getCash(due); </a:t>
            </a:r>
          </a:p>
          <a:p>
            <a:pPr lvl="1">
              <a:lnSpc>
                <a:spcPct val="110000"/>
              </a:lnSpc>
              <a:spcBef>
                <a:spcPct val="10000"/>
              </a:spcBef>
              <a:spcAft>
                <a:spcPts val="1200"/>
              </a:spcAft>
            </a:pPr>
            <a:r>
              <a:rPr lang="en-US" altLang="en-US" b="1">
                <a:solidFill>
                  <a:srgbClr val="003300"/>
                </a:solidFill>
              </a:rPr>
              <a:t>rather use </a:t>
            </a:r>
            <a:r>
              <a:rPr lang="en-US" altLang="en-US">
                <a:solidFill>
                  <a:srgbClr val="0000CC"/>
                </a:solidFill>
              </a:rPr>
              <a:t>customer.getPayment(due);  and in customer.getPayment (due), use wallet.getCash(due)</a:t>
            </a:r>
          </a:p>
          <a:p>
            <a:pPr>
              <a:lnSpc>
                <a:spcPct val="110000"/>
              </a:lnSpc>
              <a:spcBef>
                <a:spcPct val="10000"/>
              </a:spcBef>
              <a:spcAft>
                <a:spcPct val="0"/>
              </a:spcAft>
            </a:pPr>
            <a:r>
              <a:rPr lang="en-US" altLang="en-US" sz="3500" b="1">
                <a:solidFill>
                  <a:srgbClr val="0000CC"/>
                </a:solidFill>
              </a:rPr>
              <a:t> Benefit:</a:t>
            </a:r>
          </a:p>
          <a:p>
            <a:pPr lvl="1">
              <a:lnSpc>
                <a:spcPct val="110000"/>
              </a:lnSpc>
              <a:spcBef>
                <a:spcPct val="10000"/>
              </a:spcBef>
              <a:spcAft>
                <a:spcPct val="10000"/>
              </a:spcAft>
            </a:pPr>
            <a:r>
              <a:rPr lang="en-US" altLang="en-US"/>
              <a:t>Easier analysis and maintainability</a:t>
            </a:r>
          </a:p>
          <a:p>
            <a:pPr>
              <a:lnSpc>
                <a:spcPct val="110000"/>
              </a:lnSpc>
              <a:spcBef>
                <a:spcPct val="10000"/>
              </a:spcBef>
              <a:spcAft>
                <a:spcPct val="0"/>
              </a:spcAft>
            </a:pPr>
            <a:r>
              <a:rPr lang="en-US" altLang="en-US" sz="3500"/>
              <a:t> </a:t>
            </a:r>
            <a:r>
              <a:rPr lang="en-US" altLang="en-US" sz="3500" b="1">
                <a:solidFill>
                  <a:srgbClr val="0000CC"/>
                </a:solidFill>
              </a:rPr>
              <a:t>Tradeoff:</a:t>
            </a:r>
          </a:p>
          <a:p>
            <a:pPr lvl="1">
              <a:lnSpc>
                <a:spcPct val="110000"/>
              </a:lnSpc>
              <a:spcBef>
                <a:spcPct val="10000"/>
              </a:spcBef>
              <a:spcAft>
                <a:spcPct val="10000"/>
              </a:spcAft>
            </a:pPr>
            <a:r>
              <a:rPr lang="en-US" altLang="en-US"/>
              <a:t>More statements, but smaller/easier stmts</a:t>
            </a:r>
          </a:p>
          <a:p>
            <a:pPr>
              <a:lnSpc>
                <a:spcPct val="110000"/>
              </a:lnSpc>
              <a:spcBef>
                <a:spcPct val="10000"/>
              </a:spcBef>
              <a:spcAft>
                <a:spcPct val="10000"/>
              </a:spcAft>
            </a:pPr>
            <a:r>
              <a:rPr lang="en-US" altLang="en-US" sz="3500"/>
              <a:t> </a:t>
            </a:r>
            <a:r>
              <a:rPr lang="en-US" altLang="en-US" sz="3200" b="1">
                <a:solidFill>
                  <a:srgbClr val="006600"/>
                </a:solidFill>
              </a:rPr>
              <a:t>Experiments show significantly improved maintainability.</a:t>
            </a:r>
          </a:p>
          <a:p>
            <a:pPr>
              <a:lnSpc>
                <a:spcPct val="110000"/>
              </a:lnSpc>
              <a:spcBef>
                <a:spcPct val="10000"/>
              </a:spcBef>
              <a:spcAft>
                <a:spcPct val="10000"/>
              </a:spcAft>
            </a:pPr>
            <a:endParaRPr lang="en-US" altLang="en-US" sz="3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14AA276-062E-A674-9A53-DF459BC86B34}"/>
              </a:ext>
            </a:extLst>
          </p:cNvPr>
          <p:cNvSpPr>
            <a:spLocks noGrp="1" noRot="1" noChangeArrowheads="1"/>
          </p:cNvSpPr>
          <p:nvPr>
            <p:ph type="title" idx="4294967295"/>
          </p:nvPr>
        </p:nvSpPr>
        <p:spPr>
          <a:xfrm>
            <a:off x="544513" y="-26988"/>
            <a:ext cx="8596312" cy="1255713"/>
          </a:xfrm>
        </p:spPr>
        <p:txBody>
          <a:bodyPr/>
          <a:lstStyle/>
          <a:p>
            <a:r>
              <a:rPr lang="en-US" altLang="en-US" sz="3600">
                <a:solidFill>
                  <a:srgbClr val="0000CC"/>
                </a:solidFill>
              </a:rPr>
              <a:t>MVC: History</a:t>
            </a:r>
          </a:p>
        </p:txBody>
      </p:sp>
      <p:sp>
        <p:nvSpPr>
          <p:cNvPr id="19459" name="Rectangle 3">
            <a:extLst>
              <a:ext uri="{FF2B5EF4-FFF2-40B4-BE49-F238E27FC236}">
                <a16:creationId xmlns:a16="http://schemas.microsoft.com/office/drawing/2014/main" id="{48AF79F2-D761-C4EC-8E5C-BEC37ACCD5F6}"/>
              </a:ext>
            </a:extLst>
          </p:cNvPr>
          <p:cNvSpPr>
            <a:spLocks noGrp="1" noRot="1" noChangeArrowheads="1"/>
          </p:cNvSpPr>
          <p:nvPr>
            <p:ph type="body" idx="4294967295"/>
          </p:nvPr>
        </p:nvSpPr>
        <p:spPr>
          <a:xfrm>
            <a:off x="392113" y="1112838"/>
            <a:ext cx="9525000" cy="6019800"/>
          </a:xfrm>
        </p:spPr>
        <p:txBody>
          <a:bodyPr/>
          <a:lstStyle/>
          <a:p>
            <a:pPr>
              <a:lnSpc>
                <a:spcPct val="114000"/>
              </a:lnSpc>
              <a:spcBef>
                <a:spcPts val="600"/>
              </a:spcBef>
              <a:spcAft>
                <a:spcPct val="0"/>
              </a:spcAft>
            </a:pPr>
            <a:r>
              <a:rPr lang="en-US" altLang="en-US" sz="3200"/>
              <a:t>As compared to the Observer pattern:</a:t>
            </a:r>
          </a:p>
          <a:p>
            <a:pPr lvl="1">
              <a:lnSpc>
                <a:spcPct val="114000"/>
              </a:lnSpc>
              <a:spcBef>
                <a:spcPts val="600"/>
              </a:spcBef>
            </a:pPr>
            <a:r>
              <a:rPr lang="en-US" altLang="en-US" sz="2800">
                <a:solidFill>
                  <a:srgbClr val="0000CC"/>
                </a:solidFill>
              </a:rPr>
              <a:t>More appropriate  in  certain  situations.</a:t>
            </a:r>
          </a:p>
          <a:p>
            <a:pPr>
              <a:lnSpc>
                <a:spcPct val="114000"/>
              </a:lnSpc>
              <a:spcBef>
                <a:spcPts val="600"/>
              </a:spcBef>
            </a:pPr>
            <a:r>
              <a:rPr lang="en-US" altLang="en-US" sz="3200"/>
              <a:t>First developed by Xerox PARC for Smalltalk-80.</a:t>
            </a:r>
          </a:p>
          <a:p>
            <a:pPr>
              <a:lnSpc>
                <a:spcPct val="114000"/>
              </a:lnSpc>
              <a:spcBef>
                <a:spcPts val="600"/>
              </a:spcBef>
              <a:spcAft>
                <a:spcPct val="0"/>
              </a:spcAft>
            </a:pPr>
            <a:r>
              <a:rPr lang="en-US" altLang="en-US" sz="3200"/>
              <a:t>Used by the Application Kit system in NeXTstep.</a:t>
            </a:r>
          </a:p>
          <a:p>
            <a:pPr lvl="1">
              <a:lnSpc>
                <a:spcPct val="114000"/>
              </a:lnSpc>
              <a:spcBef>
                <a:spcPts val="600"/>
              </a:spcBef>
            </a:pPr>
            <a:r>
              <a:rPr lang="en-US" altLang="en-US" sz="2800"/>
              <a:t>Used by the Cocoa APIs for Apple’s OS X.</a:t>
            </a:r>
          </a:p>
          <a:p>
            <a:pPr>
              <a:lnSpc>
                <a:spcPct val="114000"/>
              </a:lnSpc>
              <a:spcBef>
                <a:spcPts val="600"/>
              </a:spcBef>
            </a:pPr>
            <a:r>
              <a:rPr lang="en-US" altLang="en-US" sz="3200">
                <a:solidFill>
                  <a:srgbClr val="0000CC"/>
                </a:solidFill>
              </a:rPr>
              <a:t>It is the recommended structural framework  for developing J2EE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19459">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19459">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19459">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1945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9459">
                                            <p:txEl>
                                              <p:pRg st="1" end="1"/>
                                            </p:txEl>
                                          </p:spTgt>
                                        </p:tgtEl>
                                        <p:attrNameLst>
                                          <p:attrName>style.visibility</p:attrName>
                                        </p:attrNameLst>
                                      </p:cBhvr>
                                      <p:to>
                                        <p:strVal val="visible"/>
                                      </p:to>
                                    </p:set>
                                    <p:anim calcmode="lin" valueType="num">
                                      <p:cBhvr>
                                        <p:cTn id="16" dur="500" fill="hold"/>
                                        <p:tgtEl>
                                          <p:spTgt spid="19459">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19459">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19459">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19459">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1945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19459">
                                            <p:txEl>
                                              <p:pRg st="2" end="2"/>
                                            </p:txEl>
                                          </p:spTgt>
                                        </p:tgtEl>
                                        <p:attrNameLst>
                                          <p:attrName>style.visibility</p:attrName>
                                        </p:attrNameLst>
                                      </p:cBhvr>
                                      <p:to>
                                        <p:strVal val="visible"/>
                                      </p:to>
                                    </p:set>
                                    <p:anim calcmode="lin" valueType="num">
                                      <p:cBhvr>
                                        <p:cTn id="25" dur="500" fill="hold"/>
                                        <p:tgtEl>
                                          <p:spTgt spid="19459">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19459">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19459">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19459">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19459">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19459">
                                            <p:txEl>
                                              <p:pRg st="3" end="3"/>
                                            </p:txEl>
                                          </p:spTgt>
                                        </p:tgtEl>
                                        <p:attrNameLst>
                                          <p:attrName>style.visibility</p:attrName>
                                        </p:attrNameLst>
                                      </p:cBhvr>
                                      <p:to>
                                        <p:strVal val="visible"/>
                                      </p:to>
                                    </p:set>
                                    <p:anim calcmode="lin" valueType="num">
                                      <p:cBhvr>
                                        <p:cTn id="34" dur="500" fill="hold"/>
                                        <p:tgtEl>
                                          <p:spTgt spid="19459">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19459">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19459">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19459">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19459">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19459">
                                            <p:txEl>
                                              <p:pRg st="4" end="4"/>
                                            </p:txEl>
                                          </p:spTgt>
                                        </p:tgtEl>
                                        <p:attrNameLst>
                                          <p:attrName>style.visibility</p:attrName>
                                        </p:attrNameLst>
                                      </p:cBhvr>
                                      <p:to>
                                        <p:strVal val="visible"/>
                                      </p:to>
                                    </p:set>
                                    <p:anim calcmode="lin" valueType="num">
                                      <p:cBhvr>
                                        <p:cTn id="43" dur="500" fill="hold"/>
                                        <p:tgtEl>
                                          <p:spTgt spid="19459">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19459">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19459">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19459">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19459">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4" presetClass="entr" presetSubtype="0" accel="100000" fill="hold" nodeType="clickEffect">
                                  <p:stCondLst>
                                    <p:cond delay="0"/>
                                  </p:stCondLst>
                                  <p:childTnLst>
                                    <p:set>
                                      <p:cBhvr>
                                        <p:cTn id="51" dur="1" fill="hold">
                                          <p:stCondLst>
                                            <p:cond delay="0"/>
                                          </p:stCondLst>
                                        </p:cTn>
                                        <p:tgtEl>
                                          <p:spTgt spid="19459">
                                            <p:txEl>
                                              <p:pRg st="5" end="5"/>
                                            </p:txEl>
                                          </p:spTgt>
                                        </p:tgtEl>
                                        <p:attrNameLst>
                                          <p:attrName>style.visibility</p:attrName>
                                        </p:attrNameLst>
                                      </p:cBhvr>
                                      <p:to>
                                        <p:strVal val="visible"/>
                                      </p:to>
                                    </p:set>
                                    <p:anim calcmode="lin" valueType="num">
                                      <p:cBhvr>
                                        <p:cTn id="52" dur="500" fill="hold"/>
                                        <p:tgtEl>
                                          <p:spTgt spid="19459">
                                            <p:txEl>
                                              <p:pRg st="5" end="5"/>
                                            </p:txEl>
                                          </p:spTgt>
                                        </p:tgtEl>
                                        <p:attrNameLst>
                                          <p:attrName>ppt_w</p:attrName>
                                        </p:attrNameLst>
                                      </p:cBhvr>
                                      <p:tavLst>
                                        <p:tav tm="0">
                                          <p:val>
                                            <p:strVal val="#ppt_w*0.05"/>
                                          </p:val>
                                        </p:tav>
                                        <p:tav tm="100000">
                                          <p:val>
                                            <p:strVal val="#ppt_w"/>
                                          </p:val>
                                        </p:tav>
                                      </p:tavLst>
                                    </p:anim>
                                    <p:anim calcmode="lin" valueType="num">
                                      <p:cBhvr>
                                        <p:cTn id="53" dur="500" fill="hold"/>
                                        <p:tgtEl>
                                          <p:spTgt spid="19459">
                                            <p:txEl>
                                              <p:pRg st="5" end="5"/>
                                            </p:txEl>
                                          </p:spTgt>
                                        </p:tgtEl>
                                        <p:attrNameLst>
                                          <p:attrName>ppt_h</p:attrName>
                                        </p:attrNameLst>
                                      </p:cBhvr>
                                      <p:tavLst>
                                        <p:tav tm="0">
                                          <p:val>
                                            <p:strVal val="#ppt_h"/>
                                          </p:val>
                                        </p:tav>
                                        <p:tav tm="100000">
                                          <p:val>
                                            <p:strVal val="#ppt_h"/>
                                          </p:val>
                                        </p:tav>
                                      </p:tavLst>
                                    </p:anim>
                                    <p:anim calcmode="lin" valueType="num">
                                      <p:cBhvr>
                                        <p:cTn id="54" dur="500" fill="hold"/>
                                        <p:tgtEl>
                                          <p:spTgt spid="19459">
                                            <p:txEl>
                                              <p:pRg st="5" end="5"/>
                                            </p:txEl>
                                          </p:spTgt>
                                        </p:tgtEl>
                                        <p:attrNameLst>
                                          <p:attrName>ppt_x</p:attrName>
                                        </p:attrNameLst>
                                      </p:cBhvr>
                                      <p:tavLst>
                                        <p:tav tm="0">
                                          <p:val>
                                            <p:strVal val="#ppt_x-.2"/>
                                          </p:val>
                                        </p:tav>
                                        <p:tav tm="100000">
                                          <p:val>
                                            <p:strVal val="#ppt_x"/>
                                          </p:val>
                                        </p:tav>
                                      </p:tavLst>
                                    </p:anim>
                                    <p:anim calcmode="lin" valueType="num">
                                      <p:cBhvr>
                                        <p:cTn id="55" dur="500" fill="hold"/>
                                        <p:tgtEl>
                                          <p:spTgt spid="19459">
                                            <p:txEl>
                                              <p:pRg st="5" end="5"/>
                                            </p:txEl>
                                          </p:spTgt>
                                        </p:tgtEl>
                                        <p:attrNameLst>
                                          <p:attrName>ppt_y</p:attrName>
                                        </p:attrNameLst>
                                      </p:cBhvr>
                                      <p:tavLst>
                                        <p:tav tm="0">
                                          <p:val>
                                            <p:strVal val="#ppt_y"/>
                                          </p:val>
                                        </p:tav>
                                        <p:tav tm="100000">
                                          <p:val>
                                            <p:strVal val="#ppt_y"/>
                                          </p:val>
                                        </p:tav>
                                      </p:tavLst>
                                    </p:anim>
                                    <p:animEffect transition="in" filter="fade">
                                      <p:cBhvr>
                                        <p:cTn id="56"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ED22B6A9-B810-3937-DA0B-414C2B6D0636}"/>
              </a:ext>
            </a:extLst>
          </p:cNvPr>
          <p:cNvSpPr>
            <a:spLocks noGrp="1" noChangeArrowheads="1"/>
          </p:cNvSpPr>
          <p:nvPr>
            <p:ph type="title"/>
          </p:nvPr>
        </p:nvSpPr>
        <p:spPr>
          <a:xfrm>
            <a:off x="620713" y="28575"/>
            <a:ext cx="8596312" cy="1255713"/>
          </a:xfrm>
        </p:spPr>
        <p:txBody>
          <a:bodyPr/>
          <a:lstStyle/>
          <a:p>
            <a:r>
              <a:rPr lang="en-US" altLang="en-US" sz="3600">
                <a:solidFill>
                  <a:srgbClr val="0000CC"/>
                </a:solidFill>
              </a:rPr>
              <a:t>Subsequently…</a:t>
            </a:r>
            <a:endParaRPr lang="en-US" altLang="en-US" sz="3600"/>
          </a:p>
        </p:txBody>
      </p:sp>
      <p:sp>
        <p:nvSpPr>
          <p:cNvPr id="3" name="Content Placeholder 2">
            <a:extLst>
              <a:ext uri="{FF2B5EF4-FFF2-40B4-BE49-F238E27FC236}">
                <a16:creationId xmlns:a16="http://schemas.microsoft.com/office/drawing/2014/main" id="{BFE6205B-C9F0-D4E7-21EB-DF90C8630DE2}"/>
              </a:ext>
            </a:extLst>
          </p:cNvPr>
          <p:cNvSpPr>
            <a:spLocks noGrp="1" noChangeArrowheads="1"/>
          </p:cNvSpPr>
          <p:nvPr>
            <p:ph idx="1"/>
          </p:nvPr>
        </p:nvSpPr>
        <p:spPr>
          <a:xfrm>
            <a:off x="196850" y="1284288"/>
            <a:ext cx="9444038" cy="5562600"/>
          </a:xfrm>
        </p:spPr>
        <p:txBody>
          <a:bodyPr/>
          <a:lstStyle/>
          <a:p>
            <a:pPr>
              <a:lnSpc>
                <a:spcPct val="130000"/>
              </a:lnSpc>
              <a:spcBef>
                <a:spcPts val="1200"/>
              </a:spcBef>
            </a:pPr>
            <a:r>
              <a:rPr lang="en-US" altLang="en-US" sz="4000"/>
              <a:t>A heavily used architectural design pattern…</a:t>
            </a:r>
          </a:p>
          <a:p>
            <a:pPr>
              <a:lnSpc>
                <a:spcPct val="130000"/>
              </a:lnSpc>
              <a:spcBef>
                <a:spcPts val="1200"/>
              </a:spcBef>
              <a:spcAft>
                <a:spcPct val="0"/>
              </a:spcAft>
            </a:pPr>
            <a:r>
              <a:rPr lang="en-US" altLang="en-US" sz="4000"/>
              <a:t>The main theme of:</a:t>
            </a:r>
          </a:p>
          <a:p>
            <a:pPr lvl="1">
              <a:lnSpc>
                <a:spcPct val="130000"/>
              </a:lnSpc>
              <a:spcBef>
                <a:spcPts val="1200"/>
              </a:spcBef>
            </a:pPr>
            <a:r>
              <a:rPr lang="en-US" altLang="en-US" sz="3600" b="1">
                <a:solidFill>
                  <a:srgbClr val="0000CC"/>
                </a:solidFill>
              </a:rPr>
              <a:t>Struts</a:t>
            </a:r>
          </a:p>
          <a:p>
            <a:pPr lvl="1">
              <a:lnSpc>
                <a:spcPct val="130000"/>
              </a:lnSpc>
              <a:spcBef>
                <a:spcPts val="1200"/>
              </a:spcBef>
            </a:pPr>
            <a:r>
              <a:rPr lang="en-US" altLang="en-US" sz="3600" b="1">
                <a:solidFill>
                  <a:srgbClr val="0000CC"/>
                </a:solidFill>
              </a:rPr>
              <a:t>Ruby on Rails</a:t>
            </a:r>
          </a:p>
          <a:p>
            <a:pPr lvl="1">
              <a:lnSpc>
                <a:spcPct val="130000"/>
              </a:lnSpc>
              <a:spcBef>
                <a:spcPts val="1200"/>
              </a:spcBef>
            </a:pPr>
            <a:r>
              <a:rPr lang="en-US" altLang="en-US" sz="3600" b="1">
                <a:solidFill>
                  <a:srgbClr val="0000CC"/>
                </a:solidFill>
              </a:rPr>
              <a:t>Java Server Faces (JSF)</a:t>
            </a:r>
          </a:p>
          <a:p>
            <a:pPr lvl="1">
              <a:lnSpc>
                <a:spcPct val="130000"/>
              </a:lnSpc>
              <a:spcBef>
                <a:spcPts val="1200"/>
              </a:spcBef>
              <a:buFont typeface="Symbol" panose="05050102010706020507" pitchFamily="18" charset="2"/>
              <a:buNone/>
            </a:pPr>
            <a:endParaRPr lang="en-US"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6">
            <a:extLst>
              <a:ext uri="{FF2B5EF4-FFF2-40B4-BE49-F238E27FC236}">
                <a16:creationId xmlns:a16="http://schemas.microsoft.com/office/drawing/2014/main" id="{B16263FE-9DA1-5846-A27F-48B96B9203AA}"/>
              </a:ext>
            </a:extLst>
          </p:cNvPr>
          <p:cNvGrpSpPr>
            <a:grpSpLocks/>
          </p:cNvGrpSpPr>
          <p:nvPr/>
        </p:nvGrpSpPr>
        <p:grpSpPr bwMode="auto">
          <a:xfrm>
            <a:off x="3517900" y="4465638"/>
            <a:ext cx="6475413" cy="2973387"/>
            <a:chOff x="1687513" y="1112838"/>
            <a:chExt cx="6400800" cy="3810000"/>
          </a:xfrm>
        </p:grpSpPr>
        <p:sp>
          <p:nvSpPr>
            <p:cNvPr id="4" name="Rounded Rectangle 3">
              <a:extLst>
                <a:ext uri="{FF2B5EF4-FFF2-40B4-BE49-F238E27FC236}">
                  <a16:creationId xmlns:a16="http://schemas.microsoft.com/office/drawing/2014/main" id="{E4093CF8-98B2-E943-D537-90604B828226}"/>
                </a:ext>
              </a:extLst>
            </p:cNvPr>
            <p:cNvSpPr>
              <a:spLocks noChangeArrowheads="1"/>
            </p:cNvSpPr>
            <p:nvPr/>
          </p:nvSpPr>
          <p:spPr bwMode="auto">
            <a:xfrm>
              <a:off x="1687513" y="1112838"/>
              <a:ext cx="2363227" cy="1141169"/>
            </a:xfrm>
            <a:prstGeom prst="roundRect">
              <a:avLst>
                <a:gd name="adj" fmla="val 16667"/>
              </a:avLst>
            </a:prstGeom>
            <a:solidFill>
              <a:srgbClr val="00B8FF"/>
            </a:solidFill>
            <a:ln w="9525" algn="ctr">
              <a:solidFill>
                <a:schemeClr val="tx1"/>
              </a:solidFill>
              <a:round/>
              <a:headEnd/>
              <a:tailEnd/>
            </a:ln>
          </p:spPr>
          <p:txBody>
            <a:bodyPr lIns="91420" tIns="45711" rIns="91420" bIns="45711"/>
            <a:lstStyle/>
            <a:p>
              <a:pPr algn="ctr">
                <a:lnSpc>
                  <a:spcPct val="50000"/>
                </a:lnSpc>
                <a:buClr>
                  <a:srgbClr val="000000"/>
                </a:buClr>
                <a:buSzPct val="100000"/>
                <a:buFont typeface="Times New Roman" pitchFamily="18" charset="0"/>
                <a:buNone/>
                <a:defRPr/>
              </a:pPr>
              <a:endParaRPr lang="en-US" sz="3200" b="0" dirty="0">
                <a:solidFill>
                  <a:srgbClr val="FFFF00"/>
                </a:solidFill>
                <a:latin typeface="+mj-lt"/>
              </a:endParaRPr>
            </a:p>
            <a:p>
              <a:pPr algn="ctr">
                <a:lnSpc>
                  <a:spcPct val="50000"/>
                </a:lnSpc>
                <a:buClr>
                  <a:srgbClr val="000000"/>
                </a:buClr>
                <a:buSzPct val="100000"/>
                <a:buFont typeface="Times New Roman" pitchFamily="18" charset="0"/>
                <a:buNone/>
                <a:defRPr/>
              </a:pPr>
              <a:r>
                <a:rPr lang="en-US" sz="3200" dirty="0">
                  <a:solidFill>
                    <a:srgbClr val="FFFF00"/>
                  </a:solidFill>
                  <a:latin typeface="+mj-lt"/>
                </a:rPr>
                <a:t>View</a:t>
              </a:r>
            </a:p>
          </p:txBody>
        </p:sp>
        <p:sp>
          <p:nvSpPr>
            <p:cNvPr id="5" name="Rounded Rectangle 4">
              <a:extLst>
                <a:ext uri="{FF2B5EF4-FFF2-40B4-BE49-F238E27FC236}">
                  <a16:creationId xmlns:a16="http://schemas.microsoft.com/office/drawing/2014/main" id="{8229432C-93E2-E5AC-F8D6-56F9D7ED3B10}"/>
                </a:ext>
              </a:extLst>
            </p:cNvPr>
            <p:cNvSpPr>
              <a:spLocks noChangeArrowheads="1"/>
            </p:cNvSpPr>
            <p:nvPr/>
          </p:nvSpPr>
          <p:spPr bwMode="auto">
            <a:xfrm>
              <a:off x="5497550" y="1112838"/>
              <a:ext cx="2590763" cy="1141169"/>
            </a:xfrm>
            <a:prstGeom prst="roundRect">
              <a:avLst>
                <a:gd name="adj" fmla="val 16667"/>
              </a:avLst>
            </a:prstGeom>
            <a:solidFill>
              <a:srgbClr val="00B8FF"/>
            </a:solidFill>
            <a:ln w="9525" algn="ctr">
              <a:solidFill>
                <a:schemeClr val="tx1"/>
              </a:solidFill>
              <a:round/>
              <a:headEnd/>
              <a:tailEnd/>
            </a:ln>
          </p:spPr>
          <p:txBody>
            <a:bodyPr lIns="91420" tIns="45711" rIns="91420" bIns="45711"/>
            <a:lstStyle/>
            <a:p>
              <a:pPr algn="ctr">
                <a:lnSpc>
                  <a:spcPct val="50000"/>
                </a:lnSpc>
                <a:buClr>
                  <a:srgbClr val="000000"/>
                </a:buClr>
                <a:buSzPct val="100000"/>
                <a:buFont typeface="Times New Roman" pitchFamily="18" charset="0"/>
                <a:buNone/>
                <a:defRPr/>
              </a:pPr>
              <a:endParaRPr lang="en-US" sz="3200" dirty="0">
                <a:solidFill>
                  <a:srgbClr val="FFFF00"/>
                </a:solidFill>
                <a:latin typeface="+mj-lt"/>
              </a:endParaRPr>
            </a:p>
            <a:p>
              <a:pPr algn="ctr">
                <a:lnSpc>
                  <a:spcPct val="50000"/>
                </a:lnSpc>
                <a:buClr>
                  <a:srgbClr val="000000"/>
                </a:buClr>
                <a:buSzPct val="100000"/>
                <a:buFont typeface="Times New Roman" pitchFamily="18" charset="0"/>
                <a:buNone/>
                <a:defRPr/>
              </a:pPr>
              <a:r>
                <a:rPr lang="en-US" sz="3200" dirty="0">
                  <a:solidFill>
                    <a:srgbClr val="FFFF00"/>
                  </a:solidFill>
                  <a:latin typeface="+mj-lt"/>
                </a:rPr>
                <a:t>Controller</a:t>
              </a:r>
            </a:p>
          </p:txBody>
        </p:sp>
        <p:sp>
          <p:nvSpPr>
            <p:cNvPr id="6" name="Rounded Rectangle 5">
              <a:extLst>
                <a:ext uri="{FF2B5EF4-FFF2-40B4-BE49-F238E27FC236}">
                  <a16:creationId xmlns:a16="http://schemas.microsoft.com/office/drawing/2014/main" id="{F52CE9F1-B2D8-DEF7-55D2-6A86F3B28EDA}"/>
                </a:ext>
              </a:extLst>
            </p:cNvPr>
            <p:cNvSpPr>
              <a:spLocks noChangeArrowheads="1"/>
            </p:cNvSpPr>
            <p:nvPr/>
          </p:nvSpPr>
          <p:spPr bwMode="auto">
            <a:xfrm>
              <a:off x="3744745" y="3781669"/>
              <a:ext cx="2286336" cy="1141169"/>
            </a:xfrm>
            <a:prstGeom prst="roundRect">
              <a:avLst>
                <a:gd name="adj" fmla="val 16667"/>
              </a:avLst>
            </a:prstGeom>
            <a:solidFill>
              <a:srgbClr val="00B8FF"/>
            </a:solidFill>
            <a:ln w="9525" algn="ctr">
              <a:solidFill>
                <a:schemeClr val="tx1"/>
              </a:solidFill>
              <a:round/>
              <a:headEnd/>
              <a:tailEnd/>
            </a:ln>
          </p:spPr>
          <p:txBody>
            <a:bodyPr lIns="91420" tIns="45711" rIns="91420" bIns="45711"/>
            <a:lstStyle/>
            <a:p>
              <a:pPr algn="ctr">
                <a:lnSpc>
                  <a:spcPct val="50000"/>
                </a:lnSpc>
                <a:buClr>
                  <a:srgbClr val="000000"/>
                </a:buClr>
                <a:buSzPct val="100000"/>
                <a:buFont typeface="Times New Roman" pitchFamily="18" charset="0"/>
                <a:buNone/>
                <a:defRPr/>
              </a:pPr>
              <a:endParaRPr lang="en-US" sz="3200" dirty="0">
                <a:solidFill>
                  <a:srgbClr val="FFFF00"/>
                </a:solidFill>
              </a:endParaRPr>
            </a:p>
            <a:p>
              <a:pPr algn="ctr">
                <a:lnSpc>
                  <a:spcPct val="50000"/>
                </a:lnSpc>
                <a:buClr>
                  <a:srgbClr val="000000"/>
                </a:buClr>
                <a:buSzPct val="100000"/>
                <a:buFont typeface="Times New Roman" pitchFamily="18" charset="0"/>
                <a:buNone/>
                <a:defRPr/>
              </a:pPr>
              <a:r>
                <a:rPr lang="en-US" sz="3200" dirty="0">
                  <a:solidFill>
                    <a:srgbClr val="FFFF00"/>
                  </a:solidFill>
                  <a:latin typeface="+mj-lt"/>
                </a:rPr>
                <a:t>Model</a:t>
              </a:r>
            </a:p>
          </p:txBody>
        </p:sp>
        <p:cxnSp>
          <p:nvCxnSpPr>
            <p:cNvPr id="104465" name="Straight Arrow Connector 7">
              <a:extLst>
                <a:ext uri="{FF2B5EF4-FFF2-40B4-BE49-F238E27FC236}">
                  <a16:creationId xmlns:a16="http://schemas.microsoft.com/office/drawing/2014/main" id="{F9E185D5-6EC3-E312-4E7B-F8FF38BE51C1}"/>
                </a:ext>
              </a:extLst>
            </p:cNvPr>
            <p:cNvCxnSpPr>
              <a:cxnSpLocks noChangeShapeType="1"/>
              <a:stCxn id="4" idx="2"/>
            </p:cNvCxnSpPr>
            <p:nvPr/>
          </p:nvCxnSpPr>
          <p:spPr bwMode="auto">
            <a:xfrm rot="16200000" flipH="1">
              <a:off x="2883694" y="2240757"/>
              <a:ext cx="1524000" cy="1554162"/>
            </a:xfrm>
            <a:prstGeom prst="straightConnector1">
              <a:avLst/>
            </a:prstGeom>
            <a:noFill/>
            <a:ln w="25400" algn="ctr">
              <a:solidFill>
                <a:schemeClr val="tx1"/>
              </a:solidFill>
              <a:round/>
              <a:headEnd type="arrow" w="lg" len="lg"/>
              <a:tailEnd type="none" w="lg" len="lg"/>
            </a:ln>
            <a:extLst>
              <a:ext uri="{909E8E84-426E-40DD-AFC4-6F175D3DCCD1}">
                <a14:hiddenFill xmlns:a14="http://schemas.microsoft.com/office/drawing/2010/main">
                  <a:noFill/>
                </a14:hiddenFill>
              </a:ext>
            </a:extLst>
          </p:spPr>
        </p:cxnSp>
        <p:cxnSp>
          <p:nvCxnSpPr>
            <p:cNvPr id="104466" name="Straight Arrow Connector 9">
              <a:extLst>
                <a:ext uri="{FF2B5EF4-FFF2-40B4-BE49-F238E27FC236}">
                  <a16:creationId xmlns:a16="http://schemas.microsoft.com/office/drawing/2014/main" id="{FAC32DEF-30C7-9DDF-3D80-78F5279D7238}"/>
                </a:ext>
              </a:extLst>
            </p:cNvPr>
            <p:cNvCxnSpPr>
              <a:cxnSpLocks noChangeShapeType="1"/>
              <a:stCxn id="5" idx="2"/>
            </p:cNvCxnSpPr>
            <p:nvPr/>
          </p:nvCxnSpPr>
          <p:spPr bwMode="auto">
            <a:xfrm rot="5400000">
              <a:off x="5230813" y="2217738"/>
              <a:ext cx="1524000" cy="1600200"/>
            </a:xfrm>
            <a:prstGeom prst="straightConnector1">
              <a:avLst/>
            </a:prstGeom>
            <a:noFill/>
            <a:ln w="25400" algn="ctr">
              <a:solidFill>
                <a:schemeClr val="tx1"/>
              </a:solidFill>
              <a:round/>
              <a:headEnd type="arrow" w="lg" len="lg"/>
              <a:tailEnd type="arrow" w="lg" len="lg"/>
            </a:ln>
            <a:extLst>
              <a:ext uri="{909E8E84-426E-40DD-AFC4-6F175D3DCCD1}">
                <a14:hiddenFill xmlns:a14="http://schemas.microsoft.com/office/drawing/2010/main">
                  <a:noFill/>
                </a14:hiddenFill>
              </a:ext>
            </a:extLst>
          </p:spPr>
        </p:cxnSp>
      </p:grpSp>
      <p:sp>
        <p:nvSpPr>
          <p:cNvPr id="8" name="Rectangle 1">
            <a:extLst>
              <a:ext uri="{FF2B5EF4-FFF2-40B4-BE49-F238E27FC236}">
                <a16:creationId xmlns:a16="http://schemas.microsoft.com/office/drawing/2014/main" id="{4BB29503-00D0-B7AF-57B0-29E2E24599A5}"/>
              </a:ext>
            </a:extLst>
          </p:cNvPr>
          <p:cNvSpPr txBox="1">
            <a:spLocks noChangeArrowheads="1"/>
          </p:cNvSpPr>
          <p:nvPr/>
        </p:nvSpPr>
        <p:spPr bwMode="auto">
          <a:xfrm>
            <a:off x="620713" y="228600"/>
            <a:ext cx="8599487" cy="1241425"/>
          </a:xfrm>
          <a:prstGeom prst="rect">
            <a:avLst/>
          </a:prstGeom>
          <a:noFill/>
          <a:ln w="9525">
            <a:noFill/>
            <a:miter lim="800000"/>
            <a:headEnd/>
            <a:tailEnd/>
          </a:ln>
        </p:spPr>
        <p:txBody>
          <a:bodyPr lIns="91420" tIns="45711" rIns="91420" bIns="45711"/>
          <a:lstStyle/>
          <a:p>
            <a:pPr algn="ctr" eaLnBrk="1">
              <a:lnSpc>
                <a:spcPct val="88000"/>
              </a:lnSpc>
              <a:buClr>
                <a:srgbClr val="000000"/>
              </a:buClr>
              <a:buSzPct val="45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200" kern="0" dirty="0">
                <a:solidFill>
                  <a:schemeClr val="tx1"/>
                </a:solidFill>
                <a:latin typeface="+mj-lt"/>
                <a:ea typeface="+mj-ea"/>
                <a:cs typeface="+mj-cs"/>
              </a:rPr>
              <a:t>Model-View-Controller (MVC) Pattern</a:t>
            </a:r>
          </a:p>
        </p:txBody>
      </p:sp>
      <p:sp>
        <p:nvSpPr>
          <p:cNvPr id="229380" name="Rectangle 3">
            <a:extLst>
              <a:ext uri="{FF2B5EF4-FFF2-40B4-BE49-F238E27FC236}">
                <a16:creationId xmlns:a16="http://schemas.microsoft.com/office/drawing/2014/main" id="{A1A9C796-C398-C8EB-772F-8A9A249F33AB}"/>
              </a:ext>
            </a:extLst>
          </p:cNvPr>
          <p:cNvSpPr txBox="1">
            <a:spLocks noChangeArrowheads="1"/>
          </p:cNvSpPr>
          <p:nvPr/>
        </p:nvSpPr>
        <p:spPr bwMode="auto">
          <a:xfrm>
            <a:off x="-87313" y="655638"/>
            <a:ext cx="4800601"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lstStyle>
            <a:lvl1pPr marL="422275" indent="-317500">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143000" indent="-228600">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600200" indent="-228600">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057400" indent="-228600">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5146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29718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4290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886200" indent="-228600" defTabSz="457200"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a:lnSpc>
                <a:spcPct val="110000"/>
              </a:lnSpc>
              <a:spcBef>
                <a:spcPts val="600"/>
              </a:spcBef>
              <a:spcAft>
                <a:spcPts val="800"/>
              </a:spcAft>
            </a:pPr>
            <a:r>
              <a:rPr lang="en-GB" altLang="en-US" b="0"/>
              <a:t>Breaks an application into three parts:</a:t>
            </a:r>
          </a:p>
          <a:p>
            <a:pPr lvl="1">
              <a:lnSpc>
                <a:spcPct val="110000"/>
              </a:lnSpc>
              <a:spcBef>
                <a:spcPts val="600"/>
              </a:spcBef>
              <a:spcAft>
                <a:spcPts val="800"/>
              </a:spcAft>
            </a:pPr>
            <a:r>
              <a:rPr lang="en-GB" altLang="en-US">
                <a:solidFill>
                  <a:srgbClr val="0000CC"/>
                </a:solidFill>
              </a:rPr>
              <a:t>Model </a:t>
            </a:r>
            <a:r>
              <a:rPr lang="en-GB" altLang="en-US" b="0">
                <a:solidFill>
                  <a:srgbClr val="0000CC"/>
                </a:solidFill>
              </a:rPr>
              <a:t> maintains data (State),</a:t>
            </a:r>
          </a:p>
          <a:p>
            <a:pPr lvl="1">
              <a:lnSpc>
                <a:spcPct val="110000"/>
              </a:lnSpc>
              <a:spcBef>
                <a:spcPts val="600"/>
              </a:spcBef>
              <a:spcAft>
                <a:spcPts val="800"/>
              </a:spcAft>
            </a:pPr>
            <a:r>
              <a:rPr lang="en-GB" altLang="en-US">
                <a:solidFill>
                  <a:srgbClr val="0000CC"/>
                </a:solidFill>
              </a:rPr>
              <a:t>View</a:t>
            </a:r>
            <a:r>
              <a:rPr lang="en-GB" altLang="en-US" b="0">
                <a:solidFill>
                  <a:srgbClr val="0000CC"/>
                </a:solidFill>
              </a:rPr>
              <a:t>  displays    the data.</a:t>
            </a:r>
          </a:p>
          <a:p>
            <a:pPr lvl="1">
              <a:lnSpc>
                <a:spcPct val="110000"/>
              </a:lnSpc>
              <a:spcBef>
                <a:spcPts val="600"/>
              </a:spcBef>
              <a:spcAft>
                <a:spcPts val="800"/>
              </a:spcAft>
            </a:pPr>
            <a:r>
              <a:rPr lang="en-GB" altLang="en-US">
                <a:solidFill>
                  <a:srgbClr val="0000CC"/>
                </a:solidFill>
              </a:rPr>
              <a:t>Controller</a:t>
            </a:r>
            <a:r>
              <a:rPr lang="en-GB" altLang="en-US" b="0">
                <a:solidFill>
                  <a:srgbClr val="0000CC"/>
                </a:solidFill>
              </a:rPr>
              <a:t>            handles user events that may affect  the model or views.</a:t>
            </a:r>
          </a:p>
        </p:txBody>
      </p:sp>
      <p:sp>
        <p:nvSpPr>
          <p:cNvPr id="104453" name="Line 19">
            <a:extLst>
              <a:ext uri="{FF2B5EF4-FFF2-40B4-BE49-F238E27FC236}">
                <a16:creationId xmlns:a16="http://schemas.microsoft.com/office/drawing/2014/main" id="{2481F7FE-78C5-D011-527C-DA94F4C41BEE}"/>
              </a:ext>
            </a:extLst>
          </p:cNvPr>
          <p:cNvSpPr>
            <a:spLocks noChangeShapeType="1"/>
          </p:cNvSpPr>
          <p:nvPr/>
        </p:nvSpPr>
        <p:spPr bwMode="auto">
          <a:xfrm rot="-60000" flipH="1" flipV="1">
            <a:off x="5880100" y="4924425"/>
            <a:ext cx="1524000" cy="4445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pic>
        <p:nvPicPr>
          <p:cNvPr id="104454" name="Picture 11">
            <a:extLst>
              <a:ext uri="{FF2B5EF4-FFF2-40B4-BE49-F238E27FC236}">
                <a16:creationId xmlns:a16="http://schemas.microsoft.com/office/drawing/2014/main" id="{CF4A0784-7BD5-7E7B-5DD5-533D776C3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300" y="1493838"/>
            <a:ext cx="2362200"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Line 19">
            <a:extLst>
              <a:ext uri="{FF2B5EF4-FFF2-40B4-BE49-F238E27FC236}">
                <a16:creationId xmlns:a16="http://schemas.microsoft.com/office/drawing/2014/main" id="{D94E053E-3581-FA92-9E7F-F4662093A19E}"/>
              </a:ext>
            </a:extLst>
          </p:cNvPr>
          <p:cNvSpPr>
            <a:spLocks noChangeShapeType="1"/>
          </p:cNvSpPr>
          <p:nvPr/>
        </p:nvSpPr>
        <p:spPr bwMode="auto">
          <a:xfrm flipV="1">
            <a:off x="4813300" y="2179638"/>
            <a:ext cx="2819400" cy="2286000"/>
          </a:xfrm>
          <a:prstGeom prst="line">
            <a:avLst/>
          </a:prstGeom>
          <a:noFill/>
          <a:ln w="38100">
            <a:solidFill>
              <a:srgbClr val="0000CC"/>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104456" name="Line 19">
            <a:extLst>
              <a:ext uri="{FF2B5EF4-FFF2-40B4-BE49-F238E27FC236}">
                <a16:creationId xmlns:a16="http://schemas.microsoft.com/office/drawing/2014/main" id="{3E0D698C-57F4-3C82-A255-9B2A64EA541A}"/>
              </a:ext>
            </a:extLst>
          </p:cNvPr>
          <p:cNvSpPr>
            <a:spLocks noChangeShapeType="1"/>
          </p:cNvSpPr>
          <p:nvPr/>
        </p:nvSpPr>
        <p:spPr bwMode="auto">
          <a:xfrm>
            <a:off x="7097713" y="2865438"/>
            <a:ext cx="1601787" cy="1600200"/>
          </a:xfrm>
          <a:prstGeom prst="line">
            <a:avLst/>
          </a:prstGeom>
          <a:noFill/>
          <a:ln w="38100">
            <a:solidFill>
              <a:srgbClr val="0000CC"/>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104457" name="TextBox 13">
            <a:extLst>
              <a:ext uri="{FF2B5EF4-FFF2-40B4-BE49-F238E27FC236}">
                <a16:creationId xmlns:a16="http://schemas.microsoft.com/office/drawing/2014/main" id="{BFB94CB4-9077-61BB-5278-2FCD0B845E05}"/>
              </a:ext>
            </a:extLst>
          </p:cNvPr>
          <p:cNvSpPr txBox="1">
            <a:spLocks noChangeArrowheads="1"/>
          </p:cNvSpPr>
          <p:nvPr/>
        </p:nvSpPr>
        <p:spPr bwMode="auto">
          <a:xfrm>
            <a:off x="6716713" y="21034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C00000"/>
                </a:solidFill>
                <a:latin typeface="Comic Sans MS" panose="030F0702030302020204" pitchFamily="66" charset="0"/>
                <a:cs typeface="Arial" panose="020B0604020202020204" pitchFamily="34" charset="0"/>
              </a:rPr>
              <a:t>sees</a:t>
            </a:r>
          </a:p>
        </p:txBody>
      </p:sp>
      <p:sp>
        <p:nvSpPr>
          <p:cNvPr id="104458" name="TextBox 14">
            <a:extLst>
              <a:ext uri="{FF2B5EF4-FFF2-40B4-BE49-F238E27FC236}">
                <a16:creationId xmlns:a16="http://schemas.microsoft.com/office/drawing/2014/main" id="{64368354-7006-43F6-FFCB-B857576978A7}"/>
              </a:ext>
            </a:extLst>
          </p:cNvPr>
          <p:cNvSpPr txBox="1">
            <a:spLocks noChangeArrowheads="1"/>
          </p:cNvSpPr>
          <p:nvPr/>
        </p:nvSpPr>
        <p:spPr bwMode="auto">
          <a:xfrm>
            <a:off x="6945313" y="3017838"/>
            <a:ext cx="24384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C00000"/>
                </a:solidFill>
                <a:latin typeface="Comic Sans MS" panose="030F0702030302020204" pitchFamily="66" charset="0"/>
                <a:cs typeface="Arial" panose="020B0604020202020204" pitchFamily="34" charset="0"/>
              </a:rPr>
              <a:t>Uses</a:t>
            </a:r>
          </a:p>
        </p:txBody>
      </p:sp>
      <p:sp>
        <p:nvSpPr>
          <p:cNvPr id="104459" name="TextBox 15">
            <a:extLst>
              <a:ext uri="{FF2B5EF4-FFF2-40B4-BE49-F238E27FC236}">
                <a16:creationId xmlns:a16="http://schemas.microsoft.com/office/drawing/2014/main" id="{C4D2E627-FE7D-C0EA-496C-6DE38A9B76EC}"/>
              </a:ext>
            </a:extLst>
          </p:cNvPr>
          <p:cNvSpPr txBox="1">
            <a:spLocks noChangeArrowheads="1"/>
          </p:cNvSpPr>
          <p:nvPr/>
        </p:nvSpPr>
        <p:spPr bwMode="auto">
          <a:xfrm>
            <a:off x="7402513" y="5837238"/>
            <a:ext cx="24384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C00000"/>
                </a:solidFill>
                <a:latin typeface="Comic Sans MS" panose="030F0702030302020204" pitchFamily="66" charset="0"/>
                <a:cs typeface="Arial" panose="020B0604020202020204" pitchFamily="34" charset="0"/>
              </a:rPr>
              <a:t>Manipulates</a:t>
            </a:r>
          </a:p>
        </p:txBody>
      </p:sp>
      <p:sp>
        <p:nvSpPr>
          <p:cNvPr id="104460" name="TextBox 16">
            <a:extLst>
              <a:ext uri="{FF2B5EF4-FFF2-40B4-BE49-F238E27FC236}">
                <a16:creationId xmlns:a16="http://schemas.microsoft.com/office/drawing/2014/main" id="{03A654AF-3CD3-CCD0-405D-9EDDF17D935A}"/>
              </a:ext>
            </a:extLst>
          </p:cNvPr>
          <p:cNvSpPr txBox="1">
            <a:spLocks noChangeArrowheads="1"/>
          </p:cNvSpPr>
          <p:nvPr/>
        </p:nvSpPr>
        <p:spPr bwMode="auto">
          <a:xfrm>
            <a:off x="5345113" y="5532438"/>
            <a:ext cx="24384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C00000"/>
                </a:solidFill>
                <a:latin typeface="Comic Sans MS" panose="030F0702030302020204" pitchFamily="66" charset="0"/>
                <a:cs typeface="Arial" panose="020B0604020202020204" pitchFamily="34" charset="0"/>
              </a:rPr>
              <a:t>Updates</a:t>
            </a:r>
          </a:p>
        </p:txBody>
      </p:sp>
      <p:sp>
        <p:nvSpPr>
          <p:cNvPr id="104461" name="TextBox 16">
            <a:extLst>
              <a:ext uri="{FF2B5EF4-FFF2-40B4-BE49-F238E27FC236}">
                <a16:creationId xmlns:a16="http://schemas.microsoft.com/office/drawing/2014/main" id="{563D4A16-3BD0-6711-76C1-F5BE05EC29DF}"/>
              </a:ext>
            </a:extLst>
          </p:cNvPr>
          <p:cNvSpPr txBox="1">
            <a:spLocks noChangeArrowheads="1"/>
          </p:cNvSpPr>
          <p:nvPr/>
        </p:nvSpPr>
        <p:spPr bwMode="auto">
          <a:xfrm>
            <a:off x="5954713" y="4541838"/>
            <a:ext cx="24384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C00000"/>
                </a:solidFill>
                <a:latin typeface="Comic Sans MS" panose="030F0702030302020204" pitchFamily="66" charset="0"/>
                <a:cs typeface="Arial" panose="020B0604020202020204" pitchFamily="34" charset="0"/>
              </a:rPr>
              <a:t>Changes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29380">
                                            <p:txEl>
                                              <p:pRg st="1" end="1"/>
                                            </p:txEl>
                                          </p:spTgt>
                                        </p:tgtEl>
                                        <p:attrNameLst>
                                          <p:attrName>style.visibility</p:attrName>
                                        </p:attrNameLst>
                                      </p:cBhvr>
                                      <p:to>
                                        <p:strVal val="visible"/>
                                      </p:to>
                                    </p:set>
                                    <p:animEffect transition="in" filter="wipe(down)">
                                      <p:cBhvr>
                                        <p:cTn id="7" dur="500"/>
                                        <p:tgtEl>
                                          <p:spTgt spid="229380">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9380">
                                            <p:txEl>
                                              <p:pRg st="2" end="2"/>
                                            </p:txEl>
                                          </p:spTgt>
                                        </p:tgtEl>
                                        <p:attrNameLst>
                                          <p:attrName>style.visibility</p:attrName>
                                        </p:attrNameLst>
                                      </p:cBhvr>
                                      <p:to>
                                        <p:strVal val="visible"/>
                                      </p:to>
                                    </p:set>
                                    <p:animEffect transition="in" filter="wipe(down)">
                                      <p:cBhvr>
                                        <p:cTn id="10" dur="500"/>
                                        <p:tgtEl>
                                          <p:spTgt spid="229380">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29380">
                                            <p:txEl>
                                              <p:pRg st="3" end="3"/>
                                            </p:txEl>
                                          </p:spTgt>
                                        </p:tgtEl>
                                        <p:attrNameLst>
                                          <p:attrName>style.visibility</p:attrName>
                                        </p:attrNameLst>
                                      </p:cBhvr>
                                      <p:to>
                                        <p:strVal val="visible"/>
                                      </p:to>
                                    </p:set>
                                    <p:animEffect transition="in" filter="wipe(down)">
                                      <p:cBhvr>
                                        <p:cTn id="13" dur="500"/>
                                        <p:tgtEl>
                                          <p:spTgt spid="2293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1">
            <a:extLst>
              <a:ext uri="{FF2B5EF4-FFF2-40B4-BE49-F238E27FC236}">
                <a16:creationId xmlns:a16="http://schemas.microsoft.com/office/drawing/2014/main" id="{545D121B-8CF3-2190-C671-53B22DD1C2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13" y="384175"/>
            <a:ext cx="9144000" cy="705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5">
            <a:extLst>
              <a:ext uri="{FF2B5EF4-FFF2-40B4-BE49-F238E27FC236}">
                <a16:creationId xmlns:a16="http://schemas.microsoft.com/office/drawing/2014/main" id="{634F5AA7-F4B2-EB75-DC9D-3BB908CF2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00" r="3999" b="6667"/>
          <a:stretch>
            <a:fillRect/>
          </a:stretch>
        </p:blipFill>
        <p:spPr bwMode="auto">
          <a:xfrm>
            <a:off x="6659563" y="4618038"/>
            <a:ext cx="34099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9" name="Rectangle 1026">
            <a:extLst>
              <a:ext uri="{FF2B5EF4-FFF2-40B4-BE49-F238E27FC236}">
                <a16:creationId xmlns:a16="http://schemas.microsoft.com/office/drawing/2014/main" id="{C3A68F5C-65F9-1D17-F61F-1B1CED7DCE87}"/>
              </a:ext>
            </a:extLst>
          </p:cNvPr>
          <p:cNvSpPr>
            <a:spLocks noGrp="1" noChangeArrowheads="1"/>
          </p:cNvSpPr>
          <p:nvPr>
            <p:ph type="title"/>
          </p:nvPr>
        </p:nvSpPr>
        <p:spPr>
          <a:xfrm>
            <a:off x="620713" y="-106363"/>
            <a:ext cx="8596312" cy="1255713"/>
          </a:xfrm>
        </p:spPr>
        <p:txBody>
          <a:bodyPr/>
          <a:lstStyle/>
          <a:p>
            <a:r>
              <a:rPr lang="en-GB" altLang="en-US" sz="3600"/>
              <a:t>MVC Architecture</a:t>
            </a:r>
            <a:endParaRPr lang="en-US" altLang="en-US" sz="1800"/>
          </a:p>
        </p:txBody>
      </p:sp>
      <p:sp>
        <p:nvSpPr>
          <p:cNvPr id="232452" name="Rectangle 1027">
            <a:extLst>
              <a:ext uri="{FF2B5EF4-FFF2-40B4-BE49-F238E27FC236}">
                <a16:creationId xmlns:a16="http://schemas.microsoft.com/office/drawing/2014/main" id="{C8D45BB4-6694-AA91-E910-0993364236BA}"/>
              </a:ext>
            </a:extLst>
          </p:cNvPr>
          <p:cNvSpPr>
            <a:spLocks noGrp="1" noChangeArrowheads="1"/>
          </p:cNvSpPr>
          <p:nvPr>
            <p:ph type="body" idx="1"/>
          </p:nvPr>
        </p:nvSpPr>
        <p:spPr>
          <a:xfrm>
            <a:off x="163513" y="884238"/>
            <a:ext cx="10080625" cy="5976937"/>
          </a:xfrm>
        </p:spPr>
        <p:txBody>
          <a:bodyPr/>
          <a:lstStyle/>
          <a:p>
            <a:pPr>
              <a:lnSpc>
                <a:spcPct val="110000"/>
              </a:lnSpc>
              <a:spcAft>
                <a:spcPct val="0"/>
              </a:spcAft>
            </a:pPr>
            <a:r>
              <a:rPr lang="en-US" altLang="en-US"/>
              <a:t>A typical application includes: </a:t>
            </a:r>
          </a:p>
          <a:p>
            <a:pPr lvl="1">
              <a:lnSpc>
                <a:spcPct val="110000"/>
              </a:lnSpc>
              <a:spcAft>
                <a:spcPct val="0"/>
              </a:spcAft>
            </a:pPr>
            <a:r>
              <a:rPr lang="en-US" altLang="en-US" sz="3600" b="1">
                <a:solidFill>
                  <a:srgbClr val="0000CC"/>
                </a:solidFill>
              </a:rPr>
              <a:t>Model: Maintain application data, </a:t>
            </a:r>
          </a:p>
          <a:p>
            <a:pPr lvl="2">
              <a:lnSpc>
                <a:spcPct val="110000"/>
              </a:lnSpc>
              <a:spcAft>
                <a:spcPts val="600"/>
              </a:spcAft>
            </a:pPr>
            <a:r>
              <a:rPr lang="en-US" altLang="en-US" sz="3200"/>
              <a:t>Data in a spreadsheet, or</a:t>
            </a:r>
          </a:p>
          <a:p>
            <a:pPr lvl="2">
              <a:lnSpc>
                <a:spcPct val="110000"/>
              </a:lnSpc>
              <a:spcAft>
                <a:spcPts val="1200"/>
              </a:spcAft>
            </a:pPr>
            <a:r>
              <a:rPr lang="en-US" altLang="en-US" sz="3200"/>
              <a:t>state of a chess game -- positions of pieces</a:t>
            </a:r>
          </a:p>
          <a:p>
            <a:pPr lvl="1">
              <a:lnSpc>
                <a:spcPct val="110000"/>
              </a:lnSpc>
              <a:spcAft>
                <a:spcPct val="0"/>
              </a:spcAft>
            </a:pPr>
            <a:r>
              <a:rPr lang="en-US" altLang="en-US" sz="3600" b="1">
                <a:solidFill>
                  <a:srgbClr val="0000CC"/>
                </a:solidFill>
              </a:rPr>
              <a:t>View: Present output</a:t>
            </a:r>
          </a:p>
          <a:p>
            <a:pPr lvl="2">
              <a:lnSpc>
                <a:spcPct val="110000"/>
              </a:lnSpc>
              <a:spcAft>
                <a:spcPts val="600"/>
              </a:spcAft>
            </a:pPr>
            <a:r>
              <a:rPr lang="en-US" altLang="en-US" sz="3200"/>
              <a:t>Data in table or pie chart or bar chart</a:t>
            </a:r>
          </a:p>
          <a:p>
            <a:pPr lvl="2">
              <a:lnSpc>
                <a:spcPct val="110000"/>
              </a:lnSpc>
              <a:spcAft>
                <a:spcPts val="1200"/>
              </a:spcAft>
            </a:pPr>
            <a:r>
              <a:rPr lang="en-US" altLang="en-US" sz="3200"/>
              <a:t>Graphical view of chess game</a:t>
            </a:r>
          </a:p>
          <a:p>
            <a:pPr lvl="1">
              <a:lnSpc>
                <a:spcPct val="110000"/>
              </a:lnSpc>
              <a:spcAft>
                <a:spcPct val="0"/>
              </a:spcAft>
            </a:pPr>
            <a:r>
              <a:rPr lang="en-US" altLang="en-US" sz="3600" b="1">
                <a:solidFill>
                  <a:srgbClr val="0000CC"/>
                </a:solidFill>
              </a:rPr>
              <a:t>Control: Handle user input</a:t>
            </a:r>
          </a:p>
          <a:p>
            <a:pPr lvl="2">
              <a:lnSpc>
                <a:spcPct val="110000"/>
              </a:lnSpc>
              <a:spcAft>
                <a:spcPts val="600"/>
              </a:spcAft>
            </a:pPr>
            <a:r>
              <a:rPr lang="en-US" altLang="en-US" sz="3200"/>
              <a:t>key presses</a:t>
            </a:r>
          </a:p>
          <a:p>
            <a:pPr lvl="2">
              <a:lnSpc>
                <a:spcPct val="110000"/>
              </a:lnSpc>
              <a:spcAft>
                <a:spcPts val="600"/>
              </a:spcAft>
            </a:pPr>
            <a:r>
              <a:rPr lang="en-US" altLang="en-US" sz="3200"/>
              <a:t>mouse click on controls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778"/>
                                        </p:tgtEl>
                                        <p:attrNameLst>
                                          <p:attrName>style.visibility</p:attrName>
                                        </p:attrNameLst>
                                      </p:cBhvr>
                                      <p:to>
                                        <p:strVal val="visible"/>
                                      </p:to>
                                    </p:set>
                                    <p:anim calcmode="lin" valueType="num">
                                      <p:cBhvr additive="base">
                                        <p:cTn id="7" dur="500" fill="hold"/>
                                        <p:tgtEl>
                                          <p:spTgt spid="203778"/>
                                        </p:tgtEl>
                                        <p:attrNameLst>
                                          <p:attrName>ppt_x</p:attrName>
                                        </p:attrNameLst>
                                      </p:cBhvr>
                                      <p:tavLst>
                                        <p:tav tm="0">
                                          <p:val>
                                            <p:strVal val="#ppt_x"/>
                                          </p:val>
                                        </p:tav>
                                        <p:tav tm="100000">
                                          <p:val>
                                            <p:strVal val="#ppt_x"/>
                                          </p:val>
                                        </p:tav>
                                      </p:tavLst>
                                    </p:anim>
                                    <p:anim calcmode="lin" valueType="num">
                                      <p:cBhvr additive="base">
                                        <p:cTn id="8" dur="500" fill="hold"/>
                                        <p:tgtEl>
                                          <p:spTgt spid="2037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232452">
                                            <p:txEl>
                                              <p:pRg st="2" end="2"/>
                                            </p:txEl>
                                          </p:spTgt>
                                        </p:tgtEl>
                                        <p:attrNameLst>
                                          <p:attrName>style.visibility</p:attrName>
                                        </p:attrNameLst>
                                      </p:cBhvr>
                                      <p:to>
                                        <p:strVal val="visible"/>
                                      </p:to>
                                    </p:set>
                                    <p:animEffect transition="in" filter="wipe(down)">
                                      <p:cBhvr>
                                        <p:cTn id="13" dur="500"/>
                                        <p:tgtEl>
                                          <p:spTgt spid="23245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32452">
                                            <p:txEl>
                                              <p:pRg st="3" end="3"/>
                                            </p:txEl>
                                          </p:spTgt>
                                        </p:tgtEl>
                                        <p:attrNameLst>
                                          <p:attrName>style.visibility</p:attrName>
                                        </p:attrNameLst>
                                      </p:cBhvr>
                                      <p:to>
                                        <p:strVal val="visible"/>
                                      </p:to>
                                    </p:set>
                                    <p:animEffect transition="in" filter="wipe(down)">
                                      <p:cBhvr>
                                        <p:cTn id="16" dur="500"/>
                                        <p:tgtEl>
                                          <p:spTgt spid="23245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32452">
                                            <p:txEl>
                                              <p:pRg st="5" end="5"/>
                                            </p:txEl>
                                          </p:spTgt>
                                        </p:tgtEl>
                                        <p:attrNameLst>
                                          <p:attrName>style.visibility</p:attrName>
                                        </p:attrNameLst>
                                      </p:cBhvr>
                                      <p:to>
                                        <p:strVal val="visible"/>
                                      </p:to>
                                    </p:set>
                                    <p:animEffect transition="in" filter="wipe(down)">
                                      <p:cBhvr>
                                        <p:cTn id="21" dur="500"/>
                                        <p:tgtEl>
                                          <p:spTgt spid="232452">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32452">
                                            <p:txEl>
                                              <p:pRg st="6" end="6"/>
                                            </p:txEl>
                                          </p:spTgt>
                                        </p:tgtEl>
                                        <p:attrNameLst>
                                          <p:attrName>style.visibility</p:attrName>
                                        </p:attrNameLst>
                                      </p:cBhvr>
                                      <p:to>
                                        <p:strVal val="visible"/>
                                      </p:to>
                                    </p:set>
                                    <p:animEffect transition="in" filter="wipe(down)">
                                      <p:cBhvr>
                                        <p:cTn id="24" dur="500"/>
                                        <p:tgtEl>
                                          <p:spTgt spid="232452">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32452">
                                            <p:txEl>
                                              <p:pRg st="8" end="8"/>
                                            </p:txEl>
                                          </p:spTgt>
                                        </p:tgtEl>
                                        <p:attrNameLst>
                                          <p:attrName>style.visibility</p:attrName>
                                        </p:attrNameLst>
                                      </p:cBhvr>
                                      <p:to>
                                        <p:strVal val="visible"/>
                                      </p:to>
                                    </p:set>
                                    <p:animEffect transition="in" filter="wipe(down)">
                                      <p:cBhvr>
                                        <p:cTn id="29" dur="500"/>
                                        <p:tgtEl>
                                          <p:spTgt spid="232452">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32452">
                                            <p:txEl>
                                              <p:pRg st="9" end="9"/>
                                            </p:txEl>
                                          </p:spTgt>
                                        </p:tgtEl>
                                        <p:attrNameLst>
                                          <p:attrName>style.visibility</p:attrName>
                                        </p:attrNameLst>
                                      </p:cBhvr>
                                      <p:to>
                                        <p:strVal val="visible"/>
                                      </p:to>
                                    </p:set>
                                    <p:animEffect transition="in" filter="wipe(down)">
                                      <p:cBhvr>
                                        <p:cTn id="32" dur="500"/>
                                        <p:tgtEl>
                                          <p:spTgt spid="2324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4E839C78-8FAD-873D-2FA0-32ABB448B725}"/>
              </a:ext>
            </a:extLst>
          </p:cNvPr>
          <p:cNvSpPr>
            <a:spLocks noGrp="1" noChangeArrowheads="1"/>
          </p:cNvSpPr>
          <p:nvPr>
            <p:ph type="title"/>
          </p:nvPr>
        </p:nvSpPr>
        <p:spPr>
          <a:xfrm>
            <a:off x="579438" y="-107950"/>
            <a:ext cx="8594725" cy="1255713"/>
          </a:xfrm>
        </p:spPr>
        <p:txBody>
          <a:bodyPr/>
          <a:lstStyle/>
          <a:p>
            <a:r>
              <a:rPr lang="en-US" altLang="en-US" sz="3600"/>
              <a:t>Dependency Among MVC Elements</a:t>
            </a:r>
          </a:p>
        </p:txBody>
      </p:sp>
      <p:pic>
        <p:nvPicPr>
          <p:cNvPr id="107523" name="Picture 3">
            <a:extLst>
              <a:ext uri="{FF2B5EF4-FFF2-40B4-BE49-F238E27FC236}">
                <a16:creationId xmlns:a16="http://schemas.microsoft.com/office/drawing/2014/main" id="{D1CD408A-5A9B-D4F3-5A2B-747F4BB0EB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1119188"/>
            <a:ext cx="9318625"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F4FAF78-49AA-47A1-3CDA-76BF192DDB3D}"/>
              </a:ext>
            </a:extLst>
          </p:cNvPr>
          <p:cNvSpPr/>
          <p:nvPr/>
        </p:nvSpPr>
        <p:spPr bwMode="auto">
          <a:xfrm>
            <a:off x="65088" y="3398838"/>
            <a:ext cx="9623425" cy="3475037"/>
          </a:xfrm>
          <a:prstGeom prst="rect">
            <a:avLst/>
          </a:prstGeom>
          <a:noFill/>
          <a:ln w="38100">
            <a:solidFill>
              <a:srgbClr val="FF6600"/>
            </a:solidFill>
            <a:round/>
            <a:headEnd/>
            <a:tailEnd/>
          </a:ln>
        </p:spPr>
        <p:txBody>
          <a:bodyPr anchor="ctr"/>
          <a:lstStyle/>
          <a:p>
            <a:pPr algn="ctr">
              <a:defRPr/>
            </a:pPr>
            <a:endParaRPr lang="en-US">
              <a:latin typeface="+mj-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DE5015E5-0494-E13A-A9B2-C4F122CA0546}"/>
              </a:ext>
            </a:extLst>
          </p:cNvPr>
          <p:cNvSpPr>
            <a:spLocks noGrp="1" noChangeArrowheads="1"/>
          </p:cNvSpPr>
          <p:nvPr>
            <p:ph type="title"/>
          </p:nvPr>
        </p:nvSpPr>
        <p:spPr>
          <a:xfrm>
            <a:off x="758825" y="0"/>
            <a:ext cx="8596313" cy="1255713"/>
          </a:xfrm>
        </p:spPr>
        <p:txBody>
          <a:bodyPr/>
          <a:lstStyle/>
          <a:p>
            <a:r>
              <a:rPr lang="en-US" altLang="en-US" sz="3200"/>
              <a:t>Multiple Views and Controls</a:t>
            </a:r>
          </a:p>
        </p:txBody>
      </p:sp>
      <p:pic>
        <p:nvPicPr>
          <p:cNvPr id="108547" name="Picture 3">
            <a:extLst>
              <a:ext uri="{FF2B5EF4-FFF2-40B4-BE49-F238E27FC236}">
                <a16:creationId xmlns:a16="http://schemas.microsoft.com/office/drawing/2014/main" id="{FC5382C5-8AB8-6EB4-F74C-7CA9A90518AC}"/>
              </a:ext>
            </a:extLst>
          </p:cNvPr>
          <p:cNvPicPr>
            <a:picLocks noChangeAspect="1"/>
          </p:cNvPicPr>
          <p:nvPr/>
        </p:nvPicPr>
        <p:blipFill>
          <a:blip r:embed="rId2">
            <a:extLst>
              <a:ext uri="{28A0092B-C50C-407E-A947-70E740481C1C}">
                <a14:useLocalDpi xmlns:a14="http://schemas.microsoft.com/office/drawing/2010/main" val="0"/>
              </a:ext>
            </a:extLst>
          </a:blip>
          <a:srcRect l="5150" t="7268" r="6750" b="4291"/>
          <a:stretch>
            <a:fillRect/>
          </a:stretch>
        </p:blipFill>
        <p:spPr bwMode="auto">
          <a:xfrm>
            <a:off x="315913" y="1036638"/>
            <a:ext cx="9536112" cy="626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B132C4-DA03-C9A4-968A-FE41C2F1E188}"/>
              </a:ext>
            </a:extLst>
          </p:cNvPr>
          <p:cNvSpPr txBox="1">
            <a:spLocks/>
          </p:cNvSpPr>
          <p:nvPr/>
        </p:nvSpPr>
        <p:spPr bwMode="auto">
          <a:xfrm>
            <a:off x="149225" y="-76200"/>
            <a:ext cx="9917113" cy="1255713"/>
          </a:xfrm>
          <a:prstGeom prst="rect">
            <a:avLst/>
          </a:prstGeom>
          <a:noFill/>
          <a:ln>
            <a:noFill/>
          </a:ln>
        </p:spPr>
        <p:txBody>
          <a:bodyPr lIns="0" tIns="0" rIns="0" bIns="0" anchor="ctr"/>
          <a:lstStyle>
            <a:lvl1pPr algn="ctr" defTabSz="457200" rtl="0" eaLnBrk="0" fontAlgn="base" hangingPunct="0">
              <a:lnSpc>
                <a:spcPct val="88000"/>
              </a:lnSpc>
              <a:spcBef>
                <a:spcPct val="0"/>
              </a:spcBef>
              <a:spcAft>
                <a:spcPct val="0"/>
              </a:spcAft>
              <a:buClr>
                <a:srgbClr val="000000"/>
              </a:buClr>
              <a:buSzPct val="45000"/>
              <a:buFont typeface="Wingdings" pitchFamily="2" charset="2"/>
              <a:defRPr sz="4400" b="1">
                <a:solidFill>
                  <a:srgbClr val="000000"/>
                </a:solidFill>
                <a:latin typeface="+mj-lt"/>
                <a:ea typeface="+mj-ea"/>
                <a:cs typeface="+mj-cs"/>
              </a:defRPr>
            </a:lvl1pPr>
            <a:lvl2pPr algn="ctr" defTabSz="457200" rtl="0" eaLnBrk="0" fontAlgn="base" hangingPunct="0">
              <a:lnSpc>
                <a:spcPct val="88000"/>
              </a:lnSpc>
              <a:spcBef>
                <a:spcPct val="0"/>
              </a:spcBef>
              <a:spcAft>
                <a:spcPct val="0"/>
              </a:spcAft>
              <a:buClr>
                <a:srgbClr val="000000"/>
              </a:buClr>
              <a:buSzPct val="45000"/>
              <a:buFont typeface="Wingdings" pitchFamily="2" charset="2"/>
              <a:defRPr sz="4400" b="1">
                <a:solidFill>
                  <a:srgbClr val="000000"/>
                </a:solidFill>
                <a:latin typeface="Comic Sans MS" pitchFamily="66" charset="0"/>
              </a:defRPr>
            </a:lvl2pPr>
            <a:lvl3pPr algn="ctr" defTabSz="457200" rtl="0" eaLnBrk="0" fontAlgn="base" hangingPunct="0">
              <a:lnSpc>
                <a:spcPct val="88000"/>
              </a:lnSpc>
              <a:spcBef>
                <a:spcPct val="0"/>
              </a:spcBef>
              <a:spcAft>
                <a:spcPct val="0"/>
              </a:spcAft>
              <a:buClr>
                <a:srgbClr val="000000"/>
              </a:buClr>
              <a:buSzPct val="45000"/>
              <a:buFont typeface="Wingdings" pitchFamily="2" charset="2"/>
              <a:defRPr sz="4400" b="1">
                <a:solidFill>
                  <a:srgbClr val="000000"/>
                </a:solidFill>
                <a:latin typeface="Comic Sans MS" pitchFamily="66" charset="0"/>
              </a:defRPr>
            </a:lvl3pPr>
            <a:lvl4pPr algn="ctr" defTabSz="457200" rtl="0" eaLnBrk="0" fontAlgn="base" hangingPunct="0">
              <a:lnSpc>
                <a:spcPct val="88000"/>
              </a:lnSpc>
              <a:spcBef>
                <a:spcPct val="0"/>
              </a:spcBef>
              <a:spcAft>
                <a:spcPct val="0"/>
              </a:spcAft>
              <a:buClr>
                <a:srgbClr val="000000"/>
              </a:buClr>
              <a:buSzPct val="45000"/>
              <a:buFont typeface="Wingdings" pitchFamily="2" charset="2"/>
              <a:defRPr sz="4400" b="1">
                <a:solidFill>
                  <a:srgbClr val="000000"/>
                </a:solidFill>
                <a:latin typeface="Comic Sans MS" pitchFamily="66" charset="0"/>
              </a:defRPr>
            </a:lvl4pPr>
            <a:lvl5pPr algn="ctr" defTabSz="457200" rtl="0" eaLnBrk="0" fontAlgn="base" hangingPunct="0">
              <a:lnSpc>
                <a:spcPct val="88000"/>
              </a:lnSpc>
              <a:spcBef>
                <a:spcPct val="0"/>
              </a:spcBef>
              <a:spcAft>
                <a:spcPct val="0"/>
              </a:spcAft>
              <a:buClr>
                <a:srgbClr val="000000"/>
              </a:buClr>
              <a:buSzPct val="45000"/>
              <a:buFont typeface="Wingdings" pitchFamily="2" charset="2"/>
              <a:defRPr sz="4400" b="1">
                <a:solidFill>
                  <a:srgbClr val="000000"/>
                </a:solidFill>
                <a:latin typeface="Comic Sans MS" pitchFamily="66" charset="0"/>
              </a:defRPr>
            </a:lvl5pPr>
            <a:lvl6pPr marL="4572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6pPr>
            <a:lvl7pPr marL="9144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7pPr>
            <a:lvl8pPr marL="13716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8pPr>
            <a:lvl9pPr marL="1828800" algn="ctr" defTabSz="457200" rtl="0" fontAlgn="base" hangingPunct="0">
              <a:lnSpc>
                <a:spcPct val="88000"/>
              </a:lnSpc>
              <a:spcBef>
                <a:spcPct val="0"/>
              </a:spcBef>
              <a:spcAft>
                <a:spcPct val="0"/>
              </a:spcAft>
              <a:buClr>
                <a:srgbClr val="000000"/>
              </a:buClr>
              <a:buSzPct val="45000"/>
              <a:buFont typeface="Wingdings" pitchFamily="2" charset="2"/>
              <a:defRPr sz="4400">
                <a:solidFill>
                  <a:srgbClr val="000000"/>
                </a:solidFill>
                <a:latin typeface="Comic Sans MS" pitchFamily="66" charset="0"/>
              </a:defRPr>
            </a:lvl9pPr>
          </a:lstStyle>
          <a:p>
            <a:pPr>
              <a:defRPr/>
            </a:pPr>
            <a:r>
              <a:rPr lang="en-US" altLang="en-US" sz="3600" kern="0" dirty="0"/>
              <a:t>MVC incorporates Observer Pattern!</a:t>
            </a:r>
          </a:p>
        </p:txBody>
      </p:sp>
      <p:grpSp>
        <p:nvGrpSpPr>
          <p:cNvPr id="109571" name="Group 44">
            <a:extLst>
              <a:ext uri="{FF2B5EF4-FFF2-40B4-BE49-F238E27FC236}">
                <a16:creationId xmlns:a16="http://schemas.microsoft.com/office/drawing/2014/main" id="{D7CC2159-F825-75E4-E0D6-8CC9FE633E11}"/>
              </a:ext>
            </a:extLst>
          </p:cNvPr>
          <p:cNvGrpSpPr>
            <a:grpSpLocks/>
          </p:cNvGrpSpPr>
          <p:nvPr/>
        </p:nvGrpSpPr>
        <p:grpSpPr bwMode="auto">
          <a:xfrm>
            <a:off x="1228725" y="1112838"/>
            <a:ext cx="8043863" cy="5610225"/>
            <a:chOff x="806924" y="601357"/>
            <a:chExt cx="8043080" cy="5610550"/>
          </a:xfrm>
        </p:grpSpPr>
        <p:sp>
          <p:nvSpPr>
            <p:cNvPr id="46" name="Rectangle 45">
              <a:extLst>
                <a:ext uri="{FF2B5EF4-FFF2-40B4-BE49-F238E27FC236}">
                  <a16:creationId xmlns:a16="http://schemas.microsoft.com/office/drawing/2014/main" id="{8C583DAC-143F-36C8-0BAD-37FE50BA1ADB}"/>
                </a:ext>
              </a:extLst>
            </p:cNvPr>
            <p:cNvSpPr/>
            <p:nvPr/>
          </p:nvSpPr>
          <p:spPr>
            <a:xfrm>
              <a:off x="838671" y="2438200"/>
              <a:ext cx="1752429" cy="220992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cxnSp>
          <p:nvCxnSpPr>
            <p:cNvPr id="47" name="Straight Connector 46">
              <a:extLst>
                <a:ext uri="{FF2B5EF4-FFF2-40B4-BE49-F238E27FC236}">
                  <a16:creationId xmlns:a16="http://schemas.microsoft.com/office/drawing/2014/main" id="{705258BE-1D71-774C-AA5C-842C3EE3FF55}"/>
                </a:ext>
              </a:extLst>
            </p:cNvPr>
            <p:cNvCxnSpPr/>
            <p:nvPr/>
          </p:nvCxnSpPr>
          <p:spPr>
            <a:xfrm>
              <a:off x="838671" y="2893840"/>
              <a:ext cx="175242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88CED7B-58B9-0896-319C-9F0B4E6DB64B}"/>
                </a:ext>
              </a:extLst>
            </p:cNvPr>
            <p:cNvCxnSpPr/>
            <p:nvPr/>
          </p:nvCxnSpPr>
          <p:spPr>
            <a:xfrm>
              <a:off x="838671" y="3505062"/>
              <a:ext cx="175242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F38892A-E683-2DDD-F46F-3AB6C17CA508}"/>
                </a:ext>
              </a:extLst>
            </p:cNvPr>
            <p:cNvSpPr/>
            <p:nvPr/>
          </p:nvSpPr>
          <p:spPr>
            <a:xfrm>
              <a:off x="6705500" y="4114698"/>
              <a:ext cx="2133392" cy="209720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cxnSp>
          <p:nvCxnSpPr>
            <p:cNvPr id="50" name="Straight Connector 49">
              <a:extLst>
                <a:ext uri="{FF2B5EF4-FFF2-40B4-BE49-F238E27FC236}">
                  <a16:creationId xmlns:a16="http://schemas.microsoft.com/office/drawing/2014/main" id="{246F7E5F-AC45-BF09-FEA0-34406EB589A5}"/>
                </a:ext>
              </a:extLst>
            </p:cNvPr>
            <p:cNvCxnSpPr/>
            <p:nvPr/>
          </p:nvCxnSpPr>
          <p:spPr>
            <a:xfrm>
              <a:off x="6705500" y="4570337"/>
              <a:ext cx="213339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D93CA7-549E-E7B9-C6DA-54D9A6753A3B}"/>
                </a:ext>
              </a:extLst>
            </p:cNvPr>
            <p:cNvCxnSpPr/>
            <p:nvPr/>
          </p:nvCxnSpPr>
          <p:spPr>
            <a:xfrm>
              <a:off x="6705500" y="5181559"/>
              <a:ext cx="213339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53D70F9F-721A-D762-D593-90814B9BAADF}"/>
                </a:ext>
              </a:extLst>
            </p:cNvPr>
            <p:cNvSpPr/>
            <p:nvPr/>
          </p:nvSpPr>
          <p:spPr>
            <a:xfrm>
              <a:off x="4267337" y="609294"/>
              <a:ext cx="1600044" cy="99065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cxnSp>
          <p:nvCxnSpPr>
            <p:cNvPr id="53" name="Straight Connector 52">
              <a:extLst>
                <a:ext uri="{FF2B5EF4-FFF2-40B4-BE49-F238E27FC236}">
                  <a16:creationId xmlns:a16="http://schemas.microsoft.com/office/drawing/2014/main" id="{2BFB6CAE-8911-E019-A93A-D5BDD38F03CA}"/>
                </a:ext>
              </a:extLst>
            </p:cNvPr>
            <p:cNvCxnSpPr/>
            <p:nvPr/>
          </p:nvCxnSpPr>
          <p:spPr>
            <a:xfrm>
              <a:off x="4267337" y="1064934"/>
              <a:ext cx="160004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2C3FC1B-19C8-0AC1-DEFF-809D70E85FA3}"/>
                </a:ext>
              </a:extLst>
            </p:cNvPr>
            <p:cNvCxnSpPr/>
            <p:nvPr/>
          </p:nvCxnSpPr>
          <p:spPr>
            <a:xfrm>
              <a:off x="4267337" y="1218930"/>
              <a:ext cx="160004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83" name="TextBox 24">
              <a:extLst>
                <a:ext uri="{FF2B5EF4-FFF2-40B4-BE49-F238E27FC236}">
                  <a16:creationId xmlns:a16="http://schemas.microsoft.com/office/drawing/2014/main" id="{427ED064-CD9F-223D-DBEB-F5BE8717989A}"/>
                </a:ext>
              </a:extLst>
            </p:cNvPr>
            <p:cNvSpPr txBox="1">
              <a:spLocks noChangeArrowheads="1"/>
            </p:cNvSpPr>
            <p:nvPr/>
          </p:nvSpPr>
          <p:spPr bwMode="auto">
            <a:xfrm>
              <a:off x="4419600" y="601357"/>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800">
                  <a:solidFill>
                    <a:schemeClr val="tx1"/>
                  </a:solidFill>
                  <a:latin typeface="Comic Sans MS" panose="030F0702030302020204" pitchFamily="66" charset="0"/>
                  <a:cs typeface="Arial" panose="020B0604020202020204" pitchFamily="34" charset="0"/>
                </a:rPr>
                <a:t>Observer</a:t>
              </a:r>
            </a:p>
          </p:txBody>
        </p:sp>
        <p:sp>
          <p:nvSpPr>
            <p:cNvPr id="109584" name="TextBox 25">
              <a:extLst>
                <a:ext uri="{FF2B5EF4-FFF2-40B4-BE49-F238E27FC236}">
                  <a16:creationId xmlns:a16="http://schemas.microsoft.com/office/drawing/2014/main" id="{F61D0E3E-95D4-7385-6A8B-84698500AF63}"/>
                </a:ext>
              </a:extLst>
            </p:cNvPr>
            <p:cNvSpPr txBox="1">
              <a:spLocks noChangeArrowheads="1"/>
            </p:cNvSpPr>
            <p:nvPr/>
          </p:nvSpPr>
          <p:spPr bwMode="auto">
            <a:xfrm>
              <a:off x="4343398" y="1228848"/>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400">
                  <a:solidFill>
                    <a:schemeClr val="tx1"/>
                  </a:solidFill>
                  <a:latin typeface="Comic Sans MS" panose="030F0702030302020204" pitchFamily="66" charset="0"/>
                  <a:cs typeface="Arial" panose="020B0604020202020204" pitchFamily="34" charset="0"/>
                </a:rPr>
                <a:t>+ update()</a:t>
              </a:r>
            </a:p>
          </p:txBody>
        </p:sp>
        <p:sp>
          <p:nvSpPr>
            <p:cNvPr id="109585" name="TextBox 26">
              <a:extLst>
                <a:ext uri="{FF2B5EF4-FFF2-40B4-BE49-F238E27FC236}">
                  <a16:creationId xmlns:a16="http://schemas.microsoft.com/office/drawing/2014/main" id="{061EB78C-8088-76B6-9978-B75432E9D2F5}"/>
                </a:ext>
              </a:extLst>
            </p:cNvPr>
            <p:cNvSpPr txBox="1">
              <a:spLocks noChangeArrowheads="1"/>
            </p:cNvSpPr>
            <p:nvPr/>
          </p:nvSpPr>
          <p:spPr bwMode="auto">
            <a:xfrm>
              <a:off x="1053721" y="2482244"/>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800">
                  <a:solidFill>
                    <a:schemeClr val="tx1"/>
                  </a:solidFill>
                  <a:latin typeface="Comic Sans MS" panose="030F0702030302020204" pitchFamily="66" charset="0"/>
                  <a:cs typeface="Arial" panose="020B0604020202020204" pitchFamily="34" charset="0"/>
                </a:rPr>
                <a:t>  Model</a:t>
              </a:r>
            </a:p>
          </p:txBody>
        </p:sp>
        <p:sp>
          <p:nvSpPr>
            <p:cNvPr id="109586" name="TextBox 27">
              <a:extLst>
                <a:ext uri="{FF2B5EF4-FFF2-40B4-BE49-F238E27FC236}">
                  <a16:creationId xmlns:a16="http://schemas.microsoft.com/office/drawing/2014/main" id="{FB3CFBB0-9B89-E1A4-7E8E-72BA0AE6E1EF}"/>
                </a:ext>
              </a:extLst>
            </p:cNvPr>
            <p:cNvSpPr txBox="1">
              <a:spLocks noChangeArrowheads="1"/>
            </p:cNvSpPr>
            <p:nvPr/>
          </p:nvSpPr>
          <p:spPr bwMode="auto">
            <a:xfrm>
              <a:off x="806924" y="2872770"/>
              <a:ext cx="198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400">
                  <a:solidFill>
                    <a:schemeClr val="tx1"/>
                  </a:solidFill>
                  <a:latin typeface="Comic Sans MS" panose="030F0702030302020204" pitchFamily="66" charset="0"/>
                  <a:cs typeface="Arial" panose="020B0604020202020204" pitchFamily="34" charset="0"/>
                </a:rPr>
                <a:t>-CoreData</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-SetOfObservers</a:t>
              </a:r>
            </a:p>
          </p:txBody>
        </p:sp>
        <p:sp>
          <p:nvSpPr>
            <p:cNvPr id="109587" name="TextBox 28">
              <a:extLst>
                <a:ext uri="{FF2B5EF4-FFF2-40B4-BE49-F238E27FC236}">
                  <a16:creationId xmlns:a16="http://schemas.microsoft.com/office/drawing/2014/main" id="{37A410DD-85FA-187F-C7CF-FACD9FD3C951}"/>
                </a:ext>
              </a:extLst>
            </p:cNvPr>
            <p:cNvSpPr txBox="1">
              <a:spLocks noChangeArrowheads="1"/>
            </p:cNvSpPr>
            <p:nvPr/>
          </p:nvSpPr>
          <p:spPr bwMode="auto">
            <a:xfrm>
              <a:off x="838200" y="3657600"/>
              <a:ext cx="194992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400">
                  <a:solidFill>
                    <a:schemeClr val="tx1"/>
                  </a:solidFill>
                  <a:latin typeface="Comic Sans MS" panose="030F0702030302020204" pitchFamily="66" charset="0"/>
                  <a:cs typeface="Arial" panose="020B0604020202020204" pitchFamily="34" charset="0"/>
                </a:rPr>
                <a:t>+attach(Observer)</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+detach(Observer)</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+notify()</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+getData()</a:t>
              </a:r>
            </a:p>
          </p:txBody>
        </p:sp>
        <p:sp>
          <p:nvSpPr>
            <p:cNvPr id="60" name="Rectangle 59">
              <a:extLst>
                <a:ext uri="{FF2B5EF4-FFF2-40B4-BE49-F238E27FC236}">
                  <a16:creationId xmlns:a16="http://schemas.microsoft.com/office/drawing/2014/main" id="{B40ACB16-9D8F-F85B-F924-09EE3835CFB1}"/>
                </a:ext>
              </a:extLst>
            </p:cNvPr>
            <p:cNvSpPr/>
            <p:nvPr/>
          </p:nvSpPr>
          <p:spPr>
            <a:xfrm>
              <a:off x="3429219" y="2743018"/>
              <a:ext cx="1752429" cy="243854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cxnSp>
          <p:nvCxnSpPr>
            <p:cNvPr id="61" name="Straight Connector 60">
              <a:extLst>
                <a:ext uri="{FF2B5EF4-FFF2-40B4-BE49-F238E27FC236}">
                  <a16:creationId xmlns:a16="http://schemas.microsoft.com/office/drawing/2014/main" id="{35901D6F-C85E-1E44-D2CE-8AEBD5F43AE4}"/>
                </a:ext>
              </a:extLst>
            </p:cNvPr>
            <p:cNvCxnSpPr/>
            <p:nvPr/>
          </p:nvCxnSpPr>
          <p:spPr>
            <a:xfrm>
              <a:off x="3429219" y="3198657"/>
              <a:ext cx="175242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90" name="TextBox 33">
              <a:extLst>
                <a:ext uri="{FF2B5EF4-FFF2-40B4-BE49-F238E27FC236}">
                  <a16:creationId xmlns:a16="http://schemas.microsoft.com/office/drawing/2014/main" id="{2436FF53-F3E6-E09D-548C-36092C585BE2}"/>
                </a:ext>
              </a:extLst>
            </p:cNvPr>
            <p:cNvSpPr txBox="1">
              <a:spLocks noChangeArrowheads="1"/>
            </p:cNvSpPr>
            <p:nvPr/>
          </p:nvSpPr>
          <p:spPr bwMode="auto">
            <a:xfrm>
              <a:off x="3694906" y="2785293"/>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800">
                  <a:solidFill>
                    <a:schemeClr val="tx1"/>
                  </a:solidFill>
                  <a:latin typeface="Comic Sans MS" panose="030F0702030302020204" pitchFamily="66" charset="0"/>
                  <a:cs typeface="Arial" panose="020B0604020202020204" pitchFamily="34" charset="0"/>
                </a:rPr>
                <a:t>  View</a:t>
              </a:r>
            </a:p>
          </p:txBody>
        </p:sp>
        <p:sp>
          <p:nvSpPr>
            <p:cNvPr id="109591" name="TextBox 34">
              <a:extLst>
                <a:ext uri="{FF2B5EF4-FFF2-40B4-BE49-F238E27FC236}">
                  <a16:creationId xmlns:a16="http://schemas.microsoft.com/office/drawing/2014/main" id="{8651F7CA-2F52-2655-0D6A-8000C2E8AC26}"/>
                </a:ext>
              </a:extLst>
            </p:cNvPr>
            <p:cNvSpPr txBox="1">
              <a:spLocks noChangeArrowheads="1"/>
            </p:cNvSpPr>
            <p:nvPr/>
          </p:nvSpPr>
          <p:spPr bwMode="auto">
            <a:xfrm>
              <a:off x="3429000" y="3276600"/>
              <a:ext cx="198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400">
                  <a:solidFill>
                    <a:schemeClr val="tx1"/>
                  </a:solidFill>
                  <a:latin typeface="Comic Sans MS" panose="030F0702030302020204" pitchFamily="66" charset="0"/>
                  <a:cs typeface="Arial" panose="020B0604020202020204" pitchFamily="34" charset="0"/>
                </a:rPr>
                <a:t>-myModel</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-myController</a:t>
              </a:r>
            </a:p>
          </p:txBody>
        </p:sp>
        <p:sp>
          <p:nvSpPr>
            <p:cNvPr id="109592" name="TextBox 35">
              <a:extLst>
                <a:ext uri="{FF2B5EF4-FFF2-40B4-BE49-F238E27FC236}">
                  <a16:creationId xmlns:a16="http://schemas.microsoft.com/office/drawing/2014/main" id="{0F5BD367-C3B2-2E93-4502-48738DA67867}"/>
                </a:ext>
              </a:extLst>
            </p:cNvPr>
            <p:cNvSpPr txBox="1">
              <a:spLocks noChangeArrowheads="1"/>
            </p:cNvSpPr>
            <p:nvPr/>
          </p:nvSpPr>
          <p:spPr bwMode="auto">
            <a:xfrm>
              <a:off x="3428999" y="3962400"/>
              <a:ext cx="182879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400">
                  <a:solidFill>
                    <a:schemeClr val="tx1"/>
                  </a:solidFill>
                  <a:latin typeface="Comic Sans MS" panose="030F0702030302020204" pitchFamily="66" charset="0"/>
                  <a:cs typeface="Arial" panose="020B0604020202020204" pitchFamily="34" charset="0"/>
                </a:rPr>
                <a:t>+initialize (Model)</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+makeController()</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+activate()</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+display()</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+update()</a:t>
              </a:r>
            </a:p>
          </p:txBody>
        </p:sp>
        <p:cxnSp>
          <p:nvCxnSpPr>
            <p:cNvPr id="65" name="Straight Connector 64">
              <a:extLst>
                <a:ext uri="{FF2B5EF4-FFF2-40B4-BE49-F238E27FC236}">
                  <a16:creationId xmlns:a16="http://schemas.microsoft.com/office/drawing/2014/main" id="{712733F2-2AEE-7965-9E92-06376F6114B1}"/>
                </a:ext>
              </a:extLst>
            </p:cNvPr>
            <p:cNvCxnSpPr/>
            <p:nvPr/>
          </p:nvCxnSpPr>
          <p:spPr>
            <a:xfrm>
              <a:off x="3429219" y="3884497"/>
              <a:ext cx="175242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94" name="TextBox 37">
              <a:extLst>
                <a:ext uri="{FF2B5EF4-FFF2-40B4-BE49-F238E27FC236}">
                  <a16:creationId xmlns:a16="http://schemas.microsoft.com/office/drawing/2014/main" id="{4D5BFE4C-BA8D-9031-DCFD-4BACA3ADD798}"/>
                </a:ext>
              </a:extLst>
            </p:cNvPr>
            <p:cNvSpPr txBox="1">
              <a:spLocks noChangeArrowheads="1"/>
            </p:cNvSpPr>
            <p:nvPr/>
          </p:nvSpPr>
          <p:spPr bwMode="auto">
            <a:xfrm>
              <a:off x="6999596" y="4191000"/>
              <a:ext cx="16110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800">
                  <a:solidFill>
                    <a:schemeClr val="tx1"/>
                  </a:solidFill>
                  <a:latin typeface="Comic Sans MS" panose="030F0702030302020204" pitchFamily="66" charset="0"/>
                  <a:cs typeface="Arial" panose="020B0604020202020204" pitchFamily="34" charset="0"/>
                </a:rPr>
                <a:t>  Controller</a:t>
              </a:r>
            </a:p>
          </p:txBody>
        </p:sp>
        <p:sp>
          <p:nvSpPr>
            <p:cNvPr id="109595" name="TextBox 38">
              <a:extLst>
                <a:ext uri="{FF2B5EF4-FFF2-40B4-BE49-F238E27FC236}">
                  <a16:creationId xmlns:a16="http://schemas.microsoft.com/office/drawing/2014/main" id="{5BE778D6-1DBB-3FF2-6FE3-0ACA84C3F15C}"/>
                </a:ext>
              </a:extLst>
            </p:cNvPr>
            <p:cNvSpPr txBox="1">
              <a:spLocks noChangeArrowheads="1"/>
            </p:cNvSpPr>
            <p:nvPr/>
          </p:nvSpPr>
          <p:spPr bwMode="auto">
            <a:xfrm>
              <a:off x="6781006" y="4626612"/>
              <a:ext cx="198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400">
                  <a:solidFill>
                    <a:schemeClr val="tx1"/>
                  </a:solidFill>
                  <a:latin typeface="Comic Sans MS" panose="030F0702030302020204" pitchFamily="66" charset="0"/>
                  <a:cs typeface="Arial" panose="020B0604020202020204" pitchFamily="34" charset="0"/>
                </a:rPr>
                <a:t>-myModel</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-myView</a:t>
              </a:r>
            </a:p>
          </p:txBody>
        </p:sp>
        <p:sp>
          <p:nvSpPr>
            <p:cNvPr id="109596" name="TextBox 39">
              <a:extLst>
                <a:ext uri="{FF2B5EF4-FFF2-40B4-BE49-F238E27FC236}">
                  <a16:creationId xmlns:a16="http://schemas.microsoft.com/office/drawing/2014/main" id="{44BC7D56-ED56-E8D1-F076-5C2C4F7EAEC4}"/>
                </a:ext>
              </a:extLst>
            </p:cNvPr>
            <p:cNvSpPr txBox="1">
              <a:spLocks noChangeArrowheads="1"/>
            </p:cNvSpPr>
            <p:nvPr/>
          </p:nvSpPr>
          <p:spPr bwMode="auto">
            <a:xfrm>
              <a:off x="6716404" y="5257800"/>
              <a:ext cx="2133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400">
                  <a:solidFill>
                    <a:schemeClr val="tx1"/>
                  </a:solidFill>
                  <a:latin typeface="Comic Sans MS" panose="030F0702030302020204" pitchFamily="66" charset="0"/>
                  <a:cs typeface="Arial" panose="020B0604020202020204" pitchFamily="34" charset="0"/>
                </a:rPr>
                <a:t>+initialize (Model, View)</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+handleEvent()</a:t>
              </a:r>
            </a:p>
            <a:p>
              <a:pPr defTabSz="914400" eaLnBrk="1" hangingPunct="1"/>
              <a:r>
                <a:rPr lang="en-US" altLang="en-US" sz="1400">
                  <a:solidFill>
                    <a:schemeClr val="tx1"/>
                  </a:solidFill>
                  <a:latin typeface="Comic Sans MS" panose="030F0702030302020204" pitchFamily="66" charset="0"/>
                  <a:cs typeface="Arial" panose="020B0604020202020204" pitchFamily="34" charset="0"/>
                </a:rPr>
                <a:t>+update()</a:t>
              </a:r>
            </a:p>
          </p:txBody>
        </p:sp>
        <p:cxnSp>
          <p:nvCxnSpPr>
            <p:cNvPr id="69" name="Shape 44">
              <a:extLst>
                <a:ext uri="{FF2B5EF4-FFF2-40B4-BE49-F238E27FC236}">
                  <a16:creationId xmlns:a16="http://schemas.microsoft.com/office/drawing/2014/main" id="{85A9D06D-DAFD-626A-1BCF-22A1E1113F32}"/>
                </a:ext>
              </a:extLst>
            </p:cNvPr>
            <p:cNvCxnSpPr>
              <a:stCxn id="52" idx="1"/>
              <a:endCxn id="70" idx="0"/>
            </p:cNvCxnSpPr>
            <p:nvPr/>
          </p:nvCxnSpPr>
          <p:spPr>
            <a:xfrm rot="10800000" flipV="1">
              <a:off x="1676789" y="1104623"/>
              <a:ext cx="2590548" cy="118116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Diamond 69">
              <a:extLst>
                <a:ext uri="{FF2B5EF4-FFF2-40B4-BE49-F238E27FC236}">
                  <a16:creationId xmlns:a16="http://schemas.microsoft.com/office/drawing/2014/main" id="{487B86C9-315D-8DD3-EC77-675E27BD9E02}"/>
                </a:ext>
              </a:extLst>
            </p:cNvPr>
            <p:cNvSpPr/>
            <p:nvPr/>
          </p:nvSpPr>
          <p:spPr>
            <a:xfrm>
              <a:off x="1600597" y="2285792"/>
              <a:ext cx="152385" cy="152409"/>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cxnSp>
          <p:nvCxnSpPr>
            <p:cNvPr id="71" name="Straight Connector 70">
              <a:extLst>
                <a:ext uri="{FF2B5EF4-FFF2-40B4-BE49-F238E27FC236}">
                  <a16:creationId xmlns:a16="http://schemas.microsoft.com/office/drawing/2014/main" id="{114D6C4E-894C-9C2F-3DFA-9E5CF14DFCC6}"/>
                </a:ext>
              </a:extLst>
            </p:cNvPr>
            <p:cNvCxnSpPr>
              <a:stCxn id="49" idx="0"/>
            </p:cNvCxnSpPr>
            <p:nvPr/>
          </p:nvCxnSpPr>
          <p:spPr>
            <a:xfrm flipV="1">
              <a:off x="7772196" y="2439788"/>
              <a:ext cx="1588" cy="1674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A1B4702-B173-60B9-817D-6DF34C8F2542}"/>
                </a:ext>
              </a:extLst>
            </p:cNvPr>
            <p:cNvCxnSpPr/>
            <p:nvPr/>
          </p:nvCxnSpPr>
          <p:spPr>
            <a:xfrm rot="10800000">
              <a:off x="4191145" y="2438200"/>
              <a:ext cx="35810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6118DD1-5679-BBB6-271F-31B7DD6E6C64}"/>
                </a:ext>
              </a:extLst>
            </p:cNvPr>
            <p:cNvCxnSpPr/>
            <p:nvPr/>
          </p:nvCxnSpPr>
          <p:spPr>
            <a:xfrm rot="5400000">
              <a:off x="4037943" y="2591403"/>
              <a:ext cx="30481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4DE080-C41B-31DE-5290-D83E44A2F327}"/>
                </a:ext>
              </a:extLst>
            </p:cNvPr>
            <p:cNvCxnSpPr/>
            <p:nvPr/>
          </p:nvCxnSpPr>
          <p:spPr>
            <a:xfrm rot="5400000">
              <a:off x="4723652" y="2134177"/>
              <a:ext cx="60963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Isosceles Triangle 74">
              <a:extLst>
                <a:ext uri="{FF2B5EF4-FFF2-40B4-BE49-F238E27FC236}">
                  <a16:creationId xmlns:a16="http://schemas.microsoft.com/office/drawing/2014/main" id="{48570579-DFAA-6430-370F-4707E624BA69}"/>
                </a:ext>
              </a:extLst>
            </p:cNvPr>
            <p:cNvSpPr/>
            <p:nvPr/>
          </p:nvSpPr>
          <p:spPr>
            <a:xfrm>
              <a:off x="4953070" y="1599952"/>
              <a:ext cx="152385" cy="228613"/>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cxnSp>
          <p:nvCxnSpPr>
            <p:cNvPr id="76" name="Straight Arrow Connector 75">
              <a:extLst>
                <a:ext uri="{FF2B5EF4-FFF2-40B4-BE49-F238E27FC236}">
                  <a16:creationId xmlns:a16="http://schemas.microsoft.com/office/drawing/2014/main" id="{C3A4112A-C3E8-D934-9F48-73CEB677F9CB}"/>
                </a:ext>
              </a:extLst>
            </p:cNvPr>
            <p:cNvCxnSpPr/>
            <p:nvPr/>
          </p:nvCxnSpPr>
          <p:spPr>
            <a:xfrm rot="10800000">
              <a:off x="2591100" y="3733675"/>
              <a:ext cx="838118" cy="38102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575F65-1CEC-33D5-2BDA-13D4A843056D}"/>
                </a:ext>
              </a:extLst>
            </p:cNvPr>
            <p:cNvCxnSpPr/>
            <p:nvPr/>
          </p:nvCxnSpPr>
          <p:spPr>
            <a:xfrm rot="10800000">
              <a:off x="5170537" y="4276632"/>
              <a:ext cx="1523852" cy="60963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16B436E-51A6-CE9D-1EEE-ECBB44E960BB}"/>
                </a:ext>
              </a:extLst>
            </p:cNvPr>
            <p:cNvCxnSpPr/>
            <p:nvPr/>
          </p:nvCxnSpPr>
          <p:spPr>
            <a:xfrm rot="10800000">
              <a:off x="3200641" y="5486377"/>
              <a:ext cx="3504859" cy="762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420F90F-CD65-717A-C203-B873A0F57E38}"/>
                </a:ext>
              </a:extLst>
            </p:cNvPr>
            <p:cNvCxnSpPr/>
            <p:nvPr/>
          </p:nvCxnSpPr>
          <p:spPr>
            <a:xfrm rot="16200000" flipV="1">
              <a:off x="2248133" y="4533869"/>
              <a:ext cx="1295475" cy="60954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7F3456-14B0-255A-242B-5787853A715D}"/>
                </a:ext>
              </a:extLst>
            </p:cNvPr>
            <p:cNvCxnSpPr/>
            <p:nvPr/>
          </p:nvCxnSpPr>
          <p:spPr>
            <a:xfrm rot="10800000">
              <a:off x="3200641" y="5791195"/>
              <a:ext cx="3504859" cy="762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654404E-02FF-B9D2-4358-2C9C87B19847}"/>
                </a:ext>
              </a:extLst>
            </p:cNvPr>
            <p:cNvCxnSpPr/>
            <p:nvPr/>
          </p:nvCxnSpPr>
          <p:spPr>
            <a:xfrm rot="16200000" flipV="1">
              <a:off x="2248133" y="4838687"/>
              <a:ext cx="1295475" cy="60954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9610" name="TextBox 84">
              <a:extLst>
                <a:ext uri="{FF2B5EF4-FFF2-40B4-BE49-F238E27FC236}">
                  <a16:creationId xmlns:a16="http://schemas.microsoft.com/office/drawing/2014/main" id="{DA162277-CDBA-FCBB-C807-3443C50F4ACB}"/>
                </a:ext>
              </a:extLst>
            </p:cNvPr>
            <p:cNvSpPr txBox="1">
              <a:spLocks noChangeArrowheads="1"/>
            </p:cNvSpPr>
            <p:nvPr/>
          </p:nvSpPr>
          <p:spPr bwMode="auto">
            <a:xfrm>
              <a:off x="5551796" y="4635634"/>
              <a:ext cx="8382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300">
                  <a:solidFill>
                    <a:schemeClr val="tx1"/>
                  </a:solidFill>
                  <a:latin typeface="Comic Sans MS" panose="030F0702030302020204" pitchFamily="66" charset="0"/>
                  <a:cs typeface="Arial" panose="020B0604020202020204" pitchFamily="34" charset="0"/>
                </a:rPr>
                <a:t>display</a:t>
              </a:r>
            </a:p>
          </p:txBody>
        </p:sp>
        <p:sp>
          <p:nvSpPr>
            <p:cNvPr id="109611" name="TextBox 85">
              <a:extLst>
                <a:ext uri="{FF2B5EF4-FFF2-40B4-BE49-F238E27FC236}">
                  <a16:creationId xmlns:a16="http://schemas.microsoft.com/office/drawing/2014/main" id="{8A38EA0C-F875-453F-6F47-2F54DE271B5E}"/>
                </a:ext>
              </a:extLst>
            </p:cNvPr>
            <p:cNvSpPr txBox="1">
              <a:spLocks noChangeArrowheads="1"/>
            </p:cNvSpPr>
            <p:nvPr/>
          </p:nvSpPr>
          <p:spPr bwMode="auto">
            <a:xfrm>
              <a:off x="3886200" y="5334000"/>
              <a:ext cx="799306" cy="292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300">
                  <a:solidFill>
                    <a:schemeClr val="tx1"/>
                  </a:solidFill>
                  <a:latin typeface="Comic Sans MS" panose="030F0702030302020204" pitchFamily="66" charset="0"/>
                  <a:cs typeface="Arial" panose="020B0604020202020204" pitchFamily="34" charset="0"/>
                </a:rPr>
                <a:t>detach</a:t>
              </a:r>
            </a:p>
          </p:txBody>
        </p:sp>
        <p:sp>
          <p:nvSpPr>
            <p:cNvPr id="109612" name="TextBox 86">
              <a:extLst>
                <a:ext uri="{FF2B5EF4-FFF2-40B4-BE49-F238E27FC236}">
                  <a16:creationId xmlns:a16="http://schemas.microsoft.com/office/drawing/2014/main" id="{4CF36DE6-9F39-F13D-73A3-CF5571235240}"/>
                </a:ext>
              </a:extLst>
            </p:cNvPr>
            <p:cNvSpPr txBox="1">
              <a:spLocks noChangeArrowheads="1"/>
            </p:cNvSpPr>
            <p:nvPr/>
          </p:nvSpPr>
          <p:spPr bwMode="auto">
            <a:xfrm>
              <a:off x="3886200" y="5651212"/>
              <a:ext cx="799306" cy="2924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300">
                  <a:solidFill>
                    <a:schemeClr val="tx1"/>
                  </a:solidFill>
                  <a:latin typeface="Comic Sans MS" panose="030F0702030302020204" pitchFamily="66" charset="0"/>
                  <a:cs typeface="Arial" panose="020B0604020202020204" pitchFamily="34" charset="0"/>
                </a:rPr>
                <a:t>attach</a:t>
              </a:r>
            </a:p>
          </p:txBody>
        </p:sp>
        <p:sp>
          <p:nvSpPr>
            <p:cNvPr id="109613" name="TextBox 87">
              <a:extLst>
                <a:ext uri="{FF2B5EF4-FFF2-40B4-BE49-F238E27FC236}">
                  <a16:creationId xmlns:a16="http://schemas.microsoft.com/office/drawing/2014/main" id="{9899F4BF-1875-FB74-4BBB-4DB2EE592B99}"/>
                </a:ext>
              </a:extLst>
            </p:cNvPr>
            <p:cNvSpPr txBox="1">
              <a:spLocks noChangeArrowheads="1"/>
            </p:cNvSpPr>
            <p:nvPr/>
          </p:nvSpPr>
          <p:spPr bwMode="auto">
            <a:xfrm>
              <a:off x="2666999" y="3733800"/>
              <a:ext cx="84900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300">
                  <a:solidFill>
                    <a:schemeClr val="tx1"/>
                  </a:solidFill>
                  <a:latin typeface="Comic Sans MS" panose="030F0702030302020204" pitchFamily="66" charset="0"/>
                  <a:cs typeface="Arial" panose="020B0604020202020204" pitchFamily="34" charset="0"/>
                </a:rPr>
                <a:t>getdata</a:t>
              </a:r>
            </a:p>
          </p:txBody>
        </p:sp>
      </p:grpSp>
      <p:cxnSp>
        <p:nvCxnSpPr>
          <p:cNvPr id="44" name="Straight Arrow Connector 43">
            <a:extLst>
              <a:ext uri="{FF2B5EF4-FFF2-40B4-BE49-F238E27FC236}">
                <a16:creationId xmlns:a16="http://schemas.microsoft.com/office/drawing/2014/main" id="{272D7CAE-99D4-1609-F098-A40550F77FA0}"/>
              </a:ext>
            </a:extLst>
          </p:cNvPr>
          <p:cNvCxnSpPr/>
          <p:nvPr/>
        </p:nvCxnSpPr>
        <p:spPr bwMode="auto">
          <a:xfrm rot="10800000">
            <a:off x="2982913" y="3482975"/>
            <a:ext cx="838200" cy="3810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9573" name="TextBox 86">
            <a:extLst>
              <a:ext uri="{FF2B5EF4-FFF2-40B4-BE49-F238E27FC236}">
                <a16:creationId xmlns:a16="http://schemas.microsoft.com/office/drawing/2014/main" id="{CC9CC61A-44AA-2331-8F1F-B6341A67EFCC}"/>
              </a:ext>
            </a:extLst>
          </p:cNvPr>
          <p:cNvSpPr txBox="1">
            <a:spLocks noChangeArrowheads="1"/>
          </p:cNvSpPr>
          <p:nvPr/>
        </p:nvSpPr>
        <p:spPr bwMode="auto">
          <a:xfrm>
            <a:off x="3059113" y="3495675"/>
            <a:ext cx="800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3600" b="1">
                <a:solidFill>
                  <a:schemeClr val="bg1"/>
                </a:solidFill>
                <a:latin typeface="Times New Roman" panose="02020603050405020304" pitchFamily="18" charset="0"/>
              </a:defRPr>
            </a:lvl9pPr>
          </a:lstStyle>
          <a:p>
            <a:pPr defTabSz="914400" eaLnBrk="1" hangingPunct="1"/>
            <a:r>
              <a:rPr lang="en-US" altLang="en-US" sz="1300">
                <a:solidFill>
                  <a:schemeClr val="tx1"/>
                </a:solidFill>
                <a:latin typeface="Comic Sans MS" panose="030F0702030302020204" pitchFamily="66" charset="0"/>
                <a:cs typeface="Arial" panose="020B0604020202020204" pitchFamily="34" charset="0"/>
              </a:rPr>
              <a:t>attach</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6" descr="07MVC">
            <a:extLst>
              <a:ext uri="{FF2B5EF4-FFF2-40B4-BE49-F238E27FC236}">
                <a16:creationId xmlns:a16="http://schemas.microsoft.com/office/drawing/2014/main" id="{FAB78111-211D-DA32-91A1-85059C418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1838"/>
            <a:ext cx="100806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Rectangle 2">
            <a:extLst>
              <a:ext uri="{FF2B5EF4-FFF2-40B4-BE49-F238E27FC236}">
                <a16:creationId xmlns:a16="http://schemas.microsoft.com/office/drawing/2014/main" id="{F2636E5F-6CB3-C0DF-4127-0A5D8DD294C6}"/>
              </a:ext>
            </a:extLst>
          </p:cNvPr>
          <p:cNvSpPr>
            <a:spLocks noGrp="1" noChangeArrowheads="1"/>
          </p:cNvSpPr>
          <p:nvPr>
            <p:ph type="title" idx="4294967295"/>
          </p:nvPr>
        </p:nvSpPr>
        <p:spPr>
          <a:xfrm>
            <a:off x="773113" y="198438"/>
            <a:ext cx="8596312" cy="1255712"/>
          </a:xfrm>
        </p:spPr>
        <p:txBody>
          <a:bodyPr anchor="t"/>
          <a:lstStyle/>
          <a:p>
            <a:r>
              <a:rPr lang="en-US" altLang="en-US" sz="3600"/>
              <a:t>Model-View-Controller: Example</a:t>
            </a:r>
          </a:p>
        </p:txBody>
      </p:sp>
      <p:cxnSp>
        <p:nvCxnSpPr>
          <p:cNvPr id="3" name="Straight Arrow Connector 2">
            <a:extLst>
              <a:ext uri="{FF2B5EF4-FFF2-40B4-BE49-F238E27FC236}">
                <a16:creationId xmlns:a16="http://schemas.microsoft.com/office/drawing/2014/main" id="{D474B775-7BD9-8182-3E60-12CDCCB4A36C}"/>
              </a:ext>
            </a:extLst>
          </p:cNvPr>
          <p:cNvCxnSpPr/>
          <p:nvPr/>
        </p:nvCxnSpPr>
        <p:spPr bwMode="auto">
          <a:xfrm flipH="1">
            <a:off x="6640513" y="5913438"/>
            <a:ext cx="1143000" cy="914400"/>
          </a:xfrm>
          <a:prstGeom prst="straightConnector1">
            <a:avLst/>
          </a:prstGeom>
          <a:ln w="38100">
            <a:headEnd type="none" w="med" len="med"/>
            <a:tailEnd type="triangle" w="lg" len="lg"/>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E25D07-F8AD-AE21-1EA9-48AF43E324F5}"/>
              </a:ext>
            </a:extLst>
          </p:cNvPr>
          <p:cNvSpPr/>
          <p:nvPr/>
        </p:nvSpPr>
        <p:spPr bwMode="auto">
          <a:xfrm>
            <a:off x="1535113" y="4313238"/>
            <a:ext cx="5867400" cy="685800"/>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5" name="Rectangle 4">
            <a:extLst>
              <a:ext uri="{FF2B5EF4-FFF2-40B4-BE49-F238E27FC236}">
                <a16:creationId xmlns:a16="http://schemas.microsoft.com/office/drawing/2014/main" id="{05193CE4-E46A-FFA2-E18A-AB178674A88D}"/>
              </a:ext>
            </a:extLst>
          </p:cNvPr>
          <p:cNvSpPr/>
          <p:nvPr/>
        </p:nvSpPr>
        <p:spPr bwMode="auto">
          <a:xfrm>
            <a:off x="1535113" y="6380163"/>
            <a:ext cx="6172200" cy="685800"/>
          </a:xfrm>
          <a:prstGeom prst="rect">
            <a:avLst/>
          </a:prstGeom>
          <a:solidFill>
            <a:srgbClr val="FFFFCC"/>
          </a:solidFill>
          <a:ln w="9525">
            <a:solidFill>
              <a:srgbClr val="FF0000"/>
            </a:solidFill>
            <a:round/>
            <a:headEnd/>
            <a:tailEnd/>
          </a:ln>
        </p:spPr>
        <p:txBody>
          <a:bodyPr anchor="ctr"/>
          <a:lstStyle/>
          <a:p>
            <a:pPr algn="ctr">
              <a:lnSpc>
                <a:spcPct val="90000"/>
              </a:lnSpc>
              <a:spcAft>
                <a:spcPts val="1088"/>
              </a:spcAft>
              <a:buClr>
                <a:srgbClr val="000000"/>
              </a:buClr>
              <a:buSzPct val="75000"/>
              <a:buFont typeface="Wingdings" pitchFamily="2" charset="2"/>
              <a:buChar char="Ø"/>
              <a:defRPr/>
            </a:pPr>
            <a:endParaRPr lang="en-US">
              <a:latin typeface="+mj-lt"/>
            </a:endParaRPr>
          </a:p>
        </p:txBody>
      </p:sp>
      <p:sp>
        <p:nvSpPr>
          <p:cNvPr id="112644" name="Rectangle 2">
            <a:extLst>
              <a:ext uri="{FF2B5EF4-FFF2-40B4-BE49-F238E27FC236}">
                <a16:creationId xmlns:a16="http://schemas.microsoft.com/office/drawing/2014/main" id="{4F09AD8E-01AA-E057-43A8-46092386DF16}"/>
              </a:ext>
            </a:extLst>
          </p:cNvPr>
          <p:cNvSpPr>
            <a:spLocks noGrp="1" noChangeArrowheads="1"/>
          </p:cNvSpPr>
          <p:nvPr>
            <p:ph type="title" idx="4294967295"/>
          </p:nvPr>
        </p:nvSpPr>
        <p:spPr>
          <a:xfrm>
            <a:off x="0" y="265113"/>
            <a:ext cx="9993313" cy="725487"/>
          </a:xfrm>
        </p:spPr>
        <p:txBody>
          <a:bodyPr/>
          <a:lstStyle/>
          <a:p>
            <a:r>
              <a:rPr lang="en-US" altLang="en-US" sz="3200"/>
              <a:t>MVC in Web Application Development</a:t>
            </a:r>
          </a:p>
        </p:txBody>
      </p:sp>
      <p:sp>
        <p:nvSpPr>
          <p:cNvPr id="209923" name="Rectangle 3">
            <a:extLst>
              <a:ext uri="{FF2B5EF4-FFF2-40B4-BE49-F238E27FC236}">
                <a16:creationId xmlns:a16="http://schemas.microsoft.com/office/drawing/2014/main" id="{37B3FC19-3668-5444-2B39-F698CC20C74D}"/>
              </a:ext>
            </a:extLst>
          </p:cNvPr>
          <p:cNvSpPr>
            <a:spLocks noGrp="1" noChangeArrowheads="1"/>
          </p:cNvSpPr>
          <p:nvPr>
            <p:ph type="body" idx="4294967295"/>
          </p:nvPr>
        </p:nvSpPr>
        <p:spPr>
          <a:xfrm>
            <a:off x="392113" y="1036638"/>
            <a:ext cx="9144000" cy="5667375"/>
          </a:xfrm>
        </p:spPr>
        <p:txBody>
          <a:bodyPr/>
          <a:lstStyle/>
          <a:p>
            <a:pPr marL="342900" indent="-342900">
              <a:lnSpc>
                <a:spcPct val="110000"/>
              </a:lnSpc>
              <a:spcBef>
                <a:spcPct val="10000"/>
              </a:spcBef>
              <a:spcAft>
                <a:spcPct val="0"/>
              </a:spcAft>
              <a:buSzPct val="100000"/>
              <a:buFontTx/>
              <a:buAutoNum type="arabicPeriod"/>
            </a:pPr>
            <a:r>
              <a:rPr lang="en-US" altLang="en-US" b="1">
                <a:solidFill>
                  <a:srgbClr val="0000CC"/>
                </a:solidFill>
              </a:rPr>
              <a:t>Model</a:t>
            </a:r>
            <a:r>
              <a:rPr lang="en-US" altLang="en-US" sz="3200">
                <a:solidFill>
                  <a:srgbClr val="0000CC"/>
                </a:solidFill>
              </a:rPr>
              <a:t>: </a:t>
            </a:r>
            <a:r>
              <a:rPr lang="en-US" altLang="en-US" sz="3200"/>
              <a:t>handles business logic</a:t>
            </a:r>
          </a:p>
          <a:p>
            <a:pPr marL="1195388" lvl="1" indent="-504825">
              <a:lnSpc>
                <a:spcPct val="110000"/>
              </a:lnSpc>
              <a:spcBef>
                <a:spcPct val="10000"/>
              </a:spcBef>
              <a:spcAft>
                <a:spcPct val="10000"/>
              </a:spcAft>
            </a:pPr>
            <a:r>
              <a:rPr lang="en-US" altLang="en-US"/>
              <a:t>Data retrieval &amp; manipulation</a:t>
            </a:r>
          </a:p>
          <a:p>
            <a:pPr marL="1195388" lvl="1" indent="-504825">
              <a:lnSpc>
                <a:spcPct val="110000"/>
              </a:lnSpc>
              <a:spcBef>
                <a:spcPct val="10000"/>
              </a:spcBef>
              <a:spcAft>
                <a:spcPts val="1200"/>
              </a:spcAft>
            </a:pPr>
            <a:r>
              <a:rPr lang="en-US" altLang="en-US"/>
              <a:t>Including checking “Business Rules”</a:t>
            </a:r>
          </a:p>
          <a:p>
            <a:pPr marL="342900" indent="-342900">
              <a:lnSpc>
                <a:spcPct val="110000"/>
              </a:lnSpc>
              <a:spcBef>
                <a:spcPct val="10000"/>
              </a:spcBef>
              <a:spcAft>
                <a:spcPct val="0"/>
              </a:spcAft>
              <a:buSzPct val="100000"/>
              <a:buFontTx/>
              <a:buAutoNum type="arabicPeriod"/>
            </a:pPr>
            <a:r>
              <a:rPr lang="en-US" altLang="en-US" b="1">
                <a:solidFill>
                  <a:srgbClr val="0000CC"/>
                </a:solidFill>
              </a:rPr>
              <a:t>View</a:t>
            </a:r>
            <a:r>
              <a:rPr lang="en-US" altLang="en-US" sz="3200">
                <a:solidFill>
                  <a:srgbClr val="0000CC"/>
                </a:solidFill>
              </a:rPr>
              <a:t>: </a:t>
            </a:r>
            <a:r>
              <a:rPr lang="en-US" altLang="en-US" sz="3200"/>
              <a:t>user interface (UI) component</a:t>
            </a:r>
          </a:p>
          <a:p>
            <a:pPr marL="1195388" lvl="1" indent="-504825">
              <a:lnSpc>
                <a:spcPct val="110000"/>
              </a:lnSpc>
              <a:spcBef>
                <a:spcPct val="10000"/>
              </a:spcBef>
              <a:spcAft>
                <a:spcPct val="10000"/>
              </a:spcAft>
            </a:pPr>
            <a:r>
              <a:rPr lang="en-US" altLang="en-US"/>
              <a:t>Front-end generation: html in browser</a:t>
            </a:r>
          </a:p>
          <a:p>
            <a:pPr marL="1195388" lvl="1" indent="-504825">
              <a:lnSpc>
                <a:spcPct val="110000"/>
              </a:lnSpc>
              <a:spcBef>
                <a:spcPct val="10000"/>
              </a:spcBef>
              <a:spcAft>
                <a:spcPts val="1200"/>
              </a:spcAft>
            </a:pPr>
            <a:r>
              <a:rPr lang="en-US" altLang="en-US" b="1">
                <a:solidFill>
                  <a:srgbClr val="006600"/>
                </a:solidFill>
              </a:rPr>
              <a:t>The </a:t>
            </a:r>
            <a:r>
              <a:rPr lang="en-US" altLang="en-US" b="1" i="1">
                <a:solidFill>
                  <a:srgbClr val="006600"/>
                </a:solidFill>
              </a:rPr>
              <a:t>LOOK</a:t>
            </a:r>
            <a:r>
              <a:rPr lang="en-US" altLang="en-US" b="1">
                <a:solidFill>
                  <a:srgbClr val="006600"/>
                </a:solidFill>
              </a:rPr>
              <a:t> of the application</a:t>
            </a:r>
          </a:p>
          <a:p>
            <a:pPr marL="342900" indent="-342900">
              <a:lnSpc>
                <a:spcPct val="110000"/>
              </a:lnSpc>
              <a:spcBef>
                <a:spcPct val="10000"/>
              </a:spcBef>
              <a:spcAft>
                <a:spcPct val="0"/>
              </a:spcAft>
              <a:buSzPct val="100000"/>
              <a:buFontTx/>
              <a:buAutoNum type="arabicPeriod"/>
            </a:pPr>
            <a:r>
              <a:rPr lang="en-US" altLang="en-US" b="1">
                <a:solidFill>
                  <a:srgbClr val="0000CC"/>
                </a:solidFill>
              </a:rPr>
              <a:t>Control</a:t>
            </a:r>
            <a:r>
              <a:rPr lang="en-US" altLang="en-US" sz="3200">
                <a:solidFill>
                  <a:srgbClr val="0000CC"/>
                </a:solidFill>
              </a:rPr>
              <a:t>: </a:t>
            </a:r>
            <a:r>
              <a:rPr lang="en-US" altLang="en-US" sz="3200"/>
              <a:t>deals creating with UI events</a:t>
            </a:r>
          </a:p>
          <a:p>
            <a:pPr marL="1195388" lvl="1" indent="-504825">
              <a:lnSpc>
                <a:spcPct val="110000"/>
              </a:lnSpc>
              <a:spcBef>
                <a:spcPct val="10000"/>
              </a:spcBef>
              <a:spcAft>
                <a:spcPct val="10000"/>
              </a:spcAft>
            </a:pPr>
            <a:r>
              <a:rPr lang="en-US" altLang="en-US"/>
              <a:t>Triggered by user using the UI</a:t>
            </a:r>
          </a:p>
          <a:p>
            <a:pPr marL="1195388" lvl="1" indent="-504825">
              <a:lnSpc>
                <a:spcPct val="110000"/>
              </a:lnSpc>
              <a:spcBef>
                <a:spcPct val="10000"/>
              </a:spcBef>
              <a:spcAft>
                <a:spcPct val="10000"/>
              </a:spcAft>
            </a:pPr>
            <a:r>
              <a:rPr lang="en-US" altLang="en-US" b="1">
                <a:solidFill>
                  <a:srgbClr val="006600"/>
                </a:solidFill>
              </a:rPr>
              <a:t>The </a:t>
            </a:r>
            <a:r>
              <a:rPr lang="en-US" altLang="en-US" b="1" i="1">
                <a:solidFill>
                  <a:srgbClr val="006600"/>
                </a:solidFill>
              </a:rPr>
              <a:t>FEEL</a:t>
            </a:r>
            <a:r>
              <a:rPr lang="en-US" altLang="en-US" sz="3600" b="1">
                <a:solidFill>
                  <a:srgbClr val="006600"/>
                </a:solidFill>
              </a:rPr>
              <a:t> of the application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wipe(down)">
                                      <p:cBhvr>
                                        <p:cTn id="7" dur="500"/>
                                        <p:tgtEl>
                                          <p:spTgt spid="20992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9923">
                                            <p:txEl>
                                              <p:pRg st="2" end="2"/>
                                            </p:txEl>
                                          </p:spTgt>
                                        </p:tgtEl>
                                        <p:attrNameLst>
                                          <p:attrName>style.visibility</p:attrName>
                                        </p:attrNameLst>
                                      </p:cBhvr>
                                      <p:to>
                                        <p:strVal val="visible"/>
                                      </p:to>
                                    </p:set>
                                    <p:animEffect transition="in" filter="wipe(down)">
                                      <p:cBhvr>
                                        <p:cTn id="10" dur="500"/>
                                        <p:tgtEl>
                                          <p:spTgt spid="2099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09923">
                                            <p:txEl>
                                              <p:pRg st="4" end="4"/>
                                            </p:txEl>
                                          </p:spTgt>
                                        </p:tgtEl>
                                        <p:attrNameLst>
                                          <p:attrName>style.visibility</p:attrName>
                                        </p:attrNameLst>
                                      </p:cBhvr>
                                      <p:to>
                                        <p:strVal val="visible"/>
                                      </p:to>
                                    </p:set>
                                    <p:animEffect transition="in" filter="wipe(down)">
                                      <p:cBhvr>
                                        <p:cTn id="15" dur="500"/>
                                        <p:tgtEl>
                                          <p:spTgt spid="20992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09923">
                                            <p:txEl>
                                              <p:pRg st="5" end="5"/>
                                            </p:txEl>
                                          </p:spTgt>
                                        </p:tgtEl>
                                        <p:attrNameLst>
                                          <p:attrName>style.visibility</p:attrName>
                                        </p:attrNameLst>
                                      </p:cBhvr>
                                      <p:to>
                                        <p:strVal val="visible"/>
                                      </p:to>
                                    </p:set>
                                    <p:animEffect transition="in" filter="wipe(down)">
                                      <p:cBhvr>
                                        <p:cTn id="18" dur="500"/>
                                        <p:tgtEl>
                                          <p:spTgt spid="20992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09923">
                                            <p:txEl>
                                              <p:pRg st="7" end="7"/>
                                            </p:txEl>
                                          </p:spTgt>
                                        </p:tgtEl>
                                        <p:attrNameLst>
                                          <p:attrName>style.visibility</p:attrName>
                                        </p:attrNameLst>
                                      </p:cBhvr>
                                      <p:to>
                                        <p:strVal val="visible"/>
                                      </p:to>
                                    </p:set>
                                    <p:animEffect transition="in" filter="wipe(down)">
                                      <p:cBhvr>
                                        <p:cTn id="23" dur="500"/>
                                        <p:tgtEl>
                                          <p:spTgt spid="209923">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09923">
                                            <p:txEl>
                                              <p:pRg st="8" end="8"/>
                                            </p:txEl>
                                          </p:spTgt>
                                        </p:tgtEl>
                                        <p:attrNameLst>
                                          <p:attrName>style.visibility</p:attrName>
                                        </p:attrNameLst>
                                      </p:cBhvr>
                                      <p:to>
                                        <p:strVal val="visible"/>
                                      </p:to>
                                    </p:set>
                                    <p:animEffect transition="in" filter="wipe(down)">
                                      <p:cBhvr>
                                        <p:cTn id="26" dur="500"/>
                                        <p:tgtEl>
                                          <p:spTgt spid="209923">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6A1569D-638D-F4D3-BD16-05FDE995E84E}"/>
              </a:ext>
            </a:extLst>
          </p:cNvPr>
          <p:cNvSpPr>
            <a:spLocks noGrp="1" noChangeArrowheads="1"/>
          </p:cNvSpPr>
          <p:nvPr>
            <p:ph type="title" idx="4294967295"/>
          </p:nvPr>
        </p:nvSpPr>
        <p:spPr>
          <a:xfrm>
            <a:off x="620713" y="363538"/>
            <a:ext cx="8597900" cy="1255712"/>
          </a:xfrm>
        </p:spPr>
        <p:txBody>
          <a:bodyPr anchor="t"/>
          <a:lstStyle/>
          <a:p>
            <a:r>
              <a:rPr lang="en-US" altLang="en-US" sz="3200"/>
              <a:t>The Law of Demeter: “Do not talk to strangers”</a:t>
            </a:r>
            <a:br>
              <a:rPr lang="en-US" altLang="en-US" sz="3200"/>
            </a:br>
            <a:endParaRPr lang="en-US" altLang="en-US" sz="3200"/>
          </a:p>
        </p:txBody>
      </p:sp>
      <p:sp>
        <p:nvSpPr>
          <p:cNvPr id="11267" name="TextBox 7">
            <a:extLst>
              <a:ext uri="{FF2B5EF4-FFF2-40B4-BE49-F238E27FC236}">
                <a16:creationId xmlns:a16="http://schemas.microsoft.com/office/drawing/2014/main" id="{F16F983D-435A-EB82-CE51-B4BB0C579452}"/>
              </a:ext>
            </a:extLst>
          </p:cNvPr>
          <p:cNvSpPr txBox="1">
            <a:spLocks noChangeArrowheads="1"/>
          </p:cNvSpPr>
          <p:nvPr/>
        </p:nvSpPr>
        <p:spPr bwMode="auto">
          <a:xfrm>
            <a:off x="1611313" y="1493838"/>
            <a:ext cx="6978650" cy="1016000"/>
          </a:xfrm>
          <a:prstGeom prst="rect">
            <a:avLst/>
          </a:prstGeom>
          <a:solidFill>
            <a:srgbClr val="F5F399"/>
          </a:solidFill>
          <a:ln>
            <a:noFill/>
          </a:ln>
          <a:effectLst>
            <a:outerShdw dist="38100" dir="2700000"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sz="3000" b="0">
                <a:solidFill>
                  <a:srgbClr val="7E0007"/>
                </a:solidFill>
                <a:ea typeface="MS PGothic" panose="020B0600070205080204" pitchFamily="34" charset="-128"/>
              </a:rPr>
              <a:t>Don’t send messages to object refs returned from other method calls</a:t>
            </a:r>
          </a:p>
        </p:txBody>
      </p:sp>
      <p:sp>
        <p:nvSpPr>
          <p:cNvPr id="11268" name="Rectangle 11">
            <a:extLst>
              <a:ext uri="{FF2B5EF4-FFF2-40B4-BE49-F238E27FC236}">
                <a16:creationId xmlns:a16="http://schemas.microsoft.com/office/drawing/2014/main" id="{2B50A1A4-5F37-0159-F094-329C1536A0A5}"/>
              </a:ext>
            </a:extLst>
          </p:cNvPr>
          <p:cNvSpPr>
            <a:spLocks noChangeArrowheads="1"/>
          </p:cNvSpPr>
          <p:nvPr/>
        </p:nvSpPr>
        <p:spPr bwMode="auto">
          <a:xfrm>
            <a:off x="420688" y="2687638"/>
            <a:ext cx="7591425" cy="2301875"/>
          </a:xfrm>
          <a:prstGeom prst="rect">
            <a:avLst/>
          </a:prstGeom>
          <a:solidFill>
            <a:srgbClr val="FF9933"/>
          </a:solidFill>
          <a:ln w="9525">
            <a:solidFill>
              <a:srgbClr val="660066"/>
            </a:solidFill>
            <a:miter lim="800000"/>
            <a:headEnd/>
            <a:tailEnd/>
          </a:ln>
          <a:effectLst>
            <a:outerShdw dist="38100" dir="2700000" rotWithShape="0">
              <a:srgbClr val="808080">
                <a:alpha val="42998"/>
              </a:srgbClr>
            </a:outerShdw>
          </a:effectLst>
        </p:spPr>
        <p:txBody>
          <a:bodyPr lIns="100772" tIns="50387" rIns="100772" bIns="50387">
            <a:spAutoFit/>
          </a:bodyPr>
          <a:lstStyle>
            <a:lvl1pPr defTabSz="198438">
              <a:defRPr sz="3600" b="1">
                <a:solidFill>
                  <a:schemeClr val="bg1"/>
                </a:solidFill>
                <a:latin typeface="Times New Roman" panose="02020603050405020304" pitchFamily="18" charset="0"/>
              </a:defRPr>
            </a:lvl1pPr>
            <a:lvl2pPr marL="742950" indent="-285750" defTabSz="198438">
              <a:defRPr sz="3600" b="1">
                <a:solidFill>
                  <a:schemeClr val="bg1"/>
                </a:solidFill>
                <a:latin typeface="Times New Roman" panose="02020603050405020304" pitchFamily="18" charset="0"/>
              </a:defRPr>
            </a:lvl2pPr>
            <a:lvl3pPr marL="1143000" indent="-228600" defTabSz="198438">
              <a:defRPr sz="3600" b="1">
                <a:solidFill>
                  <a:schemeClr val="bg1"/>
                </a:solidFill>
                <a:latin typeface="Times New Roman" panose="02020603050405020304" pitchFamily="18" charset="0"/>
              </a:defRPr>
            </a:lvl3pPr>
            <a:lvl4pPr marL="1600200" indent="-228600" defTabSz="198438">
              <a:defRPr sz="3600" b="1">
                <a:solidFill>
                  <a:schemeClr val="bg1"/>
                </a:solidFill>
                <a:latin typeface="Times New Roman" panose="02020603050405020304" pitchFamily="18" charset="0"/>
              </a:defRPr>
            </a:lvl4pPr>
            <a:lvl5pPr marL="2057400" indent="-228600" defTabSz="198438">
              <a:defRPr sz="3600" b="1">
                <a:solidFill>
                  <a:schemeClr val="bg1"/>
                </a:solidFill>
                <a:latin typeface="Times New Roman" panose="02020603050405020304" pitchFamily="18" charset="0"/>
              </a:defRPr>
            </a:lvl5pPr>
            <a:lvl6pPr marL="2514600" indent="-228600" defTabSz="1984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984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984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984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400" b="0">
                <a:solidFill>
                  <a:schemeClr val="tx1"/>
                </a:solidFill>
                <a:ea typeface="MS PGothic" panose="020B0600070205080204" pitchFamily="34" charset="-128"/>
              </a:rPr>
              <a:t>public void </a:t>
            </a:r>
            <a:r>
              <a:rPr lang="en-US" altLang="en-US" sz="2400">
                <a:solidFill>
                  <a:schemeClr val="tx1"/>
                </a:solidFill>
                <a:ea typeface="MS PGothic" panose="020B0600070205080204" pitchFamily="34" charset="-128"/>
              </a:rPr>
              <a:t>movePlayer</a:t>
            </a:r>
            <a:r>
              <a:rPr lang="en-US" altLang="en-US" sz="2400" b="0">
                <a:solidFill>
                  <a:schemeClr val="tx1"/>
                </a:solidFill>
                <a:ea typeface="MS PGothic" panose="020B0600070205080204" pitchFamily="34" charset="-128"/>
              </a:rPr>
              <a:t>(int roll) {</a:t>
            </a:r>
          </a:p>
          <a:p>
            <a:pPr eaLnBrk="1" hangingPunct="1"/>
            <a:r>
              <a:rPr lang="en-US" altLang="en-US" sz="2400" b="0">
                <a:solidFill>
                  <a:schemeClr val="tx1"/>
                </a:solidFill>
                <a:ea typeface="MS PGothic" panose="020B0600070205080204" pitchFamily="34" charset="-128"/>
              </a:rPr>
              <a:t>	...</a:t>
            </a:r>
            <a:endParaRPr lang="en-US" altLang="en-US" sz="2400" b="0" i="1">
              <a:solidFill>
                <a:schemeClr val="tx1"/>
              </a:solidFill>
              <a:ea typeface="MS PGothic" panose="020B0600070205080204" pitchFamily="34" charset="-128"/>
            </a:endParaRPr>
          </a:p>
          <a:p>
            <a:pPr eaLnBrk="1" hangingPunct="1"/>
            <a:r>
              <a:rPr lang="en-US" altLang="en-US" sz="2400" b="0">
                <a:solidFill>
                  <a:schemeClr val="tx1"/>
                </a:solidFill>
                <a:ea typeface="MS PGothic" panose="020B0600070205080204" pitchFamily="34" charset="-128"/>
              </a:rPr>
              <a:t>	if (</a:t>
            </a:r>
            <a:r>
              <a:rPr lang="en-US" altLang="en-US" sz="2400">
                <a:solidFill>
                  <a:schemeClr val="tx1"/>
                </a:solidFill>
                <a:ea typeface="MS PGothic" panose="020B0600070205080204" pitchFamily="34" charset="-128"/>
              </a:rPr>
              <a:t>currentPlayer.square().isLastSquare()</a:t>
            </a:r>
            <a:r>
              <a:rPr lang="en-US" altLang="en-US" sz="2400" b="0">
                <a:solidFill>
                  <a:schemeClr val="tx1"/>
                </a:solidFill>
                <a:ea typeface="MS PGothic" panose="020B0600070205080204" pitchFamily="34" charset="-128"/>
              </a:rPr>
              <a:t>) {</a:t>
            </a:r>
          </a:p>
          <a:p>
            <a:pPr eaLnBrk="1" hangingPunct="1"/>
            <a:r>
              <a:rPr lang="en-US" altLang="en-US" sz="2400" b="0">
                <a:solidFill>
                  <a:schemeClr val="tx1"/>
                </a:solidFill>
                <a:ea typeface="MS PGothic" panose="020B0600070205080204" pitchFamily="34" charset="-128"/>
              </a:rPr>
              <a:t>		winner = currentPlayer;</a:t>
            </a:r>
          </a:p>
          <a:p>
            <a:pPr eaLnBrk="1" hangingPunct="1"/>
            <a:r>
              <a:rPr lang="en-US" altLang="en-US" sz="2400" b="0">
                <a:solidFill>
                  <a:schemeClr val="tx1"/>
                </a:solidFill>
                <a:ea typeface="MS PGothic" panose="020B0600070205080204" pitchFamily="34" charset="-128"/>
              </a:rPr>
              <a:t>	}</a:t>
            </a:r>
          </a:p>
          <a:p>
            <a:pPr eaLnBrk="1" hangingPunct="1"/>
            <a:r>
              <a:rPr lang="en-US" altLang="en-US" sz="2400" b="0">
                <a:solidFill>
                  <a:schemeClr val="tx1"/>
                </a:solidFill>
                <a:ea typeface="MS PGothic" panose="020B0600070205080204" pitchFamily="34" charset="-128"/>
              </a:rPr>
              <a:t>}</a:t>
            </a:r>
          </a:p>
        </p:txBody>
      </p:sp>
      <p:sp>
        <p:nvSpPr>
          <p:cNvPr id="11" name="Rectangle 10">
            <a:extLst>
              <a:ext uri="{FF2B5EF4-FFF2-40B4-BE49-F238E27FC236}">
                <a16:creationId xmlns:a16="http://schemas.microsoft.com/office/drawing/2014/main" id="{037A7998-7D22-4D20-08F0-8B2ED1A901BA}"/>
              </a:ext>
            </a:extLst>
          </p:cNvPr>
          <p:cNvSpPr>
            <a:spLocks noChangeArrowheads="1"/>
          </p:cNvSpPr>
          <p:nvPr/>
        </p:nvSpPr>
        <p:spPr bwMode="auto">
          <a:xfrm>
            <a:off x="3108325" y="4367213"/>
            <a:ext cx="5627688" cy="2301875"/>
          </a:xfrm>
          <a:prstGeom prst="rect">
            <a:avLst/>
          </a:prstGeom>
          <a:solidFill>
            <a:srgbClr val="FFFFCC"/>
          </a:solidFill>
          <a:ln w="9525">
            <a:solidFill>
              <a:srgbClr val="660066"/>
            </a:solidFill>
            <a:miter lim="800000"/>
            <a:headEnd/>
            <a:tailEnd/>
          </a:ln>
          <a:effectLst>
            <a:outerShdw dist="38100" dir="2700000" rotWithShape="0">
              <a:srgbClr val="808080">
                <a:alpha val="42998"/>
              </a:srgbClr>
            </a:outerShdw>
          </a:effectLst>
        </p:spPr>
        <p:txBody>
          <a:bodyPr lIns="100772" tIns="50387" rIns="100772" bIns="50387">
            <a:spAutoFit/>
          </a:bodyPr>
          <a:lstStyle>
            <a:lvl1pPr defTabSz="198438">
              <a:defRPr sz="3600" b="1">
                <a:solidFill>
                  <a:schemeClr val="bg1"/>
                </a:solidFill>
                <a:latin typeface="Times New Roman" panose="02020603050405020304" pitchFamily="18" charset="0"/>
              </a:defRPr>
            </a:lvl1pPr>
            <a:lvl2pPr marL="742950" indent="-285750" defTabSz="198438">
              <a:defRPr sz="3600" b="1">
                <a:solidFill>
                  <a:schemeClr val="bg1"/>
                </a:solidFill>
                <a:latin typeface="Times New Roman" panose="02020603050405020304" pitchFamily="18" charset="0"/>
              </a:defRPr>
            </a:lvl2pPr>
            <a:lvl3pPr marL="1143000" indent="-228600" defTabSz="198438">
              <a:defRPr sz="3600" b="1">
                <a:solidFill>
                  <a:schemeClr val="bg1"/>
                </a:solidFill>
                <a:latin typeface="Times New Roman" panose="02020603050405020304" pitchFamily="18" charset="0"/>
              </a:defRPr>
            </a:lvl3pPr>
            <a:lvl4pPr marL="1600200" indent="-228600" defTabSz="198438">
              <a:defRPr sz="3600" b="1">
                <a:solidFill>
                  <a:schemeClr val="bg1"/>
                </a:solidFill>
                <a:latin typeface="Times New Roman" panose="02020603050405020304" pitchFamily="18" charset="0"/>
              </a:defRPr>
            </a:lvl4pPr>
            <a:lvl5pPr marL="2057400" indent="-228600" defTabSz="198438">
              <a:defRPr sz="3600" b="1">
                <a:solidFill>
                  <a:schemeClr val="bg1"/>
                </a:solidFill>
                <a:latin typeface="Times New Roman" panose="02020603050405020304" pitchFamily="18" charset="0"/>
              </a:defRPr>
            </a:lvl5pPr>
            <a:lvl6pPr marL="2514600" indent="-228600" defTabSz="1984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984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984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984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400" b="0">
                <a:solidFill>
                  <a:srgbClr val="0000CC"/>
                </a:solidFill>
                <a:ea typeface="MS PGothic" panose="020B0600070205080204" pitchFamily="34" charset="-128"/>
              </a:rPr>
              <a:t>public void </a:t>
            </a:r>
            <a:r>
              <a:rPr lang="en-US" altLang="en-US" sz="2400">
                <a:solidFill>
                  <a:srgbClr val="0000CC"/>
                </a:solidFill>
                <a:ea typeface="MS PGothic" panose="020B0600070205080204" pitchFamily="34" charset="-128"/>
              </a:rPr>
              <a:t>movePlayer</a:t>
            </a:r>
            <a:r>
              <a:rPr lang="en-US" altLang="en-US" sz="2400" b="0">
                <a:solidFill>
                  <a:srgbClr val="0000CC"/>
                </a:solidFill>
                <a:ea typeface="MS PGothic" panose="020B0600070205080204" pitchFamily="34" charset="-128"/>
              </a:rPr>
              <a:t>(int roll) {</a:t>
            </a:r>
          </a:p>
          <a:p>
            <a:pPr eaLnBrk="1" hangingPunct="1"/>
            <a:r>
              <a:rPr lang="en-US" altLang="en-US" sz="2400" b="0">
                <a:solidFill>
                  <a:srgbClr val="0000CC"/>
                </a:solidFill>
                <a:ea typeface="MS PGothic" panose="020B0600070205080204" pitchFamily="34" charset="-128"/>
              </a:rPr>
              <a:t>	...</a:t>
            </a:r>
            <a:endParaRPr lang="en-US" altLang="en-US" sz="2400" b="0" i="1">
              <a:solidFill>
                <a:srgbClr val="0000CC"/>
              </a:solidFill>
              <a:ea typeface="MS PGothic" panose="020B0600070205080204" pitchFamily="34" charset="-128"/>
            </a:endParaRPr>
          </a:p>
          <a:p>
            <a:pPr eaLnBrk="1" hangingPunct="1"/>
            <a:r>
              <a:rPr lang="en-US" altLang="en-US" sz="2400" b="0">
                <a:solidFill>
                  <a:srgbClr val="0000CC"/>
                </a:solidFill>
                <a:ea typeface="MS PGothic" panose="020B0600070205080204" pitchFamily="34" charset="-128"/>
              </a:rPr>
              <a:t>	if (</a:t>
            </a:r>
            <a:r>
              <a:rPr lang="en-US" altLang="en-US" sz="2400">
                <a:solidFill>
                  <a:srgbClr val="0000CC"/>
                </a:solidFill>
                <a:ea typeface="MS PGothic" panose="020B0600070205080204" pitchFamily="34" charset="-128"/>
              </a:rPr>
              <a:t>currentPlayer.wins()</a:t>
            </a:r>
            <a:r>
              <a:rPr lang="en-US" altLang="en-US" sz="2400" b="0">
                <a:solidFill>
                  <a:srgbClr val="0000CC"/>
                </a:solidFill>
                <a:ea typeface="MS PGothic" panose="020B0600070205080204" pitchFamily="34" charset="-128"/>
              </a:rPr>
              <a:t>) {</a:t>
            </a:r>
          </a:p>
          <a:p>
            <a:pPr eaLnBrk="1" hangingPunct="1"/>
            <a:r>
              <a:rPr lang="en-US" altLang="en-US" sz="2400" b="0">
                <a:solidFill>
                  <a:srgbClr val="0000CC"/>
                </a:solidFill>
                <a:ea typeface="MS PGothic" panose="020B0600070205080204" pitchFamily="34" charset="-128"/>
              </a:rPr>
              <a:t>		winner = currentPlayer;</a:t>
            </a:r>
          </a:p>
          <a:p>
            <a:pPr eaLnBrk="1" hangingPunct="1"/>
            <a:r>
              <a:rPr lang="en-US" altLang="en-US" sz="2400" b="0">
                <a:solidFill>
                  <a:srgbClr val="0000CC"/>
                </a:solidFill>
                <a:ea typeface="MS PGothic" panose="020B0600070205080204" pitchFamily="34" charset="-128"/>
              </a:rPr>
              <a:t>	}</a:t>
            </a:r>
          </a:p>
          <a:p>
            <a:pPr eaLnBrk="1" hangingPunct="1"/>
            <a:r>
              <a:rPr lang="en-US" altLang="en-US" sz="2400" b="0">
                <a:solidFill>
                  <a:srgbClr val="0000CC"/>
                </a:solidFill>
                <a:ea typeface="MS PGothic" panose="020B0600070205080204" pitchFamily="34" charset="-128"/>
              </a:rPr>
              <a:t>}</a:t>
            </a:r>
          </a:p>
        </p:txBody>
      </p:sp>
      <p:sp>
        <p:nvSpPr>
          <p:cNvPr id="9" name="TextBox 8">
            <a:extLst>
              <a:ext uri="{FF2B5EF4-FFF2-40B4-BE49-F238E27FC236}">
                <a16:creationId xmlns:a16="http://schemas.microsoft.com/office/drawing/2014/main" id="{5883A710-38B0-D98E-C327-E505CAA60DB7}"/>
              </a:ext>
            </a:extLst>
          </p:cNvPr>
          <p:cNvSpPr txBox="1">
            <a:spLocks noChangeArrowheads="1"/>
          </p:cNvSpPr>
          <p:nvPr/>
        </p:nvSpPr>
        <p:spPr bwMode="auto">
          <a:xfrm>
            <a:off x="5964238" y="5957888"/>
            <a:ext cx="2436812" cy="500062"/>
          </a:xfrm>
          <a:prstGeom prst="rect">
            <a:avLst/>
          </a:prstGeom>
          <a:solidFill>
            <a:srgbClr val="F5F399"/>
          </a:solidFill>
          <a:ln>
            <a:noFill/>
          </a:ln>
          <a:effectLst>
            <a:outerShdw dist="38100" dir="2700000"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00772" tIns="50387" rIns="100772" bIns="50387">
            <a:spAutoFit/>
          </a:bodyPr>
          <a:lstStyle>
            <a:lvl1pPr defTabSz="1008063">
              <a:defRPr sz="3600" b="1">
                <a:solidFill>
                  <a:schemeClr val="bg1"/>
                </a:solidFill>
                <a:latin typeface="Times New Roman" panose="02020603050405020304" pitchFamily="18" charset="0"/>
              </a:defRPr>
            </a:lvl1pPr>
            <a:lvl2pPr marL="742950" indent="-285750" defTabSz="1008063">
              <a:defRPr sz="3600" b="1">
                <a:solidFill>
                  <a:schemeClr val="bg1"/>
                </a:solidFill>
                <a:latin typeface="Times New Roman" panose="02020603050405020304" pitchFamily="18" charset="0"/>
              </a:defRPr>
            </a:lvl2pPr>
            <a:lvl3pPr marL="1143000" indent="-228600" defTabSz="1008063">
              <a:defRPr sz="3600" b="1">
                <a:solidFill>
                  <a:schemeClr val="bg1"/>
                </a:solidFill>
                <a:latin typeface="Times New Roman" panose="02020603050405020304" pitchFamily="18" charset="0"/>
              </a:defRPr>
            </a:lvl3pPr>
            <a:lvl4pPr marL="1600200" indent="-228600" defTabSz="1008063">
              <a:defRPr sz="3600" b="1">
                <a:solidFill>
                  <a:schemeClr val="bg1"/>
                </a:solidFill>
                <a:latin typeface="Times New Roman" panose="02020603050405020304" pitchFamily="18" charset="0"/>
              </a:defRPr>
            </a:lvl4pPr>
            <a:lvl5pPr marL="2057400" indent="-228600" defTabSz="1008063">
              <a:defRPr sz="3600" b="1">
                <a:solidFill>
                  <a:schemeClr val="bg1"/>
                </a:solidFill>
                <a:latin typeface="Times New Roman" panose="02020603050405020304" pitchFamily="18" charset="0"/>
              </a:defRPr>
            </a:lvl5pPr>
            <a:lvl6pPr marL="2514600" indent="-228600" defTabSz="1008063"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1008063"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1008063"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1008063" eaLnBrk="0" fontAlgn="base" hangingPunct="0">
              <a:spcBef>
                <a:spcPct val="0"/>
              </a:spcBef>
              <a:spcAft>
                <a:spcPct val="0"/>
              </a:spcAft>
              <a:defRPr sz="3600" b="1">
                <a:solidFill>
                  <a:schemeClr val="bg1"/>
                </a:solidFill>
                <a:latin typeface="Times New Roman" panose="02020603050405020304" pitchFamily="18" charset="0"/>
              </a:defRPr>
            </a:lvl9pPr>
          </a:lstStyle>
          <a:p>
            <a:pPr algn="ctr" eaLnBrk="1" hangingPunct="1"/>
            <a:r>
              <a:rPr lang="en-US" altLang="en-US" i="1">
                <a:solidFill>
                  <a:srgbClr val="7E0007"/>
                </a:solidFill>
                <a:latin typeface="Helvetica" panose="020B0604020202020204" pitchFamily="34" charset="0"/>
                <a:ea typeface="MS PGothic" panose="020B0600070205080204" pitchFamily="34" charset="-128"/>
              </a:rPr>
              <a:t>Better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C09D981C-5FC0-746E-E6FA-AA1E7BE6B328}"/>
              </a:ext>
            </a:extLst>
          </p:cNvPr>
          <p:cNvSpPr>
            <a:spLocks noGrp="1" noChangeArrowheads="1"/>
          </p:cNvSpPr>
          <p:nvPr>
            <p:ph type="title"/>
          </p:nvPr>
        </p:nvSpPr>
        <p:spPr>
          <a:xfrm>
            <a:off x="520700" y="85725"/>
            <a:ext cx="8596313" cy="1255713"/>
          </a:xfrm>
        </p:spPr>
        <p:txBody>
          <a:bodyPr/>
          <a:lstStyle/>
          <a:p>
            <a:r>
              <a:rPr lang="en-US" altLang="en-US" sz="3600"/>
              <a:t>MVC: Another Example</a:t>
            </a:r>
          </a:p>
        </p:txBody>
      </p:sp>
      <p:grpSp>
        <p:nvGrpSpPr>
          <p:cNvPr id="114691" name="Group 26">
            <a:extLst>
              <a:ext uri="{FF2B5EF4-FFF2-40B4-BE49-F238E27FC236}">
                <a16:creationId xmlns:a16="http://schemas.microsoft.com/office/drawing/2014/main" id="{12B76ABA-7042-89E7-CAAD-CF7F87FB78D2}"/>
              </a:ext>
            </a:extLst>
          </p:cNvPr>
          <p:cNvGrpSpPr>
            <a:grpSpLocks/>
          </p:cNvGrpSpPr>
          <p:nvPr/>
        </p:nvGrpSpPr>
        <p:grpSpPr bwMode="auto">
          <a:xfrm>
            <a:off x="779463" y="1319213"/>
            <a:ext cx="8567737" cy="5241925"/>
            <a:chOff x="-60208" y="804662"/>
            <a:chExt cx="8327909" cy="5241031"/>
          </a:xfrm>
        </p:grpSpPr>
        <p:grpSp>
          <p:nvGrpSpPr>
            <p:cNvPr id="114692" name="Group 27">
              <a:extLst>
                <a:ext uri="{FF2B5EF4-FFF2-40B4-BE49-F238E27FC236}">
                  <a16:creationId xmlns:a16="http://schemas.microsoft.com/office/drawing/2014/main" id="{DB66AC04-0F21-C42E-7C04-D10A393C360A}"/>
                </a:ext>
              </a:extLst>
            </p:cNvPr>
            <p:cNvGrpSpPr>
              <a:grpSpLocks/>
            </p:cNvGrpSpPr>
            <p:nvPr/>
          </p:nvGrpSpPr>
          <p:grpSpPr bwMode="auto">
            <a:xfrm>
              <a:off x="752475" y="1257300"/>
              <a:ext cx="3428908" cy="4788393"/>
              <a:chOff x="752475" y="1257300"/>
              <a:chExt cx="3428908" cy="4788393"/>
            </a:xfrm>
          </p:grpSpPr>
          <p:cxnSp>
            <p:nvCxnSpPr>
              <p:cNvPr id="66" name="Straight Connector 65">
                <a:extLst>
                  <a:ext uri="{FF2B5EF4-FFF2-40B4-BE49-F238E27FC236}">
                    <a16:creationId xmlns:a16="http://schemas.microsoft.com/office/drawing/2014/main" id="{13C1EBF4-7ABB-812F-E0F2-D69A838991E4}"/>
                  </a:ext>
                </a:extLst>
              </p:cNvPr>
              <p:cNvCxnSpPr>
                <a:cxnSpLocks/>
              </p:cNvCxnSpPr>
              <p:nvPr/>
            </p:nvCxnSpPr>
            <p:spPr>
              <a:xfrm>
                <a:off x="752985" y="1257022"/>
                <a:ext cx="0" cy="4788671"/>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07C73F1-42D8-B836-88A1-441134757BBE}"/>
                  </a:ext>
                </a:extLst>
              </p:cNvPr>
              <p:cNvCxnSpPr/>
              <p:nvPr/>
            </p:nvCxnSpPr>
            <p:spPr>
              <a:xfrm>
                <a:off x="2237412" y="1257022"/>
                <a:ext cx="0" cy="3276041"/>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026F3530-D841-A200-8E78-E1A30A645AFF}"/>
                  </a:ext>
                </a:extLst>
              </p:cNvPr>
              <p:cNvCxnSpPr>
                <a:cxnSpLocks/>
              </p:cNvCxnSpPr>
              <p:nvPr/>
            </p:nvCxnSpPr>
            <p:spPr>
              <a:xfrm>
                <a:off x="2237412" y="4533063"/>
                <a:ext cx="1944259" cy="0"/>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F7B7A22E-BB4E-0319-CF8D-FDF8F160597B}"/>
                  </a:ext>
                </a:extLst>
              </p:cNvPr>
              <p:cNvCxnSpPr>
                <a:cxnSpLocks/>
              </p:cNvCxnSpPr>
              <p:nvPr/>
            </p:nvCxnSpPr>
            <p:spPr>
              <a:xfrm>
                <a:off x="752985" y="6045693"/>
                <a:ext cx="3428685" cy="0"/>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1985FAF8-A50A-D314-FB95-002B5935FD16}"/>
                  </a:ext>
                </a:extLst>
              </p:cNvPr>
              <p:cNvCxnSpPr/>
              <p:nvPr/>
            </p:nvCxnSpPr>
            <p:spPr>
              <a:xfrm>
                <a:off x="4181671" y="4533063"/>
                <a:ext cx="0" cy="1512630"/>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7F5F787A-FD38-B737-A0A4-56372999B7A6}"/>
                  </a:ext>
                </a:extLst>
              </p:cNvPr>
              <p:cNvCxnSpPr/>
              <p:nvPr/>
            </p:nvCxnSpPr>
            <p:spPr>
              <a:xfrm>
                <a:off x="752985" y="1257022"/>
                <a:ext cx="1484426" cy="0"/>
              </a:xfrm>
              <a:prstGeom prst="line">
                <a:avLst/>
              </a:prstGeom>
              <a:ln w="19050">
                <a:prstDash val="lgDash"/>
              </a:ln>
            </p:spPr>
            <p:style>
              <a:lnRef idx="1">
                <a:schemeClr val="dk1"/>
              </a:lnRef>
              <a:fillRef idx="0">
                <a:schemeClr val="dk1"/>
              </a:fillRef>
              <a:effectRef idx="0">
                <a:schemeClr val="dk1"/>
              </a:effectRef>
              <a:fontRef idx="minor">
                <a:schemeClr val="tx1"/>
              </a:fontRef>
            </p:style>
          </p:cxnSp>
        </p:grpSp>
        <p:sp>
          <p:nvSpPr>
            <p:cNvPr id="29" name="Rectangle: Folded Corner 28">
              <a:extLst>
                <a:ext uri="{FF2B5EF4-FFF2-40B4-BE49-F238E27FC236}">
                  <a16:creationId xmlns:a16="http://schemas.microsoft.com/office/drawing/2014/main" id="{9B20A1B0-6651-29BB-1126-523570F280DB}"/>
                </a:ext>
              </a:extLst>
            </p:cNvPr>
            <p:cNvSpPr/>
            <p:nvPr/>
          </p:nvSpPr>
          <p:spPr>
            <a:xfrm rot="10800000" flipH="1">
              <a:off x="933524" y="2103016"/>
              <a:ext cx="1104833" cy="1333273"/>
            </a:xfrm>
            <a:prstGeom prst="foldedCorner">
              <a:avLst>
                <a:gd name="adj" fmla="val 17686"/>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114694" name="TextBox 27">
              <a:extLst>
                <a:ext uri="{FF2B5EF4-FFF2-40B4-BE49-F238E27FC236}">
                  <a16:creationId xmlns:a16="http://schemas.microsoft.com/office/drawing/2014/main" id="{4D74BFD1-3C66-38C9-B43D-E1300E3B919D}"/>
                </a:ext>
              </a:extLst>
            </p:cNvPr>
            <p:cNvSpPr txBox="1">
              <a:spLocks noChangeArrowheads="1"/>
            </p:cNvSpPr>
            <p:nvPr/>
          </p:nvSpPr>
          <p:spPr bwMode="auto">
            <a:xfrm>
              <a:off x="976345" y="2447925"/>
              <a:ext cx="10048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algn="ctr" defTabSz="914400" eaLnBrk="1" hangingPunct="1">
                <a:spcAft>
                  <a:spcPct val="0"/>
                </a:spcAft>
                <a:buClrTx/>
                <a:buSzTx/>
                <a:buFontTx/>
                <a:buNone/>
              </a:pPr>
              <a:r>
                <a:rPr lang="en-US" altLang="en-US" sz="1800">
                  <a:solidFill>
                    <a:schemeClr val="tx1"/>
                  </a:solidFill>
                </a:rPr>
                <a:t>show</a:t>
              </a:r>
            </a:p>
            <a:p>
              <a:pPr algn="ctr" defTabSz="914400" eaLnBrk="1" hangingPunct="1">
                <a:spcAft>
                  <a:spcPct val="0"/>
                </a:spcAft>
                <a:buClrTx/>
                <a:buSzTx/>
                <a:buFontTx/>
                <a:buNone/>
              </a:pPr>
              <a:r>
                <a:rPr lang="en-US" altLang="en-US" sz="1800">
                  <a:solidFill>
                    <a:schemeClr val="tx1"/>
                  </a:solidFill>
                </a:rPr>
                <a:t>catalog</a:t>
              </a:r>
            </a:p>
          </p:txBody>
        </p:sp>
        <p:sp>
          <p:nvSpPr>
            <p:cNvPr id="31" name="Rectangle: Folded Corner 30">
              <a:extLst>
                <a:ext uri="{FF2B5EF4-FFF2-40B4-BE49-F238E27FC236}">
                  <a16:creationId xmlns:a16="http://schemas.microsoft.com/office/drawing/2014/main" id="{34008B30-E175-06CE-77AF-4F34399F0116}"/>
                </a:ext>
              </a:extLst>
            </p:cNvPr>
            <p:cNvSpPr/>
            <p:nvPr/>
          </p:nvSpPr>
          <p:spPr>
            <a:xfrm rot="10800000" flipH="1">
              <a:off x="2495104" y="4623536"/>
              <a:ext cx="1533804" cy="587275"/>
            </a:xfrm>
            <a:prstGeom prst="foldedCorner">
              <a:avLst>
                <a:gd name="adj" fmla="val 17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32" name="Rectangle: Folded Corner 31">
              <a:extLst>
                <a:ext uri="{FF2B5EF4-FFF2-40B4-BE49-F238E27FC236}">
                  <a16:creationId xmlns:a16="http://schemas.microsoft.com/office/drawing/2014/main" id="{294EDF60-ADFD-A13D-49D3-72F8061A96DC}"/>
                </a:ext>
              </a:extLst>
            </p:cNvPr>
            <p:cNvSpPr/>
            <p:nvPr/>
          </p:nvSpPr>
          <p:spPr>
            <a:xfrm rot="10800000" flipH="1">
              <a:off x="2495104" y="5369533"/>
              <a:ext cx="1533804" cy="587275"/>
            </a:xfrm>
            <a:prstGeom prst="foldedCorner">
              <a:avLst>
                <a:gd name="adj" fmla="val 17686"/>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114697" name="TextBox 32">
              <a:extLst>
                <a:ext uri="{FF2B5EF4-FFF2-40B4-BE49-F238E27FC236}">
                  <a16:creationId xmlns:a16="http://schemas.microsoft.com/office/drawing/2014/main" id="{75B6D042-0F6C-1D40-9934-D0099AF287C8}"/>
                </a:ext>
              </a:extLst>
            </p:cNvPr>
            <p:cNvSpPr txBox="1">
              <a:spLocks noChangeArrowheads="1"/>
            </p:cNvSpPr>
            <p:nvPr/>
          </p:nvSpPr>
          <p:spPr bwMode="auto">
            <a:xfrm>
              <a:off x="2495562" y="4618878"/>
              <a:ext cx="1609663"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algn="ctr" defTabSz="914400" eaLnBrk="1" hangingPunct="1">
                <a:spcAft>
                  <a:spcPct val="0"/>
                </a:spcAft>
                <a:buClrTx/>
                <a:buSzTx/>
                <a:buFontTx/>
                <a:buNone/>
              </a:pPr>
              <a:r>
                <a:rPr lang="en-US" altLang="en-US" sz="1600">
                  <a:solidFill>
                    <a:schemeClr val="tx1"/>
                  </a:solidFill>
                  <a:cs typeface="Arial" panose="020B0604020202020204" pitchFamily="34" charset="0"/>
                </a:rPr>
                <a:t>Show</a:t>
              </a:r>
            </a:p>
            <a:p>
              <a:pPr algn="ctr" defTabSz="914400" eaLnBrk="1" hangingPunct="1">
                <a:spcAft>
                  <a:spcPct val="0"/>
                </a:spcAft>
                <a:buClrTx/>
                <a:buSzTx/>
                <a:buFontTx/>
                <a:buNone/>
              </a:pPr>
              <a:r>
                <a:rPr lang="en-US" altLang="en-US" sz="1600">
                  <a:solidFill>
                    <a:schemeClr val="tx1"/>
                  </a:solidFill>
                  <a:cs typeface="Arial" panose="020B0604020202020204" pitchFamily="34" charset="0"/>
                </a:rPr>
                <a:t>shoppingCart</a:t>
              </a:r>
            </a:p>
          </p:txBody>
        </p:sp>
        <p:sp>
          <p:nvSpPr>
            <p:cNvPr id="114698" name="TextBox 34">
              <a:extLst>
                <a:ext uri="{FF2B5EF4-FFF2-40B4-BE49-F238E27FC236}">
                  <a16:creationId xmlns:a16="http://schemas.microsoft.com/office/drawing/2014/main" id="{2B3E5935-EB5A-CF2B-01AA-6D75B9D745E1}"/>
                </a:ext>
              </a:extLst>
            </p:cNvPr>
            <p:cNvSpPr txBox="1">
              <a:spLocks noChangeArrowheads="1"/>
            </p:cNvSpPr>
            <p:nvPr/>
          </p:nvSpPr>
          <p:spPr bwMode="auto">
            <a:xfrm>
              <a:off x="2457483" y="5375937"/>
              <a:ext cx="16096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algn="ctr" defTabSz="914400" eaLnBrk="1" hangingPunct="1">
                <a:spcAft>
                  <a:spcPct val="0"/>
                </a:spcAft>
                <a:buClrTx/>
                <a:buSzTx/>
                <a:buFontTx/>
                <a:buNone/>
              </a:pPr>
              <a:r>
                <a:rPr lang="en-US" altLang="en-US" sz="1600">
                  <a:solidFill>
                    <a:schemeClr val="tx1"/>
                  </a:solidFill>
                  <a:cs typeface="Arial" panose="020B0604020202020204" pitchFamily="34" charset="0"/>
                </a:rPr>
                <a:t>Show</a:t>
              </a:r>
            </a:p>
            <a:p>
              <a:pPr algn="ctr" defTabSz="914400" eaLnBrk="1" hangingPunct="1">
                <a:spcAft>
                  <a:spcPct val="0"/>
                </a:spcAft>
                <a:buClrTx/>
                <a:buSzTx/>
                <a:buFontTx/>
                <a:buNone/>
              </a:pPr>
              <a:r>
                <a:rPr lang="en-US" altLang="en-US" sz="1600">
                  <a:solidFill>
                    <a:schemeClr val="tx1"/>
                  </a:solidFill>
                  <a:cs typeface="Arial" panose="020B0604020202020204" pitchFamily="34" charset="0"/>
                </a:rPr>
                <a:t>confirmation</a:t>
              </a:r>
            </a:p>
          </p:txBody>
        </p:sp>
        <p:sp>
          <p:nvSpPr>
            <p:cNvPr id="35" name="Flowchart: Process 34">
              <a:extLst>
                <a:ext uri="{FF2B5EF4-FFF2-40B4-BE49-F238E27FC236}">
                  <a16:creationId xmlns:a16="http://schemas.microsoft.com/office/drawing/2014/main" id="{94BD97F3-8762-99E7-DAE9-D4D0AC7C64C8}"/>
                </a:ext>
              </a:extLst>
            </p:cNvPr>
            <p:cNvSpPr/>
            <p:nvPr/>
          </p:nvSpPr>
          <p:spPr>
            <a:xfrm>
              <a:off x="2390176" y="1257022"/>
              <a:ext cx="1791495" cy="3117318"/>
            </a:xfrm>
            <a:prstGeom prst="flowChartProcess">
              <a:avLst/>
            </a:prstGeom>
            <a:solidFill>
              <a:srgbClr val="CCECFF"/>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36" name="Flowchart: Process 35">
              <a:extLst>
                <a:ext uri="{FF2B5EF4-FFF2-40B4-BE49-F238E27FC236}">
                  <a16:creationId xmlns:a16="http://schemas.microsoft.com/office/drawing/2014/main" id="{E5967E7E-7221-4167-546B-274D85E2058E}"/>
                </a:ext>
              </a:extLst>
            </p:cNvPr>
            <p:cNvSpPr/>
            <p:nvPr/>
          </p:nvSpPr>
          <p:spPr>
            <a:xfrm>
              <a:off x="4743346" y="1257022"/>
              <a:ext cx="1789953" cy="3117318"/>
            </a:xfrm>
            <a:prstGeom prst="flowChartProcess">
              <a:avLst/>
            </a:prstGeom>
            <a:solidFill>
              <a:srgbClr val="FFFFCC"/>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grpSp>
          <p:nvGrpSpPr>
            <p:cNvPr id="114701" name="Group 36">
              <a:extLst>
                <a:ext uri="{FF2B5EF4-FFF2-40B4-BE49-F238E27FC236}">
                  <a16:creationId xmlns:a16="http://schemas.microsoft.com/office/drawing/2014/main" id="{BD894068-A97E-6165-8402-0A98C26D282C}"/>
                </a:ext>
              </a:extLst>
            </p:cNvPr>
            <p:cNvGrpSpPr>
              <a:grpSpLocks/>
            </p:cNvGrpSpPr>
            <p:nvPr/>
          </p:nvGrpSpPr>
          <p:grpSpPr bwMode="auto">
            <a:xfrm>
              <a:off x="2657476" y="2029241"/>
              <a:ext cx="1209675" cy="1905000"/>
              <a:chOff x="2657476" y="1883269"/>
              <a:chExt cx="1209675" cy="1905000"/>
            </a:xfrm>
          </p:grpSpPr>
          <p:sp>
            <p:nvSpPr>
              <p:cNvPr id="63" name="Rectangle 62">
                <a:extLst>
                  <a:ext uri="{FF2B5EF4-FFF2-40B4-BE49-F238E27FC236}">
                    <a16:creationId xmlns:a16="http://schemas.microsoft.com/office/drawing/2014/main" id="{1EAACA2D-328B-B667-AA58-1FE1A0F74322}"/>
                  </a:ext>
                </a:extLst>
              </p:cNvPr>
              <p:cNvSpPr/>
              <p:nvPr/>
            </p:nvSpPr>
            <p:spPr>
              <a:xfrm>
                <a:off x="2657125" y="1884031"/>
                <a:ext cx="1209762" cy="1904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cxnSp>
            <p:nvCxnSpPr>
              <p:cNvPr id="64" name="Straight Connector 63">
                <a:extLst>
                  <a:ext uri="{FF2B5EF4-FFF2-40B4-BE49-F238E27FC236}">
                    <a16:creationId xmlns:a16="http://schemas.microsoft.com/office/drawing/2014/main" id="{FC052496-D7C4-2096-90F8-9CF3561B312A}"/>
                  </a:ext>
                </a:extLst>
              </p:cNvPr>
              <p:cNvCxnSpPr/>
              <p:nvPr/>
            </p:nvCxnSpPr>
            <p:spPr>
              <a:xfrm>
                <a:off x="2657125" y="2563365"/>
                <a:ext cx="1209762"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EB89A8F-E9CF-4CE5-9E40-37245763E126}"/>
                  </a:ext>
                </a:extLst>
              </p:cNvPr>
              <p:cNvCxnSpPr/>
              <p:nvPr/>
            </p:nvCxnSpPr>
            <p:spPr>
              <a:xfrm>
                <a:off x="2657125" y="3228414"/>
                <a:ext cx="1209762" cy="0"/>
              </a:xfrm>
              <a:prstGeom prst="line">
                <a:avLst/>
              </a:prstGeom>
            </p:spPr>
            <p:style>
              <a:lnRef idx="1">
                <a:schemeClr val="dk1"/>
              </a:lnRef>
              <a:fillRef idx="0">
                <a:schemeClr val="dk1"/>
              </a:fillRef>
              <a:effectRef idx="0">
                <a:schemeClr val="dk1"/>
              </a:effectRef>
              <a:fontRef idx="minor">
                <a:schemeClr val="tx1"/>
              </a:fontRef>
            </p:style>
          </p:cxnSp>
        </p:grpSp>
        <p:sp>
          <p:nvSpPr>
            <p:cNvPr id="114702" name="TextBox 46">
              <a:extLst>
                <a:ext uri="{FF2B5EF4-FFF2-40B4-BE49-F238E27FC236}">
                  <a16:creationId xmlns:a16="http://schemas.microsoft.com/office/drawing/2014/main" id="{4AE84764-CAEB-EC20-9236-1F220799E616}"/>
                </a:ext>
              </a:extLst>
            </p:cNvPr>
            <p:cNvSpPr txBox="1">
              <a:spLocks noChangeArrowheads="1"/>
            </p:cNvSpPr>
            <p:nvPr/>
          </p:nvSpPr>
          <p:spPr bwMode="auto">
            <a:xfrm>
              <a:off x="2685990" y="2247900"/>
              <a:ext cx="10345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defTabSz="914400" eaLnBrk="1" hangingPunct="1">
                <a:spcAft>
                  <a:spcPct val="0"/>
                </a:spcAft>
                <a:buClrTx/>
                <a:buSzTx/>
                <a:buFontTx/>
                <a:buNone/>
              </a:pPr>
              <a:r>
                <a:rPr lang="en-US" altLang="en-US" sz="1600">
                  <a:solidFill>
                    <a:schemeClr val="tx1"/>
                  </a:solidFill>
                  <a:cs typeface="Arial" panose="020B0604020202020204" pitchFamily="34" charset="0"/>
                </a:rPr>
                <a:t>addItem</a:t>
              </a:r>
            </a:p>
          </p:txBody>
        </p:sp>
        <p:sp>
          <p:nvSpPr>
            <p:cNvPr id="114703" name="TextBox 48">
              <a:extLst>
                <a:ext uri="{FF2B5EF4-FFF2-40B4-BE49-F238E27FC236}">
                  <a16:creationId xmlns:a16="http://schemas.microsoft.com/office/drawing/2014/main" id="{58894755-2DE5-E797-DC86-D335179234B1}"/>
                </a:ext>
              </a:extLst>
            </p:cNvPr>
            <p:cNvSpPr txBox="1">
              <a:spLocks noChangeArrowheads="1"/>
            </p:cNvSpPr>
            <p:nvPr/>
          </p:nvSpPr>
          <p:spPr bwMode="auto">
            <a:xfrm>
              <a:off x="2628962" y="2867460"/>
              <a:ext cx="1314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defTabSz="914400" eaLnBrk="1" hangingPunct="1">
                <a:spcAft>
                  <a:spcPct val="0"/>
                </a:spcAft>
                <a:buClrTx/>
                <a:buSzTx/>
                <a:buFontTx/>
                <a:buNone/>
              </a:pPr>
              <a:r>
                <a:rPr lang="en-US" altLang="en-US" sz="1600">
                  <a:solidFill>
                    <a:schemeClr val="tx1"/>
                  </a:solidFill>
                  <a:cs typeface="Arial" panose="020B0604020202020204" pitchFamily="34" charset="0"/>
                </a:rPr>
                <a:t>removeItem</a:t>
              </a:r>
            </a:p>
          </p:txBody>
        </p:sp>
        <p:sp>
          <p:nvSpPr>
            <p:cNvPr id="114704" name="TextBox 50">
              <a:extLst>
                <a:ext uri="{FF2B5EF4-FFF2-40B4-BE49-F238E27FC236}">
                  <a16:creationId xmlns:a16="http://schemas.microsoft.com/office/drawing/2014/main" id="{DFB130A7-4B8E-F81C-2633-23E54E466088}"/>
                </a:ext>
              </a:extLst>
            </p:cNvPr>
            <p:cNvSpPr txBox="1">
              <a:spLocks noChangeArrowheads="1"/>
            </p:cNvSpPr>
            <p:nvPr/>
          </p:nvSpPr>
          <p:spPr bwMode="auto">
            <a:xfrm>
              <a:off x="2667042" y="3448551"/>
              <a:ext cx="12667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defTabSz="914400" eaLnBrk="1" hangingPunct="1">
                <a:spcAft>
                  <a:spcPct val="0"/>
                </a:spcAft>
                <a:buClrTx/>
                <a:buSzTx/>
                <a:buFontTx/>
                <a:buNone/>
              </a:pPr>
              <a:r>
                <a:rPr lang="en-US" altLang="en-US" sz="1600">
                  <a:solidFill>
                    <a:schemeClr val="tx1"/>
                  </a:solidFill>
                  <a:cs typeface="Arial" panose="020B0604020202020204" pitchFamily="34" charset="0"/>
                </a:rPr>
                <a:t>checkout</a:t>
              </a:r>
            </a:p>
          </p:txBody>
        </p:sp>
        <p:sp>
          <p:nvSpPr>
            <p:cNvPr id="41" name="Flowchart: Process 40">
              <a:extLst>
                <a:ext uri="{FF2B5EF4-FFF2-40B4-BE49-F238E27FC236}">
                  <a16:creationId xmlns:a16="http://schemas.microsoft.com/office/drawing/2014/main" id="{ED09F0E0-4304-0707-15BA-2011E12C2F0A}"/>
                </a:ext>
              </a:extLst>
            </p:cNvPr>
            <p:cNvSpPr/>
            <p:nvPr/>
          </p:nvSpPr>
          <p:spPr>
            <a:xfrm>
              <a:off x="5133741" y="1457013"/>
              <a:ext cx="1009163" cy="619019"/>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a:solidFill>
                    <a:schemeClr val="tx1"/>
                  </a:solidFill>
                  <a:cs typeface="Arial" panose="020B0604020202020204" pitchFamily="34" charset="0"/>
                </a:rPr>
                <a:t>catalog</a:t>
              </a:r>
            </a:p>
          </p:txBody>
        </p:sp>
        <p:sp>
          <p:nvSpPr>
            <p:cNvPr id="42" name="Flowchart: Manual Operation 41">
              <a:extLst>
                <a:ext uri="{FF2B5EF4-FFF2-40B4-BE49-F238E27FC236}">
                  <a16:creationId xmlns:a16="http://schemas.microsoft.com/office/drawing/2014/main" id="{B72A8C86-F24D-CBC4-651B-41E211E05279}"/>
                </a:ext>
              </a:extLst>
            </p:cNvPr>
            <p:cNvSpPr/>
            <p:nvPr/>
          </p:nvSpPr>
          <p:spPr>
            <a:xfrm>
              <a:off x="4848274" y="2688703"/>
              <a:ext cx="1685024" cy="741237"/>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a:solidFill>
                    <a:schemeClr val="tx1"/>
                  </a:solidFill>
                  <a:cs typeface="Arial" panose="020B0604020202020204" pitchFamily="34" charset="0"/>
                </a:rPr>
                <a:t>Shopping</a:t>
              </a:r>
            </a:p>
            <a:p>
              <a:pPr algn="ctr">
                <a:defRPr/>
              </a:pPr>
              <a:r>
                <a:rPr lang="en-US" sz="1600" dirty="0">
                  <a:solidFill>
                    <a:schemeClr val="tx1"/>
                  </a:solidFill>
                  <a:cs typeface="Arial" panose="020B0604020202020204" pitchFamily="34" charset="0"/>
                </a:rPr>
                <a:t>cart</a:t>
              </a:r>
            </a:p>
          </p:txBody>
        </p:sp>
        <p:sp>
          <p:nvSpPr>
            <p:cNvPr id="43" name="Oval 42">
              <a:extLst>
                <a:ext uri="{FF2B5EF4-FFF2-40B4-BE49-F238E27FC236}">
                  <a16:creationId xmlns:a16="http://schemas.microsoft.com/office/drawing/2014/main" id="{68E970EB-56B5-FE03-B554-6B3AE81433E9}"/>
                </a:ext>
              </a:extLst>
            </p:cNvPr>
            <p:cNvSpPr/>
            <p:nvPr/>
          </p:nvSpPr>
          <p:spPr>
            <a:xfrm>
              <a:off x="5314279" y="3429939"/>
              <a:ext cx="200598" cy="1984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44" name="Oval 43">
              <a:extLst>
                <a:ext uri="{FF2B5EF4-FFF2-40B4-BE49-F238E27FC236}">
                  <a16:creationId xmlns:a16="http://schemas.microsoft.com/office/drawing/2014/main" id="{DF262374-3696-5C58-12C2-EB8D7B66ADD4}"/>
                </a:ext>
              </a:extLst>
            </p:cNvPr>
            <p:cNvSpPr/>
            <p:nvPr/>
          </p:nvSpPr>
          <p:spPr>
            <a:xfrm>
              <a:off x="5791086" y="3429939"/>
              <a:ext cx="200598" cy="1999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45" name="Cylinder 44">
              <a:extLst>
                <a:ext uri="{FF2B5EF4-FFF2-40B4-BE49-F238E27FC236}">
                  <a16:creationId xmlns:a16="http://schemas.microsoft.com/office/drawing/2014/main" id="{DED3E2DA-7D21-A570-8A92-7800EDF5E42F}"/>
                </a:ext>
              </a:extLst>
            </p:cNvPr>
            <p:cNvSpPr/>
            <p:nvPr/>
          </p:nvSpPr>
          <p:spPr>
            <a:xfrm>
              <a:off x="7443706" y="2552201"/>
              <a:ext cx="823995" cy="1022176"/>
            </a:xfrm>
            <a:prstGeom prst="can">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dirty="0" err="1">
                  <a:solidFill>
                    <a:schemeClr val="tx1"/>
                  </a:solidFill>
                  <a:cs typeface="Arial" panose="020B0604020202020204" pitchFamily="34" charset="0"/>
                </a:rPr>
                <a:t>dbms</a:t>
              </a:r>
              <a:endParaRPr lang="en-US" sz="2000" dirty="0">
                <a:solidFill>
                  <a:schemeClr val="tx1"/>
                </a:solidFill>
                <a:cs typeface="Arial" panose="020B0604020202020204" pitchFamily="34" charset="0"/>
              </a:endParaRPr>
            </a:p>
          </p:txBody>
        </p:sp>
        <p:sp>
          <p:nvSpPr>
            <p:cNvPr id="114710" name="TextBox 57">
              <a:extLst>
                <a:ext uri="{FF2B5EF4-FFF2-40B4-BE49-F238E27FC236}">
                  <a16:creationId xmlns:a16="http://schemas.microsoft.com/office/drawing/2014/main" id="{D166D126-F99D-7838-D5C2-95CA4DB51B03}"/>
                </a:ext>
              </a:extLst>
            </p:cNvPr>
            <p:cNvSpPr txBox="1">
              <a:spLocks noChangeArrowheads="1"/>
            </p:cNvSpPr>
            <p:nvPr/>
          </p:nvSpPr>
          <p:spPr bwMode="auto">
            <a:xfrm>
              <a:off x="1057276" y="824329"/>
              <a:ext cx="1104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defTabSz="914400" eaLnBrk="1" hangingPunct="1">
                <a:spcAft>
                  <a:spcPct val="0"/>
                </a:spcAft>
                <a:buClrTx/>
                <a:buSzTx/>
                <a:buFontTx/>
                <a:buNone/>
              </a:pPr>
              <a:r>
                <a:rPr lang="en-US" altLang="en-US" sz="2000">
                  <a:solidFill>
                    <a:schemeClr val="tx1"/>
                  </a:solidFill>
                </a:rPr>
                <a:t>View</a:t>
              </a:r>
            </a:p>
          </p:txBody>
        </p:sp>
        <p:sp>
          <p:nvSpPr>
            <p:cNvPr id="114711" name="TextBox 59">
              <a:extLst>
                <a:ext uri="{FF2B5EF4-FFF2-40B4-BE49-F238E27FC236}">
                  <a16:creationId xmlns:a16="http://schemas.microsoft.com/office/drawing/2014/main" id="{C8E478C5-5B72-C5A5-AD8E-8D9E2D7BA437}"/>
                </a:ext>
              </a:extLst>
            </p:cNvPr>
            <p:cNvSpPr txBox="1">
              <a:spLocks noChangeArrowheads="1"/>
            </p:cNvSpPr>
            <p:nvPr/>
          </p:nvSpPr>
          <p:spPr bwMode="auto">
            <a:xfrm>
              <a:off x="2627019" y="804662"/>
              <a:ext cx="14020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defTabSz="914400" eaLnBrk="1" hangingPunct="1">
                <a:spcAft>
                  <a:spcPct val="0"/>
                </a:spcAft>
                <a:buClrTx/>
                <a:buSzTx/>
                <a:buFontTx/>
                <a:buNone/>
              </a:pPr>
              <a:r>
                <a:rPr lang="en-US" altLang="en-US" sz="2000">
                  <a:solidFill>
                    <a:schemeClr val="tx1"/>
                  </a:solidFill>
                </a:rPr>
                <a:t>Controller</a:t>
              </a:r>
            </a:p>
          </p:txBody>
        </p:sp>
        <p:sp>
          <p:nvSpPr>
            <p:cNvPr id="114712" name="TextBox 61">
              <a:extLst>
                <a:ext uri="{FF2B5EF4-FFF2-40B4-BE49-F238E27FC236}">
                  <a16:creationId xmlns:a16="http://schemas.microsoft.com/office/drawing/2014/main" id="{7F9605BB-03D5-AEEE-2600-65CB416AF4EB}"/>
                </a:ext>
              </a:extLst>
            </p:cNvPr>
            <p:cNvSpPr txBox="1">
              <a:spLocks noChangeArrowheads="1"/>
            </p:cNvSpPr>
            <p:nvPr/>
          </p:nvSpPr>
          <p:spPr bwMode="auto">
            <a:xfrm>
              <a:off x="5133975" y="830757"/>
              <a:ext cx="12002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defTabSz="914400" eaLnBrk="1" hangingPunct="1">
                <a:spcAft>
                  <a:spcPct val="0"/>
                </a:spcAft>
                <a:buClrTx/>
                <a:buSzTx/>
                <a:buFontTx/>
                <a:buNone/>
              </a:pPr>
              <a:r>
                <a:rPr lang="en-US" altLang="en-US" sz="2000">
                  <a:solidFill>
                    <a:schemeClr val="tx1"/>
                  </a:solidFill>
                </a:rPr>
                <a:t>Model</a:t>
              </a:r>
            </a:p>
          </p:txBody>
        </p:sp>
        <p:cxnSp>
          <p:nvCxnSpPr>
            <p:cNvPr id="49" name="Straight Arrow Connector 48">
              <a:extLst>
                <a:ext uri="{FF2B5EF4-FFF2-40B4-BE49-F238E27FC236}">
                  <a16:creationId xmlns:a16="http://schemas.microsoft.com/office/drawing/2014/main" id="{472A8062-8C0A-D008-8B81-F767D94C9522}"/>
                </a:ext>
              </a:extLst>
            </p:cNvPr>
            <p:cNvCxnSpPr>
              <a:cxnSpLocks/>
              <a:stCxn id="42" idx="3"/>
              <a:endCxn id="45" idx="2"/>
            </p:cNvCxnSpPr>
            <p:nvPr/>
          </p:nvCxnSpPr>
          <p:spPr>
            <a:xfrm>
              <a:off x="6365105" y="3060114"/>
              <a:ext cx="1078600" cy="317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9D1F1CDC-B190-3931-7B3A-7E251E4CE2C6}"/>
                </a:ext>
              </a:extLst>
            </p:cNvPr>
            <p:cNvCxnSpPr>
              <a:stCxn id="45" idx="1"/>
              <a:endCxn id="41" idx="3"/>
            </p:cNvCxnSpPr>
            <p:nvPr/>
          </p:nvCxnSpPr>
          <p:spPr>
            <a:xfrm rot="16200000" flipV="1">
              <a:off x="6606465" y="1302962"/>
              <a:ext cx="785678" cy="1712800"/>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7B309191-8FEB-3ED5-E248-BC9E45282AB5}"/>
                </a:ext>
              </a:extLst>
            </p:cNvPr>
            <p:cNvCxnSpPr>
              <a:stCxn id="41" idx="1"/>
              <a:endCxn id="29" idx="2"/>
            </p:cNvCxnSpPr>
            <p:nvPr/>
          </p:nvCxnSpPr>
          <p:spPr>
            <a:xfrm rot="10800000" flipV="1">
              <a:off x="1485941" y="1766523"/>
              <a:ext cx="3647800" cy="336493"/>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99CDBD17-4B23-A12F-3D1A-D62BA3C06D53}"/>
                </a:ext>
              </a:extLst>
            </p:cNvPr>
            <p:cNvCxnSpPr>
              <a:stCxn id="29" idx="3"/>
            </p:cNvCxnSpPr>
            <p:nvPr/>
          </p:nvCxnSpPr>
          <p:spPr>
            <a:xfrm>
              <a:off x="2038357" y="2769652"/>
              <a:ext cx="61876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90CA4E0-8132-B2CA-9493-7399E366F76F}"/>
                </a:ext>
              </a:extLst>
            </p:cNvPr>
            <p:cNvCxnSpPr>
              <a:cxnSpLocks/>
              <a:endCxn id="29" idx="1"/>
            </p:cNvCxnSpPr>
            <p:nvPr/>
          </p:nvCxnSpPr>
          <p:spPr>
            <a:xfrm>
              <a:off x="305497" y="2769652"/>
              <a:ext cx="628027"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AEB4899-F27F-FFEA-8822-66D0689F932F}"/>
                </a:ext>
              </a:extLst>
            </p:cNvPr>
            <p:cNvCxnSpPr>
              <a:cxnSpLocks/>
              <a:stCxn id="114702" idx="3"/>
            </p:cNvCxnSpPr>
            <p:nvPr/>
          </p:nvCxnSpPr>
          <p:spPr>
            <a:xfrm>
              <a:off x="3720296" y="2417287"/>
              <a:ext cx="1203589" cy="47775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646BF756-E363-5DFC-198B-B3E5B5B8EF07}"/>
                </a:ext>
              </a:extLst>
            </p:cNvPr>
            <p:cNvCxnSpPr>
              <a:cxnSpLocks/>
              <a:endCxn id="42" idx="1"/>
            </p:cNvCxnSpPr>
            <p:nvPr/>
          </p:nvCxnSpPr>
          <p:spPr>
            <a:xfrm flipV="1">
              <a:off x="3809793" y="3060114"/>
              <a:ext cx="1206675" cy="793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4A048CC6-556B-F9B8-CC5C-4715B64871F4}"/>
                </a:ext>
              </a:extLst>
            </p:cNvPr>
            <p:cNvCxnSpPr>
              <a:cxnSpLocks/>
            </p:cNvCxnSpPr>
            <p:nvPr/>
          </p:nvCxnSpPr>
          <p:spPr>
            <a:xfrm flipV="1">
              <a:off x="3481120" y="3268042"/>
              <a:ext cx="1609415" cy="54441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A1D106-6D31-70EF-F1ED-FFEC9F63AC95}"/>
                </a:ext>
              </a:extLst>
            </p:cNvPr>
            <p:cNvCxnSpPr>
              <a:cxnSpLocks/>
            </p:cNvCxnSpPr>
            <p:nvPr/>
          </p:nvCxnSpPr>
          <p:spPr>
            <a:xfrm flipH="1">
              <a:off x="3592221" y="2612516"/>
              <a:ext cx="6172" cy="212847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748D4D9-BB2A-B323-2BEB-7170E6C91576}"/>
                </a:ext>
              </a:extLst>
            </p:cNvPr>
            <p:cNvCxnSpPr>
              <a:cxnSpLocks/>
            </p:cNvCxnSpPr>
            <p:nvPr/>
          </p:nvCxnSpPr>
          <p:spPr>
            <a:xfrm>
              <a:off x="3720296" y="3206139"/>
              <a:ext cx="0" cy="153485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1C6616BE-0A4A-2BFB-6EF0-645FA03D7098}"/>
                </a:ext>
              </a:extLst>
            </p:cNvPr>
            <p:cNvCxnSpPr>
              <a:cxnSpLocks/>
            </p:cNvCxnSpPr>
            <p:nvPr/>
          </p:nvCxnSpPr>
          <p:spPr>
            <a:xfrm>
              <a:off x="2828405" y="3812461"/>
              <a:ext cx="0" cy="17792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59F2A78-B737-40D8-176B-B9AAA7D91E80}"/>
                </a:ext>
              </a:extLst>
            </p:cNvPr>
            <p:cNvCxnSpPr>
              <a:cxnSpLocks/>
              <a:stCxn id="114697" idx="1"/>
            </p:cNvCxnSpPr>
            <p:nvPr/>
          </p:nvCxnSpPr>
          <p:spPr>
            <a:xfrm flipH="1" flipV="1">
              <a:off x="217543" y="3429939"/>
              <a:ext cx="2277561" cy="14808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B4614AF4-2DF8-B3CE-5882-379B745F43B3}"/>
                </a:ext>
              </a:extLst>
            </p:cNvPr>
            <p:cNvCxnSpPr>
              <a:cxnSpLocks/>
            </p:cNvCxnSpPr>
            <p:nvPr/>
          </p:nvCxnSpPr>
          <p:spPr>
            <a:xfrm flipH="1" flipV="1">
              <a:off x="277722" y="4277520"/>
              <a:ext cx="2217382" cy="1390413"/>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14726" name="TextBox 118">
              <a:extLst>
                <a:ext uri="{FF2B5EF4-FFF2-40B4-BE49-F238E27FC236}">
                  <a16:creationId xmlns:a16="http://schemas.microsoft.com/office/drawing/2014/main" id="{35ADD684-5818-EE98-848D-A1409427D033}"/>
                </a:ext>
              </a:extLst>
            </p:cNvPr>
            <p:cNvSpPr txBox="1">
              <a:spLocks noChangeArrowheads="1"/>
            </p:cNvSpPr>
            <p:nvPr/>
          </p:nvSpPr>
          <p:spPr bwMode="auto">
            <a:xfrm>
              <a:off x="-60208" y="1934615"/>
              <a:ext cx="380001"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1375"/>
                </a:spcAft>
                <a:buClr>
                  <a:srgbClr val="000000"/>
                </a:buClr>
                <a:buSzPct val="45000"/>
                <a:buFont typeface="Wingdings" panose="05000000000000000000" pitchFamily="2" charset="2"/>
                <a:buChar char=""/>
                <a:defRPr sz="3600">
                  <a:solidFill>
                    <a:srgbClr val="000000"/>
                  </a:solidFill>
                  <a:latin typeface="Comic Sans MS" panose="030F0702030302020204" pitchFamily="66" charset="0"/>
                </a:defRPr>
              </a:lvl1pPr>
              <a:lvl2pPr marL="854075" indent="-284163">
                <a:spcAft>
                  <a:spcPts val="1088"/>
                </a:spcAft>
                <a:buClr>
                  <a:srgbClr val="000000"/>
                </a:buClr>
                <a:buSzPct val="75000"/>
                <a:buFont typeface="Symbol" panose="05050102010706020507" pitchFamily="18" charset="2"/>
                <a:buChar char=""/>
                <a:defRPr sz="3200">
                  <a:solidFill>
                    <a:srgbClr val="000000"/>
                  </a:solidFill>
                  <a:latin typeface="Comic Sans MS" panose="030F0702030302020204" pitchFamily="66" charset="0"/>
                </a:defRPr>
              </a:lvl2pPr>
              <a:lvl3pPr marL="1285875" indent="-212725">
                <a:spcAft>
                  <a:spcPts val="813"/>
                </a:spcAft>
                <a:buClr>
                  <a:srgbClr val="000000"/>
                </a:buClr>
                <a:buSzPct val="45000"/>
                <a:buFont typeface="Wingdings" panose="05000000000000000000" pitchFamily="2" charset="2"/>
                <a:buChar char=""/>
                <a:defRPr sz="2800">
                  <a:solidFill>
                    <a:srgbClr val="000000"/>
                  </a:solidFill>
                  <a:latin typeface="Comic Sans MS" panose="030F0702030302020204" pitchFamily="66" charset="0"/>
                </a:defRPr>
              </a:lvl3pPr>
              <a:lvl4pPr marL="1717675" indent="-206375">
                <a:spcAft>
                  <a:spcPts val="525"/>
                </a:spcAft>
                <a:buClr>
                  <a:srgbClr val="000000"/>
                </a:buClr>
                <a:buSzPct val="75000"/>
                <a:buFont typeface="Symbol" panose="05050102010706020507" pitchFamily="18" charset="2"/>
                <a:buChar char=""/>
                <a:defRPr sz="2400">
                  <a:solidFill>
                    <a:srgbClr val="000000"/>
                  </a:solidFill>
                  <a:latin typeface="Comic Sans MS" panose="030F0702030302020204" pitchFamily="66" charset="0"/>
                </a:defRPr>
              </a:lvl4pPr>
              <a:lvl5pPr marL="2149475" indent="-207963">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5pPr>
              <a:lvl6pPr marL="26066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6pPr>
              <a:lvl7pPr marL="30638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7pPr>
              <a:lvl8pPr marL="35210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8pPr>
              <a:lvl9pPr marL="3978275" indent="-207963" eaLnBrk="0" fontAlgn="base" hangingPunct="0">
                <a:spcBef>
                  <a:spcPct val="0"/>
                </a:spcBef>
                <a:spcAft>
                  <a:spcPts val="238"/>
                </a:spcAft>
                <a:buClr>
                  <a:srgbClr val="000000"/>
                </a:buClr>
                <a:buSzPct val="45000"/>
                <a:buFont typeface="Wingdings" panose="05000000000000000000" pitchFamily="2" charset="2"/>
                <a:buChar char=""/>
                <a:defRPr sz="2400">
                  <a:solidFill>
                    <a:srgbClr val="000000"/>
                  </a:solidFill>
                  <a:latin typeface="Comic Sans MS" panose="030F0702030302020204" pitchFamily="66" charset="0"/>
                </a:defRPr>
              </a:lvl9pPr>
            </a:lstStyle>
            <a:p>
              <a:pPr defTabSz="914400" eaLnBrk="1" hangingPunct="1">
                <a:spcAft>
                  <a:spcPct val="0"/>
                </a:spcAft>
                <a:buClrTx/>
                <a:buSzTx/>
                <a:buFontTx/>
                <a:buNone/>
              </a:pPr>
              <a:r>
                <a:rPr lang="en-US" altLang="en-US" sz="2400">
                  <a:solidFill>
                    <a:schemeClr val="tx1"/>
                  </a:solidFill>
                </a:rPr>
                <a:t>Customer</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AutoShape 2">
            <a:extLst>
              <a:ext uri="{FF2B5EF4-FFF2-40B4-BE49-F238E27FC236}">
                <a16:creationId xmlns:a16="http://schemas.microsoft.com/office/drawing/2014/main" id="{92CA9824-3C8D-2CD6-8A35-C8EA9B30AF09}"/>
              </a:ext>
            </a:extLst>
          </p:cNvPr>
          <p:cNvSpPr>
            <a:spLocks noChangeArrowheads="1"/>
          </p:cNvSpPr>
          <p:nvPr/>
        </p:nvSpPr>
        <p:spPr bwMode="auto">
          <a:xfrm>
            <a:off x="923925" y="587375"/>
            <a:ext cx="2268538" cy="1008063"/>
          </a:xfrm>
          <a:prstGeom prst="roundRect">
            <a:avLst>
              <a:gd name="adj" fmla="val 16667"/>
            </a:avLst>
          </a:prstGeom>
          <a:solidFill>
            <a:srgbClr val="FFFF00"/>
          </a:solidFill>
          <a:ln w="9525">
            <a:solidFill>
              <a:schemeClr val="tx1"/>
            </a:solidFill>
            <a:round/>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333827" name="Text Box 3">
            <a:extLst>
              <a:ext uri="{FF2B5EF4-FFF2-40B4-BE49-F238E27FC236}">
                <a16:creationId xmlns:a16="http://schemas.microsoft.com/office/drawing/2014/main" id="{C22C4AE2-8539-8172-EA71-F9AF600F9837}"/>
              </a:ext>
            </a:extLst>
          </p:cNvPr>
          <p:cNvSpPr txBox="1">
            <a:spLocks noChangeArrowheads="1"/>
          </p:cNvSpPr>
          <p:nvPr/>
        </p:nvSpPr>
        <p:spPr bwMode="auto">
          <a:xfrm>
            <a:off x="990600" y="547688"/>
            <a:ext cx="1930400" cy="963612"/>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800" dirty="0" err="1">
                <a:solidFill>
                  <a:schemeClr val="tx1"/>
                </a:solidFill>
                <a:latin typeface="+mj-lt"/>
              </a:rPr>
              <a:t>aConcrete</a:t>
            </a:r>
            <a:endParaRPr lang="en-US" sz="2800" dirty="0">
              <a:solidFill>
                <a:schemeClr val="tx1"/>
              </a:solidFill>
              <a:latin typeface="+mj-lt"/>
            </a:endParaRPr>
          </a:p>
          <a:p>
            <a:pPr defTabSz="503238" eaLnBrk="1" hangingPunct="1">
              <a:defRPr/>
            </a:pPr>
            <a:r>
              <a:rPr lang="en-US" sz="2800" dirty="0">
                <a:solidFill>
                  <a:schemeClr val="tx1"/>
                </a:solidFill>
                <a:latin typeface="+mj-lt"/>
              </a:rPr>
              <a:t>Subject:</a:t>
            </a:r>
          </a:p>
        </p:txBody>
      </p:sp>
      <p:sp>
        <p:nvSpPr>
          <p:cNvPr id="333828" name="AutoShape 4">
            <a:extLst>
              <a:ext uri="{FF2B5EF4-FFF2-40B4-BE49-F238E27FC236}">
                <a16:creationId xmlns:a16="http://schemas.microsoft.com/office/drawing/2014/main" id="{8F8B0A03-4A63-B3E1-30EE-D654C0969A0F}"/>
              </a:ext>
            </a:extLst>
          </p:cNvPr>
          <p:cNvSpPr>
            <a:spLocks noChangeArrowheads="1"/>
          </p:cNvSpPr>
          <p:nvPr/>
        </p:nvSpPr>
        <p:spPr bwMode="auto">
          <a:xfrm>
            <a:off x="4133850" y="544513"/>
            <a:ext cx="2268538" cy="1008062"/>
          </a:xfrm>
          <a:prstGeom prst="roundRect">
            <a:avLst>
              <a:gd name="adj" fmla="val 16667"/>
            </a:avLst>
          </a:prstGeom>
          <a:solidFill>
            <a:srgbClr val="FFFF00"/>
          </a:solidFill>
          <a:ln w="9525">
            <a:solidFill>
              <a:schemeClr val="tx1"/>
            </a:solidFill>
            <a:round/>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115717" name="Text Box 5">
            <a:extLst>
              <a:ext uri="{FF2B5EF4-FFF2-40B4-BE49-F238E27FC236}">
                <a16:creationId xmlns:a16="http://schemas.microsoft.com/office/drawing/2014/main" id="{15FF4B6F-9B26-DB8A-7D46-A54B27714204}"/>
              </a:ext>
            </a:extLst>
          </p:cNvPr>
          <p:cNvSpPr txBox="1">
            <a:spLocks noChangeArrowheads="1"/>
          </p:cNvSpPr>
          <p:nvPr/>
        </p:nvSpPr>
        <p:spPr bwMode="auto">
          <a:xfrm>
            <a:off x="4200525" y="503238"/>
            <a:ext cx="1905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600">
                <a:solidFill>
                  <a:schemeClr val="tx1"/>
                </a:solidFill>
                <a:latin typeface="Comic Sans MS" panose="030F0702030302020204" pitchFamily="66" charset="0"/>
                <a:cs typeface="Arial" panose="020B0604020202020204" pitchFamily="34" charset="0"/>
              </a:rPr>
              <a:t>aConcrete</a:t>
            </a:r>
          </a:p>
          <a:p>
            <a:pPr eaLnBrk="1" hangingPunct="1"/>
            <a:r>
              <a:rPr lang="en-US" altLang="en-US" sz="2600">
                <a:solidFill>
                  <a:schemeClr val="tx1"/>
                </a:solidFill>
                <a:latin typeface="Comic Sans MS" panose="030F0702030302020204" pitchFamily="66" charset="0"/>
                <a:cs typeface="Arial" panose="020B0604020202020204" pitchFamily="34" charset="0"/>
              </a:rPr>
              <a:t>Controller:</a:t>
            </a:r>
          </a:p>
        </p:txBody>
      </p:sp>
      <p:sp>
        <p:nvSpPr>
          <p:cNvPr id="333830" name="AutoShape 6">
            <a:extLst>
              <a:ext uri="{FF2B5EF4-FFF2-40B4-BE49-F238E27FC236}">
                <a16:creationId xmlns:a16="http://schemas.microsoft.com/office/drawing/2014/main" id="{AB3ADC38-9C74-B594-3590-43CC75AD3567}"/>
              </a:ext>
            </a:extLst>
          </p:cNvPr>
          <p:cNvSpPr>
            <a:spLocks noChangeArrowheads="1"/>
          </p:cNvSpPr>
          <p:nvPr/>
        </p:nvSpPr>
        <p:spPr bwMode="auto">
          <a:xfrm>
            <a:off x="7242175" y="544513"/>
            <a:ext cx="2268538" cy="1008062"/>
          </a:xfrm>
          <a:prstGeom prst="roundRect">
            <a:avLst>
              <a:gd name="adj" fmla="val 16667"/>
            </a:avLst>
          </a:prstGeom>
          <a:solidFill>
            <a:srgbClr val="FFFF00"/>
          </a:solidFill>
          <a:ln w="9525">
            <a:solidFill>
              <a:schemeClr val="tx1"/>
            </a:solidFill>
            <a:round/>
            <a:headEnd/>
            <a:tailEnd/>
          </a:ln>
        </p:spPr>
        <p:txBody>
          <a:bodyPr wrap="none" lIns="91420" tIns="45711" rIns="91420" bIns="45711" anchor="ctr"/>
          <a:lstStyle/>
          <a:p>
            <a:pPr>
              <a:lnSpc>
                <a:spcPct val="80000"/>
              </a:lnSpc>
              <a:buClr>
                <a:srgbClr val="000000"/>
              </a:buClr>
              <a:buSzPct val="100000"/>
              <a:buFont typeface="Times New Roman" pitchFamily="18" charset="0"/>
              <a:buNone/>
              <a:defRPr/>
            </a:pPr>
            <a:endParaRPr lang="en-US">
              <a:latin typeface="+mj-lt"/>
            </a:endParaRPr>
          </a:p>
        </p:txBody>
      </p:sp>
      <p:sp>
        <p:nvSpPr>
          <p:cNvPr id="115719" name="Text Box 7">
            <a:extLst>
              <a:ext uri="{FF2B5EF4-FFF2-40B4-BE49-F238E27FC236}">
                <a16:creationId xmlns:a16="http://schemas.microsoft.com/office/drawing/2014/main" id="{B9AB15BD-E4BF-05D6-A9CB-22FF69D207F1}"/>
              </a:ext>
            </a:extLst>
          </p:cNvPr>
          <p:cNvSpPr txBox="1">
            <a:spLocks noChangeArrowheads="1"/>
          </p:cNvSpPr>
          <p:nvPr/>
        </p:nvSpPr>
        <p:spPr bwMode="auto">
          <a:xfrm>
            <a:off x="7308850" y="503238"/>
            <a:ext cx="18081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72" tIns="50387" rIns="100772" bIns="50387">
            <a:spAutoFit/>
          </a:bodyP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eaLnBrk="1" hangingPunct="1"/>
            <a:r>
              <a:rPr lang="en-US" altLang="en-US" sz="2600">
                <a:solidFill>
                  <a:schemeClr val="tx1"/>
                </a:solidFill>
                <a:latin typeface="Comic Sans MS" panose="030F0702030302020204" pitchFamily="66" charset="0"/>
                <a:cs typeface="Arial" panose="020B0604020202020204" pitchFamily="34" charset="0"/>
              </a:rPr>
              <a:t>aConcrete</a:t>
            </a:r>
          </a:p>
          <a:p>
            <a:pPr eaLnBrk="1" hangingPunct="1"/>
            <a:r>
              <a:rPr lang="en-US" altLang="en-US" sz="2600">
                <a:solidFill>
                  <a:schemeClr val="tx1"/>
                </a:solidFill>
                <a:latin typeface="Comic Sans MS" panose="030F0702030302020204" pitchFamily="66" charset="0"/>
                <a:cs typeface="Arial" panose="020B0604020202020204" pitchFamily="34" charset="0"/>
              </a:rPr>
              <a:t>Observer:</a:t>
            </a:r>
          </a:p>
        </p:txBody>
      </p:sp>
      <p:sp>
        <p:nvSpPr>
          <p:cNvPr id="115720" name="Line 8">
            <a:extLst>
              <a:ext uri="{FF2B5EF4-FFF2-40B4-BE49-F238E27FC236}">
                <a16:creationId xmlns:a16="http://schemas.microsoft.com/office/drawing/2014/main" id="{7DD6A497-AA3D-C8F5-4A1C-7DC7F9644E2D}"/>
              </a:ext>
            </a:extLst>
          </p:cNvPr>
          <p:cNvSpPr>
            <a:spLocks noChangeShapeType="1"/>
          </p:cNvSpPr>
          <p:nvPr/>
        </p:nvSpPr>
        <p:spPr bwMode="auto">
          <a:xfrm>
            <a:off x="2016125" y="1595438"/>
            <a:ext cx="0" cy="546100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721" name="Line 9">
            <a:extLst>
              <a:ext uri="{FF2B5EF4-FFF2-40B4-BE49-F238E27FC236}">
                <a16:creationId xmlns:a16="http://schemas.microsoft.com/office/drawing/2014/main" id="{90E93E66-A738-F46F-4B57-18622958339C}"/>
              </a:ext>
            </a:extLst>
          </p:cNvPr>
          <p:cNvSpPr>
            <a:spLocks noChangeShapeType="1"/>
          </p:cNvSpPr>
          <p:nvPr/>
        </p:nvSpPr>
        <p:spPr bwMode="auto">
          <a:xfrm>
            <a:off x="5292725" y="1595438"/>
            <a:ext cx="0" cy="546100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722" name="Line 10">
            <a:extLst>
              <a:ext uri="{FF2B5EF4-FFF2-40B4-BE49-F238E27FC236}">
                <a16:creationId xmlns:a16="http://schemas.microsoft.com/office/drawing/2014/main" id="{084107B1-880E-F612-39EC-4E70CDF57139}"/>
              </a:ext>
            </a:extLst>
          </p:cNvPr>
          <p:cNvSpPr>
            <a:spLocks noChangeShapeType="1"/>
          </p:cNvSpPr>
          <p:nvPr/>
        </p:nvSpPr>
        <p:spPr bwMode="auto">
          <a:xfrm>
            <a:off x="8401050" y="1595438"/>
            <a:ext cx="0" cy="546100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3835" name="Line 11">
            <a:extLst>
              <a:ext uri="{FF2B5EF4-FFF2-40B4-BE49-F238E27FC236}">
                <a16:creationId xmlns:a16="http://schemas.microsoft.com/office/drawing/2014/main" id="{307F8B9D-17B4-23B4-6F80-A9E8B10A59F3}"/>
              </a:ext>
            </a:extLst>
          </p:cNvPr>
          <p:cNvSpPr>
            <a:spLocks noChangeShapeType="1"/>
          </p:cNvSpPr>
          <p:nvPr/>
        </p:nvSpPr>
        <p:spPr bwMode="auto">
          <a:xfrm flipH="1">
            <a:off x="2016125" y="2100263"/>
            <a:ext cx="3276600" cy="0"/>
          </a:xfrm>
          <a:prstGeom prst="line">
            <a:avLst/>
          </a:prstGeom>
          <a:noFill/>
          <a:ln w="9525">
            <a:solidFill>
              <a:schemeClr val="tx1"/>
            </a:solidFill>
            <a:round/>
            <a:headEnd/>
            <a:tailEnd type="triangle"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33836" name="Line 12">
            <a:extLst>
              <a:ext uri="{FF2B5EF4-FFF2-40B4-BE49-F238E27FC236}">
                <a16:creationId xmlns:a16="http://schemas.microsoft.com/office/drawing/2014/main" id="{21C98EDD-AA54-316C-C91E-F4F6D12A547D}"/>
              </a:ext>
            </a:extLst>
          </p:cNvPr>
          <p:cNvSpPr>
            <a:spLocks noChangeShapeType="1"/>
          </p:cNvSpPr>
          <p:nvPr/>
        </p:nvSpPr>
        <p:spPr bwMode="auto">
          <a:xfrm>
            <a:off x="2016125" y="2519363"/>
            <a:ext cx="1260475" cy="0"/>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33837" name="Line 13">
            <a:extLst>
              <a:ext uri="{FF2B5EF4-FFF2-40B4-BE49-F238E27FC236}">
                <a16:creationId xmlns:a16="http://schemas.microsoft.com/office/drawing/2014/main" id="{63D0C23D-A79D-3C83-BE9D-BE13D6CC6A73}"/>
              </a:ext>
            </a:extLst>
          </p:cNvPr>
          <p:cNvSpPr>
            <a:spLocks noChangeShapeType="1"/>
          </p:cNvSpPr>
          <p:nvPr/>
        </p:nvSpPr>
        <p:spPr bwMode="auto">
          <a:xfrm>
            <a:off x="3276600" y="2519363"/>
            <a:ext cx="0" cy="588962"/>
          </a:xfrm>
          <a:prstGeom prst="line">
            <a:avLst/>
          </a:prstGeom>
          <a:noFill/>
          <a:ln w="9525">
            <a:solidFill>
              <a:schemeClr val="tx1"/>
            </a:solidFill>
            <a:round/>
            <a:headEnd/>
            <a:tailEnd/>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33838" name="Line 14">
            <a:extLst>
              <a:ext uri="{FF2B5EF4-FFF2-40B4-BE49-F238E27FC236}">
                <a16:creationId xmlns:a16="http://schemas.microsoft.com/office/drawing/2014/main" id="{BDEB984E-A3C4-2E6A-B72C-76183A7AE61E}"/>
              </a:ext>
            </a:extLst>
          </p:cNvPr>
          <p:cNvSpPr>
            <a:spLocks noChangeShapeType="1"/>
          </p:cNvSpPr>
          <p:nvPr/>
        </p:nvSpPr>
        <p:spPr bwMode="auto">
          <a:xfrm flipH="1" flipV="1">
            <a:off x="2016125" y="3108325"/>
            <a:ext cx="1260475" cy="0"/>
          </a:xfrm>
          <a:prstGeom prst="line">
            <a:avLst/>
          </a:prstGeom>
          <a:noFill/>
          <a:ln w="9525">
            <a:solidFill>
              <a:schemeClr val="tx1"/>
            </a:solidFill>
            <a:round/>
            <a:headEnd/>
            <a:tailEnd type="triangle"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33839" name="Line 15">
            <a:extLst>
              <a:ext uri="{FF2B5EF4-FFF2-40B4-BE49-F238E27FC236}">
                <a16:creationId xmlns:a16="http://schemas.microsoft.com/office/drawing/2014/main" id="{46F4EF39-4753-B829-9F2B-8CE2F38220A9}"/>
              </a:ext>
            </a:extLst>
          </p:cNvPr>
          <p:cNvSpPr>
            <a:spLocks noChangeShapeType="1"/>
          </p:cNvSpPr>
          <p:nvPr/>
        </p:nvSpPr>
        <p:spPr bwMode="auto">
          <a:xfrm flipV="1">
            <a:off x="2016125" y="3695700"/>
            <a:ext cx="3276600" cy="0"/>
          </a:xfrm>
          <a:prstGeom prst="line">
            <a:avLst/>
          </a:prstGeom>
          <a:noFill/>
          <a:ln w="9525">
            <a:solidFill>
              <a:schemeClr val="tx1"/>
            </a:solidFill>
            <a:round/>
            <a:headEnd/>
            <a:tailEnd type="triangle"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33840" name="Line 16">
            <a:extLst>
              <a:ext uri="{FF2B5EF4-FFF2-40B4-BE49-F238E27FC236}">
                <a16:creationId xmlns:a16="http://schemas.microsoft.com/office/drawing/2014/main" id="{A2A9C4BE-DCA5-6056-98A2-AB932F190888}"/>
              </a:ext>
            </a:extLst>
          </p:cNvPr>
          <p:cNvSpPr>
            <a:spLocks noChangeShapeType="1"/>
          </p:cNvSpPr>
          <p:nvPr/>
        </p:nvSpPr>
        <p:spPr bwMode="auto">
          <a:xfrm flipH="1">
            <a:off x="2016125" y="4367213"/>
            <a:ext cx="3276600" cy="0"/>
          </a:xfrm>
          <a:prstGeom prst="line">
            <a:avLst/>
          </a:prstGeom>
          <a:noFill/>
          <a:ln w="9525">
            <a:solidFill>
              <a:schemeClr val="tx1"/>
            </a:solidFill>
            <a:round/>
            <a:headEnd/>
            <a:tailEnd type="triangle"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33841" name="Line 17">
            <a:extLst>
              <a:ext uri="{FF2B5EF4-FFF2-40B4-BE49-F238E27FC236}">
                <a16:creationId xmlns:a16="http://schemas.microsoft.com/office/drawing/2014/main" id="{ED240972-FB1F-53A8-2053-490B4AB6A82F}"/>
              </a:ext>
            </a:extLst>
          </p:cNvPr>
          <p:cNvSpPr>
            <a:spLocks noChangeShapeType="1"/>
          </p:cNvSpPr>
          <p:nvPr/>
        </p:nvSpPr>
        <p:spPr bwMode="auto">
          <a:xfrm flipV="1">
            <a:off x="2016125" y="5207000"/>
            <a:ext cx="6384925" cy="0"/>
          </a:xfrm>
          <a:prstGeom prst="line">
            <a:avLst/>
          </a:prstGeom>
          <a:noFill/>
          <a:ln w="9525">
            <a:solidFill>
              <a:schemeClr val="tx1"/>
            </a:solidFill>
            <a:round/>
            <a:headEnd/>
            <a:tailEnd type="triangle"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33842" name="Line 18">
            <a:extLst>
              <a:ext uri="{FF2B5EF4-FFF2-40B4-BE49-F238E27FC236}">
                <a16:creationId xmlns:a16="http://schemas.microsoft.com/office/drawing/2014/main" id="{117B3857-8A39-A983-E74C-EFD7E1D735DE}"/>
              </a:ext>
            </a:extLst>
          </p:cNvPr>
          <p:cNvSpPr>
            <a:spLocks noChangeShapeType="1"/>
          </p:cNvSpPr>
          <p:nvPr/>
        </p:nvSpPr>
        <p:spPr bwMode="auto">
          <a:xfrm flipH="1">
            <a:off x="2016125" y="5711825"/>
            <a:ext cx="6384925" cy="0"/>
          </a:xfrm>
          <a:prstGeom prst="line">
            <a:avLst/>
          </a:prstGeom>
          <a:noFill/>
          <a:ln w="9525">
            <a:solidFill>
              <a:schemeClr val="tx1"/>
            </a:solidFill>
            <a:round/>
            <a:headEnd/>
            <a:tailEnd type="triangle" w="lg" len="lg"/>
          </a:ln>
        </p:spPr>
        <p:txBody>
          <a:bodyPr/>
          <a:lstStyle/>
          <a:p>
            <a:pPr>
              <a:lnSpc>
                <a:spcPct val="80000"/>
              </a:lnSpc>
              <a:buClr>
                <a:srgbClr val="000000"/>
              </a:buClr>
              <a:buSzPct val="100000"/>
              <a:buFont typeface="Times New Roman" pitchFamily="18" charset="0"/>
              <a:buNone/>
              <a:defRPr/>
            </a:pPr>
            <a:endParaRPr lang="en-US">
              <a:latin typeface="+mj-lt"/>
            </a:endParaRPr>
          </a:p>
        </p:txBody>
      </p:sp>
      <p:sp>
        <p:nvSpPr>
          <p:cNvPr id="333843" name="Text Box 19">
            <a:extLst>
              <a:ext uri="{FF2B5EF4-FFF2-40B4-BE49-F238E27FC236}">
                <a16:creationId xmlns:a16="http://schemas.microsoft.com/office/drawing/2014/main" id="{6F5CB61F-9A5E-BD5A-7609-87E4D5299E94}"/>
              </a:ext>
            </a:extLst>
          </p:cNvPr>
          <p:cNvSpPr txBox="1">
            <a:spLocks noChangeArrowheads="1"/>
          </p:cNvSpPr>
          <p:nvPr/>
        </p:nvSpPr>
        <p:spPr bwMode="auto">
          <a:xfrm>
            <a:off x="2940050" y="1679575"/>
            <a:ext cx="1735138" cy="439738"/>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200">
                <a:solidFill>
                  <a:schemeClr val="tx1"/>
                </a:solidFill>
                <a:latin typeface="+mj-lt"/>
              </a:rPr>
              <a:t>setState( )</a:t>
            </a:r>
          </a:p>
        </p:txBody>
      </p:sp>
      <p:sp>
        <p:nvSpPr>
          <p:cNvPr id="333844" name="Text Box 20">
            <a:extLst>
              <a:ext uri="{FF2B5EF4-FFF2-40B4-BE49-F238E27FC236}">
                <a16:creationId xmlns:a16="http://schemas.microsoft.com/office/drawing/2014/main" id="{8BFBFD64-1477-C607-39DC-99F1237E0D91}"/>
              </a:ext>
            </a:extLst>
          </p:cNvPr>
          <p:cNvSpPr txBox="1">
            <a:spLocks noChangeArrowheads="1"/>
          </p:cNvSpPr>
          <p:nvPr/>
        </p:nvSpPr>
        <p:spPr bwMode="auto">
          <a:xfrm>
            <a:off x="3444875" y="2603500"/>
            <a:ext cx="1336675" cy="439738"/>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200">
                <a:solidFill>
                  <a:schemeClr val="tx1"/>
                </a:solidFill>
                <a:latin typeface="+mj-lt"/>
              </a:rPr>
              <a:t>notify( )</a:t>
            </a:r>
          </a:p>
        </p:txBody>
      </p:sp>
      <p:sp>
        <p:nvSpPr>
          <p:cNvPr id="333845" name="Text Box 21">
            <a:extLst>
              <a:ext uri="{FF2B5EF4-FFF2-40B4-BE49-F238E27FC236}">
                <a16:creationId xmlns:a16="http://schemas.microsoft.com/office/drawing/2014/main" id="{D8A0AD85-00CD-858D-2FD7-9B703D46A2CB}"/>
              </a:ext>
            </a:extLst>
          </p:cNvPr>
          <p:cNvSpPr txBox="1">
            <a:spLocks noChangeArrowheads="1"/>
          </p:cNvSpPr>
          <p:nvPr/>
        </p:nvSpPr>
        <p:spPr bwMode="auto">
          <a:xfrm>
            <a:off x="2268538" y="3276600"/>
            <a:ext cx="1441450" cy="439738"/>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200">
                <a:solidFill>
                  <a:schemeClr val="tx1"/>
                </a:solidFill>
                <a:latin typeface="+mj-lt"/>
              </a:rPr>
              <a:t>update( )</a:t>
            </a:r>
          </a:p>
        </p:txBody>
      </p:sp>
      <p:sp>
        <p:nvSpPr>
          <p:cNvPr id="333846" name="Text Box 22">
            <a:extLst>
              <a:ext uri="{FF2B5EF4-FFF2-40B4-BE49-F238E27FC236}">
                <a16:creationId xmlns:a16="http://schemas.microsoft.com/office/drawing/2014/main" id="{EE418EC7-DCF3-644A-4FAC-5017E262F88C}"/>
              </a:ext>
            </a:extLst>
          </p:cNvPr>
          <p:cNvSpPr txBox="1">
            <a:spLocks noChangeArrowheads="1"/>
          </p:cNvSpPr>
          <p:nvPr/>
        </p:nvSpPr>
        <p:spPr bwMode="auto">
          <a:xfrm>
            <a:off x="3695700" y="3948113"/>
            <a:ext cx="1744663" cy="439737"/>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200">
                <a:solidFill>
                  <a:schemeClr val="tx1"/>
                </a:solidFill>
                <a:latin typeface="+mj-lt"/>
              </a:rPr>
              <a:t>getState( )</a:t>
            </a:r>
          </a:p>
        </p:txBody>
      </p:sp>
      <p:sp>
        <p:nvSpPr>
          <p:cNvPr id="333847" name="Text Box 23">
            <a:extLst>
              <a:ext uri="{FF2B5EF4-FFF2-40B4-BE49-F238E27FC236}">
                <a16:creationId xmlns:a16="http://schemas.microsoft.com/office/drawing/2014/main" id="{144CD6BA-79EE-3CAA-AB97-AF720224964E}"/>
              </a:ext>
            </a:extLst>
          </p:cNvPr>
          <p:cNvSpPr txBox="1">
            <a:spLocks noChangeArrowheads="1"/>
          </p:cNvSpPr>
          <p:nvPr/>
        </p:nvSpPr>
        <p:spPr bwMode="auto">
          <a:xfrm>
            <a:off x="2100263" y="4787900"/>
            <a:ext cx="1441450" cy="439738"/>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200">
                <a:solidFill>
                  <a:schemeClr val="tx1"/>
                </a:solidFill>
                <a:latin typeface="+mj-lt"/>
              </a:rPr>
              <a:t>update( )</a:t>
            </a:r>
          </a:p>
        </p:txBody>
      </p:sp>
      <p:sp>
        <p:nvSpPr>
          <p:cNvPr id="333848" name="Text Box 24">
            <a:extLst>
              <a:ext uri="{FF2B5EF4-FFF2-40B4-BE49-F238E27FC236}">
                <a16:creationId xmlns:a16="http://schemas.microsoft.com/office/drawing/2014/main" id="{522C8299-25A8-B0D7-6477-F555D6319E1D}"/>
              </a:ext>
            </a:extLst>
          </p:cNvPr>
          <p:cNvSpPr txBox="1">
            <a:spLocks noChangeArrowheads="1"/>
          </p:cNvSpPr>
          <p:nvPr/>
        </p:nvSpPr>
        <p:spPr bwMode="auto">
          <a:xfrm>
            <a:off x="6719888" y="5291138"/>
            <a:ext cx="1744662" cy="439737"/>
          </a:xfrm>
          <a:prstGeom prst="rect">
            <a:avLst/>
          </a:prstGeom>
          <a:noFill/>
          <a:ln w="9525">
            <a:noFill/>
            <a:miter lim="800000"/>
            <a:headEnd/>
            <a:tailEnd/>
          </a:ln>
        </p:spPr>
        <p:txBody>
          <a:bodyPr wrap="none" lIns="100772" tIns="50387" rIns="100772" bIns="50387">
            <a:spAutoFit/>
          </a:bodyPr>
          <a:lstStyle/>
          <a:p>
            <a:pPr defTabSz="503238" eaLnBrk="1" hangingPunct="1">
              <a:defRPr/>
            </a:pPr>
            <a:r>
              <a:rPr lang="en-US" sz="2200">
                <a:solidFill>
                  <a:schemeClr val="tx1"/>
                </a:solidFill>
                <a:latin typeface="+mj-lt"/>
              </a:rPr>
              <a:t>getState(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roup 23">
            <a:extLst>
              <a:ext uri="{FF2B5EF4-FFF2-40B4-BE49-F238E27FC236}">
                <a16:creationId xmlns:a16="http://schemas.microsoft.com/office/drawing/2014/main" id="{67D44C0A-C3A8-CE2D-A97E-9E9CF10BA8E1}"/>
              </a:ext>
            </a:extLst>
          </p:cNvPr>
          <p:cNvGrpSpPr>
            <a:grpSpLocks/>
          </p:cNvGrpSpPr>
          <p:nvPr/>
        </p:nvGrpSpPr>
        <p:grpSpPr bwMode="auto">
          <a:xfrm>
            <a:off x="671513" y="1339850"/>
            <a:ext cx="8642350" cy="6478588"/>
            <a:chOff x="609600" y="752475"/>
            <a:chExt cx="7839084" cy="5877719"/>
          </a:xfrm>
        </p:grpSpPr>
        <p:cxnSp>
          <p:nvCxnSpPr>
            <p:cNvPr id="45" name="Straight Connector 44">
              <a:extLst>
                <a:ext uri="{FF2B5EF4-FFF2-40B4-BE49-F238E27FC236}">
                  <a16:creationId xmlns:a16="http://schemas.microsoft.com/office/drawing/2014/main" id="{081BEF72-825A-CBEB-0015-72598135855D}"/>
                </a:ext>
              </a:extLst>
            </p:cNvPr>
            <p:cNvCxnSpPr/>
            <p:nvPr/>
          </p:nvCxnSpPr>
          <p:spPr>
            <a:xfrm rot="5400000">
              <a:off x="4077897" y="4076605"/>
              <a:ext cx="4953068" cy="14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666AB8-3B19-2D2E-F705-6948993EB0B1}"/>
                </a:ext>
              </a:extLst>
            </p:cNvPr>
            <p:cNvCxnSpPr/>
            <p:nvPr/>
          </p:nvCxnSpPr>
          <p:spPr>
            <a:xfrm rot="5400000">
              <a:off x="1486708" y="4150779"/>
              <a:ext cx="4953068" cy="28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E03539F-8070-A76E-5FF5-F645F23D8946}"/>
                </a:ext>
              </a:extLst>
            </p:cNvPr>
            <p:cNvCxnSpPr>
              <a:stCxn id="116743" idx="2"/>
            </p:cNvCxnSpPr>
            <p:nvPr/>
          </p:nvCxnSpPr>
          <p:spPr>
            <a:xfrm flipH="1">
              <a:off x="1371333" y="1891725"/>
              <a:ext cx="0" cy="473846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6743" name="TextBox 4">
              <a:extLst>
                <a:ext uri="{FF2B5EF4-FFF2-40B4-BE49-F238E27FC236}">
                  <a16:creationId xmlns:a16="http://schemas.microsoft.com/office/drawing/2014/main" id="{3F5C0B92-01C4-82C1-55D6-CD0CE0437BFC}"/>
                </a:ext>
              </a:extLst>
            </p:cNvPr>
            <p:cNvSpPr txBox="1">
              <a:spLocks noChangeArrowheads="1"/>
            </p:cNvSpPr>
            <p:nvPr/>
          </p:nvSpPr>
          <p:spPr bwMode="auto">
            <a:xfrm>
              <a:off x="609600" y="752475"/>
              <a:ext cx="1524000" cy="1139263"/>
            </a:xfrm>
            <a:prstGeom prst="rect">
              <a:avLst/>
            </a:prstGeom>
            <a:solidFill>
              <a:srgbClr val="FFFF00"/>
            </a:solidFill>
            <a:ln w="9525">
              <a:solidFill>
                <a:schemeClr val="tx1"/>
              </a:solidFill>
              <a:miter lim="800000"/>
              <a:headEnd/>
              <a:tailEnd/>
            </a:ln>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90000"/>
                </a:lnSpc>
                <a:buClr>
                  <a:srgbClr val="000000"/>
                </a:buClr>
                <a:buSzPct val="75000"/>
                <a:buFont typeface="Wingdings" panose="05000000000000000000" pitchFamily="2" charset="2"/>
                <a:buNone/>
              </a:pPr>
              <a:endParaRPr lang="en-US" altLang="en-US" sz="2800" u="sng">
                <a:solidFill>
                  <a:srgbClr val="000000"/>
                </a:solidFill>
                <a:latin typeface="Comic Sans MS" panose="030F0702030302020204" pitchFamily="66" charset="0"/>
                <a:cs typeface="Arial" panose="020B0604020202020204" pitchFamily="34" charset="0"/>
              </a:endParaRPr>
            </a:p>
            <a:p>
              <a:pPr algn="ctr">
                <a:lnSpc>
                  <a:spcPct val="90000"/>
                </a:lnSpc>
                <a:buClr>
                  <a:srgbClr val="000000"/>
                </a:buClr>
                <a:buSzPct val="75000"/>
                <a:buFont typeface="Wingdings" panose="05000000000000000000" pitchFamily="2" charset="2"/>
                <a:buNone/>
              </a:pPr>
              <a:r>
                <a:rPr lang="en-US" altLang="en-US" sz="2800" u="sng">
                  <a:solidFill>
                    <a:srgbClr val="000000"/>
                  </a:solidFill>
                  <a:latin typeface="Comic Sans MS" panose="030F0702030302020204" pitchFamily="66" charset="0"/>
                  <a:cs typeface="Arial" panose="020B0604020202020204" pitchFamily="34" charset="0"/>
                </a:rPr>
                <a:t>Control</a:t>
              </a:r>
            </a:p>
            <a:p>
              <a:pPr algn="ctr">
                <a:lnSpc>
                  <a:spcPct val="90000"/>
                </a:lnSpc>
                <a:buClr>
                  <a:srgbClr val="000000"/>
                </a:buClr>
                <a:buSzPct val="75000"/>
                <a:buFont typeface="Wingdings" panose="05000000000000000000" pitchFamily="2" charset="2"/>
                <a:buNone/>
              </a:pPr>
              <a:endParaRPr lang="en-US" altLang="en-US" sz="2800" u="sng">
                <a:solidFill>
                  <a:srgbClr val="000000"/>
                </a:solidFill>
                <a:latin typeface="Comic Sans MS" panose="030F0702030302020204" pitchFamily="66" charset="0"/>
                <a:cs typeface="Arial" panose="020B0604020202020204" pitchFamily="34" charset="0"/>
              </a:endParaRPr>
            </a:p>
          </p:txBody>
        </p:sp>
        <p:sp>
          <p:nvSpPr>
            <p:cNvPr id="116744" name="TextBox 5">
              <a:extLst>
                <a:ext uri="{FF2B5EF4-FFF2-40B4-BE49-F238E27FC236}">
                  <a16:creationId xmlns:a16="http://schemas.microsoft.com/office/drawing/2014/main" id="{FF12EAF2-7F72-8897-1442-9F536A1443EC}"/>
                </a:ext>
              </a:extLst>
            </p:cNvPr>
            <p:cNvSpPr txBox="1">
              <a:spLocks noChangeArrowheads="1"/>
            </p:cNvSpPr>
            <p:nvPr/>
          </p:nvSpPr>
          <p:spPr bwMode="auto">
            <a:xfrm>
              <a:off x="3200400" y="762000"/>
              <a:ext cx="1524000" cy="1139263"/>
            </a:xfrm>
            <a:prstGeom prst="rect">
              <a:avLst/>
            </a:prstGeom>
            <a:solidFill>
              <a:srgbClr val="FFFF00"/>
            </a:solidFill>
            <a:ln w="9525">
              <a:solidFill>
                <a:schemeClr val="tx1"/>
              </a:solidFill>
              <a:miter lim="800000"/>
              <a:headEnd/>
              <a:tailEnd/>
            </a:ln>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90000"/>
                </a:lnSpc>
                <a:buClr>
                  <a:srgbClr val="000000"/>
                </a:buClr>
                <a:buSzPct val="75000"/>
                <a:buFont typeface="Wingdings" panose="05000000000000000000" pitchFamily="2" charset="2"/>
                <a:buNone/>
              </a:pPr>
              <a:endParaRPr lang="en-US" altLang="en-US" sz="2800" u="sng">
                <a:solidFill>
                  <a:srgbClr val="000000"/>
                </a:solidFill>
                <a:latin typeface="Comic Sans MS" panose="030F0702030302020204" pitchFamily="66" charset="0"/>
                <a:cs typeface="Arial" panose="020B0604020202020204" pitchFamily="34" charset="0"/>
              </a:endParaRPr>
            </a:p>
            <a:p>
              <a:pPr algn="ctr">
                <a:lnSpc>
                  <a:spcPct val="90000"/>
                </a:lnSpc>
                <a:buClr>
                  <a:srgbClr val="000000"/>
                </a:buClr>
                <a:buSzPct val="75000"/>
                <a:buFont typeface="Wingdings" panose="05000000000000000000" pitchFamily="2" charset="2"/>
                <a:buNone/>
              </a:pPr>
              <a:r>
                <a:rPr lang="en-US" altLang="en-US" sz="2800" u="sng">
                  <a:solidFill>
                    <a:srgbClr val="000000"/>
                  </a:solidFill>
                  <a:latin typeface="Comic Sans MS" panose="030F0702030302020204" pitchFamily="66" charset="0"/>
                  <a:cs typeface="Arial" panose="020B0604020202020204" pitchFamily="34" charset="0"/>
                </a:rPr>
                <a:t>Model</a:t>
              </a:r>
            </a:p>
            <a:p>
              <a:pPr algn="ctr">
                <a:lnSpc>
                  <a:spcPct val="90000"/>
                </a:lnSpc>
                <a:buClr>
                  <a:srgbClr val="000000"/>
                </a:buClr>
                <a:buSzPct val="75000"/>
                <a:buFont typeface="Wingdings" panose="05000000000000000000" pitchFamily="2" charset="2"/>
                <a:buNone/>
              </a:pPr>
              <a:endParaRPr lang="en-US" altLang="en-US" sz="2800" u="sng">
                <a:solidFill>
                  <a:srgbClr val="000000"/>
                </a:solidFill>
                <a:latin typeface="Comic Sans MS" panose="030F0702030302020204" pitchFamily="66" charset="0"/>
                <a:cs typeface="Arial" panose="020B0604020202020204" pitchFamily="34" charset="0"/>
              </a:endParaRPr>
            </a:p>
          </p:txBody>
        </p:sp>
        <p:sp>
          <p:nvSpPr>
            <p:cNvPr id="116745" name="TextBox 6">
              <a:extLst>
                <a:ext uri="{FF2B5EF4-FFF2-40B4-BE49-F238E27FC236}">
                  <a16:creationId xmlns:a16="http://schemas.microsoft.com/office/drawing/2014/main" id="{5120402A-DA7A-39C3-07B6-7668402F50E7}"/>
                </a:ext>
              </a:extLst>
            </p:cNvPr>
            <p:cNvSpPr txBox="1">
              <a:spLocks noChangeArrowheads="1"/>
            </p:cNvSpPr>
            <p:nvPr/>
          </p:nvSpPr>
          <p:spPr bwMode="auto">
            <a:xfrm>
              <a:off x="5867400" y="752475"/>
              <a:ext cx="1524000" cy="1139263"/>
            </a:xfrm>
            <a:prstGeom prst="rect">
              <a:avLst/>
            </a:prstGeom>
            <a:solidFill>
              <a:srgbClr val="FFFF00"/>
            </a:solidFill>
            <a:ln w="9525">
              <a:solidFill>
                <a:schemeClr val="tx1"/>
              </a:solidFill>
              <a:miter lim="800000"/>
              <a:headEnd/>
              <a:tailEnd/>
            </a:ln>
          </p:spPr>
          <p:txBody>
            <a:bodyPr>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gn="ctr">
                <a:lnSpc>
                  <a:spcPct val="90000"/>
                </a:lnSpc>
                <a:buClr>
                  <a:srgbClr val="000000"/>
                </a:buClr>
                <a:buSzPct val="75000"/>
                <a:buFont typeface="Wingdings" panose="05000000000000000000" pitchFamily="2" charset="2"/>
                <a:buNone/>
              </a:pPr>
              <a:endParaRPr lang="en-US" altLang="en-US" sz="2800" u="sng">
                <a:solidFill>
                  <a:srgbClr val="000000"/>
                </a:solidFill>
                <a:latin typeface="Comic Sans MS" panose="030F0702030302020204" pitchFamily="66" charset="0"/>
                <a:cs typeface="Arial" panose="020B0604020202020204" pitchFamily="34" charset="0"/>
              </a:endParaRPr>
            </a:p>
            <a:p>
              <a:pPr algn="ctr">
                <a:lnSpc>
                  <a:spcPct val="90000"/>
                </a:lnSpc>
                <a:buClr>
                  <a:srgbClr val="000000"/>
                </a:buClr>
                <a:buSzPct val="75000"/>
                <a:buFont typeface="Wingdings" panose="05000000000000000000" pitchFamily="2" charset="2"/>
                <a:buNone/>
              </a:pPr>
              <a:r>
                <a:rPr lang="en-US" altLang="en-US" sz="2800" u="sng">
                  <a:solidFill>
                    <a:srgbClr val="000000"/>
                  </a:solidFill>
                  <a:latin typeface="Comic Sans MS" panose="030F0702030302020204" pitchFamily="66" charset="0"/>
                  <a:cs typeface="Arial" panose="020B0604020202020204" pitchFamily="34" charset="0"/>
                </a:rPr>
                <a:t>View</a:t>
              </a:r>
            </a:p>
            <a:p>
              <a:pPr algn="ctr">
                <a:lnSpc>
                  <a:spcPct val="90000"/>
                </a:lnSpc>
                <a:buClr>
                  <a:srgbClr val="000000"/>
                </a:buClr>
                <a:buSzPct val="75000"/>
                <a:buFont typeface="Wingdings" panose="05000000000000000000" pitchFamily="2" charset="2"/>
                <a:buNone/>
              </a:pPr>
              <a:endParaRPr lang="en-US" altLang="en-US" sz="2800" u="sng">
                <a:solidFill>
                  <a:srgbClr val="000000"/>
                </a:solidFill>
                <a:latin typeface="Comic Sans MS" panose="030F0702030302020204" pitchFamily="66" charset="0"/>
                <a:cs typeface="Arial" panose="020B0604020202020204" pitchFamily="34" charset="0"/>
              </a:endParaRPr>
            </a:p>
          </p:txBody>
        </p:sp>
        <p:sp>
          <p:nvSpPr>
            <p:cNvPr id="8" name="Rectangle 7">
              <a:extLst>
                <a:ext uri="{FF2B5EF4-FFF2-40B4-BE49-F238E27FC236}">
                  <a16:creationId xmlns:a16="http://schemas.microsoft.com/office/drawing/2014/main" id="{446B76B4-6377-6723-2BB6-5B37D393D339}"/>
                </a:ext>
              </a:extLst>
            </p:cNvPr>
            <p:cNvSpPr/>
            <p:nvPr/>
          </p:nvSpPr>
          <p:spPr>
            <a:xfrm>
              <a:off x="1218698" y="2133689"/>
              <a:ext cx="305269" cy="35056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Aft>
                  <a:spcPts val="1088"/>
                </a:spcAft>
                <a:buClr>
                  <a:srgbClr val="000000"/>
                </a:buClr>
                <a:buSzPct val="75000"/>
                <a:buFont typeface="Wingdings" pitchFamily="2" charset="2"/>
                <a:buNone/>
                <a:defRPr/>
              </a:pPr>
              <a:endParaRPr lang="en-US"/>
            </a:p>
          </p:txBody>
        </p:sp>
        <p:sp>
          <p:nvSpPr>
            <p:cNvPr id="9" name="Rectangle 8">
              <a:extLst>
                <a:ext uri="{FF2B5EF4-FFF2-40B4-BE49-F238E27FC236}">
                  <a16:creationId xmlns:a16="http://schemas.microsoft.com/office/drawing/2014/main" id="{CEE0AC88-53F3-52BF-5533-DC3966CD49BE}"/>
                </a:ext>
              </a:extLst>
            </p:cNvPr>
            <p:cNvSpPr/>
            <p:nvPr/>
          </p:nvSpPr>
          <p:spPr>
            <a:xfrm>
              <a:off x="3885484" y="2439025"/>
              <a:ext cx="228952" cy="281859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Aft>
                  <a:spcPts val="1088"/>
                </a:spcAft>
                <a:buClr>
                  <a:srgbClr val="000000"/>
                </a:buClr>
                <a:buSzPct val="75000"/>
                <a:buFont typeface="Wingdings" pitchFamily="2" charset="2"/>
                <a:buNone/>
                <a:defRPr/>
              </a:pPr>
              <a:endParaRPr lang="en-US"/>
            </a:p>
          </p:txBody>
        </p:sp>
        <p:sp>
          <p:nvSpPr>
            <p:cNvPr id="10" name="Rectangle 9">
              <a:extLst>
                <a:ext uri="{FF2B5EF4-FFF2-40B4-BE49-F238E27FC236}">
                  <a16:creationId xmlns:a16="http://schemas.microsoft.com/office/drawing/2014/main" id="{FD952458-C22B-B07B-3678-F06E3E46F137}"/>
                </a:ext>
              </a:extLst>
            </p:cNvPr>
            <p:cNvSpPr/>
            <p:nvPr/>
          </p:nvSpPr>
          <p:spPr>
            <a:xfrm>
              <a:off x="6477393" y="2895588"/>
              <a:ext cx="227512" cy="205669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Aft>
                  <a:spcPts val="1088"/>
                </a:spcAft>
                <a:buClr>
                  <a:srgbClr val="000000"/>
                </a:buClr>
                <a:buSzPct val="75000"/>
                <a:buFont typeface="Wingdings" pitchFamily="2" charset="2"/>
                <a:buNone/>
                <a:defRPr/>
              </a:pPr>
              <a:endParaRPr lang="en-US"/>
            </a:p>
          </p:txBody>
        </p:sp>
        <p:sp>
          <p:nvSpPr>
            <p:cNvPr id="12" name="Rectangle 11">
              <a:extLst>
                <a:ext uri="{FF2B5EF4-FFF2-40B4-BE49-F238E27FC236}">
                  <a16:creationId xmlns:a16="http://schemas.microsoft.com/office/drawing/2014/main" id="{98F1B765-D643-94D0-01BB-56524463F9B9}"/>
                </a:ext>
              </a:extLst>
            </p:cNvPr>
            <p:cNvSpPr/>
            <p:nvPr/>
          </p:nvSpPr>
          <p:spPr>
            <a:xfrm>
              <a:off x="4038119" y="3657489"/>
              <a:ext cx="228952" cy="532898"/>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Aft>
                  <a:spcPts val="1088"/>
                </a:spcAft>
                <a:buClr>
                  <a:srgbClr val="000000"/>
                </a:buClr>
                <a:buSzPct val="75000"/>
                <a:buFont typeface="Wingdings" pitchFamily="2" charset="2"/>
                <a:buNone/>
                <a:defRPr/>
              </a:pPr>
              <a:endParaRPr lang="en-US"/>
            </a:p>
          </p:txBody>
        </p:sp>
        <p:cxnSp>
          <p:nvCxnSpPr>
            <p:cNvPr id="14" name="Straight Arrow Connector 13">
              <a:extLst>
                <a:ext uri="{FF2B5EF4-FFF2-40B4-BE49-F238E27FC236}">
                  <a16:creationId xmlns:a16="http://schemas.microsoft.com/office/drawing/2014/main" id="{DB6600F8-028F-0A6B-214E-39091720DE61}"/>
                </a:ext>
              </a:extLst>
            </p:cNvPr>
            <p:cNvCxnSpPr/>
            <p:nvPr/>
          </p:nvCxnSpPr>
          <p:spPr>
            <a:xfrm>
              <a:off x="1523967" y="2439025"/>
              <a:ext cx="2361517" cy="1440"/>
            </a:xfrm>
            <a:prstGeom prst="straightConnector1">
              <a:avLst/>
            </a:prstGeom>
            <a:ln w="38100">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E24A8-75F3-0DB4-9662-6618E4C03F53}"/>
                </a:ext>
              </a:extLst>
            </p:cNvPr>
            <p:cNvCxnSpPr/>
            <p:nvPr/>
          </p:nvCxnSpPr>
          <p:spPr>
            <a:xfrm>
              <a:off x="4114437" y="2895588"/>
              <a:ext cx="2362956" cy="1441"/>
            </a:xfrm>
            <a:prstGeom prst="straightConnector1">
              <a:avLst/>
            </a:prstGeom>
            <a:ln w="38100">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46B92-009F-EDC0-E737-B80C495762EE}"/>
                </a:ext>
              </a:extLst>
            </p:cNvPr>
            <p:cNvCxnSpPr/>
            <p:nvPr/>
          </p:nvCxnSpPr>
          <p:spPr>
            <a:xfrm rot="10800000" flipV="1">
              <a:off x="4267071" y="3657489"/>
              <a:ext cx="2210322" cy="0"/>
            </a:xfrm>
            <a:prstGeom prst="straightConnector1">
              <a:avLst/>
            </a:prstGeom>
            <a:ln w="38100">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6753" name="TextBox 32">
              <a:extLst>
                <a:ext uri="{FF2B5EF4-FFF2-40B4-BE49-F238E27FC236}">
                  <a16:creationId xmlns:a16="http://schemas.microsoft.com/office/drawing/2014/main" id="{09C28083-AF73-BC93-E8BE-38E70F356F87}"/>
                </a:ext>
              </a:extLst>
            </p:cNvPr>
            <p:cNvSpPr txBox="1">
              <a:spLocks noChangeArrowheads="1"/>
            </p:cNvSpPr>
            <p:nvPr/>
          </p:nvSpPr>
          <p:spPr bwMode="auto">
            <a:xfrm>
              <a:off x="1876754" y="2136569"/>
              <a:ext cx="1714630" cy="41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000000"/>
                  </a:solidFill>
                  <a:latin typeface="Comic Sans MS" panose="030F0702030302020204" pitchFamily="66" charset="0"/>
                  <a:cs typeface="Arial" panose="020B0604020202020204" pitchFamily="34" charset="0"/>
                </a:rPr>
                <a:t>insertText</a:t>
              </a:r>
            </a:p>
          </p:txBody>
        </p:sp>
        <p:sp>
          <p:nvSpPr>
            <p:cNvPr id="116754" name="TextBox 33">
              <a:extLst>
                <a:ext uri="{FF2B5EF4-FFF2-40B4-BE49-F238E27FC236}">
                  <a16:creationId xmlns:a16="http://schemas.microsoft.com/office/drawing/2014/main" id="{61FCC6A7-FBFD-7B40-A56F-2ABB22FCBA45}"/>
                </a:ext>
              </a:extLst>
            </p:cNvPr>
            <p:cNvSpPr txBox="1">
              <a:spLocks noChangeArrowheads="1"/>
            </p:cNvSpPr>
            <p:nvPr/>
          </p:nvSpPr>
          <p:spPr bwMode="auto">
            <a:xfrm>
              <a:off x="4572000" y="2514600"/>
              <a:ext cx="1032675" cy="41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000000"/>
                  </a:solidFill>
                  <a:latin typeface="Comic Sans MS" panose="030F0702030302020204" pitchFamily="66" charset="0"/>
                  <a:cs typeface="Arial" panose="020B0604020202020204" pitchFamily="34" charset="0"/>
                </a:rPr>
                <a:t>notify</a:t>
              </a:r>
            </a:p>
          </p:txBody>
        </p:sp>
        <p:sp>
          <p:nvSpPr>
            <p:cNvPr id="116755" name="TextBox 34">
              <a:extLst>
                <a:ext uri="{FF2B5EF4-FFF2-40B4-BE49-F238E27FC236}">
                  <a16:creationId xmlns:a16="http://schemas.microsoft.com/office/drawing/2014/main" id="{80D2ACC0-A426-2F11-5187-878878DE21C5}"/>
                </a:ext>
              </a:extLst>
            </p:cNvPr>
            <p:cNvSpPr txBox="1">
              <a:spLocks noChangeArrowheads="1"/>
            </p:cNvSpPr>
            <p:nvPr/>
          </p:nvSpPr>
          <p:spPr bwMode="auto">
            <a:xfrm>
              <a:off x="4648200" y="3363913"/>
              <a:ext cx="1339482" cy="41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000000"/>
                  </a:solidFill>
                  <a:latin typeface="Comic Sans MS" panose="030F0702030302020204" pitchFamily="66" charset="0"/>
                  <a:cs typeface="Arial" panose="020B0604020202020204" pitchFamily="34" charset="0"/>
                </a:rPr>
                <a:t>getText</a:t>
              </a:r>
            </a:p>
          </p:txBody>
        </p:sp>
        <p:grpSp>
          <p:nvGrpSpPr>
            <p:cNvPr id="116756" name="Group 53">
              <a:extLst>
                <a:ext uri="{FF2B5EF4-FFF2-40B4-BE49-F238E27FC236}">
                  <a16:creationId xmlns:a16="http://schemas.microsoft.com/office/drawing/2014/main" id="{10AC15F4-3969-506A-FC84-5405ECB784EC}"/>
                </a:ext>
              </a:extLst>
            </p:cNvPr>
            <p:cNvGrpSpPr>
              <a:grpSpLocks/>
            </p:cNvGrpSpPr>
            <p:nvPr/>
          </p:nvGrpSpPr>
          <p:grpSpPr bwMode="auto">
            <a:xfrm>
              <a:off x="6704905" y="4006167"/>
              <a:ext cx="535661" cy="230442"/>
              <a:chOff x="6704906" y="4006167"/>
              <a:chExt cx="534866" cy="230442"/>
            </a:xfrm>
          </p:grpSpPr>
          <p:cxnSp>
            <p:nvCxnSpPr>
              <p:cNvPr id="48" name="Straight Connector 47">
                <a:extLst>
                  <a:ext uri="{FF2B5EF4-FFF2-40B4-BE49-F238E27FC236}">
                    <a16:creationId xmlns:a16="http://schemas.microsoft.com/office/drawing/2014/main" id="{C87C89C6-4640-F320-4AF4-A514D259F155}"/>
                  </a:ext>
                </a:extLst>
              </p:cNvPr>
              <p:cNvCxnSpPr/>
              <p:nvPr/>
            </p:nvCxnSpPr>
            <p:spPr>
              <a:xfrm>
                <a:off x="6704906" y="4006033"/>
                <a:ext cx="533429" cy="14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D2590D-6655-FF56-2014-7E0E2E96A59B}"/>
                  </a:ext>
                </a:extLst>
              </p:cNvPr>
              <p:cNvCxnSpPr/>
              <p:nvPr/>
            </p:nvCxnSpPr>
            <p:spPr>
              <a:xfrm rot="5400000">
                <a:off x="7125273" y="4120535"/>
                <a:ext cx="227561" cy="143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683DF18-91CC-C848-9534-B48367E3A918}"/>
                  </a:ext>
                </a:extLst>
              </p:cNvPr>
              <p:cNvCxnSpPr/>
              <p:nvPr/>
            </p:nvCxnSpPr>
            <p:spPr>
              <a:xfrm rot="10800000">
                <a:off x="6857314" y="4235034"/>
                <a:ext cx="381021" cy="1441"/>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16757" name="TextBox 54">
              <a:extLst>
                <a:ext uri="{FF2B5EF4-FFF2-40B4-BE49-F238E27FC236}">
                  <a16:creationId xmlns:a16="http://schemas.microsoft.com/office/drawing/2014/main" id="{E59DDC43-38C7-91B4-E3F2-C86E8CE61D4E}"/>
                </a:ext>
              </a:extLst>
            </p:cNvPr>
            <p:cNvSpPr txBox="1">
              <a:spLocks noChangeArrowheads="1"/>
            </p:cNvSpPr>
            <p:nvPr/>
          </p:nvSpPr>
          <p:spPr bwMode="auto">
            <a:xfrm>
              <a:off x="7251700" y="3864886"/>
              <a:ext cx="1196984" cy="41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90000"/>
                </a:lnSpc>
                <a:spcAft>
                  <a:spcPts val="1088"/>
                </a:spcAft>
                <a:buClr>
                  <a:srgbClr val="000000"/>
                </a:buClr>
                <a:buSzPct val="75000"/>
                <a:buFont typeface="Wingdings" panose="05000000000000000000" pitchFamily="2" charset="2"/>
                <a:buNone/>
              </a:pPr>
              <a:r>
                <a:rPr lang="en-US" altLang="en-US" sz="2600">
                  <a:solidFill>
                    <a:srgbClr val="000000"/>
                  </a:solidFill>
                  <a:latin typeface="Comic Sans MS" panose="030F0702030302020204" pitchFamily="66" charset="0"/>
                  <a:cs typeface="Arial" panose="020B0604020202020204" pitchFamily="34" charset="0"/>
                </a:rPr>
                <a:t>repaint</a:t>
              </a:r>
            </a:p>
          </p:txBody>
        </p:sp>
        <p:sp>
          <p:nvSpPr>
            <p:cNvPr id="11" name="Rectangle 10">
              <a:extLst>
                <a:ext uri="{FF2B5EF4-FFF2-40B4-BE49-F238E27FC236}">
                  <a16:creationId xmlns:a16="http://schemas.microsoft.com/office/drawing/2014/main" id="{FFE576E0-DB72-D16A-ED1C-C4BD690CA192}"/>
                </a:ext>
              </a:extLst>
            </p:cNvPr>
            <p:cNvSpPr/>
            <p:nvPr/>
          </p:nvSpPr>
          <p:spPr>
            <a:xfrm>
              <a:off x="6630028" y="3124591"/>
              <a:ext cx="227512" cy="160013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Aft>
                  <a:spcPts val="1088"/>
                </a:spcAft>
                <a:buClr>
                  <a:srgbClr val="000000"/>
                </a:buClr>
                <a:buSzPct val="75000"/>
                <a:buFont typeface="Wingdings" pitchFamily="2" charset="2"/>
                <a:buNone/>
                <a:defRPr/>
              </a:pPr>
              <a:endParaRPr lang="en-US"/>
            </a:p>
          </p:txBody>
        </p:sp>
      </p:grpSp>
      <p:sp>
        <p:nvSpPr>
          <p:cNvPr id="116739" name="Rectangle 4">
            <a:extLst>
              <a:ext uri="{FF2B5EF4-FFF2-40B4-BE49-F238E27FC236}">
                <a16:creationId xmlns:a16="http://schemas.microsoft.com/office/drawing/2014/main" id="{4EE07319-1003-F724-8663-2DBB94F8B5FC}"/>
              </a:ext>
            </a:extLst>
          </p:cNvPr>
          <p:cNvSpPr>
            <a:spLocks noGrp="1" noChangeArrowheads="1"/>
          </p:cNvSpPr>
          <p:nvPr>
            <p:ph type="title" idx="4294967295"/>
          </p:nvPr>
        </p:nvSpPr>
        <p:spPr>
          <a:xfrm>
            <a:off x="696913" y="0"/>
            <a:ext cx="9067800" cy="1255713"/>
          </a:xfrm>
        </p:spPr>
        <p:txBody>
          <a:bodyPr lIns="100794" tIns="50397" rIns="100794" bIns="50397"/>
          <a:lstStyle/>
          <a:p>
            <a:pPr eaLnBrk="1" hangingPunct="1"/>
            <a:r>
              <a:rPr lang="en-US" altLang="en-US" sz="3200"/>
              <a:t>MVC Example: Word Processor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950A4949-0D72-D8F9-D3F1-826723ED6D1C}"/>
              </a:ext>
            </a:extLst>
          </p:cNvPr>
          <p:cNvSpPr>
            <a:spLocks noGrp="1" noChangeArrowheads="1"/>
          </p:cNvSpPr>
          <p:nvPr>
            <p:ph type="title" idx="4294967295"/>
          </p:nvPr>
        </p:nvSpPr>
        <p:spPr>
          <a:xfrm>
            <a:off x="773113" y="427038"/>
            <a:ext cx="8596312" cy="1255712"/>
          </a:xfrm>
        </p:spPr>
        <p:txBody>
          <a:bodyPr/>
          <a:lstStyle/>
          <a:p>
            <a:r>
              <a:rPr lang="en-US" altLang="en-US" sz="4000"/>
              <a:t>MVC Pattern in Java Swing</a:t>
            </a:r>
          </a:p>
        </p:txBody>
      </p:sp>
      <p:sp>
        <p:nvSpPr>
          <p:cNvPr id="73731" name="Rectangle 3">
            <a:extLst>
              <a:ext uri="{FF2B5EF4-FFF2-40B4-BE49-F238E27FC236}">
                <a16:creationId xmlns:a16="http://schemas.microsoft.com/office/drawing/2014/main" id="{3C14614E-9F56-DD45-3C75-49871EEE4624}"/>
              </a:ext>
            </a:extLst>
          </p:cNvPr>
          <p:cNvSpPr>
            <a:spLocks noGrp="1" noChangeArrowheads="1"/>
          </p:cNvSpPr>
          <p:nvPr>
            <p:ph type="body" idx="4294967295"/>
          </p:nvPr>
        </p:nvSpPr>
        <p:spPr>
          <a:xfrm>
            <a:off x="430213" y="1682750"/>
            <a:ext cx="9220200" cy="4459288"/>
          </a:xfrm>
          <a:solidFill>
            <a:srgbClr val="FFFFCC"/>
          </a:solidFill>
          <a:ln>
            <a:solidFill>
              <a:srgbClr val="FF0000"/>
            </a:solidFill>
          </a:ln>
        </p:spPr>
        <p:txBody>
          <a:bodyPr/>
          <a:lstStyle/>
          <a:p>
            <a:pPr marL="104775" indent="0" algn="just">
              <a:lnSpc>
                <a:spcPct val="120000"/>
              </a:lnSpc>
              <a:spcBef>
                <a:spcPct val="15000"/>
              </a:spcBef>
              <a:spcAft>
                <a:spcPts val="1900"/>
              </a:spcAft>
              <a:buFont typeface="Wingdings" panose="05000000000000000000" pitchFamily="2" charset="2"/>
              <a:buNone/>
              <a:defRPr/>
            </a:pPr>
            <a:r>
              <a:rPr lang="en-US" sz="3200" b="1" dirty="0">
                <a:solidFill>
                  <a:srgbClr val="222222"/>
                </a:solidFill>
                <a:latin typeface="arial" panose="020B0604020202020204" pitchFamily="34" charset="0"/>
              </a:rPr>
              <a:t>Swing</a:t>
            </a:r>
            <a:r>
              <a:rPr lang="en-US" sz="3200" dirty="0">
                <a:solidFill>
                  <a:srgbClr val="222222"/>
                </a:solidFill>
                <a:latin typeface="arial" panose="020B0604020202020204" pitchFamily="34" charset="0"/>
              </a:rPr>
              <a:t> uses the model-view-controller architecture (</a:t>
            </a:r>
            <a:r>
              <a:rPr lang="en-US" sz="3200" b="1" dirty="0">
                <a:solidFill>
                  <a:srgbClr val="222222"/>
                </a:solidFill>
                <a:latin typeface="arial" panose="020B0604020202020204" pitchFamily="34" charset="0"/>
              </a:rPr>
              <a:t>MVC</a:t>
            </a:r>
            <a:r>
              <a:rPr lang="en-US" sz="3200" dirty="0">
                <a:solidFill>
                  <a:srgbClr val="222222"/>
                </a:solidFill>
                <a:latin typeface="arial" panose="020B0604020202020204" pitchFamily="34" charset="0"/>
              </a:rPr>
              <a:t>) as the fundamental design behind each of its components. Essentially, </a:t>
            </a:r>
            <a:r>
              <a:rPr lang="en-US" sz="3200" b="1" dirty="0">
                <a:solidFill>
                  <a:srgbClr val="222222"/>
                </a:solidFill>
                <a:latin typeface="arial" panose="020B0604020202020204" pitchFamily="34" charset="0"/>
              </a:rPr>
              <a:t>MVC</a:t>
            </a:r>
            <a:r>
              <a:rPr lang="en-US" sz="3200" dirty="0">
                <a:solidFill>
                  <a:srgbClr val="222222"/>
                </a:solidFill>
                <a:latin typeface="arial" panose="020B0604020202020204" pitchFamily="34" charset="0"/>
              </a:rPr>
              <a:t> breaks GUI components into three elements. Each of these elements plays a crucial role in how the component behaves. The model encompasses the state data for each component. </a:t>
            </a:r>
            <a:r>
              <a:rPr lang="en-IN" b="1" dirty="0">
                <a:solidFill>
                  <a:schemeClr val="accent6"/>
                </a:solidFill>
                <a:latin typeface="Amazon Ember"/>
              </a:rPr>
              <a:t>Robert Eckstein</a:t>
            </a:r>
            <a:endParaRPr lang="en-US" altLang="en-US" sz="4800" b="1" dirty="0">
              <a:solidFill>
                <a:schemeClr val="accent6"/>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a:extLst>
              <a:ext uri="{FF2B5EF4-FFF2-40B4-BE49-F238E27FC236}">
                <a16:creationId xmlns:a16="http://schemas.microsoft.com/office/drawing/2014/main" id="{834E9B08-F8D8-9D1A-8C48-C00C93868109}"/>
              </a:ext>
            </a:extLst>
          </p:cNvPr>
          <p:cNvSpPr>
            <a:spLocks noGrp="1" noChangeArrowheads="1"/>
          </p:cNvSpPr>
          <p:nvPr>
            <p:ph type="ctrTitle" idx="4294967295"/>
          </p:nvPr>
        </p:nvSpPr>
        <p:spPr>
          <a:xfrm>
            <a:off x="1649413" y="2865438"/>
            <a:ext cx="6781800" cy="1447800"/>
          </a:xfrm>
          <a:solidFill>
            <a:srgbClr val="FFFF00"/>
          </a:solidFill>
          <a:ln w="76200">
            <a:solidFill>
              <a:srgbClr val="FF6699"/>
            </a:solidFill>
            <a:round/>
            <a:headEnd/>
            <a:tailEnd/>
          </a:ln>
        </p:spPr>
        <p:txBody>
          <a:bodyPr/>
          <a:lstStyle/>
          <a:p>
            <a:pPr>
              <a:lnSpc>
                <a:spcPct val="100000"/>
              </a:lnSpc>
            </a:pPr>
            <a:r>
              <a:rPr lang="en-US" altLang="en-US" sz="4000"/>
              <a:t>Singleton Pattern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6B55DF2F-6172-1D51-4A6A-896F70504064}"/>
              </a:ext>
            </a:extLst>
          </p:cNvPr>
          <p:cNvSpPr>
            <a:spLocks noGrp="1" noChangeArrowheads="1"/>
          </p:cNvSpPr>
          <p:nvPr>
            <p:ph type="title" idx="4294967295"/>
          </p:nvPr>
        </p:nvSpPr>
        <p:spPr>
          <a:xfrm>
            <a:off x="773113" y="76200"/>
            <a:ext cx="8534400" cy="808038"/>
          </a:xfrm>
        </p:spPr>
        <p:txBody>
          <a:bodyPr/>
          <a:lstStyle/>
          <a:p>
            <a:r>
              <a:rPr lang="en-US" altLang="en-US" sz="2800"/>
              <a:t>Recollect: Pattern Taxonomy</a:t>
            </a:r>
          </a:p>
        </p:txBody>
      </p:sp>
      <p:grpSp>
        <p:nvGrpSpPr>
          <p:cNvPr id="119811" name="Group 3">
            <a:extLst>
              <a:ext uri="{FF2B5EF4-FFF2-40B4-BE49-F238E27FC236}">
                <a16:creationId xmlns:a16="http://schemas.microsoft.com/office/drawing/2014/main" id="{88239418-ECDA-CC9B-4E7E-6B4BF91AE4C9}"/>
              </a:ext>
            </a:extLst>
          </p:cNvPr>
          <p:cNvGrpSpPr>
            <a:grpSpLocks/>
          </p:cNvGrpSpPr>
          <p:nvPr/>
        </p:nvGrpSpPr>
        <p:grpSpPr bwMode="auto">
          <a:xfrm>
            <a:off x="557213" y="915988"/>
            <a:ext cx="9201150" cy="6292850"/>
            <a:chOff x="333" y="540"/>
            <a:chExt cx="5258" cy="3596"/>
          </a:xfrm>
        </p:grpSpPr>
        <p:sp>
          <p:nvSpPr>
            <p:cNvPr id="119813" name="Rectangle 4">
              <a:extLst>
                <a:ext uri="{FF2B5EF4-FFF2-40B4-BE49-F238E27FC236}">
                  <a16:creationId xmlns:a16="http://schemas.microsoft.com/office/drawing/2014/main" id="{E76E95E4-5E3F-DE7F-0DBE-D58548647D55}"/>
                </a:ext>
              </a:extLst>
            </p:cNvPr>
            <p:cNvSpPr>
              <a:spLocks noChangeArrowheads="1"/>
            </p:cNvSpPr>
            <p:nvPr/>
          </p:nvSpPr>
          <p:spPr bwMode="auto">
            <a:xfrm>
              <a:off x="2125" y="540"/>
              <a:ext cx="1104" cy="380"/>
            </a:xfrm>
            <a:prstGeom prst="rect">
              <a:avLst/>
            </a:prstGeom>
            <a:solidFill>
              <a:srgbClr val="FFCCFF"/>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Pattern</a:t>
              </a:r>
            </a:p>
          </p:txBody>
        </p:sp>
        <p:sp>
          <p:nvSpPr>
            <p:cNvPr id="119814" name="Rectangle 5">
              <a:extLst>
                <a:ext uri="{FF2B5EF4-FFF2-40B4-BE49-F238E27FC236}">
                  <a16:creationId xmlns:a16="http://schemas.microsoft.com/office/drawing/2014/main" id="{D8325736-A19A-B2AE-98F7-04839645D9E6}"/>
                </a:ext>
              </a:extLst>
            </p:cNvPr>
            <p:cNvSpPr>
              <a:spLocks noChangeArrowheads="1"/>
            </p:cNvSpPr>
            <p:nvPr/>
          </p:nvSpPr>
          <p:spPr bwMode="auto">
            <a:xfrm>
              <a:off x="461" y="1085"/>
              <a:ext cx="768" cy="576"/>
            </a:xfrm>
            <a:prstGeom prst="rect">
              <a:avLst/>
            </a:prstGeom>
            <a:solidFill>
              <a:srgbClr val="FFFF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Structural</a:t>
              </a:r>
            </a:p>
            <a:p>
              <a:pPr algn="ctr"/>
              <a:r>
                <a:rPr lang="en-US" altLang="en-US" sz="2000">
                  <a:solidFill>
                    <a:schemeClr val="tx1"/>
                  </a:solidFill>
                  <a:latin typeface="Comic Sans MS" panose="030F0702030302020204" pitchFamily="66" charset="0"/>
                  <a:cs typeface="Arial" panose="020B0604020202020204" pitchFamily="34" charset="0"/>
                </a:rPr>
                <a:t>Pattern</a:t>
              </a:r>
            </a:p>
          </p:txBody>
        </p:sp>
        <p:sp>
          <p:nvSpPr>
            <p:cNvPr id="119815" name="Rectangle 6">
              <a:extLst>
                <a:ext uri="{FF2B5EF4-FFF2-40B4-BE49-F238E27FC236}">
                  <a16:creationId xmlns:a16="http://schemas.microsoft.com/office/drawing/2014/main" id="{D2E6EB47-AE0E-665F-B2BC-9327394A56D1}"/>
                </a:ext>
              </a:extLst>
            </p:cNvPr>
            <p:cNvSpPr>
              <a:spLocks noChangeArrowheads="1"/>
            </p:cNvSpPr>
            <p:nvPr/>
          </p:nvSpPr>
          <p:spPr bwMode="auto">
            <a:xfrm>
              <a:off x="2235" y="1351"/>
              <a:ext cx="768" cy="576"/>
            </a:xfrm>
            <a:prstGeom prst="rect">
              <a:avLst/>
            </a:prstGeom>
            <a:solidFill>
              <a:srgbClr val="FFFF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Behavioral</a:t>
              </a:r>
            </a:p>
            <a:p>
              <a:pPr algn="ctr"/>
              <a:r>
                <a:rPr lang="en-US" altLang="en-US" sz="2000">
                  <a:solidFill>
                    <a:schemeClr val="tx1"/>
                  </a:solidFill>
                  <a:latin typeface="Comic Sans MS" panose="030F0702030302020204" pitchFamily="66" charset="0"/>
                  <a:cs typeface="Arial" panose="020B0604020202020204" pitchFamily="34" charset="0"/>
                </a:rPr>
                <a:t>Pattern</a:t>
              </a:r>
            </a:p>
          </p:txBody>
        </p:sp>
        <p:sp>
          <p:nvSpPr>
            <p:cNvPr id="119816" name="Rectangle 7">
              <a:extLst>
                <a:ext uri="{FF2B5EF4-FFF2-40B4-BE49-F238E27FC236}">
                  <a16:creationId xmlns:a16="http://schemas.microsoft.com/office/drawing/2014/main" id="{7CEBDC35-C6FC-60A6-BADD-B286E7CDAC54}"/>
                </a:ext>
              </a:extLst>
            </p:cNvPr>
            <p:cNvSpPr>
              <a:spLocks noChangeArrowheads="1"/>
            </p:cNvSpPr>
            <p:nvPr/>
          </p:nvSpPr>
          <p:spPr bwMode="auto">
            <a:xfrm>
              <a:off x="4474" y="967"/>
              <a:ext cx="768" cy="576"/>
            </a:xfrm>
            <a:prstGeom prst="rect">
              <a:avLst/>
            </a:prstGeom>
            <a:solidFill>
              <a:srgbClr val="FFFF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Creational</a:t>
              </a:r>
            </a:p>
            <a:p>
              <a:pPr algn="ctr"/>
              <a:r>
                <a:rPr lang="en-US" altLang="en-US" sz="2000">
                  <a:solidFill>
                    <a:schemeClr val="tx1"/>
                  </a:solidFill>
                  <a:latin typeface="Comic Sans MS" panose="030F0702030302020204" pitchFamily="66" charset="0"/>
                  <a:cs typeface="Arial" panose="020B0604020202020204" pitchFamily="34" charset="0"/>
                </a:rPr>
                <a:t>Pattern</a:t>
              </a:r>
            </a:p>
          </p:txBody>
        </p:sp>
        <p:sp>
          <p:nvSpPr>
            <p:cNvPr id="119817" name="AutoShape 8">
              <a:extLst>
                <a:ext uri="{FF2B5EF4-FFF2-40B4-BE49-F238E27FC236}">
                  <a16:creationId xmlns:a16="http://schemas.microsoft.com/office/drawing/2014/main" id="{C50E139D-73C8-6014-4109-7E8B1C813FA5}"/>
                </a:ext>
              </a:extLst>
            </p:cNvPr>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cxnSp>
          <p:nvCxnSpPr>
            <p:cNvPr id="119818" name="AutoShape 9">
              <a:extLst>
                <a:ext uri="{FF2B5EF4-FFF2-40B4-BE49-F238E27FC236}">
                  <a16:creationId xmlns:a16="http://schemas.microsoft.com/office/drawing/2014/main" id="{E2B3EB11-42CF-4478-26E1-5A4DCE39D662}"/>
                </a:ext>
              </a:extLst>
            </p:cNvPr>
            <p:cNvCxnSpPr>
              <a:cxnSpLocks noChangeShapeType="1"/>
              <a:stCxn id="119817" idx="2"/>
              <a:endCxn id="119814"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19" name="AutoShape 10">
              <a:extLst>
                <a:ext uri="{FF2B5EF4-FFF2-40B4-BE49-F238E27FC236}">
                  <a16:creationId xmlns:a16="http://schemas.microsoft.com/office/drawing/2014/main" id="{0860BF03-DBDC-22D7-15E9-58453E0FDFCF}"/>
                </a:ext>
              </a:extLst>
            </p:cNvPr>
            <p:cNvCxnSpPr>
              <a:cxnSpLocks noChangeShapeType="1"/>
              <a:stCxn id="119817" idx="3"/>
              <a:endCxn id="119815"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20" name="AutoShape 11">
              <a:extLst>
                <a:ext uri="{FF2B5EF4-FFF2-40B4-BE49-F238E27FC236}">
                  <a16:creationId xmlns:a16="http://schemas.microsoft.com/office/drawing/2014/main" id="{1A9FACB9-4C8D-0CB9-3B6A-AAC69EA03298}"/>
                </a:ext>
              </a:extLst>
            </p:cNvPr>
            <p:cNvCxnSpPr>
              <a:cxnSpLocks noChangeShapeType="1"/>
              <a:stCxn id="119817" idx="4"/>
              <a:endCxn id="119816"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21" name="AutoShape 12">
              <a:extLst>
                <a:ext uri="{FF2B5EF4-FFF2-40B4-BE49-F238E27FC236}">
                  <a16:creationId xmlns:a16="http://schemas.microsoft.com/office/drawing/2014/main" id="{84038793-8A0E-C7B4-D2A5-98EF422112B4}"/>
                </a:ext>
              </a:extLst>
            </p:cNvPr>
            <p:cNvCxnSpPr>
              <a:cxnSpLocks noChangeShapeType="1"/>
              <a:stCxn id="119817" idx="0"/>
              <a:endCxn id="119813"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22" name="AutoShape 13">
              <a:extLst>
                <a:ext uri="{FF2B5EF4-FFF2-40B4-BE49-F238E27FC236}">
                  <a16:creationId xmlns:a16="http://schemas.microsoft.com/office/drawing/2014/main" id="{158F576E-8C2F-1BDE-6401-F63EA30A18D0}"/>
                </a:ext>
              </a:extLst>
            </p:cNvPr>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grpSp>
          <p:nvGrpSpPr>
            <p:cNvPr id="119823" name="Group 14">
              <a:extLst>
                <a:ext uri="{FF2B5EF4-FFF2-40B4-BE49-F238E27FC236}">
                  <a16:creationId xmlns:a16="http://schemas.microsoft.com/office/drawing/2014/main" id="{D29C4590-4B48-1BC5-2775-4F48D5525431}"/>
                </a:ext>
              </a:extLst>
            </p:cNvPr>
            <p:cNvGrpSpPr>
              <a:grpSpLocks/>
            </p:cNvGrpSpPr>
            <p:nvPr/>
          </p:nvGrpSpPr>
          <p:grpSpPr bwMode="auto">
            <a:xfrm>
              <a:off x="333" y="1677"/>
              <a:ext cx="3627" cy="2459"/>
              <a:chOff x="310" y="1661"/>
              <a:chExt cx="3627" cy="2459"/>
            </a:xfrm>
          </p:grpSpPr>
          <p:sp>
            <p:nvSpPr>
              <p:cNvPr id="119838" name="Rectangle 15">
                <a:extLst>
                  <a:ext uri="{FF2B5EF4-FFF2-40B4-BE49-F238E27FC236}">
                    <a16:creationId xmlns:a16="http://schemas.microsoft.com/office/drawing/2014/main" id="{84808DFC-DA8D-CA36-FA7B-3AE2066DCF0D}"/>
                  </a:ext>
                </a:extLst>
              </p:cNvPr>
              <p:cNvSpPr>
                <a:spLocks noChangeArrowheads="1"/>
              </p:cNvSpPr>
              <p:nvPr/>
            </p:nvSpPr>
            <p:spPr bwMode="auto">
              <a:xfrm>
                <a:off x="310" y="3527"/>
                <a:ext cx="768" cy="5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Adapter</a:t>
                </a:r>
              </a:p>
            </p:txBody>
          </p:sp>
          <p:sp>
            <p:nvSpPr>
              <p:cNvPr id="119839" name="Rectangle 16">
                <a:extLst>
                  <a:ext uri="{FF2B5EF4-FFF2-40B4-BE49-F238E27FC236}">
                    <a16:creationId xmlns:a16="http://schemas.microsoft.com/office/drawing/2014/main" id="{2E32D940-8E2D-94B0-DBD0-53EC192853E1}"/>
                  </a:ext>
                </a:extLst>
              </p:cNvPr>
              <p:cNvSpPr>
                <a:spLocks noChangeArrowheads="1"/>
              </p:cNvSpPr>
              <p:nvPr/>
            </p:nvSpPr>
            <p:spPr bwMode="auto">
              <a:xfrm>
                <a:off x="1219" y="3527"/>
                <a:ext cx="768" cy="5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Bridge</a:t>
                </a:r>
              </a:p>
            </p:txBody>
          </p:sp>
          <p:sp>
            <p:nvSpPr>
              <p:cNvPr id="119840" name="Rectangle 17">
                <a:extLst>
                  <a:ext uri="{FF2B5EF4-FFF2-40B4-BE49-F238E27FC236}">
                    <a16:creationId xmlns:a16="http://schemas.microsoft.com/office/drawing/2014/main" id="{30C7B4F0-D073-A9AB-0E59-FBFA0F164896}"/>
                  </a:ext>
                </a:extLst>
              </p:cNvPr>
              <p:cNvSpPr>
                <a:spLocks noChangeArrowheads="1"/>
              </p:cNvSpPr>
              <p:nvPr/>
            </p:nvSpPr>
            <p:spPr bwMode="auto">
              <a:xfrm>
                <a:off x="2179" y="3527"/>
                <a:ext cx="768" cy="576"/>
              </a:xfrm>
              <a:prstGeom prst="rect">
                <a:avLst/>
              </a:prstGeom>
              <a:solidFill>
                <a:srgbClr val="FF00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rgbClr val="FFFF00"/>
                    </a:solidFill>
                    <a:latin typeface="Comic Sans MS" panose="030F0702030302020204" pitchFamily="66" charset="0"/>
                    <a:cs typeface="Arial" panose="020B0604020202020204" pitchFamily="34" charset="0"/>
                  </a:rPr>
                  <a:t>Facade</a:t>
                </a:r>
              </a:p>
            </p:txBody>
          </p:sp>
          <p:cxnSp>
            <p:nvCxnSpPr>
              <p:cNvPr id="119841" name="AutoShape 18">
                <a:extLst>
                  <a:ext uri="{FF2B5EF4-FFF2-40B4-BE49-F238E27FC236}">
                    <a16:creationId xmlns:a16="http://schemas.microsoft.com/office/drawing/2014/main" id="{97DC607C-0275-6C45-5175-1B33A55678BA}"/>
                  </a:ext>
                </a:extLst>
              </p:cNvPr>
              <p:cNvCxnSpPr>
                <a:cxnSpLocks noChangeShapeType="1"/>
                <a:stCxn id="119822" idx="2"/>
                <a:endCxn id="119838" idx="0"/>
              </p:cNvCxnSpPr>
              <p:nvPr/>
            </p:nvCxnSpPr>
            <p:spPr bwMode="auto">
              <a:xfrm flipH="1">
                <a:off x="694" y="3005"/>
                <a:ext cx="361" cy="52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42" name="AutoShape 19">
                <a:extLst>
                  <a:ext uri="{FF2B5EF4-FFF2-40B4-BE49-F238E27FC236}">
                    <a16:creationId xmlns:a16="http://schemas.microsoft.com/office/drawing/2014/main" id="{D703D016-1494-A3E0-EB91-F7556A574E00}"/>
                  </a:ext>
                </a:extLst>
              </p:cNvPr>
              <p:cNvCxnSpPr>
                <a:cxnSpLocks noChangeShapeType="1"/>
                <a:stCxn id="119822" idx="3"/>
                <a:endCxn id="119839"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43" name="AutoShape 20">
                <a:extLst>
                  <a:ext uri="{FF2B5EF4-FFF2-40B4-BE49-F238E27FC236}">
                    <a16:creationId xmlns:a16="http://schemas.microsoft.com/office/drawing/2014/main" id="{BD0DFDD9-61D4-3880-9F2F-245E11814BF9}"/>
                  </a:ext>
                </a:extLst>
              </p:cNvPr>
              <p:cNvCxnSpPr>
                <a:cxnSpLocks noChangeShapeType="1"/>
                <a:stCxn id="119822" idx="4"/>
                <a:endCxn id="119840"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44" name="AutoShape 21">
                <a:extLst>
                  <a:ext uri="{FF2B5EF4-FFF2-40B4-BE49-F238E27FC236}">
                    <a16:creationId xmlns:a16="http://schemas.microsoft.com/office/drawing/2014/main" id="{FBAB28E1-BA9F-0270-3520-CB08A4B3D80A}"/>
                  </a:ext>
                </a:extLst>
              </p:cNvPr>
              <p:cNvCxnSpPr>
                <a:cxnSpLocks noChangeShapeType="1"/>
                <a:stCxn id="119822" idx="0"/>
                <a:endCxn id="119814"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45" name="Rectangle 22">
                <a:extLst>
                  <a:ext uri="{FF2B5EF4-FFF2-40B4-BE49-F238E27FC236}">
                    <a16:creationId xmlns:a16="http://schemas.microsoft.com/office/drawing/2014/main" id="{679D9AFD-F3B3-FE0E-DC18-53AEB5D1057B}"/>
                  </a:ext>
                </a:extLst>
              </p:cNvPr>
              <p:cNvSpPr>
                <a:spLocks noChangeArrowheads="1"/>
              </p:cNvSpPr>
              <p:nvPr/>
            </p:nvSpPr>
            <p:spPr bwMode="auto">
              <a:xfrm>
                <a:off x="3169" y="3544"/>
                <a:ext cx="768" cy="5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Proxy</a:t>
                </a:r>
              </a:p>
            </p:txBody>
          </p:sp>
          <p:cxnSp>
            <p:nvCxnSpPr>
              <p:cNvPr id="119846" name="AutoShape 23">
                <a:extLst>
                  <a:ext uri="{FF2B5EF4-FFF2-40B4-BE49-F238E27FC236}">
                    <a16:creationId xmlns:a16="http://schemas.microsoft.com/office/drawing/2014/main" id="{BD894591-525C-0B23-DFC6-7EF0F9A099CA}"/>
                  </a:ext>
                </a:extLst>
              </p:cNvPr>
              <p:cNvCxnSpPr>
                <a:cxnSpLocks noChangeShapeType="1"/>
                <a:stCxn id="119822" idx="4"/>
                <a:endCxn id="119845"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119824" name="Rectangle 24">
              <a:extLst>
                <a:ext uri="{FF2B5EF4-FFF2-40B4-BE49-F238E27FC236}">
                  <a16:creationId xmlns:a16="http://schemas.microsoft.com/office/drawing/2014/main" id="{F0072412-E216-F308-50FB-5A1B48D03EF5}"/>
                </a:ext>
              </a:extLst>
            </p:cNvPr>
            <p:cNvSpPr>
              <a:spLocks noChangeArrowheads="1"/>
            </p:cNvSpPr>
            <p:nvPr/>
          </p:nvSpPr>
          <p:spPr bwMode="auto">
            <a:xfrm>
              <a:off x="1434" y="2342"/>
              <a:ext cx="705" cy="536"/>
            </a:xfrm>
            <a:prstGeom prst="rect">
              <a:avLst/>
            </a:prstGeom>
            <a:solidFill>
              <a:schemeClr val="bg1"/>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Command</a:t>
              </a:r>
            </a:p>
            <a:p>
              <a:pPr algn="ctr"/>
              <a:endParaRPr lang="en-US" altLang="en-US" sz="2000">
                <a:solidFill>
                  <a:schemeClr val="tx1"/>
                </a:solidFill>
                <a:latin typeface="Comic Sans MS" panose="030F0702030302020204" pitchFamily="66" charset="0"/>
                <a:cs typeface="Arial" panose="020B0604020202020204" pitchFamily="34" charset="0"/>
              </a:endParaRPr>
            </a:p>
          </p:txBody>
        </p:sp>
        <p:sp>
          <p:nvSpPr>
            <p:cNvPr id="119825" name="Rectangle 25">
              <a:extLst>
                <a:ext uri="{FF2B5EF4-FFF2-40B4-BE49-F238E27FC236}">
                  <a16:creationId xmlns:a16="http://schemas.microsoft.com/office/drawing/2014/main" id="{DF753A80-458A-EE6D-0991-847AD8EC51AC}"/>
                </a:ext>
              </a:extLst>
            </p:cNvPr>
            <p:cNvSpPr>
              <a:spLocks noChangeArrowheads="1"/>
            </p:cNvSpPr>
            <p:nvPr/>
          </p:nvSpPr>
          <p:spPr bwMode="auto">
            <a:xfrm>
              <a:off x="2300" y="2357"/>
              <a:ext cx="705" cy="536"/>
            </a:xfrm>
            <a:prstGeom prst="rect">
              <a:avLst/>
            </a:prstGeom>
            <a:solidFill>
              <a:srgbClr val="FF00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rgbClr val="FFFF00"/>
                  </a:solidFill>
                  <a:latin typeface="Comic Sans MS" panose="030F0702030302020204" pitchFamily="66" charset="0"/>
                  <a:cs typeface="Arial" panose="020B0604020202020204" pitchFamily="34" charset="0"/>
                </a:rPr>
                <a:t>Observer</a:t>
              </a:r>
            </a:p>
            <a:p>
              <a:pPr algn="ctr"/>
              <a:endParaRPr lang="en-US" altLang="en-US" sz="2000">
                <a:solidFill>
                  <a:srgbClr val="FFFF00"/>
                </a:solidFill>
                <a:latin typeface="Comic Sans MS" panose="030F0702030302020204" pitchFamily="66" charset="0"/>
                <a:cs typeface="Arial" panose="020B0604020202020204" pitchFamily="34" charset="0"/>
              </a:endParaRPr>
            </a:p>
          </p:txBody>
        </p:sp>
        <p:sp>
          <p:nvSpPr>
            <p:cNvPr id="119826" name="Rectangle 26">
              <a:extLst>
                <a:ext uri="{FF2B5EF4-FFF2-40B4-BE49-F238E27FC236}">
                  <a16:creationId xmlns:a16="http://schemas.microsoft.com/office/drawing/2014/main" id="{C3E9F37D-075F-BE2E-91F0-9982F4F71585}"/>
                </a:ext>
              </a:extLst>
            </p:cNvPr>
            <p:cNvSpPr>
              <a:spLocks noChangeArrowheads="1"/>
            </p:cNvSpPr>
            <p:nvPr/>
          </p:nvSpPr>
          <p:spPr bwMode="auto">
            <a:xfrm>
              <a:off x="3110" y="2357"/>
              <a:ext cx="689" cy="536"/>
            </a:xfrm>
            <a:prstGeom prst="rect">
              <a:avLst/>
            </a:prstGeom>
            <a:solidFill>
              <a:schemeClr val="bg1"/>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Strategy</a:t>
              </a:r>
            </a:p>
            <a:p>
              <a:pPr algn="ctr"/>
              <a:endParaRPr lang="en-US" altLang="en-US" sz="2000">
                <a:solidFill>
                  <a:schemeClr val="tx1"/>
                </a:solidFill>
                <a:latin typeface="Comic Sans MS" panose="030F0702030302020204" pitchFamily="66" charset="0"/>
                <a:cs typeface="Arial" panose="020B0604020202020204" pitchFamily="34" charset="0"/>
              </a:endParaRPr>
            </a:p>
          </p:txBody>
        </p:sp>
        <p:sp>
          <p:nvSpPr>
            <p:cNvPr id="119827" name="AutoShape 27">
              <a:extLst>
                <a:ext uri="{FF2B5EF4-FFF2-40B4-BE49-F238E27FC236}">
                  <a16:creationId xmlns:a16="http://schemas.microsoft.com/office/drawing/2014/main" id="{CC904545-B11C-69B6-1D76-0127DD287A6F}"/>
                </a:ext>
              </a:extLst>
            </p:cNvPr>
            <p:cNvSpPr>
              <a:spLocks noChangeArrowheads="1"/>
            </p:cNvSpPr>
            <p:nvPr/>
          </p:nvSpPr>
          <p:spPr bwMode="auto">
            <a:xfrm>
              <a:off x="2558" y="2046"/>
              <a:ext cx="192" cy="89"/>
            </a:xfrm>
            <a:prstGeom prst="triangle">
              <a:avLst>
                <a:gd name="adj" fmla="val 50000"/>
              </a:avLst>
            </a:prstGeom>
            <a:solidFill>
              <a:schemeClr val="bg1"/>
            </a:solidFill>
            <a:ln w="12700">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cxnSp>
          <p:nvCxnSpPr>
            <p:cNvPr id="119828" name="AutoShape 28">
              <a:extLst>
                <a:ext uri="{FF2B5EF4-FFF2-40B4-BE49-F238E27FC236}">
                  <a16:creationId xmlns:a16="http://schemas.microsoft.com/office/drawing/2014/main" id="{3F58A6D4-982A-509E-3DF6-90AA33F354E3}"/>
                </a:ext>
              </a:extLst>
            </p:cNvPr>
            <p:cNvCxnSpPr>
              <a:cxnSpLocks noChangeShapeType="1"/>
              <a:stCxn id="119827" idx="2"/>
              <a:endCxn id="119824" idx="0"/>
            </p:cNvCxnSpPr>
            <p:nvPr/>
          </p:nvCxnSpPr>
          <p:spPr bwMode="auto">
            <a:xfrm flipH="1">
              <a:off x="1787" y="2135"/>
              <a:ext cx="771" cy="20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29" name="AutoShape 29">
              <a:extLst>
                <a:ext uri="{FF2B5EF4-FFF2-40B4-BE49-F238E27FC236}">
                  <a16:creationId xmlns:a16="http://schemas.microsoft.com/office/drawing/2014/main" id="{3A08C85D-233B-1B3E-B5EC-7A72895581D7}"/>
                </a:ext>
              </a:extLst>
            </p:cNvPr>
            <p:cNvCxnSpPr>
              <a:cxnSpLocks noChangeShapeType="1"/>
              <a:stCxn id="119827" idx="3"/>
              <a:endCxn id="119825" idx="0"/>
            </p:cNvCxnSpPr>
            <p:nvPr/>
          </p:nvCxnSpPr>
          <p:spPr bwMode="auto">
            <a:xfrm flipH="1">
              <a:off x="2653" y="2135"/>
              <a:ext cx="1" cy="22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30" name="AutoShape 30">
              <a:extLst>
                <a:ext uri="{FF2B5EF4-FFF2-40B4-BE49-F238E27FC236}">
                  <a16:creationId xmlns:a16="http://schemas.microsoft.com/office/drawing/2014/main" id="{F2005816-08A6-31B4-DFC3-E31AF1545389}"/>
                </a:ext>
              </a:extLst>
            </p:cNvPr>
            <p:cNvCxnSpPr>
              <a:cxnSpLocks noChangeShapeType="1"/>
              <a:stCxn id="119827" idx="4"/>
              <a:endCxn id="119826" idx="0"/>
            </p:cNvCxnSpPr>
            <p:nvPr/>
          </p:nvCxnSpPr>
          <p:spPr bwMode="auto">
            <a:xfrm>
              <a:off x="2750" y="2135"/>
              <a:ext cx="705" cy="22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31" name="AutoShape 31">
              <a:extLst>
                <a:ext uri="{FF2B5EF4-FFF2-40B4-BE49-F238E27FC236}">
                  <a16:creationId xmlns:a16="http://schemas.microsoft.com/office/drawing/2014/main" id="{EA5E81C0-8E2A-8E62-CFE1-64F3B481F91F}"/>
                </a:ext>
              </a:extLst>
            </p:cNvPr>
            <p:cNvCxnSpPr>
              <a:cxnSpLocks noChangeShapeType="1"/>
              <a:stCxn id="119827" idx="0"/>
              <a:endCxn id="119815" idx="2"/>
            </p:cNvCxnSpPr>
            <p:nvPr/>
          </p:nvCxnSpPr>
          <p:spPr bwMode="auto">
            <a:xfrm flipH="1" flipV="1">
              <a:off x="2619" y="1927"/>
              <a:ext cx="35" cy="11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32" name="Rectangle 32">
              <a:extLst>
                <a:ext uri="{FF2B5EF4-FFF2-40B4-BE49-F238E27FC236}">
                  <a16:creationId xmlns:a16="http://schemas.microsoft.com/office/drawing/2014/main" id="{CC11BCAC-4187-82E0-754F-F649985904CB}"/>
                </a:ext>
              </a:extLst>
            </p:cNvPr>
            <p:cNvSpPr>
              <a:spLocks noChangeArrowheads="1"/>
            </p:cNvSpPr>
            <p:nvPr/>
          </p:nvSpPr>
          <p:spPr bwMode="auto">
            <a:xfrm>
              <a:off x="3927" y="2077"/>
              <a:ext cx="768" cy="576"/>
            </a:xfrm>
            <a:prstGeom prst="rect">
              <a:avLst/>
            </a:prstGeom>
            <a:solidFill>
              <a:schemeClr val="bg1"/>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Singleton</a:t>
              </a:r>
            </a:p>
          </p:txBody>
        </p:sp>
        <p:sp>
          <p:nvSpPr>
            <p:cNvPr id="119833" name="Rectangle 33">
              <a:extLst>
                <a:ext uri="{FF2B5EF4-FFF2-40B4-BE49-F238E27FC236}">
                  <a16:creationId xmlns:a16="http://schemas.microsoft.com/office/drawing/2014/main" id="{292444A4-8CE9-CF23-E908-B6BC272C5A77}"/>
                </a:ext>
              </a:extLst>
            </p:cNvPr>
            <p:cNvSpPr>
              <a:spLocks noChangeArrowheads="1"/>
            </p:cNvSpPr>
            <p:nvPr/>
          </p:nvSpPr>
          <p:spPr bwMode="auto">
            <a:xfrm>
              <a:off x="4823" y="2077"/>
              <a:ext cx="768" cy="5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chemeClr val="tx1"/>
                  </a:solidFill>
                  <a:latin typeface="Comic Sans MS" panose="030F0702030302020204" pitchFamily="66" charset="0"/>
                  <a:cs typeface="Arial" panose="020B0604020202020204" pitchFamily="34" charset="0"/>
                </a:rPr>
                <a:t>Factory</a:t>
              </a:r>
            </a:p>
          </p:txBody>
        </p:sp>
        <p:cxnSp>
          <p:nvCxnSpPr>
            <p:cNvPr id="119834" name="AutoShape 34">
              <a:extLst>
                <a:ext uri="{FF2B5EF4-FFF2-40B4-BE49-F238E27FC236}">
                  <a16:creationId xmlns:a16="http://schemas.microsoft.com/office/drawing/2014/main" id="{37908082-573E-E101-343C-B7A810455A78}"/>
                </a:ext>
              </a:extLst>
            </p:cNvPr>
            <p:cNvCxnSpPr>
              <a:cxnSpLocks noChangeShapeType="1"/>
              <a:stCxn id="119836" idx="2"/>
              <a:endCxn id="119832"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35" name="AutoShape 35">
              <a:extLst>
                <a:ext uri="{FF2B5EF4-FFF2-40B4-BE49-F238E27FC236}">
                  <a16:creationId xmlns:a16="http://schemas.microsoft.com/office/drawing/2014/main" id="{3ED7FA38-BE48-7B92-7FDB-390C252D30F1}"/>
                </a:ext>
              </a:extLst>
            </p:cNvPr>
            <p:cNvCxnSpPr>
              <a:cxnSpLocks noChangeShapeType="1"/>
              <a:stCxn id="119836" idx="4"/>
              <a:endCxn id="119833" idx="0"/>
            </p:cNvCxnSpPr>
            <p:nvPr/>
          </p:nvCxnSpPr>
          <p:spPr bwMode="auto">
            <a:xfrm>
              <a:off x="4966" y="1902"/>
              <a:ext cx="241" cy="1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36" name="AutoShape 36">
              <a:extLst>
                <a:ext uri="{FF2B5EF4-FFF2-40B4-BE49-F238E27FC236}">
                  <a16:creationId xmlns:a16="http://schemas.microsoft.com/office/drawing/2014/main" id="{80FD6D64-73FC-713F-2605-4277A2EE566B}"/>
                </a:ext>
              </a:extLst>
            </p:cNvPr>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lIns="91420" tIns="45711" rIns="91420" bIns="45711" anchor="ctr"/>
            <a:lstStyle>
              <a:lvl1pPr>
                <a:defRPr sz="3600" b="1">
                  <a:solidFill>
                    <a:schemeClr val="bg1"/>
                  </a:solidFill>
                  <a:latin typeface="Times New Roman" panose="02020603050405020304" pitchFamily="18" charset="0"/>
                </a:defRPr>
              </a:lvl1pPr>
              <a:lvl2pPr marL="742950" indent="-285750">
                <a:defRPr sz="3600" b="1">
                  <a:solidFill>
                    <a:schemeClr val="bg1"/>
                  </a:solidFill>
                  <a:latin typeface="Times New Roman" panose="02020603050405020304" pitchFamily="18" charset="0"/>
                </a:defRPr>
              </a:lvl2pPr>
              <a:lvl3pPr marL="1143000" indent="-228600">
                <a:defRPr sz="3600" b="1">
                  <a:solidFill>
                    <a:schemeClr val="bg1"/>
                  </a:solidFill>
                  <a:latin typeface="Times New Roman" panose="02020603050405020304" pitchFamily="18" charset="0"/>
                </a:defRPr>
              </a:lvl3pPr>
              <a:lvl4pPr marL="1600200" indent="-228600">
                <a:defRPr sz="3600" b="1">
                  <a:solidFill>
                    <a:schemeClr val="bg1"/>
                  </a:solidFill>
                  <a:latin typeface="Times New Roman" panose="02020603050405020304" pitchFamily="18" charset="0"/>
                </a:defRPr>
              </a:lvl4pPr>
              <a:lvl5pPr marL="2057400" indent="-228600">
                <a:defRPr sz="3600" b="1">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defRPr sz="3600" b="1">
                  <a:solidFill>
                    <a:schemeClr val="bg1"/>
                  </a:solidFill>
                  <a:latin typeface="Times New Roman" panose="02020603050405020304" pitchFamily="18" charset="0"/>
                </a:defRPr>
              </a:lvl9pPr>
            </a:lstStyle>
            <a:p>
              <a:pPr>
                <a:lnSpc>
                  <a:spcPct val="80000"/>
                </a:lnSpc>
                <a:buClr>
                  <a:srgbClr val="000000"/>
                </a:buClr>
                <a:buSzPct val="100000"/>
                <a:buFont typeface="Times New Roman" panose="02020603050405020304" pitchFamily="18" charset="0"/>
                <a:buNone/>
              </a:pPr>
              <a:endParaRPr lang="en-US" altLang="en-US">
                <a:latin typeface="Comic Sans MS" panose="030F0702030302020204" pitchFamily="66" charset="0"/>
                <a:cs typeface="Arial" panose="020B0604020202020204" pitchFamily="34" charset="0"/>
              </a:endParaRPr>
            </a:p>
          </p:txBody>
        </p:sp>
        <p:cxnSp>
          <p:nvCxnSpPr>
            <p:cNvPr id="119837" name="AutoShape 37">
              <a:extLst>
                <a:ext uri="{FF2B5EF4-FFF2-40B4-BE49-F238E27FC236}">
                  <a16:creationId xmlns:a16="http://schemas.microsoft.com/office/drawing/2014/main" id="{5414BD70-343A-D3CD-D8A3-50515FB42447}"/>
                </a:ext>
              </a:extLst>
            </p:cNvPr>
            <p:cNvCxnSpPr>
              <a:cxnSpLocks noChangeShapeType="1"/>
              <a:stCxn id="119816" idx="2"/>
              <a:endCxn id="119836"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596008" name="Rectangle 40">
            <a:extLst>
              <a:ext uri="{FF2B5EF4-FFF2-40B4-BE49-F238E27FC236}">
                <a16:creationId xmlns:a16="http://schemas.microsoft.com/office/drawing/2014/main" id="{4804C811-7DAB-9C5F-83F2-C0B942B873AA}"/>
              </a:ext>
            </a:extLst>
          </p:cNvPr>
          <p:cNvSpPr>
            <a:spLocks noChangeArrowheads="1"/>
          </p:cNvSpPr>
          <p:nvPr/>
        </p:nvSpPr>
        <p:spPr bwMode="auto">
          <a:xfrm>
            <a:off x="6869113" y="3627438"/>
            <a:ext cx="1371600" cy="990600"/>
          </a:xfrm>
          <a:prstGeom prst="rect">
            <a:avLst/>
          </a:prstGeom>
          <a:solidFill>
            <a:srgbClr val="FF0000"/>
          </a:solidFill>
          <a:ln w="12700">
            <a:solidFill>
              <a:schemeClr val="tx1"/>
            </a:solidFill>
            <a:miter lim="800000"/>
            <a:headEnd/>
            <a:tailEnd/>
          </a:ln>
        </p:spPr>
        <p:txBody>
          <a:bodyPr wrap="none" lIns="100772" tIns="50387" rIns="100772" bIns="50387" anchor="ctr"/>
          <a:lstStyle>
            <a:lvl1pPr defTabSz="503238">
              <a:defRPr sz="3600" b="1">
                <a:solidFill>
                  <a:schemeClr val="bg1"/>
                </a:solidFill>
                <a:latin typeface="Times New Roman" panose="02020603050405020304" pitchFamily="18" charset="0"/>
              </a:defRPr>
            </a:lvl1pPr>
            <a:lvl2pPr marL="742950" indent="-285750" defTabSz="503238">
              <a:defRPr sz="3600" b="1">
                <a:solidFill>
                  <a:schemeClr val="bg1"/>
                </a:solidFill>
                <a:latin typeface="Times New Roman" panose="02020603050405020304" pitchFamily="18" charset="0"/>
              </a:defRPr>
            </a:lvl2pPr>
            <a:lvl3pPr marL="1143000" indent="-228600" defTabSz="503238">
              <a:defRPr sz="3600" b="1">
                <a:solidFill>
                  <a:schemeClr val="bg1"/>
                </a:solidFill>
                <a:latin typeface="Times New Roman" panose="02020603050405020304" pitchFamily="18" charset="0"/>
              </a:defRPr>
            </a:lvl3pPr>
            <a:lvl4pPr marL="1600200" indent="-228600" defTabSz="503238">
              <a:defRPr sz="3600" b="1">
                <a:solidFill>
                  <a:schemeClr val="bg1"/>
                </a:solidFill>
                <a:latin typeface="Times New Roman" panose="02020603050405020304" pitchFamily="18" charset="0"/>
              </a:defRPr>
            </a:lvl4pPr>
            <a:lvl5pPr marL="2057400" indent="-228600" defTabSz="503238">
              <a:defRPr sz="3600" b="1">
                <a:solidFill>
                  <a:schemeClr val="bg1"/>
                </a:solidFill>
                <a:latin typeface="Times New Roman" panose="02020603050405020304" pitchFamily="18" charset="0"/>
              </a:defRPr>
            </a:lvl5pPr>
            <a:lvl6pPr marL="2514600" indent="-228600" defTabSz="503238" eaLnBrk="0" fontAlgn="base" hangingPunct="0">
              <a:spcBef>
                <a:spcPct val="0"/>
              </a:spcBef>
              <a:spcAft>
                <a:spcPct val="0"/>
              </a:spcAft>
              <a:defRPr sz="3600" b="1">
                <a:solidFill>
                  <a:schemeClr val="bg1"/>
                </a:solidFill>
                <a:latin typeface="Times New Roman" panose="02020603050405020304" pitchFamily="18" charset="0"/>
              </a:defRPr>
            </a:lvl6pPr>
            <a:lvl7pPr marL="2971800" indent="-228600" defTabSz="503238" eaLnBrk="0" fontAlgn="base" hangingPunct="0">
              <a:spcBef>
                <a:spcPct val="0"/>
              </a:spcBef>
              <a:spcAft>
                <a:spcPct val="0"/>
              </a:spcAft>
              <a:defRPr sz="3600" b="1">
                <a:solidFill>
                  <a:schemeClr val="bg1"/>
                </a:solidFill>
                <a:latin typeface="Times New Roman" panose="02020603050405020304" pitchFamily="18" charset="0"/>
              </a:defRPr>
            </a:lvl7pPr>
            <a:lvl8pPr marL="3429000" indent="-228600" defTabSz="503238" eaLnBrk="0" fontAlgn="base" hangingPunct="0">
              <a:spcBef>
                <a:spcPct val="0"/>
              </a:spcBef>
              <a:spcAft>
                <a:spcPct val="0"/>
              </a:spcAft>
              <a:defRPr sz="3600" b="1">
                <a:solidFill>
                  <a:schemeClr val="bg1"/>
                </a:solidFill>
                <a:latin typeface="Times New Roman" panose="02020603050405020304" pitchFamily="18" charset="0"/>
              </a:defRPr>
            </a:lvl8pPr>
            <a:lvl9pPr marL="3886200" indent="-228600" defTabSz="503238" eaLnBrk="0" fontAlgn="base" hangingPunct="0">
              <a:spcBef>
                <a:spcPct val="0"/>
              </a:spcBef>
              <a:spcAft>
                <a:spcPct val="0"/>
              </a:spcAft>
              <a:defRPr sz="3600" b="1">
                <a:solidFill>
                  <a:schemeClr val="bg1"/>
                </a:solidFill>
                <a:latin typeface="Times New Roman" panose="02020603050405020304" pitchFamily="18" charset="0"/>
              </a:defRPr>
            </a:lvl9pPr>
          </a:lstStyle>
          <a:p>
            <a:pPr algn="ctr"/>
            <a:r>
              <a:rPr lang="en-US" altLang="en-US" sz="2000">
                <a:solidFill>
                  <a:srgbClr val="FFFF00"/>
                </a:solidFill>
                <a:latin typeface="Comic Sans MS" panose="030F0702030302020204" pitchFamily="66" charset="0"/>
                <a:cs typeface="Arial" panose="020B0604020202020204" pitchFamily="34" charset="0"/>
              </a:rPr>
              <a:t>Singleton</a:t>
            </a:r>
          </a:p>
          <a:p>
            <a:pPr algn="ctr"/>
            <a:endParaRPr lang="en-US" altLang="en-US" sz="2000">
              <a:solidFill>
                <a:srgbClr val="FFFF00"/>
              </a:solidFill>
              <a:latin typeface="Comic Sans MS" panose="030F0702030302020204" pitchFamily="66"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96008"/>
                                        </p:tgtEl>
                                        <p:attrNameLst>
                                          <p:attrName>style.visibility</p:attrName>
                                        </p:attrNameLst>
                                      </p:cBhvr>
                                      <p:to>
                                        <p:strVal val="visible"/>
                                      </p:to>
                                    </p:set>
                                    <p:anim calcmode="lin" valueType="num">
                                      <p:cBhvr>
                                        <p:cTn id="7" dur="3000" fill="hold"/>
                                        <p:tgtEl>
                                          <p:spTgt spid="596008"/>
                                        </p:tgtEl>
                                        <p:attrNameLst>
                                          <p:attrName>ppt_w</p:attrName>
                                        </p:attrNameLst>
                                      </p:cBhvr>
                                      <p:tavLst>
                                        <p:tav tm="0">
                                          <p:val>
                                            <p:fltVal val="0"/>
                                          </p:val>
                                        </p:tav>
                                        <p:tav tm="100000">
                                          <p:val>
                                            <p:strVal val="#ppt_w"/>
                                          </p:val>
                                        </p:tav>
                                      </p:tavLst>
                                    </p:anim>
                                    <p:anim calcmode="lin" valueType="num">
                                      <p:cBhvr>
                                        <p:cTn id="8" dur="3000" fill="hold"/>
                                        <p:tgtEl>
                                          <p:spTgt spid="596008"/>
                                        </p:tgtEl>
                                        <p:attrNameLst>
                                          <p:attrName>ppt_h</p:attrName>
                                        </p:attrNameLst>
                                      </p:cBhvr>
                                      <p:tavLst>
                                        <p:tav tm="0">
                                          <p:val>
                                            <p:fltVal val="0"/>
                                          </p:val>
                                        </p:tav>
                                        <p:tav tm="100000">
                                          <p:val>
                                            <p:strVal val="#ppt_h"/>
                                          </p:val>
                                        </p:tav>
                                      </p:tavLst>
                                    </p:anim>
                                    <p:anim calcmode="lin" valueType="num">
                                      <p:cBhvr>
                                        <p:cTn id="9" dur="3000" fill="hold"/>
                                        <p:tgtEl>
                                          <p:spTgt spid="596008"/>
                                        </p:tgtEl>
                                        <p:attrNameLst>
                                          <p:attrName>ppt_x</p:attrName>
                                        </p:attrNameLst>
                                      </p:cBhvr>
                                      <p:tavLst>
                                        <p:tav tm="0" fmla="#ppt_x+(cos(-2*pi*(1-$))*-#ppt_x-sin(-2*pi*(1-$))*(1-#ppt_y))*(1-$)">
                                          <p:val>
                                            <p:fltVal val="0"/>
                                          </p:val>
                                        </p:tav>
                                        <p:tav tm="100000">
                                          <p:val>
                                            <p:fltVal val="1"/>
                                          </p:val>
                                        </p:tav>
                                      </p:tavLst>
                                    </p:anim>
                                    <p:anim calcmode="lin" valueType="num">
                                      <p:cBhvr>
                                        <p:cTn id="10" dur="3000" fill="hold"/>
                                        <p:tgtEl>
                                          <p:spTgt spid="59600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008"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0A43306-217D-F658-8614-F5E6F8F1318B}"/>
              </a:ext>
            </a:extLst>
          </p:cNvPr>
          <p:cNvSpPr>
            <a:spLocks noGrp="1" noChangeArrowheads="1"/>
          </p:cNvSpPr>
          <p:nvPr>
            <p:ph type="title" idx="4294967295"/>
          </p:nvPr>
        </p:nvSpPr>
        <p:spPr>
          <a:xfrm>
            <a:off x="755650" y="279400"/>
            <a:ext cx="8567738" cy="757238"/>
          </a:xfrm>
        </p:spPr>
        <p:txBody>
          <a:bodyPr/>
          <a:lstStyle/>
          <a:p>
            <a:r>
              <a:rPr lang="en-US" altLang="en-US" sz="3600"/>
              <a:t>Creational Patterns</a:t>
            </a:r>
          </a:p>
        </p:txBody>
      </p:sp>
      <p:sp>
        <p:nvSpPr>
          <p:cNvPr id="1009667" name="Rectangle 3">
            <a:extLst>
              <a:ext uri="{FF2B5EF4-FFF2-40B4-BE49-F238E27FC236}">
                <a16:creationId xmlns:a16="http://schemas.microsoft.com/office/drawing/2014/main" id="{8B5C1D86-50A6-0DB6-4EF4-2DA87A74479B}"/>
              </a:ext>
            </a:extLst>
          </p:cNvPr>
          <p:cNvSpPr>
            <a:spLocks noGrp="1" noChangeArrowheads="1"/>
          </p:cNvSpPr>
          <p:nvPr>
            <p:ph type="body" idx="4294967295"/>
          </p:nvPr>
        </p:nvSpPr>
        <p:spPr>
          <a:xfrm>
            <a:off x="315913" y="1036638"/>
            <a:ext cx="9525000" cy="5919787"/>
          </a:xfrm>
        </p:spPr>
        <p:txBody>
          <a:bodyPr/>
          <a:lstStyle/>
          <a:p>
            <a:pPr>
              <a:lnSpc>
                <a:spcPct val="114000"/>
              </a:lnSpc>
              <a:spcBef>
                <a:spcPct val="15000"/>
              </a:spcBef>
              <a:spcAft>
                <a:spcPts val="1800"/>
              </a:spcAft>
            </a:pPr>
            <a:r>
              <a:rPr lang="en-US" altLang="en-US" sz="3200"/>
              <a:t>Abstracts out the instantiation process.</a:t>
            </a:r>
          </a:p>
          <a:p>
            <a:pPr>
              <a:lnSpc>
                <a:spcPct val="114000"/>
              </a:lnSpc>
              <a:spcBef>
                <a:spcPct val="15000"/>
              </a:spcBef>
              <a:spcAft>
                <a:spcPct val="0"/>
              </a:spcAft>
            </a:pPr>
            <a:r>
              <a:rPr lang="en-US" altLang="en-US" sz="3200"/>
              <a:t>Make system independent of creation of new objects:  </a:t>
            </a:r>
          </a:p>
          <a:p>
            <a:pPr lvl="1">
              <a:lnSpc>
                <a:spcPct val="114000"/>
              </a:lnSpc>
              <a:spcBef>
                <a:spcPct val="15000"/>
              </a:spcBef>
              <a:spcAft>
                <a:spcPts val="1200"/>
              </a:spcAft>
            </a:pPr>
            <a:r>
              <a:rPr lang="en-US" altLang="en-US" sz="2800">
                <a:solidFill>
                  <a:srgbClr val="0000CC"/>
                </a:solidFill>
              </a:rPr>
              <a:t>Objects created</a:t>
            </a:r>
          </a:p>
          <a:p>
            <a:pPr lvl="1">
              <a:lnSpc>
                <a:spcPct val="114000"/>
              </a:lnSpc>
              <a:spcBef>
                <a:spcPct val="15000"/>
              </a:spcBef>
              <a:spcAft>
                <a:spcPts val="1800"/>
              </a:spcAft>
            </a:pPr>
            <a:r>
              <a:rPr lang="en-US" altLang="en-US" sz="2800">
                <a:solidFill>
                  <a:srgbClr val="0000CC"/>
                </a:solidFill>
              </a:rPr>
              <a:t>Possibly composed</a:t>
            </a:r>
          </a:p>
          <a:p>
            <a:pPr>
              <a:lnSpc>
                <a:spcPct val="114000"/>
              </a:lnSpc>
              <a:spcBef>
                <a:spcPct val="15000"/>
              </a:spcBef>
              <a:spcAft>
                <a:spcPct val="0"/>
              </a:spcAft>
            </a:pPr>
            <a:r>
              <a:rPr lang="en-US" altLang="en-US" sz="3200"/>
              <a:t>Encapsulate knowledge about which concrete classes the system uses:</a:t>
            </a:r>
          </a:p>
          <a:p>
            <a:pPr lvl="1">
              <a:lnSpc>
                <a:spcPct val="114000"/>
              </a:lnSpc>
              <a:spcBef>
                <a:spcPct val="15000"/>
              </a:spcBef>
              <a:spcAft>
                <a:spcPts val="1200"/>
              </a:spcAft>
            </a:pPr>
            <a:r>
              <a:rPr lang="en-US" altLang="en-US" sz="2800">
                <a:solidFill>
                  <a:srgbClr val="0000CC"/>
                </a:solidFill>
              </a:rPr>
              <a:t>Hide how instances of these classes are created and put together</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animEffect transition="in" filter="barn(outVertical)">
                                      <p:cBhvr>
                                        <p:cTn id="7" dur="500"/>
                                        <p:tgtEl>
                                          <p:spTgt spid="1009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009667">
                                            <p:txEl>
                                              <p:pRg st="1" end="1"/>
                                            </p:txEl>
                                          </p:spTgt>
                                        </p:tgtEl>
                                        <p:attrNameLst>
                                          <p:attrName>style.visibility</p:attrName>
                                        </p:attrNameLst>
                                      </p:cBhvr>
                                      <p:to>
                                        <p:strVal val="visible"/>
                                      </p:to>
                                    </p:set>
                                    <p:animEffect transition="in" filter="barn(outVertical)">
                                      <p:cBhvr>
                                        <p:cTn id="12" dur="500"/>
                                        <p:tgtEl>
                                          <p:spTgt spid="1009667">
                                            <p:txEl>
                                              <p:pRg st="1" end="1"/>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1009667">
                                            <p:txEl>
                                              <p:pRg st="2" end="2"/>
                                            </p:txEl>
                                          </p:spTgt>
                                        </p:tgtEl>
                                        <p:attrNameLst>
                                          <p:attrName>style.visibility</p:attrName>
                                        </p:attrNameLst>
                                      </p:cBhvr>
                                      <p:to>
                                        <p:strVal val="visible"/>
                                      </p:to>
                                    </p:set>
                                    <p:animEffect transition="in" filter="barn(outVertical)">
                                      <p:cBhvr>
                                        <p:cTn id="15" dur="500"/>
                                        <p:tgtEl>
                                          <p:spTgt spid="1009667">
                                            <p:txEl>
                                              <p:pRg st="2" end="2"/>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1009667">
                                            <p:txEl>
                                              <p:pRg st="3" end="3"/>
                                            </p:txEl>
                                          </p:spTgt>
                                        </p:tgtEl>
                                        <p:attrNameLst>
                                          <p:attrName>style.visibility</p:attrName>
                                        </p:attrNameLst>
                                      </p:cBhvr>
                                      <p:to>
                                        <p:strVal val="visible"/>
                                      </p:to>
                                    </p:set>
                                    <p:animEffect transition="in" filter="barn(outVertical)">
                                      <p:cBhvr>
                                        <p:cTn id="18" dur="500"/>
                                        <p:tgtEl>
                                          <p:spTgt spid="100966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1009667">
                                            <p:txEl>
                                              <p:pRg st="4" end="4"/>
                                            </p:txEl>
                                          </p:spTgt>
                                        </p:tgtEl>
                                        <p:attrNameLst>
                                          <p:attrName>style.visibility</p:attrName>
                                        </p:attrNameLst>
                                      </p:cBhvr>
                                      <p:to>
                                        <p:strVal val="visible"/>
                                      </p:to>
                                    </p:set>
                                    <p:animEffect transition="in" filter="barn(outVertical)">
                                      <p:cBhvr>
                                        <p:cTn id="23" dur="500"/>
                                        <p:tgtEl>
                                          <p:spTgt spid="1009667">
                                            <p:txEl>
                                              <p:pRg st="4" end="4"/>
                                            </p:txEl>
                                          </p:spTgt>
                                        </p:tgtEl>
                                      </p:cBhvr>
                                    </p:animEffect>
                                  </p:childTnLst>
                                </p:cTn>
                              </p:par>
                              <p:par>
                                <p:cTn id="24" presetID="16" presetClass="entr" presetSubtype="37" fill="hold" nodeType="withEffect">
                                  <p:stCondLst>
                                    <p:cond delay="0"/>
                                  </p:stCondLst>
                                  <p:childTnLst>
                                    <p:set>
                                      <p:cBhvr>
                                        <p:cTn id="25" dur="1" fill="hold">
                                          <p:stCondLst>
                                            <p:cond delay="0"/>
                                          </p:stCondLst>
                                        </p:cTn>
                                        <p:tgtEl>
                                          <p:spTgt spid="1009667">
                                            <p:txEl>
                                              <p:pRg st="5" end="5"/>
                                            </p:txEl>
                                          </p:spTgt>
                                        </p:tgtEl>
                                        <p:attrNameLst>
                                          <p:attrName>style.visibility</p:attrName>
                                        </p:attrNameLst>
                                      </p:cBhvr>
                                      <p:to>
                                        <p:strVal val="visible"/>
                                      </p:to>
                                    </p:set>
                                    <p:animEffect transition="in" filter="barn(outVertical)">
                                      <p:cBhvr>
                                        <p:cTn id="26" dur="500"/>
                                        <p:tgtEl>
                                          <p:spTgt spid="1009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061DDDC2-328C-B2B9-FFF8-69A167222581}"/>
              </a:ext>
            </a:extLst>
          </p:cNvPr>
          <p:cNvSpPr>
            <a:spLocks noGrp="1" noChangeArrowheads="1"/>
          </p:cNvSpPr>
          <p:nvPr>
            <p:ph type="title" idx="4294967295"/>
          </p:nvPr>
        </p:nvSpPr>
        <p:spPr>
          <a:xfrm>
            <a:off x="755650" y="579438"/>
            <a:ext cx="8567738" cy="588962"/>
          </a:xfrm>
        </p:spPr>
        <p:txBody>
          <a:bodyPr/>
          <a:lstStyle/>
          <a:p>
            <a:r>
              <a:rPr lang="en-US" altLang="en-US" sz="3600"/>
              <a:t>Singleton Pattern: Problem</a:t>
            </a:r>
          </a:p>
        </p:txBody>
      </p:sp>
      <p:sp>
        <p:nvSpPr>
          <p:cNvPr id="121859" name="Rectangle 3">
            <a:extLst>
              <a:ext uri="{FF2B5EF4-FFF2-40B4-BE49-F238E27FC236}">
                <a16:creationId xmlns:a16="http://schemas.microsoft.com/office/drawing/2014/main" id="{46A6DFF7-54E7-6367-26C5-D14F8AF46217}"/>
              </a:ext>
            </a:extLst>
          </p:cNvPr>
          <p:cNvSpPr>
            <a:spLocks noGrp="1" noChangeArrowheads="1"/>
          </p:cNvSpPr>
          <p:nvPr>
            <p:ph type="body" idx="4294967295"/>
          </p:nvPr>
        </p:nvSpPr>
        <p:spPr>
          <a:xfrm>
            <a:off x="620713" y="2636838"/>
            <a:ext cx="8567737" cy="2722562"/>
          </a:xfrm>
          <a:solidFill>
            <a:srgbClr val="FFFF00"/>
          </a:solidFill>
          <a:ln>
            <a:solidFill>
              <a:srgbClr val="660066"/>
            </a:solidFill>
            <a:round/>
            <a:headEnd/>
            <a:tailEnd/>
          </a:ln>
        </p:spPr>
        <p:txBody>
          <a:bodyPr/>
          <a:lstStyle/>
          <a:p>
            <a:pPr algn="just">
              <a:lnSpc>
                <a:spcPct val="130000"/>
              </a:lnSpc>
              <a:spcBef>
                <a:spcPct val="20000"/>
              </a:spcBef>
              <a:spcAft>
                <a:spcPts val="3600"/>
              </a:spcAft>
              <a:buClr>
                <a:srgbClr val="003300"/>
              </a:buClr>
              <a:buSzPct val="75000"/>
              <a:buFontTx/>
              <a:buChar char="o"/>
            </a:pPr>
            <a:r>
              <a:rPr lang="en-US" altLang="en-US" sz="3200" b="1">
                <a:solidFill>
                  <a:srgbClr val="006600"/>
                </a:solidFill>
              </a:rPr>
              <a:t>Ensure that a class has only a single instance. </a:t>
            </a:r>
          </a:p>
          <a:p>
            <a:pPr algn="just">
              <a:lnSpc>
                <a:spcPct val="130000"/>
              </a:lnSpc>
              <a:spcBef>
                <a:spcPct val="20000"/>
              </a:spcBef>
              <a:spcAft>
                <a:spcPts val="1400"/>
              </a:spcAft>
              <a:buClr>
                <a:srgbClr val="003300"/>
              </a:buClr>
              <a:buSzPct val="75000"/>
              <a:buFontTx/>
              <a:buChar char="o"/>
            </a:pPr>
            <a:r>
              <a:rPr lang="en-US" altLang="en-US" sz="3200" b="1">
                <a:solidFill>
                  <a:srgbClr val="006600"/>
                </a:solidFill>
              </a:rPr>
              <a:t>Provide a global point of access to it.</a:t>
            </a:r>
          </a:p>
        </p:txBody>
      </p:sp>
    </p:spTree>
  </p:cSld>
  <p:clrMapOvr>
    <a:masterClrMapping/>
  </p:clrMapOvr>
  <p:transition spd="med">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6CF7F47B-B3A1-C864-95B6-5583F8F77833}"/>
              </a:ext>
            </a:extLst>
          </p:cNvPr>
          <p:cNvSpPr>
            <a:spLocks noGrp="1" noChangeArrowheads="1"/>
          </p:cNvSpPr>
          <p:nvPr>
            <p:ph type="title"/>
          </p:nvPr>
        </p:nvSpPr>
        <p:spPr>
          <a:xfrm>
            <a:off x="620713" y="30163"/>
            <a:ext cx="8596312" cy="1257300"/>
          </a:xfrm>
        </p:spPr>
        <p:txBody>
          <a:bodyPr/>
          <a:lstStyle/>
          <a:p>
            <a:r>
              <a:rPr lang="en-US" altLang="en-US" sz="3200"/>
              <a:t>Singleton Pattern: Example 1</a:t>
            </a:r>
            <a:endParaRPr lang="en-CA" altLang="en-US" sz="3200"/>
          </a:p>
        </p:txBody>
      </p:sp>
      <p:sp>
        <p:nvSpPr>
          <p:cNvPr id="249859" name="Rectangle 3">
            <a:extLst>
              <a:ext uri="{FF2B5EF4-FFF2-40B4-BE49-F238E27FC236}">
                <a16:creationId xmlns:a16="http://schemas.microsoft.com/office/drawing/2014/main" id="{9D4ABEC9-B691-093C-6E33-C30234D67186}"/>
              </a:ext>
            </a:extLst>
          </p:cNvPr>
          <p:cNvSpPr>
            <a:spLocks noGrp="1" noChangeArrowheads="1"/>
          </p:cNvSpPr>
          <p:nvPr>
            <p:ph type="body" idx="1"/>
          </p:nvPr>
        </p:nvSpPr>
        <p:spPr>
          <a:xfrm>
            <a:off x="327025" y="1157288"/>
            <a:ext cx="9513888" cy="6248400"/>
          </a:xfrm>
        </p:spPr>
        <p:txBody>
          <a:bodyPr/>
          <a:lstStyle/>
          <a:p>
            <a:pPr>
              <a:lnSpc>
                <a:spcPct val="125000"/>
              </a:lnSpc>
              <a:spcBef>
                <a:spcPts val="1200"/>
              </a:spcBef>
              <a:spcAft>
                <a:spcPts val="1800"/>
              </a:spcAft>
            </a:pPr>
            <a:r>
              <a:rPr lang="en-US" altLang="en-US" sz="3200" b="1">
                <a:solidFill>
                  <a:srgbClr val="006600"/>
                </a:solidFill>
              </a:rPr>
              <a:t>Problem: A single object should maintain an application’s configuration.</a:t>
            </a:r>
          </a:p>
          <a:p>
            <a:pPr>
              <a:lnSpc>
                <a:spcPct val="125000"/>
              </a:lnSpc>
              <a:spcBef>
                <a:spcPts val="1200"/>
              </a:spcBef>
              <a:spcAft>
                <a:spcPct val="0"/>
              </a:spcAft>
            </a:pPr>
            <a:r>
              <a:rPr lang="en-US" altLang="en-US" sz="3200"/>
              <a:t>Many objects may wish to read and update the configuration:</a:t>
            </a:r>
          </a:p>
          <a:p>
            <a:pPr lvl="1">
              <a:lnSpc>
                <a:spcPct val="125000"/>
              </a:lnSpc>
              <a:spcBef>
                <a:spcPts val="1200"/>
              </a:spcBef>
              <a:spcAft>
                <a:spcPts val="1800"/>
              </a:spcAft>
            </a:pPr>
            <a:r>
              <a:rPr lang="en-US" altLang="en-US" sz="2800" b="1">
                <a:solidFill>
                  <a:srgbClr val="0000CC"/>
                </a:solidFill>
              </a:rPr>
              <a:t>How to restrict only one instantiation?</a:t>
            </a:r>
          </a:p>
          <a:p>
            <a:pPr lvl="1">
              <a:lnSpc>
                <a:spcPct val="125000"/>
              </a:lnSpc>
              <a:spcBef>
                <a:spcPts val="1200"/>
              </a:spcBef>
              <a:spcAft>
                <a:spcPts val="1800"/>
              </a:spcAft>
            </a:pPr>
            <a:r>
              <a:rPr lang="en-US" altLang="en-US" sz="2800" b="1">
                <a:solidFill>
                  <a:srgbClr val="0000CC"/>
                </a:solidFill>
              </a:rPr>
              <a:t>A singleton class will ensure that all of the application’s objects can get the same copy of the game’s configuration…</a:t>
            </a:r>
            <a:endParaRPr lang="en-CA" altLang="en-US" sz="28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9859">
                                            <p:txEl>
                                              <p:pRg st="1" end="1"/>
                                            </p:txEl>
                                          </p:spTgt>
                                        </p:tgtEl>
                                        <p:attrNameLst>
                                          <p:attrName>style.visibility</p:attrName>
                                        </p:attrNameLst>
                                      </p:cBhvr>
                                      <p:to>
                                        <p:strVal val="visible"/>
                                      </p:to>
                                    </p:set>
                                    <p:animEffect transition="in" filter="checkerboard(across)">
                                      <p:cBhvr>
                                        <p:cTn id="7" dur="500"/>
                                        <p:tgtEl>
                                          <p:spTgt spid="24985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9859">
                                            <p:txEl>
                                              <p:pRg st="2" end="2"/>
                                            </p:txEl>
                                          </p:spTgt>
                                        </p:tgtEl>
                                        <p:attrNameLst>
                                          <p:attrName>style.visibility</p:attrName>
                                        </p:attrNameLst>
                                      </p:cBhvr>
                                      <p:to>
                                        <p:strVal val="visible"/>
                                      </p:to>
                                    </p:set>
                                    <p:animEffect transition="in" filter="checkerboard(across)">
                                      <p:cBhvr>
                                        <p:cTn id="10" dur="500"/>
                                        <p:tgtEl>
                                          <p:spTgt spid="2498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49859">
                                            <p:txEl>
                                              <p:pRg st="3" end="3"/>
                                            </p:txEl>
                                          </p:spTgt>
                                        </p:tgtEl>
                                        <p:attrNameLst>
                                          <p:attrName>style.visibility</p:attrName>
                                        </p:attrNameLst>
                                      </p:cBhvr>
                                      <p:to>
                                        <p:strVal val="visible"/>
                                      </p:to>
                                    </p:set>
                                    <p:animEffect transition="in" filter="checkerboard(across)">
                                      <p:cBhvr>
                                        <p:cTn id="15" dur="500"/>
                                        <p:tgtEl>
                                          <p:spTgt spid="249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E3A81BBB-B331-3152-3DE6-3C609900E1F7}"/>
              </a:ext>
            </a:extLst>
          </p:cNvPr>
          <p:cNvSpPr>
            <a:spLocks noGrp="1" noChangeArrowheads="1"/>
          </p:cNvSpPr>
          <p:nvPr>
            <p:ph type="title"/>
          </p:nvPr>
        </p:nvSpPr>
        <p:spPr>
          <a:xfrm>
            <a:off x="163513" y="0"/>
            <a:ext cx="9371012" cy="990600"/>
          </a:xfrm>
        </p:spPr>
        <p:txBody>
          <a:bodyPr/>
          <a:lstStyle/>
          <a:p>
            <a:r>
              <a:rPr lang="en-US" altLang="en-US" sz="3200">
                <a:solidFill>
                  <a:schemeClr val="tx1"/>
                </a:solidFill>
              </a:rPr>
              <a:t>Singleton Pattern: Example 2</a:t>
            </a:r>
            <a:endParaRPr lang="en-US" altLang="en-US" sz="3200"/>
          </a:p>
        </p:txBody>
      </p:sp>
      <p:sp>
        <p:nvSpPr>
          <p:cNvPr id="183299" name="Content Placeholder 2">
            <a:extLst>
              <a:ext uri="{FF2B5EF4-FFF2-40B4-BE49-F238E27FC236}">
                <a16:creationId xmlns:a16="http://schemas.microsoft.com/office/drawing/2014/main" id="{8C13C070-DDB8-4306-57C0-292571542C01}"/>
              </a:ext>
            </a:extLst>
          </p:cNvPr>
          <p:cNvSpPr>
            <a:spLocks noGrp="1" noChangeArrowheads="1"/>
          </p:cNvSpPr>
          <p:nvPr>
            <p:ph idx="1"/>
          </p:nvPr>
        </p:nvSpPr>
        <p:spPr>
          <a:xfrm>
            <a:off x="0" y="884238"/>
            <a:ext cx="9917113" cy="5943600"/>
          </a:xfrm>
        </p:spPr>
        <p:txBody>
          <a:bodyPr/>
          <a:lstStyle/>
          <a:p>
            <a:pPr>
              <a:lnSpc>
                <a:spcPct val="120000"/>
              </a:lnSpc>
              <a:spcAft>
                <a:spcPts val="600"/>
              </a:spcAft>
            </a:pPr>
            <a:r>
              <a:rPr lang="en-US" altLang="en-US" b="1">
                <a:solidFill>
                  <a:srgbClr val="0000CC"/>
                </a:solidFill>
              </a:rPr>
              <a:t>Problem:</a:t>
            </a:r>
          </a:p>
          <a:p>
            <a:pPr lvl="1">
              <a:lnSpc>
                <a:spcPct val="120000"/>
              </a:lnSpc>
              <a:spcAft>
                <a:spcPts val="1800"/>
              </a:spcAft>
            </a:pPr>
            <a:r>
              <a:rPr lang="en-US" altLang="en-US" sz="2800"/>
              <a:t>How to control access to resources such as database connections or sockets?</a:t>
            </a:r>
            <a:endParaRPr lang="en-US" altLang="en-US"/>
          </a:p>
          <a:p>
            <a:pPr>
              <a:lnSpc>
                <a:spcPct val="120000"/>
              </a:lnSpc>
              <a:spcBef>
                <a:spcPct val="20000"/>
              </a:spcBef>
              <a:spcAft>
                <a:spcPct val="15000"/>
              </a:spcAft>
            </a:pPr>
            <a:r>
              <a:rPr lang="en-US" altLang="en-US" sz="3200" b="1">
                <a:solidFill>
                  <a:schemeClr val="accent2"/>
                </a:solidFill>
              </a:rPr>
              <a:t>Example: </a:t>
            </a:r>
            <a:r>
              <a:rPr lang="en-US" altLang="en-US" sz="3200"/>
              <a:t>You have a license for only one connection for your database:</a:t>
            </a:r>
          </a:p>
          <a:p>
            <a:pPr lvl="1">
              <a:lnSpc>
                <a:spcPct val="120000"/>
              </a:lnSpc>
              <a:spcBef>
                <a:spcPct val="20000"/>
              </a:spcBef>
              <a:spcAft>
                <a:spcPct val="15000"/>
              </a:spcAft>
            </a:pPr>
            <a:r>
              <a:rPr lang="en-US" altLang="en-US" sz="2800" b="1">
                <a:solidFill>
                  <a:srgbClr val="2D2DB9"/>
                </a:solidFill>
              </a:rPr>
              <a:t>A  Singleton makes sure that only one connection is made.</a:t>
            </a:r>
          </a:p>
          <a:p>
            <a:pPr lvl="1">
              <a:lnSpc>
                <a:spcPct val="120000"/>
              </a:lnSpc>
              <a:spcBef>
                <a:spcPct val="20000"/>
              </a:spcBef>
              <a:spcAft>
                <a:spcPct val="15000"/>
              </a:spcAft>
            </a:pPr>
            <a:r>
              <a:rPr lang="en-US" altLang="en-US" sz="2800">
                <a:solidFill>
                  <a:srgbClr val="2D2DB9"/>
                </a:solidFill>
              </a:rPr>
              <a:t>If you buy more licenses or use a JDBC driver that allows multithreading, the Singleton can be easily adjusted to allow more connections (Multiton).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3299">
                                            <p:txEl>
                                              <p:pRg st="2" end="2"/>
                                            </p:txEl>
                                          </p:spTgt>
                                        </p:tgtEl>
                                        <p:attrNameLst>
                                          <p:attrName>style.visibility</p:attrName>
                                        </p:attrNameLst>
                                      </p:cBhvr>
                                      <p:to>
                                        <p:strVal val="visible"/>
                                      </p:to>
                                    </p:set>
                                    <p:animEffect transition="in" filter="checkerboard(across)">
                                      <p:cBhvr>
                                        <p:cTn id="7" dur="500"/>
                                        <p:tgtEl>
                                          <p:spTgt spid="1832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3299">
                                            <p:txEl>
                                              <p:pRg st="3" end="3"/>
                                            </p:txEl>
                                          </p:spTgt>
                                        </p:tgtEl>
                                        <p:attrNameLst>
                                          <p:attrName>style.visibility</p:attrName>
                                        </p:attrNameLst>
                                      </p:cBhvr>
                                      <p:to>
                                        <p:strVal val="visible"/>
                                      </p:to>
                                    </p:set>
                                    <p:animEffect transition="in" filter="checkerboard(across)">
                                      <p:cBhvr>
                                        <p:cTn id="12" dur="500"/>
                                        <p:tgtEl>
                                          <p:spTgt spid="18329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3299">
                                            <p:txEl>
                                              <p:pRg st="4" end="4"/>
                                            </p:txEl>
                                          </p:spTgt>
                                        </p:tgtEl>
                                        <p:attrNameLst>
                                          <p:attrName>style.visibility</p:attrName>
                                        </p:attrNameLst>
                                      </p:cBhvr>
                                      <p:to>
                                        <p:strVal val="visible"/>
                                      </p:to>
                                    </p:set>
                                    <p:animEffect transition="in" filter="checkerboard(across)">
                                      <p:cBhvr>
                                        <p:cTn id="17" dur="500"/>
                                        <p:tgtEl>
                                          <p:spTgt spid="183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23871</TotalTime>
  <Words>5042</Words>
  <Application>Microsoft Office PowerPoint</Application>
  <PresentationFormat>Custom</PresentationFormat>
  <Paragraphs>1057</Paragraphs>
  <Slides>109</Slides>
  <Notes>23</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Default Design</vt:lpstr>
      <vt:lpstr>Remaining GRASP Patterns and Then GoF Patterns</vt:lpstr>
      <vt:lpstr>GRASP Patterns</vt:lpstr>
      <vt:lpstr>Law of Demeter</vt:lpstr>
      <vt:lpstr>PowerPoint Presentation</vt:lpstr>
      <vt:lpstr>Law of Demeter</vt:lpstr>
      <vt:lpstr>LD Violation: Hypothetical example</vt:lpstr>
      <vt:lpstr>Law of Demeter: Check Violation</vt:lpstr>
      <vt:lpstr>LoD Programming Style </vt:lpstr>
      <vt:lpstr>The Law of Demeter: “Do not talk to strangers” </vt:lpstr>
      <vt:lpstr>Law of Demeter: Final Analysis</vt:lpstr>
      <vt:lpstr>PowerPoint Presentation</vt:lpstr>
      <vt:lpstr>Polymorphism Pattern</vt:lpstr>
      <vt:lpstr>PowerPoint Presentation</vt:lpstr>
      <vt:lpstr>Polymorphism : Example</vt:lpstr>
      <vt:lpstr>Polymorphism Pattern: Advantage</vt:lpstr>
      <vt:lpstr>GoF Patterns</vt:lpstr>
      <vt:lpstr>What problems do GoF DPs solve?</vt:lpstr>
      <vt:lpstr>GoF Pattern Classification</vt:lpstr>
      <vt:lpstr>Classification  of Other Patterns</vt:lpstr>
      <vt:lpstr>GoF Patterns: A Classification </vt:lpstr>
      <vt:lpstr>GoF  Pattern Taxonomy</vt:lpstr>
      <vt:lpstr> Taxonomy of GoF Patterns (23 Patterns)</vt:lpstr>
      <vt:lpstr>Facade Pattern</vt:lpstr>
      <vt:lpstr>Facade Pattern</vt:lpstr>
      <vt:lpstr>Facade (Non software example)</vt:lpstr>
      <vt:lpstr>Overview of Facade</vt:lpstr>
      <vt:lpstr>PowerPoint Presentation</vt:lpstr>
      <vt:lpstr>Facade: Structure</vt:lpstr>
      <vt:lpstr>Facade Pattern: Example</vt:lpstr>
      <vt:lpstr>PowerPoint Presentation</vt:lpstr>
      <vt:lpstr>Façade: Bank Example</vt:lpstr>
      <vt:lpstr>Façade: Bank Example</vt:lpstr>
      <vt:lpstr>Discussions on Façade Pattern</vt:lpstr>
      <vt:lpstr>Discussions on Façade Pattern</vt:lpstr>
      <vt:lpstr>Model-View Separation Patterns</vt:lpstr>
      <vt:lpstr>Model-View Separation Patterns --- Background</vt:lpstr>
      <vt:lpstr>Model View Separation Patterns</vt:lpstr>
      <vt:lpstr>Simplistic Model View Communication</vt:lpstr>
      <vt:lpstr>Model View Separation Patterns: Simple Solution Overview</vt:lpstr>
      <vt:lpstr>PowerPoint Presentation</vt:lpstr>
      <vt:lpstr>Obvious Solution</vt:lpstr>
      <vt:lpstr>Contexts in Which Pull from Above Does Not Work </vt:lpstr>
      <vt:lpstr>Model-View Separation Solutions</vt:lpstr>
      <vt:lpstr>Observer Pattern: Problem</vt:lpstr>
      <vt:lpstr>Observer Pattern: Context</vt:lpstr>
      <vt:lpstr>Observer (Non software example)</vt:lpstr>
      <vt:lpstr>Example 1: Stock Quote Service</vt:lpstr>
      <vt:lpstr> Example 2: Cricket Match</vt:lpstr>
      <vt:lpstr>Example 3: File Listing </vt:lpstr>
      <vt:lpstr>Observer Pattern</vt:lpstr>
      <vt:lpstr>Observer Pattern: Solution</vt:lpstr>
      <vt:lpstr>Key Players</vt:lpstr>
      <vt:lpstr>PowerPoint Presentation</vt:lpstr>
      <vt:lpstr>Observer Pattern</vt:lpstr>
      <vt:lpstr>Working of Observer Pattern</vt:lpstr>
      <vt:lpstr>Observer Pattern</vt:lpstr>
      <vt:lpstr>Animated Sequence diagram</vt:lpstr>
      <vt:lpstr>Activities of Update</vt:lpstr>
      <vt:lpstr>Observer Implementation</vt:lpstr>
      <vt:lpstr>Observer Pattern Implementation in Java</vt:lpstr>
      <vt:lpstr>PowerPoint Presentation</vt:lpstr>
      <vt:lpstr>PowerPoint Presentation</vt:lpstr>
      <vt:lpstr>PowerPoint Presentation</vt:lpstr>
      <vt:lpstr>Inbuilt Java Observers</vt:lpstr>
      <vt:lpstr>Java Observer/Observable</vt:lpstr>
      <vt:lpstr>Java Observer Class</vt:lpstr>
      <vt:lpstr>Java Observable Class</vt:lpstr>
      <vt:lpstr>Java Support for Observer Pattern</vt:lpstr>
      <vt:lpstr>Bank Example: Observer Class Diagram</vt:lpstr>
      <vt:lpstr>Observer Pattern- Implementation Example 2</vt:lpstr>
      <vt:lpstr>Observer Pattern - Consequences</vt:lpstr>
      <vt:lpstr>PowerPoint Presentation</vt:lpstr>
      <vt:lpstr>Some Limitations of Observer Pattern</vt:lpstr>
      <vt:lpstr>Observer Pattern</vt:lpstr>
      <vt:lpstr>Observer</vt:lpstr>
      <vt:lpstr>Java Observer Deprecated! Why?</vt:lpstr>
      <vt:lpstr>PowerPoint Presentation</vt:lpstr>
      <vt:lpstr>Home Work</vt:lpstr>
      <vt:lpstr>PowerPoint Presentation</vt:lpstr>
      <vt:lpstr>MVC: History</vt:lpstr>
      <vt:lpstr>Subsequently…</vt:lpstr>
      <vt:lpstr>PowerPoint Presentation</vt:lpstr>
      <vt:lpstr>PowerPoint Presentation</vt:lpstr>
      <vt:lpstr>MVC Architecture</vt:lpstr>
      <vt:lpstr>Dependency Among MVC Elements</vt:lpstr>
      <vt:lpstr>Multiple Views and Controls</vt:lpstr>
      <vt:lpstr>PowerPoint Presentation</vt:lpstr>
      <vt:lpstr>Model-View-Controller: Example</vt:lpstr>
      <vt:lpstr>MVC in Web Application Development</vt:lpstr>
      <vt:lpstr>MVC: Another Example</vt:lpstr>
      <vt:lpstr>PowerPoint Presentation</vt:lpstr>
      <vt:lpstr>MVC Example: Word Processor</vt:lpstr>
      <vt:lpstr>MVC Pattern in Java Swing</vt:lpstr>
      <vt:lpstr>Singleton Pattern</vt:lpstr>
      <vt:lpstr>Recollect: Pattern Taxonomy</vt:lpstr>
      <vt:lpstr>Creational Patterns</vt:lpstr>
      <vt:lpstr>Singleton Pattern: Problem</vt:lpstr>
      <vt:lpstr>Singleton Pattern: Example 1</vt:lpstr>
      <vt:lpstr>Singleton Pattern: Example 2</vt:lpstr>
      <vt:lpstr>Singleton: Example 3</vt:lpstr>
      <vt:lpstr>More Singleton Examples</vt:lpstr>
      <vt:lpstr>PowerPoint Presentation</vt:lpstr>
      <vt:lpstr>PowerPoint Presentation</vt:lpstr>
      <vt:lpstr>PowerPoint Presentation</vt:lpstr>
      <vt:lpstr>Singleton Structure</vt:lpstr>
      <vt:lpstr>PowerPoint Presentation</vt:lpstr>
      <vt:lpstr>PowerPoint Presentation</vt:lpstr>
      <vt:lpstr>Exercise 1</vt:lpstr>
      <vt:lpstr>Exercise 1 --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Internetworking</dc:title>
  <dc:creator>R.Mall</dc:creator>
  <cp:lastModifiedBy>Prof. R Mall</cp:lastModifiedBy>
  <cp:revision>964</cp:revision>
  <dcterms:modified xsi:type="dcterms:W3CDTF">2023-11-16T05:46:30Z</dcterms:modified>
</cp:coreProperties>
</file>