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9"/>
  </p:notesMasterIdLst>
  <p:sldIdLst>
    <p:sldId id="3658" r:id="rId2"/>
    <p:sldId id="1079" r:id="rId3"/>
    <p:sldId id="1754" r:id="rId4"/>
    <p:sldId id="1755" r:id="rId5"/>
    <p:sldId id="1750" r:id="rId6"/>
    <p:sldId id="1752" r:id="rId7"/>
    <p:sldId id="1076" r:id="rId8"/>
    <p:sldId id="3898" r:id="rId9"/>
    <p:sldId id="1125" r:id="rId10"/>
    <p:sldId id="1126" r:id="rId11"/>
    <p:sldId id="1127" r:id="rId12"/>
    <p:sldId id="1753" r:id="rId13"/>
    <p:sldId id="3870" r:id="rId14"/>
    <p:sldId id="3871" r:id="rId15"/>
    <p:sldId id="3872" r:id="rId16"/>
    <p:sldId id="3876" r:id="rId17"/>
    <p:sldId id="3741" r:id="rId18"/>
    <p:sldId id="2875" r:id="rId19"/>
    <p:sldId id="3249" r:id="rId20"/>
    <p:sldId id="2876" r:id="rId21"/>
    <p:sldId id="2877" r:id="rId22"/>
    <p:sldId id="2880" r:id="rId23"/>
    <p:sldId id="3271" r:id="rId24"/>
    <p:sldId id="2878" r:id="rId25"/>
    <p:sldId id="2879" r:id="rId26"/>
    <p:sldId id="3250" r:id="rId27"/>
    <p:sldId id="2882" r:id="rId28"/>
    <p:sldId id="2883" r:id="rId29"/>
    <p:sldId id="3270" r:id="rId30"/>
    <p:sldId id="2885" r:id="rId31"/>
    <p:sldId id="3899" r:id="rId32"/>
    <p:sldId id="2889" r:id="rId33"/>
    <p:sldId id="2891" r:id="rId34"/>
    <p:sldId id="2892" r:id="rId35"/>
    <p:sldId id="2893" r:id="rId36"/>
    <p:sldId id="2894" r:id="rId37"/>
    <p:sldId id="2895" r:id="rId38"/>
    <p:sldId id="2896" r:id="rId39"/>
    <p:sldId id="2897" r:id="rId40"/>
    <p:sldId id="2898" r:id="rId41"/>
    <p:sldId id="3107" r:id="rId42"/>
    <p:sldId id="3792" r:id="rId43"/>
    <p:sldId id="2899" r:id="rId44"/>
    <p:sldId id="2904" r:id="rId45"/>
    <p:sldId id="2905" r:id="rId46"/>
    <p:sldId id="2911" r:id="rId47"/>
    <p:sldId id="2912" r:id="rId48"/>
    <p:sldId id="2913" r:id="rId49"/>
    <p:sldId id="2914" r:id="rId50"/>
    <p:sldId id="2915" r:id="rId51"/>
    <p:sldId id="3046" r:id="rId52"/>
    <p:sldId id="3047" r:id="rId53"/>
    <p:sldId id="3419" r:id="rId54"/>
    <p:sldId id="3258" r:id="rId55"/>
    <p:sldId id="3049" r:id="rId56"/>
    <p:sldId id="3050" r:id="rId57"/>
    <p:sldId id="3051" r:id="rId58"/>
    <p:sldId id="3052" r:id="rId59"/>
    <p:sldId id="3053" r:id="rId60"/>
    <p:sldId id="3054" r:id="rId61"/>
    <p:sldId id="3055" r:id="rId62"/>
    <p:sldId id="3056" r:id="rId63"/>
    <p:sldId id="3243" r:id="rId64"/>
    <p:sldId id="3244" r:id="rId65"/>
    <p:sldId id="3259" r:id="rId66"/>
    <p:sldId id="3242" r:id="rId67"/>
    <p:sldId id="3062" r:id="rId68"/>
  </p:sldIdLst>
  <p:sldSz cx="10080625" cy="7559675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CFF99"/>
    <a:srgbClr val="FF9900"/>
    <a:srgbClr val="FFCCFF"/>
    <a:srgbClr val="006600"/>
    <a:srgbClr val="CCEC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6E09D4-0980-F148-1F59-55D980D064F6}" v="2" dt="2023-11-16T07:29:41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011" autoAdjust="0"/>
  </p:normalViewPr>
  <p:slideViewPr>
    <p:cSldViewPr>
      <p:cViewPr varScale="1">
        <p:scale>
          <a:sx n="60" d="100"/>
          <a:sy n="60" d="100"/>
        </p:scale>
        <p:origin x="1284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6.xml"/><Relationship Id="rId1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al" userId="S::garggopal2001@kgpian.iitkgp.ac.in::daf22075-a059-46be-bef1-7f67bdd98f3a" providerId="AD" clId="Web-{F76E09D4-0980-F148-1F59-55D980D064F6}"/>
    <pc:docChg chg="modSld">
      <pc:chgData name="Gopal" userId="S::garggopal2001@kgpian.iitkgp.ac.in::daf22075-a059-46be-bef1-7f67bdd98f3a" providerId="AD" clId="Web-{F76E09D4-0980-F148-1F59-55D980D064F6}" dt="2023-11-16T07:29:41.245" v="1" actId="1076"/>
      <pc:docMkLst>
        <pc:docMk/>
      </pc:docMkLst>
      <pc:sldChg chg="modSp">
        <pc:chgData name="Gopal" userId="S::garggopal2001@kgpian.iitkgp.ac.in::daf22075-a059-46be-bef1-7f67bdd98f3a" providerId="AD" clId="Web-{F76E09D4-0980-F148-1F59-55D980D064F6}" dt="2023-11-16T07:29:41.245" v="1" actId="1076"/>
        <pc:sldMkLst>
          <pc:docMk/>
          <pc:sldMk cId="0" sldId="2878"/>
        </pc:sldMkLst>
        <pc:cxnChg chg="mod">
          <ac:chgData name="Gopal" userId="S::garggopal2001@kgpian.iitkgp.ac.in::daf22075-a059-46be-bef1-7f67bdd98f3a" providerId="AD" clId="Web-{F76E09D4-0980-F148-1F59-55D980D064F6}" dt="2023-11-16T07:29:41.245" v="1" actId="1076"/>
          <ac:cxnSpMkLst>
            <pc:docMk/>
            <pc:sldMk cId="0" sldId="2878"/>
            <ac:cxnSpMk id="31755" creationId="{B0D1B106-6647-9452-5F4F-5A7C1607178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11B830D8-6AAD-0866-EDE6-65F15990E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6DE69CBA-DD71-1C08-0F70-C2BC96264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CD162300-A860-5A9C-AD91-8A7B2BE36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4228A1CC-4C68-BDF6-9E5C-281668F75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6D855CF3-59E7-E6EC-9FD1-992770C52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089A90E3-A98B-B9D6-BE93-F5AF65772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58056" name="Text Box 7">
            <a:extLst>
              <a:ext uri="{FF2B5EF4-FFF2-40B4-BE49-F238E27FC236}">
                <a16:creationId xmlns:a16="http://schemas.microsoft.com/office/drawing/2014/main" id="{458A75D6-5388-118C-B64F-7DD444F4D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893763"/>
            <a:ext cx="4289425" cy="32162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b="0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AA880B8F-6C63-7D1C-3D81-1030B3CEC71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85850" y="4422775"/>
            <a:ext cx="4840288" cy="3567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8" name="Rectangle 9">
            <a:extLst>
              <a:ext uri="{FF2B5EF4-FFF2-40B4-BE49-F238E27FC236}">
                <a16:creationId xmlns:a16="http://schemas.microsoft.com/office/drawing/2014/main" id="{B4484503-3B39-ADD5-9810-578489796C3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706438"/>
            <a:ext cx="464185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5C78F70-F049-DE82-963E-02DCD65FE8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75FDCCF-63AC-BE1F-65C4-E844B6F5C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23AC151-B4F1-6369-853A-DB4225099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0BF14FA-5AD4-976E-1DB0-D82A8141A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04A5AF4-FF5E-B34F-9511-1C78055355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9CDDA42-F737-FAF2-C373-B64D0BA14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EF2B809-3179-E6CB-05E1-479B063F8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81BB21C-6194-A020-D93C-BBF31746A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19B7B05-F91C-7225-BE55-1C4568198C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05588C7-EF19-2EB9-BAFB-6782C136AF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4894B556-6DF3-11DB-A262-1F8B3CF19C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FFE59F81-8556-4CD4-83E0-C6F209240C2E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47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4F0C9BCF-D950-6EF6-B383-8555B1C216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A9DC31B-0014-1E7D-C0A0-5B872F505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59A724E6-6CA9-7902-3825-ECDFB4783E6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37DFD9DC-7EF9-4403-95AD-B2879B091DDA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48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B63DDFA6-9496-B707-9CEB-1E5614381B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1391FD4-4B47-CC24-8E72-51AE7D1E2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EB78807D-F935-D213-932F-C996E4FA5DD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8750" y="8828088"/>
            <a:ext cx="3038475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SzPct val="75000"/>
              <a:buFont typeface="Wingdings" panose="05000000000000000000" pitchFamily="2" charset="2"/>
              <a:buChar char="Ø"/>
            </a:pPr>
            <a:fld id="{8A71181C-2E82-4AF4-85A0-A11C5C200EB5}" type="slidenum">
              <a:rPr lang="en-CA" altLang="en-US" sz="2600" b="0">
                <a:latin typeface="Comic Sans MS" panose="030F0702030302020204" pitchFamily="66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SzPct val="75000"/>
                <a:buFont typeface="Wingdings" panose="05000000000000000000" pitchFamily="2" charset="2"/>
                <a:buChar char="Ø"/>
              </a:pPr>
              <a:t>52</a:t>
            </a:fld>
            <a:endParaRPr lang="en-CA" altLang="en-US" sz="2600" b="0">
              <a:latin typeface="Comic Sans MS" panose="030F0702030302020204" pitchFamily="66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F6F658D9-3473-8C51-854C-A4AF30C164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354A5744-C0DE-D837-ED1B-16D810FA0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80087C5-9BC6-1A7C-E9A9-6E48A83066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69C12C4-C854-BECE-403D-B8A07F08A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C383FACA-CEEE-F65B-B96D-053A00CD068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8750" y="8828088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SzPct val="75000"/>
              <a:buFont typeface="Wingdings" panose="05000000000000000000" pitchFamily="2" charset="2"/>
              <a:buChar char="Ø"/>
            </a:pPr>
            <a:fld id="{C4CEDFDA-BA83-479A-B9E2-4BEDDF563FA1}" type="slidenum">
              <a:rPr lang="en-CA" altLang="en-US" sz="2600" b="0">
                <a:latin typeface="Comic Sans MS" panose="030F0702030302020204" pitchFamily="66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SzPct val="75000"/>
                <a:buFont typeface="Wingdings" panose="05000000000000000000" pitchFamily="2" charset="2"/>
                <a:buChar char="Ø"/>
              </a:pPr>
              <a:t>61</a:t>
            </a:fld>
            <a:endParaRPr lang="en-CA" altLang="en-US" sz="2600" b="0">
              <a:latin typeface="Comic Sans MS" panose="030F0702030302020204" pitchFamily="66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B54397A-67D9-5684-31B2-D083D63E4F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C8F962CA-2D64-C0DE-F676-53CC522F9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CC39744A-AC25-E098-7134-2F3726710F9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8750" y="8828088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SzPct val="75000"/>
              <a:buFont typeface="Wingdings" panose="05000000000000000000" pitchFamily="2" charset="2"/>
              <a:buChar char="Ø"/>
            </a:pPr>
            <a:fld id="{24B68025-3E91-4134-A40D-5CB5720ED1D3}" type="slidenum">
              <a:rPr lang="en-CA" altLang="en-US" sz="2600" b="0">
                <a:latin typeface="Comic Sans MS" panose="030F0702030302020204" pitchFamily="66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SzPct val="75000"/>
                <a:buFont typeface="Wingdings" panose="05000000000000000000" pitchFamily="2" charset="2"/>
                <a:buChar char="Ø"/>
              </a:pPr>
              <a:t>62</a:t>
            </a:fld>
            <a:endParaRPr lang="en-CA" altLang="en-US" sz="2600" b="0">
              <a:latin typeface="Comic Sans MS" panose="030F0702030302020204" pitchFamily="66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B56D00B-623B-45D6-769C-4EFF4E579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9989594-575A-3F00-5E0B-2CBF13150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CB6F120-0B36-235D-9D30-0A4843857E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CFF5C93-E25A-6A2D-E5B5-00726C573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מציין מיקום של תמונת שקופית 1">
            <a:extLst>
              <a:ext uri="{FF2B5EF4-FFF2-40B4-BE49-F238E27FC236}">
                <a16:creationId xmlns:a16="http://schemas.microsoft.com/office/drawing/2014/main" id="{725AF306-DE0E-E427-F109-391F6E4C9E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26627" name="מציין מיקום של הערות 2">
            <a:extLst>
              <a:ext uri="{FF2B5EF4-FFF2-40B4-BE49-F238E27FC236}">
                <a16:creationId xmlns:a16="http://schemas.microsoft.com/office/drawing/2014/main" id="{D072F3E1-047A-C6EB-3AB9-9765746CB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מציין מיקום של מספר שקופית 3">
            <a:extLst>
              <a:ext uri="{FF2B5EF4-FFF2-40B4-BE49-F238E27FC236}">
                <a16:creationId xmlns:a16="http://schemas.microsoft.com/office/drawing/2014/main" id="{7C5B3764-9D67-099D-84D9-21691CBF2295}"/>
              </a:ext>
            </a:extLst>
          </p:cNvPr>
          <p:cNvSpPr txBox="1">
            <a:spLocks noGrp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A988628-46B5-42E2-B070-BD03B2748684}" type="slidenum">
              <a:rPr lang="en-US" altLang="en-US" b="0">
                <a:solidFill>
                  <a:schemeClr val="tx1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מציין מיקום של תמונת שקופית 1">
            <a:extLst>
              <a:ext uri="{FF2B5EF4-FFF2-40B4-BE49-F238E27FC236}">
                <a16:creationId xmlns:a16="http://schemas.microsoft.com/office/drawing/2014/main" id="{E27EA48C-A563-1A32-2686-DCFAA0C2EE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0737" cy="3473450"/>
          </a:xfrm>
        </p:spPr>
      </p:sp>
      <p:sp>
        <p:nvSpPr>
          <p:cNvPr id="28675" name="מציין מיקום של הערות 2">
            <a:extLst>
              <a:ext uri="{FF2B5EF4-FFF2-40B4-BE49-F238E27FC236}">
                <a16:creationId xmlns:a16="http://schemas.microsoft.com/office/drawing/2014/main" id="{FAC001AC-B0CC-4B11-FBC9-905795011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מציין מיקום של מספר שקופית 3">
            <a:extLst>
              <a:ext uri="{FF2B5EF4-FFF2-40B4-BE49-F238E27FC236}">
                <a16:creationId xmlns:a16="http://schemas.microsoft.com/office/drawing/2014/main" id="{8254083F-A6A9-99C4-34B0-AA7CF17F0EA4}"/>
              </a:ext>
            </a:extLst>
          </p:cNvPr>
          <p:cNvSpPr txBox="1">
            <a:spLocks noGrp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20AFF38-3063-4AF0-B591-8C4C37DD6CE0}" type="slidenum">
              <a:rPr lang="ar-SA" altLang="en-US" b="0">
                <a:solidFill>
                  <a:schemeClr val="tx1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D59DBD01-361C-CE27-7246-46B7348B4BA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7" rIns="93152" bIns="46577" anchor="b"/>
          <a:lstStyle>
            <a:lvl1pPr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881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881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881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881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EECB846-8AD7-41E3-9141-EAC54545432F}" type="slidenum">
              <a:rPr lang="en-US" altLang="en-US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B625B88-D10A-1889-9EFF-DB1C5A097D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6613" cy="3484563"/>
          </a:xfrm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C84D033-020D-5626-09BE-EA5B88221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546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7" rIns="93152" bIns="46577"/>
          <a:lstStyle/>
          <a:p>
            <a:pPr defTabSz="914400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מציין מיקום של תמונת שקופית 1">
            <a:extLst>
              <a:ext uri="{FF2B5EF4-FFF2-40B4-BE49-F238E27FC236}">
                <a16:creationId xmlns:a16="http://schemas.microsoft.com/office/drawing/2014/main" id="{AA862558-F60B-0F59-354A-588A9F093E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32771" name="מציין מיקום של הערות 2">
            <a:extLst>
              <a:ext uri="{FF2B5EF4-FFF2-40B4-BE49-F238E27FC236}">
                <a16:creationId xmlns:a16="http://schemas.microsoft.com/office/drawing/2014/main" id="{514BCAFF-E899-F02B-0345-1298EEB29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מציין מיקום של מספר שקופית 3">
            <a:extLst>
              <a:ext uri="{FF2B5EF4-FFF2-40B4-BE49-F238E27FC236}">
                <a16:creationId xmlns:a16="http://schemas.microsoft.com/office/drawing/2014/main" id="{9A1C8850-4B2B-0D58-6474-E5D020A391C1}"/>
              </a:ext>
            </a:extLst>
          </p:cNvPr>
          <p:cNvSpPr txBox="1">
            <a:spLocks noGrp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B39420E-5E95-401C-9C60-4FDE62595890}" type="slidenum">
              <a:rPr lang="en-US" altLang="en-US" b="0">
                <a:solidFill>
                  <a:schemeClr val="tx1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5D76C6D-1A5E-7E00-68DF-DD57D190EB3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D731D0B9-72C4-4B11-A935-E2B46EEE3B00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33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4AABEF1-4E06-C9C8-3417-A9BCF2AF31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22F1CDD-C480-347F-B6C0-64D9D8B37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2992861-34E8-ADC1-CA50-38A8EA507A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1F9DAC-83E9-08BE-9D6F-F47A603B1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690F170-C7B0-3AE0-A5D2-EEAFDAA40D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DA3497F-2B68-CEA0-E10B-20C75405F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56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775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8200" y="358775"/>
            <a:ext cx="2147888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358775"/>
            <a:ext cx="6296025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599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6058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8596313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9775" y="4375150"/>
            <a:ext cx="8596313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551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07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16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93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832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4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0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770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63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7EDAE491-F30A-ADCC-BB62-6CAA00B5C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358775"/>
            <a:ext cx="85963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FC60E992-8DA2-873D-8163-BED9069D7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1924050"/>
            <a:ext cx="8596313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CE95F75-D84F-570C-9E3C-50E195B2A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6884988"/>
            <a:ext cx="2352675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0D4ECEA7-DC29-49DB-9C3F-2B21D608745E}" type="slidenum">
              <a:rPr lang="en-GB" altLang="en-US" sz="1400" b="0" smtClean="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GB" altLang="en-US" sz="1400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2pPr>
      <a:lvl3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3pPr>
      <a:lvl4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4pPr>
      <a:lvl5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5pPr>
      <a:lvl6pPr marL="4572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6pPr>
      <a:lvl7pPr marL="9144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7pPr>
      <a:lvl8pPr marL="13716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8pPr>
      <a:lvl9pPr marL="18288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9pPr>
    </p:titleStyle>
    <p:bodyStyle>
      <a:lvl1pPr marL="422275" indent="-317500" algn="l" defTabSz="457200" rtl="0" eaLnBrk="0" fontAlgn="base" hangingPunct="0">
        <a:spcBef>
          <a:spcPct val="0"/>
        </a:spcBef>
        <a:spcAft>
          <a:spcPts val="137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600">
          <a:solidFill>
            <a:srgbClr val="000000"/>
          </a:solidFill>
          <a:latin typeface="+mn-lt"/>
          <a:ea typeface="+mn-ea"/>
          <a:cs typeface="+mn-cs"/>
        </a:defRPr>
      </a:lvl1pPr>
      <a:lvl2pPr marL="854075" indent="-284163" algn="l" defTabSz="457200" rtl="0" eaLnBrk="0" fontAlgn="base" hangingPunct="0">
        <a:spcBef>
          <a:spcPct val="0"/>
        </a:spcBef>
        <a:spcAft>
          <a:spcPts val="108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3200">
          <a:solidFill>
            <a:srgbClr val="000000"/>
          </a:solidFill>
          <a:latin typeface="+mn-lt"/>
        </a:defRPr>
      </a:lvl2pPr>
      <a:lvl3pPr marL="1285875" indent="-212725" algn="l" defTabSz="457200" rtl="0" eaLnBrk="0" fontAlgn="base" hangingPunct="0">
        <a:spcBef>
          <a:spcPct val="0"/>
        </a:spcBef>
        <a:spcAft>
          <a:spcPts val="813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800">
          <a:solidFill>
            <a:srgbClr val="000000"/>
          </a:solidFill>
          <a:latin typeface="+mn-lt"/>
        </a:defRPr>
      </a:lvl3pPr>
      <a:lvl4pPr marL="1717675" indent="-206375" algn="l" defTabSz="457200" rtl="0" eaLnBrk="0" fontAlgn="base" hangingPunct="0">
        <a:spcBef>
          <a:spcPct val="0"/>
        </a:spcBef>
        <a:spcAft>
          <a:spcPts val="52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400">
          <a:solidFill>
            <a:srgbClr val="000000"/>
          </a:solidFill>
          <a:latin typeface="+mn-lt"/>
        </a:defRPr>
      </a:lvl4pPr>
      <a:lvl5pPr marL="2149475" indent="-207963" algn="l" defTabSz="457200" rtl="0" eaLnBrk="0" fontAlgn="base" hangingPunct="0"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>
          <a:solidFill>
            <a:srgbClr val="000000"/>
          </a:solidFill>
          <a:latin typeface="+mn-lt"/>
        </a:defRPr>
      </a:lvl5pPr>
      <a:lvl6pPr marL="26066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6pPr>
      <a:lvl7pPr marL="30638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7pPr>
      <a:lvl8pPr marL="35210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8pPr>
      <a:lvl9pPr marL="39782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335ACA73-A4EE-9D98-4618-DCAF31AA728B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763713" y="1493838"/>
            <a:ext cx="6324600" cy="2438400"/>
          </a:xfrm>
          <a:solidFill>
            <a:srgbClr val="FFFF00"/>
          </a:solidFill>
          <a:ln w="76200">
            <a:solidFill>
              <a:srgbClr val="FF6699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4000"/>
              <a:t>Remaining Part of Singleton Pattern and Then State and Composite Patterns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8DEC23C-2BE5-6C42-42F1-7B8EE7353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4999038"/>
            <a:ext cx="6096000" cy="1371600"/>
          </a:xfrm>
          <a:prstGeom prst="rect">
            <a:avLst/>
          </a:prstGeom>
          <a:solidFill>
            <a:srgbClr val="FFFF00"/>
          </a:solidFill>
          <a:ln w="76200">
            <a:solidFill>
              <a:srgbClr val="FF6699"/>
            </a:solidFill>
            <a:round/>
            <a:headEnd/>
            <a:tailEnd/>
          </a:ln>
        </p:spPr>
        <p:txBody>
          <a:bodyPr lIns="0" tIns="0" rIns="0" bIns="0" anchor="ctr"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en-US" sz="4000" kern="0" dirty="0" err="1"/>
              <a:t>Lect</a:t>
            </a:r>
            <a:r>
              <a:rPr lang="en-US" altLang="en-US" sz="4000" kern="0" dirty="0"/>
              <a:t> 21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sz="3200" kern="0" dirty="0"/>
              <a:t>10-10-2023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E42E192-FCE2-9D6A-90A8-26539BA41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198438"/>
            <a:ext cx="8596313" cy="1219200"/>
          </a:xfrm>
        </p:spPr>
        <p:txBody>
          <a:bodyPr/>
          <a:lstStyle/>
          <a:p>
            <a:r>
              <a:rPr lang="en-US" altLang="en-US" sz="3600"/>
              <a:t>Concurrent Executions…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DF77D7E8-4BC3-54C5-F518-ECDD9BA92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113" y="1570038"/>
            <a:ext cx="94488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// error as no synchronization on method </a:t>
            </a:r>
            <a:br>
              <a:rPr lang="en-US" altLang="en-US"/>
            </a:b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public static MySingleton getInstance() { </a:t>
            </a:r>
            <a:br>
              <a:rPr lang="en-US" altLang="en-US"/>
            </a:br>
            <a:r>
              <a:rPr lang="en-US" altLang="en-US"/>
              <a:t>     if (instance==null) { </a:t>
            </a:r>
            <a:br>
              <a:rPr lang="en-US" altLang="en-US"/>
            </a:br>
            <a:r>
              <a:rPr lang="en-US" altLang="en-US"/>
              <a:t>     instance = new MySingleton(); } 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     return  instance; </a:t>
            </a:r>
            <a:br>
              <a:rPr lang="en-US" altLang="en-US"/>
            </a:br>
            <a:r>
              <a:rPr lang="en-US" altLang="en-US"/>
              <a:t>} </a:t>
            </a: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E116A2B-71ED-755B-9642-96307B110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198438"/>
            <a:ext cx="8596312" cy="1219200"/>
          </a:xfrm>
        </p:spPr>
        <p:txBody>
          <a:bodyPr/>
          <a:lstStyle/>
          <a:p>
            <a:r>
              <a:rPr lang="en-US" altLang="en-US" sz="3200"/>
              <a:t>Handling Concurrency Issue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CC0F355-0B76-A3F4-657A-62EC16A95F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203325"/>
            <a:ext cx="9612312" cy="57150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6600"/>
                </a:solidFill>
              </a:rPr>
              <a:t>// Correct solution</a:t>
            </a:r>
            <a:br>
              <a:rPr lang="en-US" altLang="en-US"/>
            </a:br>
            <a:r>
              <a:rPr lang="en-US" altLang="en-US"/>
              <a:t>public static </a:t>
            </a:r>
            <a:r>
              <a:rPr lang="en-US" altLang="en-US" b="1">
                <a:solidFill>
                  <a:srgbClr val="0000CC"/>
                </a:solidFill>
              </a:rPr>
              <a:t>synchronized</a:t>
            </a:r>
            <a:r>
              <a:rPr lang="en-US" altLang="en-US">
                <a:solidFill>
                  <a:srgbClr val="003300"/>
                </a:solidFill>
              </a:rPr>
              <a:t>  </a:t>
            </a:r>
          </a:p>
          <a:p>
            <a:pPr>
              <a:lnSpc>
                <a:spcPct val="115000"/>
              </a:lnSpc>
              <a:spcAft>
                <a:spcPts val="1100"/>
              </a:spcAft>
              <a:buFont typeface="Wingdings" panose="05000000000000000000" pitchFamily="2" charset="2"/>
              <a:buNone/>
            </a:pPr>
            <a:r>
              <a:rPr lang="en-US" altLang="en-US"/>
              <a:t>             MySingleton getInstance(){</a:t>
            </a:r>
            <a:br>
              <a:rPr lang="en-US" altLang="en-US"/>
            </a:br>
            <a:r>
              <a:rPr lang="en-US" altLang="en-US"/>
              <a:t>     if (instance==null) { </a:t>
            </a:r>
            <a:br>
              <a:rPr lang="en-US" altLang="en-US"/>
            </a:br>
            <a:r>
              <a:rPr lang="en-US" altLang="en-US"/>
              <a:t>     instance = new MySingleton(); } 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     return  instance; </a:t>
            </a:r>
            <a:br>
              <a:rPr lang="en-US" altLang="en-US"/>
            </a:br>
            <a:r>
              <a:rPr lang="en-US" altLang="en-US"/>
              <a:t>} </a:t>
            </a:r>
          </a:p>
        </p:txBody>
      </p:sp>
    </p:spTree>
  </p:cSld>
  <p:clrMapOvr>
    <a:masterClrMapping/>
  </p:clrMapOvr>
  <p:transition>
    <p:pull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1CC480-F4E4-F256-BD78-9434A0B59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4238"/>
            <a:ext cx="10080625" cy="66754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b="0">
              <a:latin typeface="+mj-lt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1D9981E-A8D3-7815-2AF2-8EE7480EF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36638"/>
            <a:ext cx="9764713" cy="56388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3200" b="1"/>
              <a:t>public class RandomGenerator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3200" b="1"/>
              <a:t>  private static RandomGenerator gen = null; </a:t>
            </a:r>
            <a:br>
              <a:rPr lang="en-US" altLang="en-US" sz="3200" b="1"/>
            </a:br>
            <a:endParaRPr lang="en-US" altLang="en-US" sz="3200" b="1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3200" b="1"/>
              <a:t>  public static RandomGenerator getInstance()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3200" b="1"/>
              <a:t>    if (gen == null)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3200" b="1"/>
              <a:t>      synchronized (RandomGenerator.class)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3200" b="1"/>
              <a:t>        </a:t>
            </a:r>
            <a:r>
              <a:rPr lang="en-US" altLang="en-US" sz="3200" b="1">
                <a:solidFill>
                  <a:srgbClr val="0000CC"/>
                </a:solidFill>
              </a:rPr>
              <a:t>// must test again -- can you see why?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3200" b="1"/>
              <a:t>        if (gen == null)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3200" b="1"/>
              <a:t>          gen = new RandomGenerator(); 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3200" b="1"/>
              <a:t>    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3200" b="1"/>
              <a:t>    return gen;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3200" b="1"/>
              <a:t>  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3200" b="1"/>
              <a:t>}</a:t>
            </a:r>
            <a:endParaRPr lang="en-US" altLang="en-US" b="1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40BA6EB-BF57-E486-2F0F-A60748FFF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82563"/>
            <a:ext cx="10145713" cy="1255713"/>
          </a:xfrm>
        </p:spPr>
        <p:txBody>
          <a:bodyPr/>
          <a:lstStyle/>
          <a:p>
            <a:r>
              <a:rPr lang="en-US" altLang="en-US" sz="2800"/>
              <a:t>Refined code: without unnecessary locking</a:t>
            </a:r>
          </a:p>
        </p:txBody>
      </p:sp>
      <p:sp>
        <p:nvSpPr>
          <p:cNvPr id="5" name="Cloud Callout 4">
            <a:extLst>
              <a:ext uri="{FF2B5EF4-FFF2-40B4-BE49-F238E27FC236}">
                <a16:creationId xmlns:a16="http://schemas.microsoft.com/office/drawing/2014/main" id="{DB6B8FFF-DBD0-E9DB-16BC-5433E53DE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038"/>
            <a:ext cx="4659313" cy="33528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800" dirty="0">
                <a:solidFill>
                  <a:srgbClr val="0000CC"/>
                </a:solidFill>
                <a:latin typeface="+mj-lt"/>
              </a:rPr>
              <a:t>synchronized (</a:t>
            </a:r>
            <a:r>
              <a:rPr lang="en-US" sz="2800" dirty="0" err="1">
                <a:solidFill>
                  <a:srgbClr val="0000CC"/>
                </a:solidFill>
                <a:latin typeface="+mj-lt"/>
              </a:rPr>
              <a:t>RGen.class</a:t>
            </a:r>
            <a:r>
              <a:rPr lang="en-US" sz="2800" dirty="0">
                <a:solidFill>
                  <a:srgbClr val="0000CC"/>
                </a:solidFill>
                <a:latin typeface="+mj-lt"/>
              </a:rPr>
              <a:t>) is used here to make sure that there is exactly one Thread in the block..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06A4D44-AC0C-41EC-9DEE-19FDF35E3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863" y="158750"/>
            <a:ext cx="8901112" cy="1255713"/>
          </a:xfrm>
        </p:spPr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</a:rPr>
              <a:t>Singleton Pattern: Variations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6E11A182-B7AE-EB59-4166-9ADA68AD6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113" y="1455738"/>
            <a:ext cx="9220200" cy="57912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4000" b="1">
                <a:solidFill>
                  <a:srgbClr val="0000CC"/>
                </a:solidFill>
              </a:rPr>
              <a:t>Multiton:</a:t>
            </a:r>
          </a:p>
          <a:p>
            <a:pPr lvl="1">
              <a:lnSpc>
                <a:spcPct val="130000"/>
              </a:lnSpc>
              <a:spcAft>
                <a:spcPts val="1300"/>
              </a:spcAft>
            </a:pPr>
            <a:r>
              <a:rPr lang="en-US" altLang="en-US"/>
              <a:t>We can easily change a Singleton to allow a</a:t>
            </a:r>
            <a:r>
              <a:rPr lang="en-US" altLang="en-US" sz="3600"/>
              <a:t> small number of instances w</a:t>
            </a:r>
            <a:r>
              <a:rPr lang="en-US" altLang="en-US"/>
              <a:t>here this is allowable and meaningful.</a:t>
            </a:r>
            <a:r>
              <a:rPr lang="bg-BG" altLang="en-US"/>
              <a:t> </a:t>
            </a:r>
            <a:endParaRPr lang="en-US" altLang="en-US"/>
          </a:p>
          <a:p>
            <a:pPr lvl="1">
              <a:lnSpc>
                <a:spcPct val="130000"/>
              </a:lnSpc>
              <a:spcBef>
                <a:spcPct val="20000"/>
              </a:spcBef>
              <a:spcAft>
                <a:spcPts val="1300"/>
              </a:spcAft>
            </a:pPr>
            <a:r>
              <a:rPr lang="bg-BG" altLang="en-US" b="1">
                <a:solidFill>
                  <a:srgbClr val="0000CC"/>
                </a:solidFill>
              </a:rPr>
              <a:t>Operation that grants access to the Singleton instance needs to change.</a:t>
            </a:r>
            <a:r>
              <a:rPr lang="bg-BG" altLang="en-US" b="1"/>
              <a:t> </a:t>
            </a:r>
            <a:endParaRPr lang="en-US" altLang="en-US" b="1"/>
          </a:p>
          <a:p>
            <a:pPr>
              <a:lnSpc>
                <a:spcPct val="130000"/>
              </a:lnSpc>
              <a:spcBef>
                <a:spcPct val="20000"/>
              </a:spcBef>
              <a:spcAft>
                <a:spcPts val="1300"/>
              </a:spcAft>
            </a:pPr>
            <a:endParaRPr lang="en-US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ACCC7F3D-BE6E-ADA3-07EC-96D098B7B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10080625" cy="7559675"/>
          </a:xfrm>
          <a:solidFill>
            <a:srgbClr val="FFFFCC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6600"/>
                </a:solidFill>
              </a:rPr>
              <a:t>final class</a:t>
            </a:r>
            <a:r>
              <a:rPr lang="en-US" altLang="en-US" b="1">
                <a:solidFill>
                  <a:srgbClr val="006600"/>
                </a:solidFill>
              </a:rPr>
              <a:t> </a:t>
            </a:r>
            <a:r>
              <a:rPr lang="en-US" altLang="en-US" sz="2400" b="1">
                <a:solidFill>
                  <a:srgbClr val="006600"/>
                </a:solidFill>
              </a:rPr>
              <a:t>Multiton{ 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6600"/>
                </a:solidFill>
              </a:rPr>
              <a:t>    private static final int COUNT = 10; </a:t>
            </a:r>
            <a:r>
              <a:rPr lang="en-US" altLang="en-US" sz="1200" b="1">
                <a:solidFill>
                  <a:srgbClr val="006600"/>
                </a:solidFill>
              </a:rPr>
              <a:t>// change to vary the number of instances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6600"/>
                </a:solidFill>
              </a:rPr>
              <a:t>    </a:t>
            </a:r>
            <a:r>
              <a:rPr lang="en-US" altLang="en-US" sz="2000" b="1">
                <a:solidFill>
                  <a:srgbClr val="006600"/>
                </a:solidFill>
              </a:rPr>
              <a:t>private static final Multiton[] INSTANCES = new Multiton[COUNT];</a:t>
            </a:r>
            <a:r>
              <a:rPr lang="en-US" altLang="en-US" sz="2400" b="1">
                <a:solidFill>
                  <a:srgbClr val="006600"/>
                </a:solidFill>
              </a:rPr>
              <a:t> 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6600"/>
                </a:solidFill>
              </a:rPr>
              <a:t>    private static int index = 0; 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6600"/>
                </a:solidFill>
              </a:rPr>
              <a:t>    static { 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6600"/>
                </a:solidFill>
              </a:rPr>
              <a:t>        for (int i = 0; i &lt; INSTANCES.length; i++)  { 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6600"/>
                </a:solidFill>
              </a:rPr>
              <a:t>            INSTANCES[i] = new Multiton(); 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6600"/>
                </a:solidFill>
              </a:rPr>
              <a:t>        } 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6600"/>
                </a:solidFill>
              </a:rPr>
              <a:t>    } 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6600"/>
                </a:solidFill>
              </a:rPr>
              <a:t>      private Multiton() {} 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6600"/>
                </a:solidFill>
              </a:rPr>
              <a:t>      </a:t>
            </a:r>
            <a:r>
              <a:rPr lang="en-US" altLang="en-US" sz="2000" b="1">
                <a:solidFill>
                  <a:srgbClr val="006600"/>
                </a:solidFill>
              </a:rPr>
              <a:t>public synchronized Multiton getInstance(){</a:t>
            </a:r>
            <a:r>
              <a:rPr lang="en-US" altLang="en-US" sz="1600" b="1">
                <a:solidFill>
                  <a:srgbClr val="006600"/>
                </a:solidFill>
              </a:rPr>
              <a:t>//</a:t>
            </a:r>
            <a:r>
              <a:rPr lang="en-US" altLang="en-US" sz="1800" b="1">
                <a:solidFill>
                  <a:srgbClr val="006600"/>
                </a:solidFill>
              </a:rPr>
              <a:t> synchronized because of index</a:t>
            </a:r>
            <a:endParaRPr lang="en-US" altLang="en-US" sz="2400" b="1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6600"/>
                </a:solidFill>
              </a:rPr>
              <a:t>      Multiton result = INSTANCES[index]; 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6600"/>
                </a:solidFill>
              </a:rPr>
              <a:t>      index = (index + 1) % INSTANCES.length; 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6600"/>
                </a:solidFill>
              </a:rPr>
              <a:t>      return result; 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6600"/>
                </a:solidFill>
              </a:rPr>
              <a:t>    } 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6600"/>
                </a:solidFill>
              </a:rPr>
              <a:t>}</a:t>
            </a:r>
            <a:r>
              <a:rPr lang="en-US" altLang="en-US" sz="2400" b="1">
                <a:solidFill>
                  <a:srgbClr val="339933"/>
                </a:solidFill>
              </a:rPr>
              <a:t>  </a:t>
            </a: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83B38125-98DD-F9E1-834B-D6090F272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3" y="6834188"/>
            <a:ext cx="5257800" cy="527050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854075" indent="-2841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8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Simple Multiton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B6A9F1C-761B-3907-0304-11715AF7D3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1275" y="427038"/>
            <a:ext cx="9996488" cy="755650"/>
          </a:xfrm>
        </p:spPr>
        <p:txBody>
          <a:bodyPr/>
          <a:lstStyle/>
          <a:p>
            <a:r>
              <a:rPr lang="en-US" altLang="en-US" sz="3200"/>
              <a:t>Usage of Singleton in Other Patterns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A25ECB89-61AE-63F1-DB3C-E52A8DEB84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6913" y="1874838"/>
            <a:ext cx="8685212" cy="4191000"/>
          </a:xfrm>
          <a:solidFill>
            <a:srgbClr val="FFFFCC"/>
          </a:solidFill>
          <a:ln>
            <a:solidFill>
              <a:srgbClr val="660066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/>
              <a:t>Several patterns  use Singleton Pattern for implementation. </a:t>
            </a:r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>
                <a:solidFill>
                  <a:srgbClr val="0000CC"/>
                </a:solidFill>
              </a:rPr>
              <a:t>For instance AbstractFactory needs a singleton object for maintaining a single instance of the factory.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911A8751-5DDB-E1BE-18B0-895D84A1757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535113" y="2560638"/>
            <a:ext cx="7315200" cy="2209800"/>
          </a:xfrm>
          <a:solidFill>
            <a:srgbClr val="FFFF00"/>
          </a:solidFill>
          <a:ln w="76200">
            <a:solidFill>
              <a:srgbClr val="FF6699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State Pattern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E6FFF51-5ACB-C79A-7295-416756D12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163" y="198438"/>
            <a:ext cx="8596312" cy="884237"/>
          </a:xfrm>
        </p:spPr>
        <p:txBody>
          <a:bodyPr/>
          <a:lstStyle/>
          <a:p>
            <a:r>
              <a:rPr lang="en-US" altLang="en-US" sz="320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3FF6-3B11-8251-AA47-EB1425A218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3" y="881063"/>
            <a:ext cx="9753600" cy="57150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An object is behaving differently to the same message. What could be the reason?</a:t>
            </a:r>
          </a:p>
          <a:p>
            <a:pPr lvl="1">
              <a:lnSpc>
                <a:spcPct val="114000"/>
              </a:lnSpc>
              <a:spcAft>
                <a:spcPts val="1800"/>
              </a:spcAft>
            </a:pPr>
            <a:r>
              <a:rPr lang="en-US" altLang="en-US" b="1">
                <a:solidFill>
                  <a:srgbClr val="0000CC"/>
                </a:solidFill>
              </a:rPr>
              <a:t>Possibly the object is transiting to different states.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6600"/>
                </a:solidFill>
              </a:rPr>
              <a:t>Example: </a:t>
            </a:r>
            <a:r>
              <a:rPr lang="en-US" altLang="en-US">
                <a:solidFill>
                  <a:schemeClr val="tx1"/>
                </a:solidFill>
              </a:rPr>
              <a:t>C</a:t>
            </a:r>
            <a:r>
              <a:rPr lang="en-US" altLang="en-US"/>
              <a:t>onsider the responses to the “renew” request on a book: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Successfully renewed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Reserved, cannot be renewed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Book needed for stock taking, cannot be renewed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Already renewed five times, cannot be renewed … </a:t>
            </a:r>
          </a:p>
        </p:txBody>
      </p:sp>
      <p:pic>
        <p:nvPicPr>
          <p:cNvPr id="295940" name="Picture 4">
            <a:extLst>
              <a:ext uri="{FF2B5EF4-FFF2-40B4-BE49-F238E27FC236}">
                <a16:creationId xmlns:a16="http://schemas.microsoft.com/office/drawing/2014/main" id="{11354EA5-AD18-20EE-4AE2-FC7061A5D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" t="4665" r="3004" b="6706"/>
          <a:stretch>
            <a:fillRect/>
          </a:stretch>
        </p:blipFill>
        <p:spPr bwMode="auto">
          <a:xfrm>
            <a:off x="6551613" y="4237038"/>
            <a:ext cx="33369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BF10A01-BB8C-84F6-65AD-DBD16277E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55588"/>
            <a:ext cx="8594725" cy="731837"/>
          </a:xfrm>
        </p:spPr>
        <p:txBody>
          <a:bodyPr/>
          <a:lstStyle/>
          <a:p>
            <a:r>
              <a:rPr lang="en-US" altLang="en-US" sz="3600"/>
              <a:t>State of an Object</a:t>
            </a:r>
          </a:p>
        </p:txBody>
      </p:sp>
      <p:sp>
        <p:nvSpPr>
          <p:cNvPr id="1338371" name="Rectangle 3">
            <a:extLst>
              <a:ext uri="{FF2B5EF4-FFF2-40B4-BE49-F238E27FC236}">
                <a16:creationId xmlns:a16="http://schemas.microsoft.com/office/drawing/2014/main" id="{B3A976E7-775F-5AF6-1BCE-C300D5DDE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1138238"/>
            <a:ext cx="9840912" cy="5791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One or more attributes of a class acts as  state variables. </a:t>
            </a:r>
          </a:p>
          <a:p>
            <a:pPr marL="422275" lvl="1" indent="-31750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3600"/>
              <a:t>Depending on the values of the state variables.</a:t>
            </a:r>
          </a:p>
          <a:p>
            <a:pPr marL="854075" lvl="2" indent="-317500"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  <a:buSzPct val="50000"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-- Some methods exhibit different behavior.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An example:</a:t>
            </a:r>
          </a:p>
          <a:p>
            <a:pPr marL="422275" lvl="1" indent="-317500">
              <a:lnSpc>
                <a:spcPct val="110000"/>
              </a:lnSpc>
              <a:spcBef>
                <a:spcPts val="600"/>
              </a:spcBef>
              <a:spcAft>
                <a:spcPts val="1300"/>
              </a:spcAft>
            </a:pPr>
            <a:r>
              <a:rPr lang="en-US" altLang="en-US"/>
              <a:t>A person may behave                                        differently depending                                                     on his mood.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300"/>
              </a:spcAft>
            </a:pPr>
            <a:endParaRPr lang="en-US" altLang="en-US"/>
          </a:p>
        </p:txBody>
      </p:sp>
      <p:pic>
        <p:nvPicPr>
          <p:cNvPr id="4" name="Graphic 2" descr="User">
            <a:extLst>
              <a:ext uri="{FF2B5EF4-FFF2-40B4-BE49-F238E27FC236}">
                <a16:creationId xmlns:a16="http://schemas.microsoft.com/office/drawing/2014/main" id="{BCF8DD99-42FB-7A40-E299-3A6FED165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44037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6" descr="Person with idea">
            <a:extLst>
              <a:ext uri="{FF2B5EF4-FFF2-40B4-BE49-F238E27FC236}">
                <a16:creationId xmlns:a16="http://schemas.microsoft.com/office/drawing/2014/main" id="{5355A9CC-25BF-8393-B6E1-309DA32F8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913" y="611187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8" descr="Person eating">
            <a:extLst>
              <a:ext uri="{FF2B5EF4-FFF2-40B4-BE49-F238E27FC236}">
                <a16:creationId xmlns:a16="http://schemas.microsoft.com/office/drawing/2014/main" id="{5F2C8AC2-9917-3EF5-A087-08FF6D60B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62325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1">
            <a:extLst>
              <a:ext uri="{FF2B5EF4-FFF2-40B4-BE49-F238E27FC236}">
                <a16:creationId xmlns:a16="http://schemas.microsoft.com/office/drawing/2014/main" id="{C3648E6A-0824-5BFC-3F5E-2369EA83006B}"/>
              </a:ext>
            </a:extLst>
          </p:cNvPr>
          <p:cNvGrpSpPr>
            <a:grpSpLocks/>
          </p:cNvGrpSpPr>
          <p:nvPr/>
        </p:nvGrpSpPr>
        <p:grpSpPr bwMode="auto">
          <a:xfrm>
            <a:off x="7478713" y="4389438"/>
            <a:ext cx="833437" cy="928687"/>
            <a:chOff x="4831800" y="704308"/>
            <a:chExt cx="834193" cy="929205"/>
          </a:xfrm>
        </p:grpSpPr>
        <p:pic>
          <p:nvPicPr>
            <p:cNvPr id="22539" name="Graphic 4" descr="Call center">
              <a:extLst>
                <a:ext uri="{FF2B5EF4-FFF2-40B4-BE49-F238E27FC236}">
                  <a16:creationId xmlns:a16="http://schemas.microsoft.com/office/drawing/2014/main" id="{5E62E1A3-AC7F-B5E6-D115-A6CB74EBC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24" r="8771"/>
            <a:stretch>
              <a:fillRect/>
            </a:stretch>
          </p:blipFill>
          <p:spPr bwMode="auto">
            <a:xfrm>
              <a:off x="4831800" y="1230063"/>
              <a:ext cx="834193" cy="40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0" name="Graphic 10" descr="Angry face with solid fill">
              <a:extLst>
                <a:ext uri="{FF2B5EF4-FFF2-40B4-BE49-F238E27FC236}">
                  <a16:creationId xmlns:a16="http://schemas.microsoft.com/office/drawing/2014/main" id="{3C14F45D-8011-387D-2F3A-43C06D8186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5927" y="704308"/>
              <a:ext cx="560896" cy="56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Arc 1">
            <a:extLst>
              <a:ext uri="{FF2B5EF4-FFF2-40B4-BE49-F238E27FC236}">
                <a16:creationId xmlns:a16="http://schemas.microsoft.com/office/drawing/2014/main" id="{C4CE80CE-2CD3-6C19-9F65-CFF60651EFA4}"/>
              </a:ext>
            </a:extLst>
          </p:cNvPr>
          <p:cNvSpPr/>
          <p:nvPr/>
        </p:nvSpPr>
        <p:spPr bwMode="auto">
          <a:xfrm rot="640685">
            <a:off x="5824538" y="5045075"/>
            <a:ext cx="833437" cy="1968500"/>
          </a:xfrm>
          <a:prstGeom prst="arc">
            <a:avLst>
              <a:gd name="adj1" fmla="val 16200000"/>
              <a:gd name="adj2" fmla="val 4153209"/>
            </a:avLst>
          </a:prstGeom>
          <a:noFill/>
          <a:ln w="762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IN" b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CC9688-BDA3-8D34-FC81-DAD1652546A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83313" y="5116513"/>
            <a:ext cx="1219200" cy="1268412"/>
          </a:xfrm>
          <a:prstGeom prst="straightConnector1">
            <a:avLst/>
          </a:prstGeom>
          <a:noFill/>
          <a:ln w="762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0491EA-043C-D341-2DDB-8356B61C21A6}"/>
              </a:ext>
            </a:extLst>
          </p:cNvPr>
          <p:cNvCxnSpPr>
            <a:cxnSpLocks/>
            <a:stCxn id="22539" idx="2"/>
          </p:cNvCxnSpPr>
          <p:nvPr/>
        </p:nvCxnSpPr>
        <p:spPr bwMode="auto">
          <a:xfrm>
            <a:off x="7896225" y="5318125"/>
            <a:ext cx="296863" cy="793750"/>
          </a:xfrm>
          <a:prstGeom prst="straightConnector1">
            <a:avLst/>
          </a:prstGeom>
          <a:noFill/>
          <a:ln w="762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3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D383D8A4-C357-5964-089E-700E7D925F33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735013" y="-430213"/>
            <a:ext cx="8594725" cy="1255713"/>
          </a:xfrm>
        </p:spPr>
        <p:txBody>
          <a:bodyPr anchor="b"/>
          <a:lstStyle/>
          <a:p>
            <a:r>
              <a:rPr lang="en-US" altLang="en-US" sz="3200"/>
              <a:t>State Example: Person </a:t>
            </a:r>
          </a:p>
        </p:txBody>
      </p:sp>
      <p:sp>
        <p:nvSpPr>
          <p:cNvPr id="23555" name="Picture 10" descr="PE01851_">
            <a:extLst>
              <a:ext uri="{FF2B5EF4-FFF2-40B4-BE49-F238E27FC236}">
                <a16:creationId xmlns:a16="http://schemas.microsoft.com/office/drawing/2014/main" id="{E57D06EE-2CE0-2519-A324-51AF54C431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338" y="2917825"/>
            <a:ext cx="1041400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pSp>
        <p:nvGrpSpPr>
          <p:cNvPr id="23556" name="Group 41">
            <a:extLst>
              <a:ext uri="{FF2B5EF4-FFF2-40B4-BE49-F238E27FC236}">
                <a16:creationId xmlns:a16="http://schemas.microsoft.com/office/drawing/2014/main" id="{CB1A1E49-BF4A-448C-DAC0-5123F6F2DA1F}"/>
              </a:ext>
            </a:extLst>
          </p:cNvPr>
          <p:cNvGrpSpPr>
            <a:grpSpLocks/>
          </p:cNvGrpSpPr>
          <p:nvPr/>
        </p:nvGrpSpPr>
        <p:grpSpPr bwMode="auto">
          <a:xfrm>
            <a:off x="1916113" y="1036638"/>
            <a:ext cx="7899400" cy="6172200"/>
            <a:chOff x="1916112" y="1036637"/>
            <a:chExt cx="7899400" cy="3962400"/>
          </a:xfrm>
        </p:grpSpPr>
        <p:sp>
          <p:nvSpPr>
            <p:cNvPr id="23563" name="Rectangle 2">
              <a:extLst>
                <a:ext uri="{FF2B5EF4-FFF2-40B4-BE49-F238E27FC236}">
                  <a16:creationId xmlns:a16="http://schemas.microsoft.com/office/drawing/2014/main" id="{B5AB7A92-DBEA-4E36-878F-B49F718BD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112" y="1571626"/>
              <a:ext cx="2168525" cy="2900363"/>
            </a:xfrm>
            <a:prstGeom prst="rect">
              <a:avLst/>
            </a:prstGeom>
            <a:solidFill>
              <a:srgbClr val="C7FDD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23564" name="Rectangle 3">
              <a:extLst>
                <a:ext uri="{FF2B5EF4-FFF2-40B4-BE49-F238E27FC236}">
                  <a16:creationId xmlns:a16="http://schemas.microsoft.com/office/drawing/2014/main" id="{DF31468E-67ED-A1C9-C843-256E7114B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75" y="1571626"/>
              <a:ext cx="2078037" cy="2900363"/>
            </a:xfrm>
            <a:prstGeom prst="rect">
              <a:avLst/>
            </a:prstGeom>
            <a:solidFill>
              <a:srgbClr val="C7FDD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23565" name="Rectangle 4">
              <a:extLst>
                <a:ext uri="{FF2B5EF4-FFF2-40B4-BE49-F238E27FC236}">
                  <a16:creationId xmlns:a16="http://schemas.microsoft.com/office/drawing/2014/main" id="{AE64E7BA-232D-1389-CBE3-DA3BA6FDC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462" y="1571626"/>
              <a:ext cx="2170113" cy="2900363"/>
            </a:xfrm>
            <a:prstGeom prst="rect">
              <a:avLst/>
            </a:prstGeom>
            <a:solidFill>
              <a:srgbClr val="C7FDD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pic>
          <p:nvPicPr>
            <p:cNvPr id="23566" name="Picture 7" descr="j0304523">
              <a:extLst>
                <a:ext uri="{FF2B5EF4-FFF2-40B4-BE49-F238E27FC236}">
                  <a16:creationId xmlns:a16="http://schemas.microsoft.com/office/drawing/2014/main" id="{3FB13261-6124-A51D-7A64-6BBA212D13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2300" y="2371726"/>
              <a:ext cx="1087437" cy="130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7" name="Picture 8" descr="j0304525">
              <a:extLst>
                <a:ext uri="{FF2B5EF4-FFF2-40B4-BE49-F238E27FC236}">
                  <a16:creationId xmlns:a16="http://schemas.microsoft.com/office/drawing/2014/main" id="{A6293049-660C-8C7D-3141-68BA5AC2E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962" y="2471739"/>
              <a:ext cx="1082675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8" name="Picture 9" descr="j0304529">
              <a:extLst>
                <a:ext uri="{FF2B5EF4-FFF2-40B4-BE49-F238E27FC236}">
                  <a16:creationId xmlns:a16="http://schemas.microsoft.com/office/drawing/2014/main" id="{3611F95C-F37B-9BE9-C08D-3F58AF2940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0487" y="2471739"/>
              <a:ext cx="1084263" cy="1182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9" name="Line 17">
              <a:extLst>
                <a:ext uri="{FF2B5EF4-FFF2-40B4-BE49-F238E27FC236}">
                  <a16:creationId xmlns:a16="http://schemas.microsoft.com/office/drawing/2014/main" id="{8F1CF8D9-CBDC-1DA5-5577-720CC8C3E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112" y="2270126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70" name="Line 18">
              <a:extLst>
                <a:ext uri="{FF2B5EF4-FFF2-40B4-BE49-F238E27FC236}">
                  <a16:creationId xmlns:a16="http://schemas.microsoft.com/office/drawing/2014/main" id="{68E578E6-ADA4-A0BE-3015-F9B448AA7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462" y="2270126"/>
              <a:ext cx="2170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71" name="Line 19">
              <a:extLst>
                <a:ext uri="{FF2B5EF4-FFF2-40B4-BE49-F238E27FC236}">
                  <a16:creationId xmlns:a16="http://schemas.microsoft.com/office/drawing/2014/main" id="{6C96AC77-E097-99C0-2F54-3EBCBD577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9375" y="2270126"/>
              <a:ext cx="20780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72" name="Text Box 20">
              <a:extLst>
                <a:ext uri="{FF2B5EF4-FFF2-40B4-BE49-F238E27FC236}">
                  <a16:creationId xmlns:a16="http://schemas.microsoft.com/office/drawing/2014/main" id="{BB23A6A3-313B-5B76-7EF9-B1438E334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7937" y="1671639"/>
              <a:ext cx="1077913" cy="65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mad</a:t>
              </a:r>
            </a:p>
          </p:txBody>
        </p:sp>
        <p:sp>
          <p:nvSpPr>
            <p:cNvPr id="23573" name="Text Box 21">
              <a:extLst>
                <a:ext uri="{FF2B5EF4-FFF2-40B4-BE49-F238E27FC236}">
                  <a16:creationId xmlns:a16="http://schemas.microsoft.com/office/drawing/2014/main" id="{F47156D6-1F0B-AA5C-E989-B53530339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2700" y="1671639"/>
              <a:ext cx="1522412" cy="65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angry</a:t>
              </a:r>
            </a:p>
          </p:txBody>
        </p:sp>
        <p:sp>
          <p:nvSpPr>
            <p:cNvPr id="23574" name="Text Box 22">
              <a:extLst>
                <a:ext uri="{FF2B5EF4-FFF2-40B4-BE49-F238E27FC236}">
                  <a16:creationId xmlns:a16="http://schemas.microsoft.com/office/drawing/2014/main" id="{AC3105DC-310F-C8CD-EBD1-704243034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2300" y="1671639"/>
              <a:ext cx="1458912" cy="65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happy</a:t>
              </a:r>
            </a:p>
          </p:txBody>
        </p:sp>
        <p:sp>
          <p:nvSpPr>
            <p:cNvPr id="23575" name="Text Box 23">
              <a:extLst>
                <a:ext uri="{FF2B5EF4-FFF2-40B4-BE49-F238E27FC236}">
                  <a16:creationId xmlns:a16="http://schemas.microsoft.com/office/drawing/2014/main" id="{E1B35510-CA54-3105-4296-030DCECC3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512" y="3871914"/>
              <a:ext cx="1778000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doWork()</a:t>
              </a:r>
            </a:p>
          </p:txBody>
        </p:sp>
        <p:sp>
          <p:nvSpPr>
            <p:cNvPr id="23576" name="Text Box 24">
              <a:extLst>
                <a:ext uri="{FF2B5EF4-FFF2-40B4-BE49-F238E27FC236}">
                  <a16:creationId xmlns:a16="http://schemas.microsoft.com/office/drawing/2014/main" id="{62EC5D46-B96F-5A22-54CA-EDA9E3E86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5712" y="3871914"/>
              <a:ext cx="1778000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doWork()</a:t>
              </a:r>
            </a:p>
          </p:txBody>
        </p:sp>
        <p:sp>
          <p:nvSpPr>
            <p:cNvPr id="23577" name="Text Box 25">
              <a:extLst>
                <a:ext uri="{FF2B5EF4-FFF2-40B4-BE49-F238E27FC236}">
                  <a16:creationId xmlns:a16="http://schemas.microsoft.com/office/drawing/2014/main" id="{30AADF5C-9D5C-3B94-0CA8-3277713EC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7512" y="3871914"/>
              <a:ext cx="1778000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doWork()</a:t>
              </a:r>
            </a:p>
          </p:txBody>
        </p:sp>
        <p:sp>
          <p:nvSpPr>
            <p:cNvPr id="23578" name="Line 30">
              <a:extLst>
                <a:ext uri="{FF2B5EF4-FFF2-40B4-BE49-F238E27FC236}">
                  <a16:creationId xmlns:a16="http://schemas.microsoft.com/office/drawing/2014/main" id="{A4BBFA26-343A-AFE0-E3CB-7806CC32A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7" y="1071564"/>
              <a:ext cx="5873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79" name="Line 31">
              <a:extLst>
                <a:ext uri="{FF2B5EF4-FFF2-40B4-BE49-F238E27FC236}">
                  <a16:creationId xmlns:a16="http://schemas.microsoft.com/office/drawing/2014/main" id="{DA03AA3E-78E6-DFFF-F13D-3AB515A6BA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9887" y="1071564"/>
              <a:ext cx="0" cy="500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0" name="Line 32">
              <a:extLst>
                <a:ext uri="{FF2B5EF4-FFF2-40B4-BE49-F238E27FC236}">
                  <a16:creationId xmlns:a16="http://schemas.microsoft.com/office/drawing/2014/main" id="{527BA4BF-5C4D-ECC9-C93C-0C9C43219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83637" y="1071564"/>
              <a:ext cx="0" cy="500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1" name="Line 34">
              <a:extLst>
                <a:ext uri="{FF2B5EF4-FFF2-40B4-BE49-F238E27FC236}">
                  <a16:creationId xmlns:a16="http://schemas.microsoft.com/office/drawing/2014/main" id="{D2CABC0A-7D5C-5C2A-11E9-2058F0D24A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00000" flipH="1" flipV="1">
              <a:off x="5756593" y="1036637"/>
              <a:ext cx="45719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2" name="Line 30">
              <a:extLst>
                <a:ext uri="{FF2B5EF4-FFF2-40B4-BE49-F238E27FC236}">
                  <a16:creationId xmlns:a16="http://schemas.microsoft.com/office/drawing/2014/main" id="{B5877B76-1EDF-390C-A2D2-2115F96B0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512" y="4999037"/>
              <a:ext cx="5873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3" name="Line 31">
              <a:extLst>
                <a:ext uri="{FF2B5EF4-FFF2-40B4-BE49-F238E27FC236}">
                  <a16:creationId xmlns:a16="http://schemas.microsoft.com/office/drawing/2014/main" id="{53267E39-2A88-1E00-31F8-559F00497D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0512" y="4498001"/>
              <a:ext cx="0" cy="500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4" name="Line 32">
              <a:extLst>
                <a:ext uri="{FF2B5EF4-FFF2-40B4-BE49-F238E27FC236}">
                  <a16:creationId xmlns:a16="http://schemas.microsoft.com/office/drawing/2014/main" id="{6BB327D9-53F8-412A-6459-28E07559B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04262" y="4498001"/>
              <a:ext cx="0" cy="500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5" name="Line 34">
              <a:extLst>
                <a:ext uri="{FF2B5EF4-FFF2-40B4-BE49-F238E27FC236}">
                  <a16:creationId xmlns:a16="http://schemas.microsoft.com/office/drawing/2014/main" id="{7666A8C7-0395-CC4F-2B0C-AB6C2685EF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00000" flipH="1" flipV="1">
              <a:off x="5677218" y="4463074"/>
              <a:ext cx="45719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36">
            <a:extLst>
              <a:ext uri="{FF2B5EF4-FFF2-40B4-BE49-F238E27FC236}">
                <a16:creationId xmlns:a16="http://schemas.microsoft.com/office/drawing/2014/main" id="{69062272-E813-3386-2A71-7CC6EDFDF30F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3932238"/>
            <a:ext cx="1550987" cy="1257300"/>
            <a:chOff x="392113" y="3932238"/>
            <a:chExt cx="1550987" cy="1257300"/>
          </a:xfrm>
        </p:grpSpPr>
        <p:sp>
          <p:nvSpPr>
            <p:cNvPr id="23561" name="Text Box 37">
              <a:extLst>
                <a:ext uri="{FF2B5EF4-FFF2-40B4-BE49-F238E27FC236}">
                  <a16:creationId xmlns:a16="http://schemas.microsoft.com/office/drawing/2014/main" id="{3F9A2425-6D87-E9AC-A593-5A3DB5ACE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13" y="3932238"/>
              <a:ext cx="1550987" cy="125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doWork()</a:t>
              </a:r>
            </a:p>
            <a:p>
              <a:pPr eaLnBrk="1" hangingPunct="1"/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cxnSp>
          <p:nvCxnSpPr>
            <p:cNvPr id="23562" name="Straight Arrow Connector 32">
              <a:extLst>
                <a:ext uri="{FF2B5EF4-FFF2-40B4-BE49-F238E27FC236}">
                  <a16:creationId xmlns:a16="http://schemas.microsoft.com/office/drawing/2014/main" id="{6B98D04B-244B-8ECC-F9E4-018A9C5436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8312" y="4922837"/>
              <a:ext cx="12954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0E72677-AB88-85B6-D453-D10DBB3F7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25" y="6675438"/>
            <a:ext cx="2667000" cy="452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Work properly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C02789-0356-F197-23F4-E5D3CBA8F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6675438"/>
            <a:ext cx="23622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Work  badly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C128B7-A140-97DE-1068-5A71F3194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6675438"/>
            <a:ext cx="3505200" cy="452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Work destructively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FF7F33A-C136-F6B9-6712-F04AE79987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13" y="1066800"/>
            <a:ext cx="10069512" cy="6599238"/>
          </a:xfrm>
          <a:solidFill>
            <a:srgbClr val="FFFFCC"/>
          </a:solidFill>
          <a:ln>
            <a:solidFill>
              <a:srgbClr val="660066"/>
            </a:solidFill>
            <a:round/>
            <a:headEnd/>
            <a:tailEnd/>
          </a:ln>
        </p:spPr>
        <p:txBody>
          <a:bodyPr/>
          <a:lstStyle/>
          <a:p>
            <a:pPr lvl="1"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en-US" altLang="en-US"/>
              <a:t>Public Class Singleton {</a:t>
            </a:r>
          </a:p>
          <a:p>
            <a:pPr lvl="1"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en-US" altLang="en-US"/>
              <a:t>	private static Singleton uniqueInstance = null;</a:t>
            </a:r>
          </a:p>
          <a:p>
            <a:pPr lvl="1"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en-US" altLang="en-US"/>
              <a:t>	</a:t>
            </a:r>
            <a:r>
              <a:rPr lang="en-US" altLang="en-US" b="1">
                <a:solidFill>
                  <a:srgbClr val="0000CC"/>
                </a:solidFill>
              </a:rPr>
              <a:t>// Why is uniqueInstance static?</a:t>
            </a:r>
          </a:p>
          <a:p>
            <a:pPr lvl="1"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en-US" altLang="en-US"/>
              <a:t>   private Singleton( ) { .. } </a:t>
            </a:r>
            <a:r>
              <a:rPr lang="en-US" altLang="en-US">
                <a:solidFill>
                  <a:srgbClr val="0000CC"/>
                </a:solidFill>
              </a:rPr>
              <a:t>// private constructor</a:t>
            </a:r>
          </a:p>
          <a:p>
            <a:pPr lvl="1">
              <a:spcAft>
                <a:spcPts val="1400"/>
              </a:spcAft>
              <a:buFont typeface="Symbol" panose="05050102010706020507" pitchFamily="18" charset="2"/>
              <a:buNone/>
            </a:pPr>
            <a:r>
              <a:rPr lang="en-US" altLang="en-US"/>
              <a:t>   public static Singleton getInstance( ) {</a:t>
            </a:r>
          </a:p>
          <a:p>
            <a:pPr lvl="1">
              <a:spcAft>
                <a:spcPts val="1400"/>
              </a:spcAft>
              <a:buFont typeface="Symbol" panose="05050102010706020507" pitchFamily="18" charset="2"/>
              <a:buNone/>
            </a:pPr>
            <a:r>
              <a:rPr lang="en-US" altLang="en-US"/>
              <a:t>	  	if (uniqueInstance == null)</a:t>
            </a:r>
          </a:p>
          <a:p>
            <a:pPr lvl="1">
              <a:spcAft>
                <a:spcPts val="1400"/>
              </a:spcAft>
              <a:buFont typeface="Symbol" panose="05050102010706020507" pitchFamily="18" charset="2"/>
              <a:buNone/>
            </a:pPr>
            <a:r>
              <a:rPr lang="en-US" altLang="en-US"/>
              <a:t>			       uniqueInstance = new Singleton(); 		</a:t>
            </a:r>
            <a:endParaRPr lang="en-US" altLang="en-US" b="1">
              <a:solidFill>
                <a:srgbClr val="0000CC"/>
              </a:solidFill>
            </a:endParaRPr>
          </a:p>
          <a:p>
            <a:pPr lvl="1">
              <a:spcAft>
                <a:spcPts val="1400"/>
              </a:spcAft>
              <a:buFont typeface="Symbol" panose="05050102010706020507" pitchFamily="18" charset="2"/>
              <a:buNone/>
            </a:pPr>
            <a:r>
              <a:rPr lang="en-US" altLang="en-US"/>
              <a:t>		    return uniqueInstance;</a:t>
            </a:r>
          </a:p>
          <a:p>
            <a:pPr lvl="1">
              <a:spcAft>
                <a:spcPts val="1400"/>
              </a:spcAft>
              <a:buFont typeface="Symbol" panose="05050102010706020507" pitchFamily="18" charset="2"/>
              <a:buNone/>
            </a:pPr>
            <a:r>
              <a:rPr lang="en-US" altLang="en-US"/>
              <a:t>	}</a:t>
            </a:r>
          </a:p>
          <a:p>
            <a:pPr lvl="1">
              <a:spcAft>
                <a:spcPts val="1400"/>
              </a:spcAft>
              <a:buFont typeface="Symbol" panose="05050102010706020507" pitchFamily="18" charset="2"/>
              <a:buNone/>
            </a:pPr>
            <a:r>
              <a:rPr lang="en-US" altLang="en-US"/>
              <a:t>}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0CFEF21D-717A-8B1D-E70D-B05FE89D5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290513"/>
            <a:ext cx="50831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Singleton: Example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16F30A-48F0-F927-9913-EC013E24ED9C}"/>
              </a:ext>
            </a:extLst>
          </p:cNvPr>
          <p:cNvSpPr/>
          <p:nvPr/>
        </p:nvSpPr>
        <p:spPr bwMode="auto">
          <a:xfrm>
            <a:off x="544513" y="1600200"/>
            <a:ext cx="8153400" cy="6096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FDFF1D-24B6-F097-E6DA-AC743AFB41ED}"/>
              </a:ext>
            </a:extLst>
          </p:cNvPr>
          <p:cNvSpPr/>
          <p:nvPr/>
        </p:nvSpPr>
        <p:spPr bwMode="auto">
          <a:xfrm>
            <a:off x="468313" y="2209800"/>
            <a:ext cx="8229600" cy="533400"/>
          </a:xfrm>
          <a:prstGeom prst="rect">
            <a:avLst/>
          </a:pr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591C3E-83DD-184F-44BA-4A0A2BEA9887}"/>
              </a:ext>
            </a:extLst>
          </p:cNvPr>
          <p:cNvSpPr/>
          <p:nvPr/>
        </p:nvSpPr>
        <p:spPr bwMode="auto">
          <a:xfrm>
            <a:off x="319088" y="6118225"/>
            <a:ext cx="9220200" cy="68580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D6B769-3A07-D192-8432-3C86CD2920D0}"/>
              </a:ext>
            </a:extLst>
          </p:cNvPr>
          <p:cNvSpPr/>
          <p:nvPr/>
        </p:nvSpPr>
        <p:spPr bwMode="auto">
          <a:xfrm>
            <a:off x="468313" y="3681413"/>
            <a:ext cx="9372600" cy="6858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latin typeface="+mj-lt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3AAB9703-99AE-5A51-10EC-5D0B414398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22238"/>
            <a:ext cx="9172575" cy="1255712"/>
          </a:xfrm>
        </p:spPr>
        <p:txBody>
          <a:bodyPr/>
          <a:lstStyle/>
          <a:p>
            <a:r>
              <a:rPr lang="en-US" altLang="en-US" sz="3600"/>
              <a:t>State Pattern: Overview</a:t>
            </a:r>
          </a:p>
        </p:txBody>
      </p:sp>
      <p:sp>
        <p:nvSpPr>
          <p:cNvPr id="351237" name="Rectangle 3">
            <a:extLst>
              <a:ext uri="{FF2B5EF4-FFF2-40B4-BE49-F238E27FC236}">
                <a16:creationId xmlns:a16="http://schemas.microsoft.com/office/drawing/2014/main" id="{85870948-7DE8-28FA-BEEE-4E45F3CB99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4300" y="1371600"/>
            <a:ext cx="9372600" cy="59134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A  Behavioral pattern.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Allows an object to alter its behavior when its  state changes. 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 b="1">
                <a:solidFill>
                  <a:srgbClr val="0000CC"/>
                </a:solidFill>
              </a:rPr>
              <a:t>The object will appear to change its class.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To realize different behavior for different states of an object. 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Polymorphism is used.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endParaRPr lang="en-US" altLang="en-US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1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1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1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51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51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כותרת 1">
            <a:extLst>
              <a:ext uri="{FF2B5EF4-FFF2-40B4-BE49-F238E27FC236}">
                <a16:creationId xmlns:a16="http://schemas.microsoft.com/office/drawing/2014/main" id="{7E551D80-68E9-CAAB-9AF7-DBE3C36AA6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0025" y="85725"/>
            <a:ext cx="9101138" cy="914400"/>
          </a:xfrm>
        </p:spPr>
        <p:txBody>
          <a:bodyPr lIns="100772" tIns="50387" rIns="100772" bIns="50387"/>
          <a:lstStyle/>
          <a:p>
            <a:r>
              <a:rPr lang="en-US" altLang="en-US" sz="3200"/>
              <a:t>Typical State Behavior Implementation</a:t>
            </a:r>
          </a:p>
        </p:txBody>
      </p:sp>
      <p:sp>
        <p:nvSpPr>
          <p:cNvPr id="300035" name="מציין מיקום תוכן 2">
            <a:extLst>
              <a:ext uri="{FF2B5EF4-FFF2-40B4-BE49-F238E27FC236}">
                <a16:creationId xmlns:a16="http://schemas.microsoft.com/office/drawing/2014/main" id="{B390F617-AF72-5764-6DF0-68F48E87454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808038"/>
            <a:ext cx="9072563" cy="6169025"/>
          </a:xfrm>
        </p:spPr>
        <p:txBody>
          <a:bodyPr lIns="100772" tIns="50387" rIns="100772" bIns="50387"/>
          <a:lstStyle/>
          <a:p>
            <a:pPr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003300"/>
                </a:solidFill>
              </a:rPr>
              <a:t>Class Person {</a:t>
            </a:r>
          </a:p>
          <a:p>
            <a:pPr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003300"/>
                </a:solidFill>
              </a:rPr>
              <a:t>	Mood  state;</a:t>
            </a:r>
          </a:p>
          <a:p>
            <a:pPr lvl="1"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200" b="1">
                <a:solidFill>
                  <a:srgbClr val="003300"/>
                </a:solidFill>
              </a:rPr>
              <a:t>  </a:t>
            </a:r>
            <a:r>
              <a:rPr lang="en-US" altLang="en-US" sz="2200" b="1">
                <a:solidFill>
                  <a:srgbClr val="0000CC"/>
                </a:solidFill>
              </a:rPr>
              <a:t>doWork() </a:t>
            </a:r>
            <a:r>
              <a:rPr lang="en-US" altLang="en-US" sz="2200" b="1">
                <a:solidFill>
                  <a:srgbClr val="003300"/>
                </a:solidFill>
              </a:rPr>
              <a:t>{</a:t>
            </a:r>
            <a:br>
              <a:rPr lang="en-US" altLang="en-US" sz="2200" b="1">
                <a:solidFill>
                  <a:srgbClr val="003300"/>
                </a:solidFill>
              </a:rPr>
            </a:br>
            <a:r>
              <a:rPr lang="en-US" altLang="en-US" sz="2200" b="1">
                <a:solidFill>
                  <a:srgbClr val="003300"/>
                </a:solidFill>
              </a:rPr>
              <a:t>  if (state == angry)</a:t>
            </a:r>
          </a:p>
          <a:p>
            <a:pPr lvl="1"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200" b="1">
                <a:solidFill>
                  <a:srgbClr val="003300"/>
                </a:solidFill>
              </a:rPr>
              <a:t>		    doWorkBadly();</a:t>
            </a:r>
            <a:br>
              <a:rPr lang="en-US" altLang="en-US" sz="2200" b="1">
                <a:solidFill>
                  <a:srgbClr val="003300"/>
                </a:solidFill>
              </a:rPr>
            </a:br>
            <a:r>
              <a:rPr lang="en-US" altLang="en-US" sz="2200" b="1">
                <a:solidFill>
                  <a:srgbClr val="003300"/>
                </a:solidFill>
              </a:rPr>
              <a:t>	 else if (state == happy)</a:t>
            </a:r>
            <a:br>
              <a:rPr lang="en-US" altLang="en-US" sz="2200" b="1">
                <a:solidFill>
                  <a:srgbClr val="003300"/>
                </a:solidFill>
              </a:rPr>
            </a:br>
            <a:r>
              <a:rPr lang="en-US" altLang="en-US" sz="2200" b="1">
                <a:solidFill>
                  <a:srgbClr val="003300"/>
                </a:solidFill>
              </a:rPr>
              <a:t>		 doWorkProperly();</a:t>
            </a:r>
            <a:br>
              <a:rPr lang="en-US" altLang="en-US" sz="2200" b="1">
                <a:solidFill>
                  <a:srgbClr val="003300"/>
                </a:solidFill>
              </a:rPr>
            </a:br>
            <a:r>
              <a:rPr lang="en-US" altLang="en-US" sz="2200" b="1">
                <a:solidFill>
                  <a:srgbClr val="003300"/>
                </a:solidFill>
              </a:rPr>
              <a:t>}</a:t>
            </a:r>
          </a:p>
          <a:p>
            <a:pPr lvl="1"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200" b="1">
                <a:solidFill>
                  <a:srgbClr val="003300"/>
                </a:solidFill>
              </a:rPr>
              <a:t>  </a:t>
            </a:r>
            <a:r>
              <a:rPr lang="en-US" altLang="en-US" sz="2200" b="1">
                <a:solidFill>
                  <a:srgbClr val="0000CC"/>
                </a:solidFill>
              </a:rPr>
              <a:t>pleaseHelpMe() </a:t>
            </a:r>
            <a:r>
              <a:rPr lang="en-US" altLang="en-US" sz="2200" b="1">
                <a:solidFill>
                  <a:srgbClr val="003300"/>
                </a:solidFill>
              </a:rPr>
              <a:t>{</a:t>
            </a:r>
            <a:br>
              <a:rPr lang="en-US" altLang="en-US" sz="2200" b="1">
                <a:solidFill>
                  <a:srgbClr val="003300"/>
                </a:solidFill>
              </a:rPr>
            </a:br>
            <a:r>
              <a:rPr lang="en-US" altLang="en-US" sz="2200" b="1">
                <a:solidFill>
                  <a:srgbClr val="003300"/>
                </a:solidFill>
              </a:rPr>
              <a:t>  	if (state == angry)</a:t>
            </a:r>
          </a:p>
          <a:p>
            <a:pPr lvl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200" b="1">
                <a:solidFill>
                  <a:srgbClr val="003300"/>
                </a:solidFill>
              </a:rPr>
              <a:t>			  doScold();</a:t>
            </a:r>
            <a:br>
              <a:rPr lang="en-US" altLang="en-US" sz="2200" b="1">
                <a:solidFill>
                  <a:srgbClr val="003300"/>
                </a:solidFill>
              </a:rPr>
            </a:br>
            <a:r>
              <a:rPr lang="en-US" altLang="en-US" sz="2200" b="1">
                <a:solidFill>
                  <a:srgbClr val="003300"/>
                </a:solidFill>
              </a:rPr>
              <a:t>	  else if (state == happy)</a:t>
            </a:r>
            <a:br>
              <a:rPr lang="en-US" altLang="en-US" sz="2200" b="1">
                <a:solidFill>
                  <a:srgbClr val="003300"/>
                </a:solidFill>
              </a:rPr>
            </a:br>
            <a:r>
              <a:rPr lang="en-US" altLang="en-US" sz="2200" b="1">
                <a:solidFill>
                  <a:srgbClr val="003300"/>
                </a:solidFill>
              </a:rPr>
              <a:t>		  doHelp();</a:t>
            </a:r>
            <a:br>
              <a:rPr lang="en-US" altLang="en-US" sz="2200" b="1">
                <a:solidFill>
                  <a:srgbClr val="003300"/>
                </a:solidFill>
              </a:rPr>
            </a:br>
            <a:r>
              <a:rPr lang="en-US" altLang="en-US" sz="2200" b="1">
                <a:solidFill>
                  <a:srgbClr val="003300"/>
                </a:solidFill>
              </a:rPr>
              <a:t>}</a:t>
            </a: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003300"/>
                </a:solidFill>
              </a:rPr>
              <a:t>      ….</a:t>
            </a:r>
          </a:p>
          <a:p>
            <a:pPr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336600"/>
                </a:solidFill>
              </a:rPr>
              <a:t>}</a:t>
            </a:r>
          </a:p>
        </p:txBody>
      </p:sp>
      <p:sp>
        <p:nvSpPr>
          <p:cNvPr id="1323012" name="פיצוץ 2 4">
            <a:extLst>
              <a:ext uri="{FF2B5EF4-FFF2-40B4-BE49-F238E27FC236}">
                <a16:creationId xmlns:a16="http://schemas.microsoft.com/office/drawing/2014/main" id="{DC8A1599-8ABB-8BD1-44B7-4E2C9220A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960438"/>
            <a:ext cx="5943600" cy="5640387"/>
          </a:xfrm>
          <a:prstGeom prst="irregularSeal2">
            <a:avLst/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Many things  you do depend on your state of mind</a:t>
            </a:r>
          </a:p>
        </p:txBody>
      </p:sp>
      <p:pic>
        <p:nvPicPr>
          <p:cNvPr id="25605" name="Graphic 2" descr="User">
            <a:extLst>
              <a:ext uri="{FF2B5EF4-FFF2-40B4-BE49-F238E27FC236}">
                <a16:creationId xmlns:a16="http://schemas.microsoft.com/office/drawing/2014/main" id="{D7B3AE07-BE49-BAB0-04E0-CF483B686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13" y="2946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Graphic 6" descr="Person with idea">
            <a:extLst>
              <a:ext uri="{FF2B5EF4-FFF2-40B4-BE49-F238E27FC236}">
                <a16:creationId xmlns:a16="http://schemas.microsoft.com/office/drawing/2014/main" id="{B5F91442-8CC4-9B3E-8E5D-35ACE6AC0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33226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Graphic 8" descr="Person eating">
            <a:extLst>
              <a:ext uri="{FF2B5EF4-FFF2-40B4-BE49-F238E27FC236}">
                <a16:creationId xmlns:a16="http://schemas.microsoft.com/office/drawing/2014/main" id="{EA8D79E0-3A26-D522-B57A-4CE1313FD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40132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8" name="Group 11">
            <a:extLst>
              <a:ext uri="{FF2B5EF4-FFF2-40B4-BE49-F238E27FC236}">
                <a16:creationId xmlns:a16="http://schemas.microsoft.com/office/drawing/2014/main" id="{592B0E86-38FE-D829-7550-FCC45C22C7FF}"/>
              </a:ext>
            </a:extLst>
          </p:cNvPr>
          <p:cNvGrpSpPr>
            <a:grpSpLocks/>
          </p:cNvGrpSpPr>
          <p:nvPr/>
        </p:nvGrpSpPr>
        <p:grpSpPr bwMode="auto">
          <a:xfrm>
            <a:off x="7859713" y="1722438"/>
            <a:ext cx="833437" cy="928687"/>
            <a:chOff x="4831800" y="704308"/>
            <a:chExt cx="834193" cy="929205"/>
          </a:xfrm>
        </p:grpSpPr>
        <p:pic>
          <p:nvPicPr>
            <p:cNvPr id="25609" name="Graphic 4" descr="Call center">
              <a:extLst>
                <a:ext uri="{FF2B5EF4-FFF2-40B4-BE49-F238E27FC236}">
                  <a16:creationId xmlns:a16="http://schemas.microsoft.com/office/drawing/2014/main" id="{608A901E-3C0F-C80A-1D78-FBA145727E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24" r="8771"/>
            <a:stretch>
              <a:fillRect/>
            </a:stretch>
          </p:blipFill>
          <p:spPr bwMode="auto">
            <a:xfrm>
              <a:off x="4831800" y="1230063"/>
              <a:ext cx="834193" cy="40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0" name="Graphic 10" descr="Angry face with solid fill">
              <a:extLst>
                <a:ext uri="{FF2B5EF4-FFF2-40B4-BE49-F238E27FC236}">
                  <a16:creationId xmlns:a16="http://schemas.microsoft.com/office/drawing/2014/main" id="{5D157F75-A0F0-83C2-85A5-8A62B83F4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5927" y="704308"/>
              <a:ext cx="560896" cy="56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2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  <p:bldP spid="13230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3EDDAE8-2646-93DF-F5B5-4A4A5BF3EC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5788" y="1588"/>
            <a:ext cx="8569325" cy="1662112"/>
          </a:xfrm>
        </p:spPr>
        <p:txBody>
          <a:bodyPr lIns="100772" tIns="50387" rIns="100772" bIns="50387"/>
          <a:lstStyle/>
          <a:p>
            <a:r>
              <a:rPr lang="en-US" altLang="en-US" sz="3200"/>
              <a:t>State Design Pattern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5804CC3D-E7E8-7FE4-557F-3AF8E3CBC3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96863" y="1479550"/>
            <a:ext cx="9163050" cy="6597650"/>
          </a:xfrm>
        </p:spPr>
        <p:txBody>
          <a:bodyPr lIns="100772" tIns="50387" rIns="100772" bIns="50387"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ts val="3000"/>
              </a:spcAft>
            </a:pPr>
            <a:r>
              <a:rPr lang="en-US" altLang="en-US" b="1">
                <a:solidFill>
                  <a:srgbClr val="0000CC"/>
                </a:solidFill>
              </a:rPr>
              <a:t>Idea:</a:t>
            </a:r>
            <a:r>
              <a:rPr lang="en-US" altLang="en-US" b="1"/>
              <a:t> </a:t>
            </a:r>
            <a:r>
              <a:rPr lang="en-US" altLang="en-US">
                <a:solidFill>
                  <a:srgbClr val="336600"/>
                </a:solidFill>
              </a:rPr>
              <a:t>Value of an</a:t>
            </a:r>
            <a:r>
              <a:rPr lang="en-US" altLang="en-US"/>
              <a:t> </a:t>
            </a:r>
            <a:r>
              <a:rPr lang="en-US" altLang="en-US">
                <a:solidFill>
                  <a:srgbClr val="336600"/>
                </a:solidFill>
              </a:rPr>
              <a:t>internal state var determines Object behavior.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</a:pPr>
            <a:r>
              <a:rPr lang="en-US" altLang="en-US" b="1">
                <a:solidFill>
                  <a:srgbClr val="0000CC"/>
                </a:solidFill>
              </a:rPr>
              <a:t>Intent: </a:t>
            </a:r>
          </a:p>
          <a:p>
            <a:pPr marL="742950" lvl="1" indent="-285750"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</a:pPr>
            <a:r>
              <a:rPr lang="en-US" altLang="en-US"/>
              <a:t>Allow an object to alter its behavior when value of its internal state variable changes. </a:t>
            </a:r>
          </a:p>
          <a:p>
            <a:pPr marL="742950" lvl="1" indent="-285750"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</a:pPr>
            <a:r>
              <a:rPr lang="en-US" altLang="en-US" b="1">
                <a:solidFill>
                  <a:srgbClr val="336600"/>
                </a:solidFill>
              </a:rPr>
              <a:t>The object will appear to change its class</a:t>
            </a:r>
            <a:r>
              <a:rPr lang="en-US" altLang="en-US" sz="2800" b="1">
                <a:solidFill>
                  <a:srgbClr val="3366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30D9F76-0528-1B22-43BF-4B3BB6F726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579438"/>
            <a:ext cx="8596312" cy="579437"/>
          </a:xfrm>
        </p:spPr>
        <p:txBody>
          <a:bodyPr lIns="100772" tIns="50387" rIns="100772" bIns="50387" anchor="b"/>
          <a:lstStyle/>
          <a:p>
            <a:pPr eaLnBrk="1" hangingPunct="1"/>
            <a:r>
              <a:rPr lang="en-US" altLang="en-US" sz="3200"/>
              <a:t>Why Use A State Pattern?</a:t>
            </a:r>
          </a:p>
        </p:txBody>
      </p:sp>
      <p:sp>
        <p:nvSpPr>
          <p:cNvPr id="1473539" name="Rectangle 3">
            <a:extLst>
              <a:ext uri="{FF2B5EF4-FFF2-40B4-BE49-F238E27FC236}">
                <a16:creationId xmlns:a16="http://schemas.microsoft.com/office/drawing/2014/main" id="{E3FBCBC5-5D2D-A3AD-E059-4BF3975F5ED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54013" y="1487488"/>
            <a:ext cx="9372600" cy="5691187"/>
          </a:xfrm>
        </p:spPr>
        <p:txBody>
          <a:bodyPr lIns="100772" tIns="50387" rIns="100772" bIns="50387"/>
          <a:lstStyle/>
          <a:p>
            <a:pPr marL="273050" indent="-273050" defTabSz="912813" eaLnBrk="1" hangingPunct="1">
              <a:lnSpc>
                <a:spcPct val="125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The state pattern creates a separate class for each conditional branch.</a:t>
            </a:r>
            <a:r>
              <a:rPr lang="en-US" altLang="en-US">
                <a:solidFill>
                  <a:srgbClr val="0000CC"/>
                </a:solidFill>
              </a:rPr>
              <a:t> </a:t>
            </a:r>
          </a:p>
          <a:p>
            <a:pPr marL="704850" lvl="1" indent="-273050" defTabSz="912813" eaLnBrk="1" hangingPunct="1">
              <a:lnSpc>
                <a:spcPct val="125000"/>
              </a:lnSpc>
              <a:spcBef>
                <a:spcPct val="15000"/>
              </a:spcBef>
              <a:spcAft>
                <a:spcPts val="3600"/>
              </a:spcAft>
            </a:pPr>
            <a:r>
              <a:rPr lang="en-US" altLang="en-US"/>
              <a:t>This eliminates if/else or switch/case statements</a:t>
            </a:r>
            <a:r>
              <a:rPr lang="en-US" altLang="en-US" sz="2800"/>
              <a:t>.</a:t>
            </a:r>
          </a:p>
          <a:p>
            <a:pPr marL="273050" indent="-273050" defTabSz="912813" eaLnBrk="1" hangingPunct="1">
              <a:lnSpc>
                <a:spcPct val="125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Code is modular:</a:t>
            </a:r>
          </a:p>
          <a:p>
            <a:pPr marL="704850" lvl="1" indent="-273050" defTabSz="912813" eaLnBrk="1" hangingPunct="1">
              <a:lnSpc>
                <a:spcPct val="125000"/>
              </a:lnSpc>
              <a:spcBef>
                <a:spcPct val="15000"/>
              </a:spcBef>
              <a:spcAft>
                <a:spcPts val="1800"/>
              </a:spcAft>
            </a:pPr>
            <a:r>
              <a:rPr lang="en-US" altLang="en-US" sz="3600"/>
              <a:t>Allows to easily change state behavior.</a:t>
            </a:r>
            <a:endParaRPr lang="en-US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7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7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7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7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כותרת 1">
            <a:extLst>
              <a:ext uri="{FF2B5EF4-FFF2-40B4-BE49-F238E27FC236}">
                <a16:creationId xmlns:a16="http://schemas.microsoft.com/office/drawing/2014/main" id="{6D324C6E-5209-6DEE-224F-FE4E394B01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0080625" cy="1255713"/>
          </a:xfrm>
        </p:spPr>
        <p:txBody>
          <a:bodyPr lIns="100772" tIns="50387" rIns="100772" bIns="50387"/>
          <a:lstStyle/>
          <a:p>
            <a:r>
              <a:rPr lang="en-US" altLang="en-US" sz="3200" b="0"/>
              <a:t>State Pattern Basic Approach: </a:t>
            </a:r>
            <a:br>
              <a:rPr lang="en-US" altLang="en-US" sz="3200"/>
            </a:br>
            <a:r>
              <a:rPr lang="en-US" altLang="en-US" sz="3200"/>
              <a:t>Replace Conditionals by Inheritance</a:t>
            </a:r>
            <a:endParaRPr lang="en-US" altLang="en-US" sz="3600"/>
          </a:p>
        </p:txBody>
      </p:sp>
      <p:sp>
        <p:nvSpPr>
          <p:cNvPr id="31747" name="מלבן מעוגל 4">
            <a:extLst>
              <a:ext uri="{FF2B5EF4-FFF2-40B4-BE49-F238E27FC236}">
                <a16:creationId xmlns:a16="http://schemas.microsoft.com/office/drawing/2014/main" id="{BEF071CB-3803-8A1E-9F40-52D9C4BA1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" y="2459038"/>
            <a:ext cx="3556000" cy="235426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100772" tIns="50387" rIns="100772" bIns="50387" anchor="ctr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doWork() {</a:t>
            </a:r>
            <a:br>
              <a:rPr lang="en-US" altLang="en-US" sz="22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2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If (condition) </a:t>
            </a:r>
            <a:br>
              <a:rPr lang="en-US" altLang="en-US" sz="22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2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doWorkProperly()</a:t>
            </a:r>
            <a:br>
              <a:rPr lang="en-US" altLang="en-US" sz="22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2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else </a:t>
            </a:r>
            <a:br>
              <a:rPr lang="en-US" altLang="en-US" sz="22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2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doWorkBadly();</a:t>
            </a:r>
            <a:br>
              <a:rPr lang="en-US" altLang="en-US" sz="22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2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25060" name="חץ למטה 7">
            <a:extLst>
              <a:ext uri="{FF2B5EF4-FFF2-40B4-BE49-F238E27FC236}">
                <a16:creationId xmlns:a16="http://schemas.microsoft.com/office/drawing/2014/main" id="{809FA825-A07F-9A5C-BEB1-B867007A372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70338" y="3378200"/>
            <a:ext cx="393700" cy="866775"/>
          </a:xfrm>
          <a:prstGeom prst="downArrow">
            <a:avLst>
              <a:gd name="adj1" fmla="val 50000"/>
              <a:gd name="adj2" fmla="val 50036"/>
            </a:avLst>
          </a:prstGeom>
          <a:solidFill>
            <a:srgbClr val="FFFF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vert="eaVert"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000">
              <a:solidFill>
                <a:srgbClr val="FFFFFF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8CBA65C0-8977-6663-608C-1E9EFF626B6E}"/>
              </a:ext>
            </a:extLst>
          </p:cNvPr>
          <p:cNvGrpSpPr>
            <a:grpSpLocks/>
          </p:cNvGrpSpPr>
          <p:nvPr/>
        </p:nvGrpSpPr>
        <p:grpSpPr bwMode="auto">
          <a:xfrm>
            <a:off x="1973263" y="1403350"/>
            <a:ext cx="8096250" cy="5119688"/>
            <a:chOff x="2328" y="1181"/>
            <a:chExt cx="3923" cy="2777"/>
          </a:xfrm>
        </p:grpSpPr>
        <p:sp>
          <p:nvSpPr>
            <p:cNvPr id="31752" name="מלבן 13">
              <a:extLst>
                <a:ext uri="{FF2B5EF4-FFF2-40B4-BE49-F238E27FC236}">
                  <a16:creationId xmlns:a16="http://schemas.microsoft.com/office/drawing/2014/main" id="{506C63F7-75C0-5436-A762-68EF35178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1181"/>
              <a:ext cx="1771" cy="95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5000"/>
                </a:spcBef>
              </a:pPr>
              <a:endParaRPr lang="en-US" altLang="en-US" sz="32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105000"/>
                </a:lnSpc>
                <a:spcBef>
                  <a:spcPct val="5000"/>
                </a:spcBef>
              </a:pPr>
              <a:r>
                <a:rPr lang="en-US" altLang="en-US" sz="3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abstract class A{</a:t>
              </a:r>
              <a:br>
                <a:rPr lang="en-US" altLang="en-US" sz="3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</a:br>
              <a:r>
                <a:rPr lang="en-US" altLang="en-US" sz="3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    doWork();</a:t>
              </a:r>
              <a:br>
                <a:rPr lang="en-US" altLang="en-US" sz="3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</a:br>
              <a:r>
                <a:rPr lang="en-US" altLang="en-US" sz="3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}</a:t>
              </a:r>
              <a:br>
                <a:rPr lang="en-US" altLang="en-US" sz="3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</a:br>
              <a:endParaRPr lang="en-US" altLang="en-US" sz="32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1753" name="מלבן 14">
              <a:extLst>
                <a:ext uri="{FF2B5EF4-FFF2-40B4-BE49-F238E27FC236}">
                  <a16:creationId xmlns:a16="http://schemas.microsoft.com/office/drawing/2014/main" id="{29DC0EFB-2A8C-EB88-6A12-C90AAB811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174"/>
              <a:ext cx="1786" cy="784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5000"/>
                </a:spcBef>
              </a:pPr>
              <a:r>
                <a:rPr lang="en-US" altLang="en-US" sz="2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****IfCondition****</a:t>
              </a:r>
              <a:br>
                <a:rPr lang="en-US" altLang="en-US" sz="2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</a:br>
              <a:r>
                <a:rPr lang="en-US" altLang="en-US" sz="2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 doWork(){   doWorkProperly();}</a:t>
              </a:r>
              <a:br>
                <a:rPr lang="en-US" altLang="en-US" sz="2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</a:br>
              <a:r>
                <a:rPr lang="en-US" altLang="en-US" sz="2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 </a:t>
              </a:r>
            </a:p>
          </p:txBody>
        </p:sp>
        <p:sp>
          <p:nvSpPr>
            <p:cNvPr id="31754" name="מלבן 17">
              <a:extLst>
                <a:ext uri="{FF2B5EF4-FFF2-40B4-BE49-F238E27FC236}">
                  <a16:creationId xmlns:a16="http://schemas.microsoft.com/office/drawing/2014/main" id="{BCA30C70-72D1-64EC-2CE9-69942004C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204"/>
              <a:ext cx="1985" cy="754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5000"/>
                </a:spcBef>
              </a:pPr>
              <a:r>
                <a:rPr lang="en-US" altLang="en-US" sz="2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****ElseCondition****</a:t>
              </a:r>
              <a:br>
                <a:rPr lang="en-US" altLang="en-US" sz="2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</a:br>
              <a:r>
                <a:rPr lang="en-US" altLang="en-US" sz="2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   doWork(){           	doWorkBadly();}</a:t>
              </a:r>
            </a:p>
          </p:txBody>
        </p:sp>
        <p:cxnSp>
          <p:nvCxnSpPr>
            <p:cNvPr id="31755" name="מחבר מרפקי 19">
              <a:extLst>
                <a:ext uri="{FF2B5EF4-FFF2-40B4-BE49-F238E27FC236}">
                  <a16:creationId xmlns:a16="http://schemas.microsoft.com/office/drawing/2014/main" id="{B0D1B106-6647-9452-5F4F-5A7C160717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236" y="2299"/>
              <a:ext cx="1035" cy="720"/>
            </a:xfrm>
            <a:prstGeom prst="bentConnector3">
              <a:avLst>
                <a:gd name="adj1" fmla="val 47833"/>
              </a:avLst>
            </a:prstGeom>
            <a:noFill/>
            <a:ln w="57150" algn="ctr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6" name="מחבר מרפקי 20">
              <a:extLst>
                <a:ext uri="{FF2B5EF4-FFF2-40B4-BE49-F238E27FC236}">
                  <a16:creationId xmlns:a16="http://schemas.microsoft.com/office/drawing/2014/main" id="{80D93E7F-7383-6703-74A5-50305CB7F2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4398" y="2146"/>
              <a:ext cx="1080" cy="1035"/>
            </a:xfrm>
            <a:prstGeom prst="bentConnector3">
              <a:avLst>
                <a:gd name="adj1" fmla="val 50000"/>
              </a:avLst>
            </a:prstGeom>
            <a:noFill/>
            <a:ln w="57150" algn="ctr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AutoShape 8">
            <a:extLst>
              <a:ext uri="{FF2B5EF4-FFF2-40B4-BE49-F238E27FC236}">
                <a16:creationId xmlns:a16="http://schemas.microsoft.com/office/drawing/2014/main" id="{30F0FDAC-C760-11DB-75CE-32D9DE37C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3135313"/>
            <a:ext cx="485775" cy="4794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CB32F5C2-DBA9-9495-5864-52348839D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8" y="3109913"/>
            <a:ext cx="485775" cy="4810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2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506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>
            <a:extLst>
              <a:ext uri="{FF2B5EF4-FFF2-40B4-BE49-F238E27FC236}">
                <a16:creationId xmlns:a16="http://schemas.microsoft.com/office/drawing/2014/main" id="{5CB94472-AA58-CEE9-E18A-F922F9B1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036638"/>
            <a:ext cx="1979613" cy="3810000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8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795" name="Rectangle 6">
            <a:extLst>
              <a:ext uri="{FF2B5EF4-FFF2-40B4-BE49-F238E27FC236}">
                <a16:creationId xmlns:a16="http://schemas.microsoft.com/office/drawing/2014/main" id="{5E0221BC-1B99-ABD0-6A78-2BA81C0336E6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468313" y="-523875"/>
            <a:ext cx="9485312" cy="1255713"/>
          </a:xfrm>
        </p:spPr>
        <p:txBody>
          <a:bodyPr anchor="b"/>
          <a:lstStyle/>
          <a:p>
            <a:r>
              <a:rPr lang="en-US" altLang="en-US" sz="3600"/>
              <a:t>Example: State Pattern Structure 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AFABF49D-79CC-4836-8AB3-A1D5C3E9D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25" y="4238625"/>
            <a:ext cx="2168525" cy="2900363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8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2BBC1A5F-D181-1ECE-6C90-CDB953C65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788" y="4238625"/>
            <a:ext cx="2078037" cy="2900363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8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798" name="Rectangle 4">
            <a:extLst>
              <a:ext uri="{FF2B5EF4-FFF2-40B4-BE49-F238E27FC236}">
                <a16:creationId xmlns:a16="http://schemas.microsoft.com/office/drawing/2014/main" id="{E21986C9-9551-5DBD-558A-EAE7CBA06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4238625"/>
            <a:ext cx="2170113" cy="2900363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8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pic>
        <p:nvPicPr>
          <p:cNvPr id="33799" name="Picture 7" descr="j0304523">
            <a:extLst>
              <a:ext uri="{FF2B5EF4-FFF2-40B4-BE49-F238E27FC236}">
                <a16:creationId xmlns:a16="http://schemas.microsoft.com/office/drawing/2014/main" id="{A4910F25-4B05-2E43-12B5-C9C7E72AC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3" y="5038725"/>
            <a:ext cx="1087437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8" descr="j0304525">
            <a:extLst>
              <a:ext uri="{FF2B5EF4-FFF2-40B4-BE49-F238E27FC236}">
                <a16:creationId xmlns:a16="http://schemas.microsoft.com/office/drawing/2014/main" id="{D158D65D-6CC1-EE83-C116-5277BD7D8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5138738"/>
            <a:ext cx="1082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9" descr="j0304529">
            <a:extLst>
              <a:ext uri="{FF2B5EF4-FFF2-40B4-BE49-F238E27FC236}">
                <a16:creationId xmlns:a16="http://schemas.microsoft.com/office/drawing/2014/main" id="{7D05B090-2E6A-7858-1856-7222557A2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5138738"/>
            <a:ext cx="1084263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10" descr="PE01851_">
            <a:extLst>
              <a:ext uri="{FF2B5EF4-FFF2-40B4-BE49-F238E27FC236}">
                <a16:creationId xmlns:a16="http://schemas.microsoft.com/office/drawing/2014/main" id="{C6C3B7FB-876D-81D1-73F7-5556FEF01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2917825"/>
            <a:ext cx="1041400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3" name="Line 11">
            <a:extLst>
              <a:ext uri="{FF2B5EF4-FFF2-40B4-BE49-F238E27FC236}">
                <a16:creationId xmlns:a16="http://schemas.microsoft.com/office/drawing/2014/main" id="{B4289F05-0E3A-C943-11B4-38B814404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00" y="1836738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ED140EA3-A5F3-4D70-F283-D2B2F0202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36663"/>
            <a:ext cx="2141538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Person</a:t>
            </a:r>
          </a:p>
        </p:txBody>
      </p:sp>
      <p:sp>
        <p:nvSpPr>
          <p:cNvPr id="33805" name="Rectangle 13">
            <a:extLst>
              <a:ext uri="{FF2B5EF4-FFF2-40B4-BE49-F238E27FC236}">
                <a16:creationId xmlns:a16="http://schemas.microsoft.com/office/drawing/2014/main" id="{D9231CE6-D829-78A5-FCA8-C4692A67B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1036638"/>
            <a:ext cx="2351088" cy="2000250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8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06" name="Line 14">
            <a:extLst>
              <a:ext uri="{FF2B5EF4-FFF2-40B4-BE49-F238E27FC236}">
                <a16:creationId xmlns:a16="http://schemas.microsoft.com/office/drawing/2014/main" id="{56D0632E-68AA-D818-1EBC-C88BB93DB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1735138"/>
            <a:ext cx="235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86FD2883-180A-62F2-4A28-3037C2431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1046163"/>
            <a:ext cx="1239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Mood</a:t>
            </a:r>
          </a:p>
        </p:txBody>
      </p:sp>
      <p:sp>
        <p:nvSpPr>
          <p:cNvPr id="33808" name="Text Box 16">
            <a:extLst>
              <a:ext uri="{FF2B5EF4-FFF2-40B4-BE49-F238E27FC236}">
                <a16:creationId xmlns:a16="http://schemas.microsoft.com/office/drawing/2014/main" id="{5C1B96CA-CFB8-8311-546E-7FFD83F49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2236788"/>
            <a:ext cx="17780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doWork()</a:t>
            </a:r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72101DEB-06EB-4E70-9449-2307C4C67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8525" y="4937125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0" name="Line 18">
            <a:extLst>
              <a:ext uri="{FF2B5EF4-FFF2-40B4-BE49-F238E27FC236}">
                <a16:creationId xmlns:a16="http://schemas.microsoft.com/office/drawing/2014/main" id="{35A2275A-3574-8F6A-2AF1-A051533EB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4937125"/>
            <a:ext cx="2170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1" name="Line 19">
            <a:extLst>
              <a:ext uri="{FF2B5EF4-FFF2-40B4-BE49-F238E27FC236}">
                <a16:creationId xmlns:a16="http://schemas.microsoft.com/office/drawing/2014/main" id="{D9EEAA3B-A16C-D9CD-E35D-C935FBDA0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1788" y="4937125"/>
            <a:ext cx="2078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2" name="Text Box 20">
            <a:extLst>
              <a:ext uri="{FF2B5EF4-FFF2-40B4-BE49-F238E27FC236}">
                <a16:creationId xmlns:a16="http://schemas.microsoft.com/office/drawing/2014/main" id="{0E690245-E174-5865-1592-77BD9999F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4338638"/>
            <a:ext cx="10779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mad</a:t>
            </a:r>
          </a:p>
        </p:txBody>
      </p:sp>
      <p:sp>
        <p:nvSpPr>
          <p:cNvPr id="33813" name="Text Box 21">
            <a:extLst>
              <a:ext uri="{FF2B5EF4-FFF2-40B4-BE49-F238E27FC236}">
                <a16:creationId xmlns:a16="http://schemas.microsoft.com/office/drawing/2014/main" id="{B3D4E466-BAE5-EDA2-36B4-4321DD12F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113" y="4338638"/>
            <a:ext cx="1522412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angry</a:t>
            </a:r>
          </a:p>
        </p:txBody>
      </p:sp>
      <p:sp>
        <p:nvSpPr>
          <p:cNvPr id="33814" name="Text Box 22">
            <a:extLst>
              <a:ext uri="{FF2B5EF4-FFF2-40B4-BE49-F238E27FC236}">
                <a16:creationId xmlns:a16="http://schemas.microsoft.com/office/drawing/2014/main" id="{F5D4C578-00DB-EE79-5592-C450E4ACA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338638"/>
            <a:ext cx="1458912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happy</a:t>
            </a:r>
          </a:p>
        </p:txBody>
      </p:sp>
      <p:sp>
        <p:nvSpPr>
          <p:cNvPr id="33815" name="Text Box 23">
            <a:extLst>
              <a:ext uri="{FF2B5EF4-FFF2-40B4-BE49-F238E27FC236}">
                <a16:creationId xmlns:a16="http://schemas.microsoft.com/office/drawing/2014/main" id="{CE4B84B4-8E57-A653-497C-55F94124A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6538913"/>
            <a:ext cx="17780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doWork()</a:t>
            </a:r>
          </a:p>
        </p:txBody>
      </p:sp>
      <p:sp>
        <p:nvSpPr>
          <p:cNvPr id="33816" name="Text Box 24">
            <a:extLst>
              <a:ext uri="{FF2B5EF4-FFF2-40B4-BE49-F238E27FC236}">
                <a16:creationId xmlns:a16="http://schemas.microsoft.com/office/drawing/2014/main" id="{48497988-B981-1EA7-F08B-C43EE5643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6538913"/>
            <a:ext cx="17780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doWork()</a:t>
            </a:r>
          </a:p>
        </p:txBody>
      </p:sp>
      <p:sp>
        <p:nvSpPr>
          <p:cNvPr id="33817" name="Text Box 25">
            <a:extLst>
              <a:ext uri="{FF2B5EF4-FFF2-40B4-BE49-F238E27FC236}">
                <a16:creationId xmlns:a16="http://schemas.microsoft.com/office/drawing/2014/main" id="{C0507204-CC93-8A92-38FC-21C7F35C5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25" y="6538913"/>
            <a:ext cx="17780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doWork()</a:t>
            </a:r>
          </a:p>
        </p:txBody>
      </p:sp>
      <p:sp>
        <p:nvSpPr>
          <p:cNvPr id="33818" name="Line 26">
            <a:extLst>
              <a:ext uri="{FF2B5EF4-FFF2-40B4-BE49-F238E27FC236}">
                <a16:creationId xmlns:a16="http://schemas.microsoft.com/office/drawing/2014/main" id="{4F1A1D20-FC82-F67A-92BE-9904E17DD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00" y="2774950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9" name="Text Box 27">
            <a:extLst>
              <a:ext uri="{FF2B5EF4-FFF2-40B4-BE49-F238E27FC236}">
                <a16:creationId xmlns:a16="http://schemas.microsoft.com/office/drawing/2014/main" id="{7D145ADF-0AD7-4CF3-6CA8-C9E56D5C3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" y="1785938"/>
            <a:ext cx="15462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 </a:t>
            </a:r>
          </a:p>
          <a:p>
            <a:pPr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variable</a:t>
            </a:r>
          </a:p>
        </p:txBody>
      </p:sp>
      <p:sp>
        <p:nvSpPr>
          <p:cNvPr id="33820" name="AutoShape 28">
            <a:extLst>
              <a:ext uri="{FF2B5EF4-FFF2-40B4-BE49-F238E27FC236}">
                <a16:creationId xmlns:a16="http://schemas.microsoft.com/office/drawing/2014/main" id="{F25DB369-FD2F-BCE6-594C-610970531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1955800"/>
            <a:ext cx="450850" cy="300038"/>
          </a:xfrm>
          <a:prstGeom prst="diamond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21" name="Line 29">
            <a:extLst>
              <a:ext uri="{FF2B5EF4-FFF2-40B4-BE49-F238E27FC236}">
                <a16:creationId xmlns:a16="http://schemas.microsoft.com/office/drawing/2014/main" id="{96B6E011-F54A-2561-21A3-71F9DFAAD9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136775"/>
            <a:ext cx="253047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22" name="Line 30">
            <a:extLst>
              <a:ext uri="{FF2B5EF4-FFF2-40B4-BE49-F238E27FC236}">
                <a16:creationId xmlns:a16="http://schemas.microsoft.com/office/drawing/2014/main" id="{C6919D1A-5625-3E78-5752-09F7475C3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3738563"/>
            <a:ext cx="587375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23" name="Line 31">
            <a:extLst>
              <a:ext uri="{FF2B5EF4-FFF2-40B4-BE49-F238E27FC236}">
                <a16:creationId xmlns:a16="http://schemas.microsoft.com/office/drawing/2014/main" id="{0179C901-833F-FD0F-6E09-79CACC3EF8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2300" y="3738563"/>
            <a:ext cx="0" cy="5000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24" name="Line 32">
            <a:extLst>
              <a:ext uri="{FF2B5EF4-FFF2-40B4-BE49-F238E27FC236}">
                <a16:creationId xmlns:a16="http://schemas.microsoft.com/office/drawing/2014/main" id="{001E71A3-4AA6-DC7A-186C-E9694E4370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36050" y="3738563"/>
            <a:ext cx="0" cy="5000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25" name="AutoShape 33">
            <a:extLst>
              <a:ext uri="{FF2B5EF4-FFF2-40B4-BE49-F238E27FC236}">
                <a16:creationId xmlns:a16="http://schemas.microsoft.com/office/drawing/2014/main" id="{0C0232DC-A2C1-1E01-950A-E107EA023D35}"/>
              </a:ext>
            </a:extLst>
          </p:cNvPr>
          <p:cNvSpPr>
            <a:spLocks noChangeArrowheads="1"/>
          </p:cNvSpPr>
          <p:nvPr/>
        </p:nvSpPr>
        <p:spPr bwMode="auto">
          <a:xfrm rot="8110936">
            <a:off x="5813425" y="3125788"/>
            <a:ext cx="481013" cy="501650"/>
          </a:xfrm>
          <a:prstGeom prst="rtTriangle">
            <a:avLst/>
          </a:prstGeom>
          <a:solidFill>
            <a:schemeClr val="bg1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rot="10800000"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26" name="Line 34">
            <a:extLst>
              <a:ext uri="{FF2B5EF4-FFF2-40B4-BE49-F238E27FC236}">
                <a16:creationId xmlns:a16="http://schemas.microsoft.com/office/drawing/2014/main" id="{FED7B817-E3F2-AB76-1445-7158ADA06E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30913" y="3363913"/>
            <a:ext cx="23812" cy="8747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27" name="Rectangle 36">
            <a:extLst>
              <a:ext uri="{FF2B5EF4-FFF2-40B4-BE49-F238E27FC236}">
                <a16:creationId xmlns:a16="http://schemas.microsoft.com/office/drawing/2014/main" id="{7BE77F7F-1B76-7810-97C0-26E50CB40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37113"/>
            <a:ext cx="2078038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8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28" name="Text Box 37">
            <a:extLst>
              <a:ext uri="{FF2B5EF4-FFF2-40B4-BE49-F238E27FC236}">
                <a16:creationId xmlns:a16="http://schemas.microsoft.com/office/drawing/2014/main" id="{511CAB7D-4F1B-7B6D-0EBA-A361D98B1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932238"/>
            <a:ext cx="155098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8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doWork()</a:t>
            </a:r>
          </a:p>
          <a:p>
            <a:pPr eaLnBrk="1" hangingPunct="1"/>
            <a:endParaRPr lang="en-US" altLang="en-US" sz="24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FA32BB8-351F-8EED-ED82-4787D7C1E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5368925"/>
            <a:ext cx="2917825" cy="13049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1494" tIns="201238" rIns="101494" bIns="201238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2800" u="sng" dirty="0" err="1">
                <a:solidFill>
                  <a:srgbClr val="006600"/>
                </a:solidFill>
                <a:latin typeface="+mn-lt"/>
              </a:rPr>
              <a:t>TargetStateB</a:t>
            </a:r>
            <a:endParaRPr lang="en-US" sz="2800" u="sng" dirty="0">
              <a:solidFill>
                <a:srgbClr val="006600"/>
              </a:solidFill>
              <a:latin typeface="+mn-lt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2800" dirty="0" err="1">
                <a:solidFill>
                  <a:srgbClr val="006600"/>
                </a:solidFill>
                <a:latin typeface="+mn-lt"/>
              </a:rPr>
              <a:t>handleRequest</a:t>
            </a:r>
            <a:r>
              <a:rPr lang="en-US" sz="2800" dirty="0">
                <a:solidFill>
                  <a:srgbClr val="006600"/>
                </a:solidFill>
                <a:latin typeface="+mn-lt"/>
              </a:rPr>
              <a:t>()</a:t>
            </a:r>
          </a:p>
        </p:txBody>
      </p:sp>
      <p:sp>
        <p:nvSpPr>
          <p:cNvPr id="50179" name="Line 3">
            <a:extLst>
              <a:ext uri="{FF2B5EF4-FFF2-40B4-BE49-F238E27FC236}">
                <a16:creationId xmlns:a16="http://schemas.microsoft.com/office/drawing/2014/main" id="{D2A6626E-13DD-9C57-64C6-A7224E9AA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750" y="3395663"/>
            <a:ext cx="3751263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solidFill>
                <a:srgbClr val="006600"/>
              </a:solidFill>
              <a:latin typeface="+mn-lt"/>
            </a:endParaRP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24A1A99-2B9B-4214-BC05-14376B34E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2776538"/>
            <a:ext cx="2425700" cy="200025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01494" tIns="201238" rIns="101494" bIns="201238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3100" u="sng" dirty="0">
                <a:solidFill>
                  <a:srgbClr val="006600"/>
                </a:solidFill>
                <a:latin typeface="+mn-lt"/>
              </a:rPr>
              <a:t>Target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defRPr/>
            </a:pPr>
            <a:r>
              <a:rPr lang="en-US" sz="2800" dirty="0" err="1">
                <a:solidFill>
                  <a:srgbClr val="006600"/>
                </a:solidFill>
                <a:latin typeface="+mn-lt"/>
              </a:rPr>
              <a:t>targetState</a:t>
            </a:r>
            <a:endParaRPr lang="en-US" sz="2800" dirty="0">
              <a:solidFill>
                <a:srgbClr val="006600"/>
              </a:solidFill>
              <a:latin typeface="+mn-lt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3100" dirty="0" err="1">
                <a:solidFill>
                  <a:srgbClr val="006600"/>
                </a:solidFill>
                <a:latin typeface="+mn-lt"/>
              </a:rPr>
              <a:t>doRequest</a:t>
            </a:r>
            <a:r>
              <a:rPr lang="en-US" sz="3100" dirty="0">
                <a:solidFill>
                  <a:srgbClr val="006600"/>
                </a:solidFill>
                <a:latin typeface="+mn-lt"/>
              </a:rPr>
              <a:t>()</a:t>
            </a:r>
          </a:p>
        </p:txBody>
      </p:sp>
      <p:sp>
        <p:nvSpPr>
          <p:cNvPr id="50181" name="AutoShape 5">
            <a:extLst>
              <a:ext uri="{FF2B5EF4-FFF2-40B4-BE49-F238E27FC236}">
                <a16:creationId xmlns:a16="http://schemas.microsoft.com/office/drawing/2014/main" id="{7B61615D-1BA6-DD01-27FC-F18331F24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488" y="3241675"/>
            <a:ext cx="727075" cy="307975"/>
          </a:xfrm>
          <a:prstGeom prst="diamond">
            <a:avLst/>
          </a:prstGeom>
          <a:solidFill>
            <a:schemeClr val="bg1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solidFill>
                <a:srgbClr val="006600"/>
              </a:solidFill>
              <a:latin typeface="+mn-lt"/>
            </a:endParaRP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5F0397D8-5D5A-DA60-2938-AD44B83DB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8275"/>
            <a:ext cx="9996488" cy="6715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99745" tIns="48997" rIns="99745" bIns="48997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 sz="3500" u="sng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0184" name="Rectangle 8">
            <a:extLst>
              <a:ext uri="{FF2B5EF4-FFF2-40B4-BE49-F238E27FC236}">
                <a16:creationId xmlns:a16="http://schemas.microsoft.com/office/drawing/2014/main" id="{DDBA539C-90FE-B47A-2C21-58320A9BB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38" y="2782888"/>
            <a:ext cx="2916237" cy="1306512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1494" tIns="201238" rIns="101494" bIns="201238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2800" u="sng" dirty="0" err="1">
                <a:solidFill>
                  <a:srgbClr val="006600"/>
                </a:solidFill>
                <a:latin typeface="+mn-lt"/>
              </a:rPr>
              <a:t>TargetState</a:t>
            </a:r>
            <a:endParaRPr lang="en-US" sz="2800" u="sng" dirty="0">
              <a:solidFill>
                <a:srgbClr val="006600"/>
              </a:solidFill>
              <a:latin typeface="+mn-lt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2800" dirty="0" err="1">
                <a:solidFill>
                  <a:srgbClr val="006600"/>
                </a:solidFill>
                <a:latin typeface="+mn-lt"/>
              </a:rPr>
              <a:t>handleRequest</a:t>
            </a:r>
            <a:r>
              <a:rPr lang="en-US" sz="2800" dirty="0">
                <a:solidFill>
                  <a:srgbClr val="006600"/>
                </a:solidFill>
                <a:latin typeface="+mn-lt"/>
              </a:rPr>
              <a:t>()</a:t>
            </a:r>
          </a:p>
        </p:txBody>
      </p:sp>
      <p:sp>
        <p:nvSpPr>
          <p:cNvPr id="50185" name="Line 9">
            <a:extLst>
              <a:ext uri="{FF2B5EF4-FFF2-40B4-BE49-F238E27FC236}">
                <a16:creationId xmlns:a16="http://schemas.microsoft.com/office/drawing/2014/main" id="{D76D2B59-208D-2A2A-6947-47277F4C87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6388" y="2184400"/>
            <a:ext cx="2681287" cy="2128838"/>
          </a:xfrm>
          <a:prstGeom prst="line">
            <a:avLst/>
          </a:prstGeom>
          <a:noFill/>
          <a:ln w="38100">
            <a:solidFill>
              <a:srgbClr val="0000CC"/>
            </a:solidFill>
            <a:prstDash val="sysDot"/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  <p:sp>
        <p:nvSpPr>
          <p:cNvPr id="50186" name="AutoShape 10">
            <a:extLst>
              <a:ext uri="{FF2B5EF4-FFF2-40B4-BE49-F238E27FC236}">
                <a16:creationId xmlns:a16="http://schemas.microsoft.com/office/drawing/2014/main" id="{03FA2D06-52EB-0D65-130A-293D80693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588" y="4089400"/>
            <a:ext cx="392112" cy="392113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 sz="240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50187" name="Line 11">
            <a:extLst>
              <a:ext uri="{FF2B5EF4-FFF2-40B4-BE49-F238E27FC236}">
                <a16:creationId xmlns:a16="http://schemas.microsoft.com/office/drawing/2014/main" id="{A2AFADA1-6E6A-80F4-8F15-63CEDCECBE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988" y="1951038"/>
            <a:ext cx="46037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solidFill>
                <a:srgbClr val="006600"/>
              </a:solidFill>
              <a:latin typeface="+mn-lt"/>
            </a:endParaRPr>
          </a:p>
        </p:txBody>
      </p:sp>
      <p:sp>
        <p:nvSpPr>
          <p:cNvPr id="50188" name="Rectangle 12">
            <a:extLst>
              <a:ext uri="{FF2B5EF4-FFF2-40B4-BE49-F238E27FC236}">
                <a16:creationId xmlns:a16="http://schemas.microsoft.com/office/drawing/2014/main" id="{D99A7D9D-ED78-9C5F-11E7-B2FE93FB3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1189038"/>
            <a:ext cx="1290637" cy="7207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1494" tIns="201238" rIns="101494" bIns="201238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3100" dirty="0">
                <a:solidFill>
                  <a:srgbClr val="FF0000"/>
                </a:solidFill>
                <a:latin typeface="+mn-lt"/>
              </a:rPr>
              <a:t>Client</a:t>
            </a:r>
          </a:p>
        </p:txBody>
      </p:sp>
      <p:sp>
        <p:nvSpPr>
          <p:cNvPr id="50189" name="Rectangle 13">
            <a:extLst>
              <a:ext uri="{FF2B5EF4-FFF2-40B4-BE49-F238E27FC236}">
                <a16:creationId xmlns:a16="http://schemas.microsoft.com/office/drawing/2014/main" id="{7A77BBBC-BC08-4C26-0247-F09BDE47D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5368925"/>
            <a:ext cx="2916238" cy="13049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1494" tIns="201238" rIns="101494" bIns="201238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2800" u="sng" dirty="0" err="1">
                <a:solidFill>
                  <a:srgbClr val="006600"/>
                </a:solidFill>
                <a:latin typeface="+mn-lt"/>
              </a:rPr>
              <a:t>TargetStateA</a:t>
            </a:r>
            <a:endParaRPr lang="en-US" sz="2800" u="sng" dirty="0">
              <a:solidFill>
                <a:srgbClr val="006600"/>
              </a:solidFill>
              <a:latin typeface="+mn-lt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2800" dirty="0" err="1">
                <a:solidFill>
                  <a:srgbClr val="006600"/>
                </a:solidFill>
                <a:latin typeface="+mn-lt"/>
              </a:rPr>
              <a:t>handleRequest</a:t>
            </a:r>
            <a:r>
              <a:rPr lang="en-US" sz="2800" dirty="0">
                <a:solidFill>
                  <a:srgbClr val="006600"/>
                </a:solidFill>
                <a:latin typeface="+mn-lt"/>
              </a:rPr>
              <a:t>()</a:t>
            </a:r>
          </a:p>
        </p:txBody>
      </p:sp>
      <p:sp>
        <p:nvSpPr>
          <p:cNvPr id="50190" name="Rectangle 14">
            <a:extLst>
              <a:ext uri="{FF2B5EF4-FFF2-40B4-BE49-F238E27FC236}">
                <a16:creationId xmlns:a16="http://schemas.microsoft.com/office/drawing/2014/main" id="{F92C4DA2-399E-4735-A9CB-72802D9B6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397250"/>
            <a:ext cx="317500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99745" tIns="48997" rIns="99745" bIns="48997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2400">
                <a:solidFill>
                  <a:srgbClr val="006600"/>
                </a:solidFill>
                <a:latin typeface="+mn-lt"/>
              </a:rPr>
              <a:t>1</a:t>
            </a:r>
          </a:p>
        </p:txBody>
      </p:sp>
      <p:cxnSp>
        <p:nvCxnSpPr>
          <p:cNvPr id="34830" name="AutoShape 15">
            <a:extLst>
              <a:ext uri="{FF2B5EF4-FFF2-40B4-BE49-F238E27FC236}">
                <a16:creationId xmlns:a16="http://schemas.microsoft.com/office/drawing/2014/main" id="{BEE12197-ADC4-E94D-6DCB-1684824677A6}"/>
              </a:ext>
            </a:extLst>
          </p:cNvPr>
          <p:cNvCxnSpPr>
            <a:cxnSpLocks noChangeShapeType="1"/>
            <a:stCxn id="50189" idx="0"/>
            <a:endCxn id="50186" idx="3"/>
          </p:cNvCxnSpPr>
          <p:nvPr/>
        </p:nvCxnSpPr>
        <p:spPr bwMode="auto">
          <a:xfrm rot="5400000" flipH="1" flipV="1">
            <a:off x="4319588" y="2506663"/>
            <a:ext cx="887412" cy="4837112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1" name="AutoShape 16">
            <a:extLst>
              <a:ext uri="{FF2B5EF4-FFF2-40B4-BE49-F238E27FC236}">
                <a16:creationId xmlns:a16="http://schemas.microsoft.com/office/drawing/2014/main" id="{C3E3FD57-FEB7-C5D3-8961-489A5B41B05A}"/>
              </a:ext>
            </a:extLst>
          </p:cNvPr>
          <p:cNvCxnSpPr>
            <a:cxnSpLocks noChangeShapeType="1"/>
            <a:stCxn id="50178" idx="0"/>
            <a:endCxn id="50186" idx="3"/>
          </p:cNvCxnSpPr>
          <p:nvPr/>
        </p:nvCxnSpPr>
        <p:spPr bwMode="auto">
          <a:xfrm rot="5400000" flipH="1" flipV="1">
            <a:off x="6041232" y="4228306"/>
            <a:ext cx="887412" cy="139382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2" name="AutoShape 17">
            <a:extLst>
              <a:ext uri="{FF2B5EF4-FFF2-40B4-BE49-F238E27FC236}">
                <a16:creationId xmlns:a16="http://schemas.microsoft.com/office/drawing/2014/main" id="{5CF54F02-4FBA-B898-EFD9-350AC26039EB}"/>
              </a:ext>
            </a:extLst>
          </p:cNvPr>
          <p:cNvCxnSpPr>
            <a:cxnSpLocks noChangeShapeType="1"/>
            <a:stCxn id="50195" idx="0"/>
          </p:cNvCxnSpPr>
          <p:nvPr/>
        </p:nvCxnSpPr>
        <p:spPr bwMode="auto">
          <a:xfrm rot="16200000" flipV="1">
            <a:off x="7776369" y="4345781"/>
            <a:ext cx="663575" cy="1852613"/>
          </a:xfrm>
          <a:prstGeom prst="bentConnector2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4" name="AutoShape 18">
            <a:extLst>
              <a:ext uri="{FF2B5EF4-FFF2-40B4-BE49-F238E27FC236}">
                <a16:creationId xmlns:a16="http://schemas.microsoft.com/office/drawing/2014/main" id="{218243CF-81F1-6F4C-0E42-D02DC73DA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5" y="1619250"/>
            <a:ext cx="5208588" cy="492125"/>
          </a:xfrm>
          <a:prstGeom prst="foldedCorner">
            <a:avLst>
              <a:gd name="adj" fmla="val 12500"/>
            </a:avLst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6600"/>
                </a:solidFill>
                <a:latin typeface="+mn-lt"/>
              </a:rPr>
              <a:t>{  </a:t>
            </a:r>
            <a:r>
              <a:rPr lang="en-US" sz="2400" dirty="0" err="1">
                <a:solidFill>
                  <a:srgbClr val="006600"/>
                </a:solidFill>
                <a:latin typeface="+mn-lt"/>
              </a:rPr>
              <a:t>targetState.handleRequest</a:t>
            </a:r>
            <a:r>
              <a:rPr lang="en-US" sz="2400" dirty="0">
                <a:solidFill>
                  <a:srgbClr val="006600"/>
                </a:solidFill>
                <a:latin typeface="+mn-lt"/>
              </a:rPr>
              <a:t>(); }</a:t>
            </a:r>
          </a:p>
        </p:txBody>
      </p:sp>
      <p:sp>
        <p:nvSpPr>
          <p:cNvPr id="50195" name="Rectangle 19">
            <a:extLst>
              <a:ext uri="{FF2B5EF4-FFF2-40B4-BE49-F238E27FC236}">
                <a16:creationId xmlns:a16="http://schemas.microsoft.com/office/drawing/2014/main" id="{8B69B00D-10CB-2C27-81A5-35B39E8B0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363" y="5603875"/>
            <a:ext cx="21082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3100" dirty="0">
                <a:solidFill>
                  <a:srgbClr val="006600"/>
                </a:solidFill>
                <a:latin typeface="+mn-lt"/>
              </a:rPr>
              <a:t>. . . . . .</a:t>
            </a:r>
          </a:p>
        </p:txBody>
      </p:sp>
      <p:sp>
        <p:nvSpPr>
          <p:cNvPr id="34835" name="Rectangle 6">
            <a:extLst>
              <a:ext uri="{FF2B5EF4-FFF2-40B4-BE49-F238E27FC236}">
                <a16:creationId xmlns:a16="http://schemas.microsoft.com/office/drawing/2014/main" id="{16116EA8-DA30-1EDF-5C93-DCF7DD4DA162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496888" y="-406400"/>
            <a:ext cx="8594725" cy="1255713"/>
          </a:xfrm>
        </p:spPr>
        <p:txBody>
          <a:bodyPr anchor="b"/>
          <a:lstStyle/>
          <a:p>
            <a:r>
              <a:rPr lang="en-US" altLang="en-US" sz="3600"/>
              <a:t>State Pattern: Working 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8F18529-DC12-8466-414F-8F8E0B5EB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3688" y="-411163"/>
            <a:ext cx="10080626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 anchor="b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 Pattern: Players</a:t>
            </a:r>
          </a:p>
        </p:txBody>
      </p:sp>
      <p:sp>
        <p:nvSpPr>
          <p:cNvPr id="288771" name="Text Box 3">
            <a:extLst>
              <a:ext uri="{FF2B5EF4-FFF2-40B4-BE49-F238E27FC236}">
                <a16:creationId xmlns:a16="http://schemas.microsoft.com/office/drawing/2014/main" id="{6BD574D5-CF3B-0D5F-C2A6-176B10E62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" y="731838"/>
            <a:ext cx="10080625" cy="72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503238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30188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5000"/>
              </a:spcBef>
              <a:buFontTx/>
              <a:buChar char="•"/>
            </a:pPr>
            <a:r>
              <a:rPr lang="en-US" altLang="en-US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Context class: 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en-US" altLang="en-US" sz="3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It is the class which changes state.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en-US" altLang="en-US" sz="3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Context class maintains a reference to the current state object. 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anose="05000000000000000000" pitchFamily="2" charset="2"/>
              <a:buChar char="§"/>
            </a:pPr>
            <a:r>
              <a:rPr lang="en-US" altLang="en-US" sz="3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To change the state,</a:t>
            </a:r>
          </a:p>
          <a:p>
            <a:pPr lvl="2" eaLnBrk="1" hangingPunct="1">
              <a:lnSpc>
                <a:spcPct val="110000"/>
              </a:lnSpc>
              <a:spcBef>
                <a:spcPct val="15000"/>
              </a:spcBef>
              <a:spcAft>
                <a:spcPct val="20000"/>
              </a:spcAft>
              <a:buFontTx/>
              <a:buChar char="•"/>
            </a:pPr>
            <a:r>
              <a:rPr lang="en-US" altLang="en-US" sz="3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 reference object needs to be changed.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spcAft>
                <a:spcPct val="20000"/>
              </a:spcAft>
              <a:buFontTx/>
              <a:buChar char="•"/>
            </a:pPr>
            <a:r>
              <a:rPr lang="en-US" altLang="en-US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Abstract State class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Tx/>
              <a:buChar char="•"/>
            </a:pPr>
            <a:r>
              <a:rPr lang="en-US" altLang="en-US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Concrete State classes:</a:t>
            </a:r>
            <a:r>
              <a:rPr lang="en-US" altLang="en-US"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en-US" altLang="en-US" sz="3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Define the changed behavior in states. 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spcAft>
                <a:spcPct val="20000"/>
              </a:spcAft>
            </a:pPr>
            <a:endParaRPr lang="en-US" altLang="en-US" sz="3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ED77C24B-2483-0CDC-85A6-2F8291FE2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5797550"/>
            <a:ext cx="998538" cy="498475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4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121526DF-3698-40B5-B42F-0896A353D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538" y="5797550"/>
            <a:ext cx="1047750" cy="471488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4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46" name="Rectangle 4">
            <a:extLst>
              <a:ext uri="{FF2B5EF4-FFF2-40B4-BE49-F238E27FC236}">
                <a16:creationId xmlns:a16="http://schemas.microsoft.com/office/drawing/2014/main" id="{42705D46-9DE4-BC3A-290E-C77732834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5" y="5797550"/>
            <a:ext cx="1000125" cy="498475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4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47" name="Rectangle 5">
            <a:extLst>
              <a:ext uri="{FF2B5EF4-FFF2-40B4-BE49-F238E27FC236}">
                <a16:creationId xmlns:a16="http://schemas.microsoft.com/office/drawing/2014/main" id="{1A3678AC-C94A-4888-3FEA-1944CAED9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3" y="4648200"/>
            <a:ext cx="881062" cy="647700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4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48" name="Line 7">
            <a:extLst>
              <a:ext uri="{FF2B5EF4-FFF2-40B4-BE49-F238E27FC236}">
                <a16:creationId xmlns:a16="http://schemas.microsoft.com/office/drawing/2014/main" id="{66F976AA-7C0B-5F5A-2062-DAAE82C52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2413" y="4935538"/>
            <a:ext cx="87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9" name="Text Box 8">
            <a:extLst>
              <a:ext uri="{FF2B5EF4-FFF2-40B4-BE49-F238E27FC236}">
                <a16:creationId xmlns:a16="http://schemas.microsoft.com/office/drawing/2014/main" id="{0B4AADDB-8F91-AA5D-7A6B-29259B03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913" y="4618038"/>
            <a:ext cx="9890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35850" name="Rectangle 9">
            <a:extLst>
              <a:ext uri="{FF2B5EF4-FFF2-40B4-BE49-F238E27FC236}">
                <a16:creationId xmlns:a16="http://schemas.microsoft.com/office/drawing/2014/main" id="{550BE30C-2B5A-3F38-F848-D8ABC6464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5" y="4648200"/>
            <a:ext cx="1084263" cy="717550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4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51" name="Line 10">
            <a:extLst>
              <a:ext uri="{FF2B5EF4-FFF2-40B4-BE49-F238E27FC236}">
                <a16:creationId xmlns:a16="http://schemas.microsoft.com/office/drawing/2014/main" id="{1D489F48-F400-E807-5F09-88F3A59DE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075" y="4899025"/>
            <a:ext cx="1084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2" name="Text Box 11">
            <a:extLst>
              <a:ext uri="{FF2B5EF4-FFF2-40B4-BE49-F238E27FC236}">
                <a16:creationId xmlns:a16="http://schemas.microsoft.com/office/drawing/2014/main" id="{E01F7F47-DDCA-5AD6-C269-B4D966668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838" y="4648200"/>
            <a:ext cx="1012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AbsState</a:t>
            </a:r>
          </a:p>
        </p:txBody>
      </p:sp>
      <p:sp>
        <p:nvSpPr>
          <p:cNvPr id="35853" name="Line 12">
            <a:extLst>
              <a:ext uri="{FF2B5EF4-FFF2-40B4-BE49-F238E27FC236}">
                <a16:creationId xmlns:a16="http://schemas.microsoft.com/office/drawing/2014/main" id="{358DD1EF-1667-B11C-2BD1-D5A731153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2850" y="6048375"/>
            <a:ext cx="100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4" name="Line 13">
            <a:extLst>
              <a:ext uri="{FF2B5EF4-FFF2-40B4-BE49-F238E27FC236}">
                <a16:creationId xmlns:a16="http://schemas.microsoft.com/office/drawing/2014/main" id="{853A57EB-521E-BCC1-0F9D-184A3C680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075" y="6048375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5" name="Line 14">
            <a:extLst>
              <a:ext uri="{FF2B5EF4-FFF2-40B4-BE49-F238E27FC236}">
                <a16:creationId xmlns:a16="http://schemas.microsoft.com/office/drawing/2014/main" id="{D039F5F1-A7D4-1334-E816-24CAB47C38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72538" y="6080125"/>
            <a:ext cx="1047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6" name="Text Box 15">
            <a:extLst>
              <a:ext uri="{FF2B5EF4-FFF2-40B4-BE49-F238E27FC236}">
                <a16:creationId xmlns:a16="http://schemas.microsoft.com/office/drawing/2014/main" id="{5D4E1299-5E6E-D9A1-4637-9BDB92232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925" y="5821363"/>
            <a:ext cx="107791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Concrete State 1</a:t>
            </a:r>
          </a:p>
        </p:txBody>
      </p:sp>
      <p:sp>
        <p:nvSpPr>
          <p:cNvPr id="35857" name="Text Box 16">
            <a:extLst>
              <a:ext uri="{FF2B5EF4-FFF2-40B4-BE49-F238E27FC236}">
                <a16:creationId xmlns:a16="http://schemas.microsoft.com/office/drawing/2014/main" id="{1A274050-E292-04FE-9986-42619C486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3463" y="5791200"/>
            <a:ext cx="1436687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Concrete State 2</a:t>
            </a:r>
          </a:p>
        </p:txBody>
      </p:sp>
      <p:sp>
        <p:nvSpPr>
          <p:cNvPr id="35858" name="Text Box 17">
            <a:extLst>
              <a:ext uri="{FF2B5EF4-FFF2-40B4-BE49-F238E27FC236}">
                <a16:creationId xmlns:a16="http://schemas.microsoft.com/office/drawing/2014/main" id="{99CD79AD-DE66-1A73-533A-C23DE6EF1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6813" y="5791200"/>
            <a:ext cx="1182687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Concrete State 3</a:t>
            </a:r>
          </a:p>
        </p:txBody>
      </p:sp>
      <p:sp>
        <p:nvSpPr>
          <p:cNvPr id="35859" name="Text Box 18">
            <a:extLst>
              <a:ext uri="{FF2B5EF4-FFF2-40B4-BE49-F238E27FC236}">
                <a16:creationId xmlns:a16="http://schemas.microsoft.com/office/drawing/2014/main" id="{2DBD832A-70A5-D098-1830-1161D9666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0" y="6019800"/>
            <a:ext cx="10414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handle()</a:t>
            </a:r>
          </a:p>
        </p:txBody>
      </p:sp>
      <p:sp>
        <p:nvSpPr>
          <p:cNvPr id="35860" name="Line 19">
            <a:extLst>
              <a:ext uri="{FF2B5EF4-FFF2-40B4-BE49-F238E27FC236}">
                <a16:creationId xmlns:a16="http://schemas.microsoft.com/office/drawing/2014/main" id="{DDC4A68E-5B05-8767-D674-EF0F9AB22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2413" y="5080000"/>
            <a:ext cx="87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61" name="Text Box 20">
            <a:extLst>
              <a:ext uri="{FF2B5EF4-FFF2-40B4-BE49-F238E27FC236}">
                <a16:creationId xmlns:a16="http://schemas.microsoft.com/office/drawing/2014/main" id="{19C3982E-923B-AAF1-7BAC-E8942DF4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0" y="4808538"/>
            <a:ext cx="9890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</a:t>
            </a:r>
            <a:r>
              <a:rPr lang="en-US" altLang="en-US" sz="1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variable</a:t>
            </a:r>
            <a:endParaRPr lang="en-US" altLang="en-US" sz="12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62" name="AutoShape 21">
            <a:extLst>
              <a:ext uri="{FF2B5EF4-FFF2-40B4-BE49-F238E27FC236}">
                <a16:creationId xmlns:a16="http://schemas.microsoft.com/office/drawing/2014/main" id="{6DF09D17-F880-8C48-7F07-7E6610313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713" y="4972050"/>
            <a:ext cx="207962" cy="1079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63" name="Line 22">
            <a:extLst>
              <a:ext uri="{FF2B5EF4-FFF2-40B4-BE49-F238E27FC236}">
                <a16:creationId xmlns:a16="http://schemas.microsoft.com/office/drawing/2014/main" id="{40713187-A99D-9916-0ABA-BF39578A2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5043488"/>
            <a:ext cx="116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64" name="Line 23">
            <a:extLst>
              <a:ext uri="{FF2B5EF4-FFF2-40B4-BE49-F238E27FC236}">
                <a16:creationId xmlns:a16="http://schemas.microsoft.com/office/drawing/2014/main" id="{BA464DD9-702C-F8C9-1FDD-EC15CDB4F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1638" y="5618163"/>
            <a:ext cx="270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65" name="Line 24">
            <a:extLst>
              <a:ext uri="{FF2B5EF4-FFF2-40B4-BE49-F238E27FC236}">
                <a16:creationId xmlns:a16="http://schemas.microsoft.com/office/drawing/2014/main" id="{6643D86A-83F2-8CD3-DA3B-18B66F13C9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638" y="5618163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66" name="Line 25">
            <a:extLst>
              <a:ext uri="{FF2B5EF4-FFF2-40B4-BE49-F238E27FC236}">
                <a16:creationId xmlns:a16="http://schemas.microsoft.com/office/drawing/2014/main" id="{1A4618DD-ED03-AA72-1A19-F91BCA34AA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1500" y="5618163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67" name="AutoShape 26">
            <a:extLst>
              <a:ext uri="{FF2B5EF4-FFF2-40B4-BE49-F238E27FC236}">
                <a16:creationId xmlns:a16="http://schemas.microsoft.com/office/drawing/2014/main" id="{75C74E6F-5656-34A3-A4DC-A418FA07D24B}"/>
              </a:ext>
            </a:extLst>
          </p:cNvPr>
          <p:cNvSpPr>
            <a:spLocks noChangeArrowheads="1"/>
          </p:cNvSpPr>
          <p:nvPr/>
        </p:nvSpPr>
        <p:spPr bwMode="auto">
          <a:xfrm rot="8110936">
            <a:off x="8002588" y="5473700"/>
            <a:ext cx="166687" cy="144463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68" name="Line 27">
            <a:extLst>
              <a:ext uri="{FF2B5EF4-FFF2-40B4-BE49-F238E27FC236}">
                <a16:creationId xmlns:a16="http://schemas.microsoft.com/office/drawing/2014/main" id="{A11EC9E6-9391-8AEC-CFA0-34254CE928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85138" y="5546725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69" name="Line 28">
            <a:extLst>
              <a:ext uri="{FF2B5EF4-FFF2-40B4-BE49-F238E27FC236}">
                <a16:creationId xmlns:a16="http://schemas.microsoft.com/office/drawing/2014/main" id="{07B5DCF6-20BD-BFE5-9E5F-7A2DADF6F6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85138" y="5365750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70" name="Text Box 31">
            <a:extLst>
              <a:ext uri="{FF2B5EF4-FFF2-40B4-BE49-F238E27FC236}">
                <a16:creationId xmlns:a16="http://schemas.microsoft.com/office/drawing/2014/main" id="{DC92D32A-6343-CCE8-E97E-87F171790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7463" y="6043613"/>
            <a:ext cx="100965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handle()</a:t>
            </a:r>
          </a:p>
        </p:txBody>
      </p:sp>
      <p:sp>
        <p:nvSpPr>
          <p:cNvPr id="35871" name="Text Box 32">
            <a:extLst>
              <a:ext uri="{FF2B5EF4-FFF2-40B4-BE49-F238E27FC236}">
                <a16:creationId xmlns:a16="http://schemas.microsoft.com/office/drawing/2014/main" id="{483F704E-9900-F105-1230-B6B13ABE1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5" y="6037263"/>
            <a:ext cx="103505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handle()</a:t>
            </a:r>
          </a:p>
        </p:txBody>
      </p:sp>
      <p:sp>
        <p:nvSpPr>
          <p:cNvPr id="35872" name="Text Box 33">
            <a:extLst>
              <a:ext uri="{FF2B5EF4-FFF2-40B4-BE49-F238E27FC236}">
                <a16:creationId xmlns:a16="http://schemas.microsoft.com/office/drawing/2014/main" id="{128B6317-D98B-A9DE-4454-B2094057D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413" y="5029200"/>
            <a:ext cx="96043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request()</a:t>
            </a:r>
          </a:p>
        </p:txBody>
      </p:sp>
      <p:sp>
        <p:nvSpPr>
          <p:cNvPr id="35873" name="Text Box 36">
            <a:extLst>
              <a:ext uri="{FF2B5EF4-FFF2-40B4-BE49-F238E27FC236}">
                <a16:creationId xmlns:a16="http://schemas.microsoft.com/office/drawing/2014/main" id="{56C4A29B-9464-E24E-11C5-86845EFA7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4964113"/>
            <a:ext cx="108426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handle()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>
            <a:extLst>
              <a:ext uri="{FF2B5EF4-FFF2-40B4-BE49-F238E27FC236}">
                <a16:creationId xmlns:a16="http://schemas.microsoft.com/office/drawing/2014/main" id="{413DA671-6481-8CCA-1787-5C4E58171B4E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511175" y="-563563"/>
            <a:ext cx="8596313" cy="1255713"/>
          </a:xfrm>
        </p:spPr>
        <p:txBody>
          <a:bodyPr anchor="b"/>
          <a:lstStyle/>
          <a:p>
            <a:r>
              <a:rPr lang="en-US" altLang="en-US" sz="3600"/>
              <a:t>State Pattern Structure</a:t>
            </a:r>
          </a:p>
        </p:txBody>
      </p:sp>
      <p:sp>
        <p:nvSpPr>
          <p:cNvPr id="36867" name="Rectangle 29">
            <a:extLst>
              <a:ext uri="{FF2B5EF4-FFF2-40B4-BE49-F238E27FC236}">
                <a16:creationId xmlns:a16="http://schemas.microsoft.com/office/drawing/2014/main" id="{F166C3F6-8A13-93A9-B490-390A4DB77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8538"/>
            <a:ext cx="1992313" cy="952500"/>
          </a:xfrm>
          <a:prstGeom prst="rect">
            <a:avLst/>
          </a:prstGeom>
          <a:solidFill>
            <a:srgbClr val="FEFCD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6868" name="Text Box 30">
            <a:extLst>
              <a:ext uri="{FF2B5EF4-FFF2-40B4-BE49-F238E27FC236}">
                <a16:creationId xmlns:a16="http://schemas.microsoft.com/office/drawing/2014/main" id="{B15BA9BA-5FD9-0045-40DB-CE21E55A3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46638"/>
            <a:ext cx="2052638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Client</a:t>
            </a:r>
          </a:p>
          <a:p>
            <a:pPr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request()</a:t>
            </a:r>
          </a:p>
        </p:txBody>
      </p:sp>
      <p:sp>
        <p:nvSpPr>
          <p:cNvPr id="36869" name="Line 34">
            <a:extLst>
              <a:ext uri="{FF2B5EF4-FFF2-40B4-BE49-F238E27FC236}">
                <a16:creationId xmlns:a16="http://schemas.microsoft.com/office/drawing/2014/main" id="{9893D940-129C-22F6-5476-B13A377283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9225" y="2614613"/>
            <a:ext cx="28575" cy="21939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6870" name="Group 39">
            <a:extLst>
              <a:ext uri="{FF2B5EF4-FFF2-40B4-BE49-F238E27FC236}">
                <a16:creationId xmlns:a16="http://schemas.microsoft.com/office/drawing/2014/main" id="{5BEEC76C-4047-F6F9-296D-A52D505524A8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960438"/>
            <a:ext cx="9902825" cy="4648200"/>
            <a:chOff x="112" y="605"/>
            <a:chExt cx="6238" cy="2928"/>
          </a:xfrm>
        </p:grpSpPr>
        <p:sp>
          <p:nvSpPr>
            <p:cNvPr id="36872" name="Rectangle 2">
              <a:extLst>
                <a:ext uri="{FF2B5EF4-FFF2-40B4-BE49-F238E27FC236}">
                  <a16:creationId xmlns:a16="http://schemas.microsoft.com/office/drawing/2014/main" id="{7172E8CA-B1A0-BD4D-09C1-2258765EF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2647"/>
              <a:ext cx="1335" cy="886"/>
            </a:xfrm>
            <a:prstGeom prst="rect">
              <a:avLst/>
            </a:prstGeom>
            <a:solidFill>
              <a:srgbClr val="C7FDD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6873" name="Rectangle 3">
              <a:extLst>
                <a:ext uri="{FF2B5EF4-FFF2-40B4-BE49-F238E27FC236}">
                  <a16:creationId xmlns:a16="http://schemas.microsoft.com/office/drawing/2014/main" id="{7CBAA78F-35CC-EDF1-563E-052BF4F25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2647"/>
              <a:ext cx="1399" cy="839"/>
            </a:xfrm>
            <a:prstGeom prst="rect">
              <a:avLst/>
            </a:prstGeom>
            <a:solidFill>
              <a:srgbClr val="C7FDD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6874" name="Rectangle 4">
              <a:extLst>
                <a:ext uri="{FF2B5EF4-FFF2-40B4-BE49-F238E27FC236}">
                  <a16:creationId xmlns:a16="http://schemas.microsoft.com/office/drawing/2014/main" id="{668209E8-CD5B-2A5F-2535-BB364872D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2647"/>
              <a:ext cx="1336" cy="886"/>
            </a:xfrm>
            <a:prstGeom prst="rect">
              <a:avLst/>
            </a:prstGeom>
            <a:solidFill>
              <a:srgbClr val="C7FDD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6875" name="Rectangle 5">
              <a:extLst>
                <a:ext uri="{FF2B5EF4-FFF2-40B4-BE49-F238E27FC236}">
                  <a16:creationId xmlns:a16="http://schemas.microsoft.com/office/drawing/2014/main" id="{9117E775-3F99-FCB7-3494-51F56E6DA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" y="605"/>
              <a:ext cx="1177" cy="1152"/>
            </a:xfrm>
            <a:prstGeom prst="rect">
              <a:avLst/>
            </a:prstGeom>
            <a:solidFill>
              <a:srgbClr val="C7FDD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6876" name="Line 7">
              <a:extLst>
                <a:ext uri="{FF2B5EF4-FFF2-40B4-BE49-F238E27FC236}">
                  <a16:creationId xmlns:a16="http://schemas.microsoft.com/office/drawing/2014/main" id="{88AB24B3-941B-4D26-7D99-921C26792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" y="1116"/>
              <a:ext cx="1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77" name="Text Box 8">
              <a:extLst>
                <a:ext uri="{FF2B5EF4-FFF2-40B4-BE49-F238E27FC236}">
                  <a16:creationId xmlns:a16="http://schemas.microsoft.com/office/drawing/2014/main" id="{BC9C674C-5BE4-5CEE-6CD1-39A53A2C9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669"/>
              <a:ext cx="132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Context</a:t>
              </a:r>
            </a:p>
          </p:txBody>
        </p:sp>
        <p:sp>
          <p:nvSpPr>
            <p:cNvPr id="36878" name="Rectangle 9">
              <a:extLst>
                <a:ext uri="{FF2B5EF4-FFF2-40B4-BE49-F238E27FC236}">
                  <a16:creationId xmlns:a16="http://schemas.microsoft.com/office/drawing/2014/main" id="{101E8EBA-4072-5458-6B41-3AA56A50F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605"/>
              <a:ext cx="1448" cy="1276"/>
            </a:xfrm>
            <a:prstGeom prst="rect">
              <a:avLst/>
            </a:prstGeom>
            <a:solidFill>
              <a:srgbClr val="C7FDD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6879" name="Line 10">
              <a:extLst>
                <a:ext uri="{FF2B5EF4-FFF2-40B4-BE49-F238E27FC236}">
                  <a16:creationId xmlns:a16="http://schemas.microsoft.com/office/drawing/2014/main" id="{E99DE6E4-3977-715E-3F63-4A4DF13EE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1" y="1051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0" name="Text Box 11">
              <a:extLst>
                <a:ext uri="{FF2B5EF4-FFF2-40B4-BE49-F238E27FC236}">
                  <a16:creationId xmlns:a16="http://schemas.microsoft.com/office/drawing/2014/main" id="{10572176-29BE-93FE-90EE-3B7AFF79F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3" y="653"/>
              <a:ext cx="100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AbsState</a:t>
              </a:r>
            </a:p>
          </p:txBody>
        </p:sp>
        <p:sp>
          <p:nvSpPr>
            <p:cNvPr id="36881" name="Line 12">
              <a:extLst>
                <a:ext uri="{FF2B5EF4-FFF2-40B4-BE49-F238E27FC236}">
                  <a16:creationId xmlns:a16="http://schemas.microsoft.com/office/drawing/2014/main" id="{6B802BEE-9B43-D2E0-5028-5E92C2A41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" y="3093"/>
              <a:ext cx="1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2" name="Line 13">
              <a:extLst>
                <a:ext uri="{FF2B5EF4-FFF2-40B4-BE49-F238E27FC236}">
                  <a16:creationId xmlns:a16="http://schemas.microsoft.com/office/drawing/2014/main" id="{CF0BC50B-1CA4-4E75-7511-57B6BA392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1" y="3093"/>
              <a:ext cx="1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3" name="Line 14">
              <a:extLst>
                <a:ext uri="{FF2B5EF4-FFF2-40B4-BE49-F238E27FC236}">
                  <a16:creationId xmlns:a16="http://schemas.microsoft.com/office/drawing/2014/main" id="{ED06D104-E813-AF48-42E2-31107F3A90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1" y="3149"/>
              <a:ext cx="1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4" name="Text Box 15">
              <a:extLst>
                <a:ext uri="{FF2B5EF4-FFF2-40B4-BE49-F238E27FC236}">
                  <a16:creationId xmlns:a16="http://schemas.microsoft.com/office/drawing/2014/main" id="{8AEBE598-1EA4-2E9E-B327-3DDC6EAC8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2711"/>
              <a:ext cx="121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Concrete State 1</a:t>
              </a:r>
            </a:p>
          </p:txBody>
        </p:sp>
        <p:sp>
          <p:nvSpPr>
            <p:cNvPr id="36885" name="Text Box 16">
              <a:extLst>
                <a:ext uri="{FF2B5EF4-FFF2-40B4-BE49-F238E27FC236}">
                  <a16:creationId xmlns:a16="http://schemas.microsoft.com/office/drawing/2014/main" id="{69B4E4C6-054D-99E3-E4B2-FC28A1A11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9" y="2787"/>
              <a:ext cx="14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7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 Concrete State 2</a:t>
              </a:r>
            </a:p>
          </p:txBody>
        </p:sp>
        <p:sp>
          <p:nvSpPr>
            <p:cNvPr id="36886" name="Text Box 17">
              <a:extLst>
                <a:ext uri="{FF2B5EF4-FFF2-40B4-BE49-F238E27FC236}">
                  <a16:creationId xmlns:a16="http://schemas.microsoft.com/office/drawing/2014/main" id="{17D0AE10-4FB7-C8CA-8D0A-36C015F31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7" y="2787"/>
              <a:ext cx="12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Concrete State 3</a:t>
              </a:r>
            </a:p>
          </p:txBody>
        </p:sp>
        <p:sp>
          <p:nvSpPr>
            <p:cNvPr id="36887" name="Text Box 18">
              <a:extLst>
                <a:ext uri="{FF2B5EF4-FFF2-40B4-BE49-F238E27FC236}">
                  <a16:creationId xmlns:a16="http://schemas.microsoft.com/office/drawing/2014/main" id="{D4C6F6D2-0440-56B1-EE7C-AE6E725C0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4" y="3157"/>
              <a:ext cx="138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handle()</a:t>
              </a:r>
            </a:p>
          </p:txBody>
        </p:sp>
        <p:sp>
          <p:nvSpPr>
            <p:cNvPr id="36888" name="Line 19">
              <a:extLst>
                <a:ext uri="{FF2B5EF4-FFF2-40B4-BE49-F238E27FC236}">
                  <a16:creationId xmlns:a16="http://schemas.microsoft.com/office/drawing/2014/main" id="{DF64CE81-EA54-91B7-1AD6-4BC7A6496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" y="1371"/>
              <a:ext cx="1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9" name="Text Box 20">
              <a:extLst>
                <a:ext uri="{FF2B5EF4-FFF2-40B4-BE49-F238E27FC236}">
                  <a16:creationId xmlns:a16="http://schemas.microsoft.com/office/drawing/2014/main" id="{9E1B0F45-8FA0-BED0-998E-A980E6F0F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" y="1082"/>
              <a:ext cx="120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state variable</a:t>
              </a:r>
            </a:p>
          </p:txBody>
        </p:sp>
        <p:sp>
          <p:nvSpPr>
            <p:cNvPr id="36890" name="AutoShape 21">
              <a:extLst>
                <a:ext uri="{FF2B5EF4-FFF2-40B4-BE49-F238E27FC236}">
                  <a16:creationId xmlns:a16="http://schemas.microsoft.com/office/drawing/2014/main" id="{22A0E1A3-A657-77AA-4789-84BD704FC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1179"/>
              <a:ext cx="278" cy="192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07227" name="Line 22">
              <a:extLst>
                <a:ext uri="{FF2B5EF4-FFF2-40B4-BE49-F238E27FC236}">
                  <a16:creationId xmlns:a16="http://schemas.microsoft.com/office/drawing/2014/main" id="{7339A156-4D5D-6E41-130F-F55A23FF6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1" y="1277"/>
              <a:ext cx="15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892" name="Line 23">
              <a:extLst>
                <a:ext uri="{FF2B5EF4-FFF2-40B4-BE49-F238E27FC236}">
                  <a16:creationId xmlns:a16="http://schemas.microsoft.com/office/drawing/2014/main" id="{47C81425-D056-74AF-797D-383F7BBAB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7" y="2327"/>
              <a:ext cx="3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3" name="Line 24">
              <a:extLst>
                <a:ext uri="{FF2B5EF4-FFF2-40B4-BE49-F238E27FC236}">
                  <a16:creationId xmlns:a16="http://schemas.microsoft.com/office/drawing/2014/main" id="{CC64BBAB-3F98-FFFD-2B2C-BE86BD69D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7" y="2327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4" name="Line 25">
              <a:extLst>
                <a:ext uri="{FF2B5EF4-FFF2-40B4-BE49-F238E27FC236}">
                  <a16:creationId xmlns:a16="http://schemas.microsoft.com/office/drawing/2014/main" id="{20E8BA89-565B-910A-CFA7-DB3D99385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37" y="2327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5" name="AutoShape 26">
              <a:extLst>
                <a:ext uri="{FF2B5EF4-FFF2-40B4-BE49-F238E27FC236}">
                  <a16:creationId xmlns:a16="http://schemas.microsoft.com/office/drawing/2014/main" id="{D49C0771-177E-B236-96CF-01C0DE7E87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10936">
              <a:off x="3776" y="1951"/>
              <a:ext cx="294" cy="274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6896" name="Line 27">
              <a:extLst>
                <a:ext uri="{FF2B5EF4-FFF2-40B4-BE49-F238E27FC236}">
                  <a16:creationId xmlns:a16="http://schemas.microsoft.com/office/drawing/2014/main" id="{DB4655A0-6E4F-FAB0-4834-649143060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9" y="2088"/>
              <a:ext cx="0" cy="5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7" name="Text Box 31">
              <a:extLst>
                <a:ext uri="{FF2B5EF4-FFF2-40B4-BE49-F238E27FC236}">
                  <a16:creationId xmlns:a16="http://schemas.microsoft.com/office/drawing/2014/main" id="{25A96F3E-4AF6-EC95-1452-CAEC579A7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" y="3157"/>
              <a:ext cx="135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handle()</a:t>
              </a:r>
            </a:p>
          </p:txBody>
        </p:sp>
        <p:sp>
          <p:nvSpPr>
            <p:cNvPr id="36898" name="Text Box 32">
              <a:extLst>
                <a:ext uri="{FF2B5EF4-FFF2-40B4-BE49-F238E27FC236}">
                  <a16:creationId xmlns:a16="http://schemas.microsoft.com/office/drawing/2014/main" id="{ED3ECB6C-9B09-6D31-20C7-4D2A5DA51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1" y="3157"/>
              <a:ext cx="13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handle()</a:t>
              </a:r>
            </a:p>
          </p:txBody>
        </p:sp>
        <p:sp>
          <p:nvSpPr>
            <p:cNvPr id="36899" name="Text Box 33">
              <a:extLst>
                <a:ext uri="{FF2B5EF4-FFF2-40B4-BE49-F238E27FC236}">
                  <a16:creationId xmlns:a16="http://schemas.microsoft.com/office/drawing/2014/main" id="{5F63ABCA-D8A1-5B24-40FE-1693C3EF0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" y="1499"/>
              <a:ext cx="128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request()</a:t>
              </a:r>
            </a:p>
          </p:txBody>
        </p:sp>
        <p:sp>
          <p:nvSpPr>
            <p:cNvPr id="36900" name="Line 35">
              <a:extLst>
                <a:ext uri="{FF2B5EF4-FFF2-40B4-BE49-F238E27FC236}">
                  <a16:creationId xmlns:a16="http://schemas.microsoft.com/office/drawing/2014/main" id="{0AA2C9F2-4CA0-1368-0D5F-066378653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" y="1689"/>
              <a:ext cx="1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01" name="Text Box 36">
              <a:extLst>
                <a:ext uri="{FF2B5EF4-FFF2-40B4-BE49-F238E27FC236}">
                  <a16:creationId xmlns:a16="http://schemas.microsoft.com/office/drawing/2014/main" id="{FF7E096C-3307-A36A-4840-D2184CE3C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8" y="1179"/>
              <a:ext cx="144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handle()</a:t>
              </a:r>
            </a:p>
          </p:txBody>
        </p:sp>
      </p:grpSp>
      <p:sp>
        <p:nvSpPr>
          <p:cNvPr id="36871" name="Rectangle 4">
            <a:extLst>
              <a:ext uri="{FF2B5EF4-FFF2-40B4-BE49-F238E27FC236}">
                <a16:creationId xmlns:a16="http://schemas.microsoft.com/office/drawing/2014/main" id="{E074FA00-1628-737C-E72C-4BA966C17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6218238"/>
            <a:ext cx="100457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72" tIns="50738" rIns="101472" bIns="50738">
            <a:spAutoFit/>
          </a:bodyPr>
          <a:lstStyle>
            <a:lvl1pPr defTabSz="8397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8397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8397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8397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8397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Allow an object to alter its behavior (dynamically bind to a different method) when its internal state changes.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1083B3-D10D-98A6-8C1B-6AE6238B1AB9}"/>
              </a:ext>
            </a:extLst>
          </p:cNvPr>
          <p:cNvGraphicFramePr>
            <a:graphicFrameLocks noGrp="1"/>
          </p:cNvGraphicFramePr>
          <p:nvPr/>
        </p:nvGraphicFramePr>
        <p:xfrm>
          <a:off x="236538" y="1574800"/>
          <a:ext cx="3124200" cy="1519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999">
                <a:tc>
                  <a:txBody>
                    <a:bodyPr/>
                    <a:lstStyle/>
                    <a:p>
                      <a:r>
                        <a:rPr lang="en-US" sz="2600" b="1" dirty="0" err="1">
                          <a:latin typeface="Comic Sans MS" pitchFamily="66" charset="0"/>
                        </a:rPr>
                        <a:t>DrawingController</a:t>
                      </a:r>
                      <a:endParaRPr lang="en-IN" sz="2600" b="1" dirty="0">
                        <a:latin typeface="Comic Sans MS" pitchFamily="66" charset="0"/>
                      </a:endParaRPr>
                    </a:p>
                  </a:txBody>
                  <a:tcPr marL="100814" marR="100814" marT="50400" marB="504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239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mic Sans MS" pitchFamily="66" charset="0"/>
                        </a:rPr>
                        <a:t>MousePressed</a:t>
                      </a:r>
                      <a:r>
                        <a:rPr lang="en-US" sz="2000" dirty="0">
                          <a:latin typeface="Comic Sans MS" pitchFamily="66" charset="0"/>
                        </a:rPr>
                        <a:t>()</a:t>
                      </a:r>
                    </a:p>
                    <a:p>
                      <a:r>
                        <a:rPr lang="en-US" sz="2000" dirty="0" err="1">
                          <a:latin typeface="Comic Sans MS" pitchFamily="66" charset="0"/>
                        </a:rPr>
                        <a:t>ProcessKeyboard</a:t>
                      </a:r>
                      <a:r>
                        <a:rPr lang="en-US" sz="2000" dirty="0">
                          <a:latin typeface="Comic Sans MS" pitchFamily="66" charset="0"/>
                        </a:rPr>
                        <a:t>()</a:t>
                      </a:r>
                    </a:p>
                    <a:p>
                      <a:r>
                        <a:rPr lang="en-US" sz="2000" dirty="0">
                          <a:latin typeface="Comic Sans MS" pitchFamily="66" charset="0"/>
                        </a:rPr>
                        <a:t>Initialize()</a:t>
                      </a:r>
                      <a:endParaRPr lang="en-IN" sz="2000" dirty="0">
                        <a:latin typeface="Comic Sans MS" pitchFamily="66" charset="0"/>
                      </a:endParaRPr>
                    </a:p>
                  </a:txBody>
                  <a:tcPr marL="100814" marR="100814" marT="50400" marB="504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E3F6B6-FBA9-6B2B-BF13-19B1135421E7}"/>
              </a:ext>
            </a:extLst>
          </p:cNvPr>
          <p:cNvGraphicFramePr>
            <a:graphicFrameLocks noGrp="1"/>
          </p:cNvGraphicFramePr>
          <p:nvPr/>
        </p:nvGraphicFramePr>
        <p:xfrm>
          <a:off x="5276850" y="1495425"/>
          <a:ext cx="3543300" cy="189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3435">
                <a:tc>
                  <a:txBody>
                    <a:bodyPr/>
                    <a:lstStyle/>
                    <a:p>
                      <a:pPr algn="ctr"/>
                      <a:r>
                        <a:rPr lang="en-US" sz="3100" b="1" i="0" dirty="0">
                          <a:latin typeface="Comic Sans MS" pitchFamily="66" charset="0"/>
                        </a:rPr>
                        <a:t>Tool</a:t>
                      </a:r>
                      <a:endParaRPr lang="en-IN" sz="3100" b="1" i="0" dirty="0">
                        <a:latin typeface="Comic Sans MS" pitchFamily="66" charset="0"/>
                      </a:endParaRPr>
                    </a:p>
                  </a:txBody>
                  <a:tcPr marL="100786" marR="100786" marT="50415" marB="5041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453">
                <a:tc>
                  <a:txBody>
                    <a:bodyPr/>
                    <a:lstStyle/>
                    <a:p>
                      <a:r>
                        <a:rPr lang="en-US" sz="2000" i="0" dirty="0" err="1">
                          <a:latin typeface="Comic Sans MS" pitchFamily="66" charset="0"/>
                        </a:rPr>
                        <a:t>HandleMousePressed</a:t>
                      </a:r>
                      <a:r>
                        <a:rPr lang="en-US" sz="2000" i="0" dirty="0">
                          <a:latin typeface="Comic Sans MS" pitchFamily="66" charset="0"/>
                        </a:rPr>
                        <a:t>()</a:t>
                      </a:r>
                    </a:p>
                    <a:p>
                      <a:r>
                        <a:rPr lang="en-US" sz="2000" i="0" dirty="0" err="1">
                          <a:latin typeface="Comic Sans MS" pitchFamily="66" charset="0"/>
                        </a:rPr>
                        <a:t>HandleProcessKeyboard</a:t>
                      </a:r>
                      <a:r>
                        <a:rPr lang="en-US" sz="2000" i="0" dirty="0">
                          <a:latin typeface="Comic Sans MS" pitchFamily="66" charset="0"/>
                        </a:rPr>
                        <a:t>()</a:t>
                      </a:r>
                    </a:p>
                    <a:p>
                      <a:r>
                        <a:rPr lang="en-US" sz="2000" i="0" dirty="0" err="1">
                          <a:latin typeface="Comic Sans MS" pitchFamily="66" charset="0"/>
                        </a:rPr>
                        <a:t>GetCurser</a:t>
                      </a:r>
                      <a:r>
                        <a:rPr lang="en-US" sz="2000" i="0" dirty="0">
                          <a:latin typeface="Comic Sans MS" pitchFamily="66" charset="0"/>
                        </a:rPr>
                        <a:t>()</a:t>
                      </a:r>
                    </a:p>
                    <a:p>
                      <a:r>
                        <a:rPr lang="en-US" sz="2000" i="0" dirty="0">
                          <a:latin typeface="Comic Sans MS" pitchFamily="66" charset="0"/>
                        </a:rPr>
                        <a:t>Activate()</a:t>
                      </a:r>
                      <a:endParaRPr lang="en-IN" sz="2000" i="0" dirty="0">
                        <a:latin typeface="Comic Sans MS" pitchFamily="66" charset="0"/>
                      </a:endParaRPr>
                    </a:p>
                  </a:txBody>
                  <a:tcPr marL="100786" marR="100786" marT="50415" marB="5041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7906" name="Group 41">
            <a:extLst>
              <a:ext uri="{FF2B5EF4-FFF2-40B4-BE49-F238E27FC236}">
                <a16:creationId xmlns:a16="http://schemas.microsoft.com/office/drawing/2014/main" id="{0714171A-0260-B896-1566-50CB224EFFD3}"/>
              </a:ext>
            </a:extLst>
          </p:cNvPr>
          <p:cNvGrpSpPr>
            <a:grpSpLocks/>
          </p:cNvGrpSpPr>
          <p:nvPr/>
        </p:nvGrpSpPr>
        <p:grpSpPr bwMode="auto">
          <a:xfrm>
            <a:off x="3668713" y="3405188"/>
            <a:ext cx="6142037" cy="3233737"/>
            <a:chOff x="3357554" y="3325284"/>
            <a:chExt cx="5572196" cy="293371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75CD8B-B142-266F-79B4-DB29760C7DD3}"/>
                </a:ext>
              </a:extLst>
            </p:cNvPr>
            <p:cNvSpPr txBox="1"/>
            <p:nvPr/>
          </p:nvSpPr>
          <p:spPr>
            <a:xfrm>
              <a:off x="7786218" y="5572015"/>
              <a:ext cx="1143532" cy="68698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400" dirty="0">
                  <a:solidFill>
                    <a:srgbClr val="0000CC"/>
                  </a:solidFill>
                </a:rPr>
                <a:t>Text Tool</a:t>
              </a:r>
              <a:endParaRPr lang="en-IN" sz="2400" dirty="0">
                <a:solidFill>
                  <a:srgbClr val="0000CC"/>
                </a:solidFill>
              </a:endParaRPr>
            </a:p>
          </p:txBody>
        </p:sp>
        <p:grpSp>
          <p:nvGrpSpPr>
            <p:cNvPr id="37913" name="Group 17">
              <a:extLst>
                <a:ext uri="{FF2B5EF4-FFF2-40B4-BE49-F238E27FC236}">
                  <a16:creationId xmlns:a16="http://schemas.microsoft.com/office/drawing/2014/main" id="{356F457F-4B68-B2EA-B9F8-3695F3ECCB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7554" y="3325284"/>
              <a:ext cx="5001870" cy="2933712"/>
              <a:chOff x="2357422" y="3325284"/>
              <a:chExt cx="5001870" cy="293371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1F6FA0-4352-6066-9909-25D9F80FB86A}"/>
                  </a:ext>
                </a:extLst>
              </p:cNvPr>
              <p:cNvSpPr txBox="1"/>
              <p:nvPr/>
            </p:nvSpPr>
            <p:spPr>
              <a:xfrm>
                <a:off x="2357422" y="5572015"/>
                <a:ext cx="1643286" cy="68698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None/>
                  <a:defRPr/>
                </a:pPr>
                <a:r>
                  <a:rPr lang="en-US" sz="2400" dirty="0">
                    <a:solidFill>
                      <a:srgbClr val="0000CC"/>
                    </a:solidFill>
                  </a:rPr>
                  <a:t>Creation Tool</a:t>
                </a:r>
                <a:endParaRPr lang="en-IN" sz="2400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874495-E906-981C-F88D-D129C630D23D}"/>
                  </a:ext>
                </a:extLst>
              </p:cNvPr>
              <p:cNvSpPr txBox="1"/>
              <p:nvPr/>
            </p:nvSpPr>
            <p:spPr>
              <a:xfrm>
                <a:off x="4572474" y="5572015"/>
                <a:ext cx="1713857" cy="68698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None/>
                  <a:defRPr/>
                </a:pPr>
                <a:r>
                  <a:rPr lang="en-US" sz="2400" dirty="0">
                    <a:solidFill>
                      <a:srgbClr val="0000CC"/>
                    </a:solidFill>
                  </a:rPr>
                  <a:t>Selection Tool</a:t>
                </a:r>
                <a:endParaRPr lang="en-IN" sz="2400" dirty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B02F1E3-4F49-514C-593B-58EEB83A7D58}"/>
                  </a:ext>
                </a:extLst>
              </p:cNvPr>
              <p:cNvCxnSpPr/>
              <p:nvPr/>
            </p:nvCxnSpPr>
            <p:spPr>
              <a:xfrm rot="5400000">
                <a:off x="2785166" y="5357424"/>
                <a:ext cx="429183" cy="0"/>
              </a:xfrm>
              <a:prstGeom prst="line">
                <a:avLst/>
              </a:prstGeom>
              <a:ln w="28575">
                <a:solidFill>
                  <a:srgbClr val="0000C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41C98AA-7F65-DC28-8F34-254A8908A848}"/>
                  </a:ext>
                </a:extLst>
              </p:cNvPr>
              <p:cNvCxnSpPr/>
              <p:nvPr/>
            </p:nvCxnSpPr>
            <p:spPr>
              <a:xfrm rot="5400000">
                <a:off x="7143980" y="5356704"/>
                <a:ext cx="429183" cy="1440"/>
              </a:xfrm>
              <a:prstGeom prst="line">
                <a:avLst/>
              </a:prstGeom>
              <a:ln w="28575">
                <a:solidFill>
                  <a:srgbClr val="0000C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166799E-8374-2289-7099-C5B717274D38}"/>
                  </a:ext>
                </a:extLst>
              </p:cNvPr>
              <p:cNvCxnSpPr/>
              <p:nvPr/>
            </p:nvCxnSpPr>
            <p:spPr>
              <a:xfrm rot="5400000">
                <a:off x="5215531" y="5356704"/>
                <a:ext cx="429183" cy="1441"/>
              </a:xfrm>
              <a:prstGeom prst="line">
                <a:avLst/>
              </a:prstGeom>
              <a:ln w="28575">
                <a:solidFill>
                  <a:srgbClr val="0000C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D45F9BE-4B99-30BD-6609-E7AAC9807638}"/>
                  </a:ext>
                </a:extLst>
              </p:cNvPr>
              <p:cNvCxnSpPr/>
              <p:nvPr/>
            </p:nvCxnSpPr>
            <p:spPr>
              <a:xfrm>
                <a:off x="2999758" y="5142832"/>
                <a:ext cx="4358094" cy="1440"/>
              </a:xfrm>
              <a:prstGeom prst="line">
                <a:avLst/>
              </a:prstGeom>
              <a:ln w="28575">
                <a:solidFill>
                  <a:srgbClr val="0000C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CB5C1674-6A82-AAF3-A3D2-C29F24764B8A}"/>
                  </a:ext>
                </a:extLst>
              </p:cNvPr>
              <p:cNvSpPr/>
              <p:nvPr/>
            </p:nvSpPr>
            <p:spPr>
              <a:xfrm>
                <a:off x="5209050" y="3325284"/>
                <a:ext cx="429184" cy="357173"/>
              </a:xfrm>
              <a:prstGeom prst="triangle">
                <a:avLst/>
              </a:prstGeom>
              <a:ln>
                <a:solidFill>
                  <a:srgbClr val="0000CC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None/>
                  <a:defRPr/>
                </a:pPr>
                <a:endParaRPr lang="en-IN" sz="2800" b="0">
                  <a:solidFill>
                    <a:srgbClr val="0000CC"/>
                  </a:solidFill>
                </a:endParaRPr>
              </a:p>
            </p:txBody>
          </p:sp>
        </p:grp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1EF220-5A00-2B62-5DBE-B1C338C49465}"/>
              </a:ext>
            </a:extLst>
          </p:cNvPr>
          <p:cNvCxnSpPr>
            <a:cxnSpLocks/>
          </p:cNvCxnSpPr>
          <p:nvPr/>
        </p:nvCxnSpPr>
        <p:spPr>
          <a:xfrm flipV="1">
            <a:off x="7048500" y="3816350"/>
            <a:ext cx="1588" cy="1592263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5C7262-1A75-5724-1495-8BBE1C6474AD}"/>
              </a:ext>
            </a:extLst>
          </p:cNvPr>
          <p:cNvCxnSpPr/>
          <p:nvPr/>
        </p:nvCxnSpPr>
        <p:spPr>
          <a:xfrm>
            <a:off x="3386138" y="2125663"/>
            <a:ext cx="1890712" cy="1587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FC3F9920-9BA3-E533-AA3A-3CA08677A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1968500"/>
            <a:ext cx="393700" cy="315913"/>
          </a:xfrm>
          <a:prstGeom prst="flowChartDecision">
            <a:avLst/>
          </a:prstGeom>
          <a:solidFill>
            <a:schemeClr val="bg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IN" b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7910" name="TextBox 30">
            <a:extLst>
              <a:ext uri="{FF2B5EF4-FFF2-40B4-BE49-F238E27FC236}">
                <a16:creationId xmlns:a16="http://schemas.microsoft.com/office/drawing/2014/main" id="{46117A36-E95A-84A1-9DE5-A211AF3E9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213" y="1731963"/>
            <a:ext cx="133826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5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currentTool</a:t>
            </a:r>
            <a:endParaRPr lang="en-IN" altLang="en-US" sz="150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7911" name="TextBox 17">
            <a:extLst>
              <a:ext uri="{FF2B5EF4-FFF2-40B4-BE49-F238E27FC236}">
                <a16:creationId xmlns:a16="http://schemas.microsoft.com/office/drawing/2014/main" id="{60CF984D-C757-DDE9-F23D-44F729C01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274638"/>
            <a:ext cx="976471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Example 1: Based on the current tool selection, the behavior of mouse press, key board press, etc. vary…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BA1FA01-CD1E-73C0-F69B-8605D6CACF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0875" y="173038"/>
            <a:ext cx="8566150" cy="1009650"/>
          </a:xfrm>
        </p:spPr>
        <p:txBody>
          <a:bodyPr/>
          <a:lstStyle/>
          <a:p>
            <a:r>
              <a:rPr lang="en-US" altLang="en-US" sz="3600"/>
              <a:t>Exercise 1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C0530753-CDBF-844C-494D-79004BEAF8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341438"/>
            <a:ext cx="9220200" cy="5181600"/>
          </a:xfrm>
          <a:solidFill>
            <a:srgbClr val="FFFFCC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just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SzTx/>
              <a:buFontTx/>
              <a:buChar char="o"/>
              <a:defRPr/>
            </a:pPr>
            <a:r>
              <a:rPr lang="en-US" dirty="0"/>
              <a:t>Objects in a certain application:</a:t>
            </a:r>
          </a:p>
          <a:p>
            <a:pPr marL="742950" lvl="1" indent="-285750" algn="just">
              <a:lnSpc>
                <a:spcPct val="120000"/>
              </a:lnSpc>
              <a:spcBef>
                <a:spcPct val="15000"/>
              </a:spcBef>
              <a:spcAft>
                <a:spcPts val="3600"/>
              </a:spcAft>
              <a:buSzTx/>
              <a:buFontTx/>
              <a:buChar char="o"/>
              <a:defRPr/>
            </a:pPr>
            <a:r>
              <a:rPr lang="en-US" dirty="0"/>
              <a:t>Get a Database Manager: </a:t>
            </a:r>
            <a:r>
              <a:rPr lang="en-US" sz="2800" b="1" dirty="0" err="1">
                <a:solidFill>
                  <a:srgbClr val="0000CC"/>
                </a:solidFill>
              </a:rPr>
              <a:t>DBMgr.getDBMgr</a:t>
            </a:r>
            <a:r>
              <a:rPr lang="en-US" sz="2800" b="1" dirty="0">
                <a:solidFill>
                  <a:srgbClr val="0000CC"/>
                </a:solidFill>
              </a:rPr>
              <a:t>();</a:t>
            </a:r>
            <a:endParaRPr lang="en-US" b="1" dirty="0">
              <a:solidFill>
                <a:srgbClr val="0000CC"/>
              </a:solidFill>
            </a:endParaRPr>
          </a:p>
          <a:p>
            <a:pPr algn="just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SzTx/>
              <a:buFontTx/>
              <a:buChar char="o"/>
              <a:defRPr/>
            </a:pPr>
            <a:r>
              <a:rPr lang="en-US" dirty="0"/>
              <a:t>It needs to be ensured that: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Tx/>
              <a:buFontTx/>
              <a:buChar char="o"/>
              <a:defRPr/>
            </a:pPr>
            <a:r>
              <a:rPr lang="en-US" dirty="0"/>
              <a:t>There is only one Database Manager object.</a:t>
            </a:r>
            <a:r>
              <a:rPr lang="en-US" sz="3600" dirty="0"/>
              <a:t> </a:t>
            </a:r>
          </a:p>
          <a:p>
            <a:pPr lvl="1" algn="just">
              <a:lnSpc>
                <a:spcPct val="120000"/>
              </a:lnSpc>
              <a:spcBef>
                <a:spcPct val="15000"/>
              </a:spcBef>
              <a:spcAft>
                <a:spcPts val="1800"/>
              </a:spcAft>
              <a:buSzTx/>
              <a:buFontTx/>
              <a:buChar char="o"/>
              <a:defRPr/>
            </a:pPr>
            <a:r>
              <a:rPr lang="en-US" sz="3600" dirty="0"/>
              <a:t>Need to disallow creation of more than one object of this class.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>
            <a:extLst>
              <a:ext uri="{FF2B5EF4-FFF2-40B4-BE49-F238E27FC236}">
                <a16:creationId xmlns:a16="http://schemas.microsoft.com/office/drawing/2014/main" id="{A3CF37C5-D655-610F-DFCD-682212E26587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-339725"/>
            <a:ext cx="9917113" cy="1255713"/>
          </a:xfrm>
        </p:spPr>
        <p:txBody>
          <a:bodyPr anchor="b"/>
          <a:lstStyle/>
          <a:p>
            <a:r>
              <a:rPr lang="en-US" altLang="en-US" sz="2800"/>
              <a:t>Example 2: Behavior of H</a:t>
            </a:r>
            <a:r>
              <a:rPr lang="en-US" altLang="en-US" sz="2800" baseline="-25000"/>
              <a:t>2</a:t>
            </a:r>
            <a:r>
              <a:rPr lang="en-US" altLang="en-US" sz="2800"/>
              <a:t>O Depends on Its State</a:t>
            </a:r>
          </a:p>
        </p:txBody>
      </p:sp>
      <p:sp>
        <p:nvSpPr>
          <p:cNvPr id="309251" name="Rectangle 2">
            <a:extLst>
              <a:ext uri="{FF2B5EF4-FFF2-40B4-BE49-F238E27FC236}">
                <a16:creationId xmlns:a16="http://schemas.microsoft.com/office/drawing/2014/main" id="{DDAC3103-8CC2-3C77-B4F3-3CEE88DED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4583113"/>
            <a:ext cx="2122488" cy="1711325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09252" name="Rectangle 3">
            <a:extLst>
              <a:ext uri="{FF2B5EF4-FFF2-40B4-BE49-F238E27FC236}">
                <a16:creationId xmlns:a16="http://schemas.microsoft.com/office/drawing/2014/main" id="{4BD1F8E8-DEAA-5A17-173D-173BB1F93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713" y="4583113"/>
            <a:ext cx="2220912" cy="1711325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09253" name="Rectangle 4">
            <a:extLst>
              <a:ext uri="{FF2B5EF4-FFF2-40B4-BE49-F238E27FC236}">
                <a16:creationId xmlns:a16="http://schemas.microsoft.com/office/drawing/2014/main" id="{84B77296-63EC-C27E-6612-A763C79B7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4583113"/>
            <a:ext cx="2122487" cy="1711325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09254" name="Rectangle 5">
            <a:extLst>
              <a:ext uri="{FF2B5EF4-FFF2-40B4-BE49-F238E27FC236}">
                <a16:creationId xmlns:a16="http://schemas.microsoft.com/office/drawing/2014/main" id="{ED377625-FCD8-D4BC-6883-E6631C715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1341438"/>
            <a:ext cx="1895475" cy="2532062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09255" name="Line 7">
            <a:extLst>
              <a:ext uri="{FF2B5EF4-FFF2-40B4-BE49-F238E27FC236}">
                <a16:creationId xmlns:a16="http://schemas.microsoft.com/office/drawing/2014/main" id="{8E3610F4-42D2-F1D3-39D1-14B63AC21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25" y="2152650"/>
            <a:ext cx="185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256" name="Text Box 8">
            <a:extLst>
              <a:ext uri="{FF2B5EF4-FFF2-40B4-BE49-F238E27FC236}">
                <a16:creationId xmlns:a16="http://schemas.microsoft.com/office/drawing/2014/main" id="{B6F5DB14-D02E-35A3-54B4-83AB3DF6F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1443038"/>
            <a:ext cx="20955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09257" name="Rectangle 9">
            <a:extLst>
              <a:ext uri="{FF2B5EF4-FFF2-40B4-BE49-F238E27FC236}">
                <a16:creationId xmlns:a16="http://schemas.microsoft.com/office/drawing/2014/main" id="{771EEF3B-6A71-CE38-FA29-6B90BBD9F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1341438"/>
            <a:ext cx="2298700" cy="2025650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09258" name="Line 10">
            <a:extLst>
              <a:ext uri="{FF2B5EF4-FFF2-40B4-BE49-F238E27FC236}">
                <a16:creationId xmlns:a16="http://schemas.microsoft.com/office/drawing/2014/main" id="{ECE6506D-F2F4-C8D8-1CDF-A8882105C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9213" y="2049463"/>
            <a:ext cx="229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259" name="Text Box 11">
            <a:extLst>
              <a:ext uri="{FF2B5EF4-FFF2-40B4-BE49-F238E27FC236}">
                <a16:creationId xmlns:a16="http://schemas.microsoft.com/office/drawing/2014/main" id="{12AA3170-7C7B-B446-22F2-933DB456E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1327150"/>
            <a:ext cx="16541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&lt;&lt;Abstract&gt;&gt;</a:t>
            </a:r>
          </a:p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OState</a:t>
            </a:r>
          </a:p>
        </p:txBody>
      </p:sp>
      <p:sp>
        <p:nvSpPr>
          <p:cNvPr id="309260" name="Line 12">
            <a:extLst>
              <a:ext uri="{FF2B5EF4-FFF2-40B4-BE49-F238E27FC236}">
                <a16:creationId xmlns:a16="http://schemas.microsoft.com/office/drawing/2014/main" id="{71E33C96-71E0-A29B-8E4E-D12A6EEF6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7600" y="5291138"/>
            <a:ext cx="212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261" name="Line 13">
            <a:extLst>
              <a:ext uri="{FF2B5EF4-FFF2-40B4-BE49-F238E27FC236}">
                <a16:creationId xmlns:a16="http://schemas.microsoft.com/office/drawing/2014/main" id="{553BA0E3-C922-202A-5CE2-0D8619680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9213" y="5291138"/>
            <a:ext cx="2122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262" name="Line 14">
            <a:extLst>
              <a:ext uri="{FF2B5EF4-FFF2-40B4-BE49-F238E27FC236}">
                <a16:creationId xmlns:a16="http://schemas.microsoft.com/office/drawing/2014/main" id="{B932453F-C02A-E830-B1B7-078544478A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9713" y="5380038"/>
            <a:ext cx="2220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263" name="Text Box 15">
            <a:extLst>
              <a:ext uri="{FF2B5EF4-FFF2-40B4-BE49-F238E27FC236}">
                <a16:creationId xmlns:a16="http://schemas.microsoft.com/office/drawing/2014/main" id="{68840491-C1A6-7C92-375F-668FA4B2A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4643438"/>
            <a:ext cx="1198562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Vapor</a:t>
            </a:r>
          </a:p>
        </p:txBody>
      </p:sp>
      <p:sp>
        <p:nvSpPr>
          <p:cNvPr id="309264" name="Text Box 16">
            <a:extLst>
              <a:ext uri="{FF2B5EF4-FFF2-40B4-BE49-F238E27FC236}">
                <a16:creationId xmlns:a16="http://schemas.microsoft.com/office/drawing/2014/main" id="{A88C3FB6-567B-BE24-D1DE-477766C8C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4618038"/>
            <a:ext cx="210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Water</a:t>
            </a:r>
          </a:p>
        </p:txBody>
      </p:sp>
      <p:sp>
        <p:nvSpPr>
          <p:cNvPr id="309265" name="Text Box 17">
            <a:extLst>
              <a:ext uri="{FF2B5EF4-FFF2-40B4-BE49-F238E27FC236}">
                <a16:creationId xmlns:a16="http://schemas.microsoft.com/office/drawing/2014/main" id="{95C75981-3D82-B67D-F64F-81A4CA94F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063" y="4654550"/>
            <a:ext cx="784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Ice</a:t>
            </a:r>
          </a:p>
        </p:txBody>
      </p:sp>
      <p:sp>
        <p:nvSpPr>
          <p:cNvPr id="309266" name="Text Box 18">
            <a:extLst>
              <a:ext uri="{FF2B5EF4-FFF2-40B4-BE49-F238E27FC236}">
                <a16:creationId xmlns:a16="http://schemas.microsoft.com/office/drawing/2014/main" id="{1904369E-AFED-2139-4EAD-350AB1292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5392738"/>
            <a:ext cx="219551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increaseTemp()</a:t>
            </a:r>
          </a:p>
          <a:p>
            <a:pPr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decreaseTemp()</a:t>
            </a:r>
          </a:p>
        </p:txBody>
      </p:sp>
      <p:sp>
        <p:nvSpPr>
          <p:cNvPr id="309267" name="Line 19">
            <a:extLst>
              <a:ext uri="{FF2B5EF4-FFF2-40B4-BE49-F238E27FC236}">
                <a16:creationId xmlns:a16="http://schemas.microsoft.com/office/drawing/2014/main" id="{57108726-E205-3212-7BD9-85F00786D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25" y="2557463"/>
            <a:ext cx="185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268" name="Text Box 20">
            <a:extLst>
              <a:ext uri="{FF2B5EF4-FFF2-40B4-BE49-F238E27FC236}">
                <a16:creationId xmlns:a16="http://schemas.microsoft.com/office/drawing/2014/main" id="{EEA18274-9520-0429-C203-CF25E713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103438"/>
            <a:ext cx="1812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H2OState  s</a:t>
            </a:r>
          </a:p>
        </p:txBody>
      </p:sp>
      <p:sp>
        <p:nvSpPr>
          <p:cNvPr id="309269" name="AutoShape 21">
            <a:extLst>
              <a:ext uri="{FF2B5EF4-FFF2-40B4-BE49-F238E27FC236}">
                <a16:creationId xmlns:a16="http://schemas.microsoft.com/office/drawing/2014/main" id="{F5058DB1-C938-3BCD-A5E8-8640D7165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2332038"/>
            <a:ext cx="441325" cy="304800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09270" name="Line 22">
            <a:extLst>
              <a:ext uri="{FF2B5EF4-FFF2-40B4-BE49-F238E27FC236}">
                <a16:creationId xmlns:a16="http://schemas.microsoft.com/office/drawing/2014/main" id="{FCA4E7BB-39A0-D73C-6903-9EEB07F81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2713" y="2484438"/>
            <a:ext cx="2476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271" name="Line 23">
            <a:extLst>
              <a:ext uri="{FF2B5EF4-FFF2-40B4-BE49-F238E27FC236}">
                <a16:creationId xmlns:a16="http://schemas.microsoft.com/office/drawing/2014/main" id="{FB53D229-EB7C-1266-FC8E-F7D6C90B0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0738" y="4075113"/>
            <a:ext cx="5746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272" name="Line 24">
            <a:extLst>
              <a:ext uri="{FF2B5EF4-FFF2-40B4-BE49-F238E27FC236}">
                <a16:creationId xmlns:a16="http://schemas.microsoft.com/office/drawing/2014/main" id="{3D7D39B6-453E-67B9-4E5F-51279D19E4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0738" y="4075113"/>
            <a:ext cx="0" cy="50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273" name="Line 25">
            <a:extLst>
              <a:ext uri="{FF2B5EF4-FFF2-40B4-BE49-F238E27FC236}">
                <a16:creationId xmlns:a16="http://schemas.microsoft.com/office/drawing/2014/main" id="{680309E7-B7C9-8ED9-E0CF-3E4D411B01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07488" y="4075113"/>
            <a:ext cx="0" cy="50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274" name="AutoShape 26">
            <a:extLst>
              <a:ext uri="{FF2B5EF4-FFF2-40B4-BE49-F238E27FC236}">
                <a16:creationId xmlns:a16="http://schemas.microsoft.com/office/drawing/2014/main" id="{D45F319B-8308-7EBD-E3B1-95F2111746CD}"/>
              </a:ext>
            </a:extLst>
          </p:cNvPr>
          <p:cNvSpPr>
            <a:spLocks noChangeArrowheads="1"/>
          </p:cNvSpPr>
          <p:nvPr/>
        </p:nvSpPr>
        <p:spPr bwMode="auto">
          <a:xfrm rot="8110936">
            <a:off x="5972175" y="3443288"/>
            <a:ext cx="454025" cy="452437"/>
          </a:xfrm>
          <a:prstGeom prst="rtTriangl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09275" name="Line 27">
            <a:extLst>
              <a:ext uri="{FF2B5EF4-FFF2-40B4-BE49-F238E27FC236}">
                <a16:creationId xmlns:a16="http://schemas.microsoft.com/office/drawing/2014/main" id="{52B44A68-5B27-55E4-E8DC-C8519AAC6A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83313" y="3700463"/>
            <a:ext cx="6350" cy="882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276" name="Rectangle 29">
            <a:extLst>
              <a:ext uri="{FF2B5EF4-FFF2-40B4-BE49-F238E27FC236}">
                <a16:creationId xmlns:a16="http://schemas.microsoft.com/office/drawing/2014/main" id="{E3F60E63-B637-EF82-A264-E6D5BD8B7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89538"/>
            <a:ext cx="1768475" cy="466725"/>
          </a:xfrm>
          <a:prstGeom prst="rect">
            <a:avLst/>
          </a:prstGeom>
          <a:solidFill>
            <a:srgbClr val="FEFCD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09277" name="Text Box 30">
            <a:extLst>
              <a:ext uri="{FF2B5EF4-FFF2-40B4-BE49-F238E27FC236}">
                <a16:creationId xmlns:a16="http://schemas.microsoft.com/office/drawing/2014/main" id="{34C46AD5-9704-B173-A828-08E942FF4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92100" y="5187950"/>
            <a:ext cx="20526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Client</a:t>
            </a:r>
          </a:p>
        </p:txBody>
      </p:sp>
      <p:sp>
        <p:nvSpPr>
          <p:cNvPr id="309278" name="Text Box 31">
            <a:extLst>
              <a:ext uri="{FF2B5EF4-FFF2-40B4-BE49-F238E27FC236}">
                <a16:creationId xmlns:a16="http://schemas.microsoft.com/office/drawing/2014/main" id="{E5E52331-A554-29CB-58B3-44887FC8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0" y="5392738"/>
            <a:ext cx="21431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increaseTemp()</a:t>
            </a:r>
          </a:p>
          <a:p>
            <a:pPr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decreaseTemp()</a:t>
            </a:r>
          </a:p>
        </p:txBody>
      </p:sp>
      <p:sp>
        <p:nvSpPr>
          <p:cNvPr id="309279" name="Text Box 32">
            <a:extLst>
              <a:ext uri="{FF2B5EF4-FFF2-40B4-BE49-F238E27FC236}">
                <a16:creationId xmlns:a16="http://schemas.microsoft.com/office/drawing/2014/main" id="{D29966DB-9030-4F1C-121D-82FF06E97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5392738"/>
            <a:ext cx="21971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increaseTemp()</a:t>
            </a:r>
          </a:p>
          <a:p>
            <a:pPr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decreaseTemp()</a:t>
            </a:r>
          </a:p>
        </p:txBody>
      </p:sp>
      <p:sp>
        <p:nvSpPr>
          <p:cNvPr id="309280" name="Text Box 33">
            <a:extLst>
              <a:ext uri="{FF2B5EF4-FFF2-40B4-BE49-F238E27FC236}">
                <a16:creationId xmlns:a16="http://schemas.microsoft.com/office/drawing/2014/main" id="{44938050-81E7-838A-FE92-F2FDC644B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2760663"/>
            <a:ext cx="20351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increaseTemp()</a:t>
            </a:r>
          </a:p>
          <a:p>
            <a:pPr eaLnBrk="1" hangingPunct="1"/>
            <a:endParaRPr lang="en-US" altLang="en-US" sz="18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decreaseTemp()</a:t>
            </a:r>
          </a:p>
        </p:txBody>
      </p:sp>
      <p:sp>
        <p:nvSpPr>
          <p:cNvPr id="309281" name="Line 34">
            <a:extLst>
              <a:ext uri="{FF2B5EF4-FFF2-40B4-BE49-F238E27FC236}">
                <a16:creationId xmlns:a16="http://schemas.microsoft.com/office/drawing/2014/main" id="{68548DAB-BB5A-21E1-A310-292577F714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800" y="3062288"/>
            <a:ext cx="0" cy="21272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282" name="Line 35">
            <a:extLst>
              <a:ext uri="{FF2B5EF4-FFF2-40B4-BE49-F238E27FC236}">
                <a16:creationId xmlns:a16="http://schemas.microsoft.com/office/drawing/2014/main" id="{D5D05547-0578-2F0D-3DF3-2CB5DB0E5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800" y="3062288"/>
            <a:ext cx="174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283" name="Text Box 36">
            <a:extLst>
              <a:ext uri="{FF2B5EF4-FFF2-40B4-BE49-F238E27FC236}">
                <a16:creationId xmlns:a16="http://schemas.microsoft.com/office/drawing/2014/main" id="{BD4D3C81-DB6F-F12B-1F89-5F7D97AC6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513" y="2222500"/>
            <a:ext cx="2300287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increaseTemp()</a:t>
            </a:r>
          </a:p>
          <a:p>
            <a:pPr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decreaseTemp()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0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0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0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0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0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0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0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animBg="1"/>
      <p:bldP spid="309252" grpId="0" animBg="1"/>
      <p:bldP spid="309253" grpId="0" animBg="1"/>
      <p:bldP spid="309254" grpId="0" animBg="1"/>
      <p:bldP spid="309256" grpId="0"/>
      <p:bldP spid="309257" grpId="0" animBg="1"/>
      <p:bldP spid="309259" grpId="0"/>
      <p:bldP spid="309263" grpId="0"/>
      <p:bldP spid="309264" grpId="0"/>
      <p:bldP spid="309265" grpId="0"/>
      <p:bldP spid="309266" grpId="0"/>
      <p:bldP spid="309268" grpId="0"/>
      <p:bldP spid="309269" grpId="0" animBg="1"/>
      <p:bldP spid="309274" grpId="0" animBg="1"/>
      <p:bldP spid="309276" grpId="0" animBg="1"/>
      <p:bldP spid="309277" grpId="0"/>
      <p:bldP spid="309278" grpId="0"/>
      <p:bldP spid="309279" grpId="0"/>
      <p:bldP spid="309280" grpId="0"/>
      <p:bldP spid="30928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C5AE4F6A-B9AA-D5B6-B9B2-FD4183120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0"/>
            <a:ext cx="8596312" cy="1255713"/>
          </a:xfrm>
        </p:spPr>
        <p:txBody>
          <a:bodyPr/>
          <a:lstStyle/>
          <a:p>
            <a:r>
              <a:rPr lang="en-US" altLang="en-US" sz="3600"/>
              <a:t>Exercise 1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AD771D0-EB18-B26C-15F0-17A27E6F61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113" y="1268413"/>
            <a:ext cx="9601200" cy="55626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A TCP connection may be in any of the following states: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Connection established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Listen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Close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Methods open, close, and ack, behave differently in these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>
            <a:extLst>
              <a:ext uri="{FF2B5EF4-FFF2-40B4-BE49-F238E27FC236}">
                <a16:creationId xmlns:a16="http://schemas.microsoft.com/office/drawing/2014/main" id="{5905681F-C3F3-50C6-0C47-B570934934AC}"/>
              </a:ext>
            </a:extLst>
          </p:cNvPr>
          <p:cNvGrpSpPr>
            <a:grpSpLocks/>
          </p:cNvGrpSpPr>
          <p:nvPr/>
        </p:nvGrpSpPr>
        <p:grpSpPr bwMode="auto">
          <a:xfrm>
            <a:off x="252413" y="274638"/>
            <a:ext cx="9828212" cy="5795962"/>
            <a:chOff x="432" y="576"/>
            <a:chExt cx="4992" cy="3312"/>
          </a:xfrm>
        </p:grpSpPr>
        <p:sp>
          <p:nvSpPr>
            <p:cNvPr id="40965" name="Rectangle 32">
              <a:extLst>
                <a:ext uri="{FF2B5EF4-FFF2-40B4-BE49-F238E27FC236}">
                  <a16:creationId xmlns:a16="http://schemas.microsoft.com/office/drawing/2014/main" id="{23F669C2-7696-5AF9-E7E8-E2183C16D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52"/>
              <a:ext cx="1200" cy="432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/>
            </a:p>
          </p:txBody>
        </p:sp>
        <p:sp>
          <p:nvSpPr>
            <p:cNvPr id="40966" name="Snip Single Corner Rectangle 31">
              <a:extLst>
                <a:ext uri="{FF2B5EF4-FFF2-40B4-BE49-F238E27FC236}">
                  <a16:creationId xmlns:a16="http://schemas.microsoft.com/office/drawing/2014/main" id="{69A358A4-557A-C283-80E6-1E2499428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52"/>
              <a:ext cx="1200" cy="432"/>
            </a:xfrm>
            <a:custGeom>
              <a:avLst/>
              <a:gdLst>
                <a:gd name="T0" fmla="*/ 0 w 1905000"/>
                <a:gd name="T1" fmla="*/ 0 h 685800"/>
                <a:gd name="T2" fmla="*/ 0 w 1905000"/>
                <a:gd name="T3" fmla="*/ 0 h 685800"/>
                <a:gd name="T4" fmla="*/ 0 w 1905000"/>
                <a:gd name="T5" fmla="*/ 0 h 685800"/>
                <a:gd name="T6" fmla="*/ 0 w 1905000"/>
                <a:gd name="T7" fmla="*/ 0 h 685800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1905000"/>
                <a:gd name="T13" fmla="*/ 149225 h 685800"/>
                <a:gd name="T14" fmla="*/ 1755775 w 1905000"/>
                <a:gd name="T15" fmla="*/ 685800 h 6858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05000" h="685800">
                  <a:moveTo>
                    <a:pt x="0" y="0"/>
                  </a:moveTo>
                  <a:lnTo>
                    <a:pt x="1607815" y="0"/>
                  </a:lnTo>
                  <a:lnTo>
                    <a:pt x="1905000" y="297185"/>
                  </a:lnTo>
                  <a:lnTo>
                    <a:pt x="1905000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99"/>
            </a:solidFill>
            <a:ln w="25400" algn="ctr">
              <a:solidFill>
                <a:srgbClr val="2D2D8A"/>
              </a:solidFill>
              <a:miter lim="800000"/>
              <a:headEnd/>
              <a:tailEnd/>
            </a:ln>
          </p:spPr>
          <p:txBody>
            <a:bodyPr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State.Open()</a:t>
              </a:r>
            </a:p>
          </p:txBody>
        </p:sp>
        <p:sp>
          <p:nvSpPr>
            <p:cNvPr id="40967" name="Rectangle 4">
              <a:extLst>
                <a:ext uri="{FF2B5EF4-FFF2-40B4-BE49-F238E27FC236}">
                  <a16:creationId xmlns:a16="http://schemas.microsoft.com/office/drawing/2014/main" id="{D836CC7D-EAA1-E01B-F0F4-A7FA2DE4C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672"/>
              <a:ext cx="1152" cy="115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TCPConnection</a:t>
              </a:r>
            </a:p>
            <a:p>
              <a:pPr algn="ctr" eaLnBrk="1" hangingPunct="1"/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eaLnBrk="1" hangingPunct="1"/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Open()</a:t>
              </a:r>
            </a:p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Close()</a:t>
              </a:r>
            </a:p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Acknowledge()</a:t>
              </a:r>
            </a:p>
          </p:txBody>
        </p:sp>
        <p:sp>
          <p:nvSpPr>
            <p:cNvPr id="40968" name="Rectangle 6">
              <a:extLst>
                <a:ext uri="{FF2B5EF4-FFF2-40B4-BE49-F238E27FC236}">
                  <a16:creationId xmlns:a16="http://schemas.microsoft.com/office/drawing/2014/main" id="{412491A9-86A5-DB96-6F4D-73C591ECA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576"/>
              <a:ext cx="1200" cy="1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2D2D8A"/>
              </a:solidFill>
              <a:miter lim="800000"/>
              <a:headEnd/>
              <a:tailEnd/>
            </a:ln>
          </p:spPr>
          <p:txBody>
            <a:bodyPr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TCPState</a:t>
              </a:r>
            </a:p>
            <a:p>
              <a:pPr algn="ctr" eaLnBrk="1" hangingPunct="1"/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Open()</a:t>
              </a:r>
            </a:p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Close()</a:t>
              </a:r>
            </a:p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Acknowledge()</a:t>
              </a:r>
            </a:p>
            <a:p>
              <a:pPr algn="ctr" eaLnBrk="1" hangingPunct="1"/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0969" name="Rectangle 7">
              <a:extLst>
                <a:ext uri="{FF2B5EF4-FFF2-40B4-BE49-F238E27FC236}">
                  <a16:creationId xmlns:a16="http://schemas.microsoft.com/office/drawing/2014/main" id="{4051B5B4-A2D6-D455-C513-781F7DFEE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784"/>
              <a:ext cx="1200" cy="1104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2D2D8A"/>
              </a:solidFill>
              <a:miter lim="800000"/>
              <a:headEnd/>
              <a:tailEnd/>
            </a:ln>
          </p:spPr>
          <p:txBody>
            <a:bodyPr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TCPEstablished</a:t>
              </a:r>
            </a:p>
            <a:p>
              <a:pPr algn="ctr" eaLnBrk="1" hangingPunct="1"/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eaLnBrk="1" hangingPunct="1"/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Open()</a:t>
              </a:r>
            </a:p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Close()</a:t>
              </a:r>
            </a:p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Acknowledge()</a:t>
              </a:r>
            </a:p>
          </p:txBody>
        </p:sp>
        <p:sp>
          <p:nvSpPr>
            <p:cNvPr id="40970" name="Rectangle 8">
              <a:extLst>
                <a:ext uri="{FF2B5EF4-FFF2-40B4-BE49-F238E27FC236}">
                  <a16:creationId xmlns:a16="http://schemas.microsoft.com/office/drawing/2014/main" id="{9CF54A6F-19A7-E7DD-513B-B2D79D3CE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784"/>
              <a:ext cx="1152" cy="1104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2D2D8A"/>
              </a:solidFill>
              <a:miter lim="800000"/>
              <a:headEnd/>
              <a:tailEnd/>
            </a:ln>
          </p:spPr>
          <p:txBody>
            <a:bodyPr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TCPListen</a:t>
              </a:r>
            </a:p>
            <a:p>
              <a:pPr algn="ctr" eaLnBrk="1" hangingPunct="1"/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eaLnBrk="1" hangingPunct="1"/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Open()</a:t>
              </a:r>
            </a:p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Close()</a:t>
              </a:r>
            </a:p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Acknowledge()</a:t>
              </a:r>
            </a:p>
          </p:txBody>
        </p:sp>
        <p:sp>
          <p:nvSpPr>
            <p:cNvPr id="40971" name="Rectangle 9">
              <a:extLst>
                <a:ext uri="{FF2B5EF4-FFF2-40B4-BE49-F238E27FC236}">
                  <a16:creationId xmlns:a16="http://schemas.microsoft.com/office/drawing/2014/main" id="{2F26C401-7D16-2A29-19AD-426DC9698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1104" cy="115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2D2D8A"/>
              </a:solidFill>
              <a:miter lim="800000"/>
              <a:headEnd/>
              <a:tailEnd/>
            </a:ln>
          </p:spPr>
          <p:txBody>
            <a:bodyPr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TCPClosed</a:t>
              </a:r>
            </a:p>
            <a:p>
              <a:pPr algn="ctr" eaLnBrk="1" hangingPunct="1"/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eaLnBrk="1" hangingPunct="1"/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Open()</a:t>
              </a:r>
            </a:p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Close()</a:t>
              </a:r>
            </a:p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Acknowledge()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13C5DB5-74F1-A306-E321-BCF7FB50F925}"/>
                </a:ext>
              </a:extLst>
            </p:cNvPr>
            <p:cNvCxnSpPr/>
            <p:nvPr/>
          </p:nvCxnSpPr>
          <p:spPr>
            <a:xfrm>
              <a:off x="480" y="1104"/>
              <a:ext cx="1151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F70C5B8-4766-7E3C-F36E-3C47A76E9E76}"/>
                </a:ext>
              </a:extLst>
            </p:cNvPr>
            <p:cNvCxnSpPr/>
            <p:nvPr/>
          </p:nvCxnSpPr>
          <p:spPr>
            <a:xfrm>
              <a:off x="3024" y="912"/>
              <a:ext cx="1200" cy="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0974" name="Diamond 15">
              <a:extLst>
                <a:ext uri="{FF2B5EF4-FFF2-40B4-BE49-F238E27FC236}">
                  <a16:creationId xmlns:a16="http://schemas.microsoft.com/office/drawing/2014/main" id="{FC7AEC3E-97DF-3CE2-218C-5FEBD6E29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768"/>
              <a:ext cx="240" cy="192"/>
            </a:xfrm>
            <a:prstGeom prst="diamond">
              <a:avLst/>
            </a:prstGeom>
            <a:solidFill>
              <a:schemeClr val="bg1"/>
            </a:solidFill>
            <a:ln w="25400" algn="ctr">
              <a:solidFill>
                <a:srgbClr val="2D2D8A"/>
              </a:solidFill>
              <a:miter lim="800000"/>
              <a:headEnd/>
              <a:tailEnd/>
            </a:ln>
          </p:spPr>
          <p:txBody>
            <a:bodyPr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4C243A1-9BA0-1032-B617-898A0D7CCED2}"/>
                </a:ext>
              </a:extLst>
            </p:cNvPr>
            <p:cNvCxnSpPr>
              <a:stCxn id="40974" idx="3"/>
            </p:cNvCxnSpPr>
            <p:nvPr/>
          </p:nvCxnSpPr>
          <p:spPr>
            <a:xfrm>
              <a:off x="1880" y="864"/>
              <a:ext cx="1151" cy="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0976" name="Oval 25">
              <a:extLst>
                <a:ext uri="{FF2B5EF4-FFF2-40B4-BE49-F238E27FC236}">
                  <a16:creationId xmlns:a16="http://schemas.microsoft.com/office/drawing/2014/main" id="{D8A50C38-B7A7-A4B7-E84C-82D48D91D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1290"/>
              <a:ext cx="96" cy="96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rgbClr val="2D2D8A"/>
              </a:solidFill>
              <a:round/>
              <a:headEnd/>
              <a:tailEnd/>
            </a:ln>
          </p:spPr>
          <p:txBody>
            <a:bodyPr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DE2D16DB-4B46-5DE7-3E46-A379E9858C1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2" y="1695"/>
              <a:ext cx="1133" cy="418"/>
            </a:xfrm>
            <a:prstGeom prst="bentConnector3">
              <a:avLst>
                <a:gd name="adj1" fmla="val -397"/>
              </a:avLst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0978" name="Right Triangle 33">
              <a:extLst>
                <a:ext uri="{FF2B5EF4-FFF2-40B4-BE49-F238E27FC236}">
                  <a16:creationId xmlns:a16="http://schemas.microsoft.com/office/drawing/2014/main" id="{E2016638-3D66-6DAE-5421-F408CF1DE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352"/>
              <a:ext cx="192" cy="192"/>
            </a:xfrm>
            <a:prstGeom prst="rtTriangle">
              <a:avLst/>
            </a:prstGeom>
            <a:solidFill>
              <a:schemeClr val="bg1"/>
            </a:solidFill>
            <a:ln w="25400" algn="ctr">
              <a:solidFill>
                <a:srgbClr val="2D2D8A"/>
              </a:solidFill>
              <a:miter lim="800000"/>
              <a:headEnd/>
              <a:tailEnd/>
            </a:ln>
          </p:spPr>
          <p:txBody>
            <a:bodyPr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7EAA29-852A-B9FD-8EDC-813C4DEFDD06}"/>
                </a:ext>
              </a:extLst>
            </p:cNvPr>
            <p:cNvCxnSpPr/>
            <p:nvPr/>
          </p:nvCxnSpPr>
          <p:spPr>
            <a:xfrm>
              <a:off x="1776" y="3120"/>
              <a:ext cx="1200" cy="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D28515-8685-BF4E-B0F1-EF2E6F06BC1B}"/>
                </a:ext>
              </a:extLst>
            </p:cNvPr>
            <p:cNvCxnSpPr/>
            <p:nvPr/>
          </p:nvCxnSpPr>
          <p:spPr>
            <a:xfrm>
              <a:off x="3072" y="3120"/>
              <a:ext cx="1152" cy="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F9AE11-A596-13FB-0285-9E2EE91EA525}"/>
                </a:ext>
              </a:extLst>
            </p:cNvPr>
            <p:cNvCxnSpPr/>
            <p:nvPr/>
          </p:nvCxnSpPr>
          <p:spPr>
            <a:xfrm>
              <a:off x="4320" y="3120"/>
              <a:ext cx="1104" cy="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27B0D3F4-9DF9-BF32-3082-865B2A3EA010}"/>
                </a:ext>
              </a:extLst>
            </p:cNvPr>
            <p:cNvCxnSpPr>
              <a:stCxn id="40968" idx="2"/>
              <a:endCxn id="40970" idx="0"/>
            </p:cNvCxnSpPr>
            <p:nvPr/>
          </p:nvCxnSpPr>
          <p:spPr>
            <a:xfrm rot="16200000" flipH="1">
              <a:off x="3060" y="2198"/>
              <a:ext cx="1152" cy="2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hape 63">
              <a:extLst>
                <a:ext uri="{FF2B5EF4-FFF2-40B4-BE49-F238E27FC236}">
                  <a16:creationId xmlns:a16="http://schemas.microsoft.com/office/drawing/2014/main" id="{F7521BB5-B8B5-A3AD-68D1-D7F4E1A98122}"/>
                </a:ext>
              </a:extLst>
            </p:cNvPr>
            <p:cNvCxnSpPr>
              <a:stCxn id="40969" idx="0"/>
            </p:cNvCxnSpPr>
            <p:nvPr/>
          </p:nvCxnSpPr>
          <p:spPr>
            <a:xfrm rot="5400000" flipH="1" flipV="1">
              <a:off x="2700" y="1876"/>
              <a:ext cx="576" cy="1224"/>
            </a:xfrm>
            <a:prstGeom prst="bentConnector2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hape 66">
              <a:extLst>
                <a:ext uri="{FF2B5EF4-FFF2-40B4-BE49-F238E27FC236}">
                  <a16:creationId xmlns:a16="http://schemas.microsoft.com/office/drawing/2014/main" id="{86D46266-483F-A3E3-DC26-CDD4249AED45}"/>
                </a:ext>
              </a:extLst>
            </p:cNvPr>
            <p:cNvCxnSpPr>
              <a:stCxn id="40971" idx="0"/>
            </p:cNvCxnSpPr>
            <p:nvPr/>
          </p:nvCxnSpPr>
          <p:spPr>
            <a:xfrm rot="16200000" flipV="1">
              <a:off x="3996" y="1852"/>
              <a:ext cx="528" cy="1224"/>
            </a:xfrm>
            <a:prstGeom prst="bentConnector2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0985" name="Flowchart: Extract 67">
              <a:extLst>
                <a:ext uri="{FF2B5EF4-FFF2-40B4-BE49-F238E27FC236}">
                  <a16:creationId xmlns:a16="http://schemas.microsoft.com/office/drawing/2014/main" id="{2ECD4043-62A4-66CA-20AB-66232C8F5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632"/>
              <a:ext cx="336" cy="240"/>
            </a:xfrm>
            <a:prstGeom prst="flowChartExtract">
              <a:avLst/>
            </a:prstGeom>
            <a:solidFill>
              <a:schemeClr val="bg1"/>
            </a:solidFill>
            <a:ln w="25400" algn="ctr">
              <a:solidFill>
                <a:srgbClr val="2D2D8A"/>
              </a:solidFill>
              <a:miter lim="800000"/>
              <a:headEnd/>
              <a:tailEnd/>
            </a:ln>
          </p:spPr>
          <p:txBody>
            <a:bodyPr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0986" name="TextBox 69">
              <a:extLst>
                <a:ext uri="{FF2B5EF4-FFF2-40B4-BE49-F238E27FC236}">
                  <a16:creationId xmlns:a16="http://schemas.microsoft.com/office/drawing/2014/main" id="{ADE507FD-2CED-7CA4-1A9F-6A772CBEF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576"/>
              <a:ext cx="42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state</a:t>
              </a:r>
            </a:p>
          </p:txBody>
        </p:sp>
      </p:grpSp>
      <p:sp>
        <p:nvSpPr>
          <p:cNvPr id="40963" name="Title 1">
            <a:extLst>
              <a:ext uri="{FF2B5EF4-FFF2-40B4-BE49-F238E27FC236}">
                <a16:creationId xmlns:a16="http://schemas.microsoft.com/office/drawing/2014/main" id="{40F57844-3C8D-F0D3-7CDB-29F107980657}"/>
              </a:ext>
            </a:extLst>
          </p:cNvPr>
          <p:cNvSpPr>
            <a:spLocks/>
          </p:cNvSpPr>
          <p:nvPr/>
        </p:nvSpPr>
        <p:spPr bwMode="auto">
          <a:xfrm>
            <a:off x="8023225" y="503238"/>
            <a:ext cx="2057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72" tIns="50387" rIns="100772" bIns="50387" anchor="b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 Pattern Ex 1</a:t>
            </a:r>
            <a:endParaRPr lang="en-IN" altLang="en-US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4EF4D80-AFB2-B2F6-A5CB-154E56BB6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35725"/>
            <a:ext cx="10080625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22275" indent="-3175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CA" altLang="en-US" sz="20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 TCPConnection object  responds differently to requests for its different states.</a:t>
            </a: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CA" altLang="en-US" sz="20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All state-dependent actions are delegated.</a:t>
            </a:r>
            <a:endParaRPr lang="en-US" altLang="en-US" sz="2000" b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7665570-62AF-0BD2-0C5C-B54683B099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-80963"/>
            <a:ext cx="8596312" cy="1255713"/>
          </a:xfrm>
        </p:spPr>
        <p:txBody>
          <a:bodyPr/>
          <a:lstStyle/>
          <a:p>
            <a:r>
              <a:rPr lang="en-US" altLang="en-US" sz="3600"/>
              <a:t>Trade-offs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28F4F713-F7AA-8BC4-D4DF-FA0E074A950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068388"/>
            <a:ext cx="5738812" cy="61722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ct val="5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Advantages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altLang="en-US" sz="3200"/>
              <a:t>Encapsulates behavior of a state into an object</a:t>
            </a:r>
          </a:p>
          <a:p>
            <a:pPr>
              <a:lnSpc>
                <a:spcPct val="114000"/>
              </a:lnSpc>
              <a:spcBef>
                <a:spcPct val="5000"/>
              </a:spcBef>
              <a:spcAft>
                <a:spcPts val="1200"/>
              </a:spcAft>
            </a:pPr>
            <a:r>
              <a:rPr lang="en-US" altLang="en-US" sz="3200"/>
              <a:t>Eliminates massive lines of code involving if/else or switch/case statements with state transition logic</a:t>
            </a:r>
          </a:p>
          <a:p>
            <a:pPr>
              <a:lnSpc>
                <a:spcPct val="114000"/>
              </a:lnSpc>
              <a:spcBef>
                <a:spcPct val="5000"/>
              </a:spcBef>
              <a:spcAft>
                <a:spcPts val="600"/>
              </a:spcAft>
            </a:pPr>
            <a:r>
              <a:rPr lang="en-US" altLang="en-US" sz="3200"/>
              <a:t>State changes occur using one object, therefore avoids inconsistent states</a:t>
            </a:r>
            <a:r>
              <a:rPr lang="en-US" altLang="en-US"/>
              <a:t>.</a:t>
            </a:r>
            <a:endParaRPr lang="en-US" altLang="en-US" sz="4400"/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5E1420C7-F469-766F-7940-808B6A016D5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11925" y="1068388"/>
            <a:ext cx="3592513" cy="5943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Disadvantages</a:t>
            </a:r>
          </a:p>
          <a:p>
            <a:r>
              <a:rPr lang="en-US" altLang="en-US" sz="3200"/>
              <a:t>Increased number of objects.</a:t>
            </a:r>
            <a:endParaRPr lang="en-US" altLang="en-US" sz="4000"/>
          </a:p>
        </p:txBody>
      </p:sp>
      <p:sp>
        <p:nvSpPr>
          <p:cNvPr id="544775" name="Line 7">
            <a:extLst>
              <a:ext uri="{FF2B5EF4-FFF2-40B4-BE49-F238E27FC236}">
                <a16:creationId xmlns:a16="http://schemas.microsoft.com/office/drawing/2014/main" id="{3ABCD32C-456E-E640-C089-7E71F681E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5713" y="1068388"/>
            <a:ext cx="0" cy="6491287"/>
          </a:xfrm>
          <a:prstGeom prst="line">
            <a:avLst/>
          </a:prstGeom>
          <a:noFill/>
          <a:ln w="57150" cap="rnd">
            <a:solidFill>
              <a:srgbClr val="CC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/>
      <p:bldP spid="17306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>
            <a:extLst>
              <a:ext uri="{FF2B5EF4-FFF2-40B4-BE49-F238E27FC236}">
                <a16:creationId xmlns:a16="http://schemas.microsoft.com/office/drawing/2014/main" id="{28427A91-57A5-DC43-DB66-33C2B47FF8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61975" y="350838"/>
            <a:ext cx="8531225" cy="923925"/>
          </a:xfrm>
        </p:spPr>
        <p:txBody>
          <a:bodyPr lIns="100772" tIns="50387" rIns="100772" bIns="50387"/>
          <a:lstStyle/>
          <a:p>
            <a:pPr>
              <a:defRPr/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State Pattern</a:t>
            </a: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94254A38-2681-51FE-EA72-8405FA295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1036638"/>
            <a:ext cx="9525001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25" tIns="48987" rIns="99725" bIns="48987"/>
          <a:lstStyle>
            <a:lvl1pPr marL="525463" indent="-525463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1049338" indent="-398463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506538" indent="-398463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5000"/>
              </a:lnSpc>
              <a:spcAft>
                <a:spcPts val="1200"/>
              </a:spcAft>
              <a:buSzPct val="83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Advantages</a:t>
            </a:r>
          </a:p>
          <a:p>
            <a:pPr lvl="1">
              <a:lnSpc>
                <a:spcPct val="115000"/>
              </a:lnSpc>
              <a:spcAft>
                <a:spcPts val="2400"/>
              </a:spcAft>
              <a:buSzPct val="83000"/>
              <a:buFont typeface="Wingdings" panose="05000000000000000000" pitchFamily="2" charset="2"/>
              <a:buChar char="§"/>
            </a:pPr>
            <a:r>
              <a:rPr lang="en-US" altLang="en-US" sz="3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Switch-case statement is not efficient. </a:t>
            </a:r>
            <a:r>
              <a:rPr lang="en-US" altLang="en-US" sz="32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On the average,  half of the options need to be examined.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  <a:buSzPct val="83000"/>
              <a:buFont typeface="Wingdings" panose="05000000000000000000" pitchFamily="2" charset="2"/>
              <a:buChar char="§"/>
            </a:pPr>
            <a:r>
              <a:rPr lang="en-US" altLang="en-US" sz="3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Code becomes modular: </a:t>
            </a:r>
          </a:p>
          <a:p>
            <a:pPr lvl="2">
              <a:lnSpc>
                <a:spcPct val="115000"/>
              </a:lnSpc>
              <a:spcBef>
                <a:spcPct val="25000"/>
              </a:spcBef>
              <a:spcAft>
                <a:spcPts val="1200"/>
              </a:spcAft>
              <a:buSzPct val="83000"/>
              <a:buFont typeface="Courier New" panose="02070309020205020404" pitchFamily="49" charset="0"/>
              <a:buChar char="o"/>
            </a:pPr>
            <a:r>
              <a:rPr lang="en-US" altLang="en-US" sz="3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Otherwise  states get handled in one place (switch-case):</a:t>
            </a:r>
          </a:p>
          <a:p>
            <a:pPr lvl="2">
              <a:lnSpc>
                <a:spcPct val="115000"/>
              </a:lnSpc>
              <a:spcBef>
                <a:spcPct val="25000"/>
              </a:spcBef>
              <a:spcAft>
                <a:spcPts val="1200"/>
              </a:spcAft>
              <a:buSzPct val="83000"/>
              <a:buFont typeface="Courier New" panose="02070309020205020404" pitchFamily="49" charset="0"/>
              <a:buChar char="o"/>
            </a:pPr>
            <a:r>
              <a:rPr lang="en-US" altLang="en-US" sz="2800">
                <a:solidFill>
                  <a:srgbClr val="6600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Otherwise any changes to state logic would need recompilation and retesting.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  <a:spcAft>
                <a:spcPts val="1200"/>
              </a:spcAft>
              <a:buClr>
                <a:srgbClr val="FC0128"/>
              </a:buClr>
              <a:buSzPct val="83000"/>
              <a:buFont typeface="Monotype Sorts"/>
              <a:buNone/>
            </a:pPr>
            <a:r>
              <a:rPr lang="en-US" altLang="en-US" sz="3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4">
            <a:extLst>
              <a:ext uri="{FF2B5EF4-FFF2-40B4-BE49-F238E27FC236}">
                <a16:creationId xmlns:a16="http://schemas.microsoft.com/office/drawing/2014/main" id="{FB12BAB7-78F5-5048-3A02-E7FE87E42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3857625"/>
            <a:ext cx="9536112" cy="3702050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BD98075-E4A3-E600-377F-3032566DC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87313"/>
            <a:ext cx="8596312" cy="808037"/>
          </a:xfrm>
        </p:spPr>
        <p:txBody>
          <a:bodyPr/>
          <a:lstStyle/>
          <a:p>
            <a:r>
              <a:rPr lang="en-US" altLang="en-US" sz="3600"/>
              <a:t>Exercise 3</a:t>
            </a:r>
          </a:p>
        </p:txBody>
      </p:sp>
      <p:sp>
        <p:nvSpPr>
          <p:cNvPr id="317444" name="Rectangle 3">
            <a:extLst>
              <a:ext uri="{FF2B5EF4-FFF2-40B4-BE49-F238E27FC236}">
                <a16:creationId xmlns:a16="http://schemas.microsoft.com/office/drawing/2014/main" id="{A6A3B99A-3629-EF56-1A0F-0159F8FB3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808038"/>
            <a:ext cx="10080625" cy="58674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spcAft>
                <a:spcPct val="15000"/>
              </a:spcAft>
            </a:pPr>
            <a:r>
              <a:rPr lang="en-US" altLang="en-US"/>
              <a:t>Draw the class diagram and write sample code to implement the following behavior of a class using state pattern.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ct val="15000"/>
              </a:spcAft>
            </a:pPr>
            <a:r>
              <a:rPr lang="en-US" altLang="en-US"/>
              <a:t>A person’s character may be good, bad, or ordinary: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spcAft>
                <a:spcPct val="15000"/>
              </a:spcAft>
            </a:pPr>
            <a:r>
              <a:rPr lang="en-US" altLang="en-US" b="1">
                <a:solidFill>
                  <a:srgbClr val="0000CC"/>
                </a:solidFill>
              </a:rPr>
              <a:t>When asked to give money, a good person gives all his money, a bad person says he does not have any money, an ordinary person says he would give money later. A good person becomes bad, if he befriends a bad person. A bad person becomes a good, if he befriends a good person.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7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>
            <a:extLst>
              <a:ext uri="{FF2B5EF4-FFF2-40B4-BE49-F238E27FC236}">
                <a16:creationId xmlns:a16="http://schemas.microsoft.com/office/drawing/2014/main" id="{01B51CF8-92FF-0B1E-8498-12BA90BA3A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25513" y="0"/>
            <a:ext cx="8596312" cy="884238"/>
          </a:xfrm>
        </p:spPr>
        <p:txBody>
          <a:bodyPr lIns="100772" tIns="50387" rIns="100772" bIns="50387" anchor="b"/>
          <a:lstStyle/>
          <a:p>
            <a:pPr eaLnBrk="1" hangingPunct="1"/>
            <a:r>
              <a:rPr lang="en-US" altLang="en-US" sz="3600"/>
              <a:t>Exercise- Class Diagram</a:t>
            </a:r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DD0C648C-03CC-F06E-D48F-BBDC98653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4595813"/>
            <a:ext cx="2278063" cy="1827212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8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782188D7-AD07-64CF-7135-91F07932D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0" y="4595813"/>
            <a:ext cx="2179638" cy="1827212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8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A040A0C9-463F-9A9D-2A47-113EE74B0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" y="1112838"/>
            <a:ext cx="1992313" cy="3592512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8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pic>
        <p:nvPicPr>
          <p:cNvPr id="46086" name="Picture 12" descr="PE01851_">
            <a:extLst>
              <a:ext uri="{FF2B5EF4-FFF2-40B4-BE49-F238E27FC236}">
                <a16:creationId xmlns:a16="http://schemas.microsoft.com/office/drawing/2014/main" id="{138C8A0B-6D3C-E32E-3CF4-73F726282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2746375"/>
            <a:ext cx="1093788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Line 13">
            <a:extLst>
              <a:ext uri="{FF2B5EF4-FFF2-40B4-BE49-F238E27FC236}">
                <a16:creationId xmlns:a16="http://schemas.microsoft.com/office/drawing/2014/main" id="{53AC2B6A-4E11-CC12-F99D-DE6B52181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" y="1982788"/>
            <a:ext cx="1992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88" name="Text Box 14">
            <a:extLst>
              <a:ext uri="{FF2B5EF4-FFF2-40B4-BE49-F238E27FC236}">
                <a16:creationId xmlns:a16="http://schemas.microsoft.com/office/drawing/2014/main" id="{FE649357-3BC1-8762-AFCA-D06D1BCF6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30325"/>
            <a:ext cx="22479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Person</a:t>
            </a:r>
          </a:p>
        </p:txBody>
      </p:sp>
      <p:sp>
        <p:nvSpPr>
          <p:cNvPr id="46089" name="Rectangle 15">
            <a:extLst>
              <a:ext uri="{FF2B5EF4-FFF2-40B4-BE49-F238E27FC236}">
                <a16:creationId xmlns:a16="http://schemas.microsoft.com/office/drawing/2014/main" id="{E579FE8C-1A66-15AF-4334-5CCF48AD3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1122363"/>
            <a:ext cx="2466975" cy="2176462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8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090" name="Line 16">
            <a:extLst>
              <a:ext uri="{FF2B5EF4-FFF2-40B4-BE49-F238E27FC236}">
                <a16:creationId xmlns:a16="http://schemas.microsoft.com/office/drawing/2014/main" id="{2E0CD039-54F0-A98B-0BC7-FA898209D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0813" y="236855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91" name="Text Box 17">
            <a:extLst>
              <a:ext uri="{FF2B5EF4-FFF2-40B4-BE49-F238E27FC236}">
                <a16:creationId xmlns:a16="http://schemas.microsoft.com/office/drawing/2014/main" id="{3C3E1F7F-DFBF-D85E-4053-9455E6CBD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5" y="1250950"/>
            <a:ext cx="1971675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&lt;&lt;interface&gt;&gt;</a:t>
            </a:r>
          </a:p>
          <a:p>
            <a:pPr algn="ctr"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Character</a:t>
            </a:r>
          </a:p>
        </p:txBody>
      </p:sp>
      <p:sp>
        <p:nvSpPr>
          <p:cNvPr id="46092" name="Text Box 18">
            <a:extLst>
              <a:ext uri="{FF2B5EF4-FFF2-40B4-BE49-F238E27FC236}">
                <a16:creationId xmlns:a16="http://schemas.microsoft.com/office/drawing/2014/main" id="{7E932BE0-8677-0D3B-CED3-1E4E5D0C8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3" y="2420938"/>
            <a:ext cx="2379662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giveMeMoney()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befriend(person)</a:t>
            </a:r>
          </a:p>
          <a:p>
            <a:pPr eaLnBrk="1" hangingPunct="1"/>
            <a:endParaRPr lang="en-US" altLang="en-US" sz="24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093" name="Line 19">
            <a:extLst>
              <a:ext uri="{FF2B5EF4-FFF2-40B4-BE49-F238E27FC236}">
                <a16:creationId xmlns:a16="http://schemas.microsoft.com/office/drawing/2014/main" id="{9C35BA23-9B48-38D9-C0A9-EADADC3D0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0550" y="5357813"/>
            <a:ext cx="227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94" name="Line 21">
            <a:extLst>
              <a:ext uri="{FF2B5EF4-FFF2-40B4-BE49-F238E27FC236}">
                <a16:creationId xmlns:a16="http://schemas.microsoft.com/office/drawing/2014/main" id="{C05BB435-97AF-280D-071B-52D313D5E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0" y="5357813"/>
            <a:ext cx="2179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95" name="Text Box 22">
            <a:extLst>
              <a:ext uri="{FF2B5EF4-FFF2-40B4-BE49-F238E27FC236}">
                <a16:creationId xmlns:a16="http://schemas.microsoft.com/office/drawing/2014/main" id="{CA85B365-F7C7-3258-22F8-BC7A8D99C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705350"/>
            <a:ext cx="23749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GoodCharacter</a:t>
            </a:r>
          </a:p>
        </p:txBody>
      </p:sp>
      <p:sp>
        <p:nvSpPr>
          <p:cNvPr id="46096" name="Text Box 24">
            <a:extLst>
              <a:ext uri="{FF2B5EF4-FFF2-40B4-BE49-F238E27FC236}">
                <a16:creationId xmlns:a16="http://schemas.microsoft.com/office/drawing/2014/main" id="{83E7CBDB-F125-8A14-F06B-672F2465D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4705350"/>
            <a:ext cx="22082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BadCharacter</a:t>
            </a:r>
          </a:p>
        </p:txBody>
      </p:sp>
      <p:sp>
        <p:nvSpPr>
          <p:cNvPr id="46097" name="Text Box 25">
            <a:extLst>
              <a:ext uri="{FF2B5EF4-FFF2-40B4-BE49-F238E27FC236}">
                <a16:creationId xmlns:a16="http://schemas.microsoft.com/office/drawing/2014/main" id="{A0B05926-054D-4CC1-6DF7-25615D237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5519738"/>
            <a:ext cx="2379662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giveMeMoney()</a:t>
            </a:r>
          </a:p>
          <a:p>
            <a:pPr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befriend(person)</a:t>
            </a:r>
          </a:p>
        </p:txBody>
      </p:sp>
      <p:sp>
        <p:nvSpPr>
          <p:cNvPr id="46098" name="Text Box 27">
            <a:extLst>
              <a:ext uri="{FF2B5EF4-FFF2-40B4-BE49-F238E27FC236}">
                <a16:creationId xmlns:a16="http://schemas.microsoft.com/office/drawing/2014/main" id="{C0681073-4A9E-FF77-8282-8FF52EBE2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3988" y="5468938"/>
            <a:ext cx="23796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giveMeMoney()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befriend(person)</a:t>
            </a:r>
          </a:p>
        </p:txBody>
      </p:sp>
      <p:sp>
        <p:nvSpPr>
          <p:cNvPr id="46099" name="Line 28">
            <a:extLst>
              <a:ext uri="{FF2B5EF4-FFF2-40B4-BE49-F238E27FC236}">
                <a16:creationId xmlns:a16="http://schemas.microsoft.com/office/drawing/2014/main" id="{2F445D60-DF82-AF37-E4A8-55C68A365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" y="2420938"/>
            <a:ext cx="1992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100" name="Text Box 29">
            <a:extLst>
              <a:ext uri="{FF2B5EF4-FFF2-40B4-BE49-F238E27FC236}">
                <a16:creationId xmlns:a16="http://schemas.microsoft.com/office/drawing/2014/main" id="{B6BC0E18-DECA-90FC-E8C2-31410FC2D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" y="1927225"/>
            <a:ext cx="19161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 variable</a:t>
            </a:r>
          </a:p>
        </p:txBody>
      </p:sp>
      <p:sp>
        <p:nvSpPr>
          <p:cNvPr id="46101" name="AutoShape 30">
            <a:extLst>
              <a:ext uri="{FF2B5EF4-FFF2-40B4-BE49-F238E27FC236}">
                <a16:creationId xmlns:a16="http://schemas.microsoft.com/office/drawing/2014/main" id="{0DE01249-DA59-357F-9334-FBBB78F07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2092325"/>
            <a:ext cx="473075" cy="328613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8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02" name="Line 31">
            <a:extLst>
              <a:ext uri="{FF2B5EF4-FFF2-40B4-BE49-F238E27FC236}">
                <a16:creationId xmlns:a16="http://schemas.microsoft.com/office/drawing/2014/main" id="{E065C201-4339-1B94-6EC2-0F7F91ECB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0638" y="2255838"/>
            <a:ext cx="265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103" name="Line 33">
            <a:extLst>
              <a:ext uri="{FF2B5EF4-FFF2-40B4-BE49-F238E27FC236}">
                <a16:creationId xmlns:a16="http://schemas.microsoft.com/office/drawing/2014/main" id="{41174B93-0F1A-F13A-3A2E-770BB2D8D1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8288" y="4051300"/>
            <a:ext cx="0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104" name="Line 34">
            <a:extLst>
              <a:ext uri="{FF2B5EF4-FFF2-40B4-BE49-F238E27FC236}">
                <a16:creationId xmlns:a16="http://schemas.microsoft.com/office/drawing/2014/main" id="{5B2FA0E7-06C2-B847-79F1-DB7C03571A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13825" y="4051300"/>
            <a:ext cx="0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105" name="AutoShape 35">
            <a:extLst>
              <a:ext uri="{FF2B5EF4-FFF2-40B4-BE49-F238E27FC236}">
                <a16:creationId xmlns:a16="http://schemas.microsoft.com/office/drawing/2014/main" id="{98C2D170-3750-1E7A-9517-3FC6840F0097}"/>
              </a:ext>
            </a:extLst>
          </p:cNvPr>
          <p:cNvSpPr>
            <a:spLocks noChangeArrowheads="1"/>
          </p:cNvSpPr>
          <p:nvPr/>
        </p:nvSpPr>
        <p:spPr bwMode="auto">
          <a:xfrm rot="7979345">
            <a:off x="6164263" y="3359150"/>
            <a:ext cx="381000" cy="434975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8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06" name="Rectangle 38">
            <a:extLst>
              <a:ext uri="{FF2B5EF4-FFF2-40B4-BE49-F238E27FC236}">
                <a16:creationId xmlns:a16="http://schemas.microsoft.com/office/drawing/2014/main" id="{7D8C6239-6491-DF38-6D71-672A37A96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75300"/>
            <a:ext cx="2181225" cy="1196975"/>
          </a:xfrm>
          <a:prstGeom prst="rect">
            <a:avLst/>
          </a:prstGeom>
          <a:solidFill>
            <a:srgbClr val="FEFCD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8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07" name="Text Box 39">
            <a:extLst>
              <a:ext uri="{FF2B5EF4-FFF2-40B4-BE49-F238E27FC236}">
                <a16:creationId xmlns:a16="http://schemas.microsoft.com/office/drawing/2014/main" id="{95DF75BF-4E59-CDD7-2170-8D9462B1C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5088" y="5575300"/>
            <a:ext cx="2355851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Client</a:t>
            </a: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giveMeMoney()</a:t>
            </a:r>
          </a:p>
          <a:p>
            <a:pPr eaLnBrk="1" hangingPunct="1"/>
            <a:endParaRPr lang="en-US" altLang="en-US" sz="24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08" name="Line 40">
            <a:extLst>
              <a:ext uri="{FF2B5EF4-FFF2-40B4-BE49-F238E27FC236}">
                <a16:creationId xmlns:a16="http://schemas.microsoft.com/office/drawing/2014/main" id="{39D743E0-2B2C-4A3B-843D-224246EB46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2988" y="4705350"/>
            <a:ext cx="0" cy="8699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5C84C07-2214-C940-100A-86EB944F2B96}"/>
              </a:ext>
            </a:extLst>
          </p:cNvPr>
          <p:cNvCxnSpPr>
            <a:cxnSpLocks/>
            <a:stCxn id="46105" idx="5"/>
          </p:cNvCxnSpPr>
          <p:nvPr/>
        </p:nvCxnSpPr>
        <p:spPr>
          <a:xfrm flipH="1">
            <a:off x="6326188" y="3576638"/>
            <a:ext cx="28575" cy="512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FA0685C-0E1A-B6BF-5483-1BCB2A245C16}"/>
              </a:ext>
            </a:extLst>
          </p:cNvPr>
          <p:cNvCxnSpPr/>
          <p:nvPr/>
        </p:nvCxnSpPr>
        <p:spPr>
          <a:xfrm rot="16200000" flipH="1">
            <a:off x="6582568" y="1596232"/>
            <a:ext cx="4763" cy="4991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C33309CE-8216-0E4B-A04E-E1B623F627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-106363"/>
            <a:ext cx="9407525" cy="836613"/>
          </a:xfrm>
        </p:spPr>
        <p:txBody>
          <a:bodyPr lIns="100772" tIns="50387" rIns="100772" bIns="50387" anchor="b"/>
          <a:lstStyle/>
          <a:p>
            <a:pPr eaLnBrk="1" hangingPunct="1"/>
            <a:r>
              <a:rPr lang="en-US" altLang="en-US" sz="3200">
                <a:cs typeface="Times New Roman" panose="02020603050405020304" pitchFamily="18" charset="0"/>
              </a:rPr>
              <a:t>Example Java Code </a:t>
            </a:r>
            <a:r>
              <a:rPr lang="en-US" altLang="en-US" sz="3900">
                <a:cs typeface="Times New Roman" panose="02020603050405020304" pitchFamily="18" charset="0"/>
              </a:rPr>
              <a:t>[</a:t>
            </a:r>
            <a:r>
              <a:rPr lang="en-US" altLang="en-US" sz="3100">
                <a:cs typeface="Times New Roman" panose="02020603050405020304" pitchFamily="18" charset="0"/>
              </a:rPr>
              <a:t>Without Pattern</a:t>
            </a:r>
            <a:r>
              <a:rPr lang="en-US" altLang="en-US" sz="3600"/>
              <a:t>]</a:t>
            </a:r>
          </a:p>
        </p:txBody>
      </p:sp>
      <p:sp>
        <p:nvSpPr>
          <p:cNvPr id="363523" name="Content Placeholder 2">
            <a:extLst>
              <a:ext uri="{FF2B5EF4-FFF2-40B4-BE49-F238E27FC236}">
                <a16:creationId xmlns:a16="http://schemas.microsoft.com/office/drawing/2014/main" id="{26E087F9-C167-1978-E2CA-107D9574E14F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252413" y="731838"/>
            <a:ext cx="9664700" cy="6240462"/>
          </a:xfrm>
        </p:spPr>
        <p:txBody>
          <a:bodyPr lIns="100772" tIns="50387" rIns="100772" bIns="50387"/>
          <a:lstStyle/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003300"/>
                </a:solidFill>
                <a:cs typeface="Times New Roman" panose="02020603050405020304" pitchFamily="18" charset="0"/>
              </a:rPr>
              <a:t>public class Person {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cs typeface="Times New Roman" panose="02020603050405020304" pitchFamily="18" charset="0"/>
              </a:rPr>
              <a:t>private String name; 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cs typeface="Times New Roman" panose="02020603050405020304" pitchFamily="18" charset="0"/>
              </a:rPr>
              <a:t>private String character; 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0000CC"/>
                </a:solidFill>
                <a:cs typeface="Times New Roman" panose="02020603050405020304" pitchFamily="18" charset="0"/>
              </a:rPr>
              <a:t>public Person(String name, String character){ 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cs typeface="Times New Roman" panose="02020603050405020304" pitchFamily="18" charset="0"/>
              </a:rPr>
              <a:t>this.name = name; this.character = character; </a:t>
            </a:r>
            <a:r>
              <a:rPr lang="en-US" altLang="en-US" sz="2600" b="1">
                <a:solidFill>
                  <a:srgbClr val="0000CC"/>
                </a:solidFill>
                <a:cs typeface="Times New Roman" panose="02020603050405020304" pitchFamily="18" charset="0"/>
              </a:rPr>
              <a:t>} 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0000CC"/>
                </a:solidFill>
                <a:cs typeface="Times New Roman" panose="02020603050405020304" pitchFamily="18" charset="0"/>
              </a:rPr>
              <a:t>public void giveMeMoney(){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cs typeface="Times New Roman" panose="02020603050405020304" pitchFamily="18" charset="0"/>
              </a:rPr>
              <a:t> if (character.equals("GoodCharacter")){ 	System.out.println("Yes, take all my money"); }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cs typeface="Times New Roman" panose="02020603050405020304" pitchFamily="18" charset="0"/>
              </a:rPr>
              <a:t>else if (character.equals("BadCharacter")){  System.out.println("No, I don’t have anything with me"); }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cs typeface="Times New Roman" panose="02020603050405020304" pitchFamily="18" charset="0"/>
              </a:rPr>
              <a:t>else if (character.equals("OtherCharacter")){ System.out.println("I will give the money tomorrow"); }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0000CC"/>
                </a:solidFill>
                <a:cs typeface="Times New Roman" panose="02020603050405020304" pitchFamily="18" charset="0"/>
              </a:rPr>
              <a:t> } </a:t>
            </a:r>
            <a:r>
              <a:rPr lang="en-US" altLang="en-US" sz="2600" b="1">
                <a:solidFill>
                  <a:srgbClr val="003300"/>
                </a:solidFill>
                <a:cs typeface="Times New Roman" panose="02020603050405020304" pitchFamily="18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6BCE134C-DF58-4B00-2B86-E1E6727B62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700" y="-449263"/>
            <a:ext cx="10080625" cy="1257301"/>
          </a:xfrm>
        </p:spPr>
        <p:txBody>
          <a:bodyPr lIns="100772" tIns="50387" rIns="100772" bIns="50387" anchor="b"/>
          <a:lstStyle/>
          <a:p>
            <a:pPr eaLnBrk="1" hangingPunct="1"/>
            <a:r>
              <a:rPr lang="en-US" altLang="en-US" sz="3600">
                <a:cs typeface="Times New Roman" panose="02020603050405020304" pitchFamily="18" charset="0"/>
              </a:rPr>
              <a:t>Example Java Code </a:t>
            </a:r>
            <a:r>
              <a:rPr lang="en-US" altLang="en-US" sz="4000">
                <a:cs typeface="Times New Roman" panose="02020603050405020304" pitchFamily="18" charset="0"/>
              </a:rPr>
              <a:t>[</a:t>
            </a:r>
            <a:r>
              <a:rPr lang="en-US" altLang="en-US" sz="3200">
                <a:cs typeface="Times New Roman" panose="02020603050405020304" pitchFamily="18" charset="0"/>
              </a:rPr>
              <a:t>With Pattern</a:t>
            </a:r>
            <a:r>
              <a:rPr lang="en-US" altLang="en-US" sz="4000"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64547" name="Content Placeholder 2">
            <a:extLst>
              <a:ext uri="{FF2B5EF4-FFF2-40B4-BE49-F238E27FC236}">
                <a16:creationId xmlns:a16="http://schemas.microsoft.com/office/drawing/2014/main" id="{8FB95626-0590-8CFD-3F17-37CA35B23AF8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168275" y="808038"/>
            <a:ext cx="9539288" cy="6164262"/>
          </a:xfrm>
        </p:spPr>
        <p:txBody>
          <a:bodyPr lIns="100772" tIns="50387" rIns="100772" bIns="50387"/>
          <a:lstStyle/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3300"/>
                </a:solidFill>
                <a:cs typeface="Times New Roman" panose="02020603050405020304" pitchFamily="18" charset="0"/>
              </a:rPr>
              <a:t>public interface Character { 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  <a:cs typeface="Times New Roman" panose="02020603050405020304" pitchFamily="18" charset="0"/>
              </a:rPr>
              <a:t>public void giveMeMoney(); </a:t>
            </a:r>
            <a:r>
              <a:rPr lang="en-US" altLang="en-US" sz="2800" b="1">
                <a:solidFill>
                  <a:srgbClr val="003300"/>
                </a:solidFill>
                <a:cs typeface="Times New Roman" panose="02020603050405020304" pitchFamily="18" charset="0"/>
              </a:rPr>
              <a:t>}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endParaRPr lang="en-IN" altLang="en-US" sz="2800">
              <a:cs typeface="Times New Roman" panose="02020603050405020304" pitchFamily="18" charset="0"/>
            </a:endParaRP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IN" altLang="en-US" sz="2800" b="1">
                <a:solidFill>
                  <a:srgbClr val="003300"/>
                </a:solidFill>
                <a:cs typeface="Times New Roman" panose="02020603050405020304" pitchFamily="18" charset="0"/>
              </a:rPr>
              <a:t>public class GoodCharacter implements Character {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IN" altLang="en-US" sz="2800" b="1">
                <a:solidFill>
                  <a:srgbClr val="0000CC"/>
                </a:solidFill>
                <a:cs typeface="Times New Roman" panose="02020603050405020304" pitchFamily="18" charset="0"/>
              </a:rPr>
              <a:t>public void giveMeMoney() { </a:t>
            </a:r>
            <a:r>
              <a:rPr lang="en-IN" altLang="en-US" sz="2800">
                <a:cs typeface="Times New Roman" panose="02020603050405020304" pitchFamily="18" charset="0"/>
              </a:rPr>
              <a:t>System.out.println("Yes, take all my money");</a:t>
            </a:r>
            <a:r>
              <a:rPr lang="en-IN" altLang="en-US" sz="2800" b="1">
                <a:solidFill>
                  <a:srgbClr val="0000CC"/>
                </a:solidFill>
                <a:cs typeface="Times New Roman" panose="02020603050405020304" pitchFamily="18" charset="0"/>
              </a:rPr>
              <a:t> } </a:t>
            </a:r>
            <a:r>
              <a:rPr lang="en-IN" altLang="en-US" sz="2800" b="1">
                <a:solidFill>
                  <a:srgbClr val="003300"/>
                </a:solidFill>
                <a:cs typeface="Times New Roman" panose="02020603050405020304" pitchFamily="18" charset="0"/>
              </a:rPr>
              <a:t>}</a:t>
            </a:r>
            <a:r>
              <a:rPr lang="en-IN" altLang="en-US" sz="2800">
                <a:cs typeface="Times New Roman" panose="02020603050405020304" pitchFamily="18" charset="0"/>
              </a:rPr>
              <a:t> 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endParaRPr lang="en-US" altLang="en-US" sz="2800" b="1">
              <a:solidFill>
                <a:srgbClr val="003300"/>
              </a:solidFill>
              <a:cs typeface="Times New Roman" panose="02020603050405020304" pitchFamily="18" charset="0"/>
            </a:endParaRP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IN" altLang="en-US" sz="2800" b="1">
                <a:solidFill>
                  <a:srgbClr val="003300"/>
                </a:solidFill>
                <a:cs typeface="Times New Roman" panose="02020603050405020304" pitchFamily="18" charset="0"/>
              </a:rPr>
              <a:t>public class BadCharacter implements Character{ 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IN" altLang="en-US" sz="2800" b="1">
                <a:solidFill>
                  <a:srgbClr val="0000CC"/>
                </a:solidFill>
                <a:cs typeface="Times New Roman" panose="02020603050405020304" pitchFamily="18" charset="0"/>
              </a:rPr>
              <a:t>	public void giveMeMoney() { </a:t>
            </a:r>
            <a:r>
              <a:rPr lang="en-IN" altLang="en-US" sz="2800">
                <a:cs typeface="Times New Roman" panose="02020603050405020304" pitchFamily="18" charset="0"/>
              </a:rPr>
              <a:t>System.out.println("No, I dont have anything with me"); </a:t>
            </a:r>
            <a:r>
              <a:rPr lang="en-IN" altLang="en-US" sz="2800" b="1">
                <a:solidFill>
                  <a:srgbClr val="0000CC"/>
                </a:solidFill>
                <a:cs typeface="Times New Roman" panose="02020603050405020304" pitchFamily="18" charset="0"/>
              </a:rPr>
              <a:t>}</a:t>
            </a:r>
            <a:r>
              <a:rPr lang="en-IN" altLang="en-US" sz="2800">
                <a:cs typeface="Times New Roman" panose="02020603050405020304" pitchFamily="18" charset="0"/>
              </a:rPr>
              <a:t> </a:t>
            </a:r>
            <a:r>
              <a:rPr lang="en-IN" altLang="en-US" sz="2800" b="1">
                <a:solidFill>
                  <a:srgbClr val="003300"/>
                </a:solidFill>
                <a:cs typeface="Times New Roman" panose="02020603050405020304" pitchFamily="18" charset="0"/>
              </a:rPr>
              <a:t>}</a:t>
            </a:r>
            <a:endParaRPr lang="en-US" altLang="en-US" sz="2800" b="1">
              <a:solidFill>
                <a:srgbClr val="0033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385D51B-0769-2127-A615-D4A614DB08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-523875"/>
            <a:ext cx="9220200" cy="1255713"/>
          </a:xfrm>
        </p:spPr>
        <p:txBody>
          <a:bodyPr lIns="100772" tIns="50387" rIns="100772" bIns="50387" anchor="b"/>
          <a:lstStyle/>
          <a:p>
            <a:pPr eaLnBrk="1" hangingPunct="1"/>
            <a:r>
              <a:rPr lang="en-US" altLang="en-US" sz="3600">
                <a:cs typeface="Times New Roman" panose="02020603050405020304" pitchFamily="18" charset="0"/>
              </a:rPr>
              <a:t>Example Java Code [</a:t>
            </a:r>
            <a:r>
              <a:rPr lang="en-US" altLang="en-US" sz="2800">
                <a:cs typeface="Times New Roman" panose="02020603050405020304" pitchFamily="18" charset="0"/>
              </a:rPr>
              <a:t>With Pattern</a:t>
            </a:r>
            <a:r>
              <a:rPr lang="en-US" altLang="en-US" sz="3600">
                <a:cs typeface="Times New Roman" panose="02020603050405020304" pitchFamily="18" charset="0"/>
              </a:rPr>
              <a:t>]</a:t>
            </a:r>
            <a:endParaRPr lang="en-US" altLang="en-US" sz="3600"/>
          </a:p>
        </p:txBody>
      </p:sp>
      <p:sp>
        <p:nvSpPr>
          <p:cNvPr id="365571" name="Content Placeholder 2">
            <a:extLst>
              <a:ext uri="{FF2B5EF4-FFF2-40B4-BE49-F238E27FC236}">
                <a16:creationId xmlns:a16="http://schemas.microsoft.com/office/drawing/2014/main" id="{96217258-6C30-FFB7-4EBE-BED85F001919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207963" y="808038"/>
            <a:ext cx="9664700" cy="6172200"/>
          </a:xfrm>
        </p:spPr>
        <p:txBody>
          <a:bodyPr lIns="100772" tIns="50387" rIns="100772" bIns="50387"/>
          <a:lstStyle/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IN" altLang="en-US" sz="2800" b="1">
                <a:solidFill>
                  <a:srgbClr val="003300"/>
                </a:solidFill>
                <a:cs typeface="Times New Roman" panose="02020603050405020304" pitchFamily="18" charset="0"/>
              </a:rPr>
              <a:t>public class PersonPatternSol{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IN" altLang="en-US" sz="2800">
                <a:cs typeface="Times New Roman" panose="02020603050405020304" pitchFamily="18" charset="0"/>
              </a:rPr>
              <a:t>private String name; 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IN" altLang="en-US" sz="2800">
                <a:cs typeface="Times New Roman" panose="02020603050405020304" pitchFamily="18" charset="0"/>
              </a:rPr>
              <a:t>private Character character; 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IN" altLang="en-US" sz="2800" b="1">
                <a:solidFill>
                  <a:srgbClr val="0000CC"/>
                </a:solidFill>
                <a:cs typeface="Times New Roman" panose="02020603050405020304" pitchFamily="18" charset="0"/>
              </a:rPr>
              <a:t>public PersonPatternSol(String name, Character character){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IN" altLang="en-US" sz="2800">
                <a:cs typeface="Times New Roman" panose="02020603050405020304" pitchFamily="18" charset="0"/>
              </a:rPr>
              <a:t>this.name = name;  this.character = character;</a:t>
            </a:r>
            <a:r>
              <a:rPr lang="en-IN" altLang="en-US" sz="2800" b="1">
                <a:solidFill>
                  <a:srgbClr val="0000CC"/>
                </a:solidFill>
                <a:cs typeface="Times New Roman" panose="02020603050405020304" pitchFamily="18" charset="0"/>
              </a:rPr>
              <a:t> }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IN" altLang="en-US" sz="2800" b="1">
                <a:solidFill>
                  <a:srgbClr val="0000CC"/>
                </a:solidFill>
                <a:cs typeface="Times New Roman" panose="02020603050405020304" pitchFamily="18" charset="0"/>
              </a:rPr>
              <a:t>public void giveMeMoney(){ </a:t>
            </a:r>
            <a:r>
              <a:rPr lang="en-IN" altLang="en-US" sz="2800">
                <a:cs typeface="Times New Roman" panose="02020603050405020304" pitchFamily="18" charset="0"/>
              </a:rPr>
              <a:t>character.giveMeMoney();</a:t>
            </a:r>
            <a:r>
              <a:rPr lang="en-IN" altLang="en-US" sz="2800" b="1">
                <a:solidFill>
                  <a:srgbClr val="0000CC"/>
                </a:solidFill>
                <a:cs typeface="Times New Roman" panose="02020603050405020304" pitchFamily="18" charset="0"/>
              </a:rPr>
              <a:t> } 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IN" altLang="en-US" sz="2800" b="1">
                <a:solidFill>
                  <a:srgbClr val="0000CC"/>
                </a:solidFill>
                <a:cs typeface="Times New Roman" panose="02020603050405020304" pitchFamily="18" charset="0"/>
              </a:rPr>
              <a:t>public static void main(String[] args) { 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IN" altLang="en-US" sz="2800">
                <a:cs typeface="Times New Roman" panose="02020603050405020304" pitchFamily="18" charset="0"/>
              </a:rPr>
              <a:t>PersonPatternSol object = new Person2("John", new GoodCharacter()); object.giveMeMoney(); object = new PersonPatternSol("John", new BadCharacter()); object.giveMeMoney(); } </a:t>
            </a:r>
            <a:r>
              <a:rPr lang="en-IN" altLang="en-US" sz="2800" b="1">
                <a:solidFill>
                  <a:srgbClr val="0000CC"/>
                </a:solidFill>
                <a:cs typeface="Times New Roman" panose="02020603050405020304" pitchFamily="18" charset="0"/>
              </a:rPr>
              <a:t>}</a:t>
            </a:r>
            <a:r>
              <a:rPr lang="en-IN" altLang="en-US" sz="2800">
                <a:cs typeface="Times New Roman" panose="02020603050405020304" pitchFamily="18" charset="0"/>
              </a:rPr>
              <a:t> </a:t>
            </a:r>
            <a:br>
              <a:rPr lang="en-IN" altLang="en-US" sz="2800">
                <a:cs typeface="Times New Roman" panose="02020603050405020304" pitchFamily="18" charset="0"/>
              </a:rPr>
            </a:br>
            <a:endParaRPr lang="en-US" altLang="en-US" sz="28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D0BF2A-9AB2-FD64-58AD-064C1C506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960438"/>
            <a:ext cx="9371013" cy="4343400"/>
          </a:xfrm>
          <a:prstGeom prst="rect">
            <a:avLst/>
          </a:prstGeom>
          <a:solidFill>
            <a:srgbClr val="FFFFCC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lIns="91420" tIns="45711" rIns="91420" bIns="45711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b="0" dirty="0">
              <a:latin typeface="+mj-lt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A6D4AFB-DF55-9FDE-80DD-F18F2B7C58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563" y="228600"/>
            <a:ext cx="9493250" cy="587375"/>
          </a:xfrm>
        </p:spPr>
        <p:txBody>
          <a:bodyPr/>
          <a:lstStyle/>
          <a:p>
            <a:r>
              <a:rPr lang="en-US" altLang="en-US" sz="3600"/>
              <a:t>Exercise 1 -- </a:t>
            </a:r>
            <a:r>
              <a:rPr lang="en-US" altLang="en-US" sz="3600">
                <a:solidFill>
                  <a:srgbClr val="0000CC"/>
                </a:solidFill>
              </a:rPr>
              <a:t>Solution</a:t>
            </a:r>
          </a:p>
        </p:txBody>
      </p:sp>
      <p:sp>
        <p:nvSpPr>
          <p:cNvPr id="1046531" name="Rectangle 3">
            <a:extLst>
              <a:ext uri="{FF2B5EF4-FFF2-40B4-BE49-F238E27FC236}">
                <a16:creationId xmlns:a16="http://schemas.microsoft.com/office/drawing/2014/main" id="{3697568E-CEBA-CCD5-6326-AC531A373F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01638" y="960438"/>
            <a:ext cx="9678987" cy="5962650"/>
          </a:xfrm>
        </p:spPr>
        <p:txBody>
          <a:bodyPr/>
          <a:lstStyle/>
          <a:p>
            <a:pPr>
              <a:spcAft>
                <a:spcPts val="600"/>
              </a:spcAft>
              <a:buFontTx/>
              <a:buNone/>
            </a:pPr>
            <a:r>
              <a:rPr lang="en-US" altLang="en-US" sz="2200" b="1">
                <a:solidFill>
                  <a:schemeClr val="tx1"/>
                </a:solidFill>
              </a:rPr>
              <a:t>class DBMgr {</a:t>
            </a:r>
            <a:endParaRPr lang="en-US" altLang="en-US" sz="2600" b="1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  <a:buFontTx/>
              <a:buNone/>
            </a:pPr>
            <a:r>
              <a:rPr lang="en-US" altLang="en-US" sz="2600" b="1">
                <a:solidFill>
                  <a:schemeClr val="tx1"/>
                </a:solidFill>
              </a:rPr>
              <a:t>	 private static DBMgr pMgr=null;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altLang="en-US" sz="2200" b="1">
                <a:solidFill>
                  <a:schemeClr val="tx1"/>
                </a:solidFill>
              </a:rPr>
              <a:t>    private </a:t>
            </a:r>
            <a:r>
              <a:rPr lang="en-US" altLang="en-US" sz="2600" b="1">
                <a:solidFill>
                  <a:schemeClr val="tx1"/>
                </a:solidFill>
              </a:rPr>
              <a:t>DBMgr() { </a:t>
            </a:r>
            <a:r>
              <a:rPr lang="en-US" altLang="en-US" sz="2800" b="1">
                <a:solidFill>
                  <a:schemeClr val="tx1"/>
                </a:solidFill>
              </a:rPr>
              <a:t>}</a:t>
            </a:r>
            <a:r>
              <a:rPr lang="en-US" altLang="en-US" sz="2200" b="1">
                <a:solidFill>
                  <a:schemeClr val="tx1"/>
                </a:solidFill>
              </a:rPr>
              <a:t> </a:t>
            </a:r>
            <a:r>
              <a:rPr lang="en-US" altLang="en-US" sz="2200" b="1">
                <a:solidFill>
                  <a:srgbClr val="0000CC"/>
                </a:solidFill>
              </a:rPr>
              <a:t>// No way to create outside of this Class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altLang="en-US" sz="2200" b="1">
                <a:solidFill>
                  <a:schemeClr val="tx1"/>
                </a:solidFill>
              </a:rPr>
              <a:t>    public</a:t>
            </a:r>
            <a:r>
              <a:rPr lang="en-US" altLang="en-US" sz="2600" b="1">
                <a:solidFill>
                  <a:schemeClr val="tx1"/>
                </a:solidFill>
              </a:rPr>
              <a:t>	static DBMgr getDBMgr() { </a:t>
            </a:r>
            <a:r>
              <a:rPr lang="en-US" altLang="en-US" sz="2000" b="1">
                <a:solidFill>
                  <a:srgbClr val="0000CC"/>
                </a:solidFill>
              </a:rPr>
              <a:t>// Only way to create.</a:t>
            </a:r>
            <a:r>
              <a:rPr lang="en-US" altLang="en-US" sz="2000" b="1">
                <a:solidFill>
                  <a:schemeClr val="tx1"/>
                </a:solidFill>
              </a:rPr>
              <a:t> 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altLang="en-US" sz="2600" b="1">
                <a:solidFill>
                  <a:schemeClr val="tx1"/>
                </a:solidFill>
              </a:rPr>
              <a:t>		     if (pMgr == NULL)  pMgr = new DBMgr();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altLang="en-US" sz="2600" b="1">
                <a:solidFill>
                  <a:schemeClr val="tx1"/>
                </a:solidFill>
              </a:rPr>
              <a:t>	     	return pMgr; 	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altLang="en-US" sz="2600" b="1">
                <a:solidFill>
                  <a:schemeClr val="tx1"/>
                </a:solidFill>
              </a:rPr>
              <a:t>   }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altLang="en-US" sz="2600" b="1">
                <a:solidFill>
                  <a:schemeClr val="tx1"/>
                </a:solidFill>
              </a:rPr>
              <a:t>	public Connection getConnection();   }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altLang="en-US" sz="2600" b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46532" name="Rectangle 4">
            <a:extLst>
              <a:ext uri="{FF2B5EF4-FFF2-40B4-BE49-F238E27FC236}">
                <a16:creationId xmlns:a16="http://schemas.microsoft.com/office/drawing/2014/main" id="{FF6F4F2F-ED09-4E7D-8BBA-2FD1F5521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5380038"/>
            <a:ext cx="9296400" cy="1981200"/>
          </a:xfrm>
          <a:prstGeom prst="rect">
            <a:avLst/>
          </a:prstGeom>
          <a:solidFill>
            <a:srgbClr val="009973"/>
          </a:solidFill>
          <a:ln w="12700">
            <a:solidFill>
              <a:srgbClr val="660066"/>
            </a:solidFill>
            <a:miter lim="800000"/>
            <a:headEnd/>
            <a:tailEnd/>
          </a:ln>
        </p:spPr>
        <p:txBody>
          <a:bodyPr lIns="99725" tIns="48987" rIns="99725" bIns="48987"/>
          <a:lstStyle>
            <a:lvl1pPr marL="377825" indent="-377825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Usage:</a:t>
            </a:r>
          </a:p>
          <a:p>
            <a: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DBMgr dbmgr =  DBMgr.getDBMgr();</a:t>
            </a:r>
          </a:p>
          <a:p>
            <a: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//Created first time called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6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6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4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4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4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4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4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4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4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531" grpId="0" build="p" autoUpdateAnimBg="0"/>
      <p:bldP spid="1046532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B9D8AF1-A2EB-5661-6AD9-03D4FFFEE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0"/>
            <a:ext cx="9372600" cy="677863"/>
          </a:xfrm>
        </p:spPr>
        <p:txBody>
          <a:bodyPr/>
          <a:lstStyle/>
          <a:p>
            <a:r>
              <a:rPr lang="en-US" altLang="en-US" sz="3200"/>
              <a:t>State Exercise 4: Color Changing Toy</a:t>
            </a: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8788011F-D496-7CAE-B22B-20D593EF3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52450"/>
            <a:ext cx="5116513" cy="5208588"/>
          </a:xfrm>
        </p:spPr>
        <p:txBody>
          <a:bodyPr/>
          <a:lstStyle/>
          <a:p>
            <a:pPr>
              <a:spcAft>
                <a:spcPct val="5000"/>
              </a:spcAft>
            </a:pPr>
            <a:r>
              <a:rPr lang="en-US" altLang="en-US" sz="2800"/>
              <a:t>Toy has 4 states: </a:t>
            </a:r>
          </a:p>
          <a:p>
            <a:pPr lvl="1">
              <a:spcAft>
                <a:spcPct val="5000"/>
              </a:spcAft>
            </a:pPr>
            <a:r>
              <a:rPr lang="en-US" altLang="en-US" sz="2300"/>
              <a:t>blue, black, green and red.</a:t>
            </a:r>
          </a:p>
          <a:p>
            <a:pPr>
              <a:spcAft>
                <a:spcPct val="5000"/>
              </a:spcAft>
            </a:pPr>
            <a:r>
              <a:rPr lang="en-US" altLang="en-US" sz="2800"/>
              <a:t>Two functions:</a:t>
            </a:r>
          </a:p>
          <a:p>
            <a:pPr lvl="1">
              <a:spcAft>
                <a:spcPct val="5000"/>
              </a:spcAft>
            </a:pPr>
            <a:r>
              <a:rPr lang="en-US" altLang="en-US" sz="2300"/>
              <a:t> push() and pull() changes the current state.</a:t>
            </a:r>
          </a:p>
          <a:p>
            <a:pPr>
              <a:spcAft>
                <a:spcPct val="50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Blue state</a:t>
            </a:r>
            <a:r>
              <a:rPr lang="en-US" altLang="en-US" sz="2800">
                <a:solidFill>
                  <a:srgbClr val="0000CC"/>
                </a:solidFill>
              </a:rPr>
              <a:t>: </a:t>
            </a:r>
          </a:p>
          <a:p>
            <a:pPr lvl="1">
              <a:spcAft>
                <a:spcPct val="5000"/>
              </a:spcAft>
            </a:pPr>
            <a:r>
              <a:rPr lang="en-US" altLang="en-US" sz="2300"/>
              <a:t>push -&gt; green state, pull -&gt; red state</a:t>
            </a:r>
          </a:p>
          <a:p>
            <a:pPr>
              <a:spcAft>
                <a:spcPct val="5000"/>
              </a:spcAft>
            </a:pPr>
            <a:r>
              <a:rPr lang="en-US" altLang="en-US" sz="2800"/>
              <a:t>Black state: </a:t>
            </a:r>
          </a:p>
          <a:p>
            <a:pPr lvl="1">
              <a:spcAft>
                <a:spcPct val="5000"/>
              </a:spcAft>
            </a:pPr>
            <a:r>
              <a:rPr lang="en-US" altLang="en-US" sz="2300"/>
              <a:t>push -&gt; red state, pull -&gt; black state</a:t>
            </a:r>
          </a:p>
          <a:p>
            <a:pPr>
              <a:spcAft>
                <a:spcPct val="5000"/>
              </a:spcAft>
            </a:pPr>
            <a:r>
              <a:rPr lang="en-US" altLang="en-US" sz="2800"/>
              <a:t>Green state: </a:t>
            </a:r>
          </a:p>
          <a:p>
            <a:pPr lvl="1">
              <a:spcAft>
                <a:spcPct val="5000"/>
              </a:spcAft>
            </a:pPr>
            <a:r>
              <a:rPr lang="en-US" altLang="en-US" sz="2300"/>
              <a:t>push -&gt; black state, pull -&gt; blue state</a:t>
            </a:r>
          </a:p>
          <a:p>
            <a:pPr>
              <a:spcAft>
                <a:spcPct val="5000"/>
              </a:spcAft>
            </a:pPr>
            <a:r>
              <a:rPr lang="en-US" altLang="en-US" sz="2800"/>
              <a:t>Red state: </a:t>
            </a:r>
          </a:p>
          <a:p>
            <a:pPr lvl="1">
              <a:spcAft>
                <a:spcPct val="5000"/>
              </a:spcAft>
            </a:pPr>
            <a:r>
              <a:rPr lang="en-US" altLang="en-US" sz="2300"/>
              <a:t>push -&gt; blue state, pull -&gt; green state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8A39D78E-CF10-89FA-63A2-881754C4A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5627688"/>
            <a:ext cx="4787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600" b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CFF5C84E-3549-2054-CE7D-48FA4E1D1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5627688"/>
            <a:ext cx="37814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600" b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50182" name="Picture 7">
            <a:extLst>
              <a:ext uri="{FF2B5EF4-FFF2-40B4-BE49-F238E27FC236}">
                <a16:creationId xmlns:a16="http://schemas.microsoft.com/office/drawing/2014/main" id="{7D22910E-7BAC-AFE5-8C55-9453CB31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960438"/>
            <a:ext cx="49911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6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CC2DDED-6261-815C-17E2-25F294FE5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0"/>
            <a:ext cx="9372600" cy="677863"/>
          </a:xfrm>
        </p:spPr>
        <p:txBody>
          <a:bodyPr/>
          <a:lstStyle/>
          <a:p>
            <a:r>
              <a:rPr lang="en-US" altLang="en-US" sz="3200"/>
              <a:t>State Exercise 4:  Color Change Toy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49D1B14-E943-7E97-1041-72089AC04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52450"/>
            <a:ext cx="4887913" cy="5208588"/>
          </a:xfrm>
        </p:spPr>
        <p:txBody>
          <a:bodyPr/>
          <a:lstStyle/>
          <a:p>
            <a:pPr>
              <a:spcAft>
                <a:spcPct val="5000"/>
              </a:spcAft>
            </a:pPr>
            <a:r>
              <a:rPr lang="en-US" altLang="en-US" sz="2800"/>
              <a:t>We have 4 states: </a:t>
            </a:r>
          </a:p>
          <a:p>
            <a:pPr lvl="1">
              <a:spcAft>
                <a:spcPct val="5000"/>
              </a:spcAft>
            </a:pPr>
            <a:r>
              <a:rPr lang="en-US" altLang="en-US" sz="2300"/>
              <a:t>blue, black, green and red.</a:t>
            </a:r>
          </a:p>
          <a:p>
            <a:pPr>
              <a:spcAft>
                <a:spcPct val="5000"/>
              </a:spcAft>
            </a:pPr>
            <a:r>
              <a:rPr lang="en-US" altLang="en-US" sz="2800"/>
              <a:t>Two functions:</a:t>
            </a:r>
          </a:p>
          <a:p>
            <a:pPr lvl="1">
              <a:spcAft>
                <a:spcPct val="5000"/>
              </a:spcAft>
            </a:pPr>
            <a:r>
              <a:rPr lang="en-US" altLang="en-US" sz="2300"/>
              <a:t> push() and pull() changes the current state.</a:t>
            </a:r>
          </a:p>
          <a:p>
            <a:pPr>
              <a:spcAft>
                <a:spcPct val="5000"/>
              </a:spcAft>
            </a:pPr>
            <a:r>
              <a:rPr lang="en-US" altLang="en-US" sz="2800" b="1">
                <a:solidFill>
                  <a:srgbClr val="6600CC"/>
                </a:solidFill>
              </a:rPr>
              <a:t>Blue state: </a:t>
            </a:r>
          </a:p>
          <a:p>
            <a:pPr lvl="1">
              <a:spcAft>
                <a:spcPct val="5000"/>
              </a:spcAft>
            </a:pPr>
            <a:r>
              <a:rPr lang="en-US" altLang="en-US" sz="2300" b="1">
                <a:solidFill>
                  <a:srgbClr val="00B050"/>
                </a:solidFill>
              </a:rPr>
              <a:t>push -&gt; green state</a:t>
            </a:r>
            <a:r>
              <a:rPr lang="en-US" altLang="en-US" sz="2300"/>
              <a:t>, pull -&gt; red state</a:t>
            </a:r>
          </a:p>
          <a:p>
            <a:pPr>
              <a:spcAft>
                <a:spcPct val="5000"/>
              </a:spcAft>
            </a:pPr>
            <a:r>
              <a:rPr lang="en-US" altLang="en-US" sz="2800"/>
              <a:t>Black state: </a:t>
            </a:r>
          </a:p>
          <a:p>
            <a:pPr lvl="1">
              <a:spcAft>
                <a:spcPct val="5000"/>
              </a:spcAft>
            </a:pPr>
            <a:r>
              <a:rPr lang="en-US" altLang="en-US" sz="2300"/>
              <a:t>push -&gt; red state, pull -&gt; black state</a:t>
            </a:r>
          </a:p>
          <a:p>
            <a:pPr>
              <a:spcAft>
                <a:spcPct val="5000"/>
              </a:spcAft>
            </a:pPr>
            <a:r>
              <a:rPr lang="en-US" altLang="en-US" sz="2800"/>
              <a:t>Green state: </a:t>
            </a:r>
          </a:p>
          <a:p>
            <a:pPr lvl="1">
              <a:spcAft>
                <a:spcPct val="5000"/>
              </a:spcAft>
            </a:pPr>
            <a:r>
              <a:rPr lang="en-US" altLang="en-US" sz="2300"/>
              <a:t>push -&gt; black state, pull -&gt; blue state</a:t>
            </a:r>
          </a:p>
          <a:p>
            <a:pPr>
              <a:spcAft>
                <a:spcPct val="5000"/>
              </a:spcAft>
            </a:pPr>
            <a:r>
              <a:rPr lang="en-US" altLang="en-US" sz="2800"/>
              <a:t>Red state: </a:t>
            </a:r>
          </a:p>
          <a:p>
            <a:pPr lvl="1">
              <a:spcAft>
                <a:spcPct val="5000"/>
              </a:spcAft>
            </a:pPr>
            <a:r>
              <a:rPr lang="en-US" altLang="en-US" sz="2300"/>
              <a:t>push -&gt; blue state, pull -&gt; green state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631D2635-917F-380C-7B51-9DBC42F27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5627688"/>
            <a:ext cx="4787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600" b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47B39D9-2A75-7C29-21A7-38C9C819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5627688"/>
            <a:ext cx="37814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600" b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52230" name="Picture 7">
            <a:extLst>
              <a:ext uri="{FF2B5EF4-FFF2-40B4-BE49-F238E27FC236}">
                <a16:creationId xmlns:a16="http://schemas.microsoft.com/office/drawing/2014/main" id="{DF18576B-EF0A-C586-17AC-6F61B041C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25" y="960438"/>
            <a:ext cx="5181600" cy="624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4C0BB4-6A92-9913-3C70-569B09E94007}"/>
              </a:ext>
            </a:extLst>
          </p:cNvPr>
          <p:cNvSpPr/>
          <p:nvPr/>
        </p:nvSpPr>
        <p:spPr bwMode="auto">
          <a:xfrm>
            <a:off x="4899025" y="1417638"/>
            <a:ext cx="5094288" cy="5181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latin typeface="+mj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1CCE1BA-9D14-432F-A1E9-2EFEFB42C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0"/>
            <a:ext cx="9372600" cy="677863"/>
          </a:xfrm>
        </p:spPr>
        <p:txBody>
          <a:bodyPr/>
          <a:lstStyle/>
          <a:p>
            <a:r>
              <a:rPr lang="en-US" altLang="en-US" sz="3200"/>
              <a:t>State Exercise 4:  Color Change Toy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F605A16-73D2-04B4-71FC-28EC5B4BE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52450"/>
            <a:ext cx="4887913" cy="5208588"/>
          </a:xfrm>
        </p:spPr>
        <p:txBody>
          <a:bodyPr/>
          <a:lstStyle/>
          <a:p>
            <a:pPr>
              <a:spcAft>
                <a:spcPct val="5000"/>
              </a:spcAft>
            </a:pPr>
            <a:r>
              <a:rPr lang="en-US" altLang="en-US" sz="2800"/>
              <a:t>We have 4 states: </a:t>
            </a:r>
          </a:p>
          <a:p>
            <a:pPr lvl="1">
              <a:spcAft>
                <a:spcPct val="5000"/>
              </a:spcAft>
            </a:pPr>
            <a:r>
              <a:rPr lang="en-US" altLang="en-US" sz="2300"/>
              <a:t>blue, black, green and red.</a:t>
            </a:r>
          </a:p>
          <a:p>
            <a:pPr>
              <a:spcAft>
                <a:spcPct val="5000"/>
              </a:spcAft>
            </a:pPr>
            <a:r>
              <a:rPr lang="en-US" altLang="en-US" sz="2800"/>
              <a:t>Two functions:</a:t>
            </a:r>
          </a:p>
          <a:p>
            <a:pPr lvl="1">
              <a:spcAft>
                <a:spcPct val="5000"/>
              </a:spcAft>
            </a:pPr>
            <a:r>
              <a:rPr lang="en-US" altLang="en-US" sz="2300"/>
              <a:t> push() and pull() changes the current state.</a:t>
            </a:r>
          </a:p>
          <a:p>
            <a:pPr>
              <a:spcAft>
                <a:spcPct val="5000"/>
              </a:spcAft>
            </a:pPr>
            <a:r>
              <a:rPr lang="en-US" altLang="en-US" sz="2800" b="1">
                <a:solidFill>
                  <a:srgbClr val="6600CC"/>
                </a:solidFill>
              </a:rPr>
              <a:t>Blue state: </a:t>
            </a:r>
          </a:p>
          <a:p>
            <a:pPr lvl="1">
              <a:spcAft>
                <a:spcPct val="5000"/>
              </a:spcAft>
            </a:pPr>
            <a:r>
              <a:rPr lang="en-US" altLang="en-US" sz="2300">
                <a:solidFill>
                  <a:schemeClr val="tx1"/>
                </a:solidFill>
              </a:rPr>
              <a:t>push -&gt; green state</a:t>
            </a:r>
            <a:r>
              <a:rPr lang="en-US" altLang="en-US" sz="2300" b="1">
                <a:solidFill>
                  <a:srgbClr val="FF0000"/>
                </a:solidFill>
              </a:rPr>
              <a:t>, pull -&gt; red state</a:t>
            </a:r>
          </a:p>
          <a:p>
            <a:pPr>
              <a:spcAft>
                <a:spcPct val="5000"/>
              </a:spcAft>
            </a:pPr>
            <a:r>
              <a:rPr lang="en-US" altLang="en-US" sz="2800"/>
              <a:t>Black state: </a:t>
            </a:r>
          </a:p>
          <a:p>
            <a:pPr lvl="1">
              <a:spcAft>
                <a:spcPct val="5000"/>
              </a:spcAft>
            </a:pPr>
            <a:r>
              <a:rPr lang="en-US" altLang="en-US" sz="2300"/>
              <a:t>push -&gt; red state, pull -&gt; black state</a:t>
            </a:r>
          </a:p>
          <a:p>
            <a:pPr>
              <a:spcAft>
                <a:spcPct val="5000"/>
              </a:spcAft>
            </a:pPr>
            <a:r>
              <a:rPr lang="en-US" altLang="en-US" sz="2800"/>
              <a:t>Green state: </a:t>
            </a:r>
          </a:p>
          <a:p>
            <a:pPr lvl="1">
              <a:spcAft>
                <a:spcPct val="5000"/>
              </a:spcAft>
            </a:pPr>
            <a:r>
              <a:rPr lang="en-US" altLang="en-US" sz="2300"/>
              <a:t>push -&gt; black state, pull -&gt; blue state</a:t>
            </a:r>
          </a:p>
          <a:p>
            <a:pPr>
              <a:spcAft>
                <a:spcPct val="5000"/>
              </a:spcAft>
            </a:pPr>
            <a:r>
              <a:rPr lang="en-US" altLang="en-US" sz="2800"/>
              <a:t>Red state: </a:t>
            </a:r>
          </a:p>
          <a:p>
            <a:pPr lvl="1">
              <a:spcAft>
                <a:spcPct val="5000"/>
              </a:spcAft>
            </a:pPr>
            <a:r>
              <a:rPr lang="en-US" altLang="en-US" sz="2300"/>
              <a:t>push -&gt; blue state, pull -&gt; green state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F63183EC-ACFF-2F08-5788-EA1B3893B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5627688"/>
            <a:ext cx="4787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600" b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134F7D68-A7E3-D0B7-6D8F-08CC3BEB8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5627688"/>
            <a:ext cx="37814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600" b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54278" name="Picture 7">
            <a:extLst>
              <a:ext uri="{FF2B5EF4-FFF2-40B4-BE49-F238E27FC236}">
                <a16:creationId xmlns:a16="http://schemas.microsoft.com/office/drawing/2014/main" id="{58B420EB-1FC6-46E0-7DFD-AB11BBA3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25" y="960438"/>
            <a:ext cx="5181600" cy="624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691E1E-E5E5-240E-3E07-650ECA11DE69}"/>
              </a:ext>
            </a:extLst>
          </p:cNvPr>
          <p:cNvSpPr/>
          <p:nvPr/>
        </p:nvSpPr>
        <p:spPr bwMode="auto">
          <a:xfrm>
            <a:off x="4899025" y="1417638"/>
            <a:ext cx="5094288" cy="5181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latin typeface="+mj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>
            <a:extLst>
              <a:ext uri="{FF2B5EF4-FFF2-40B4-BE49-F238E27FC236}">
                <a16:creationId xmlns:a16="http://schemas.microsoft.com/office/drawing/2014/main" id="{8A2EB0DC-41B3-E386-1A5F-0543A4D29B58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600075" y="-479425"/>
            <a:ext cx="8596313" cy="1255713"/>
          </a:xfrm>
        </p:spPr>
        <p:txBody>
          <a:bodyPr anchor="b"/>
          <a:lstStyle/>
          <a:p>
            <a:r>
              <a:rPr lang="en-US" altLang="en-US" sz="3600"/>
              <a:t>Exercise 4: Solution</a:t>
            </a:r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F44B66C1-BA5F-EAEB-D06F-3D197592D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6503988"/>
            <a:ext cx="100457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72" tIns="50738" rIns="101472" bIns="50738">
            <a:spAutoFit/>
          </a:bodyPr>
          <a:lstStyle>
            <a:lvl1pPr defTabSz="8397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8397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8397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8397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8397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Allow an object to alter its behavior (dynamically bind to a different method) when its internal state changes.</a:t>
            </a:r>
          </a:p>
        </p:txBody>
      </p:sp>
      <p:grpSp>
        <p:nvGrpSpPr>
          <p:cNvPr id="56324" name="Group 1">
            <a:extLst>
              <a:ext uri="{FF2B5EF4-FFF2-40B4-BE49-F238E27FC236}">
                <a16:creationId xmlns:a16="http://schemas.microsoft.com/office/drawing/2014/main" id="{49ADAF2F-D783-B1AB-DAE5-63B07F816DD5}"/>
              </a:ext>
            </a:extLst>
          </p:cNvPr>
          <p:cNvGrpSpPr>
            <a:grpSpLocks/>
          </p:cNvGrpSpPr>
          <p:nvPr/>
        </p:nvGrpSpPr>
        <p:grpSpPr bwMode="auto">
          <a:xfrm>
            <a:off x="0" y="960438"/>
            <a:ext cx="10080625" cy="4646612"/>
            <a:chOff x="0" y="960438"/>
            <a:chExt cx="10080625" cy="4646613"/>
          </a:xfrm>
        </p:grpSpPr>
        <p:sp>
          <p:nvSpPr>
            <p:cNvPr id="56325" name="Rectangle 2">
              <a:extLst>
                <a:ext uri="{FF2B5EF4-FFF2-40B4-BE49-F238E27FC236}">
                  <a16:creationId xmlns:a16="http://schemas.microsoft.com/office/drawing/2014/main" id="{B7E02499-5520-E898-2251-7C6AED548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600" y="4202113"/>
              <a:ext cx="1662113" cy="1177925"/>
            </a:xfrm>
            <a:prstGeom prst="rect">
              <a:avLst/>
            </a:prstGeom>
            <a:solidFill>
              <a:srgbClr val="C7FDD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56326" name="Rectangle 5">
              <a:extLst>
                <a:ext uri="{FF2B5EF4-FFF2-40B4-BE49-F238E27FC236}">
                  <a16:creationId xmlns:a16="http://schemas.microsoft.com/office/drawing/2014/main" id="{D29EDCE6-2603-ECA0-C3FB-4BAA1E5C4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5" y="960438"/>
              <a:ext cx="1868488" cy="1828800"/>
            </a:xfrm>
            <a:prstGeom prst="rect">
              <a:avLst/>
            </a:prstGeom>
            <a:solidFill>
              <a:srgbClr val="C7FDD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56327" name="Line 7">
              <a:extLst>
                <a:ext uri="{FF2B5EF4-FFF2-40B4-BE49-F238E27FC236}">
                  <a16:creationId xmlns:a16="http://schemas.microsoft.com/office/drawing/2014/main" id="{056C5264-C881-04A1-6CD0-D003C5FCD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" y="1771650"/>
              <a:ext cx="1858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328" name="Text Box 8">
              <a:extLst>
                <a:ext uri="{FF2B5EF4-FFF2-40B4-BE49-F238E27FC236}">
                  <a16:creationId xmlns:a16="http://schemas.microsoft.com/office/drawing/2014/main" id="{EE031F88-B218-D8F1-9CD0-13CD6A910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00" y="1062038"/>
              <a:ext cx="209550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Toy</a:t>
              </a:r>
            </a:p>
          </p:txBody>
        </p:sp>
        <p:sp>
          <p:nvSpPr>
            <p:cNvPr id="56329" name="Rectangle 9">
              <a:extLst>
                <a:ext uri="{FF2B5EF4-FFF2-40B4-BE49-F238E27FC236}">
                  <a16:creationId xmlns:a16="http://schemas.microsoft.com/office/drawing/2014/main" id="{D9908683-6CAF-A0A2-E7C4-3174EEF85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213" y="960438"/>
              <a:ext cx="2298700" cy="2025650"/>
            </a:xfrm>
            <a:prstGeom prst="rect">
              <a:avLst/>
            </a:prstGeom>
            <a:solidFill>
              <a:srgbClr val="C7FDD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56330" name="Line 10">
              <a:extLst>
                <a:ext uri="{FF2B5EF4-FFF2-40B4-BE49-F238E27FC236}">
                  <a16:creationId xmlns:a16="http://schemas.microsoft.com/office/drawing/2014/main" id="{E0A903A9-9C1D-C154-8388-912CD3BF8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9213" y="1668463"/>
              <a:ext cx="2298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331" name="Text Box 11">
              <a:extLst>
                <a:ext uri="{FF2B5EF4-FFF2-40B4-BE49-F238E27FC236}">
                  <a16:creationId xmlns:a16="http://schemas.microsoft.com/office/drawing/2014/main" id="{68B51E8A-EA9A-522E-E746-9596320D8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8513" y="1036638"/>
              <a:ext cx="1036637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State</a:t>
              </a:r>
            </a:p>
          </p:txBody>
        </p:sp>
        <p:sp>
          <p:nvSpPr>
            <p:cNvPr id="56332" name="Line 12">
              <a:extLst>
                <a:ext uri="{FF2B5EF4-FFF2-40B4-BE49-F238E27FC236}">
                  <a16:creationId xmlns:a16="http://schemas.microsoft.com/office/drawing/2014/main" id="{547CEB87-B246-ADC7-0245-86492519E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3313" y="4770438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333" name="Text Box 15">
              <a:extLst>
                <a:ext uri="{FF2B5EF4-FFF2-40B4-BE49-F238E27FC236}">
                  <a16:creationId xmlns:a16="http://schemas.microsoft.com/office/drawing/2014/main" id="{5A390916-0A67-CFF1-F639-E3A39B6A1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513" y="4313238"/>
              <a:ext cx="1600200" cy="37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Black State</a:t>
              </a:r>
            </a:p>
          </p:txBody>
        </p:sp>
        <p:sp>
          <p:nvSpPr>
            <p:cNvPr id="56334" name="Text Box 18">
              <a:extLst>
                <a:ext uri="{FF2B5EF4-FFF2-40B4-BE49-F238E27FC236}">
                  <a16:creationId xmlns:a16="http://schemas.microsoft.com/office/drawing/2014/main" id="{312FC070-6C5B-0117-BD92-8CB834A79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088" y="4741863"/>
              <a:ext cx="17748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push()</a:t>
              </a:r>
            </a:p>
          </p:txBody>
        </p:sp>
        <p:sp>
          <p:nvSpPr>
            <p:cNvPr id="56335" name="Line 19">
              <a:extLst>
                <a:ext uri="{FF2B5EF4-FFF2-40B4-BE49-F238E27FC236}">
                  <a16:creationId xmlns:a16="http://schemas.microsoft.com/office/drawing/2014/main" id="{83F503C7-1FD4-99E9-8E42-32B42667D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" y="2176463"/>
              <a:ext cx="1858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336" name="Text Box 20">
              <a:extLst>
                <a:ext uri="{FF2B5EF4-FFF2-40B4-BE49-F238E27FC236}">
                  <a16:creationId xmlns:a16="http://schemas.microsoft.com/office/drawing/2014/main" id="{79A2F8A6-EE81-2A97-A1E0-668534235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63" y="1717675"/>
              <a:ext cx="1916112" cy="4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state variable</a:t>
              </a:r>
            </a:p>
          </p:txBody>
        </p:sp>
        <p:sp>
          <p:nvSpPr>
            <p:cNvPr id="56337" name="AutoShape 21">
              <a:extLst>
                <a:ext uri="{FF2B5EF4-FFF2-40B4-BE49-F238E27FC236}">
                  <a16:creationId xmlns:a16="http://schemas.microsoft.com/office/drawing/2014/main" id="{9EF2639C-3B27-0391-E25F-A101F1200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88" y="1871663"/>
              <a:ext cx="441325" cy="30480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20528" name="Line 22">
              <a:extLst>
                <a:ext uri="{FF2B5EF4-FFF2-40B4-BE49-F238E27FC236}">
                  <a16:creationId xmlns:a16="http://schemas.microsoft.com/office/drawing/2014/main" id="{578FC7D8-92AC-4C76-421D-2F4707EAF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912" y="1951037"/>
              <a:ext cx="2590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lg" len="lg"/>
            </a:ln>
            <a:scene3d>
              <a:camera prst="orthographicFront">
                <a:rot lat="3000000" lon="21594000" rev="0"/>
              </a:camera>
              <a:lightRig rig="threePt" dir="t"/>
            </a:scene3d>
          </p:spPr>
          <p:txBody>
            <a:bodyPr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/>
            </a:p>
          </p:txBody>
        </p:sp>
        <p:sp>
          <p:nvSpPr>
            <p:cNvPr id="56339" name="Line 23">
              <a:extLst>
                <a:ext uri="{FF2B5EF4-FFF2-40B4-BE49-F238E27FC236}">
                  <a16:creationId xmlns:a16="http://schemas.microsoft.com/office/drawing/2014/main" id="{D40E3932-3176-E344-8273-AF4C6A165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738" y="3694113"/>
              <a:ext cx="5746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340" name="Line 24">
              <a:extLst>
                <a:ext uri="{FF2B5EF4-FFF2-40B4-BE49-F238E27FC236}">
                  <a16:creationId xmlns:a16="http://schemas.microsoft.com/office/drawing/2014/main" id="{685C08C9-313F-6BA6-3AA3-E48EA2E599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738" y="3694113"/>
              <a:ext cx="0" cy="5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341" name="Line 25">
              <a:extLst>
                <a:ext uri="{FF2B5EF4-FFF2-40B4-BE49-F238E27FC236}">
                  <a16:creationId xmlns:a16="http://schemas.microsoft.com/office/drawing/2014/main" id="{06688828-8384-5F78-D675-8D58B03F9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07488" y="3694113"/>
              <a:ext cx="0" cy="5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342" name="AutoShape 26">
              <a:extLst>
                <a:ext uri="{FF2B5EF4-FFF2-40B4-BE49-F238E27FC236}">
                  <a16:creationId xmlns:a16="http://schemas.microsoft.com/office/drawing/2014/main" id="{12F33FDC-B9C7-9173-C604-D4270E5606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10936">
              <a:off x="6010275" y="3017838"/>
              <a:ext cx="350838" cy="374650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56343" name="Line 27">
              <a:extLst>
                <a:ext uri="{FF2B5EF4-FFF2-40B4-BE49-F238E27FC236}">
                  <a16:creationId xmlns:a16="http://schemas.microsoft.com/office/drawing/2014/main" id="{D25D9AA2-225A-34FE-39BE-325F19E1F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18100" y="3702050"/>
              <a:ext cx="4763" cy="500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344" name="Rectangle 29">
              <a:extLst>
                <a:ext uri="{FF2B5EF4-FFF2-40B4-BE49-F238E27FC236}">
                  <a16:creationId xmlns:a16="http://schemas.microsoft.com/office/drawing/2014/main" id="{BD89A311-D45D-A091-3020-6707B7604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08539"/>
              <a:ext cx="1662110" cy="79851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56345" name="Text Box 30">
              <a:extLst>
                <a:ext uri="{FF2B5EF4-FFF2-40B4-BE49-F238E27FC236}">
                  <a16:creationId xmlns:a16="http://schemas.microsoft.com/office/drawing/2014/main" id="{3CE7E9B0-483C-EFE3-E6A9-5A98652E3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959350"/>
              <a:ext cx="1458912" cy="471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  Client</a:t>
              </a: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   </a:t>
              </a:r>
            </a:p>
          </p:txBody>
        </p:sp>
        <p:sp>
          <p:nvSpPr>
            <p:cNvPr id="56346" name="Text Box 33">
              <a:extLst>
                <a:ext uri="{FF2B5EF4-FFF2-40B4-BE49-F238E27FC236}">
                  <a16:creationId xmlns:a16="http://schemas.microsoft.com/office/drawing/2014/main" id="{372AEDE8-5687-21FF-F8AB-969866F6E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25" y="2379663"/>
              <a:ext cx="2035175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push()</a:t>
              </a:r>
            </a:p>
          </p:txBody>
        </p:sp>
        <p:sp>
          <p:nvSpPr>
            <p:cNvPr id="56347" name="Line 34">
              <a:extLst>
                <a:ext uri="{FF2B5EF4-FFF2-40B4-BE49-F238E27FC236}">
                  <a16:creationId xmlns:a16="http://schemas.microsoft.com/office/drawing/2014/main" id="{AA474BD8-F8F9-291C-F52A-D253CD91D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800" y="2681288"/>
              <a:ext cx="0" cy="2127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348" name="Line 35">
              <a:extLst>
                <a:ext uri="{FF2B5EF4-FFF2-40B4-BE49-F238E27FC236}">
                  <a16:creationId xmlns:a16="http://schemas.microsoft.com/office/drawing/2014/main" id="{7373D8AA-2186-3C6E-090E-7563F4767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00" y="2681288"/>
              <a:ext cx="174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349" name="Text Box 36">
              <a:extLst>
                <a:ext uri="{FF2B5EF4-FFF2-40B4-BE49-F238E27FC236}">
                  <a16:creationId xmlns:a16="http://schemas.microsoft.com/office/drawing/2014/main" id="{475D97B3-8BCD-F6A2-AFB7-5394D21B9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0825" y="1871663"/>
              <a:ext cx="2300288" cy="7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Push()</a:t>
              </a:r>
            </a:p>
            <a:p>
              <a:pPr eaLnBrk="1" hangingPunct="1"/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56350" name="Rectangle 2">
              <a:extLst>
                <a:ext uri="{FF2B5EF4-FFF2-40B4-BE49-F238E27FC236}">
                  <a16:creationId xmlns:a16="http://schemas.microsoft.com/office/drawing/2014/main" id="{5A8F2DD7-CA9D-310C-D629-E4A109C8F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00" y="4237038"/>
              <a:ext cx="1662113" cy="1177925"/>
            </a:xfrm>
            <a:prstGeom prst="rect">
              <a:avLst/>
            </a:prstGeom>
            <a:solidFill>
              <a:srgbClr val="C7FDD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56351" name="Line 12">
              <a:extLst>
                <a:ext uri="{FF2B5EF4-FFF2-40B4-BE49-F238E27FC236}">
                  <a16:creationId xmlns:a16="http://schemas.microsoft.com/office/drawing/2014/main" id="{46EAB8BD-F2A2-2C77-FF84-3DF1FABAE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513" y="4805363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352" name="Text Box 15">
              <a:extLst>
                <a:ext uri="{FF2B5EF4-FFF2-40B4-BE49-F238E27FC236}">
                  <a16:creationId xmlns:a16="http://schemas.microsoft.com/office/drawing/2014/main" id="{572DD162-93F5-CCE2-91D4-D148B4D61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713" y="4338638"/>
              <a:ext cx="1524000" cy="37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Blue State</a:t>
              </a:r>
            </a:p>
          </p:txBody>
        </p:sp>
        <p:sp>
          <p:nvSpPr>
            <p:cNvPr id="56353" name="Text Box 18">
              <a:extLst>
                <a:ext uri="{FF2B5EF4-FFF2-40B4-BE49-F238E27FC236}">
                  <a16:creationId xmlns:a16="http://schemas.microsoft.com/office/drawing/2014/main" id="{CF3BAF57-19A4-0F5E-02CD-FE318E82D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0700" y="4805363"/>
              <a:ext cx="1852613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Push()</a:t>
              </a:r>
            </a:p>
          </p:txBody>
        </p:sp>
        <p:sp>
          <p:nvSpPr>
            <p:cNvPr id="56354" name="Rectangle 2">
              <a:extLst>
                <a:ext uri="{FF2B5EF4-FFF2-40B4-BE49-F238E27FC236}">
                  <a16:creationId xmlns:a16="http://schemas.microsoft.com/office/drawing/2014/main" id="{147E2965-2E12-3399-58BE-857C567AF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400" y="4237038"/>
              <a:ext cx="1662113" cy="1177925"/>
            </a:xfrm>
            <a:prstGeom prst="rect">
              <a:avLst/>
            </a:prstGeom>
            <a:solidFill>
              <a:srgbClr val="C7FDD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56355" name="Line 12">
              <a:extLst>
                <a:ext uri="{FF2B5EF4-FFF2-40B4-BE49-F238E27FC236}">
                  <a16:creationId xmlns:a16="http://schemas.microsoft.com/office/drawing/2014/main" id="{3D794E6D-0D37-C7FB-B942-F7C7F9C6F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8113" y="4805363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356" name="Text Box 15">
              <a:extLst>
                <a:ext uri="{FF2B5EF4-FFF2-40B4-BE49-F238E27FC236}">
                  <a16:creationId xmlns:a16="http://schemas.microsoft.com/office/drawing/2014/main" id="{990301FA-0B4C-74D8-5957-985B4C8D2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313" y="4338638"/>
              <a:ext cx="1600200" cy="37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Red State</a:t>
              </a:r>
            </a:p>
          </p:txBody>
        </p:sp>
        <p:sp>
          <p:nvSpPr>
            <p:cNvPr id="56357" name="Text Box 18">
              <a:extLst>
                <a:ext uri="{FF2B5EF4-FFF2-40B4-BE49-F238E27FC236}">
                  <a16:creationId xmlns:a16="http://schemas.microsoft.com/office/drawing/2014/main" id="{48E0104C-6F71-4439-2D7A-88D23F3AF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2075" y="4818063"/>
              <a:ext cx="1736725" cy="7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Push()</a:t>
              </a:r>
            </a:p>
            <a:p>
              <a:pPr eaLnBrk="1" hangingPunct="1"/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56358" name="Rectangle 2">
              <a:extLst>
                <a:ext uri="{FF2B5EF4-FFF2-40B4-BE49-F238E27FC236}">
                  <a16:creationId xmlns:a16="http://schemas.microsoft.com/office/drawing/2014/main" id="{CE33DBDC-7223-170D-DB0D-8572B87BD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200" y="4237038"/>
              <a:ext cx="1662113" cy="1177925"/>
            </a:xfrm>
            <a:prstGeom prst="rect">
              <a:avLst/>
            </a:prstGeom>
            <a:solidFill>
              <a:srgbClr val="C7FDD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56359" name="Line 12">
              <a:extLst>
                <a:ext uri="{FF2B5EF4-FFF2-40B4-BE49-F238E27FC236}">
                  <a16:creationId xmlns:a16="http://schemas.microsoft.com/office/drawing/2014/main" id="{C468B0E9-F1DA-BDE6-7605-533AF631E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6913" y="4805363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360" name="Text Box 15">
              <a:extLst>
                <a:ext uri="{FF2B5EF4-FFF2-40B4-BE49-F238E27FC236}">
                  <a16:creationId xmlns:a16="http://schemas.microsoft.com/office/drawing/2014/main" id="{13D2A7D9-0FF6-8448-48EE-0DF08293E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5800" y="4338638"/>
              <a:ext cx="1687513" cy="37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Green State</a:t>
              </a:r>
            </a:p>
          </p:txBody>
        </p:sp>
        <p:sp>
          <p:nvSpPr>
            <p:cNvPr id="56361" name="Text Box 18">
              <a:extLst>
                <a:ext uri="{FF2B5EF4-FFF2-40B4-BE49-F238E27FC236}">
                  <a16:creationId xmlns:a16="http://schemas.microsoft.com/office/drawing/2014/main" id="{C88819D5-D72A-0AC9-68A2-4DCD56668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2150" y="4846638"/>
              <a:ext cx="176847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Push()</a:t>
              </a:r>
            </a:p>
          </p:txBody>
        </p:sp>
        <p:sp>
          <p:nvSpPr>
            <p:cNvPr id="56362" name="Line 27">
              <a:extLst>
                <a:ext uri="{FF2B5EF4-FFF2-40B4-BE49-F238E27FC236}">
                  <a16:creationId xmlns:a16="http://schemas.microsoft.com/office/drawing/2014/main" id="{C35EF7F5-70C0-1262-9218-FC685493D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65975" y="3702050"/>
              <a:ext cx="7938" cy="500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363" name="Line 27">
              <a:extLst>
                <a:ext uri="{FF2B5EF4-FFF2-40B4-BE49-F238E27FC236}">
                  <a16:creationId xmlns:a16="http://schemas.microsoft.com/office/drawing/2014/main" id="{9C390DB7-2C2A-2F3B-82D1-B57F230FA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75375" y="3246438"/>
              <a:ext cx="7938" cy="498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1036F73-48FE-2EEA-047E-C6FB0CC13F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295275"/>
            <a:ext cx="8596312" cy="1255713"/>
          </a:xfrm>
        </p:spPr>
        <p:txBody>
          <a:bodyPr/>
          <a:lstStyle/>
          <a:p>
            <a:r>
              <a:rPr lang="en-US" altLang="en-US" sz="3200"/>
              <a:t>Exercise 4: Solution</a:t>
            </a:r>
          </a:p>
        </p:txBody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036E37DF-37B4-2F6E-8817-F9BBA2D244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655638"/>
            <a:ext cx="9840913" cy="6019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public abstract class State</a:t>
            </a:r>
            <a:r>
              <a:rPr lang="en-US" altLang="en-US" sz="2800" b="1"/>
              <a:t> </a:t>
            </a:r>
            <a:r>
              <a:rPr lang="en-US" altLang="en-US" sz="2800" b="1">
                <a:solidFill>
                  <a:srgbClr val="0000CC"/>
                </a:solidFill>
              </a:rPr>
              <a:t>{</a:t>
            </a:r>
            <a:r>
              <a:rPr lang="en-US" altLang="en-US" sz="2800">
                <a:solidFill>
                  <a:srgbClr val="0000CC"/>
                </a:solidFill>
              </a:rPr>
              <a:t>  </a:t>
            </a:r>
            <a:r>
              <a:rPr lang="en-US" altLang="en-US" sz="2800"/>
              <a:t>   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public abstract void handlePush(Context c);     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public abstract void handlePull(Context c);     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public abstract Color getColor();    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>
                <a:solidFill>
                  <a:srgbClr val="0000CC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public class BlackState extends State {</a:t>
            </a:r>
            <a:r>
              <a:rPr lang="en-US" altLang="en-US" sz="3200" b="1"/>
              <a:t>      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2800"/>
              <a:t>	public void handlePush(Context c) {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2800"/>
              <a:t>       c.setState(new RedState());}      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2800"/>
              <a:t>   public void handlePull(Context c) {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2800"/>
              <a:t>        c.setState(new GreenState());}      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2800"/>
              <a:t>   public Color getColor() {return (Color.black);}    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2800">
                <a:solidFill>
                  <a:srgbClr val="0000CC"/>
                </a:solidFill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73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AFE468D-34D5-61FB-AC77-AF8316A6B2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1850" y="0"/>
            <a:ext cx="8596313" cy="1255713"/>
          </a:xfrm>
        </p:spPr>
        <p:txBody>
          <a:bodyPr/>
          <a:lstStyle/>
          <a:p>
            <a:r>
              <a:rPr lang="en-US" altLang="en-US" sz="3600"/>
              <a:t>State Example </a:t>
            </a:r>
            <a:r>
              <a:rPr lang="en-US" altLang="en-US" sz="2000"/>
              <a:t>Cont…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B60FA8C-B143-2F8B-88B3-D9446E37EC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7175" y="1511300"/>
            <a:ext cx="8745538" cy="6019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public class Context {</a:t>
            </a:r>
            <a:r>
              <a:rPr lang="en-US" altLang="en-US" sz="3200" b="1"/>
              <a:t>     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 typeface="Symbol" panose="05050102010706020507" pitchFamily="18" charset="2"/>
              <a:buNone/>
            </a:pPr>
            <a:r>
              <a:rPr lang="en-US" altLang="en-US" sz="2800"/>
              <a:t>private State state = null;  // State attribute     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 typeface="Symbol" panose="05050102010706020507" pitchFamily="18" charset="2"/>
              <a:buNone/>
            </a:pPr>
            <a:r>
              <a:rPr lang="en-US" altLang="en-US" sz="2800"/>
              <a:t>public Context(State state) {this.state = state;}      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 typeface="Symbol" panose="05050102010706020507" pitchFamily="18" charset="2"/>
              <a:buNone/>
            </a:pPr>
            <a:r>
              <a:rPr lang="en-US" altLang="en-US" sz="2800"/>
              <a:t>public Context() {this(new BlueState());}      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 typeface="Symbol" panose="05050102010706020507" pitchFamily="18" charset="2"/>
              <a:buNone/>
            </a:pPr>
            <a:r>
              <a:rPr lang="en-US" altLang="en-US" sz="2800"/>
              <a:t>public State getState() {return state;}      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 typeface="Symbol" panose="05050102010706020507" pitchFamily="18" charset="2"/>
              <a:buNone/>
            </a:pPr>
            <a:r>
              <a:rPr lang="en-US" altLang="en-US" sz="2800"/>
              <a:t>public void setState(State state) {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 typeface="Symbol" panose="05050102010706020507" pitchFamily="18" charset="2"/>
              <a:buNone/>
            </a:pPr>
            <a:r>
              <a:rPr lang="en-US" altLang="en-US" sz="2800"/>
              <a:t>                                this.state = state;}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 typeface="Symbol" panose="05050102010706020507" pitchFamily="18" charset="2"/>
              <a:buNone/>
            </a:pPr>
            <a:r>
              <a:rPr lang="en-US" altLang="en-US" sz="2800"/>
              <a:t>public void push() {state.Push(this);}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000CC"/>
                </a:solidFill>
              </a:rPr>
              <a:t>}</a:t>
            </a:r>
            <a:endParaRPr lang="en-US" altLang="en-US" sz="440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73533E8-F039-E4EC-B0A5-DF3AB9DB91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5163" y="228600"/>
            <a:ext cx="8596312" cy="884238"/>
          </a:xfrm>
        </p:spPr>
        <p:txBody>
          <a:bodyPr/>
          <a:lstStyle/>
          <a:p>
            <a:r>
              <a:rPr lang="en-US" altLang="en-US" sz="3600"/>
              <a:t>Pros of State Pattern</a:t>
            </a:r>
          </a:p>
        </p:txBody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80C50ADF-9DDE-CA34-9C62-D115E67625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1341438"/>
            <a:ext cx="9599612" cy="64770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Localizes state-specific behavior: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altLang="en-US"/>
              <a:t>Partitions behavior for different states into separate objects.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Makes state transitions explicit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ct val="25000"/>
              </a:spcAft>
            </a:pPr>
            <a:r>
              <a:rPr lang="en-US" altLang="en-US"/>
              <a:t>Obvious when moving from one state to another: as appropriate state class instance must be swapped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BAE6019-57C9-A34E-C54C-C953F525D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9313" y="0"/>
            <a:ext cx="8596312" cy="1255713"/>
          </a:xfrm>
        </p:spPr>
        <p:txBody>
          <a:bodyPr/>
          <a:lstStyle/>
          <a:p>
            <a:r>
              <a:rPr lang="en-US" altLang="en-US" sz="3600"/>
              <a:t>Question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9336468-FC38-6D46-647E-05F60A662B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15913" y="1112838"/>
            <a:ext cx="9096375" cy="5562600"/>
          </a:xfrm>
        </p:spPr>
        <p:txBody>
          <a:bodyPr/>
          <a:lstStyle/>
          <a:p>
            <a:r>
              <a:rPr lang="en-US" altLang="en-US">
                <a:solidFill>
                  <a:srgbClr val="0000CC"/>
                </a:solidFill>
              </a:rPr>
              <a:t>Who creates the states that are taken on transitions?</a:t>
            </a:r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F93EC974-D97D-641C-F2F3-0592BAEB1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2408238"/>
            <a:ext cx="7315200" cy="984250"/>
          </a:xfrm>
          <a:prstGeom prst="rect">
            <a:avLst/>
          </a:prstGeom>
          <a:solidFill>
            <a:srgbClr val="FFFF00"/>
          </a:solidFill>
          <a:ln w="9525" cap="rnd">
            <a:solidFill>
              <a:srgbClr val="CC3300"/>
            </a:solidFill>
            <a:prstDash val="sysDot"/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PreferablyIncorporated into the ConcreteState classes</a:t>
            </a:r>
          </a:p>
        </p:txBody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id="{F0A88BD9-6B86-8D96-8FBC-89071C867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3879850"/>
            <a:ext cx="6964362" cy="450850"/>
          </a:xfrm>
          <a:prstGeom prst="rect">
            <a:avLst/>
          </a:prstGeom>
          <a:solidFill>
            <a:srgbClr val="FFFF00"/>
          </a:solidFill>
          <a:ln w="9525" cap="rnd">
            <a:solidFill>
              <a:srgbClr val="CC3300"/>
            </a:solidFill>
            <a:prstDash val="sysDot"/>
            <a:miter lim="800000"/>
            <a:headEnd/>
            <a:tailEnd/>
          </a:ln>
        </p:spPr>
        <p:txBody>
          <a:bodyPr wrap="none"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US" altLang="en-US" sz="28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 the Context Class for simple cases</a:t>
            </a:r>
          </a:p>
        </p:txBody>
      </p:sp>
      <p:pic>
        <p:nvPicPr>
          <p:cNvPr id="63494" name="Picture 2">
            <a:extLst>
              <a:ext uri="{FF2B5EF4-FFF2-40B4-BE49-F238E27FC236}">
                <a16:creationId xmlns:a16="http://schemas.microsoft.com/office/drawing/2014/main" id="{58A97A91-DCE5-D812-EE19-6CB255CE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3" y="4687888"/>
            <a:ext cx="5138737" cy="237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animBg="1"/>
      <p:bldP spid="17920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01420BE-EB91-EECA-A429-DFCCE64B51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379413"/>
            <a:ext cx="9448800" cy="1255712"/>
          </a:xfrm>
        </p:spPr>
        <p:txBody>
          <a:bodyPr/>
          <a:lstStyle/>
          <a:p>
            <a:r>
              <a:rPr lang="en-US" altLang="en-US" sz="3200"/>
              <a:t>When are ConcreteState Objects Created?</a:t>
            </a:r>
            <a:endParaRPr lang="en-US" altLang="en-US" sz="4000"/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A31494F3-4B6D-6240-E946-B3626260FD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4013" y="1800225"/>
            <a:ext cx="9372600" cy="54102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/>
              <a:t>Two options:</a:t>
            </a:r>
          </a:p>
          <a:p>
            <a:pPr lvl="1">
              <a:lnSpc>
                <a:spcPct val="130000"/>
              </a:lnSpc>
              <a:spcBef>
                <a:spcPct val="15000"/>
              </a:spcBef>
              <a:spcAft>
                <a:spcPts val="1800"/>
              </a:spcAft>
            </a:pPr>
            <a:r>
              <a:rPr lang="en-US" altLang="en-US" b="1">
                <a:solidFill>
                  <a:srgbClr val="0000CC"/>
                </a:solidFill>
              </a:rPr>
              <a:t>Created as and when they are needed.</a:t>
            </a:r>
          </a:p>
          <a:p>
            <a:pPr lvl="1">
              <a:lnSpc>
                <a:spcPct val="130000"/>
              </a:lnSpc>
              <a:spcBef>
                <a:spcPct val="15000"/>
              </a:spcBef>
              <a:spcAft>
                <a:spcPts val="1800"/>
              </a:spcAft>
            </a:pPr>
            <a:r>
              <a:rPr lang="en-US" altLang="en-US" b="1">
                <a:solidFill>
                  <a:srgbClr val="0000CC"/>
                </a:solidFill>
              </a:rPr>
              <a:t>Create once, used whenever needed: </a:t>
            </a:r>
            <a:r>
              <a:rPr lang="en-US" altLang="en-US"/>
              <a:t>Context class uses it when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9D6899C-C8BC-2632-525C-FBA8B56609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-182563"/>
            <a:ext cx="8596312" cy="1255713"/>
          </a:xfrm>
        </p:spPr>
        <p:txBody>
          <a:bodyPr/>
          <a:lstStyle/>
          <a:p>
            <a:r>
              <a:rPr lang="en-US" altLang="en-US" sz="3200"/>
              <a:t>Food for thought…</a:t>
            </a:r>
          </a:p>
        </p:txBody>
      </p:sp>
      <p:sp>
        <p:nvSpPr>
          <p:cNvPr id="571395" name="Rectangle 3">
            <a:extLst>
              <a:ext uri="{FF2B5EF4-FFF2-40B4-BE49-F238E27FC236}">
                <a16:creationId xmlns:a16="http://schemas.microsoft.com/office/drawing/2014/main" id="{7D51B044-AD30-64FD-4A78-5B26AA3588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808038"/>
            <a:ext cx="9448800" cy="6096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100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Where to define the state transitions ?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spcAft>
                <a:spcPct val="10000"/>
              </a:spcAft>
            </a:pPr>
            <a:r>
              <a:rPr lang="en-US" altLang="en-US"/>
              <a:t>For simple cases, transition can be defined in the context.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spcAft>
                <a:spcPts val="1800"/>
              </a:spcAft>
            </a:pPr>
            <a:r>
              <a:rPr lang="en-US" altLang="en-US"/>
              <a:t>More usable if transition is specified in the State subclass.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100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Whether to create State objects as and when required or to create-them-once-and-use-many-times ?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spcAft>
                <a:spcPct val="10000"/>
              </a:spcAft>
            </a:pPr>
            <a:r>
              <a:rPr lang="en-US" altLang="en-US" sz="2800"/>
              <a:t>First one is desirable if  state changes are infrequent.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spcAft>
                <a:spcPct val="10000"/>
              </a:spcAft>
            </a:pPr>
            <a:r>
              <a:rPr lang="en-US" altLang="en-US" sz="2800"/>
              <a:t>Later one is desirable if the state changes are frequent.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10000"/>
              </a:spcAft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7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8F1CCCC1-0659-667C-516A-3D6CC41A3F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69325" y="7056438"/>
            <a:ext cx="1511300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59A6ED59-553C-40B0-B25C-4775B7894A15}" type="slidenum">
              <a:rPr lang="en-US" altLang="en-US" b="0">
                <a:cs typeface="Arial" panose="020B0604020202020204" pitchFamily="34" charset="0"/>
              </a:rPr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5</a:t>
            </a:fld>
            <a:endParaRPr lang="en-US" altLang="en-US" b="0">
              <a:cs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8979604-FC4B-1901-98D7-D25AF1141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313" y="-23813"/>
            <a:ext cx="9601200" cy="962026"/>
          </a:xfrm>
        </p:spPr>
        <p:txBody>
          <a:bodyPr/>
          <a:lstStyle/>
          <a:p>
            <a:r>
              <a:rPr lang="en-US" altLang="en-US" sz="3200"/>
              <a:t>Why not just use a static method?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28479846-7340-D3C7-EB73-C7B38F8312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808038"/>
            <a:ext cx="9677400" cy="63246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Why have all the complexity of Singleton?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>
                <a:solidFill>
                  <a:srgbClr val="006600"/>
                </a:solidFill>
              </a:rPr>
              <a:t>Why is a static method with private constructor not enough?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800"/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800"/>
          </a:p>
        </p:txBody>
      </p:sp>
      <p:sp>
        <p:nvSpPr>
          <p:cNvPr id="795653" name="Text Box 5">
            <a:extLst>
              <a:ext uri="{FF2B5EF4-FFF2-40B4-BE49-F238E27FC236}">
                <a16:creationId xmlns:a16="http://schemas.microsoft.com/office/drawing/2014/main" id="{86865669-4130-852B-C0B8-4ADA5033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3581400"/>
            <a:ext cx="100806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marL="385763" indent="-3857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811213" indent="-3000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5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Problem 1: lacks flexibility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31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Static methods can't be passed as an argument to a method, nor returned</a:t>
            </a:r>
          </a:p>
          <a:p>
            <a:pPr>
              <a:lnSpc>
                <a:spcPct val="114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5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Problem 2: cannot be extended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31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Static methods can't be subclassed and overridden like a singleton's could be.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F8DAF0-AA0F-CAF2-3D47-0216CE48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2027238"/>
            <a:ext cx="5257800" cy="15541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ts val="600"/>
              </a:spcBef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class DBMgr{</a:t>
            </a:r>
          </a:p>
          <a:p>
            <a:pPr lvl="1">
              <a:spcBef>
                <a:spcPts val="600"/>
              </a:spcBef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private static DBMgr d= DBMgr();</a:t>
            </a:r>
          </a:p>
          <a:p>
            <a:pPr lvl="1">
              <a:spcBef>
                <a:spcPts val="600"/>
              </a:spcBef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static DBMgr getDBMgr(){</a:t>
            </a:r>
          </a:p>
          <a:p>
            <a:pPr lvl="1">
              <a:spcBef>
                <a:spcPts val="600"/>
              </a:spcBef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return d;}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5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5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95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95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71098B3-51E9-7138-7360-D73D817926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274638"/>
            <a:ext cx="8596312" cy="960437"/>
          </a:xfrm>
        </p:spPr>
        <p:txBody>
          <a:bodyPr/>
          <a:lstStyle/>
          <a:p>
            <a:r>
              <a:rPr lang="en-US" altLang="en-US" sz="3200"/>
              <a:t>Known Uses and Related Patterns</a:t>
            </a:r>
          </a:p>
        </p:txBody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1F571C36-9F1A-EC49-08C9-964B4AF79A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493838"/>
            <a:ext cx="9220200" cy="5791200"/>
          </a:xfrm>
        </p:spPr>
        <p:txBody>
          <a:bodyPr/>
          <a:lstStyle/>
          <a:p>
            <a:pPr marL="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dirty="0">
                <a:latin typeface="+mj-lt"/>
              </a:rPr>
              <a:t>Several  interactive drawing programs use the State pattern.</a:t>
            </a:r>
          </a:p>
          <a:p>
            <a:pPr mar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The Flyweight pattern makes it clear:</a:t>
            </a:r>
          </a:p>
          <a:p>
            <a:pPr marL="742950" lvl="1" indent="-28575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800" dirty="0">
                <a:latin typeface="+mj-lt"/>
              </a:rPr>
              <a:t>When and how State objects can be shared.</a:t>
            </a:r>
          </a:p>
          <a:p>
            <a:pPr marL="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dirty="0">
                <a:latin typeface="+mj-lt"/>
              </a:rPr>
              <a:t>State Objects are often Singletons.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3">
            <a:extLst>
              <a:ext uri="{FF2B5EF4-FFF2-40B4-BE49-F238E27FC236}">
                <a16:creationId xmlns:a16="http://schemas.microsoft.com/office/drawing/2014/main" id="{6A41E4F5-2BEA-3C7F-B3F5-9CD1B5B1FFC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55650" y="2347913"/>
            <a:ext cx="8569325" cy="1620837"/>
          </a:xfrm>
          <a:solidFill>
            <a:srgbClr val="FF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4000">
                <a:solidFill>
                  <a:srgbClr val="0000CC"/>
                </a:solidFill>
              </a:rPr>
              <a:t>Composite Pattern</a:t>
            </a:r>
          </a:p>
        </p:txBody>
      </p:sp>
    </p:spTree>
  </p:cSld>
  <p:clrMapOvr>
    <a:masterClrMapping/>
  </p:clrMapOvr>
  <p:transition>
    <p:zoom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31B83C9C-D5D4-5234-E0B4-E7F2AEA92BA7}"/>
              </a:ext>
            </a:extLst>
          </p:cNvPr>
          <p:cNvGrpSpPr>
            <a:grpSpLocks/>
          </p:cNvGrpSpPr>
          <p:nvPr/>
        </p:nvGrpSpPr>
        <p:grpSpPr bwMode="auto">
          <a:xfrm>
            <a:off x="4964113" y="3094038"/>
            <a:ext cx="4938712" cy="4191000"/>
            <a:chOff x="816" y="1464"/>
            <a:chExt cx="4212" cy="2436"/>
          </a:xfrm>
        </p:grpSpPr>
        <p:sp>
          <p:nvSpPr>
            <p:cNvPr id="70662" name="AutoShape 1030">
              <a:extLst>
                <a:ext uri="{FF2B5EF4-FFF2-40B4-BE49-F238E27FC236}">
                  <a16:creationId xmlns:a16="http://schemas.microsoft.com/office/drawing/2014/main" id="{803CA2F4-E8D7-BF72-C99D-F02FF9F18E6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16" y="1464"/>
              <a:ext cx="4212" cy="1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63" name="Rectangle 1032">
              <a:extLst>
                <a:ext uri="{FF2B5EF4-FFF2-40B4-BE49-F238E27FC236}">
                  <a16:creationId xmlns:a16="http://schemas.microsoft.com/office/drawing/2014/main" id="{C61888F0-907D-9587-5A2F-FB1FE57CE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1479"/>
              <a:ext cx="1091" cy="364"/>
            </a:xfrm>
            <a:prstGeom prst="rect">
              <a:avLst/>
            </a:prstGeom>
            <a:solidFill>
              <a:srgbClr val="FF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16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0664" name="Rectangle 1033">
              <a:extLst>
                <a:ext uri="{FF2B5EF4-FFF2-40B4-BE49-F238E27FC236}">
                  <a16:creationId xmlns:a16="http://schemas.microsoft.com/office/drawing/2014/main" id="{BCB1928A-9A26-9A94-88F0-1B3D5FF16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585"/>
              <a:ext cx="752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2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t1 : Group</a:t>
              </a:r>
              <a:endParaRPr lang="en-US" altLang="en-US" sz="12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0665" name="Rectangle 1034">
              <a:extLst>
                <a:ext uri="{FF2B5EF4-FFF2-40B4-BE49-F238E27FC236}">
                  <a16:creationId xmlns:a16="http://schemas.microsoft.com/office/drawing/2014/main" id="{53B89366-E1E5-2DCD-B117-6C3CDC35A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160"/>
              <a:ext cx="1092" cy="365"/>
            </a:xfrm>
            <a:prstGeom prst="rect">
              <a:avLst/>
            </a:prstGeom>
            <a:solidFill>
              <a:srgbClr val="FF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16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0666" name="Rectangle 1035">
              <a:extLst>
                <a:ext uri="{FF2B5EF4-FFF2-40B4-BE49-F238E27FC236}">
                  <a16:creationId xmlns:a16="http://schemas.microsoft.com/office/drawing/2014/main" id="{CB5EC754-F4CD-99C7-4B43-B11946FE9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266"/>
              <a:ext cx="752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2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t2 : Group</a:t>
              </a:r>
              <a:endParaRPr lang="en-US" altLang="en-US" sz="12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0667" name="Rectangle 1036">
              <a:extLst>
                <a:ext uri="{FF2B5EF4-FFF2-40B4-BE49-F238E27FC236}">
                  <a16:creationId xmlns:a16="http://schemas.microsoft.com/office/drawing/2014/main" id="{066CBB81-9941-051E-69C4-A15A65C8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2160"/>
              <a:ext cx="727" cy="365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16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0668" name="Rectangle 1037">
              <a:extLst>
                <a:ext uri="{FF2B5EF4-FFF2-40B4-BE49-F238E27FC236}">
                  <a16:creationId xmlns:a16="http://schemas.microsoft.com/office/drawing/2014/main" id="{93B31F6E-7554-897F-B368-B4283ECD2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2266"/>
              <a:ext cx="587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2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 : Leaf</a:t>
              </a:r>
              <a:endParaRPr lang="en-US" altLang="en-US" sz="12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0669" name="Rectangle 1038">
              <a:extLst>
                <a:ext uri="{FF2B5EF4-FFF2-40B4-BE49-F238E27FC236}">
                  <a16:creationId xmlns:a16="http://schemas.microsoft.com/office/drawing/2014/main" id="{9650620E-0790-2BB3-BE6B-76BB8FC26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2160"/>
              <a:ext cx="728" cy="365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16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0670" name="Rectangle 1039">
              <a:extLst>
                <a:ext uri="{FF2B5EF4-FFF2-40B4-BE49-F238E27FC236}">
                  <a16:creationId xmlns:a16="http://schemas.microsoft.com/office/drawing/2014/main" id="{9C6FEBFF-E1A6-1C5B-427C-BF8F88E11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2266"/>
              <a:ext cx="593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2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 : Leaf</a:t>
              </a:r>
              <a:endParaRPr lang="en-US" altLang="en-US" sz="12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0671" name="Rectangle 1040">
              <a:extLst>
                <a:ext uri="{FF2B5EF4-FFF2-40B4-BE49-F238E27FC236}">
                  <a16:creationId xmlns:a16="http://schemas.microsoft.com/office/drawing/2014/main" id="{3DC4CECE-B851-9D62-AAF5-256AA562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160"/>
              <a:ext cx="727" cy="365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16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0672" name="Rectangle 1041">
              <a:extLst>
                <a:ext uri="{FF2B5EF4-FFF2-40B4-BE49-F238E27FC236}">
                  <a16:creationId xmlns:a16="http://schemas.microsoft.com/office/drawing/2014/main" id="{B0FAA6AA-DEC5-184D-F29F-24CB1943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2266"/>
              <a:ext cx="581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2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 : Leaf</a:t>
              </a:r>
              <a:endParaRPr lang="en-US" altLang="en-US" sz="12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0673" name="Rectangle 1044">
              <a:extLst>
                <a:ext uri="{FF2B5EF4-FFF2-40B4-BE49-F238E27FC236}">
                  <a16:creationId xmlns:a16="http://schemas.microsoft.com/office/drawing/2014/main" id="{74C9C5CA-C6BD-68A4-E33B-6158570BE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845"/>
              <a:ext cx="727" cy="364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16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0674" name="Rectangle 1045">
              <a:extLst>
                <a:ext uri="{FF2B5EF4-FFF2-40B4-BE49-F238E27FC236}">
                  <a16:creationId xmlns:a16="http://schemas.microsoft.com/office/drawing/2014/main" id="{7BE616ED-50E7-C036-6871-7CDE9069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2950"/>
              <a:ext cx="58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2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e : Leaf</a:t>
              </a:r>
              <a:endParaRPr lang="en-US" altLang="en-US" sz="12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0675" name="Line 1046">
              <a:extLst>
                <a:ext uri="{FF2B5EF4-FFF2-40B4-BE49-F238E27FC236}">
                  <a16:creationId xmlns:a16="http://schemas.microsoft.com/office/drawing/2014/main" id="{C0A06576-8AAB-1559-4A4A-35AD4FF3AE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6" y="1843"/>
              <a:ext cx="1704" cy="31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76" name="Freeform 1047">
              <a:extLst>
                <a:ext uri="{FF2B5EF4-FFF2-40B4-BE49-F238E27FC236}">
                  <a16:creationId xmlns:a16="http://schemas.microsoft.com/office/drawing/2014/main" id="{07677C8E-AD2F-F580-B3CF-7705615CE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" y="2112"/>
              <a:ext cx="102" cy="63"/>
            </a:xfrm>
            <a:custGeom>
              <a:avLst/>
              <a:gdLst>
                <a:gd name="T0" fmla="*/ 2147399550 w 102"/>
                <a:gd name="T1" fmla="*/ 0 h 63"/>
                <a:gd name="T2" fmla="*/ 0 w 102"/>
                <a:gd name="T3" fmla="*/ 2147399672 h 63"/>
                <a:gd name="T4" fmla="*/ 2147399550 w 102"/>
                <a:gd name="T5" fmla="*/ 2147399672 h 63"/>
                <a:gd name="T6" fmla="*/ 0 60000 65536"/>
                <a:gd name="T7" fmla="*/ 0 60000 65536"/>
                <a:gd name="T8" fmla="*/ 0 60000 65536"/>
                <a:gd name="T9" fmla="*/ 0 w 102"/>
                <a:gd name="T10" fmla="*/ 0 h 63"/>
                <a:gd name="T11" fmla="*/ 102 w 102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63">
                  <a:moveTo>
                    <a:pt x="90" y="0"/>
                  </a:moveTo>
                  <a:lnTo>
                    <a:pt x="0" y="48"/>
                  </a:lnTo>
                  <a:lnTo>
                    <a:pt x="102" y="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77" name="Line 1048">
              <a:extLst>
                <a:ext uri="{FF2B5EF4-FFF2-40B4-BE49-F238E27FC236}">
                  <a16:creationId xmlns:a16="http://schemas.microsoft.com/office/drawing/2014/main" id="{C822FA8F-27D0-FEF8-A7F6-DE57E3D70D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5" y="2525"/>
              <a:ext cx="407" cy="3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78" name="Freeform 1049">
              <a:extLst>
                <a:ext uri="{FF2B5EF4-FFF2-40B4-BE49-F238E27FC236}">
                  <a16:creationId xmlns:a16="http://schemas.microsoft.com/office/drawing/2014/main" id="{E4994914-2924-7A0E-ED3C-4C5D5C186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" y="2757"/>
              <a:ext cx="97" cy="88"/>
            </a:xfrm>
            <a:custGeom>
              <a:avLst/>
              <a:gdLst>
                <a:gd name="T0" fmla="*/ 2147399516 w 97"/>
                <a:gd name="T1" fmla="*/ 0 h 88"/>
                <a:gd name="T2" fmla="*/ 0 w 97"/>
                <a:gd name="T3" fmla="*/ 2147399447 h 88"/>
                <a:gd name="T4" fmla="*/ 2147399516 w 97"/>
                <a:gd name="T5" fmla="*/ 2147399447 h 88"/>
                <a:gd name="T6" fmla="*/ 0 60000 65536"/>
                <a:gd name="T7" fmla="*/ 0 60000 65536"/>
                <a:gd name="T8" fmla="*/ 0 60000 65536"/>
                <a:gd name="T9" fmla="*/ 0 w 97"/>
                <a:gd name="T10" fmla="*/ 0 h 88"/>
                <a:gd name="T11" fmla="*/ 97 w 97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88">
                  <a:moveTo>
                    <a:pt x="56" y="0"/>
                  </a:moveTo>
                  <a:lnTo>
                    <a:pt x="0" y="88"/>
                  </a:lnTo>
                  <a:lnTo>
                    <a:pt x="97" y="5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79" name="Line 1050">
              <a:extLst>
                <a:ext uri="{FF2B5EF4-FFF2-40B4-BE49-F238E27FC236}">
                  <a16:creationId xmlns:a16="http://schemas.microsoft.com/office/drawing/2014/main" id="{EA84F1B6-5348-6781-AE4C-0226162D3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2525"/>
              <a:ext cx="502" cy="3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80" name="Freeform 1051">
              <a:extLst>
                <a:ext uri="{FF2B5EF4-FFF2-40B4-BE49-F238E27FC236}">
                  <a16:creationId xmlns:a16="http://schemas.microsoft.com/office/drawing/2014/main" id="{CA5677C5-1C7A-8C72-ED08-93432D455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" y="2762"/>
              <a:ext cx="101" cy="83"/>
            </a:xfrm>
            <a:custGeom>
              <a:avLst/>
              <a:gdLst>
                <a:gd name="T0" fmla="*/ 0 w 101"/>
                <a:gd name="T1" fmla="*/ 2147399402 h 83"/>
                <a:gd name="T2" fmla="*/ 2147399543 w 101"/>
                <a:gd name="T3" fmla="*/ 2147399402 h 83"/>
                <a:gd name="T4" fmla="*/ 2147399543 w 101"/>
                <a:gd name="T5" fmla="*/ 0 h 83"/>
                <a:gd name="T6" fmla="*/ 0 60000 65536"/>
                <a:gd name="T7" fmla="*/ 0 60000 65536"/>
                <a:gd name="T8" fmla="*/ 0 60000 65536"/>
                <a:gd name="T9" fmla="*/ 0 w 101"/>
                <a:gd name="T10" fmla="*/ 0 h 83"/>
                <a:gd name="T11" fmla="*/ 101 w 101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83">
                  <a:moveTo>
                    <a:pt x="0" y="56"/>
                  </a:moveTo>
                  <a:lnTo>
                    <a:pt x="101" y="83"/>
                  </a:lnTo>
                  <a:lnTo>
                    <a:pt x="3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81" name="Line 1052">
              <a:extLst>
                <a:ext uri="{FF2B5EF4-FFF2-40B4-BE49-F238E27FC236}">
                  <a16:creationId xmlns:a16="http://schemas.microsoft.com/office/drawing/2014/main" id="{A62D1A3B-B694-8615-CAD7-9B8067C44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1843"/>
              <a:ext cx="1712" cy="31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82" name="Freeform 1053">
              <a:extLst>
                <a:ext uri="{FF2B5EF4-FFF2-40B4-BE49-F238E27FC236}">
                  <a16:creationId xmlns:a16="http://schemas.microsoft.com/office/drawing/2014/main" id="{5EC3CB3B-4D47-ED50-E371-88E4ED720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" y="2112"/>
              <a:ext cx="101" cy="63"/>
            </a:xfrm>
            <a:custGeom>
              <a:avLst/>
              <a:gdLst>
                <a:gd name="T0" fmla="*/ 0 w 101"/>
                <a:gd name="T1" fmla="*/ 2147399672 h 63"/>
                <a:gd name="T2" fmla="*/ 2147399543 w 101"/>
                <a:gd name="T3" fmla="*/ 2147399672 h 63"/>
                <a:gd name="T4" fmla="*/ 2147399543 w 101"/>
                <a:gd name="T5" fmla="*/ 0 h 63"/>
                <a:gd name="T6" fmla="*/ 0 60000 65536"/>
                <a:gd name="T7" fmla="*/ 0 60000 65536"/>
                <a:gd name="T8" fmla="*/ 0 60000 65536"/>
                <a:gd name="T9" fmla="*/ 0 w 101"/>
                <a:gd name="T10" fmla="*/ 0 h 63"/>
                <a:gd name="T11" fmla="*/ 101 w 101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63">
                  <a:moveTo>
                    <a:pt x="0" y="63"/>
                  </a:moveTo>
                  <a:lnTo>
                    <a:pt x="101" y="48"/>
                  </a:lnTo>
                  <a:lnTo>
                    <a:pt x="1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83" name="Line 1054">
              <a:extLst>
                <a:ext uri="{FF2B5EF4-FFF2-40B4-BE49-F238E27FC236}">
                  <a16:creationId xmlns:a16="http://schemas.microsoft.com/office/drawing/2014/main" id="{93A22E97-8F6F-C984-6F99-8569C04B9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1843"/>
              <a:ext cx="582" cy="31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84" name="Freeform 1055">
              <a:extLst>
                <a:ext uri="{FF2B5EF4-FFF2-40B4-BE49-F238E27FC236}">
                  <a16:creationId xmlns:a16="http://schemas.microsoft.com/office/drawing/2014/main" id="{99A9F4E9-1ADB-2FFE-A4FD-6E8D38D9C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" y="2085"/>
              <a:ext cx="101" cy="75"/>
            </a:xfrm>
            <a:custGeom>
              <a:avLst/>
              <a:gdLst>
                <a:gd name="T0" fmla="*/ 0 w 101"/>
                <a:gd name="T1" fmla="*/ 2147399318 h 75"/>
                <a:gd name="T2" fmla="*/ 2147399543 w 101"/>
                <a:gd name="T3" fmla="*/ 2147399318 h 75"/>
                <a:gd name="T4" fmla="*/ 2147399543 w 101"/>
                <a:gd name="T5" fmla="*/ 0 h 75"/>
                <a:gd name="T6" fmla="*/ 0 60000 65536"/>
                <a:gd name="T7" fmla="*/ 0 60000 65536"/>
                <a:gd name="T8" fmla="*/ 0 60000 65536"/>
                <a:gd name="T9" fmla="*/ 0 w 101"/>
                <a:gd name="T10" fmla="*/ 0 h 75"/>
                <a:gd name="T11" fmla="*/ 101 w 101"/>
                <a:gd name="T12" fmla="*/ 75 h 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75">
                  <a:moveTo>
                    <a:pt x="0" y="59"/>
                  </a:moveTo>
                  <a:lnTo>
                    <a:pt x="101" y="75"/>
                  </a:lnTo>
                  <a:lnTo>
                    <a:pt x="3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85" name="Line 1056">
              <a:extLst>
                <a:ext uri="{FF2B5EF4-FFF2-40B4-BE49-F238E27FC236}">
                  <a16:creationId xmlns:a16="http://schemas.microsoft.com/office/drawing/2014/main" id="{59AD88DB-0E3D-46EE-2600-885B5D161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1" y="1843"/>
              <a:ext cx="569" cy="31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86" name="Freeform 1057">
              <a:extLst>
                <a:ext uri="{FF2B5EF4-FFF2-40B4-BE49-F238E27FC236}">
                  <a16:creationId xmlns:a16="http://schemas.microsoft.com/office/drawing/2014/main" id="{8C82E702-9676-6434-E6C9-1C77E13CF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1" y="2085"/>
              <a:ext cx="101" cy="75"/>
            </a:xfrm>
            <a:custGeom>
              <a:avLst/>
              <a:gdLst>
                <a:gd name="T0" fmla="*/ 2147399543 w 101"/>
                <a:gd name="T1" fmla="*/ 0 h 75"/>
                <a:gd name="T2" fmla="*/ 0 w 101"/>
                <a:gd name="T3" fmla="*/ 2147399318 h 75"/>
                <a:gd name="T4" fmla="*/ 2147399543 w 101"/>
                <a:gd name="T5" fmla="*/ 2147399318 h 75"/>
                <a:gd name="T6" fmla="*/ 0 60000 65536"/>
                <a:gd name="T7" fmla="*/ 0 60000 65536"/>
                <a:gd name="T8" fmla="*/ 0 60000 65536"/>
                <a:gd name="T9" fmla="*/ 0 w 101"/>
                <a:gd name="T10" fmla="*/ 0 h 75"/>
                <a:gd name="T11" fmla="*/ 101 w 101"/>
                <a:gd name="T12" fmla="*/ 75 h 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75">
                  <a:moveTo>
                    <a:pt x="70" y="0"/>
                  </a:moveTo>
                  <a:lnTo>
                    <a:pt x="0" y="75"/>
                  </a:lnTo>
                  <a:lnTo>
                    <a:pt x="101" y="5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87" name="Rectangle 1042">
              <a:extLst>
                <a:ext uri="{FF2B5EF4-FFF2-40B4-BE49-F238E27FC236}">
                  <a16:creationId xmlns:a16="http://schemas.microsoft.com/office/drawing/2014/main" id="{439D595E-06D8-CF3E-0CD2-5F8C44A67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536"/>
              <a:ext cx="728" cy="364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16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0688" name="Rectangle 1043">
              <a:extLst>
                <a:ext uri="{FF2B5EF4-FFF2-40B4-BE49-F238E27FC236}">
                  <a16:creationId xmlns:a16="http://schemas.microsoft.com/office/drawing/2014/main" id="{DCD47010-C395-E723-935D-0BCF16538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3642"/>
              <a:ext cx="592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2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 : Leaf</a:t>
              </a:r>
              <a:endParaRPr lang="en-US" altLang="en-US" sz="12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0689" name="Rectangle 1044">
              <a:extLst>
                <a:ext uri="{FF2B5EF4-FFF2-40B4-BE49-F238E27FC236}">
                  <a16:creationId xmlns:a16="http://schemas.microsoft.com/office/drawing/2014/main" id="{C3F67BB7-499A-D982-CD58-52CB5EF9E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36"/>
              <a:ext cx="727" cy="364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16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0690" name="Rectangle 1045">
              <a:extLst>
                <a:ext uri="{FF2B5EF4-FFF2-40B4-BE49-F238E27FC236}">
                  <a16:creationId xmlns:a16="http://schemas.microsoft.com/office/drawing/2014/main" id="{A79E05C9-D4FD-D11D-1610-CF69A67B4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3642"/>
              <a:ext cx="58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2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e : Leaf</a:t>
              </a:r>
              <a:endParaRPr lang="en-US" altLang="en-US" sz="12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0691" name="Line 1048">
              <a:extLst>
                <a:ext uri="{FF2B5EF4-FFF2-40B4-BE49-F238E27FC236}">
                  <a16:creationId xmlns:a16="http://schemas.microsoft.com/office/drawing/2014/main" id="{11A542C6-1D28-B708-007A-3E58523498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2" y="3216"/>
              <a:ext cx="407" cy="3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92" name="Freeform 1049">
              <a:extLst>
                <a:ext uri="{FF2B5EF4-FFF2-40B4-BE49-F238E27FC236}">
                  <a16:creationId xmlns:a16="http://schemas.microsoft.com/office/drawing/2014/main" id="{29D97DC8-9529-DCB8-9449-6594E1035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3448"/>
              <a:ext cx="97" cy="88"/>
            </a:xfrm>
            <a:custGeom>
              <a:avLst/>
              <a:gdLst>
                <a:gd name="T0" fmla="*/ 2147399516 w 97"/>
                <a:gd name="T1" fmla="*/ 0 h 88"/>
                <a:gd name="T2" fmla="*/ 0 w 97"/>
                <a:gd name="T3" fmla="*/ 2147399447 h 88"/>
                <a:gd name="T4" fmla="*/ 2147399516 w 97"/>
                <a:gd name="T5" fmla="*/ 2147399447 h 88"/>
                <a:gd name="T6" fmla="*/ 0 60000 65536"/>
                <a:gd name="T7" fmla="*/ 0 60000 65536"/>
                <a:gd name="T8" fmla="*/ 0 60000 65536"/>
                <a:gd name="T9" fmla="*/ 0 w 97"/>
                <a:gd name="T10" fmla="*/ 0 h 88"/>
                <a:gd name="T11" fmla="*/ 97 w 97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88">
                  <a:moveTo>
                    <a:pt x="56" y="0"/>
                  </a:moveTo>
                  <a:lnTo>
                    <a:pt x="0" y="88"/>
                  </a:lnTo>
                  <a:lnTo>
                    <a:pt x="97" y="5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93" name="Line 1050">
              <a:extLst>
                <a:ext uri="{FF2B5EF4-FFF2-40B4-BE49-F238E27FC236}">
                  <a16:creationId xmlns:a16="http://schemas.microsoft.com/office/drawing/2014/main" id="{5078543F-E8BF-1F97-2741-32077E4C4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9" y="3216"/>
              <a:ext cx="502" cy="3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94" name="Freeform 1051">
              <a:extLst>
                <a:ext uri="{FF2B5EF4-FFF2-40B4-BE49-F238E27FC236}">
                  <a16:creationId xmlns:a16="http://schemas.microsoft.com/office/drawing/2014/main" id="{AC83CFF2-4E64-D10F-92AF-E5A391B3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" y="3453"/>
              <a:ext cx="101" cy="83"/>
            </a:xfrm>
            <a:custGeom>
              <a:avLst/>
              <a:gdLst>
                <a:gd name="T0" fmla="*/ 0 w 101"/>
                <a:gd name="T1" fmla="*/ 2147399402 h 83"/>
                <a:gd name="T2" fmla="*/ 2147399543 w 101"/>
                <a:gd name="T3" fmla="*/ 2147399402 h 83"/>
                <a:gd name="T4" fmla="*/ 2147399543 w 101"/>
                <a:gd name="T5" fmla="*/ 0 h 83"/>
                <a:gd name="T6" fmla="*/ 0 60000 65536"/>
                <a:gd name="T7" fmla="*/ 0 60000 65536"/>
                <a:gd name="T8" fmla="*/ 0 60000 65536"/>
                <a:gd name="T9" fmla="*/ 0 w 101"/>
                <a:gd name="T10" fmla="*/ 0 h 83"/>
                <a:gd name="T11" fmla="*/ 101 w 101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83">
                  <a:moveTo>
                    <a:pt x="0" y="56"/>
                  </a:moveTo>
                  <a:lnTo>
                    <a:pt x="101" y="83"/>
                  </a:lnTo>
                  <a:lnTo>
                    <a:pt x="3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95" name="Rectangle 1034">
              <a:extLst>
                <a:ext uri="{FF2B5EF4-FFF2-40B4-BE49-F238E27FC236}">
                  <a16:creationId xmlns:a16="http://schemas.microsoft.com/office/drawing/2014/main" id="{9E1B6079-32BD-5A1F-98CC-4C42E512E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851"/>
              <a:ext cx="1092" cy="365"/>
            </a:xfrm>
            <a:prstGeom prst="rect">
              <a:avLst/>
            </a:prstGeom>
            <a:solidFill>
              <a:srgbClr val="FF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16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0696" name="Rectangle 1035">
              <a:extLst>
                <a:ext uri="{FF2B5EF4-FFF2-40B4-BE49-F238E27FC236}">
                  <a16:creationId xmlns:a16="http://schemas.microsoft.com/office/drawing/2014/main" id="{C394D30B-FA59-6C73-4326-88826DD7A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2958"/>
              <a:ext cx="752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2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t3 : Group</a:t>
              </a:r>
              <a:endParaRPr lang="en-US" altLang="en-US" sz="12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  <p:sp>
        <p:nvSpPr>
          <p:cNvPr id="70659" name="Rectangle 2">
            <a:extLst>
              <a:ext uri="{FF2B5EF4-FFF2-40B4-BE49-F238E27FC236}">
                <a16:creationId xmlns:a16="http://schemas.microsoft.com/office/drawing/2014/main" id="{FBD1A368-3C46-AD35-0677-F5482D702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8638" y="119063"/>
            <a:ext cx="8596312" cy="1255712"/>
          </a:xfrm>
        </p:spPr>
        <p:txBody>
          <a:bodyPr/>
          <a:lstStyle/>
          <a:p>
            <a:r>
              <a:rPr lang="en-US" altLang="en-US" sz="3600"/>
              <a:t>Composite: Introduction</a:t>
            </a:r>
            <a:endParaRPr lang="en-CA" altLang="en-US" sz="3600"/>
          </a:p>
        </p:txBody>
      </p:sp>
      <p:sp>
        <p:nvSpPr>
          <p:cNvPr id="735235" name="Text Box 3">
            <a:extLst>
              <a:ext uri="{FF2B5EF4-FFF2-40B4-BE49-F238E27FC236}">
                <a16:creationId xmlns:a16="http://schemas.microsoft.com/office/drawing/2014/main" id="{3EF4F837-373F-F104-5615-5E7E28A87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1181100"/>
            <a:ext cx="92456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75000"/>
              <a:buFontTx/>
              <a:buChar char="•"/>
            </a:pPr>
            <a:r>
              <a:rPr lang="en-US" altLang="en-US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 composite is a group of objects in which some objects contain others: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>
                <a:srgbClr val="000000"/>
              </a:buClr>
              <a:buSzPct val="75000"/>
              <a:buFontTx/>
              <a:buChar char="•"/>
            </a:pPr>
            <a:r>
              <a:rPr lang="en-US" altLang="en-US" sz="32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An object may represent a group.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3600"/>
              </a:spcAft>
              <a:buClr>
                <a:srgbClr val="000000"/>
              </a:buClr>
              <a:buSzPct val="75000"/>
              <a:buFontTx/>
              <a:buChar char="•"/>
            </a:pPr>
            <a:r>
              <a:rPr lang="en-US" altLang="en-US" sz="32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Or  may represent an                                    individual item.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>
                <a:srgbClr val="000000"/>
              </a:buClr>
              <a:buSzPct val="75000"/>
              <a:buFontTx/>
              <a:buChar char="•"/>
            </a:pPr>
            <a:r>
              <a:rPr lang="en-US" altLang="en-US" sz="28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Example 1:A drawing-</a:t>
            </a:r>
            <a:r>
              <a:rPr lang="en-US" altLang="en-US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--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F6AB6CB-595F-6CD6-3C59-EA9BD7230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589588"/>
            <a:ext cx="4530725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A788B73-0639-3980-D56B-71BFE616A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134938"/>
            <a:ext cx="8596313" cy="1255713"/>
          </a:xfrm>
        </p:spPr>
        <p:txBody>
          <a:bodyPr/>
          <a:lstStyle/>
          <a:p>
            <a:r>
              <a:rPr lang="en-CA" altLang="en-US" sz="3200"/>
              <a:t>Example: Consider a Graphics Editor…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FB9DB86-13F8-535F-0411-5A919DC49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125" y="760413"/>
            <a:ext cx="10080625" cy="47498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altLang="en-US" sz="3200"/>
              <a:t>You can build complex diagrams using simple components</a:t>
            </a:r>
          </a:p>
          <a:p>
            <a:pPr lvl="1"/>
            <a:r>
              <a:rPr lang="en-US" altLang="en-US" sz="2800" b="1">
                <a:solidFill>
                  <a:schemeClr val="accent2"/>
                </a:solidFill>
              </a:rPr>
              <a:t>Group components to form larger components...</a:t>
            </a:r>
          </a:p>
          <a:p>
            <a:pPr lvl="1"/>
            <a:r>
              <a:rPr lang="en-US" altLang="en-US" sz="2800" b="1">
                <a:solidFill>
                  <a:schemeClr val="accent2"/>
                </a:solidFill>
              </a:rPr>
              <a:t>...which in turn can be                                              grouped to form still                                 larger components</a:t>
            </a:r>
          </a:p>
          <a:p>
            <a:pPr lvl="1"/>
            <a:endParaRPr lang="en-US" altLang="en-US" sz="2800"/>
          </a:p>
        </p:txBody>
      </p:sp>
      <p:pic>
        <p:nvPicPr>
          <p:cNvPr id="72708" name="Picture 4" descr="composite1">
            <a:extLst>
              <a:ext uri="{FF2B5EF4-FFF2-40B4-BE49-F238E27FC236}">
                <a16:creationId xmlns:a16="http://schemas.microsoft.com/office/drawing/2014/main" id="{B28604CA-F04F-3914-DDE6-C893F8FD3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38" y="3541713"/>
            <a:ext cx="23002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6437" name="Picture 5" descr="composite2">
            <a:extLst>
              <a:ext uri="{FF2B5EF4-FFF2-40B4-BE49-F238E27FC236}">
                <a16:creationId xmlns:a16="http://schemas.microsoft.com/office/drawing/2014/main" id="{1FC88C3B-CF70-C864-66E6-F75B71AFD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2430463"/>
            <a:ext cx="436880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6438" name="Picture 6" descr="composite3">
            <a:extLst>
              <a:ext uri="{FF2B5EF4-FFF2-40B4-BE49-F238E27FC236}">
                <a16:creationId xmlns:a16="http://schemas.microsoft.com/office/drawing/2014/main" id="{C3BEA8CC-D434-72FE-FF4B-4E4827C4A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5534025"/>
            <a:ext cx="3267075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6439" name="Line 7">
            <a:extLst>
              <a:ext uri="{FF2B5EF4-FFF2-40B4-BE49-F238E27FC236}">
                <a16:creationId xmlns:a16="http://schemas.microsoft.com/office/drawing/2014/main" id="{8B201A72-0ED2-92FC-57A5-363ADE046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63" y="4256088"/>
            <a:ext cx="111125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26440" name="Line 8">
            <a:extLst>
              <a:ext uri="{FF2B5EF4-FFF2-40B4-BE49-F238E27FC236}">
                <a16:creationId xmlns:a16="http://schemas.microsoft.com/office/drawing/2014/main" id="{485F7901-92F3-E5DA-6D19-2C4A6E1185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2188" y="5207000"/>
            <a:ext cx="2381250" cy="1033463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B962773-ACAF-E5CA-B74E-060E1FBC89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9072562" cy="1265238"/>
          </a:xfrm>
        </p:spPr>
        <p:txBody>
          <a:bodyPr anchor="b"/>
          <a:lstStyle/>
          <a:p>
            <a:r>
              <a:rPr lang="en-US" altLang="en-US" sz="3600"/>
              <a:t>Composite Pattern: Intent</a:t>
            </a:r>
          </a:p>
        </p:txBody>
      </p:sp>
      <p:sp>
        <p:nvSpPr>
          <p:cNvPr id="329732" name="Rectangle 3">
            <a:extLst>
              <a:ext uri="{FF2B5EF4-FFF2-40B4-BE49-F238E27FC236}">
                <a16:creationId xmlns:a16="http://schemas.microsoft.com/office/drawing/2014/main" id="{E0782E6C-5A26-3767-9222-30183FFD57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1816100"/>
            <a:ext cx="9601200" cy="2959100"/>
          </a:xfrm>
          <a:solidFill>
            <a:srgbClr val="FFFF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</a:pPr>
            <a:r>
              <a:rPr lang="en-US" altLang="en-US"/>
              <a:t>Compose a nested group of objects into a tree structure to represent part-whole hierarchies.  </a:t>
            </a:r>
          </a:p>
          <a:p>
            <a:pPr lvl="1">
              <a:lnSpc>
                <a:spcPct val="110000"/>
              </a:lnSpc>
              <a:spcAft>
                <a:spcPct val="25000"/>
              </a:spcAft>
            </a:pPr>
            <a:r>
              <a:rPr lang="en-US" altLang="en-US" b="1">
                <a:solidFill>
                  <a:srgbClr val="006600"/>
                </a:solidFill>
              </a:rPr>
              <a:t>Clients should be able to treat individual objects and compositions the same way.</a:t>
            </a:r>
          </a:p>
          <a:p>
            <a:pPr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Tx/>
              <a:buNone/>
            </a:pPr>
            <a:endParaRPr lang="en-US" altLang="en-US" sz="4000" b="1">
              <a:solidFill>
                <a:srgbClr val="339933"/>
              </a:solidFill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31AD7885-015A-F2C3-36D7-A514118F4976}"/>
              </a:ext>
            </a:extLst>
          </p:cNvPr>
          <p:cNvGrpSpPr>
            <a:grpSpLocks/>
          </p:cNvGrpSpPr>
          <p:nvPr/>
        </p:nvGrpSpPr>
        <p:grpSpPr bwMode="auto">
          <a:xfrm>
            <a:off x="5497513" y="4999038"/>
            <a:ext cx="3810000" cy="2133600"/>
            <a:chOff x="816" y="1464"/>
            <a:chExt cx="4212" cy="2436"/>
          </a:xfrm>
        </p:grpSpPr>
        <p:sp>
          <p:nvSpPr>
            <p:cNvPr id="74757" name="AutoShape 1030">
              <a:extLst>
                <a:ext uri="{FF2B5EF4-FFF2-40B4-BE49-F238E27FC236}">
                  <a16:creationId xmlns:a16="http://schemas.microsoft.com/office/drawing/2014/main" id="{F68C322B-60E3-F6DE-B09E-BA5E05C5036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16" y="1464"/>
              <a:ext cx="4212" cy="1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58" name="Rectangle 1032">
              <a:extLst>
                <a:ext uri="{FF2B5EF4-FFF2-40B4-BE49-F238E27FC236}">
                  <a16:creationId xmlns:a16="http://schemas.microsoft.com/office/drawing/2014/main" id="{5015D6B4-2E37-24B0-29FA-1EA5845C7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1479"/>
              <a:ext cx="1091" cy="364"/>
            </a:xfrm>
            <a:prstGeom prst="rect">
              <a:avLst/>
            </a:prstGeom>
            <a:solidFill>
              <a:srgbClr val="FF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11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4759" name="Rectangle 1033">
              <a:extLst>
                <a:ext uri="{FF2B5EF4-FFF2-40B4-BE49-F238E27FC236}">
                  <a16:creationId xmlns:a16="http://schemas.microsoft.com/office/drawing/2014/main" id="{D1A97681-54FA-CD2B-DCDF-DD14A7E82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585"/>
              <a:ext cx="79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0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t1 : Group</a:t>
              </a:r>
              <a:endParaRPr lang="en-US" altLang="en-US" sz="1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4760" name="Rectangle 1034">
              <a:extLst>
                <a:ext uri="{FF2B5EF4-FFF2-40B4-BE49-F238E27FC236}">
                  <a16:creationId xmlns:a16="http://schemas.microsoft.com/office/drawing/2014/main" id="{CE3709A3-DC1D-4A1B-20F9-582172BA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160"/>
              <a:ext cx="1092" cy="365"/>
            </a:xfrm>
            <a:prstGeom prst="rect">
              <a:avLst/>
            </a:prstGeom>
            <a:solidFill>
              <a:srgbClr val="FF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11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4761" name="Rectangle 1035">
              <a:extLst>
                <a:ext uri="{FF2B5EF4-FFF2-40B4-BE49-F238E27FC236}">
                  <a16:creationId xmlns:a16="http://schemas.microsoft.com/office/drawing/2014/main" id="{12344060-597C-2EB6-1C2A-4611C41C4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266"/>
              <a:ext cx="79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0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t2 : Group</a:t>
              </a:r>
              <a:endParaRPr lang="en-US" altLang="en-US" sz="1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4762" name="Rectangle 1036">
              <a:extLst>
                <a:ext uri="{FF2B5EF4-FFF2-40B4-BE49-F238E27FC236}">
                  <a16:creationId xmlns:a16="http://schemas.microsoft.com/office/drawing/2014/main" id="{44648E79-C681-8757-2889-453851F6D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2160"/>
              <a:ext cx="727" cy="365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11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4763" name="Rectangle 1037">
              <a:extLst>
                <a:ext uri="{FF2B5EF4-FFF2-40B4-BE49-F238E27FC236}">
                  <a16:creationId xmlns:a16="http://schemas.microsoft.com/office/drawing/2014/main" id="{EBEFF5C3-3931-CC64-4DB1-FFB87F07A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2266"/>
              <a:ext cx="62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0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 : Leaf</a:t>
              </a:r>
              <a:endParaRPr lang="en-US" altLang="en-US" sz="1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4764" name="Rectangle 1038">
              <a:extLst>
                <a:ext uri="{FF2B5EF4-FFF2-40B4-BE49-F238E27FC236}">
                  <a16:creationId xmlns:a16="http://schemas.microsoft.com/office/drawing/2014/main" id="{4C53BE85-115F-13CE-E413-02528640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2160"/>
              <a:ext cx="728" cy="365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11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4765" name="Rectangle 1039">
              <a:extLst>
                <a:ext uri="{FF2B5EF4-FFF2-40B4-BE49-F238E27FC236}">
                  <a16:creationId xmlns:a16="http://schemas.microsoft.com/office/drawing/2014/main" id="{A0345897-2E15-45B0-4D13-68C716DB3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2266"/>
              <a:ext cx="62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0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 : Leaf</a:t>
              </a:r>
              <a:endParaRPr lang="en-US" altLang="en-US" sz="1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4766" name="Rectangle 1040">
              <a:extLst>
                <a:ext uri="{FF2B5EF4-FFF2-40B4-BE49-F238E27FC236}">
                  <a16:creationId xmlns:a16="http://schemas.microsoft.com/office/drawing/2014/main" id="{7F56DBDD-FD67-251D-E785-51681FDA6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160"/>
              <a:ext cx="727" cy="365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11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4767" name="Rectangle 1041">
              <a:extLst>
                <a:ext uri="{FF2B5EF4-FFF2-40B4-BE49-F238E27FC236}">
                  <a16:creationId xmlns:a16="http://schemas.microsoft.com/office/drawing/2014/main" id="{90C98E8C-47EF-EE05-67F6-C9CE467C3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2266"/>
              <a:ext cx="6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0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 : Leaf</a:t>
              </a:r>
              <a:endParaRPr lang="en-US" altLang="en-US" sz="1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4768" name="Rectangle 1044">
              <a:extLst>
                <a:ext uri="{FF2B5EF4-FFF2-40B4-BE49-F238E27FC236}">
                  <a16:creationId xmlns:a16="http://schemas.microsoft.com/office/drawing/2014/main" id="{503A9FE9-4BFE-61B8-E0AF-F6EB2C803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845"/>
              <a:ext cx="727" cy="364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11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4769" name="Rectangle 1045">
              <a:extLst>
                <a:ext uri="{FF2B5EF4-FFF2-40B4-BE49-F238E27FC236}">
                  <a16:creationId xmlns:a16="http://schemas.microsoft.com/office/drawing/2014/main" id="{8BA16148-911D-6804-8AC0-E9130D58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2950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0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e : Leaf</a:t>
              </a:r>
              <a:endParaRPr lang="en-US" altLang="en-US" sz="1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4770" name="Line 1046">
              <a:extLst>
                <a:ext uri="{FF2B5EF4-FFF2-40B4-BE49-F238E27FC236}">
                  <a16:creationId xmlns:a16="http://schemas.microsoft.com/office/drawing/2014/main" id="{D6226481-2858-F97B-8581-BB2CE73DF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6" y="1843"/>
              <a:ext cx="1704" cy="31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1" name="Freeform 1047">
              <a:extLst>
                <a:ext uri="{FF2B5EF4-FFF2-40B4-BE49-F238E27FC236}">
                  <a16:creationId xmlns:a16="http://schemas.microsoft.com/office/drawing/2014/main" id="{2A3497D2-EA06-FF4D-9339-5F476425A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" y="2112"/>
              <a:ext cx="102" cy="63"/>
            </a:xfrm>
            <a:custGeom>
              <a:avLst/>
              <a:gdLst>
                <a:gd name="T0" fmla="*/ 2147399550 w 102"/>
                <a:gd name="T1" fmla="*/ 0 h 63"/>
                <a:gd name="T2" fmla="*/ 0 w 102"/>
                <a:gd name="T3" fmla="*/ 2147399672 h 63"/>
                <a:gd name="T4" fmla="*/ 2147399550 w 102"/>
                <a:gd name="T5" fmla="*/ 2147399672 h 63"/>
                <a:gd name="T6" fmla="*/ 0 60000 65536"/>
                <a:gd name="T7" fmla="*/ 0 60000 65536"/>
                <a:gd name="T8" fmla="*/ 0 60000 65536"/>
                <a:gd name="T9" fmla="*/ 0 w 102"/>
                <a:gd name="T10" fmla="*/ 0 h 63"/>
                <a:gd name="T11" fmla="*/ 102 w 102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63">
                  <a:moveTo>
                    <a:pt x="90" y="0"/>
                  </a:moveTo>
                  <a:lnTo>
                    <a:pt x="0" y="48"/>
                  </a:lnTo>
                  <a:lnTo>
                    <a:pt x="102" y="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2" name="Line 1048">
              <a:extLst>
                <a:ext uri="{FF2B5EF4-FFF2-40B4-BE49-F238E27FC236}">
                  <a16:creationId xmlns:a16="http://schemas.microsoft.com/office/drawing/2014/main" id="{F1CA2871-2460-7182-E730-C3C149107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5" y="2525"/>
              <a:ext cx="407" cy="3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3" name="Freeform 1049">
              <a:extLst>
                <a:ext uri="{FF2B5EF4-FFF2-40B4-BE49-F238E27FC236}">
                  <a16:creationId xmlns:a16="http://schemas.microsoft.com/office/drawing/2014/main" id="{435CF189-1CC4-7BBE-4AD5-3FBFE93D3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" y="2757"/>
              <a:ext cx="97" cy="88"/>
            </a:xfrm>
            <a:custGeom>
              <a:avLst/>
              <a:gdLst>
                <a:gd name="T0" fmla="*/ 2147399516 w 97"/>
                <a:gd name="T1" fmla="*/ 0 h 88"/>
                <a:gd name="T2" fmla="*/ 0 w 97"/>
                <a:gd name="T3" fmla="*/ 2147399447 h 88"/>
                <a:gd name="T4" fmla="*/ 2147399516 w 97"/>
                <a:gd name="T5" fmla="*/ 2147399447 h 88"/>
                <a:gd name="T6" fmla="*/ 0 60000 65536"/>
                <a:gd name="T7" fmla="*/ 0 60000 65536"/>
                <a:gd name="T8" fmla="*/ 0 60000 65536"/>
                <a:gd name="T9" fmla="*/ 0 w 97"/>
                <a:gd name="T10" fmla="*/ 0 h 88"/>
                <a:gd name="T11" fmla="*/ 97 w 97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88">
                  <a:moveTo>
                    <a:pt x="56" y="0"/>
                  </a:moveTo>
                  <a:lnTo>
                    <a:pt x="0" y="88"/>
                  </a:lnTo>
                  <a:lnTo>
                    <a:pt x="97" y="5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4" name="Line 1050">
              <a:extLst>
                <a:ext uri="{FF2B5EF4-FFF2-40B4-BE49-F238E27FC236}">
                  <a16:creationId xmlns:a16="http://schemas.microsoft.com/office/drawing/2014/main" id="{60BC9BC2-40D9-7ED6-4877-C4CF769F3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2525"/>
              <a:ext cx="502" cy="3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5" name="Freeform 1051">
              <a:extLst>
                <a:ext uri="{FF2B5EF4-FFF2-40B4-BE49-F238E27FC236}">
                  <a16:creationId xmlns:a16="http://schemas.microsoft.com/office/drawing/2014/main" id="{EF75520F-8561-0853-7152-34BB96B08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" y="2762"/>
              <a:ext cx="101" cy="83"/>
            </a:xfrm>
            <a:custGeom>
              <a:avLst/>
              <a:gdLst>
                <a:gd name="T0" fmla="*/ 0 w 101"/>
                <a:gd name="T1" fmla="*/ 2147399402 h 83"/>
                <a:gd name="T2" fmla="*/ 2147399543 w 101"/>
                <a:gd name="T3" fmla="*/ 2147399402 h 83"/>
                <a:gd name="T4" fmla="*/ 2147399543 w 101"/>
                <a:gd name="T5" fmla="*/ 0 h 83"/>
                <a:gd name="T6" fmla="*/ 0 60000 65536"/>
                <a:gd name="T7" fmla="*/ 0 60000 65536"/>
                <a:gd name="T8" fmla="*/ 0 60000 65536"/>
                <a:gd name="T9" fmla="*/ 0 w 101"/>
                <a:gd name="T10" fmla="*/ 0 h 83"/>
                <a:gd name="T11" fmla="*/ 101 w 101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83">
                  <a:moveTo>
                    <a:pt x="0" y="56"/>
                  </a:moveTo>
                  <a:lnTo>
                    <a:pt x="101" y="83"/>
                  </a:lnTo>
                  <a:lnTo>
                    <a:pt x="3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6" name="Line 1052">
              <a:extLst>
                <a:ext uri="{FF2B5EF4-FFF2-40B4-BE49-F238E27FC236}">
                  <a16:creationId xmlns:a16="http://schemas.microsoft.com/office/drawing/2014/main" id="{9ECB5687-D0A5-0755-CCD5-F5ED358C2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1843"/>
              <a:ext cx="1712" cy="31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7" name="Freeform 1053">
              <a:extLst>
                <a:ext uri="{FF2B5EF4-FFF2-40B4-BE49-F238E27FC236}">
                  <a16:creationId xmlns:a16="http://schemas.microsoft.com/office/drawing/2014/main" id="{7A1AA6E8-F7A7-38B4-0EA8-C13DD6D1F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" y="2112"/>
              <a:ext cx="101" cy="63"/>
            </a:xfrm>
            <a:custGeom>
              <a:avLst/>
              <a:gdLst>
                <a:gd name="T0" fmla="*/ 0 w 101"/>
                <a:gd name="T1" fmla="*/ 2147399672 h 63"/>
                <a:gd name="T2" fmla="*/ 2147399543 w 101"/>
                <a:gd name="T3" fmla="*/ 2147399672 h 63"/>
                <a:gd name="T4" fmla="*/ 2147399543 w 101"/>
                <a:gd name="T5" fmla="*/ 0 h 63"/>
                <a:gd name="T6" fmla="*/ 0 60000 65536"/>
                <a:gd name="T7" fmla="*/ 0 60000 65536"/>
                <a:gd name="T8" fmla="*/ 0 60000 65536"/>
                <a:gd name="T9" fmla="*/ 0 w 101"/>
                <a:gd name="T10" fmla="*/ 0 h 63"/>
                <a:gd name="T11" fmla="*/ 101 w 101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63">
                  <a:moveTo>
                    <a:pt x="0" y="63"/>
                  </a:moveTo>
                  <a:lnTo>
                    <a:pt x="101" y="48"/>
                  </a:lnTo>
                  <a:lnTo>
                    <a:pt x="1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8" name="Line 1054">
              <a:extLst>
                <a:ext uri="{FF2B5EF4-FFF2-40B4-BE49-F238E27FC236}">
                  <a16:creationId xmlns:a16="http://schemas.microsoft.com/office/drawing/2014/main" id="{F46934B5-A7B0-0889-2591-87250B3A1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1843"/>
              <a:ext cx="582" cy="31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9" name="Freeform 1055">
              <a:extLst>
                <a:ext uri="{FF2B5EF4-FFF2-40B4-BE49-F238E27FC236}">
                  <a16:creationId xmlns:a16="http://schemas.microsoft.com/office/drawing/2014/main" id="{4E4413B2-6485-C8AF-4DCD-1C4826893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" y="2085"/>
              <a:ext cx="101" cy="75"/>
            </a:xfrm>
            <a:custGeom>
              <a:avLst/>
              <a:gdLst>
                <a:gd name="T0" fmla="*/ 0 w 101"/>
                <a:gd name="T1" fmla="*/ 2147399318 h 75"/>
                <a:gd name="T2" fmla="*/ 2147399543 w 101"/>
                <a:gd name="T3" fmla="*/ 2147399318 h 75"/>
                <a:gd name="T4" fmla="*/ 2147399543 w 101"/>
                <a:gd name="T5" fmla="*/ 0 h 75"/>
                <a:gd name="T6" fmla="*/ 0 60000 65536"/>
                <a:gd name="T7" fmla="*/ 0 60000 65536"/>
                <a:gd name="T8" fmla="*/ 0 60000 65536"/>
                <a:gd name="T9" fmla="*/ 0 w 101"/>
                <a:gd name="T10" fmla="*/ 0 h 75"/>
                <a:gd name="T11" fmla="*/ 101 w 101"/>
                <a:gd name="T12" fmla="*/ 75 h 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75">
                  <a:moveTo>
                    <a:pt x="0" y="59"/>
                  </a:moveTo>
                  <a:lnTo>
                    <a:pt x="101" y="75"/>
                  </a:lnTo>
                  <a:lnTo>
                    <a:pt x="3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0" name="Line 1056">
              <a:extLst>
                <a:ext uri="{FF2B5EF4-FFF2-40B4-BE49-F238E27FC236}">
                  <a16:creationId xmlns:a16="http://schemas.microsoft.com/office/drawing/2014/main" id="{8A795F98-A79E-2BAF-6F40-F4BA44958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1" y="1843"/>
              <a:ext cx="569" cy="31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1" name="Freeform 1057">
              <a:extLst>
                <a:ext uri="{FF2B5EF4-FFF2-40B4-BE49-F238E27FC236}">
                  <a16:creationId xmlns:a16="http://schemas.microsoft.com/office/drawing/2014/main" id="{EB99FBC0-D3C5-E661-4040-D7E5614DF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1" y="2085"/>
              <a:ext cx="101" cy="75"/>
            </a:xfrm>
            <a:custGeom>
              <a:avLst/>
              <a:gdLst>
                <a:gd name="T0" fmla="*/ 2147399543 w 101"/>
                <a:gd name="T1" fmla="*/ 0 h 75"/>
                <a:gd name="T2" fmla="*/ 0 w 101"/>
                <a:gd name="T3" fmla="*/ 2147399318 h 75"/>
                <a:gd name="T4" fmla="*/ 2147399543 w 101"/>
                <a:gd name="T5" fmla="*/ 2147399318 h 75"/>
                <a:gd name="T6" fmla="*/ 0 60000 65536"/>
                <a:gd name="T7" fmla="*/ 0 60000 65536"/>
                <a:gd name="T8" fmla="*/ 0 60000 65536"/>
                <a:gd name="T9" fmla="*/ 0 w 101"/>
                <a:gd name="T10" fmla="*/ 0 h 75"/>
                <a:gd name="T11" fmla="*/ 101 w 101"/>
                <a:gd name="T12" fmla="*/ 75 h 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75">
                  <a:moveTo>
                    <a:pt x="70" y="0"/>
                  </a:moveTo>
                  <a:lnTo>
                    <a:pt x="0" y="75"/>
                  </a:lnTo>
                  <a:lnTo>
                    <a:pt x="101" y="5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2" name="Rectangle 1042">
              <a:extLst>
                <a:ext uri="{FF2B5EF4-FFF2-40B4-BE49-F238E27FC236}">
                  <a16:creationId xmlns:a16="http://schemas.microsoft.com/office/drawing/2014/main" id="{EAD0A733-5C7D-0A76-E704-500AEBBF8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536"/>
              <a:ext cx="728" cy="364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11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4783" name="Rectangle 1043">
              <a:extLst>
                <a:ext uri="{FF2B5EF4-FFF2-40B4-BE49-F238E27FC236}">
                  <a16:creationId xmlns:a16="http://schemas.microsoft.com/office/drawing/2014/main" id="{116B1484-15F2-577F-13BB-E1DE3E857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3642"/>
              <a:ext cx="62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0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 : Leaf</a:t>
              </a:r>
              <a:endParaRPr lang="en-US" altLang="en-US" sz="1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4784" name="Rectangle 1044">
              <a:extLst>
                <a:ext uri="{FF2B5EF4-FFF2-40B4-BE49-F238E27FC236}">
                  <a16:creationId xmlns:a16="http://schemas.microsoft.com/office/drawing/2014/main" id="{F43983DD-0700-7953-B92B-E8F6C1AE7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36"/>
              <a:ext cx="727" cy="364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11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4785" name="Rectangle 1045">
              <a:extLst>
                <a:ext uri="{FF2B5EF4-FFF2-40B4-BE49-F238E27FC236}">
                  <a16:creationId xmlns:a16="http://schemas.microsoft.com/office/drawing/2014/main" id="{212BDCA2-A7E7-4D36-E2B7-B18F68CC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3642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0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e : Leaf</a:t>
              </a:r>
              <a:endParaRPr lang="en-US" altLang="en-US" sz="1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4786" name="Line 1048">
              <a:extLst>
                <a:ext uri="{FF2B5EF4-FFF2-40B4-BE49-F238E27FC236}">
                  <a16:creationId xmlns:a16="http://schemas.microsoft.com/office/drawing/2014/main" id="{3B68D895-ED00-B954-E04A-84EA0DB4F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2" y="3216"/>
              <a:ext cx="407" cy="3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7" name="Freeform 1049">
              <a:extLst>
                <a:ext uri="{FF2B5EF4-FFF2-40B4-BE49-F238E27FC236}">
                  <a16:creationId xmlns:a16="http://schemas.microsoft.com/office/drawing/2014/main" id="{F9C022B3-FDEB-CC78-7AAA-3D95EF98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3448"/>
              <a:ext cx="97" cy="88"/>
            </a:xfrm>
            <a:custGeom>
              <a:avLst/>
              <a:gdLst>
                <a:gd name="T0" fmla="*/ 2147399516 w 97"/>
                <a:gd name="T1" fmla="*/ 0 h 88"/>
                <a:gd name="T2" fmla="*/ 0 w 97"/>
                <a:gd name="T3" fmla="*/ 2147399447 h 88"/>
                <a:gd name="T4" fmla="*/ 2147399516 w 97"/>
                <a:gd name="T5" fmla="*/ 2147399447 h 88"/>
                <a:gd name="T6" fmla="*/ 0 60000 65536"/>
                <a:gd name="T7" fmla="*/ 0 60000 65536"/>
                <a:gd name="T8" fmla="*/ 0 60000 65536"/>
                <a:gd name="T9" fmla="*/ 0 w 97"/>
                <a:gd name="T10" fmla="*/ 0 h 88"/>
                <a:gd name="T11" fmla="*/ 97 w 97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88">
                  <a:moveTo>
                    <a:pt x="56" y="0"/>
                  </a:moveTo>
                  <a:lnTo>
                    <a:pt x="0" y="88"/>
                  </a:lnTo>
                  <a:lnTo>
                    <a:pt x="97" y="5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8" name="Line 1050">
              <a:extLst>
                <a:ext uri="{FF2B5EF4-FFF2-40B4-BE49-F238E27FC236}">
                  <a16:creationId xmlns:a16="http://schemas.microsoft.com/office/drawing/2014/main" id="{A06836B2-064B-F402-68C8-9A89C9A52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9" y="3216"/>
              <a:ext cx="502" cy="3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9" name="Freeform 1051">
              <a:extLst>
                <a:ext uri="{FF2B5EF4-FFF2-40B4-BE49-F238E27FC236}">
                  <a16:creationId xmlns:a16="http://schemas.microsoft.com/office/drawing/2014/main" id="{035307EA-E106-C364-1AA3-E154B6A2C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" y="3453"/>
              <a:ext cx="101" cy="83"/>
            </a:xfrm>
            <a:custGeom>
              <a:avLst/>
              <a:gdLst>
                <a:gd name="T0" fmla="*/ 0 w 101"/>
                <a:gd name="T1" fmla="*/ 2147399402 h 83"/>
                <a:gd name="T2" fmla="*/ 2147399543 w 101"/>
                <a:gd name="T3" fmla="*/ 2147399402 h 83"/>
                <a:gd name="T4" fmla="*/ 2147399543 w 101"/>
                <a:gd name="T5" fmla="*/ 0 h 83"/>
                <a:gd name="T6" fmla="*/ 0 60000 65536"/>
                <a:gd name="T7" fmla="*/ 0 60000 65536"/>
                <a:gd name="T8" fmla="*/ 0 60000 65536"/>
                <a:gd name="T9" fmla="*/ 0 w 101"/>
                <a:gd name="T10" fmla="*/ 0 h 83"/>
                <a:gd name="T11" fmla="*/ 101 w 101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83">
                  <a:moveTo>
                    <a:pt x="0" y="56"/>
                  </a:moveTo>
                  <a:lnTo>
                    <a:pt x="101" y="83"/>
                  </a:lnTo>
                  <a:lnTo>
                    <a:pt x="3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90" name="Rectangle 1034">
              <a:extLst>
                <a:ext uri="{FF2B5EF4-FFF2-40B4-BE49-F238E27FC236}">
                  <a16:creationId xmlns:a16="http://schemas.microsoft.com/office/drawing/2014/main" id="{73B02F9F-1E89-2175-9BFA-BF3546DC8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851"/>
              <a:ext cx="1092" cy="365"/>
            </a:xfrm>
            <a:prstGeom prst="rect">
              <a:avLst/>
            </a:prstGeom>
            <a:solidFill>
              <a:srgbClr val="FF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11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4791" name="Rectangle 1035">
              <a:extLst>
                <a:ext uri="{FF2B5EF4-FFF2-40B4-BE49-F238E27FC236}">
                  <a16:creationId xmlns:a16="http://schemas.microsoft.com/office/drawing/2014/main" id="{978507EC-DBF1-AC18-795B-3FBDB3FF9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2958"/>
              <a:ext cx="79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0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t3 : Group</a:t>
              </a:r>
              <a:endParaRPr lang="en-US" altLang="en-US" sz="1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9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2BBD865-80FA-BC16-1370-15B975855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513" y="350838"/>
            <a:ext cx="9525000" cy="1174750"/>
          </a:xfrm>
        </p:spPr>
        <p:txBody>
          <a:bodyPr/>
          <a:lstStyle/>
          <a:p>
            <a:r>
              <a:rPr lang="en-US" altLang="en-US" sz="3200"/>
              <a:t>Why Composite Pattern? (Motivation)</a:t>
            </a:r>
          </a:p>
        </p:txBody>
      </p:sp>
      <p:sp>
        <p:nvSpPr>
          <p:cNvPr id="739331" name="Rectangle 3">
            <a:extLst>
              <a:ext uri="{FF2B5EF4-FFF2-40B4-BE49-F238E27FC236}">
                <a16:creationId xmlns:a16="http://schemas.microsoft.com/office/drawing/2014/main" id="{8AE3A690-780B-274D-B4F9-4E9D12E27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1646238"/>
            <a:ext cx="9145588" cy="5715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/>
              <a:t>What problems would occur if  composite pattern is not used?</a:t>
            </a:r>
          </a:p>
          <a:p>
            <a:pPr lvl="1">
              <a:lnSpc>
                <a:spcPct val="114000"/>
              </a:lnSpc>
              <a:spcBef>
                <a:spcPct val="20000"/>
              </a:spcBef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Client code must treat primitive and container classes differently…</a:t>
            </a:r>
          </a:p>
          <a:p>
            <a:pPr lvl="1">
              <a:lnSpc>
                <a:spcPct val="114000"/>
              </a:lnSpc>
              <a:spcBef>
                <a:spcPct val="20000"/>
              </a:spcBef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Makes the application more complex.</a:t>
            </a:r>
          </a:p>
          <a:p>
            <a:pPr lvl="1">
              <a:lnSpc>
                <a:spcPct val="114000"/>
              </a:lnSpc>
              <a:spcBef>
                <a:spcPct val="20000"/>
              </a:spcBef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Additions of new components becomes troublesome…</a:t>
            </a:r>
          </a:p>
          <a:p>
            <a:pPr>
              <a:lnSpc>
                <a:spcPct val="114000"/>
              </a:lnSpc>
              <a:spcBef>
                <a:spcPct val="20000"/>
              </a:spcBef>
              <a:spcAft>
                <a:spcPts val="1200"/>
              </a:spcAft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3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3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Text Box 16">
            <a:extLst>
              <a:ext uri="{FF2B5EF4-FFF2-40B4-BE49-F238E27FC236}">
                <a16:creationId xmlns:a16="http://schemas.microsoft.com/office/drawing/2014/main" id="{C878CDB6-114C-C8E6-C676-F12A54ED0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400" y="2027238"/>
            <a:ext cx="2435225" cy="3521075"/>
          </a:xfrm>
          <a:prstGeom prst="rect">
            <a:avLst/>
          </a:prstGeom>
          <a:solidFill>
            <a:srgbClr val="FFFF99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if X is Composite then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X.forall()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else X.operation();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... </a:t>
            </a:r>
          </a:p>
        </p:txBody>
      </p:sp>
      <p:sp>
        <p:nvSpPr>
          <p:cNvPr id="76803" name="Text Box 17">
            <a:extLst>
              <a:ext uri="{FF2B5EF4-FFF2-40B4-BE49-F238E27FC236}">
                <a16:creationId xmlns:a16="http://schemas.microsoft.com/office/drawing/2014/main" id="{B1D72FA5-F327-F345-599E-3813A352C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675" y="808038"/>
            <a:ext cx="76835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 anchor="ctr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63DE8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Problem: handling nested groups of objects</a:t>
            </a:r>
          </a:p>
        </p:txBody>
      </p:sp>
      <p:sp>
        <p:nvSpPr>
          <p:cNvPr id="738308" name="Text Box 18">
            <a:extLst>
              <a:ext uri="{FF2B5EF4-FFF2-40B4-BE49-F238E27FC236}">
                <a16:creationId xmlns:a16="http://schemas.microsoft.com/office/drawing/2014/main" id="{08F4F93C-DB87-608D-5D13-8CD3367AB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5088" y="4719638"/>
            <a:ext cx="10059988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ctr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Analysis of Solution: Naïve solution…  </a:t>
            </a:r>
          </a:p>
          <a:p>
            <a:pPr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What are the problems?</a:t>
            </a:r>
          </a:p>
          <a:p>
            <a:pPr>
              <a:spcAft>
                <a:spcPts val="1088"/>
              </a:spcAft>
              <a:buClr>
                <a:srgbClr val="000000"/>
              </a:buClr>
              <a:buSzPct val="75000"/>
              <a:buFontTx/>
              <a:buChar char="-"/>
            </a:pPr>
            <a:r>
              <a:rPr lang="en-US" altLang="en-US" sz="2400">
                <a:solidFill>
                  <a:srgbClr val="660033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Only single nesting level (depth =1)</a:t>
            </a:r>
          </a:p>
          <a:p>
            <a:pPr>
              <a:spcAft>
                <a:spcPts val="1088"/>
              </a:spcAft>
              <a:buClr>
                <a:srgbClr val="000000"/>
              </a:buClr>
              <a:buSzPct val="75000"/>
              <a:buFontTx/>
              <a:buChar char="-"/>
            </a:pPr>
            <a:r>
              <a:rPr lang="en-US" altLang="en-US" sz="2400">
                <a:solidFill>
                  <a:srgbClr val="660033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Composite and leafs always treated differently in code </a:t>
            </a:r>
          </a:p>
          <a:p>
            <a:pPr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660033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-Difficult to extend with new kinds of leafs or composites.</a:t>
            </a:r>
          </a:p>
        </p:txBody>
      </p:sp>
      <p:sp>
        <p:nvSpPr>
          <p:cNvPr id="76805" name="Rectangle 19">
            <a:extLst>
              <a:ext uri="{FF2B5EF4-FFF2-40B4-BE49-F238E27FC236}">
                <a16:creationId xmlns:a16="http://schemas.microsoft.com/office/drawing/2014/main" id="{5FED5605-5CCC-904A-09F3-9701804612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95250"/>
            <a:ext cx="9144000" cy="808038"/>
          </a:xfrm>
        </p:spPr>
        <p:txBody>
          <a:bodyPr/>
          <a:lstStyle/>
          <a:p>
            <a:r>
              <a:rPr lang="en-US" altLang="en-US" sz="3200"/>
              <a:t>Composite Solution: Attempt 1</a:t>
            </a:r>
            <a:endParaRPr lang="en-US" altLang="he-IL" sz="3200" noProof="1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AACFBCD4-C815-D6AD-95ED-3147344E17A4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1570038"/>
            <a:ext cx="6934200" cy="2728912"/>
            <a:chOff x="840" y="1574"/>
            <a:chExt cx="2763" cy="1320"/>
          </a:xfrm>
        </p:grpSpPr>
        <p:sp>
          <p:nvSpPr>
            <p:cNvPr id="76810" name="AutoShape 2">
              <a:extLst>
                <a:ext uri="{FF2B5EF4-FFF2-40B4-BE49-F238E27FC236}">
                  <a16:creationId xmlns:a16="http://schemas.microsoft.com/office/drawing/2014/main" id="{F5B1443E-3749-CAF6-75D2-059E82187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" y="2450"/>
              <a:ext cx="1087" cy="444"/>
            </a:xfrm>
            <a:prstGeom prst="foldedCorner">
              <a:avLst>
                <a:gd name="adj" fmla="val 16634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3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6811" name="Rectangle 3">
              <a:extLst>
                <a:ext uri="{FF2B5EF4-FFF2-40B4-BE49-F238E27FC236}">
                  <a16:creationId xmlns:a16="http://schemas.microsoft.com/office/drawing/2014/main" id="{DCE0DD37-825B-AB32-3725-6678E8C6D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1575"/>
              <a:ext cx="953" cy="6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18900000" algn="ctr" rotWithShape="0">
                <a:schemeClr val="bg2"/>
              </a:outerShdw>
            </a:effectLst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3400"/>
            </a:p>
          </p:txBody>
        </p:sp>
        <p:sp>
          <p:nvSpPr>
            <p:cNvPr id="76812" name="Rectangle 4">
              <a:extLst>
                <a:ext uri="{FF2B5EF4-FFF2-40B4-BE49-F238E27FC236}">
                  <a16:creationId xmlns:a16="http://schemas.microsoft.com/office/drawing/2014/main" id="{A17332DF-4AA9-A2F4-E94E-2DBAF8BE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1574"/>
              <a:ext cx="953" cy="6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18900000" algn="ctr" rotWithShape="0">
                <a:schemeClr val="bg2"/>
              </a:outerShdw>
            </a:effectLst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GB" altLang="en-US" sz="3400" noProof="1"/>
            </a:p>
          </p:txBody>
        </p:sp>
        <p:sp>
          <p:nvSpPr>
            <p:cNvPr id="76813" name="Text Box 5">
              <a:extLst>
                <a:ext uri="{FF2B5EF4-FFF2-40B4-BE49-F238E27FC236}">
                  <a16:creationId xmlns:a16="http://schemas.microsoft.com/office/drawing/2014/main" id="{5D5B2701-08FF-FBA4-3FF5-3100FA9BB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1609"/>
              <a:ext cx="855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32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Composite</a:t>
              </a:r>
            </a:p>
          </p:txBody>
        </p:sp>
        <p:sp>
          <p:nvSpPr>
            <p:cNvPr id="76814" name="Text Box 6">
              <a:extLst>
                <a:ext uri="{FF2B5EF4-FFF2-40B4-BE49-F238E27FC236}">
                  <a16:creationId xmlns:a16="http://schemas.microsoft.com/office/drawing/2014/main" id="{0A04832A-C636-DC01-06B7-2A682764C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5" y="1610"/>
              <a:ext cx="431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32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Leaf</a:t>
              </a:r>
            </a:p>
          </p:txBody>
        </p:sp>
        <p:sp>
          <p:nvSpPr>
            <p:cNvPr id="76815" name="Line 7">
              <a:extLst>
                <a:ext uri="{FF2B5EF4-FFF2-40B4-BE49-F238E27FC236}">
                  <a16:creationId xmlns:a16="http://schemas.microsoft.com/office/drawing/2014/main" id="{8064BB15-3238-B5F4-2246-E780B1648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" y="1865"/>
              <a:ext cx="944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76816" name="Line 8">
              <a:extLst>
                <a:ext uri="{FF2B5EF4-FFF2-40B4-BE49-F238E27FC236}">
                  <a16:creationId xmlns:a16="http://schemas.microsoft.com/office/drawing/2014/main" id="{AC372DA0-2E90-09B3-0E50-7BF7B05E2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0" y="1849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76817" name="Text Box 9">
              <a:extLst>
                <a:ext uri="{FF2B5EF4-FFF2-40B4-BE49-F238E27FC236}">
                  <a16:creationId xmlns:a16="http://schemas.microsoft.com/office/drawing/2014/main" id="{3C3DBFF7-301D-8CB2-E8C4-C4C867E14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1739"/>
              <a:ext cx="445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children</a:t>
              </a:r>
            </a:p>
          </p:txBody>
        </p:sp>
        <p:sp>
          <p:nvSpPr>
            <p:cNvPr id="76818" name="Text Box 10">
              <a:extLst>
                <a:ext uri="{FF2B5EF4-FFF2-40B4-BE49-F238E27FC236}">
                  <a16:creationId xmlns:a16="http://schemas.microsoft.com/office/drawing/2014/main" id="{B151B11B-73A0-75A6-D6E7-1CDF2F397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" y="1926"/>
              <a:ext cx="40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forall()</a:t>
              </a:r>
            </a:p>
          </p:txBody>
        </p:sp>
        <p:sp>
          <p:nvSpPr>
            <p:cNvPr id="76819" name="Text Box 11">
              <a:extLst>
                <a:ext uri="{FF2B5EF4-FFF2-40B4-BE49-F238E27FC236}">
                  <a16:creationId xmlns:a16="http://schemas.microsoft.com/office/drawing/2014/main" id="{9A146B86-B27E-BF70-0D66-9602E98F9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" y="2481"/>
              <a:ext cx="92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For all children c:</a:t>
              </a:r>
            </a:p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c.operation()</a:t>
              </a:r>
            </a:p>
          </p:txBody>
        </p:sp>
        <p:sp>
          <p:nvSpPr>
            <p:cNvPr id="76820" name="Line 12">
              <a:extLst>
                <a:ext uri="{FF2B5EF4-FFF2-40B4-BE49-F238E27FC236}">
                  <a16:creationId xmlns:a16="http://schemas.microsoft.com/office/drawing/2014/main" id="{852A0183-38DB-A83F-C18C-38A5C1E22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9" y="2069"/>
              <a:ext cx="0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76821" name="AutoShape 13">
              <a:extLst>
                <a:ext uri="{FF2B5EF4-FFF2-40B4-BE49-F238E27FC236}">
                  <a16:creationId xmlns:a16="http://schemas.microsoft.com/office/drawing/2014/main" id="{C54B7C2A-D863-8564-6847-526802F44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1659"/>
              <a:ext cx="223" cy="152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3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6822" name="Line 14">
              <a:extLst>
                <a:ext uri="{FF2B5EF4-FFF2-40B4-BE49-F238E27FC236}">
                  <a16:creationId xmlns:a16="http://schemas.microsoft.com/office/drawing/2014/main" id="{7F26EB37-A9C3-94DD-1D6E-9055E2EAE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8" y="1739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76823" name="Text Box 15">
              <a:extLst>
                <a:ext uri="{FF2B5EF4-FFF2-40B4-BE49-F238E27FC236}">
                  <a16:creationId xmlns:a16="http://schemas.microsoft.com/office/drawing/2014/main" id="{D2380599-4B78-EE47-06FB-3BC6E2C6E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1938"/>
              <a:ext cx="579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operation()</a:t>
              </a:r>
              <a:endParaRPr lang="en-US" altLang="en-US" sz="1900" i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6824" name="Text Box 21">
              <a:extLst>
                <a:ext uri="{FF2B5EF4-FFF2-40B4-BE49-F238E27FC236}">
                  <a16:creationId xmlns:a16="http://schemas.microsoft.com/office/drawing/2014/main" id="{93EC1475-57D7-7156-CA6C-52741EF23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1577"/>
              <a:ext cx="17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34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76825" name="Line 22">
              <a:extLst>
                <a:ext uri="{FF2B5EF4-FFF2-40B4-BE49-F238E27FC236}">
                  <a16:creationId xmlns:a16="http://schemas.microsoft.com/office/drawing/2014/main" id="{416BF81B-DF34-087F-3D34-1CDDECF2F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" y="1936"/>
              <a:ext cx="944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76826" name="Line 23">
              <a:extLst>
                <a:ext uri="{FF2B5EF4-FFF2-40B4-BE49-F238E27FC236}">
                  <a16:creationId xmlns:a16="http://schemas.microsoft.com/office/drawing/2014/main" id="{F6498904-C43E-CEB9-7CF2-D2CDA1EED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0" y="1919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</p:grpSp>
      <p:sp>
        <p:nvSpPr>
          <p:cNvPr id="331801" name="Text Box 25">
            <a:extLst>
              <a:ext uri="{FF2B5EF4-FFF2-40B4-BE49-F238E27FC236}">
                <a16:creationId xmlns:a16="http://schemas.microsoft.com/office/drawing/2014/main" id="{85275464-7F10-3F60-973F-DBBC4B242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3" y="3246438"/>
            <a:ext cx="4419600" cy="1662112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indent="-4572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Tx/>
              <a:buChar char="o"/>
            </a:pPr>
            <a:r>
              <a:rPr lang="en-US" altLang="en-US" sz="3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Lets see a designer attempting to propose a class structure solution from scratch…</a:t>
            </a:r>
          </a:p>
        </p:txBody>
      </p:sp>
      <p:sp>
        <p:nvSpPr>
          <p:cNvPr id="76808" name="TextBox 24">
            <a:extLst>
              <a:ext uri="{FF2B5EF4-FFF2-40B4-BE49-F238E27FC236}">
                <a16:creationId xmlns:a16="http://schemas.microsoft.com/office/drawing/2014/main" id="{7005882E-47E9-B211-A054-C65BD125A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5151438"/>
            <a:ext cx="24384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B82F2-DD69-E024-F71E-26E3269546FF}"/>
              </a:ext>
            </a:extLst>
          </p:cNvPr>
          <p:cNvSpPr/>
          <p:nvPr/>
        </p:nvSpPr>
        <p:spPr>
          <a:xfrm>
            <a:off x="3211512" y="3703637"/>
            <a:ext cx="4357283" cy="8402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5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Mark=1/100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1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1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3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3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3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3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3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4" grpId="0" animBg="1"/>
      <p:bldP spid="331801" grpId="0" animBg="1"/>
      <p:bldP spid="331801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F392EA7-8004-E17F-5938-D3FFEC37E3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-101600"/>
            <a:ext cx="8569325" cy="1260475"/>
          </a:xfrm>
        </p:spPr>
        <p:txBody>
          <a:bodyPr/>
          <a:lstStyle/>
          <a:p>
            <a:r>
              <a:rPr lang="en-US" altLang="he-IL" sz="3200"/>
              <a:t>Composite: Attempt 2</a:t>
            </a:r>
            <a:endParaRPr lang="en-US" altLang="he-IL" sz="4000" noProof="1"/>
          </a:p>
        </p:txBody>
      </p:sp>
      <p:sp>
        <p:nvSpPr>
          <p:cNvPr id="739331" name="Text Box 3">
            <a:extLst>
              <a:ext uri="{FF2B5EF4-FFF2-40B4-BE49-F238E27FC236}">
                <a16:creationId xmlns:a16="http://schemas.microsoft.com/office/drawing/2014/main" id="{57F1BEF0-D69C-0D80-0D5A-337A3FD98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4313238"/>
            <a:ext cx="9448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Surely there are improvements…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he-IL" sz="2400" noProof="1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Unified treatment in client </a:t>
            </a:r>
            <a:r>
              <a:rPr lang="en-US" altLang="he-IL" sz="3200" noProof="1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and</a:t>
            </a:r>
            <a:r>
              <a:rPr lang="en-US" altLang="he-IL" sz="2400" noProof="1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unrestricted depth of part</a:t>
            </a:r>
            <a:r>
              <a:rPr lang="en-US" altLang="he-IL" sz="2400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s…</a:t>
            </a:r>
            <a:endParaRPr lang="en-US" altLang="he-IL" sz="3000" noProof="1">
              <a:solidFill>
                <a:srgbClr val="3366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B7108516-9E27-6440-6479-7C22FCDF7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117725"/>
            <a:ext cx="2044700" cy="1593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18900000" algn="ctr" rotWithShape="0">
              <a:schemeClr val="bg2"/>
            </a:outerShdw>
          </a:effectLst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000"/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FA88F64D-A08A-D17C-3532-9ECE7A74E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2205038"/>
            <a:ext cx="917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Item</a:t>
            </a:r>
          </a:p>
        </p:txBody>
      </p:sp>
      <p:sp>
        <p:nvSpPr>
          <p:cNvPr id="77830" name="Line 6">
            <a:extLst>
              <a:ext uri="{FF2B5EF4-FFF2-40B4-BE49-F238E27FC236}">
                <a16:creationId xmlns:a16="http://schemas.microsoft.com/office/drawing/2014/main" id="{9C4AEEFD-5B3E-C6C2-C3F4-20061626A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13" y="2801938"/>
            <a:ext cx="2044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  <p:sp>
        <p:nvSpPr>
          <p:cNvPr id="77831" name="Text Box 7">
            <a:extLst>
              <a:ext uri="{FF2B5EF4-FFF2-40B4-BE49-F238E27FC236}">
                <a16:creationId xmlns:a16="http://schemas.microsoft.com/office/drawing/2014/main" id="{F7D36E97-5684-6B1A-0122-EC0CDA335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028950"/>
            <a:ext cx="13208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operation()</a:t>
            </a:r>
            <a:endParaRPr lang="en-US" altLang="en-US" sz="1700" i="1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7832" name="Freeform 8">
            <a:extLst>
              <a:ext uri="{FF2B5EF4-FFF2-40B4-BE49-F238E27FC236}">
                <a16:creationId xmlns:a16="http://schemas.microsoft.com/office/drawing/2014/main" id="{7962A487-0759-EA72-CCF6-392C49993E8D}"/>
              </a:ext>
            </a:extLst>
          </p:cNvPr>
          <p:cNvSpPr>
            <a:spLocks/>
          </p:cNvSpPr>
          <p:nvPr/>
        </p:nvSpPr>
        <p:spPr bwMode="auto">
          <a:xfrm>
            <a:off x="1131888" y="1189038"/>
            <a:ext cx="1885950" cy="1474787"/>
          </a:xfrm>
          <a:custGeom>
            <a:avLst/>
            <a:gdLst>
              <a:gd name="T0" fmla="*/ 2147483646 w 863"/>
              <a:gd name="T1" fmla="*/ 2147483646 h 534"/>
              <a:gd name="T2" fmla="*/ 2147483646 w 863"/>
              <a:gd name="T3" fmla="*/ 2147483646 h 534"/>
              <a:gd name="T4" fmla="*/ 2147483646 w 863"/>
              <a:gd name="T5" fmla="*/ 0 h 534"/>
              <a:gd name="T6" fmla="*/ 0 w 863"/>
              <a:gd name="T7" fmla="*/ 0 h 534"/>
              <a:gd name="T8" fmla="*/ 0 w 863"/>
              <a:gd name="T9" fmla="*/ 2147483646 h 5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3"/>
              <a:gd name="T16" fmla="*/ 0 h 534"/>
              <a:gd name="T17" fmla="*/ 863 w 863"/>
              <a:gd name="T18" fmla="*/ 534 h 5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3" h="534">
                <a:moveTo>
                  <a:pt x="461" y="534"/>
                </a:moveTo>
                <a:lnTo>
                  <a:pt x="863" y="534"/>
                </a:lnTo>
                <a:lnTo>
                  <a:pt x="863" y="0"/>
                </a:lnTo>
                <a:lnTo>
                  <a:pt x="0" y="0"/>
                </a:lnTo>
                <a:lnTo>
                  <a:pt x="0" y="33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  <p:sp>
        <p:nvSpPr>
          <p:cNvPr id="77833" name="AutoShape 9">
            <a:extLst>
              <a:ext uri="{FF2B5EF4-FFF2-40B4-BE49-F238E27FC236}">
                <a16:creationId xmlns:a16="http://schemas.microsoft.com/office/drawing/2014/main" id="{F394E7E7-EFE3-6F12-FFC2-0B69D0CF8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2489200"/>
            <a:ext cx="481012" cy="381000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0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7834" name="Text Box 10">
            <a:extLst>
              <a:ext uri="{FF2B5EF4-FFF2-40B4-BE49-F238E27FC236}">
                <a16:creationId xmlns:a16="http://schemas.microsoft.com/office/drawing/2014/main" id="{A7D969E2-4CFB-3379-F38F-4A04CB15A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1512888"/>
            <a:ext cx="40163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en-US" sz="3000" noProof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77835" name="AutoShape 11">
            <a:extLst>
              <a:ext uri="{FF2B5EF4-FFF2-40B4-BE49-F238E27FC236}">
                <a16:creationId xmlns:a16="http://schemas.microsoft.com/office/drawing/2014/main" id="{78CAE3E4-A8ED-EA22-BE4F-1AD25E411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100263"/>
            <a:ext cx="4021138" cy="1712912"/>
          </a:xfrm>
          <a:prstGeom prst="foldedCorner">
            <a:avLst>
              <a:gd name="adj" fmla="val 16634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0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7836" name="Text Box 12">
            <a:extLst>
              <a:ext uri="{FF2B5EF4-FFF2-40B4-BE49-F238E27FC236}">
                <a16:creationId xmlns:a16="http://schemas.microsoft.com/office/drawing/2014/main" id="{4F191C95-8741-54F5-A614-EAF7371D7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5" y="2282825"/>
            <a:ext cx="46831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íf there are children then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for all children c: c.operation()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else doSomething();</a:t>
            </a:r>
          </a:p>
        </p:txBody>
      </p:sp>
      <p:sp>
        <p:nvSpPr>
          <p:cNvPr id="77837" name="Text Box 13">
            <a:extLst>
              <a:ext uri="{FF2B5EF4-FFF2-40B4-BE49-F238E27FC236}">
                <a16:creationId xmlns:a16="http://schemas.microsoft.com/office/drawing/2014/main" id="{3E8CD0B6-393E-A812-7F41-EB2E8834E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313" y="731838"/>
            <a:ext cx="14033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he-IL" sz="3000" noProof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Client:</a:t>
            </a:r>
          </a:p>
        </p:txBody>
      </p:sp>
      <p:sp>
        <p:nvSpPr>
          <p:cNvPr id="77838" name="AutoShape 14">
            <a:extLst>
              <a:ext uri="{FF2B5EF4-FFF2-40B4-BE49-F238E27FC236}">
                <a16:creationId xmlns:a16="http://schemas.microsoft.com/office/drawing/2014/main" id="{AB4A55C4-6BE7-829D-7687-7530BEAE8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1338263"/>
            <a:ext cx="2763838" cy="1247775"/>
          </a:xfrm>
          <a:prstGeom prst="foldedCorner">
            <a:avLst>
              <a:gd name="adj" fmla="val 16634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0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7839" name="Text Box 15">
            <a:extLst>
              <a:ext uri="{FF2B5EF4-FFF2-40B4-BE49-F238E27FC236}">
                <a16:creationId xmlns:a16="http://schemas.microsoft.com/office/drawing/2014/main" id="{A61C4D98-0127-E87E-BEA3-CC24C3B9A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738" y="1574800"/>
            <a:ext cx="18669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item.operation()</a:t>
            </a:r>
            <a:endParaRPr lang="en-US" altLang="en-US" sz="1700" i="1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7840" name="Line 16">
            <a:extLst>
              <a:ext uri="{FF2B5EF4-FFF2-40B4-BE49-F238E27FC236}">
                <a16:creationId xmlns:a16="http://schemas.microsoft.com/office/drawing/2014/main" id="{58545F16-22AE-0D82-5AF2-DFE9C152F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0863" y="3311525"/>
            <a:ext cx="147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  <p:sp>
        <p:nvSpPr>
          <p:cNvPr id="77841" name="Text Box 17">
            <a:extLst>
              <a:ext uri="{FF2B5EF4-FFF2-40B4-BE49-F238E27FC236}">
                <a16:creationId xmlns:a16="http://schemas.microsoft.com/office/drawing/2014/main" id="{FEB6CED4-EC6A-1144-80B5-CF42AA0A6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1189038"/>
            <a:ext cx="1663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000">
                <a:solidFill>
                  <a:srgbClr val="66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children</a:t>
            </a:r>
          </a:p>
        </p:txBody>
      </p:sp>
      <p:sp>
        <p:nvSpPr>
          <p:cNvPr id="77842" name="Line 18">
            <a:extLst>
              <a:ext uri="{FF2B5EF4-FFF2-40B4-BE49-F238E27FC236}">
                <a16:creationId xmlns:a16="http://schemas.microsoft.com/office/drawing/2014/main" id="{219ADA03-F4F7-F558-9C09-F72CCD658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13" y="3025775"/>
            <a:ext cx="2044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  <p:sp>
        <p:nvSpPr>
          <p:cNvPr id="739349" name="Text Box 18">
            <a:extLst>
              <a:ext uri="{FF2B5EF4-FFF2-40B4-BE49-F238E27FC236}">
                <a16:creationId xmlns:a16="http://schemas.microsoft.com/office/drawing/2014/main" id="{CBE3085E-AC20-15BF-2D42-85A3BFBB4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95938"/>
            <a:ext cx="10059988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ctr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What are the problems?</a:t>
            </a:r>
            <a:endParaRPr lang="en-US" altLang="en-US" sz="2400">
              <a:solidFill>
                <a:srgbClr val="660033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660033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-Does not handle different item types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660033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-Difficult to extend with new kinds of leafs or composites.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84C9FC-5B22-0E74-8A0E-3CDB9762F419}"/>
              </a:ext>
            </a:extLst>
          </p:cNvPr>
          <p:cNvSpPr/>
          <p:nvPr/>
        </p:nvSpPr>
        <p:spPr>
          <a:xfrm>
            <a:off x="7337426" y="3017837"/>
            <a:ext cx="2743199" cy="1729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5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Mark=</a:t>
            </a:r>
          </a:p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5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40/100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39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39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39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0C917389-D861-46DB-8CC8-B699535BA8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7488" y="160338"/>
            <a:ext cx="9677400" cy="731837"/>
          </a:xfrm>
        </p:spPr>
        <p:txBody>
          <a:bodyPr/>
          <a:lstStyle/>
          <a:p>
            <a:r>
              <a:rPr lang="en-US" altLang="he-IL" sz="3200"/>
              <a:t>Attempt 3: Handling different Items</a:t>
            </a:r>
            <a:r>
              <a:rPr lang="en-US" altLang="he-IL" sz="3200" noProof="1"/>
              <a:t> </a:t>
            </a:r>
            <a:endParaRPr lang="en-US" altLang="he-IL" sz="4000" noProof="1"/>
          </a:p>
        </p:txBody>
      </p:sp>
      <p:sp>
        <p:nvSpPr>
          <p:cNvPr id="340995" name="Text Box 21">
            <a:extLst>
              <a:ext uri="{FF2B5EF4-FFF2-40B4-BE49-F238E27FC236}">
                <a16:creationId xmlns:a16="http://schemas.microsoft.com/office/drawing/2014/main" id="{7BF445CA-7799-B927-1A8F-DC2A889D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79838"/>
            <a:ext cx="377983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he-IL" sz="2400" noProof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New types of elements:</a:t>
            </a:r>
          </a:p>
        </p:txBody>
      </p:sp>
      <p:grpSp>
        <p:nvGrpSpPr>
          <p:cNvPr id="78852" name="Group 32">
            <a:extLst>
              <a:ext uri="{FF2B5EF4-FFF2-40B4-BE49-F238E27FC236}">
                <a16:creationId xmlns:a16="http://schemas.microsoft.com/office/drawing/2014/main" id="{2126D7B0-8A5F-FACB-082B-2DF01E939680}"/>
              </a:ext>
            </a:extLst>
          </p:cNvPr>
          <p:cNvGrpSpPr>
            <a:grpSpLocks/>
          </p:cNvGrpSpPr>
          <p:nvPr/>
        </p:nvGrpSpPr>
        <p:grpSpPr bwMode="auto">
          <a:xfrm>
            <a:off x="0" y="960438"/>
            <a:ext cx="10298113" cy="6134100"/>
            <a:chOff x="0" y="1099"/>
            <a:chExt cx="6391" cy="3322"/>
          </a:xfrm>
        </p:grpSpPr>
        <p:sp>
          <p:nvSpPr>
            <p:cNvPr id="78855" name="Rectangle 3">
              <a:extLst>
                <a:ext uri="{FF2B5EF4-FFF2-40B4-BE49-F238E27FC236}">
                  <a16:creationId xmlns:a16="http://schemas.microsoft.com/office/drawing/2014/main" id="{A044DBF7-8FBE-85CE-BF61-5730DA186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1663"/>
              <a:ext cx="953" cy="96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18900000" algn="ctr" rotWithShape="0">
                <a:schemeClr val="bg2"/>
              </a:outerShdw>
            </a:effectLst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i="1"/>
            </a:p>
          </p:txBody>
        </p:sp>
        <p:sp>
          <p:nvSpPr>
            <p:cNvPr id="78856" name="Text Box 4">
              <a:extLst>
                <a:ext uri="{FF2B5EF4-FFF2-40B4-BE49-F238E27FC236}">
                  <a16:creationId xmlns:a16="http://schemas.microsoft.com/office/drawing/2014/main" id="{B0C0C3A8-AAEA-D13D-9F5A-B112CBAB4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" y="1716"/>
              <a:ext cx="49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Item</a:t>
              </a:r>
            </a:p>
          </p:txBody>
        </p:sp>
        <p:sp>
          <p:nvSpPr>
            <p:cNvPr id="78857" name="Line 5">
              <a:extLst>
                <a:ext uri="{FF2B5EF4-FFF2-40B4-BE49-F238E27FC236}">
                  <a16:creationId xmlns:a16="http://schemas.microsoft.com/office/drawing/2014/main" id="{ED89E10E-DD16-49DF-CBB4-FEDB4A351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1" y="2080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78858" name="Text Box 6">
              <a:extLst>
                <a:ext uri="{FF2B5EF4-FFF2-40B4-BE49-F238E27FC236}">
                  <a16:creationId xmlns:a16="http://schemas.microsoft.com/office/drawing/2014/main" id="{FF14C611-AEB9-9CFA-5689-558B8837E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9" y="2216"/>
              <a:ext cx="7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operation()</a:t>
              </a:r>
            </a:p>
          </p:txBody>
        </p:sp>
        <p:sp>
          <p:nvSpPr>
            <p:cNvPr id="78859" name="Freeform 7">
              <a:extLst>
                <a:ext uri="{FF2B5EF4-FFF2-40B4-BE49-F238E27FC236}">
                  <a16:creationId xmlns:a16="http://schemas.microsoft.com/office/drawing/2014/main" id="{8DF0D266-23EF-88B9-9223-386B1FD28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8" y="1099"/>
              <a:ext cx="877" cy="896"/>
            </a:xfrm>
            <a:custGeom>
              <a:avLst/>
              <a:gdLst>
                <a:gd name="T0" fmla="*/ 7836 w 863"/>
                <a:gd name="T1" fmla="*/ 2147483646 h 534"/>
                <a:gd name="T2" fmla="*/ 14665 w 863"/>
                <a:gd name="T3" fmla="*/ 2147483646 h 534"/>
                <a:gd name="T4" fmla="*/ 14665 w 863"/>
                <a:gd name="T5" fmla="*/ 0 h 534"/>
                <a:gd name="T6" fmla="*/ 0 w 863"/>
                <a:gd name="T7" fmla="*/ 0 h 534"/>
                <a:gd name="T8" fmla="*/ 0 w 863"/>
                <a:gd name="T9" fmla="*/ 2147483646 h 5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3"/>
                <a:gd name="T16" fmla="*/ 0 h 534"/>
                <a:gd name="T17" fmla="*/ 863 w 863"/>
                <a:gd name="T18" fmla="*/ 534 h 5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3" h="534">
                  <a:moveTo>
                    <a:pt x="461" y="534"/>
                  </a:moveTo>
                  <a:lnTo>
                    <a:pt x="863" y="534"/>
                  </a:lnTo>
                  <a:lnTo>
                    <a:pt x="863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78860" name="AutoShape 8">
              <a:extLst>
                <a:ext uri="{FF2B5EF4-FFF2-40B4-BE49-F238E27FC236}">
                  <a16:creationId xmlns:a16="http://schemas.microsoft.com/office/drawing/2014/main" id="{277F8D1B-1774-0909-CE68-8C838F2CD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1888"/>
              <a:ext cx="225" cy="232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8861" name="Text Box 9">
              <a:extLst>
                <a:ext uri="{FF2B5EF4-FFF2-40B4-BE49-F238E27FC236}">
                  <a16:creationId xmlns:a16="http://schemas.microsoft.com/office/drawing/2014/main" id="{FB54594A-DE1F-0CB2-453D-1B8835D30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3" y="1295"/>
              <a:ext cx="2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GB" altLang="en-US" sz="2600" noProof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78862" name="AutoShape 10">
              <a:extLst>
                <a:ext uri="{FF2B5EF4-FFF2-40B4-BE49-F238E27FC236}">
                  <a16:creationId xmlns:a16="http://schemas.microsoft.com/office/drawing/2014/main" id="{CD624A33-CC58-A15F-4833-12CAFAB6A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2650"/>
              <a:ext cx="211" cy="242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8863" name="Rectangle 11">
              <a:extLst>
                <a:ext uri="{FF2B5EF4-FFF2-40B4-BE49-F238E27FC236}">
                  <a16:creationId xmlns:a16="http://schemas.microsoft.com/office/drawing/2014/main" id="{5DB3AEAA-48C6-D865-7CA3-4143E749D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" y="3453"/>
              <a:ext cx="953" cy="9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18900000" algn="ctr" rotWithShape="0">
                <a:schemeClr val="bg2"/>
              </a:outerShdw>
            </a:effectLst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/>
            </a:p>
          </p:txBody>
        </p:sp>
        <p:sp>
          <p:nvSpPr>
            <p:cNvPr id="78864" name="Text Box 12">
              <a:extLst>
                <a:ext uri="{FF2B5EF4-FFF2-40B4-BE49-F238E27FC236}">
                  <a16:creationId xmlns:a16="http://schemas.microsoft.com/office/drawing/2014/main" id="{032E6B6F-6069-1F82-B973-420306148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8" y="3508"/>
              <a:ext cx="59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Item1</a:t>
              </a:r>
            </a:p>
          </p:txBody>
        </p:sp>
        <p:sp>
          <p:nvSpPr>
            <p:cNvPr id="78865" name="Line 13">
              <a:extLst>
                <a:ext uri="{FF2B5EF4-FFF2-40B4-BE49-F238E27FC236}">
                  <a16:creationId xmlns:a16="http://schemas.microsoft.com/office/drawing/2014/main" id="{5FBAFDB8-F6AD-99C9-C240-B0629EA17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3" y="3883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78866" name="Text Box 14">
              <a:extLst>
                <a:ext uri="{FF2B5EF4-FFF2-40B4-BE49-F238E27FC236}">
                  <a16:creationId xmlns:a16="http://schemas.microsoft.com/office/drawing/2014/main" id="{916E590D-BB34-670A-A692-F88E5BA16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0" y="4006"/>
              <a:ext cx="738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operation()</a:t>
              </a:r>
              <a:endParaRPr lang="en-US" altLang="en-US" sz="1500" i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8867" name="Rectangle 15">
              <a:extLst>
                <a:ext uri="{FF2B5EF4-FFF2-40B4-BE49-F238E27FC236}">
                  <a16:creationId xmlns:a16="http://schemas.microsoft.com/office/drawing/2014/main" id="{E9967A81-7446-A97B-7CAE-0B16F88F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3450"/>
              <a:ext cx="952" cy="9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18900000" algn="ctr" rotWithShape="0">
                <a:schemeClr val="bg2"/>
              </a:outerShdw>
            </a:effectLst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/>
            </a:p>
          </p:txBody>
        </p:sp>
        <p:sp>
          <p:nvSpPr>
            <p:cNvPr id="78868" name="Text Box 16">
              <a:extLst>
                <a:ext uri="{FF2B5EF4-FFF2-40B4-BE49-F238E27FC236}">
                  <a16:creationId xmlns:a16="http://schemas.microsoft.com/office/drawing/2014/main" id="{E76CC6CF-52CA-031D-4155-CDA8B2EF5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7" y="3504"/>
              <a:ext cx="591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Item2</a:t>
              </a:r>
            </a:p>
          </p:txBody>
        </p:sp>
        <p:sp>
          <p:nvSpPr>
            <p:cNvPr id="78869" name="Line 17">
              <a:extLst>
                <a:ext uri="{FF2B5EF4-FFF2-40B4-BE49-F238E27FC236}">
                  <a16:creationId xmlns:a16="http://schemas.microsoft.com/office/drawing/2014/main" id="{781FDC6E-FF40-B9F6-CE91-D42A87C8C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" y="3880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78870" name="Text Box 18">
              <a:extLst>
                <a:ext uri="{FF2B5EF4-FFF2-40B4-BE49-F238E27FC236}">
                  <a16:creationId xmlns:a16="http://schemas.microsoft.com/office/drawing/2014/main" id="{92F98DBD-2135-F16C-A872-2326F45DD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4003"/>
              <a:ext cx="738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operation()</a:t>
              </a:r>
              <a:endParaRPr lang="en-US" altLang="en-US" sz="1500" i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8871" name="Freeform 19">
              <a:extLst>
                <a:ext uri="{FF2B5EF4-FFF2-40B4-BE49-F238E27FC236}">
                  <a16:creationId xmlns:a16="http://schemas.microsoft.com/office/drawing/2014/main" id="{82CCFFFE-0A60-15EA-923C-D4E1614A7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" y="3203"/>
              <a:ext cx="1054" cy="249"/>
            </a:xfrm>
            <a:custGeom>
              <a:avLst/>
              <a:gdLst>
                <a:gd name="T0" fmla="*/ 0 w 1036"/>
                <a:gd name="T1" fmla="*/ 2147483646 h 148"/>
                <a:gd name="T2" fmla="*/ 0 w 1036"/>
                <a:gd name="T3" fmla="*/ 0 h 148"/>
                <a:gd name="T4" fmla="*/ 21465 w 1036"/>
                <a:gd name="T5" fmla="*/ 0 h 148"/>
                <a:gd name="T6" fmla="*/ 21465 w 1036"/>
                <a:gd name="T7" fmla="*/ 2147483646 h 1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6"/>
                <a:gd name="T13" fmla="*/ 0 h 148"/>
                <a:gd name="T14" fmla="*/ 1036 w 1036"/>
                <a:gd name="T15" fmla="*/ 148 h 1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6" h="148">
                  <a:moveTo>
                    <a:pt x="0" y="148"/>
                  </a:moveTo>
                  <a:lnTo>
                    <a:pt x="0" y="0"/>
                  </a:lnTo>
                  <a:lnTo>
                    <a:pt x="1036" y="0"/>
                  </a:lnTo>
                  <a:lnTo>
                    <a:pt x="1036" y="14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78872" name="Line 20">
              <a:extLst>
                <a:ext uri="{FF2B5EF4-FFF2-40B4-BE49-F238E27FC236}">
                  <a16:creationId xmlns:a16="http://schemas.microsoft.com/office/drawing/2014/main" id="{1A11AB4E-C671-F89B-5975-5F373E231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" y="2886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78873" name="AutoShape 22">
              <a:extLst>
                <a:ext uri="{FF2B5EF4-FFF2-40B4-BE49-F238E27FC236}">
                  <a16:creationId xmlns:a16="http://schemas.microsoft.com/office/drawing/2014/main" id="{9B71AE83-2C3A-E454-3B4D-EE24BF829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3307"/>
              <a:ext cx="1958" cy="1000"/>
            </a:xfrm>
            <a:prstGeom prst="foldedCorner">
              <a:avLst>
                <a:gd name="adj" fmla="val 1663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8874" name="Text Box 23">
              <a:extLst>
                <a:ext uri="{FF2B5EF4-FFF2-40B4-BE49-F238E27FC236}">
                  <a16:creationId xmlns:a16="http://schemas.microsoft.com/office/drawing/2014/main" id="{2C6E7C6E-F6A6-01FE-A4B4-258839A82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5" y="3405"/>
              <a:ext cx="2076" cy="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íf I have children then</a:t>
              </a:r>
            </a:p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  for all children c: c.operation()</a:t>
              </a:r>
            </a:p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else doSomething2()</a:t>
              </a:r>
            </a:p>
          </p:txBody>
        </p:sp>
        <p:sp>
          <p:nvSpPr>
            <p:cNvPr id="78875" name="Line 24">
              <a:extLst>
                <a:ext uri="{FF2B5EF4-FFF2-40B4-BE49-F238E27FC236}">
                  <a16:creationId xmlns:a16="http://schemas.microsoft.com/office/drawing/2014/main" id="{962D0570-5827-B0F4-E95C-2AEFAB07C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3" y="416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78876" name="AutoShape 25">
              <a:extLst>
                <a:ext uri="{FF2B5EF4-FFF2-40B4-BE49-F238E27FC236}">
                  <a16:creationId xmlns:a16="http://schemas.microsoft.com/office/drawing/2014/main" id="{FB2EDA49-8BA3-2A74-A312-840517634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362"/>
              <a:ext cx="1905" cy="998"/>
            </a:xfrm>
            <a:prstGeom prst="foldedCorner">
              <a:avLst>
                <a:gd name="adj" fmla="val 1663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8877" name="Text Box 26">
              <a:extLst>
                <a:ext uri="{FF2B5EF4-FFF2-40B4-BE49-F238E27FC236}">
                  <a16:creationId xmlns:a16="http://schemas.microsoft.com/office/drawing/2014/main" id="{4BBEC0E3-78B3-5391-4F54-92F8945D2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476"/>
              <a:ext cx="2076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íf I have children then</a:t>
              </a:r>
            </a:p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  for all children c: c.operation()</a:t>
              </a:r>
            </a:p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else doSomething1()</a:t>
              </a:r>
            </a:p>
          </p:txBody>
        </p:sp>
        <p:sp>
          <p:nvSpPr>
            <p:cNvPr id="78878" name="Line 27">
              <a:extLst>
                <a:ext uri="{FF2B5EF4-FFF2-40B4-BE49-F238E27FC236}">
                  <a16:creationId xmlns:a16="http://schemas.microsoft.com/office/drawing/2014/main" id="{39896330-913B-0D6A-D00D-E506E4E38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2" y="4165"/>
              <a:ext cx="2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78879" name="Text Box 28">
              <a:extLst>
                <a:ext uri="{FF2B5EF4-FFF2-40B4-BE49-F238E27FC236}">
                  <a16:creationId xmlns:a16="http://schemas.microsoft.com/office/drawing/2014/main" id="{0B02F860-8681-31AE-3EC6-7D0BD6975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2" y="1218"/>
              <a:ext cx="9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>
                  <a:solidFill>
                    <a:srgbClr val="66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children</a:t>
              </a:r>
            </a:p>
          </p:txBody>
        </p:sp>
        <p:sp>
          <p:nvSpPr>
            <p:cNvPr id="78880" name="Line 29">
              <a:extLst>
                <a:ext uri="{FF2B5EF4-FFF2-40B4-BE49-F238E27FC236}">
                  <a16:creationId xmlns:a16="http://schemas.microsoft.com/office/drawing/2014/main" id="{D64F23DE-B644-90FF-BFE5-B18F129C6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1" y="2187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78881" name="Line 30">
              <a:extLst>
                <a:ext uri="{FF2B5EF4-FFF2-40B4-BE49-F238E27FC236}">
                  <a16:creationId xmlns:a16="http://schemas.microsoft.com/office/drawing/2014/main" id="{1CA4810F-5B1C-3788-7335-51FD18303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" y="3988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78882" name="Line 31">
              <a:extLst>
                <a:ext uri="{FF2B5EF4-FFF2-40B4-BE49-F238E27FC236}">
                  <a16:creationId xmlns:a16="http://schemas.microsoft.com/office/drawing/2014/main" id="{8EE97CB2-A578-DFB0-A7E5-5508DB87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3" y="3991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</p:grpSp>
      <p:sp>
        <p:nvSpPr>
          <p:cNvPr id="33" name="Down Arrow 32">
            <a:extLst>
              <a:ext uri="{FF2B5EF4-FFF2-40B4-BE49-F238E27FC236}">
                <a16:creationId xmlns:a16="http://schemas.microsoft.com/office/drawing/2014/main" id="{8519381C-92DA-66AD-1FD3-B34D6E23792C}"/>
              </a:ext>
            </a:extLst>
          </p:cNvPr>
          <p:cNvSpPr/>
          <p:nvPr/>
        </p:nvSpPr>
        <p:spPr bwMode="auto">
          <a:xfrm rot="19514261">
            <a:off x="2992438" y="4102100"/>
            <a:ext cx="319087" cy="1201738"/>
          </a:xfrm>
          <a:prstGeom prst="downArrow">
            <a:avLst/>
          </a:prstGeom>
          <a:solidFill>
            <a:srgbClr val="FFC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3FA9C6-324A-B972-6B77-8D5748131795}"/>
              </a:ext>
            </a:extLst>
          </p:cNvPr>
          <p:cNvSpPr/>
          <p:nvPr/>
        </p:nvSpPr>
        <p:spPr>
          <a:xfrm>
            <a:off x="7337426" y="2484437"/>
            <a:ext cx="2743199" cy="1729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5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Mark=</a:t>
            </a:r>
          </a:p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5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50/100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/>
      <p:bldP spid="3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>
            <a:extLst>
              <a:ext uri="{FF2B5EF4-FFF2-40B4-BE49-F238E27FC236}">
                <a16:creationId xmlns:a16="http://schemas.microsoft.com/office/drawing/2014/main" id="{62BA455A-709E-4A21-F0CC-595F44133A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2800" y="-106363"/>
            <a:ext cx="8567738" cy="1260476"/>
          </a:xfrm>
        </p:spPr>
        <p:txBody>
          <a:bodyPr/>
          <a:lstStyle/>
          <a:p>
            <a:r>
              <a:rPr lang="en-US" altLang="en-US" sz="3500"/>
              <a:t>Finally: C</a:t>
            </a:r>
            <a:r>
              <a:rPr lang="en-US" altLang="he-IL" sz="3500" noProof="1"/>
              <a:t>omposite </a:t>
            </a:r>
            <a:r>
              <a:rPr lang="en-US" altLang="en-US" sz="3500"/>
              <a:t>P</a:t>
            </a:r>
            <a:r>
              <a:rPr lang="en-US" altLang="he-IL" sz="3500" noProof="1"/>
              <a:t>attern</a:t>
            </a:r>
          </a:p>
        </p:txBody>
      </p:sp>
      <p:sp>
        <p:nvSpPr>
          <p:cNvPr id="79875" name="Text Box 20">
            <a:extLst>
              <a:ext uri="{FF2B5EF4-FFF2-40B4-BE49-F238E27FC236}">
                <a16:creationId xmlns:a16="http://schemas.microsoft.com/office/drawing/2014/main" id="{84D35EF9-C8E7-032E-E920-E81812D40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960438"/>
            <a:ext cx="49276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he-IL" sz="2400" noProof="1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Separating the composite class:</a:t>
            </a:r>
          </a:p>
        </p:txBody>
      </p:sp>
      <p:sp>
        <p:nvSpPr>
          <p:cNvPr id="79876" name="Freeform 2">
            <a:extLst>
              <a:ext uri="{FF2B5EF4-FFF2-40B4-BE49-F238E27FC236}">
                <a16:creationId xmlns:a16="http://schemas.microsoft.com/office/drawing/2014/main" id="{5225293A-DD50-BA81-288D-30B1CFA5F619}"/>
              </a:ext>
            </a:extLst>
          </p:cNvPr>
          <p:cNvSpPr>
            <a:spLocks/>
          </p:cNvSpPr>
          <p:nvPr/>
        </p:nvSpPr>
        <p:spPr bwMode="auto">
          <a:xfrm>
            <a:off x="3962400" y="1570038"/>
            <a:ext cx="2300288" cy="4451350"/>
          </a:xfrm>
          <a:custGeom>
            <a:avLst/>
            <a:gdLst>
              <a:gd name="T0" fmla="*/ 2147483646 w 863"/>
              <a:gd name="T1" fmla="*/ 2147483646 h 534"/>
              <a:gd name="T2" fmla="*/ 2147483646 w 863"/>
              <a:gd name="T3" fmla="*/ 2147483646 h 534"/>
              <a:gd name="T4" fmla="*/ 2147483646 w 863"/>
              <a:gd name="T5" fmla="*/ 0 h 534"/>
              <a:gd name="T6" fmla="*/ 0 w 863"/>
              <a:gd name="T7" fmla="*/ 0 h 534"/>
              <a:gd name="T8" fmla="*/ 0 w 863"/>
              <a:gd name="T9" fmla="*/ 2147483646 h 5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3"/>
              <a:gd name="T16" fmla="*/ 0 h 534"/>
              <a:gd name="T17" fmla="*/ 863 w 863"/>
              <a:gd name="T18" fmla="*/ 534 h 5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3" h="534">
                <a:moveTo>
                  <a:pt x="461" y="534"/>
                </a:moveTo>
                <a:lnTo>
                  <a:pt x="863" y="534"/>
                </a:lnTo>
                <a:lnTo>
                  <a:pt x="863" y="0"/>
                </a:lnTo>
                <a:lnTo>
                  <a:pt x="0" y="0"/>
                </a:lnTo>
                <a:lnTo>
                  <a:pt x="0" y="33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  <p:sp>
        <p:nvSpPr>
          <p:cNvPr id="79877" name="Rectangle 4">
            <a:extLst>
              <a:ext uri="{FF2B5EF4-FFF2-40B4-BE49-F238E27FC236}">
                <a16:creationId xmlns:a16="http://schemas.microsoft.com/office/drawing/2014/main" id="{006D2FDA-7AA7-15C6-002C-5F5149C72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425" y="2844800"/>
            <a:ext cx="1649413" cy="16271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18900000" algn="ctr" rotWithShape="0">
              <a:schemeClr val="bg2"/>
            </a:outerShdw>
          </a:effectLst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000"/>
          </a:p>
        </p:txBody>
      </p:sp>
      <p:sp>
        <p:nvSpPr>
          <p:cNvPr id="79878" name="Text Box 5">
            <a:extLst>
              <a:ext uri="{FF2B5EF4-FFF2-40B4-BE49-F238E27FC236}">
                <a16:creationId xmlns:a16="http://schemas.microsoft.com/office/drawing/2014/main" id="{1B7885D7-F357-A413-7A48-88DD886FC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2865438"/>
            <a:ext cx="13811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Item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&lt;&lt;abstract&gt;&gt;</a:t>
            </a:r>
          </a:p>
        </p:txBody>
      </p:sp>
      <p:sp>
        <p:nvSpPr>
          <p:cNvPr id="79879" name="Line 6">
            <a:extLst>
              <a:ext uri="{FF2B5EF4-FFF2-40B4-BE49-F238E27FC236}">
                <a16:creationId xmlns:a16="http://schemas.microsoft.com/office/drawing/2014/main" id="{FB908223-0B42-F592-CF8B-DAF1C98DA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3546475"/>
            <a:ext cx="164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  <p:sp>
        <p:nvSpPr>
          <p:cNvPr id="79880" name="Text Box 7">
            <a:extLst>
              <a:ext uri="{FF2B5EF4-FFF2-40B4-BE49-F238E27FC236}">
                <a16:creationId xmlns:a16="http://schemas.microsoft.com/office/drawing/2014/main" id="{DD3595BA-50B6-E338-C420-326C674EE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3" y="3775075"/>
            <a:ext cx="13223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operation()</a:t>
            </a:r>
          </a:p>
        </p:txBody>
      </p:sp>
      <p:sp>
        <p:nvSpPr>
          <p:cNvPr id="79881" name="AutoShape 8">
            <a:extLst>
              <a:ext uri="{FF2B5EF4-FFF2-40B4-BE49-F238E27FC236}">
                <a16:creationId xmlns:a16="http://schemas.microsoft.com/office/drawing/2014/main" id="{C4FD3AA1-962C-6FAF-6385-C7D8AF791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5843588"/>
            <a:ext cx="358775" cy="298450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0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9882" name="Text Box 9">
            <a:extLst>
              <a:ext uri="{FF2B5EF4-FFF2-40B4-BE49-F238E27FC236}">
                <a16:creationId xmlns:a16="http://schemas.microsoft.com/office/drawing/2014/main" id="{18D790DC-6C09-E7CB-2198-33EA3253B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313" y="2427288"/>
            <a:ext cx="44926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en-US" noProof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79883" name="Rectangle 10">
            <a:extLst>
              <a:ext uri="{FF2B5EF4-FFF2-40B4-BE49-F238E27FC236}">
                <a16:creationId xmlns:a16="http://schemas.microsoft.com/office/drawing/2014/main" id="{2848E7D4-BD7C-3274-5C31-A5AFD31A3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5854700"/>
            <a:ext cx="1649413" cy="1625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18900000" algn="ctr" rotWithShape="0">
              <a:schemeClr val="bg2"/>
            </a:outerShdw>
          </a:effectLst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000"/>
          </a:p>
        </p:txBody>
      </p:sp>
      <p:sp>
        <p:nvSpPr>
          <p:cNvPr id="79884" name="Text Box 11">
            <a:extLst>
              <a:ext uri="{FF2B5EF4-FFF2-40B4-BE49-F238E27FC236}">
                <a16:creationId xmlns:a16="http://schemas.microsoft.com/office/drawing/2014/main" id="{82E19E31-BDA8-16CC-B334-27CC9B0B2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5946775"/>
            <a:ext cx="11017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Item1</a:t>
            </a:r>
          </a:p>
        </p:txBody>
      </p:sp>
      <p:sp>
        <p:nvSpPr>
          <p:cNvPr id="79885" name="Line 12">
            <a:extLst>
              <a:ext uri="{FF2B5EF4-FFF2-40B4-BE49-F238E27FC236}">
                <a16:creationId xmlns:a16="http://schemas.microsoft.com/office/drawing/2014/main" id="{A24B3F63-94D6-F936-A940-2D5282FB4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6669088"/>
            <a:ext cx="164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  <p:sp>
        <p:nvSpPr>
          <p:cNvPr id="79886" name="Text Box 13">
            <a:extLst>
              <a:ext uri="{FF2B5EF4-FFF2-40B4-BE49-F238E27FC236}">
                <a16:creationId xmlns:a16="http://schemas.microsoft.com/office/drawing/2014/main" id="{D9A76E53-E90D-B8E0-1DEC-4A72D0567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8" y="6783388"/>
            <a:ext cx="1322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operation()</a:t>
            </a:r>
          </a:p>
        </p:txBody>
      </p:sp>
      <p:sp>
        <p:nvSpPr>
          <p:cNvPr id="79887" name="Rectangle 14">
            <a:extLst>
              <a:ext uri="{FF2B5EF4-FFF2-40B4-BE49-F238E27FC236}">
                <a16:creationId xmlns:a16="http://schemas.microsoft.com/office/drawing/2014/main" id="{17B65492-EC7B-6ACF-52D9-ACBE2C24C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5848350"/>
            <a:ext cx="1646238" cy="16271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18900000" algn="ctr" rotWithShape="0">
              <a:schemeClr val="bg2"/>
            </a:outerShdw>
          </a:effectLst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000"/>
          </a:p>
        </p:txBody>
      </p:sp>
      <p:sp>
        <p:nvSpPr>
          <p:cNvPr id="79888" name="Text Box 15">
            <a:extLst>
              <a:ext uri="{FF2B5EF4-FFF2-40B4-BE49-F238E27FC236}">
                <a16:creationId xmlns:a16="http://schemas.microsoft.com/office/drawing/2014/main" id="{C7224092-E2EB-3BC8-F62E-4F9D7D181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3" y="5918200"/>
            <a:ext cx="16557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Composite</a:t>
            </a:r>
          </a:p>
        </p:txBody>
      </p:sp>
      <p:sp>
        <p:nvSpPr>
          <p:cNvPr id="79889" name="Line 16">
            <a:extLst>
              <a:ext uri="{FF2B5EF4-FFF2-40B4-BE49-F238E27FC236}">
                <a16:creationId xmlns:a16="http://schemas.microsoft.com/office/drawing/2014/main" id="{97CFEC6D-F0C8-5305-7341-3DD2DC51A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300" y="6662738"/>
            <a:ext cx="1646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  <p:sp>
        <p:nvSpPr>
          <p:cNvPr id="79890" name="Text Box 17">
            <a:extLst>
              <a:ext uri="{FF2B5EF4-FFF2-40B4-BE49-F238E27FC236}">
                <a16:creationId xmlns:a16="http://schemas.microsoft.com/office/drawing/2014/main" id="{C2FE5E6D-C424-C823-73A5-340EA43E0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845300"/>
            <a:ext cx="13223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operation()</a:t>
            </a:r>
          </a:p>
        </p:txBody>
      </p:sp>
      <p:sp>
        <p:nvSpPr>
          <p:cNvPr id="79891" name="Freeform 18">
            <a:extLst>
              <a:ext uri="{FF2B5EF4-FFF2-40B4-BE49-F238E27FC236}">
                <a16:creationId xmlns:a16="http://schemas.microsoft.com/office/drawing/2014/main" id="{80023BC2-64CB-853A-257C-7677BA96ED41}"/>
              </a:ext>
            </a:extLst>
          </p:cNvPr>
          <p:cNvSpPr>
            <a:spLocks/>
          </p:cNvSpPr>
          <p:nvPr/>
        </p:nvSpPr>
        <p:spPr bwMode="auto">
          <a:xfrm>
            <a:off x="3068638" y="5434013"/>
            <a:ext cx="1824037" cy="417512"/>
          </a:xfrm>
          <a:custGeom>
            <a:avLst/>
            <a:gdLst>
              <a:gd name="T0" fmla="*/ 0 w 1036"/>
              <a:gd name="T1" fmla="*/ 2147483646 h 148"/>
              <a:gd name="T2" fmla="*/ 0 w 1036"/>
              <a:gd name="T3" fmla="*/ 0 h 148"/>
              <a:gd name="T4" fmla="*/ 2147483646 w 1036"/>
              <a:gd name="T5" fmla="*/ 0 h 148"/>
              <a:gd name="T6" fmla="*/ 2147483646 w 1036"/>
              <a:gd name="T7" fmla="*/ 2147483646 h 148"/>
              <a:gd name="T8" fmla="*/ 0 60000 65536"/>
              <a:gd name="T9" fmla="*/ 0 60000 65536"/>
              <a:gd name="T10" fmla="*/ 0 60000 65536"/>
              <a:gd name="T11" fmla="*/ 0 60000 65536"/>
              <a:gd name="T12" fmla="*/ 0 w 1036"/>
              <a:gd name="T13" fmla="*/ 0 h 148"/>
              <a:gd name="T14" fmla="*/ 1036 w 1036"/>
              <a:gd name="T15" fmla="*/ 148 h 1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6" h="148">
                <a:moveTo>
                  <a:pt x="0" y="148"/>
                </a:moveTo>
                <a:lnTo>
                  <a:pt x="0" y="0"/>
                </a:lnTo>
                <a:lnTo>
                  <a:pt x="1036" y="0"/>
                </a:lnTo>
                <a:lnTo>
                  <a:pt x="1036" y="14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  <p:sp>
        <p:nvSpPr>
          <p:cNvPr id="79892" name="Line 19">
            <a:extLst>
              <a:ext uri="{FF2B5EF4-FFF2-40B4-BE49-F238E27FC236}">
                <a16:creationId xmlns:a16="http://schemas.microsoft.com/office/drawing/2014/main" id="{B4DC1273-E844-B188-409F-F3B26EA75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5575" y="4902200"/>
            <a:ext cx="0" cy="531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  <p:sp>
        <p:nvSpPr>
          <p:cNvPr id="79893" name="AutoShape 21">
            <a:extLst>
              <a:ext uri="{FF2B5EF4-FFF2-40B4-BE49-F238E27FC236}">
                <a16:creationId xmlns:a16="http://schemas.microsoft.com/office/drawing/2014/main" id="{262E4536-4F74-6A56-0464-5761FEA6F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6286500"/>
            <a:ext cx="3448050" cy="1273175"/>
          </a:xfrm>
          <a:prstGeom prst="foldedCorner">
            <a:avLst>
              <a:gd name="adj" fmla="val 16634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0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9894" name="Text Box 22">
            <a:extLst>
              <a:ext uri="{FF2B5EF4-FFF2-40B4-BE49-F238E27FC236}">
                <a16:creationId xmlns:a16="http://schemas.microsoft.com/office/drawing/2014/main" id="{500F6089-3F40-7EE0-E06D-00E2F45F6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100" y="6570663"/>
            <a:ext cx="3492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all children c: c.operation()</a:t>
            </a:r>
          </a:p>
        </p:txBody>
      </p:sp>
      <p:sp>
        <p:nvSpPr>
          <p:cNvPr id="79895" name="Line 23">
            <a:extLst>
              <a:ext uri="{FF2B5EF4-FFF2-40B4-BE49-F238E27FC236}">
                <a16:creationId xmlns:a16="http://schemas.microsoft.com/office/drawing/2014/main" id="{2A24A771-B712-699C-8501-8D5F15111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3063" y="7050088"/>
            <a:ext cx="11858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  <p:sp>
        <p:nvSpPr>
          <p:cNvPr id="79896" name="AutoShape 27">
            <a:extLst>
              <a:ext uri="{FF2B5EF4-FFF2-40B4-BE49-F238E27FC236}">
                <a16:creationId xmlns:a16="http://schemas.microsoft.com/office/drawing/2014/main" id="{6652ECB5-7D8D-068C-1963-F53C86980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4506913"/>
            <a:ext cx="363537" cy="404812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0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9897" name="Text Box 28">
            <a:extLst>
              <a:ext uri="{FF2B5EF4-FFF2-40B4-BE49-F238E27FC236}">
                <a16:creationId xmlns:a16="http://schemas.microsoft.com/office/drawing/2014/main" id="{96AE013E-C1A8-DF50-0C0B-1B2C8A3F3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570038"/>
            <a:ext cx="1646237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children</a:t>
            </a:r>
          </a:p>
        </p:txBody>
      </p:sp>
      <p:sp>
        <p:nvSpPr>
          <p:cNvPr id="79898" name="Line 29">
            <a:extLst>
              <a:ext uri="{FF2B5EF4-FFF2-40B4-BE49-F238E27FC236}">
                <a16:creationId xmlns:a16="http://schemas.microsoft.com/office/drawing/2014/main" id="{6277FD79-7D9C-0B6A-8447-D436CA2A6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6425" y="3749675"/>
            <a:ext cx="164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  <p:sp>
        <p:nvSpPr>
          <p:cNvPr id="79899" name="Line 30">
            <a:extLst>
              <a:ext uri="{FF2B5EF4-FFF2-40B4-BE49-F238E27FC236}">
                <a16:creationId xmlns:a16="http://schemas.microsoft.com/office/drawing/2014/main" id="{C1F9186E-6E31-7E45-DF8A-BB0DEF151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300" y="6842125"/>
            <a:ext cx="1646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  <p:sp>
        <p:nvSpPr>
          <p:cNvPr id="79900" name="Line 31">
            <a:extLst>
              <a:ext uri="{FF2B5EF4-FFF2-40B4-BE49-F238E27FC236}">
                <a16:creationId xmlns:a16="http://schemas.microsoft.com/office/drawing/2014/main" id="{F0AC5C94-C065-08BC-DF3D-0CC53C27E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6848475"/>
            <a:ext cx="164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59CD1D-E785-0449-88E5-357A0CEE3FF0}"/>
              </a:ext>
            </a:extLst>
          </p:cNvPr>
          <p:cNvSpPr/>
          <p:nvPr/>
        </p:nvSpPr>
        <p:spPr>
          <a:xfrm>
            <a:off x="7021512" y="3017837"/>
            <a:ext cx="3059113" cy="1729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5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Mark=</a:t>
            </a:r>
          </a:p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5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100/100</a:t>
            </a:r>
          </a:p>
        </p:txBody>
      </p:sp>
      <p:sp>
        <p:nvSpPr>
          <p:cNvPr id="79902" name="Rectangle 10">
            <a:extLst>
              <a:ext uri="{FF2B5EF4-FFF2-40B4-BE49-F238E27FC236}">
                <a16:creationId xmlns:a16="http://schemas.microsoft.com/office/drawing/2014/main" id="{25B37D0D-3F56-5580-6ED2-85D50E948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3" y="5837238"/>
            <a:ext cx="1649412" cy="1625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18900000" algn="ctr" rotWithShape="0">
              <a:schemeClr val="bg2"/>
            </a:outerShdw>
          </a:effectLst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000"/>
          </a:p>
        </p:txBody>
      </p:sp>
      <p:sp>
        <p:nvSpPr>
          <p:cNvPr id="79903" name="Text Box 11">
            <a:extLst>
              <a:ext uri="{FF2B5EF4-FFF2-40B4-BE49-F238E27FC236}">
                <a16:creationId xmlns:a16="http://schemas.microsoft.com/office/drawing/2014/main" id="{1BC03519-764A-F992-47C0-6034B9494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5929313"/>
            <a:ext cx="11144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Item2</a:t>
            </a:r>
          </a:p>
        </p:txBody>
      </p:sp>
      <p:sp>
        <p:nvSpPr>
          <p:cNvPr id="79904" name="Line 12">
            <a:extLst>
              <a:ext uri="{FF2B5EF4-FFF2-40B4-BE49-F238E27FC236}">
                <a16:creationId xmlns:a16="http://schemas.microsoft.com/office/drawing/2014/main" id="{BE29B901-D2A4-0EB4-6B38-218AED0EF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813" y="6651625"/>
            <a:ext cx="1649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  <p:sp>
        <p:nvSpPr>
          <p:cNvPr id="79905" name="Text Box 13">
            <a:extLst>
              <a:ext uri="{FF2B5EF4-FFF2-40B4-BE49-F238E27FC236}">
                <a16:creationId xmlns:a16="http://schemas.microsoft.com/office/drawing/2014/main" id="{1BB8EF4C-D376-FA5E-687F-26240917B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6765925"/>
            <a:ext cx="1322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operation()</a:t>
            </a:r>
          </a:p>
        </p:txBody>
      </p:sp>
      <p:sp>
        <p:nvSpPr>
          <p:cNvPr id="79906" name="Line 31">
            <a:extLst>
              <a:ext uri="{FF2B5EF4-FFF2-40B4-BE49-F238E27FC236}">
                <a16:creationId xmlns:a16="http://schemas.microsoft.com/office/drawing/2014/main" id="{E3CE0DA5-BABE-0EA5-915A-0422B0C78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813" y="6831013"/>
            <a:ext cx="1649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  <p:sp>
        <p:nvSpPr>
          <p:cNvPr id="79907" name="Freeform 18">
            <a:extLst>
              <a:ext uri="{FF2B5EF4-FFF2-40B4-BE49-F238E27FC236}">
                <a16:creationId xmlns:a16="http://schemas.microsoft.com/office/drawing/2014/main" id="{B51B3D7F-BD17-3766-7614-EB5112A0CAE3}"/>
              </a:ext>
            </a:extLst>
          </p:cNvPr>
          <p:cNvSpPr>
            <a:spLocks/>
          </p:cNvSpPr>
          <p:nvPr/>
        </p:nvSpPr>
        <p:spPr bwMode="auto">
          <a:xfrm>
            <a:off x="1001713" y="5446713"/>
            <a:ext cx="2070100" cy="415925"/>
          </a:xfrm>
          <a:custGeom>
            <a:avLst/>
            <a:gdLst>
              <a:gd name="T0" fmla="*/ 0 w 1036"/>
              <a:gd name="T1" fmla="*/ 2147483646 h 148"/>
              <a:gd name="T2" fmla="*/ 0 w 1036"/>
              <a:gd name="T3" fmla="*/ 0 h 148"/>
              <a:gd name="T4" fmla="*/ 2147483646 w 1036"/>
              <a:gd name="T5" fmla="*/ 0 h 148"/>
              <a:gd name="T6" fmla="*/ 2147483646 w 1036"/>
              <a:gd name="T7" fmla="*/ 2147483646 h 148"/>
              <a:gd name="T8" fmla="*/ 0 60000 65536"/>
              <a:gd name="T9" fmla="*/ 0 60000 65536"/>
              <a:gd name="T10" fmla="*/ 0 60000 65536"/>
              <a:gd name="T11" fmla="*/ 0 60000 65536"/>
              <a:gd name="T12" fmla="*/ 0 w 1036"/>
              <a:gd name="T13" fmla="*/ 0 h 148"/>
              <a:gd name="T14" fmla="*/ 1036 w 1036"/>
              <a:gd name="T15" fmla="*/ 148 h 1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6" h="148">
                <a:moveTo>
                  <a:pt x="0" y="148"/>
                </a:moveTo>
                <a:lnTo>
                  <a:pt x="0" y="0"/>
                </a:lnTo>
                <a:lnTo>
                  <a:pt x="1036" y="0"/>
                </a:lnTo>
                <a:lnTo>
                  <a:pt x="1036" y="14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4">
            <a:extLst>
              <a:ext uri="{FF2B5EF4-FFF2-40B4-BE49-F238E27FC236}">
                <a16:creationId xmlns:a16="http://schemas.microsoft.com/office/drawing/2014/main" id="{5A0F76C1-6788-4E7C-87C3-173D37B4E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31838"/>
            <a:ext cx="10080625" cy="6324600"/>
          </a:xfrm>
          <a:solidFill>
            <a:srgbClr val="FFCCFF"/>
          </a:solidFill>
          <a:ln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pPr marL="742950" lvl="1" indent="-285750">
              <a:spcBef>
                <a:spcPts val="600"/>
              </a:spcBef>
              <a:spcAft>
                <a:spcPct val="0"/>
              </a:spcAft>
              <a:buFont typeface="Symbol" panose="05050102010706020507" pitchFamily="18" charset="2"/>
              <a:buNone/>
            </a:pPr>
            <a:r>
              <a:rPr lang="en-US" altLang="en-US" b="1"/>
              <a:t>public class RandomGenerator {</a:t>
            </a:r>
          </a:p>
          <a:p>
            <a:pPr marL="742950" lvl="1" indent="-285750">
              <a:spcBef>
                <a:spcPts val="600"/>
              </a:spcBef>
              <a:spcAft>
                <a:spcPct val="0"/>
              </a:spcAft>
              <a:buFont typeface="Symbol" panose="05050102010706020507" pitchFamily="18" charset="2"/>
              <a:buNone/>
            </a:pPr>
            <a:r>
              <a:rPr lang="en-US" altLang="en-US" b="1"/>
              <a:t>  private static RandomGenerator gen = new RandomGenerator();</a:t>
            </a:r>
          </a:p>
          <a:p>
            <a:pPr marL="742950" lvl="1" indent="-285750">
              <a:spcBef>
                <a:spcPts val="600"/>
              </a:spcBef>
              <a:spcAft>
                <a:spcPct val="0"/>
              </a:spcAft>
              <a:buFont typeface="Symbol" panose="05050102010706020507" pitchFamily="18" charset="2"/>
              <a:buNone/>
            </a:pPr>
            <a:r>
              <a:rPr lang="en-US" altLang="en-US" b="1"/>
              <a:t>  public static RandomGenerator getInstance() {</a:t>
            </a:r>
          </a:p>
          <a:p>
            <a:pPr marL="742950" lvl="1" indent="-285750">
              <a:spcBef>
                <a:spcPts val="600"/>
              </a:spcBef>
              <a:spcAft>
                <a:spcPct val="0"/>
              </a:spcAft>
              <a:buFont typeface="Symbol" panose="05050102010706020507" pitchFamily="18" charset="2"/>
              <a:buNone/>
            </a:pPr>
            <a:r>
              <a:rPr lang="en-US" altLang="en-US" b="1"/>
              <a:t>    return gen;</a:t>
            </a:r>
          </a:p>
          <a:p>
            <a:pPr marL="742950" lvl="1" indent="-285750">
              <a:spcBef>
                <a:spcPts val="600"/>
              </a:spcBef>
              <a:spcAft>
                <a:spcPct val="0"/>
              </a:spcAft>
              <a:buFont typeface="Symbol" panose="05050102010706020507" pitchFamily="18" charset="2"/>
              <a:buNone/>
            </a:pPr>
            <a:r>
              <a:rPr lang="en-US" altLang="en-US" b="1"/>
              <a:t>  }</a:t>
            </a:r>
          </a:p>
          <a:p>
            <a:pPr marL="742950" lvl="1" indent="-285750">
              <a:spcBef>
                <a:spcPts val="600"/>
              </a:spcBef>
              <a:spcAft>
                <a:spcPct val="0"/>
              </a:spcAft>
              <a:buFont typeface="Symbol" panose="05050102010706020507" pitchFamily="18" charset="2"/>
              <a:buNone/>
            </a:pPr>
            <a:r>
              <a:rPr lang="en-US" altLang="en-US" b="1"/>
              <a:t>  private RandomGenerator() {}</a:t>
            </a:r>
          </a:p>
          <a:p>
            <a:pPr marL="742950" lvl="1" indent="-285750">
              <a:spcBef>
                <a:spcPts val="600"/>
              </a:spcBef>
              <a:spcAft>
                <a:spcPct val="0"/>
              </a:spcAft>
              <a:buFont typeface="Symbol" panose="05050102010706020507" pitchFamily="18" charset="2"/>
              <a:buNone/>
            </a:pPr>
            <a:r>
              <a:rPr lang="en-US" altLang="en-US" b="1"/>
              <a:t>  public double nextNumber() {</a:t>
            </a:r>
          </a:p>
          <a:p>
            <a:pPr marL="742950" lvl="1" indent="-285750">
              <a:spcBef>
                <a:spcPts val="600"/>
              </a:spcBef>
              <a:spcAft>
                <a:spcPct val="0"/>
              </a:spcAft>
              <a:buFont typeface="Symbol" panose="05050102010706020507" pitchFamily="18" charset="2"/>
              <a:buNone/>
            </a:pPr>
            <a:r>
              <a:rPr lang="en-US" altLang="en-US" b="1"/>
              <a:t>    return Math.random();</a:t>
            </a:r>
          </a:p>
          <a:p>
            <a:pPr marL="742950" lvl="1" indent="-285750">
              <a:spcBef>
                <a:spcPts val="600"/>
              </a:spcBef>
              <a:spcAft>
                <a:spcPct val="0"/>
              </a:spcAft>
              <a:buFont typeface="Symbol" panose="05050102010706020507" pitchFamily="18" charset="2"/>
              <a:buNone/>
            </a:pPr>
            <a:r>
              <a:rPr lang="en-US" altLang="en-US" b="1"/>
              <a:t>  }</a:t>
            </a:r>
          </a:p>
          <a:p>
            <a:pPr marL="742950" lvl="1" indent="-285750">
              <a:spcBef>
                <a:spcPts val="600"/>
              </a:spcBef>
              <a:spcAft>
                <a:spcPct val="0"/>
              </a:spcAft>
              <a:buFont typeface="Symbol" panose="05050102010706020507" pitchFamily="18" charset="2"/>
              <a:buNone/>
            </a:pPr>
            <a:r>
              <a:rPr lang="en-US" altLang="en-US" b="1"/>
              <a:t>}</a:t>
            </a: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B90A28F6-4EC9-3E16-C571-7F92F813D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2113" y="-1588"/>
            <a:ext cx="9383712" cy="885826"/>
          </a:xfrm>
        </p:spPr>
        <p:txBody>
          <a:bodyPr/>
          <a:lstStyle/>
          <a:p>
            <a:r>
              <a:rPr lang="en-US" altLang="en-US" sz="2800"/>
              <a:t>Exercise 1: Random Number Generator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7A063-58EF-A34E-723D-7322D0432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5781675"/>
            <a:ext cx="6019800" cy="155575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571500" indent="-5715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Any Possible problem</a:t>
            </a: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? </a:t>
            </a:r>
          </a:p>
          <a:p>
            <a:pPr lvl="1">
              <a:lnSpc>
                <a:spcPct val="110000"/>
              </a:lnSpc>
              <a:buClr>
                <a:srgbClr val="000000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Always creates the instance, even if it isn't used…</a:t>
            </a: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5DB91-8FEA-344D-C172-5AE72365E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25" y="3170238"/>
            <a:ext cx="2833688" cy="5016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26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Fill Code Here…</a:t>
            </a:r>
            <a:endParaRPr lang="en-US" altLang="en-US" sz="2600">
              <a:solidFill>
                <a:srgbClr val="FFFF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5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5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5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5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 build="p" animBg="1"/>
      <p:bldP spid="2" grpId="0" build="allAtOnce" animBg="1"/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3">
            <a:extLst>
              <a:ext uri="{FF2B5EF4-FFF2-40B4-BE49-F238E27FC236}">
                <a16:creationId xmlns:a16="http://schemas.microsoft.com/office/drawing/2014/main" id="{F584305F-295D-CEA7-7FF4-8921391B3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808038"/>
            <a:ext cx="9840912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Problem:</a:t>
            </a: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How to organize hierarchical object structures so that the clients are not aware of the hierarchy?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8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Solution:</a:t>
            </a:r>
          </a:p>
        </p:txBody>
      </p:sp>
      <p:sp>
        <p:nvSpPr>
          <p:cNvPr id="80899" name="Rectangle 25">
            <a:extLst>
              <a:ext uri="{FF2B5EF4-FFF2-40B4-BE49-F238E27FC236}">
                <a16:creationId xmlns:a16="http://schemas.microsoft.com/office/drawing/2014/main" id="{A690C49A-7271-9AF9-3FF9-99B0793D53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-147638"/>
            <a:ext cx="8569325" cy="1260476"/>
          </a:xfrm>
        </p:spPr>
        <p:txBody>
          <a:bodyPr/>
          <a:lstStyle/>
          <a:p>
            <a:r>
              <a:rPr lang="en-US" altLang="en-US" sz="3200"/>
              <a:t>Composite Design Pattern</a:t>
            </a:r>
          </a:p>
        </p:txBody>
      </p:sp>
      <p:grpSp>
        <p:nvGrpSpPr>
          <p:cNvPr id="80900" name="Group 31">
            <a:extLst>
              <a:ext uri="{FF2B5EF4-FFF2-40B4-BE49-F238E27FC236}">
                <a16:creationId xmlns:a16="http://schemas.microsoft.com/office/drawing/2014/main" id="{A67D74DA-00FC-CDF8-589C-084B085EE7BD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1951038"/>
            <a:ext cx="9685337" cy="5334000"/>
            <a:chOff x="1246" y="2064"/>
            <a:chExt cx="4566" cy="1935"/>
          </a:xfrm>
        </p:grpSpPr>
        <p:sp>
          <p:nvSpPr>
            <p:cNvPr id="80901" name="AutoShape 2">
              <a:extLst>
                <a:ext uri="{FF2B5EF4-FFF2-40B4-BE49-F238E27FC236}">
                  <a16:creationId xmlns:a16="http://schemas.microsoft.com/office/drawing/2014/main" id="{BBFD3CBF-EDA1-4784-B37F-F441FE14F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" y="3556"/>
              <a:ext cx="1087" cy="443"/>
            </a:xfrm>
            <a:prstGeom prst="foldedCorner">
              <a:avLst>
                <a:gd name="adj" fmla="val 1663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3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0902" name="Line 3">
              <a:extLst>
                <a:ext uri="{FF2B5EF4-FFF2-40B4-BE49-F238E27FC236}">
                  <a16:creationId xmlns:a16="http://schemas.microsoft.com/office/drawing/2014/main" id="{CFC76CB8-C81A-A177-62C6-5EDDE7A0A9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4" y="3573"/>
              <a:ext cx="2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80903" name="Rectangle 4">
              <a:extLst>
                <a:ext uri="{FF2B5EF4-FFF2-40B4-BE49-F238E27FC236}">
                  <a16:creationId xmlns:a16="http://schemas.microsoft.com/office/drawing/2014/main" id="{4458B25F-D24A-7027-0715-93614DB8F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091"/>
              <a:ext cx="953" cy="6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18900000" algn="ctr" rotWithShape="0">
                <a:schemeClr val="bg2"/>
              </a:outerShdw>
            </a:effectLst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GB" altLang="en-US" sz="3800" noProof="1"/>
            </a:p>
          </p:txBody>
        </p:sp>
        <p:sp>
          <p:nvSpPr>
            <p:cNvPr id="80904" name="Rectangle 5">
              <a:extLst>
                <a:ext uri="{FF2B5EF4-FFF2-40B4-BE49-F238E27FC236}">
                  <a16:creationId xmlns:a16="http://schemas.microsoft.com/office/drawing/2014/main" id="{96445269-C531-5165-B722-5979417D0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3361"/>
              <a:ext cx="952" cy="6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18900000" algn="ctr" rotWithShape="0">
                <a:schemeClr val="bg2"/>
              </a:outerShdw>
            </a:effectLst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3800"/>
            </a:p>
          </p:txBody>
        </p:sp>
        <p:sp>
          <p:nvSpPr>
            <p:cNvPr id="80905" name="Text Box 6">
              <a:extLst>
                <a:ext uri="{FF2B5EF4-FFF2-40B4-BE49-F238E27FC236}">
                  <a16:creationId xmlns:a16="http://schemas.microsoft.com/office/drawing/2014/main" id="{4DEC6DCE-183D-C15E-F6D9-FAA0A00A7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0" y="2064"/>
              <a:ext cx="54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32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Item</a:t>
              </a:r>
            </a:p>
          </p:txBody>
        </p:sp>
        <p:sp>
          <p:nvSpPr>
            <p:cNvPr id="80906" name="Rectangle 7">
              <a:extLst>
                <a:ext uri="{FF2B5EF4-FFF2-40B4-BE49-F238E27FC236}">
                  <a16:creationId xmlns:a16="http://schemas.microsoft.com/office/drawing/2014/main" id="{FAE99D1D-0BDE-562E-569D-BB18423F5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361"/>
              <a:ext cx="953" cy="6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18900000" algn="ctr" rotWithShape="0">
                <a:schemeClr val="bg2"/>
              </a:outerShdw>
            </a:effectLst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GB" altLang="en-US" sz="3800" noProof="1"/>
            </a:p>
          </p:txBody>
        </p:sp>
        <p:sp>
          <p:nvSpPr>
            <p:cNvPr id="80907" name="Text Box 8">
              <a:extLst>
                <a:ext uri="{FF2B5EF4-FFF2-40B4-BE49-F238E27FC236}">
                  <a16:creationId xmlns:a16="http://schemas.microsoft.com/office/drawing/2014/main" id="{B9720C5D-D8B9-7A35-4E61-C6DBAC466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3386"/>
              <a:ext cx="101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32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Composite</a:t>
              </a:r>
            </a:p>
          </p:txBody>
        </p:sp>
        <p:sp>
          <p:nvSpPr>
            <p:cNvPr id="80908" name="Text Box 9">
              <a:extLst>
                <a:ext uri="{FF2B5EF4-FFF2-40B4-BE49-F238E27FC236}">
                  <a16:creationId xmlns:a16="http://schemas.microsoft.com/office/drawing/2014/main" id="{0E5358AC-B4A3-9EE4-C1B3-98B211F85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" y="3343"/>
              <a:ext cx="51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32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Leaf</a:t>
              </a:r>
            </a:p>
          </p:txBody>
        </p:sp>
        <p:sp>
          <p:nvSpPr>
            <p:cNvPr id="80909" name="Line 10">
              <a:extLst>
                <a:ext uri="{FF2B5EF4-FFF2-40B4-BE49-F238E27FC236}">
                  <a16:creationId xmlns:a16="http://schemas.microsoft.com/office/drawing/2014/main" id="{05BA85B5-106F-11C8-92D3-960561702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" y="2275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80910" name="Line 11">
              <a:extLst>
                <a:ext uri="{FF2B5EF4-FFF2-40B4-BE49-F238E27FC236}">
                  <a16:creationId xmlns:a16="http://schemas.microsoft.com/office/drawing/2014/main" id="{76FA46B4-E432-70F8-D667-6AD1F4B70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3696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80911" name="Line 12">
              <a:extLst>
                <a:ext uri="{FF2B5EF4-FFF2-40B4-BE49-F238E27FC236}">
                  <a16:creationId xmlns:a16="http://schemas.microsoft.com/office/drawing/2014/main" id="{F02FAF6E-31EC-69CC-63DC-E3C313CED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6" y="3598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80912" name="AutoShape 13">
              <a:extLst>
                <a:ext uri="{FF2B5EF4-FFF2-40B4-BE49-F238E27FC236}">
                  <a16:creationId xmlns:a16="http://schemas.microsoft.com/office/drawing/2014/main" id="{BDA7661C-523F-5091-0E46-D1627E8F2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2726"/>
              <a:ext cx="212" cy="159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3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0913" name="Line 14">
              <a:extLst>
                <a:ext uri="{FF2B5EF4-FFF2-40B4-BE49-F238E27FC236}">
                  <a16:creationId xmlns:a16="http://schemas.microsoft.com/office/drawing/2014/main" id="{E7287148-5E79-52A4-FFDA-DFC6B54F0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" y="2250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80914" name="Line 15">
              <a:extLst>
                <a:ext uri="{FF2B5EF4-FFF2-40B4-BE49-F238E27FC236}">
                  <a16:creationId xmlns:a16="http://schemas.microsoft.com/office/drawing/2014/main" id="{3B93D963-7484-B152-2588-B028C0BC1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250"/>
              <a:ext cx="0" cy="1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80915" name="AutoShape 16">
              <a:extLst>
                <a:ext uri="{FF2B5EF4-FFF2-40B4-BE49-F238E27FC236}">
                  <a16:creationId xmlns:a16="http://schemas.microsoft.com/office/drawing/2014/main" id="{8F5CFE10-138C-3E2A-8389-EA66CF196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3530"/>
              <a:ext cx="208" cy="91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3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0916" name="Text Box 17">
              <a:extLst>
                <a:ext uri="{FF2B5EF4-FFF2-40B4-BE49-F238E27FC236}">
                  <a16:creationId xmlns:a16="http://schemas.microsoft.com/office/drawing/2014/main" id="{A7FA5A6E-FE11-81D2-61DE-D0C5CCA16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923" y="2725"/>
              <a:ext cx="63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3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children</a:t>
              </a:r>
            </a:p>
          </p:txBody>
        </p:sp>
        <p:sp>
          <p:nvSpPr>
            <p:cNvPr id="80917" name="Text Box 18">
              <a:extLst>
                <a:ext uri="{FF2B5EF4-FFF2-40B4-BE49-F238E27FC236}">
                  <a16:creationId xmlns:a16="http://schemas.microsoft.com/office/drawing/2014/main" id="{0157DFA2-F653-C2EA-29CC-ABBD8DF2F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" y="3735"/>
              <a:ext cx="74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1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operation()</a:t>
              </a:r>
            </a:p>
          </p:txBody>
        </p:sp>
        <p:sp>
          <p:nvSpPr>
            <p:cNvPr id="80918" name="Text Box 19">
              <a:extLst>
                <a:ext uri="{FF2B5EF4-FFF2-40B4-BE49-F238E27FC236}">
                  <a16:creationId xmlns:a16="http://schemas.microsoft.com/office/drawing/2014/main" id="{CCD0E4BC-DEFC-0793-99DA-733B37BFC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9" y="3713"/>
              <a:ext cx="747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1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operation()</a:t>
              </a:r>
            </a:p>
          </p:txBody>
        </p:sp>
        <p:sp>
          <p:nvSpPr>
            <p:cNvPr id="80919" name="Text Box 20">
              <a:extLst>
                <a:ext uri="{FF2B5EF4-FFF2-40B4-BE49-F238E27FC236}">
                  <a16:creationId xmlns:a16="http://schemas.microsoft.com/office/drawing/2014/main" id="{2D6DA61C-009C-4506-EE1B-707670473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" y="2452"/>
              <a:ext cx="74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1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operation()</a:t>
              </a:r>
            </a:p>
          </p:txBody>
        </p:sp>
        <p:sp>
          <p:nvSpPr>
            <p:cNvPr id="80920" name="Freeform 21">
              <a:extLst>
                <a:ext uri="{FF2B5EF4-FFF2-40B4-BE49-F238E27FC236}">
                  <a16:creationId xmlns:a16="http://schemas.microsoft.com/office/drawing/2014/main" id="{D4565335-5B27-5BD9-B17F-874FEAC3A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" y="3106"/>
              <a:ext cx="1677" cy="252"/>
            </a:xfrm>
            <a:custGeom>
              <a:avLst/>
              <a:gdLst>
                <a:gd name="T0" fmla="*/ 0 w 1648"/>
                <a:gd name="T1" fmla="*/ 2147483646 h 228"/>
                <a:gd name="T2" fmla="*/ 0 w 1648"/>
                <a:gd name="T3" fmla="*/ 0 h 228"/>
                <a:gd name="T4" fmla="*/ 35501 w 1648"/>
                <a:gd name="T5" fmla="*/ 0 h 228"/>
                <a:gd name="T6" fmla="*/ 35501 w 1648"/>
                <a:gd name="T7" fmla="*/ 2147483646 h 2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8"/>
                <a:gd name="T13" fmla="*/ 0 h 228"/>
                <a:gd name="T14" fmla="*/ 1648 w 1648"/>
                <a:gd name="T15" fmla="*/ 228 h 2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8" h="228">
                  <a:moveTo>
                    <a:pt x="0" y="228"/>
                  </a:moveTo>
                  <a:lnTo>
                    <a:pt x="0" y="0"/>
                  </a:lnTo>
                  <a:lnTo>
                    <a:pt x="1648" y="0"/>
                  </a:lnTo>
                  <a:lnTo>
                    <a:pt x="1648" y="2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80921" name="Line 22">
              <a:extLst>
                <a:ext uri="{FF2B5EF4-FFF2-40B4-BE49-F238E27FC236}">
                  <a16:creationId xmlns:a16="http://schemas.microsoft.com/office/drawing/2014/main" id="{5D4AAAC9-223B-FEA9-7B8E-BA510ADF5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7" y="2888"/>
              <a:ext cx="0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80922" name="Line 24">
              <a:extLst>
                <a:ext uri="{FF2B5EF4-FFF2-40B4-BE49-F238E27FC236}">
                  <a16:creationId xmlns:a16="http://schemas.microsoft.com/office/drawing/2014/main" id="{E7D27574-09A5-CF17-0700-097EA93EE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0" y="3817"/>
              <a:ext cx="1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80923" name="Text Box 26">
              <a:extLst>
                <a:ext uri="{FF2B5EF4-FFF2-40B4-BE49-F238E27FC236}">
                  <a16:creationId xmlns:a16="http://schemas.microsoft.com/office/drawing/2014/main" id="{5898DA6E-2396-6C3A-1DEA-99170EA2E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0" y="3587"/>
              <a:ext cx="109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For all children c:</a:t>
              </a:r>
            </a:p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1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c.operation()</a:t>
              </a:r>
            </a:p>
          </p:txBody>
        </p:sp>
        <p:sp>
          <p:nvSpPr>
            <p:cNvPr id="80924" name="Text Box 27">
              <a:extLst>
                <a:ext uri="{FF2B5EF4-FFF2-40B4-BE49-F238E27FC236}">
                  <a16:creationId xmlns:a16="http://schemas.microsoft.com/office/drawing/2014/main" id="{C2E49F59-7C8A-3FD9-A4F4-71A7B67B0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1" y="2114"/>
              <a:ext cx="21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GB" altLang="en-US" sz="3800" noProof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80925" name="Line 28">
              <a:extLst>
                <a:ext uri="{FF2B5EF4-FFF2-40B4-BE49-F238E27FC236}">
                  <a16:creationId xmlns:a16="http://schemas.microsoft.com/office/drawing/2014/main" id="{2280B82A-ABD6-D23E-C7B1-08E2D3348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0" y="2328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80926" name="Line 29">
              <a:extLst>
                <a:ext uri="{FF2B5EF4-FFF2-40B4-BE49-F238E27FC236}">
                  <a16:creationId xmlns:a16="http://schemas.microsoft.com/office/drawing/2014/main" id="{6579E221-9E3B-278D-71E6-5820C47B5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6" y="3651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80927" name="Line 30">
              <a:extLst>
                <a:ext uri="{FF2B5EF4-FFF2-40B4-BE49-F238E27FC236}">
                  <a16:creationId xmlns:a16="http://schemas.microsoft.com/office/drawing/2014/main" id="{DEE95AFE-32E5-42C4-6166-616A39431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7" y="3643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</p:grpSp>
    </p:spTree>
  </p:cSld>
  <p:clrMapOvr>
    <a:masterClrMapping/>
  </p:clrMapOvr>
  <p:transition>
    <p:cover dir="d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67E2320B-1A76-350A-BE67-DD023A2162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5913" y="350838"/>
            <a:ext cx="8596312" cy="731837"/>
          </a:xfrm>
        </p:spPr>
        <p:txBody>
          <a:bodyPr/>
          <a:lstStyle/>
          <a:p>
            <a:r>
              <a:rPr lang="en-US" altLang="en-US" sz="3200"/>
              <a:t>Composite Pattern: Issues</a:t>
            </a:r>
            <a:endParaRPr lang="en-CA" altLang="en-US" sz="3200"/>
          </a:p>
        </p:txBody>
      </p:sp>
      <p:sp>
        <p:nvSpPr>
          <p:cNvPr id="743427" name="Text Box 4">
            <a:extLst>
              <a:ext uri="{FF2B5EF4-FFF2-40B4-BE49-F238E27FC236}">
                <a16:creationId xmlns:a16="http://schemas.microsoft.com/office/drawing/2014/main" id="{AEDBBE44-EF87-54E4-1F7D-572C5EC3D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1265238"/>
            <a:ext cx="9115425" cy="682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  <a:buClr>
                <a:srgbClr val="000000"/>
              </a:buClr>
              <a:buSzPct val="75000"/>
              <a:buFontTx/>
              <a:buChar char="•"/>
            </a:pPr>
            <a:r>
              <a:rPr lang="en-US" altLang="en-US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What is the class diagram?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  <a:buClr>
                <a:srgbClr val="000000"/>
              </a:buClr>
              <a:buSzPct val="75000"/>
              <a:buFontTx/>
              <a:buChar char="•"/>
            </a:pPr>
            <a:r>
              <a:rPr lang="en-US" altLang="en-US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Who is the client?</a:t>
            </a:r>
          </a:p>
          <a:p>
            <a:pPr>
              <a:lnSpc>
                <a:spcPct val="115000"/>
              </a:lnSpc>
              <a:spcBef>
                <a:spcPct val="15000"/>
              </a:spcBef>
              <a:buClr>
                <a:srgbClr val="000000"/>
              </a:buClr>
              <a:buSzPct val="75000"/>
              <a:buFontTx/>
              <a:buChar char="•"/>
            </a:pPr>
            <a:r>
              <a:rPr lang="en-US" altLang="en-US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What operations are defined for: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32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 component, the composite, and the leaf? 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32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How are they carried out?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  <a:buClr>
                <a:srgbClr val="000000"/>
              </a:buClr>
              <a:buSzPct val="75000"/>
              <a:buFontTx/>
              <a:buChar char="•"/>
            </a:pPr>
            <a:r>
              <a:rPr lang="en-US" altLang="en-US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How are associations implemented in the code?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4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7" grpId="0" build="allAtOnce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DFF9503D-9071-A6DE-7173-9D7705AECD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76200"/>
            <a:ext cx="8596312" cy="884238"/>
          </a:xfrm>
        </p:spPr>
        <p:txBody>
          <a:bodyPr/>
          <a:lstStyle/>
          <a:p>
            <a:r>
              <a:rPr lang="en-US" altLang="en-US" sz="3200"/>
              <a:t>Composite Pattern: Class Diagram</a:t>
            </a:r>
            <a:endParaRPr lang="en-CA" altLang="en-US" sz="3200"/>
          </a:p>
        </p:txBody>
      </p:sp>
      <p:grpSp>
        <p:nvGrpSpPr>
          <p:cNvPr id="83971" name="Group 1">
            <a:extLst>
              <a:ext uri="{FF2B5EF4-FFF2-40B4-BE49-F238E27FC236}">
                <a16:creationId xmlns:a16="http://schemas.microsoft.com/office/drawing/2014/main" id="{2BF035BE-E6F5-1277-286E-EDC733C2B8E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001713"/>
            <a:ext cx="8988425" cy="3836987"/>
            <a:chOff x="420688" y="1306102"/>
            <a:chExt cx="8988425" cy="3837398"/>
          </a:xfrm>
        </p:grpSpPr>
        <p:sp>
          <p:nvSpPr>
            <p:cNvPr id="83974" name="Rectangle 4">
              <a:extLst>
                <a:ext uri="{FF2B5EF4-FFF2-40B4-BE49-F238E27FC236}">
                  <a16:creationId xmlns:a16="http://schemas.microsoft.com/office/drawing/2014/main" id="{B61B6C10-E54E-73F2-4773-A125E7D54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1363663"/>
              <a:ext cx="2855912" cy="81597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3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Component</a:t>
              </a:r>
            </a:p>
            <a:p>
              <a:pPr algn="ctr"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&lt;Abstract&gt;&gt;</a:t>
              </a:r>
              <a:endParaRPr lang="en-CA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75" name="Rectangle 6">
              <a:extLst>
                <a:ext uri="{FF2B5EF4-FFF2-40B4-BE49-F238E27FC236}">
                  <a16:creationId xmlns:a16="http://schemas.microsoft.com/office/drawing/2014/main" id="{4F365B9D-B30E-E6C2-4E65-9BC37BD7A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2205038"/>
              <a:ext cx="2855912" cy="503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operation()</a:t>
              </a:r>
              <a:endParaRPr lang="en-CA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76" name="Rectangle 7">
              <a:extLst>
                <a:ext uri="{FF2B5EF4-FFF2-40B4-BE49-F238E27FC236}">
                  <a16:creationId xmlns:a16="http://schemas.microsoft.com/office/drawing/2014/main" id="{3F596B05-8694-CCC7-404A-A6F4AEE6C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125" y="3463925"/>
              <a:ext cx="2855913" cy="50482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3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Leaf</a:t>
              </a:r>
              <a:endParaRPr lang="en-CA" altLang="en-US" sz="3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77" name="Rectangle 8">
              <a:extLst>
                <a:ext uri="{FF2B5EF4-FFF2-40B4-BE49-F238E27FC236}">
                  <a16:creationId xmlns:a16="http://schemas.microsoft.com/office/drawing/2014/main" id="{09B519F1-30CD-E278-8177-98F78B55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125" y="3968750"/>
              <a:ext cx="2855913" cy="3349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78" name="Rectangle 9">
              <a:extLst>
                <a:ext uri="{FF2B5EF4-FFF2-40B4-BE49-F238E27FC236}">
                  <a16:creationId xmlns:a16="http://schemas.microsoft.com/office/drawing/2014/main" id="{27BC6599-2644-7504-65B1-899509ED2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125" y="4303713"/>
              <a:ext cx="2855913" cy="50482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operation()</a:t>
              </a:r>
              <a:endParaRPr lang="en-CA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79" name="Rectangle 10">
              <a:extLst>
                <a:ext uri="{FF2B5EF4-FFF2-40B4-BE49-F238E27FC236}">
                  <a16:creationId xmlns:a16="http://schemas.microsoft.com/office/drawing/2014/main" id="{2EB04500-AB3C-0A78-C421-646659000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963" y="3463925"/>
              <a:ext cx="2855912" cy="50482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3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Composite</a:t>
              </a:r>
              <a:endParaRPr lang="en-CA" altLang="en-US" sz="3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80" name="Rectangle 11">
              <a:extLst>
                <a:ext uri="{FF2B5EF4-FFF2-40B4-BE49-F238E27FC236}">
                  <a16:creationId xmlns:a16="http://schemas.microsoft.com/office/drawing/2014/main" id="{919E44DD-05C6-D2BA-5775-F1E5B31A8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963" y="3968750"/>
              <a:ext cx="2855912" cy="3349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81" name="Rectangle 12">
              <a:extLst>
                <a:ext uri="{FF2B5EF4-FFF2-40B4-BE49-F238E27FC236}">
                  <a16:creationId xmlns:a16="http://schemas.microsoft.com/office/drawing/2014/main" id="{A62388BC-758E-3B41-EAC9-D8418A1B1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963" y="4303713"/>
              <a:ext cx="2855912" cy="83978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operation()</a:t>
              </a:r>
            </a:p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other()</a:t>
              </a:r>
              <a:endParaRPr lang="en-CA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82" name="Freeform 13">
              <a:extLst>
                <a:ext uri="{FF2B5EF4-FFF2-40B4-BE49-F238E27FC236}">
                  <a16:creationId xmlns:a16="http://schemas.microsoft.com/office/drawing/2014/main" id="{6ABB7403-6EFC-496F-EF8F-C9895CA96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1616075"/>
              <a:ext cx="2605088" cy="2100263"/>
            </a:xfrm>
            <a:custGeom>
              <a:avLst/>
              <a:gdLst>
                <a:gd name="T0" fmla="*/ 2147483646 w 1488"/>
                <a:gd name="T1" fmla="*/ 2147483646 h 1200"/>
                <a:gd name="T2" fmla="*/ 2147483646 w 1488"/>
                <a:gd name="T3" fmla="*/ 2147483646 h 1200"/>
                <a:gd name="T4" fmla="*/ 2147483646 w 1488"/>
                <a:gd name="T5" fmla="*/ 0 h 1200"/>
                <a:gd name="T6" fmla="*/ 0 w 1488"/>
                <a:gd name="T7" fmla="*/ 0 h 1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8"/>
                <a:gd name="T13" fmla="*/ 0 h 1200"/>
                <a:gd name="T14" fmla="*/ 1488 w 1488"/>
                <a:gd name="T15" fmla="*/ 1200 h 1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8" h="1200">
                  <a:moveTo>
                    <a:pt x="1056" y="1200"/>
                  </a:moveTo>
                  <a:lnTo>
                    <a:pt x="1488" y="1200"/>
                  </a:lnTo>
                  <a:lnTo>
                    <a:pt x="1488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83983" name="Text Box 15">
              <a:extLst>
                <a:ext uri="{FF2B5EF4-FFF2-40B4-BE49-F238E27FC236}">
                  <a16:creationId xmlns:a16="http://schemas.microsoft.com/office/drawing/2014/main" id="{02CCFB85-C704-C579-80E6-5B8A110CC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8162" y="1306102"/>
              <a:ext cx="504825" cy="655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4000" b="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*</a:t>
              </a:r>
              <a:endParaRPr lang="en-CA" altLang="en-US" sz="40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84" name="Freeform 16">
              <a:extLst>
                <a:ext uri="{FF2B5EF4-FFF2-40B4-BE49-F238E27FC236}">
                  <a16:creationId xmlns:a16="http://schemas.microsoft.com/office/drawing/2014/main" id="{E908593F-B85D-F1FB-080D-D2B1A3109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738" y="3211513"/>
              <a:ext cx="3779837" cy="252412"/>
            </a:xfrm>
            <a:custGeom>
              <a:avLst/>
              <a:gdLst>
                <a:gd name="T0" fmla="*/ 0 w 2160"/>
                <a:gd name="T1" fmla="*/ 2147483646 h 144"/>
                <a:gd name="T2" fmla="*/ 0 w 2160"/>
                <a:gd name="T3" fmla="*/ 0 h 144"/>
                <a:gd name="T4" fmla="*/ 2147483646 w 2160"/>
                <a:gd name="T5" fmla="*/ 0 h 144"/>
                <a:gd name="T6" fmla="*/ 2147483646 w 2160"/>
                <a:gd name="T7" fmla="*/ 2147483646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"/>
                <a:gd name="T13" fmla="*/ 0 h 144"/>
                <a:gd name="T14" fmla="*/ 2160 w 216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" h="144">
                  <a:moveTo>
                    <a:pt x="0" y="144"/>
                  </a:moveTo>
                  <a:lnTo>
                    <a:pt x="0" y="0"/>
                  </a:lnTo>
                  <a:lnTo>
                    <a:pt x="2160" y="0"/>
                  </a:lnTo>
                  <a:lnTo>
                    <a:pt x="2160" y="144"/>
                  </a:ln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83985" name="Line 17">
              <a:extLst>
                <a:ext uri="{FF2B5EF4-FFF2-40B4-BE49-F238E27FC236}">
                  <a16:creationId xmlns:a16="http://schemas.microsoft.com/office/drawing/2014/main" id="{8E9B50AD-5964-D9AA-9E43-B1AA8BC1C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8588" y="2792413"/>
              <a:ext cx="0" cy="4191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83986" name="AutoShape 18">
              <a:extLst>
                <a:ext uri="{FF2B5EF4-FFF2-40B4-BE49-F238E27FC236}">
                  <a16:creationId xmlns:a16="http://schemas.microsoft.com/office/drawing/2014/main" id="{FCA60168-B818-063C-71EB-5191E1994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313" y="2708275"/>
              <a:ext cx="336550" cy="29051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87" name="Rectangle 19">
              <a:extLst>
                <a:ext uri="{FF2B5EF4-FFF2-40B4-BE49-F238E27FC236}">
                  <a16:creationId xmlns:a16="http://schemas.microsoft.com/office/drawing/2014/main" id="{2B0C04A4-5AC0-9666-24BB-B5E7049C5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88" y="1363663"/>
              <a:ext cx="1763712" cy="50482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Client</a:t>
              </a:r>
              <a:endParaRPr lang="en-CA" altLang="en-US" sz="2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88" name="Line 20">
              <a:extLst>
                <a:ext uri="{FF2B5EF4-FFF2-40B4-BE49-F238E27FC236}">
                  <a16:creationId xmlns:a16="http://schemas.microsoft.com/office/drawing/2014/main" id="{BD9D2401-F91F-2F83-A4B9-1D5F9C304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4400" y="1616075"/>
              <a:ext cx="1763713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prstDash val="sysDash"/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</p:grpSp>
      <p:sp>
        <p:nvSpPr>
          <p:cNvPr id="76804" name="Text Box 21">
            <a:extLst>
              <a:ext uri="{FF2B5EF4-FFF2-40B4-BE49-F238E27FC236}">
                <a16:creationId xmlns:a16="http://schemas.microsoft.com/office/drawing/2014/main" id="{91E561C6-0874-6AB5-E16D-80F71C135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5119688"/>
            <a:ext cx="96043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Tx/>
              <a:buChar char="•"/>
            </a:pPr>
            <a:r>
              <a: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Each node of the Component structure can respond to some common operation(s). 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Tx/>
              <a:buChar char="•"/>
            </a:pPr>
            <a:r>
              <a: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 client can call operation of the Component and the structure responds “appropriately”.</a:t>
            </a:r>
          </a:p>
        </p:txBody>
      </p:sp>
      <p:sp>
        <p:nvSpPr>
          <p:cNvPr id="83973" name="AutoShape 16">
            <a:extLst>
              <a:ext uri="{FF2B5EF4-FFF2-40B4-BE49-F238E27FC236}">
                <a16:creationId xmlns:a16="http://schemas.microsoft.com/office/drawing/2014/main" id="{1C865E32-82FB-C985-394F-3EA016ECE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713" y="3300413"/>
            <a:ext cx="441325" cy="250825"/>
          </a:xfrm>
          <a:prstGeom prst="diamond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8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" descr="Large confetti">
            <a:extLst>
              <a:ext uri="{FF2B5EF4-FFF2-40B4-BE49-F238E27FC236}">
                <a16:creationId xmlns:a16="http://schemas.microsoft.com/office/drawing/2014/main" id="{10009D5B-2C9F-E302-6791-1D654EDD0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5913" y="-11113"/>
            <a:ext cx="8596312" cy="1255713"/>
          </a:xfrm>
        </p:spPr>
        <p:txBody>
          <a:bodyPr/>
          <a:lstStyle/>
          <a:p>
            <a:r>
              <a:rPr lang="en-US" altLang="en-US" sz="3600"/>
              <a:t>Client</a:t>
            </a:r>
          </a:p>
        </p:txBody>
      </p:sp>
      <p:sp>
        <p:nvSpPr>
          <p:cNvPr id="78851" name="Rectangle 11">
            <a:extLst>
              <a:ext uri="{FF2B5EF4-FFF2-40B4-BE49-F238E27FC236}">
                <a16:creationId xmlns:a16="http://schemas.microsoft.com/office/drawing/2014/main" id="{09A05BC5-9003-EA44-F401-E86C90C3F5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76325"/>
            <a:ext cx="10080625" cy="58674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1100"/>
              </a:spcAft>
            </a:pPr>
            <a:r>
              <a:rPr lang="en-US" altLang="en-US"/>
              <a:t>The client is any class that operates on the composite:</a:t>
            </a:r>
          </a:p>
          <a:p>
            <a:pPr marL="742950" lvl="1" indent="-285750">
              <a:lnSpc>
                <a:spcPct val="115000"/>
              </a:lnSpc>
              <a:spcBef>
                <a:spcPts val="1000"/>
              </a:spcBef>
              <a:spcAft>
                <a:spcPts val="1100"/>
              </a:spcAft>
            </a:pPr>
            <a:r>
              <a:rPr lang="en-US" altLang="en-US"/>
              <a:t>It manipulates objects in the composition through the Component interface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1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 Ex. VLSI CAD software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100"/>
              </a:spcAft>
            </a:pPr>
            <a:endParaRPr lang="en-US" altLang="en-US"/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100"/>
              </a:spcAft>
            </a:pPr>
            <a:endParaRPr lang="en-US" altLang="en-US"/>
          </a:p>
        </p:txBody>
      </p:sp>
      <p:grpSp>
        <p:nvGrpSpPr>
          <p:cNvPr id="86020" name="Group 12">
            <a:extLst>
              <a:ext uri="{FF2B5EF4-FFF2-40B4-BE49-F238E27FC236}">
                <a16:creationId xmlns:a16="http://schemas.microsoft.com/office/drawing/2014/main" id="{55F64CB3-1C04-9F4F-8942-BF033BBD9BA5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4813300"/>
            <a:ext cx="6477000" cy="2471738"/>
            <a:chOff x="2551" y="2600"/>
            <a:chExt cx="3360" cy="1509"/>
          </a:xfrm>
        </p:grpSpPr>
        <p:sp>
          <p:nvSpPr>
            <p:cNvPr id="86022" name="Rectangle 4">
              <a:extLst>
                <a:ext uri="{FF2B5EF4-FFF2-40B4-BE49-F238E27FC236}">
                  <a16:creationId xmlns:a16="http://schemas.microsoft.com/office/drawing/2014/main" id="{989053FA-AA63-C121-D971-C2893F510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2600"/>
              <a:ext cx="1872" cy="29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34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Component</a:t>
              </a:r>
              <a:endParaRPr lang="en-CA" altLang="en-US" sz="3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6023" name="Rectangle 5">
              <a:extLst>
                <a:ext uri="{FF2B5EF4-FFF2-40B4-BE49-F238E27FC236}">
                  <a16:creationId xmlns:a16="http://schemas.microsoft.com/office/drawing/2014/main" id="{FB717E7B-3908-9950-B393-03DE010E7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2909"/>
              <a:ext cx="1872" cy="1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3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6024" name="Rectangle 6">
              <a:extLst>
                <a:ext uri="{FF2B5EF4-FFF2-40B4-BE49-F238E27FC236}">
                  <a16:creationId xmlns:a16="http://schemas.microsoft.com/office/drawing/2014/main" id="{40179EEA-B2D1-CFEA-C736-6454C1843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3103"/>
              <a:ext cx="1872" cy="100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34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move()</a:t>
              </a:r>
            </a:p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30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add(Component)</a:t>
              </a:r>
            </a:p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30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remove(Component)</a:t>
              </a:r>
              <a:endParaRPr lang="en-CA" altLang="en-US" sz="30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6025" name="Rectangle 19">
              <a:extLst>
                <a:ext uri="{FF2B5EF4-FFF2-40B4-BE49-F238E27FC236}">
                  <a16:creationId xmlns:a16="http://schemas.microsoft.com/office/drawing/2014/main" id="{1A8377D7-E802-CAD6-7EB5-3EC95CFE9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621"/>
              <a:ext cx="1111" cy="31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34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Client</a:t>
              </a:r>
              <a:endParaRPr lang="en-CA" altLang="en-US" sz="3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6026" name="Line 20">
              <a:extLst>
                <a:ext uri="{FF2B5EF4-FFF2-40B4-BE49-F238E27FC236}">
                  <a16:creationId xmlns:a16="http://schemas.microsoft.com/office/drawing/2014/main" id="{F5F2D69E-58AC-592A-AA26-C5A8A718C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55" y="2765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 type="arrow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A9ECB8F-F9C6-BFC5-647A-AEBF6DEE8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5913438"/>
            <a:ext cx="34385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 descr="Large confetti">
            <a:extLst>
              <a:ext uri="{FF2B5EF4-FFF2-40B4-BE49-F238E27FC236}">
                <a16:creationId xmlns:a16="http://schemas.microsoft.com/office/drawing/2014/main" id="{5A7F09FD-0D4E-2478-9D3D-FC00E62EE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07975" y="-19050"/>
            <a:ext cx="8596313" cy="1255713"/>
          </a:xfrm>
        </p:spPr>
        <p:txBody>
          <a:bodyPr/>
          <a:lstStyle/>
          <a:p>
            <a:r>
              <a:rPr lang="en-US" altLang="en-US" sz="3600"/>
              <a:t>Component</a:t>
            </a:r>
          </a:p>
        </p:txBody>
      </p:sp>
      <p:sp>
        <p:nvSpPr>
          <p:cNvPr id="419843" name="Rectangle 8">
            <a:extLst>
              <a:ext uri="{FF2B5EF4-FFF2-40B4-BE49-F238E27FC236}">
                <a16:creationId xmlns:a16="http://schemas.microsoft.com/office/drawing/2014/main" id="{756E9E30-5F2E-F5D7-5179-5EE0021C58A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500" y="1379538"/>
            <a:ext cx="5916613" cy="6019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Component is an abstract class:</a:t>
            </a:r>
          </a:p>
          <a:p>
            <a:pPr marL="742950" lvl="1" indent="-28575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2800"/>
              <a:t>Declares the interface for accessing and managing its child components</a:t>
            </a:r>
          </a:p>
          <a:p>
            <a:pPr marL="742950" lvl="1" indent="-28575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2800"/>
              <a:t>Defines an interface for default behavior.</a:t>
            </a:r>
          </a:p>
          <a:p>
            <a:pPr marL="742950" lvl="1" indent="-28575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2800"/>
              <a:t>Optionally provides                          access to the                            parent component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endParaRPr lang="en-US" altLang="en-US" sz="3200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AD128836-0C1F-1DAA-CC33-5E3F2BF37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463" y="2557463"/>
            <a:ext cx="2147887" cy="6127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70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Component</a:t>
            </a:r>
          </a:p>
          <a:p>
            <a:pPr algn="ctr">
              <a:lnSpc>
                <a:spcPct val="70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&lt;&lt;abstract&gt;&gt;</a:t>
            </a:r>
            <a:endParaRPr lang="en-CA" altLang="en-US" sz="20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CEAECB8B-5DCD-9240-A264-9DBC4A1ED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463" y="3082925"/>
            <a:ext cx="2147887" cy="4079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8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88A07609-6FF6-164C-4419-CA2EEB32D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463" y="3490913"/>
            <a:ext cx="2147887" cy="6111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operation()</a:t>
            </a:r>
            <a:endParaRPr lang="en-CA" altLang="en-US" sz="28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9DCC6B62-6D02-B3CB-B5E8-9DB636C56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13" y="5018088"/>
            <a:ext cx="2149475" cy="6127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Leaf</a:t>
            </a:r>
            <a:endParaRPr lang="en-CA" altLang="en-US" sz="28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11EFE9F1-D6A2-51FF-8A37-74A9A9D55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13" y="5630863"/>
            <a:ext cx="2149475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8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7049" name="Rectangle 9">
            <a:extLst>
              <a:ext uri="{FF2B5EF4-FFF2-40B4-BE49-F238E27FC236}">
                <a16:creationId xmlns:a16="http://schemas.microsoft.com/office/drawing/2014/main" id="{30C6614A-4AD2-BA23-9487-C8EDAB4C1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13" y="6037263"/>
            <a:ext cx="2149475" cy="6127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operation()</a:t>
            </a:r>
            <a:endParaRPr lang="en-CA" altLang="en-US" sz="28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7050" name="Rectangle 10">
            <a:extLst>
              <a:ext uri="{FF2B5EF4-FFF2-40B4-BE49-F238E27FC236}">
                <a16:creationId xmlns:a16="http://schemas.microsoft.com/office/drawing/2014/main" id="{AA9AD29B-591D-AFD9-568C-AD174AEEA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5018088"/>
            <a:ext cx="2147887" cy="6127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Composite</a:t>
            </a:r>
            <a:endParaRPr lang="en-CA" altLang="en-US" sz="28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7051" name="Rectangle 11">
            <a:extLst>
              <a:ext uri="{FF2B5EF4-FFF2-40B4-BE49-F238E27FC236}">
                <a16:creationId xmlns:a16="http://schemas.microsoft.com/office/drawing/2014/main" id="{82FA29BE-31C4-3BCB-498A-7991A0650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5630863"/>
            <a:ext cx="2147887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8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7052" name="Rectangle 12">
            <a:extLst>
              <a:ext uri="{FF2B5EF4-FFF2-40B4-BE49-F238E27FC236}">
                <a16:creationId xmlns:a16="http://schemas.microsoft.com/office/drawing/2014/main" id="{F4FD9BE9-051A-B059-6854-825B7BF8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037263"/>
            <a:ext cx="2147887" cy="10191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operation()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other()</a:t>
            </a:r>
            <a:endParaRPr lang="en-CA" altLang="en-US" sz="28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7053" name="Freeform 13">
            <a:extLst>
              <a:ext uri="{FF2B5EF4-FFF2-40B4-BE49-F238E27FC236}">
                <a16:creationId xmlns:a16="http://schemas.microsoft.com/office/drawing/2014/main" id="{5CC027AB-EC2B-5CF2-9BBA-DCCD867E3CAE}"/>
              </a:ext>
            </a:extLst>
          </p:cNvPr>
          <p:cNvSpPr>
            <a:spLocks/>
          </p:cNvSpPr>
          <p:nvPr/>
        </p:nvSpPr>
        <p:spPr bwMode="auto">
          <a:xfrm>
            <a:off x="7880350" y="2776538"/>
            <a:ext cx="1960563" cy="2547937"/>
          </a:xfrm>
          <a:custGeom>
            <a:avLst/>
            <a:gdLst>
              <a:gd name="T0" fmla="*/ 2147483646 w 1488"/>
              <a:gd name="T1" fmla="*/ 2147483646 h 1200"/>
              <a:gd name="T2" fmla="*/ 2147483646 w 1488"/>
              <a:gd name="T3" fmla="*/ 2147483646 h 1200"/>
              <a:gd name="T4" fmla="*/ 2147483646 w 1488"/>
              <a:gd name="T5" fmla="*/ 0 h 1200"/>
              <a:gd name="T6" fmla="*/ 0 w 1488"/>
              <a:gd name="T7" fmla="*/ 0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1200"/>
              <a:gd name="T14" fmla="*/ 1488 w 1488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1200">
                <a:moveTo>
                  <a:pt x="1056" y="1200"/>
                </a:moveTo>
                <a:lnTo>
                  <a:pt x="1488" y="1200"/>
                </a:lnTo>
                <a:lnTo>
                  <a:pt x="1488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87054" name="Text Box 15">
            <a:extLst>
              <a:ext uri="{FF2B5EF4-FFF2-40B4-BE49-F238E27FC236}">
                <a16:creationId xmlns:a16="http://schemas.microsoft.com/office/drawing/2014/main" id="{E92FE72E-3C22-FA7B-6E5C-5DA8501B0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50" y="2432050"/>
            <a:ext cx="3794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40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*</a:t>
            </a:r>
            <a:endParaRPr lang="en-CA" altLang="en-US" sz="40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7055" name="Freeform 16">
            <a:extLst>
              <a:ext uri="{FF2B5EF4-FFF2-40B4-BE49-F238E27FC236}">
                <a16:creationId xmlns:a16="http://schemas.microsoft.com/office/drawing/2014/main" id="{A980B1FC-5F49-4A26-EF32-CBA0698CFFC7}"/>
              </a:ext>
            </a:extLst>
          </p:cNvPr>
          <p:cNvSpPr>
            <a:spLocks/>
          </p:cNvSpPr>
          <p:nvPr/>
        </p:nvSpPr>
        <p:spPr bwMode="auto">
          <a:xfrm>
            <a:off x="5289550" y="4711700"/>
            <a:ext cx="2844800" cy="306388"/>
          </a:xfrm>
          <a:custGeom>
            <a:avLst/>
            <a:gdLst>
              <a:gd name="T0" fmla="*/ 0 w 2160"/>
              <a:gd name="T1" fmla="*/ 2147483646 h 144"/>
              <a:gd name="T2" fmla="*/ 0 w 2160"/>
              <a:gd name="T3" fmla="*/ 0 h 144"/>
              <a:gd name="T4" fmla="*/ 2147483646 w 2160"/>
              <a:gd name="T5" fmla="*/ 0 h 144"/>
              <a:gd name="T6" fmla="*/ 2147483646 w 2160"/>
              <a:gd name="T7" fmla="*/ 2147483646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2160"/>
              <a:gd name="T13" fmla="*/ 0 h 144"/>
              <a:gd name="T14" fmla="*/ 2160 w 2160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" h="144">
                <a:moveTo>
                  <a:pt x="0" y="144"/>
                </a:moveTo>
                <a:lnTo>
                  <a:pt x="0" y="0"/>
                </a:lnTo>
                <a:lnTo>
                  <a:pt x="2160" y="0"/>
                </a:lnTo>
                <a:lnTo>
                  <a:pt x="2160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87056" name="Line 17">
            <a:extLst>
              <a:ext uri="{FF2B5EF4-FFF2-40B4-BE49-F238E27FC236}">
                <a16:creationId xmlns:a16="http://schemas.microsoft.com/office/drawing/2014/main" id="{5D88E816-C4C8-4B78-978B-43E84C7ED5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0200" y="4203700"/>
            <a:ext cx="0" cy="50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87057" name="AutoShape 18">
            <a:extLst>
              <a:ext uri="{FF2B5EF4-FFF2-40B4-BE49-F238E27FC236}">
                <a16:creationId xmlns:a16="http://schemas.microsoft.com/office/drawing/2014/main" id="{13FC6BEB-E67D-8363-9DC1-5DCD3C380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102100"/>
            <a:ext cx="254000" cy="3524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8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7058" name="Rectangle 19">
            <a:extLst>
              <a:ext uri="{FF2B5EF4-FFF2-40B4-BE49-F238E27FC236}">
                <a16:creationId xmlns:a16="http://schemas.microsoft.com/office/drawing/2014/main" id="{78509152-9C51-5BCB-899C-6F531CD4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5" y="274638"/>
            <a:ext cx="1327150" cy="6127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Client</a:t>
            </a:r>
            <a:endParaRPr lang="en-CA" altLang="en-US" sz="28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7059" name="Line 20">
            <a:extLst>
              <a:ext uri="{FF2B5EF4-FFF2-40B4-BE49-F238E27FC236}">
                <a16:creationId xmlns:a16="http://schemas.microsoft.com/office/drawing/2014/main" id="{61A0D14C-7213-0B6D-3560-2AFF352BC1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80200" y="887413"/>
            <a:ext cx="0" cy="16700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87060" name="AutoShape 16">
            <a:extLst>
              <a:ext uri="{FF2B5EF4-FFF2-40B4-BE49-F238E27FC236}">
                <a16:creationId xmlns:a16="http://schemas.microsoft.com/office/drawing/2014/main" id="{C0D797C8-75B0-B2ED-2576-979D63ED3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188" y="5205413"/>
            <a:ext cx="441325" cy="250825"/>
          </a:xfrm>
          <a:prstGeom prst="diamond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8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>
            <a:extLst>
              <a:ext uri="{FF2B5EF4-FFF2-40B4-BE49-F238E27FC236}">
                <a16:creationId xmlns:a16="http://schemas.microsoft.com/office/drawing/2014/main" id="{699B9C65-0D15-E5EC-927F-4850C444B2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3213"/>
            <a:ext cx="9074150" cy="504825"/>
          </a:xfrm>
        </p:spPr>
        <p:txBody>
          <a:bodyPr anchor="b"/>
          <a:lstStyle/>
          <a:p>
            <a:r>
              <a:rPr lang="en-US" altLang="en-US" sz="3200"/>
              <a:t>Composite: Object Diagram</a:t>
            </a:r>
          </a:p>
        </p:txBody>
      </p:sp>
      <p:sp>
        <p:nvSpPr>
          <p:cNvPr id="88067" name="AutoShape 1030">
            <a:extLst>
              <a:ext uri="{FF2B5EF4-FFF2-40B4-BE49-F238E27FC236}">
                <a16:creationId xmlns:a16="http://schemas.microsoft.com/office/drawing/2014/main" id="{63B3D70A-D968-7D30-FFCF-9C25F6799B3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92113" y="1189038"/>
            <a:ext cx="9436100" cy="434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68" name="Rectangle 1032">
            <a:extLst>
              <a:ext uri="{FF2B5EF4-FFF2-40B4-BE49-F238E27FC236}">
                <a16:creationId xmlns:a16="http://schemas.microsoft.com/office/drawing/2014/main" id="{9AE5EEC5-5693-9CB9-B720-191E74F9B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1189038"/>
            <a:ext cx="2673350" cy="936625"/>
          </a:xfrm>
          <a:prstGeom prst="rect">
            <a:avLst/>
          </a:prstGeom>
          <a:solidFill>
            <a:srgbClr val="FFFF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200" b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8069" name="Rectangle 1033">
            <a:extLst>
              <a:ext uri="{FF2B5EF4-FFF2-40B4-BE49-F238E27FC236}">
                <a16:creationId xmlns:a16="http://schemas.microsoft.com/office/drawing/2014/main" id="{E61C9FD3-9A12-9739-2223-B8009784A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75" y="1487488"/>
            <a:ext cx="23177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top : Composite</a:t>
            </a: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8070" name="Rectangle 1034">
            <a:extLst>
              <a:ext uri="{FF2B5EF4-FFF2-40B4-BE49-F238E27FC236}">
                <a16:creationId xmlns:a16="http://schemas.microsoft.com/office/drawing/2014/main" id="{7992D6BC-8FEA-2CC4-7937-44AEA5CAA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2908300"/>
            <a:ext cx="2759075" cy="903288"/>
          </a:xfrm>
          <a:prstGeom prst="rect">
            <a:avLst/>
          </a:prstGeom>
          <a:solidFill>
            <a:srgbClr val="FFFF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200" b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8071" name="Rectangle 1035">
            <a:extLst>
              <a:ext uri="{FF2B5EF4-FFF2-40B4-BE49-F238E27FC236}">
                <a16:creationId xmlns:a16="http://schemas.microsoft.com/office/drawing/2014/main" id="{10B7298B-BDA0-A6B9-BAD4-BD8A8FE1B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3173413"/>
            <a:ext cx="23177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top : Composite</a:t>
            </a: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8072" name="Rectangle 1036">
            <a:extLst>
              <a:ext uri="{FF2B5EF4-FFF2-40B4-BE49-F238E27FC236}">
                <a16:creationId xmlns:a16="http://schemas.microsoft.com/office/drawing/2014/main" id="{5AFAF143-9A7F-BE0F-1503-FD7026749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2908300"/>
            <a:ext cx="1628775" cy="903288"/>
          </a:xfrm>
          <a:prstGeom prst="rect">
            <a:avLst/>
          </a:prstGeom>
          <a:solidFill>
            <a:srgbClr val="FFFF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200" b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8073" name="Rectangle 1037">
            <a:extLst>
              <a:ext uri="{FF2B5EF4-FFF2-40B4-BE49-F238E27FC236}">
                <a16:creationId xmlns:a16="http://schemas.microsoft.com/office/drawing/2014/main" id="{AE035BAC-B6F5-1A12-7328-5CAAC4B4F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3173413"/>
            <a:ext cx="12271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 : Leaf</a:t>
            </a: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8074" name="Rectangle 1038">
            <a:extLst>
              <a:ext uri="{FF2B5EF4-FFF2-40B4-BE49-F238E27FC236}">
                <a16:creationId xmlns:a16="http://schemas.microsoft.com/office/drawing/2014/main" id="{4BECEB5F-0733-1CFA-158F-A46CD8813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2908300"/>
            <a:ext cx="1631950" cy="903288"/>
          </a:xfrm>
          <a:prstGeom prst="rect">
            <a:avLst/>
          </a:prstGeom>
          <a:solidFill>
            <a:srgbClr val="FFFF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200" b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8075" name="Rectangle 1039">
            <a:extLst>
              <a:ext uri="{FF2B5EF4-FFF2-40B4-BE49-F238E27FC236}">
                <a16:creationId xmlns:a16="http://schemas.microsoft.com/office/drawing/2014/main" id="{F1167201-DC66-194F-F549-4835855A0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3" y="3173413"/>
            <a:ext cx="12398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 : Leaf</a:t>
            </a: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8076" name="Rectangle 1040">
            <a:extLst>
              <a:ext uri="{FF2B5EF4-FFF2-40B4-BE49-F238E27FC236}">
                <a16:creationId xmlns:a16="http://schemas.microsoft.com/office/drawing/2014/main" id="{C304DDEF-EE56-79AF-F158-063A9EA36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100" y="2908300"/>
            <a:ext cx="1628775" cy="903288"/>
          </a:xfrm>
          <a:prstGeom prst="rect">
            <a:avLst/>
          </a:prstGeom>
          <a:solidFill>
            <a:srgbClr val="FFFF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200" b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8077" name="Rectangle 1041">
            <a:extLst>
              <a:ext uri="{FF2B5EF4-FFF2-40B4-BE49-F238E27FC236}">
                <a16:creationId xmlns:a16="http://schemas.microsoft.com/office/drawing/2014/main" id="{779EB3BB-708C-1D03-0100-5DA035A1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113" y="3173413"/>
            <a:ext cx="1216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 : Leaf</a:t>
            </a: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8078" name="Rectangle 1044">
            <a:extLst>
              <a:ext uri="{FF2B5EF4-FFF2-40B4-BE49-F238E27FC236}">
                <a16:creationId xmlns:a16="http://schemas.microsoft.com/office/drawing/2014/main" id="{090832BE-7CE2-92A6-12ED-29F08D9D2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4602163"/>
            <a:ext cx="1628775" cy="898525"/>
          </a:xfrm>
          <a:prstGeom prst="rect">
            <a:avLst/>
          </a:prstGeom>
          <a:solidFill>
            <a:srgbClr val="FFFF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200" b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8079" name="Rectangle 1045">
            <a:extLst>
              <a:ext uri="{FF2B5EF4-FFF2-40B4-BE49-F238E27FC236}">
                <a16:creationId xmlns:a16="http://schemas.microsoft.com/office/drawing/2014/main" id="{83884C31-2744-0D60-9019-D50B7740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4864100"/>
            <a:ext cx="12287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 : Leaf</a:t>
            </a: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8080" name="Line 1046">
            <a:extLst>
              <a:ext uri="{FF2B5EF4-FFF2-40B4-BE49-F238E27FC236}">
                <a16:creationId xmlns:a16="http://schemas.microsoft.com/office/drawing/2014/main" id="{2901708F-7647-CDFE-7E44-077EC56BD8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11275" y="2125663"/>
            <a:ext cx="3816350" cy="7826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81" name="Freeform 1047">
            <a:extLst>
              <a:ext uri="{FF2B5EF4-FFF2-40B4-BE49-F238E27FC236}">
                <a16:creationId xmlns:a16="http://schemas.microsoft.com/office/drawing/2014/main" id="{AF845373-31AC-3561-4E0B-5920F49C5457}"/>
              </a:ext>
            </a:extLst>
          </p:cNvPr>
          <p:cNvSpPr>
            <a:spLocks/>
          </p:cNvSpPr>
          <p:nvPr/>
        </p:nvSpPr>
        <p:spPr bwMode="auto">
          <a:xfrm>
            <a:off x="1311275" y="2790825"/>
            <a:ext cx="228600" cy="155575"/>
          </a:xfrm>
          <a:custGeom>
            <a:avLst/>
            <a:gdLst>
              <a:gd name="T0" fmla="*/ 2147483646 w 102"/>
              <a:gd name="T1" fmla="*/ 0 h 63"/>
              <a:gd name="T2" fmla="*/ 0 w 102"/>
              <a:gd name="T3" fmla="*/ 2147483646 h 63"/>
              <a:gd name="T4" fmla="*/ 2147483646 w 102"/>
              <a:gd name="T5" fmla="*/ 2147483646 h 63"/>
              <a:gd name="T6" fmla="*/ 0 60000 65536"/>
              <a:gd name="T7" fmla="*/ 0 60000 65536"/>
              <a:gd name="T8" fmla="*/ 0 60000 65536"/>
              <a:gd name="T9" fmla="*/ 0 w 102"/>
              <a:gd name="T10" fmla="*/ 0 h 63"/>
              <a:gd name="T11" fmla="*/ 102 w 102"/>
              <a:gd name="T12" fmla="*/ 63 h 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" h="63">
                <a:moveTo>
                  <a:pt x="90" y="0"/>
                </a:moveTo>
                <a:lnTo>
                  <a:pt x="0" y="48"/>
                </a:lnTo>
                <a:lnTo>
                  <a:pt x="102" y="63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82" name="Line 1048">
            <a:extLst>
              <a:ext uri="{FF2B5EF4-FFF2-40B4-BE49-F238E27FC236}">
                <a16:creationId xmlns:a16="http://schemas.microsoft.com/office/drawing/2014/main" id="{1F7604FC-9C63-0780-ECC3-5A000B740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9738" y="3811588"/>
            <a:ext cx="912812" cy="7905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83" name="Freeform 1049">
            <a:extLst>
              <a:ext uri="{FF2B5EF4-FFF2-40B4-BE49-F238E27FC236}">
                <a16:creationId xmlns:a16="http://schemas.microsoft.com/office/drawing/2014/main" id="{9A3C5F9C-85A3-6BB1-B946-31F4616FE110}"/>
              </a:ext>
            </a:extLst>
          </p:cNvPr>
          <p:cNvSpPr>
            <a:spLocks/>
          </p:cNvSpPr>
          <p:nvPr/>
        </p:nvSpPr>
        <p:spPr bwMode="auto">
          <a:xfrm>
            <a:off x="5519738" y="4384675"/>
            <a:ext cx="217487" cy="217488"/>
          </a:xfrm>
          <a:custGeom>
            <a:avLst/>
            <a:gdLst>
              <a:gd name="T0" fmla="*/ 2147483646 w 97"/>
              <a:gd name="T1" fmla="*/ 0 h 88"/>
              <a:gd name="T2" fmla="*/ 0 w 97"/>
              <a:gd name="T3" fmla="*/ 2147483646 h 88"/>
              <a:gd name="T4" fmla="*/ 2147483646 w 97"/>
              <a:gd name="T5" fmla="*/ 2147483646 h 88"/>
              <a:gd name="T6" fmla="*/ 0 60000 65536"/>
              <a:gd name="T7" fmla="*/ 0 60000 65536"/>
              <a:gd name="T8" fmla="*/ 0 60000 65536"/>
              <a:gd name="T9" fmla="*/ 0 w 97"/>
              <a:gd name="T10" fmla="*/ 0 h 88"/>
              <a:gd name="T11" fmla="*/ 97 w 97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88">
                <a:moveTo>
                  <a:pt x="56" y="0"/>
                </a:moveTo>
                <a:lnTo>
                  <a:pt x="0" y="88"/>
                </a:lnTo>
                <a:lnTo>
                  <a:pt x="97" y="51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84" name="Line 1050">
            <a:extLst>
              <a:ext uri="{FF2B5EF4-FFF2-40B4-BE49-F238E27FC236}">
                <a16:creationId xmlns:a16="http://schemas.microsoft.com/office/drawing/2014/main" id="{B12A0AE6-66F8-4729-7F81-F937FC12E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550" y="3811588"/>
            <a:ext cx="1123950" cy="7905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85" name="Freeform 1051">
            <a:extLst>
              <a:ext uri="{FF2B5EF4-FFF2-40B4-BE49-F238E27FC236}">
                <a16:creationId xmlns:a16="http://schemas.microsoft.com/office/drawing/2014/main" id="{C6A732A6-D25B-5AF7-7743-98074DF960A3}"/>
              </a:ext>
            </a:extLst>
          </p:cNvPr>
          <p:cNvSpPr>
            <a:spLocks/>
          </p:cNvSpPr>
          <p:nvPr/>
        </p:nvSpPr>
        <p:spPr bwMode="auto">
          <a:xfrm>
            <a:off x="7331075" y="4397375"/>
            <a:ext cx="225425" cy="204788"/>
          </a:xfrm>
          <a:custGeom>
            <a:avLst/>
            <a:gdLst>
              <a:gd name="T0" fmla="*/ 0 w 101"/>
              <a:gd name="T1" fmla="*/ 2147483646 h 83"/>
              <a:gd name="T2" fmla="*/ 2147483646 w 101"/>
              <a:gd name="T3" fmla="*/ 2147483646 h 83"/>
              <a:gd name="T4" fmla="*/ 2147483646 w 101"/>
              <a:gd name="T5" fmla="*/ 0 h 83"/>
              <a:gd name="T6" fmla="*/ 0 60000 65536"/>
              <a:gd name="T7" fmla="*/ 0 60000 65536"/>
              <a:gd name="T8" fmla="*/ 0 60000 65536"/>
              <a:gd name="T9" fmla="*/ 0 w 101"/>
              <a:gd name="T10" fmla="*/ 0 h 83"/>
              <a:gd name="T11" fmla="*/ 101 w 101"/>
              <a:gd name="T12" fmla="*/ 83 h 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" h="83">
                <a:moveTo>
                  <a:pt x="0" y="56"/>
                </a:moveTo>
                <a:lnTo>
                  <a:pt x="101" y="83"/>
                </a:lnTo>
                <a:lnTo>
                  <a:pt x="36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86" name="Line 1052">
            <a:extLst>
              <a:ext uri="{FF2B5EF4-FFF2-40B4-BE49-F238E27FC236}">
                <a16:creationId xmlns:a16="http://schemas.microsoft.com/office/drawing/2014/main" id="{0F644732-74FD-3975-E572-21C1D53CE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7625" y="2125663"/>
            <a:ext cx="3835400" cy="7826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87" name="Freeform 1053">
            <a:extLst>
              <a:ext uri="{FF2B5EF4-FFF2-40B4-BE49-F238E27FC236}">
                <a16:creationId xmlns:a16="http://schemas.microsoft.com/office/drawing/2014/main" id="{279D47E0-D3CC-BE08-1575-2BB6F7E42F19}"/>
              </a:ext>
            </a:extLst>
          </p:cNvPr>
          <p:cNvSpPr>
            <a:spLocks/>
          </p:cNvSpPr>
          <p:nvPr/>
        </p:nvSpPr>
        <p:spPr bwMode="auto">
          <a:xfrm>
            <a:off x="8737600" y="2790825"/>
            <a:ext cx="225425" cy="155575"/>
          </a:xfrm>
          <a:custGeom>
            <a:avLst/>
            <a:gdLst>
              <a:gd name="T0" fmla="*/ 0 w 101"/>
              <a:gd name="T1" fmla="*/ 2147483646 h 63"/>
              <a:gd name="T2" fmla="*/ 2147483646 w 101"/>
              <a:gd name="T3" fmla="*/ 2147483646 h 63"/>
              <a:gd name="T4" fmla="*/ 2147483646 w 101"/>
              <a:gd name="T5" fmla="*/ 0 h 63"/>
              <a:gd name="T6" fmla="*/ 0 60000 65536"/>
              <a:gd name="T7" fmla="*/ 0 60000 65536"/>
              <a:gd name="T8" fmla="*/ 0 60000 65536"/>
              <a:gd name="T9" fmla="*/ 0 w 101"/>
              <a:gd name="T10" fmla="*/ 0 h 63"/>
              <a:gd name="T11" fmla="*/ 101 w 101"/>
              <a:gd name="T12" fmla="*/ 63 h 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" h="63">
                <a:moveTo>
                  <a:pt x="0" y="63"/>
                </a:moveTo>
                <a:lnTo>
                  <a:pt x="101" y="48"/>
                </a:lnTo>
                <a:lnTo>
                  <a:pt x="12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88" name="Line 1054">
            <a:extLst>
              <a:ext uri="{FF2B5EF4-FFF2-40B4-BE49-F238E27FC236}">
                <a16:creationId xmlns:a16="http://schemas.microsoft.com/office/drawing/2014/main" id="{395CB47F-418E-EB1F-A134-2743FBC51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7625" y="2125663"/>
            <a:ext cx="1304925" cy="7826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89" name="Freeform 1055">
            <a:extLst>
              <a:ext uri="{FF2B5EF4-FFF2-40B4-BE49-F238E27FC236}">
                <a16:creationId xmlns:a16="http://schemas.microsoft.com/office/drawing/2014/main" id="{3D0773D1-9F0B-04CE-6570-484038BF9290}"/>
              </a:ext>
            </a:extLst>
          </p:cNvPr>
          <p:cNvSpPr>
            <a:spLocks/>
          </p:cNvSpPr>
          <p:nvPr/>
        </p:nvSpPr>
        <p:spPr bwMode="auto">
          <a:xfrm>
            <a:off x="6205538" y="2724150"/>
            <a:ext cx="227012" cy="184150"/>
          </a:xfrm>
          <a:custGeom>
            <a:avLst/>
            <a:gdLst>
              <a:gd name="T0" fmla="*/ 0 w 101"/>
              <a:gd name="T1" fmla="*/ 2147483646 h 75"/>
              <a:gd name="T2" fmla="*/ 2147483646 w 101"/>
              <a:gd name="T3" fmla="*/ 2147483646 h 75"/>
              <a:gd name="T4" fmla="*/ 2147483646 w 101"/>
              <a:gd name="T5" fmla="*/ 0 h 75"/>
              <a:gd name="T6" fmla="*/ 0 60000 65536"/>
              <a:gd name="T7" fmla="*/ 0 60000 65536"/>
              <a:gd name="T8" fmla="*/ 0 60000 65536"/>
              <a:gd name="T9" fmla="*/ 0 w 101"/>
              <a:gd name="T10" fmla="*/ 0 h 75"/>
              <a:gd name="T11" fmla="*/ 101 w 101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" h="75">
                <a:moveTo>
                  <a:pt x="0" y="59"/>
                </a:moveTo>
                <a:lnTo>
                  <a:pt x="101" y="75"/>
                </a:lnTo>
                <a:lnTo>
                  <a:pt x="31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90" name="Line 1056">
            <a:extLst>
              <a:ext uri="{FF2B5EF4-FFF2-40B4-BE49-F238E27FC236}">
                <a16:creationId xmlns:a16="http://schemas.microsoft.com/office/drawing/2014/main" id="{B0E52036-63A1-5B0A-F101-483706DB03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2863" y="2125663"/>
            <a:ext cx="1274762" cy="7826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91" name="Freeform 1057">
            <a:extLst>
              <a:ext uri="{FF2B5EF4-FFF2-40B4-BE49-F238E27FC236}">
                <a16:creationId xmlns:a16="http://schemas.microsoft.com/office/drawing/2014/main" id="{9B98FD08-1653-D4B4-7BC2-298274D9C4C7}"/>
              </a:ext>
            </a:extLst>
          </p:cNvPr>
          <p:cNvSpPr>
            <a:spLocks/>
          </p:cNvSpPr>
          <p:nvPr/>
        </p:nvSpPr>
        <p:spPr bwMode="auto">
          <a:xfrm>
            <a:off x="3852863" y="2724150"/>
            <a:ext cx="227012" cy="184150"/>
          </a:xfrm>
          <a:custGeom>
            <a:avLst/>
            <a:gdLst>
              <a:gd name="T0" fmla="*/ 2147483646 w 101"/>
              <a:gd name="T1" fmla="*/ 0 h 75"/>
              <a:gd name="T2" fmla="*/ 0 w 101"/>
              <a:gd name="T3" fmla="*/ 2147483646 h 75"/>
              <a:gd name="T4" fmla="*/ 2147483646 w 101"/>
              <a:gd name="T5" fmla="*/ 2147483646 h 75"/>
              <a:gd name="T6" fmla="*/ 0 60000 65536"/>
              <a:gd name="T7" fmla="*/ 0 60000 65536"/>
              <a:gd name="T8" fmla="*/ 0 60000 65536"/>
              <a:gd name="T9" fmla="*/ 0 w 101"/>
              <a:gd name="T10" fmla="*/ 0 h 75"/>
              <a:gd name="T11" fmla="*/ 101 w 101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" h="75">
                <a:moveTo>
                  <a:pt x="70" y="0"/>
                </a:moveTo>
                <a:lnTo>
                  <a:pt x="0" y="75"/>
                </a:lnTo>
                <a:lnTo>
                  <a:pt x="101" y="56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92" name="Rectangle 1042">
            <a:extLst>
              <a:ext uri="{FF2B5EF4-FFF2-40B4-BE49-F238E27FC236}">
                <a16:creationId xmlns:a16="http://schemas.microsoft.com/office/drawing/2014/main" id="{5F0C5EC8-E47F-75C4-6230-031D4C3CB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963" y="6308725"/>
            <a:ext cx="1631950" cy="900113"/>
          </a:xfrm>
          <a:prstGeom prst="rect">
            <a:avLst/>
          </a:prstGeom>
          <a:solidFill>
            <a:srgbClr val="FFFF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200" b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8093" name="Rectangle 1043">
            <a:extLst>
              <a:ext uri="{FF2B5EF4-FFF2-40B4-BE49-F238E27FC236}">
                <a16:creationId xmlns:a16="http://schemas.microsoft.com/office/drawing/2014/main" id="{2D134616-FF3C-A67C-28FE-8821B48FA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6570663"/>
            <a:ext cx="12398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 : Leaf</a:t>
            </a: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8094" name="Rectangle 1044">
            <a:extLst>
              <a:ext uri="{FF2B5EF4-FFF2-40B4-BE49-F238E27FC236}">
                <a16:creationId xmlns:a16="http://schemas.microsoft.com/office/drawing/2014/main" id="{60A3BAA6-F2D7-4004-8F59-8E2E0CC79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6308725"/>
            <a:ext cx="1628775" cy="900113"/>
          </a:xfrm>
          <a:prstGeom prst="rect">
            <a:avLst/>
          </a:prstGeom>
          <a:solidFill>
            <a:srgbClr val="FFFF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200" b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8095" name="Rectangle 1045">
            <a:extLst>
              <a:ext uri="{FF2B5EF4-FFF2-40B4-BE49-F238E27FC236}">
                <a16:creationId xmlns:a16="http://schemas.microsoft.com/office/drawing/2014/main" id="{3EE7CB01-F7EC-509C-9C6A-E9B2D7BE5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3" y="6570663"/>
            <a:ext cx="12287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 : Leaf</a:t>
            </a: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8096" name="Line 1048">
            <a:extLst>
              <a:ext uri="{FF2B5EF4-FFF2-40B4-BE49-F238E27FC236}">
                <a16:creationId xmlns:a16="http://schemas.microsoft.com/office/drawing/2014/main" id="{2C5E0A1C-DDD7-65E3-C1AC-C6FF0240A4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5938" y="5518150"/>
            <a:ext cx="911225" cy="7905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97" name="Freeform 1049">
            <a:extLst>
              <a:ext uri="{FF2B5EF4-FFF2-40B4-BE49-F238E27FC236}">
                <a16:creationId xmlns:a16="http://schemas.microsoft.com/office/drawing/2014/main" id="{AB1228E4-772A-A7DA-55A0-FFFFF8F34946}"/>
              </a:ext>
            </a:extLst>
          </p:cNvPr>
          <p:cNvSpPr>
            <a:spLocks/>
          </p:cNvSpPr>
          <p:nvPr/>
        </p:nvSpPr>
        <p:spPr bwMode="auto">
          <a:xfrm>
            <a:off x="4325938" y="6091238"/>
            <a:ext cx="217487" cy="217487"/>
          </a:xfrm>
          <a:custGeom>
            <a:avLst/>
            <a:gdLst>
              <a:gd name="T0" fmla="*/ 2147483646 w 97"/>
              <a:gd name="T1" fmla="*/ 0 h 88"/>
              <a:gd name="T2" fmla="*/ 0 w 97"/>
              <a:gd name="T3" fmla="*/ 2147483646 h 88"/>
              <a:gd name="T4" fmla="*/ 2147483646 w 97"/>
              <a:gd name="T5" fmla="*/ 2147483646 h 88"/>
              <a:gd name="T6" fmla="*/ 0 60000 65536"/>
              <a:gd name="T7" fmla="*/ 0 60000 65536"/>
              <a:gd name="T8" fmla="*/ 0 60000 65536"/>
              <a:gd name="T9" fmla="*/ 0 w 97"/>
              <a:gd name="T10" fmla="*/ 0 h 88"/>
              <a:gd name="T11" fmla="*/ 97 w 97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88">
                <a:moveTo>
                  <a:pt x="56" y="0"/>
                </a:moveTo>
                <a:lnTo>
                  <a:pt x="0" y="88"/>
                </a:lnTo>
                <a:lnTo>
                  <a:pt x="97" y="51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98" name="Line 1050">
            <a:extLst>
              <a:ext uri="{FF2B5EF4-FFF2-40B4-BE49-F238E27FC236}">
                <a16:creationId xmlns:a16="http://schemas.microsoft.com/office/drawing/2014/main" id="{AFF60F74-3126-FF31-997D-3FC845F0F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163" y="5518150"/>
            <a:ext cx="1125537" cy="7905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99" name="Freeform 1051">
            <a:extLst>
              <a:ext uri="{FF2B5EF4-FFF2-40B4-BE49-F238E27FC236}">
                <a16:creationId xmlns:a16="http://schemas.microsoft.com/office/drawing/2014/main" id="{302C452A-8825-9DF2-3064-1394EC771767}"/>
              </a:ext>
            </a:extLst>
          </p:cNvPr>
          <p:cNvSpPr>
            <a:spLocks/>
          </p:cNvSpPr>
          <p:nvPr/>
        </p:nvSpPr>
        <p:spPr bwMode="auto">
          <a:xfrm>
            <a:off x="6135688" y="6103938"/>
            <a:ext cx="227012" cy="204787"/>
          </a:xfrm>
          <a:custGeom>
            <a:avLst/>
            <a:gdLst>
              <a:gd name="T0" fmla="*/ 0 w 101"/>
              <a:gd name="T1" fmla="*/ 2147483646 h 83"/>
              <a:gd name="T2" fmla="*/ 2147483646 w 101"/>
              <a:gd name="T3" fmla="*/ 2147483646 h 83"/>
              <a:gd name="T4" fmla="*/ 2147483646 w 101"/>
              <a:gd name="T5" fmla="*/ 0 h 83"/>
              <a:gd name="T6" fmla="*/ 0 60000 65536"/>
              <a:gd name="T7" fmla="*/ 0 60000 65536"/>
              <a:gd name="T8" fmla="*/ 0 60000 65536"/>
              <a:gd name="T9" fmla="*/ 0 w 101"/>
              <a:gd name="T10" fmla="*/ 0 h 83"/>
              <a:gd name="T11" fmla="*/ 101 w 101"/>
              <a:gd name="T12" fmla="*/ 83 h 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" h="83">
                <a:moveTo>
                  <a:pt x="0" y="56"/>
                </a:moveTo>
                <a:lnTo>
                  <a:pt x="101" y="83"/>
                </a:lnTo>
                <a:lnTo>
                  <a:pt x="36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100" name="Rectangle 1034">
            <a:extLst>
              <a:ext uri="{FF2B5EF4-FFF2-40B4-BE49-F238E27FC236}">
                <a16:creationId xmlns:a16="http://schemas.microsoft.com/office/drawing/2014/main" id="{950A1DB1-D651-1969-42F8-71DD950AE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4616450"/>
            <a:ext cx="2597150" cy="901700"/>
          </a:xfrm>
          <a:prstGeom prst="rect">
            <a:avLst/>
          </a:prstGeom>
          <a:solidFill>
            <a:srgbClr val="FFFF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200" b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8101" name="Rectangle 1035">
            <a:extLst>
              <a:ext uri="{FF2B5EF4-FFF2-40B4-BE49-F238E27FC236}">
                <a16:creationId xmlns:a16="http://schemas.microsoft.com/office/drawing/2014/main" id="{608ED932-7751-EED8-7C93-574E7D983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4846638"/>
            <a:ext cx="23161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top : Composite</a:t>
            </a: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>
            <a:extLst>
              <a:ext uri="{FF2B5EF4-FFF2-40B4-BE49-F238E27FC236}">
                <a16:creationId xmlns:a16="http://schemas.microsoft.com/office/drawing/2014/main" id="{0488A1BB-946E-3591-5C5B-6AC1363D8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808038"/>
            <a:ext cx="347821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1" name="Rectangle 2">
            <a:extLst>
              <a:ext uri="{FF2B5EF4-FFF2-40B4-BE49-F238E27FC236}">
                <a16:creationId xmlns:a16="http://schemas.microsoft.com/office/drawing/2014/main" id="{D5E2B9F1-0271-48BC-6D7E-F651C0472D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358775"/>
            <a:ext cx="8596312" cy="449263"/>
          </a:xfrm>
        </p:spPr>
        <p:txBody>
          <a:bodyPr/>
          <a:lstStyle/>
          <a:p>
            <a:r>
              <a:rPr lang="en-US" altLang="en-US" sz="3600"/>
              <a:t>Other Participants</a:t>
            </a:r>
          </a:p>
        </p:txBody>
      </p:sp>
      <p:sp>
        <p:nvSpPr>
          <p:cNvPr id="406532" name="Rectangle 3">
            <a:extLst>
              <a:ext uri="{FF2B5EF4-FFF2-40B4-BE49-F238E27FC236}">
                <a16:creationId xmlns:a16="http://schemas.microsoft.com/office/drawing/2014/main" id="{A3FF433C-D8F1-6AA6-97A6-0FCE67005B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8113" y="808038"/>
            <a:ext cx="10080625" cy="6096000"/>
          </a:xfrm>
        </p:spPr>
        <p:txBody>
          <a:bodyPr/>
          <a:lstStyle/>
          <a:p>
            <a:r>
              <a:rPr lang="en-US" altLang="en-US" b="1">
                <a:solidFill>
                  <a:srgbClr val="0000CC"/>
                </a:solidFill>
              </a:rPr>
              <a:t>Leaf</a:t>
            </a:r>
          </a:p>
          <a:p>
            <a:pPr lvl="1"/>
            <a:r>
              <a:rPr lang="en-US" altLang="en-US"/>
              <a:t>A leaf has no children.</a:t>
            </a:r>
          </a:p>
          <a:p>
            <a:pPr lvl="1"/>
            <a:r>
              <a:rPr lang="en-US" altLang="en-US"/>
              <a:t>Defines behavior for primitive                             objects in the composition.</a:t>
            </a:r>
            <a:br>
              <a:rPr lang="en-US" altLang="en-US"/>
            </a:br>
            <a:endParaRPr lang="en-US" altLang="en-US"/>
          </a:p>
          <a:p>
            <a:pPr>
              <a:spcBef>
                <a:spcPts val="1800"/>
              </a:spcBef>
            </a:pPr>
            <a:r>
              <a:rPr lang="en-US" altLang="en-US" b="1">
                <a:solidFill>
                  <a:srgbClr val="0000CC"/>
                </a:solidFill>
              </a:rPr>
              <a:t>Composite</a:t>
            </a:r>
          </a:p>
          <a:p>
            <a:pPr lvl="1"/>
            <a:r>
              <a:rPr lang="en-US" altLang="en-US"/>
              <a:t>Defines behavior for components having children.</a:t>
            </a:r>
          </a:p>
          <a:p>
            <a:pPr lvl="1"/>
            <a:r>
              <a:rPr lang="en-US" altLang="en-US"/>
              <a:t>Stores child components.</a:t>
            </a:r>
          </a:p>
          <a:p>
            <a:pPr lvl="1"/>
            <a:r>
              <a:rPr lang="en-US" altLang="en-US"/>
              <a:t>Implements child management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6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6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6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6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1">
            <a:extLst>
              <a:ext uri="{FF2B5EF4-FFF2-40B4-BE49-F238E27FC236}">
                <a16:creationId xmlns:a16="http://schemas.microsoft.com/office/drawing/2014/main" id="{DC53915E-03D2-65F0-F750-0BF875C8F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3149600"/>
            <a:ext cx="3135312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4" descr="Large confetti">
            <a:extLst>
              <a:ext uri="{FF2B5EF4-FFF2-40B4-BE49-F238E27FC236}">
                <a16:creationId xmlns:a16="http://schemas.microsoft.com/office/drawing/2014/main" id="{1C925DFB-CABD-77CD-8898-35C6B91BC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2113" y="95250"/>
            <a:ext cx="8596312" cy="1255713"/>
          </a:xfrm>
        </p:spPr>
        <p:txBody>
          <a:bodyPr/>
          <a:lstStyle/>
          <a:p>
            <a:r>
              <a:rPr lang="en-US" altLang="en-US" sz="3600"/>
              <a:t>Interaction with Clients</a:t>
            </a:r>
          </a:p>
        </p:txBody>
      </p:sp>
      <p:sp>
        <p:nvSpPr>
          <p:cNvPr id="343043" name="Rectangle 5">
            <a:extLst>
              <a:ext uri="{FF2B5EF4-FFF2-40B4-BE49-F238E27FC236}">
                <a16:creationId xmlns:a16="http://schemas.microsoft.com/office/drawing/2014/main" id="{452BA839-B958-A02F-E9A9-52629E983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350963"/>
            <a:ext cx="9383712" cy="58674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ct val="25000"/>
              </a:spcBef>
              <a:spcAft>
                <a:spcPts val="1800"/>
              </a:spcAft>
            </a:pPr>
            <a:r>
              <a:rPr lang="en-US" altLang="en-US"/>
              <a:t>Clients use the Component class interface to interact with objects.</a:t>
            </a:r>
          </a:p>
          <a:p>
            <a:pPr>
              <a:lnSpc>
                <a:spcPct val="114000"/>
              </a:lnSpc>
              <a:spcBef>
                <a:spcPct val="25000"/>
              </a:spcBef>
              <a:spcAft>
                <a:spcPct val="0"/>
              </a:spcAft>
            </a:pPr>
            <a:r>
              <a:rPr lang="en-US" altLang="en-US"/>
              <a:t>If the recipient is a Leaf:</a:t>
            </a:r>
          </a:p>
          <a:p>
            <a:pPr marL="742950" lvl="1" indent="-285750">
              <a:lnSpc>
                <a:spcPct val="114000"/>
              </a:lnSpc>
              <a:spcBef>
                <a:spcPct val="25000"/>
              </a:spcBef>
              <a:spcAft>
                <a:spcPts val="1800"/>
              </a:spcAft>
            </a:pPr>
            <a:r>
              <a:rPr lang="en-US" altLang="en-US" b="1">
                <a:solidFill>
                  <a:srgbClr val="0000CC"/>
                </a:solidFill>
              </a:rPr>
              <a:t>Then request is handled directly</a:t>
            </a:r>
          </a:p>
          <a:p>
            <a:pPr>
              <a:lnSpc>
                <a:spcPct val="114000"/>
              </a:lnSpc>
              <a:spcBef>
                <a:spcPct val="25000"/>
              </a:spcBef>
              <a:spcAft>
                <a:spcPct val="0"/>
              </a:spcAft>
            </a:pPr>
            <a:r>
              <a:rPr lang="en-US" altLang="en-US"/>
              <a:t>If the recipient is a Composite:</a:t>
            </a:r>
          </a:p>
          <a:p>
            <a:pPr marL="742950" lvl="1" indent="-285750">
              <a:lnSpc>
                <a:spcPct val="114000"/>
              </a:lnSpc>
              <a:spcBef>
                <a:spcPct val="25000"/>
              </a:spcBef>
              <a:spcAft>
                <a:spcPts val="1800"/>
              </a:spcAft>
            </a:pPr>
            <a:r>
              <a:rPr lang="en-US" altLang="en-US"/>
              <a:t>Forwards the request to child                      components</a:t>
            </a:r>
          </a:p>
          <a:p>
            <a:pPr>
              <a:lnSpc>
                <a:spcPct val="114000"/>
              </a:lnSpc>
              <a:spcBef>
                <a:spcPct val="25000"/>
              </a:spcBef>
              <a:spcAft>
                <a:spcPts val="1800"/>
              </a:spcAft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C38DC2C-252E-FBE2-9011-53D867E1EB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6875" y="442913"/>
            <a:ext cx="9307513" cy="419100"/>
          </a:xfrm>
        </p:spPr>
        <p:txBody>
          <a:bodyPr/>
          <a:lstStyle/>
          <a:p>
            <a:r>
              <a:rPr lang="en-US" altLang="en-US" sz="3200">
                <a:solidFill>
                  <a:schemeClr val="tx1"/>
                </a:solidFill>
              </a:rPr>
              <a:t>Singleton Pattern: Some Insights</a:t>
            </a:r>
            <a:endParaRPr lang="en-CA" altLang="en-US" sz="3200">
              <a:solidFill>
                <a:schemeClr val="tx1"/>
              </a:solidFill>
            </a:endParaRPr>
          </a:p>
        </p:txBody>
      </p:sp>
      <p:sp>
        <p:nvSpPr>
          <p:cNvPr id="561155" name="Rectangle 3">
            <a:extLst>
              <a:ext uri="{FF2B5EF4-FFF2-40B4-BE49-F238E27FC236}">
                <a16:creationId xmlns:a16="http://schemas.microsoft.com/office/drawing/2014/main" id="{BF613B63-ADFE-875D-45A6-B2AAF9884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960438"/>
            <a:ext cx="9220200" cy="615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72" tIns="50387" rIns="100772" bIns="50387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Font typeface="Wingdings" panose="05000000000000000000" pitchFamily="2" charset="2"/>
              <a:buChar char="§"/>
              <a:defRPr/>
            </a:pPr>
            <a:r>
              <a:rPr lang="en-IN" altLang="en-US" sz="3200" dirty="0">
                <a:solidFill>
                  <a:srgbClr val="0000CC"/>
                </a:solidFill>
                <a:latin typeface="Comic Sans MS" panose="030F0702030302020204" pitchFamily="66" charset="0"/>
              </a:rPr>
              <a:t>Singleton </a:t>
            </a:r>
            <a:r>
              <a:rPr lang="en-US" altLang="en-US" sz="3200" dirty="0">
                <a:solidFill>
                  <a:srgbClr val="0000CC"/>
                </a:solidFill>
                <a:latin typeface="Comic Sans MS" panose="030F0702030302020204" pitchFamily="66" charset="0"/>
              </a:rPr>
              <a:t>with</a:t>
            </a:r>
            <a:r>
              <a:rPr lang="en-IN" altLang="en-US" sz="3200" dirty="0">
                <a:solidFill>
                  <a:srgbClr val="0000CC"/>
                </a:solidFill>
                <a:latin typeface="Comic Sans MS" panose="030F0702030302020204" pitchFamily="66" charset="0"/>
              </a:rPr>
              <a:t> lazy instantiation</a:t>
            </a:r>
            <a:r>
              <a:rPr lang="en-US" altLang="en-US" sz="3200" dirty="0">
                <a:solidFill>
                  <a:srgbClr val="0000CC"/>
                </a:solidFill>
                <a:latin typeface="Comic Sans MS" panose="030F0702030302020204" pitchFamily="66" charset="0"/>
              </a:rPr>
              <a:t>: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§"/>
              <a:defRPr/>
            </a:pPr>
            <a:r>
              <a:rPr lang="en-US" altLang="en-US" sz="3200" b="0" dirty="0">
                <a:solidFill>
                  <a:srgbClr val="000000"/>
                </a:solidFill>
                <a:latin typeface="Comic Sans MS" panose="030F0702030302020204" pitchFamily="66" charset="0"/>
              </a:rPr>
              <a:t>The singleton instance is not created until the instance() method is called for the first time.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§"/>
              <a:defRPr/>
            </a:pPr>
            <a:r>
              <a:rPr lang="en-US" altLang="en-US" sz="3200" b="0" dirty="0">
                <a:solidFill>
                  <a:srgbClr val="000000"/>
                </a:solidFill>
                <a:latin typeface="Comic Sans MS" panose="030F0702030302020204" pitchFamily="66" charset="0"/>
              </a:rPr>
              <a:t>E</a:t>
            </a:r>
            <a:r>
              <a:rPr lang="en-IN" altLang="en-US" sz="3200" b="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nsures</a:t>
            </a:r>
            <a:r>
              <a:rPr lang="en-IN" altLang="en-US" sz="32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that singleton instance</a:t>
            </a:r>
            <a:r>
              <a:rPr lang="en-US" altLang="en-US" sz="32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is</a:t>
            </a:r>
            <a:r>
              <a:rPr lang="en-IN" altLang="en-US" sz="32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created only when needed.</a:t>
            </a:r>
            <a:r>
              <a:rPr lang="en-IN" altLang="en-US" b="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defRPr/>
            </a:pPr>
            <a:r>
              <a:rPr lang="bg-BG" altLang="en-US" sz="2800" b="0" dirty="0"/>
              <a:t>rotected constructor can be called by subclasses.</a:t>
            </a:r>
            <a:r>
              <a:rPr lang="bg-BG" altLang="en-US" sz="3200" b="0" dirty="0"/>
              <a:t> </a:t>
            </a:r>
            <a:endParaRPr lang="en-US" altLang="en-US" sz="3200" b="0" dirty="0">
              <a:solidFill>
                <a:srgbClr val="C72105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1624B70F-A9A9-77F2-BDA3-9D89C5EEE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8" b="14265"/>
          <a:stretch>
            <a:fillRect/>
          </a:stretch>
        </p:blipFill>
        <p:spPr bwMode="auto">
          <a:xfrm>
            <a:off x="4506913" y="4022725"/>
            <a:ext cx="5486400" cy="3276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65F331C-A073-212D-ABBD-B645880D13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298450"/>
            <a:ext cx="9307512" cy="419100"/>
          </a:xfrm>
        </p:spPr>
        <p:txBody>
          <a:bodyPr/>
          <a:lstStyle/>
          <a:p>
            <a:r>
              <a:rPr lang="en-US" altLang="en-US" sz="3200">
                <a:solidFill>
                  <a:schemeClr val="tx1"/>
                </a:solidFill>
              </a:rPr>
              <a:t>Singleton Pattern: Some Insights</a:t>
            </a:r>
            <a:endParaRPr lang="en-CA" altLang="en-US" sz="3200">
              <a:solidFill>
                <a:schemeClr val="tx1"/>
              </a:solidFill>
            </a:endParaRPr>
          </a:p>
        </p:txBody>
      </p:sp>
      <p:sp>
        <p:nvSpPr>
          <p:cNvPr id="561155" name="Rectangle 3">
            <a:extLst>
              <a:ext uri="{FF2B5EF4-FFF2-40B4-BE49-F238E27FC236}">
                <a16:creationId xmlns:a16="http://schemas.microsoft.com/office/drawing/2014/main" id="{F9934071-2D6C-8251-7B96-E2057E8F1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808038"/>
            <a:ext cx="9144000" cy="615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72" tIns="50387" rIns="100772" bIns="50387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olidFill>
                  <a:srgbClr val="0000CC"/>
                </a:solidFill>
                <a:latin typeface="Comic Sans MS" panose="030F0702030302020204" pitchFamily="66" charset="0"/>
              </a:rPr>
              <a:t>Singleton subclassing: </a:t>
            </a:r>
            <a:r>
              <a:rPr lang="en-IN" altLang="en-US" sz="3200" b="0" dirty="0">
                <a:solidFill>
                  <a:srgbClr val="0000CC"/>
                </a:solidFill>
                <a:latin typeface="Comic Sans MS" panose="030F0702030302020204" pitchFamily="66" charset="0"/>
              </a:rPr>
              <a:t>Singleton </a:t>
            </a:r>
            <a:r>
              <a:rPr lang="en-US" altLang="en-US" sz="3200" b="0" dirty="0">
                <a:solidFill>
                  <a:srgbClr val="0000CC"/>
                </a:solidFill>
                <a:latin typeface="Comic Sans MS" panose="030F0702030302020204" pitchFamily="66" charset="0"/>
              </a:rPr>
              <a:t> needs to </a:t>
            </a:r>
            <a:r>
              <a:rPr lang="en-IN" altLang="en-US" sz="3200" b="0" dirty="0">
                <a:solidFill>
                  <a:srgbClr val="0000CC"/>
                </a:solidFill>
                <a:latin typeface="Comic Sans MS" panose="030F0702030302020204" pitchFamily="66" charset="0"/>
              </a:rPr>
              <a:t>implement a</a:t>
            </a:r>
            <a:r>
              <a:rPr lang="en-US" altLang="en-US" sz="3200" b="0" dirty="0">
                <a:solidFill>
                  <a:srgbClr val="0000CC"/>
                </a:solidFill>
                <a:latin typeface="Comic Sans MS" panose="030F0702030302020204" pitchFamily="66" charset="0"/>
              </a:rPr>
              <a:t> </a:t>
            </a:r>
            <a:r>
              <a:rPr lang="en-IN" altLang="en-US" sz="3200" b="0" dirty="0">
                <a:solidFill>
                  <a:srgbClr val="0000CC"/>
                </a:solidFill>
                <a:latin typeface="Comic Sans MS" panose="030F0702030302020204" pitchFamily="66" charset="0"/>
              </a:rPr>
              <a:t>protected constructor</a:t>
            </a:r>
            <a:r>
              <a:rPr lang="en-US" altLang="en-US" sz="3200" b="0" dirty="0">
                <a:solidFill>
                  <a:srgbClr val="0000CC"/>
                </a:solidFill>
                <a:latin typeface="Comic Sans MS" panose="030F0702030302020204" pitchFamily="66" charset="0"/>
              </a:rPr>
              <a:t>: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§"/>
              <a:defRPr/>
            </a:pPr>
            <a:r>
              <a:rPr lang="en-US" altLang="en-US" sz="3200" b="0" dirty="0">
                <a:solidFill>
                  <a:srgbClr val="000000"/>
                </a:solidFill>
                <a:latin typeface="Comic Sans MS" panose="030F0702030302020204" pitchFamily="66" charset="0"/>
              </a:rPr>
              <a:t>C</a:t>
            </a:r>
            <a:r>
              <a:rPr lang="en-IN" altLang="en-US" sz="3200" b="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lients</a:t>
            </a:r>
            <a:r>
              <a:rPr lang="en-IN" altLang="en-US" sz="32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cannot</a:t>
            </a:r>
            <a:r>
              <a:rPr lang="en-US" altLang="en-US" sz="32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directly</a:t>
            </a:r>
            <a:r>
              <a:rPr lang="en-IN" altLang="en-US" sz="32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instantiate Singleton instances</a:t>
            </a:r>
            <a:r>
              <a:rPr lang="en-US" altLang="en-US" sz="32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through new.</a:t>
            </a:r>
            <a:r>
              <a:rPr lang="bg-BG" altLang="en-US" sz="32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endParaRPr lang="en-US" altLang="en-US" sz="32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§"/>
              <a:defRPr/>
            </a:pPr>
            <a:r>
              <a:rPr lang="en-US" altLang="en-US" sz="3200" b="0" dirty="0">
                <a:solidFill>
                  <a:srgbClr val="000000"/>
                </a:solidFill>
                <a:latin typeface="Comic Sans MS" panose="030F0702030302020204" pitchFamily="66" charset="0"/>
              </a:rPr>
              <a:t>But, protected constructor can be called by subclasses.</a:t>
            </a:r>
            <a:r>
              <a:rPr lang="en-US" altLang="en-US" b="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endParaRPr lang="en-US" altLang="en-US" b="0" dirty="0">
              <a:solidFill>
                <a:srgbClr val="C72105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defRPr/>
            </a:pPr>
            <a:r>
              <a:rPr lang="bg-BG" altLang="en-US" sz="2800" b="0" dirty="0"/>
              <a:t>rotected constructor can be called by subclasses.</a:t>
            </a:r>
            <a:r>
              <a:rPr lang="bg-BG" altLang="en-US" sz="3200" b="0" dirty="0"/>
              <a:t> </a:t>
            </a:r>
            <a:endParaRPr lang="en-US" altLang="en-US" sz="3200" b="0" dirty="0">
              <a:solidFill>
                <a:srgbClr val="C72105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5BB5D-69BD-8E1E-214F-8499461B7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3" y="4770438"/>
            <a:ext cx="62499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D9F48B-9A56-66B4-8577-42C269E20DF4}"/>
              </a:ext>
            </a:extLst>
          </p:cNvPr>
          <p:cNvSpPr/>
          <p:nvPr/>
        </p:nvSpPr>
        <p:spPr bwMode="auto">
          <a:xfrm>
            <a:off x="3135313" y="6142038"/>
            <a:ext cx="4648200" cy="5334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D642EE1-94D5-A674-A50F-8459FDFF7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-106363"/>
            <a:ext cx="8596312" cy="1255713"/>
          </a:xfrm>
        </p:spPr>
        <p:txBody>
          <a:bodyPr/>
          <a:lstStyle/>
          <a:p>
            <a:r>
              <a:rPr lang="en-US" altLang="en-US" sz="3200"/>
              <a:t>Can Multiple Singletons Still Appear?</a:t>
            </a:r>
          </a:p>
        </p:txBody>
      </p:sp>
      <p:sp>
        <p:nvSpPr>
          <p:cNvPr id="261123" name="Content Placeholder 2">
            <a:extLst>
              <a:ext uri="{FF2B5EF4-FFF2-40B4-BE49-F238E27FC236}">
                <a16:creationId xmlns:a16="http://schemas.microsoft.com/office/drawing/2014/main" id="{4F39BA11-B366-50A8-1697-8528DD1F4B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513" y="884238"/>
            <a:ext cx="9753600" cy="60198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700"/>
              </a:spcBef>
              <a:spcAft>
                <a:spcPct val="0"/>
              </a:spcAft>
            </a:pPr>
            <a:r>
              <a:rPr lang="en-US" altLang="en-US"/>
              <a:t>In certain situations, two or more Singletons mysteriously materialize:</a:t>
            </a:r>
          </a:p>
          <a:p>
            <a:pPr lvl="1">
              <a:lnSpc>
                <a:spcPct val="114000"/>
              </a:lnSpc>
              <a:spcBef>
                <a:spcPts val="7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FF3300"/>
                </a:solidFill>
              </a:rPr>
              <a:t>Disrupting the very guarantees that the Singleton is meant to provide.</a:t>
            </a:r>
            <a:r>
              <a:rPr lang="en-US" altLang="en-US"/>
              <a:t> </a:t>
            </a:r>
          </a:p>
          <a:p>
            <a:pPr>
              <a:lnSpc>
                <a:spcPct val="114000"/>
              </a:lnSpc>
              <a:spcBef>
                <a:spcPts val="700"/>
              </a:spcBef>
              <a:spcAft>
                <a:spcPct val="0"/>
              </a:spcAft>
            </a:pPr>
            <a:r>
              <a:rPr lang="en-US" altLang="en-US"/>
              <a:t>Consider a web application being executed in a browser.</a:t>
            </a:r>
          </a:p>
          <a:p>
            <a:pPr lvl="1">
              <a:lnSpc>
                <a:spcPct val="114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altLang="en-US">
                <a:solidFill>
                  <a:srgbClr val="0000CC"/>
                </a:solidFill>
              </a:rPr>
              <a:t>Each servlet  uses its own class loader. </a:t>
            </a:r>
          </a:p>
          <a:p>
            <a:pPr lvl="1">
              <a:lnSpc>
                <a:spcPct val="114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altLang="en-US" sz="3000" b="1">
                <a:solidFill>
                  <a:srgbClr val="C00000"/>
                </a:solidFill>
              </a:rPr>
              <a:t>Static blocks are executed during the loading of class and even before the constructor is called.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/>
      <a:lstStyle>
        <a:defPPr>
          <a:defRPr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25186</TotalTime>
  <Words>3666</Words>
  <Application>Microsoft Office PowerPoint</Application>
  <PresentationFormat>Custom</PresentationFormat>
  <Paragraphs>681</Paragraphs>
  <Slides>67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Default Design</vt:lpstr>
      <vt:lpstr>Remaining Part of Singleton Pattern and Then State and Composite Patterns</vt:lpstr>
      <vt:lpstr>PowerPoint Presentation</vt:lpstr>
      <vt:lpstr>Exercise 1</vt:lpstr>
      <vt:lpstr>Exercise 1 -- Solution</vt:lpstr>
      <vt:lpstr>Why not just use a static method?</vt:lpstr>
      <vt:lpstr>Exercise 1: Random Number Generator</vt:lpstr>
      <vt:lpstr>Singleton Pattern: Some Insights</vt:lpstr>
      <vt:lpstr>Singleton Pattern: Some Insights</vt:lpstr>
      <vt:lpstr>Can Multiple Singletons Still Appear?</vt:lpstr>
      <vt:lpstr>Concurrent Executions…</vt:lpstr>
      <vt:lpstr>Handling Concurrency Issue</vt:lpstr>
      <vt:lpstr>Refined code: without unnecessary locking</vt:lpstr>
      <vt:lpstr>Singleton Pattern: Variations</vt:lpstr>
      <vt:lpstr>PowerPoint Presentation</vt:lpstr>
      <vt:lpstr>Usage of Singleton in Other Patterns</vt:lpstr>
      <vt:lpstr>State Pattern</vt:lpstr>
      <vt:lpstr>Introduction </vt:lpstr>
      <vt:lpstr>State of an Object</vt:lpstr>
      <vt:lpstr>State Example: Person </vt:lpstr>
      <vt:lpstr>State Pattern: Overview</vt:lpstr>
      <vt:lpstr>Typical State Behavior Implementation</vt:lpstr>
      <vt:lpstr>State Design Pattern</vt:lpstr>
      <vt:lpstr>Why Use A State Pattern?</vt:lpstr>
      <vt:lpstr>State Pattern Basic Approach:  Replace Conditionals by Inheritance</vt:lpstr>
      <vt:lpstr>Example: State Pattern Structure </vt:lpstr>
      <vt:lpstr>State Pattern: Working </vt:lpstr>
      <vt:lpstr>PowerPoint Presentation</vt:lpstr>
      <vt:lpstr>State Pattern Structure</vt:lpstr>
      <vt:lpstr>PowerPoint Presentation</vt:lpstr>
      <vt:lpstr>Example 2: Behavior of H2O Depends on Its State</vt:lpstr>
      <vt:lpstr>Exercise 1</vt:lpstr>
      <vt:lpstr>PowerPoint Presentation</vt:lpstr>
      <vt:lpstr>Trade-offs</vt:lpstr>
      <vt:lpstr>State Pattern</vt:lpstr>
      <vt:lpstr>Exercise 3</vt:lpstr>
      <vt:lpstr>Exercise- Class Diagram</vt:lpstr>
      <vt:lpstr>Example Java Code [Without Pattern]</vt:lpstr>
      <vt:lpstr>Example Java Code [With Pattern]</vt:lpstr>
      <vt:lpstr>Example Java Code [With Pattern]</vt:lpstr>
      <vt:lpstr>State Exercise 4: Color Changing Toy</vt:lpstr>
      <vt:lpstr>State Exercise 4:  Color Change Toy</vt:lpstr>
      <vt:lpstr>State Exercise 4:  Color Change Toy</vt:lpstr>
      <vt:lpstr>Exercise 4: Solution</vt:lpstr>
      <vt:lpstr>Exercise 4: Solution</vt:lpstr>
      <vt:lpstr>State Example Cont…</vt:lpstr>
      <vt:lpstr>Pros of State Pattern</vt:lpstr>
      <vt:lpstr>Question</vt:lpstr>
      <vt:lpstr>When are ConcreteState Objects Created?</vt:lpstr>
      <vt:lpstr>Food for thought…</vt:lpstr>
      <vt:lpstr>Known Uses and Related Patterns</vt:lpstr>
      <vt:lpstr>Composite Pattern</vt:lpstr>
      <vt:lpstr>Composite: Introduction</vt:lpstr>
      <vt:lpstr>Example: Consider a Graphics Editor…</vt:lpstr>
      <vt:lpstr>Composite Pattern: Intent</vt:lpstr>
      <vt:lpstr>Why Composite Pattern? (Motivation)</vt:lpstr>
      <vt:lpstr>Composite Solution: Attempt 1</vt:lpstr>
      <vt:lpstr>Composite: Attempt 2</vt:lpstr>
      <vt:lpstr>Attempt 3: Handling different Items </vt:lpstr>
      <vt:lpstr>Finally: Composite Pattern</vt:lpstr>
      <vt:lpstr>Composite Design Pattern</vt:lpstr>
      <vt:lpstr>Composite Pattern: Issues</vt:lpstr>
      <vt:lpstr>Composite Pattern: Class Diagram</vt:lpstr>
      <vt:lpstr>Client</vt:lpstr>
      <vt:lpstr>Component</vt:lpstr>
      <vt:lpstr>Composite: Object Diagram</vt:lpstr>
      <vt:lpstr>Other Participants</vt:lpstr>
      <vt:lpstr>Interaction with Clients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   to Internetworking</dc:title>
  <dc:creator>R.Mall</dc:creator>
  <cp:lastModifiedBy>Prof. R Mall</cp:lastModifiedBy>
  <cp:revision>1017</cp:revision>
  <dcterms:modified xsi:type="dcterms:W3CDTF">2023-11-16T07:29:49Z</dcterms:modified>
</cp:coreProperties>
</file>