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0"/>
  </p:notesMasterIdLst>
  <p:sldIdLst>
    <p:sldId id="3495" r:id="rId2"/>
    <p:sldId id="3056" r:id="rId3"/>
    <p:sldId id="3259" r:id="rId4"/>
    <p:sldId id="3063" r:id="rId5"/>
    <p:sldId id="3064" r:id="rId6"/>
    <p:sldId id="3489" r:id="rId7"/>
    <p:sldId id="3260" r:id="rId8"/>
    <p:sldId id="3262" r:id="rId9"/>
    <p:sldId id="3264" r:id="rId10"/>
    <p:sldId id="3263" r:id="rId11"/>
    <p:sldId id="3261" r:id="rId12"/>
    <p:sldId id="3423" r:id="rId13"/>
    <p:sldId id="3265" r:id="rId14"/>
    <p:sldId id="3266" r:id="rId15"/>
    <p:sldId id="3065" r:id="rId16"/>
    <p:sldId id="3066" r:id="rId17"/>
    <p:sldId id="3067" r:id="rId18"/>
    <p:sldId id="3068" r:id="rId19"/>
    <p:sldId id="3437" r:id="rId20"/>
    <p:sldId id="3071" r:id="rId21"/>
    <p:sldId id="3072" r:id="rId22"/>
    <p:sldId id="3073" r:id="rId23"/>
    <p:sldId id="3078" r:id="rId24"/>
    <p:sldId id="3079" r:id="rId25"/>
    <p:sldId id="3267" r:id="rId26"/>
    <p:sldId id="3086" r:id="rId27"/>
    <p:sldId id="3080" r:id="rId28"/>
    <p:sldId id="3925" r:id="rId29"/>
    <p:sldId id="3088" r:id="rId30"/>
    <p:sldId id="3087" r:id="rId31"/>
    <p:sldId id="3924" r:id="rId32"/>
    <p:sldId id="3089" r:id="rId33"/>
    <p:sldId id="3090" r:id="rId34"/>
    <p:sldId id="3094" r:id="rId35"/>
    <p:sldId id="3095" r:id="rId36"/>
    <p:sldId id="3096" r:id="rId37"/>
    <p:sldId id="3245" r:id="rId38"/>
    <p:sldId id="3248" r:id="rId39"/>
    <p:sldId id="1599" r:id="rId40"/>
    <p:sldId id="3492" r:id="rId41"/>
    <p:sldId id="1758" r:id="rId42"/>
    <p:sldId id="1520" r:id="rId43"/>
    <p:sldId id="3273" r:id="rId44"/>
    <p:sldId id="3295" r:id="rId45"/>
    <p:sldId id="1549" r:id="rId46"/>
    <p:sldId id="3494" r:id="rId47"/>
    <p:sldId id="1554" r:id="rId48"/>
    <p:sldId id="3917" r:id="rId49"/>
    <p:sldId id="1457" r:id="rId50"/>
    <p:sldId id="1517" r:id="rId51"/>
    <p:sldId id="1964" r:id="rId52"/>
    <p:sldId id="1458" r:id="rId53"/>
    <p:sldId id="1709" r:id="rId54"/>
    <p:sldId id="3919" r:id="rId55"/>
    <p:sldId id="3920" r:id="rId56"/>
    <p:sldId id="3921" r:id="rId57"/>
    <p:sldId id="2052" r:id="rId58"/>
    <p:sldId id="3923" r:id="rId59"/>
    <p:sldId id="3922" r:id="rId60"/>
    <p:sldId id="3796" r:id="rId61"/>
    <p:sldId id="3880" r:id="rId62"/>
    <p:sldId id="3497" r:id="rId63"/>
    <p:sldId id="1461" r:id="rId64"/>
    <p:sldId id="1462" r:id="rId65"/>
    <p:sldId id="1463" r:id="rId66"/>
    <p:sldId id="3498" r:id="rId67"/>
    <p:sldId id="1965" r:id="rId68"/>
    <p:sldId id="1966" r:id="rId69"/>
    <p:sldId id="2053" r:id="rId70"/>
    <p:sldId id="2127" r:id="rId71"/>
    <p:sldId id="2126" r:id="rId72"/>
    <p:sldId id="1967" r:id="rId73"/>
    <p:sldId id="1968" r:id="rId74"/>
    <p:sldId id="1969" r:id="rId75"/>
    <p:sldId id="1970" r:id="rId76"/>
    <p:sldId id="1971" r:id="rId77"/>
    <p:sldId id="1974" r:id="rId78"/>
    <p:sldId id="1975" r:id="rId79"/>
    <p:sldId id="1977" r:id="rId80"/>
    <p:sldId id="1978" r:id="rId81"/>
    <p:sldId id="1979" r:id="rId82"/>
    <p:sldId id="1980" r:id="rId83"/>
    <p:sldId id="1981" r:id="rId84"/>
    <p:sldId id="3274" r:id="rId85"/>
    <p:sldId id="3275" r:id="rId86"/>
    <p:sldId id="3421" r:id="rId87"/>
    <p:sldId id="3422" r:id="rId88"/>
    <p:sldId id="1992" r:id="rId89"/>
    <p:sldId id="2000" r:id="rId90"/>
    <p:sldId id="2001" r:id="rId91"/>
    <p:sldId id="2007" r:id="rId92"/>
    <p:sldId id="3111" r:id="rId93"/>
    <p:sldId id="3112" r:id="rId94"/>
    <p:sldId id="3296" r:id="rId95"/>
    <p:sldId id="3508" r:id="rId96"/>
    <p:sldId id="3509" r:id="rId97"/>
    <p:sldId id="3297" r:id="rId98"/>
    <p:sldId id="3298" r:id="rId99"/>
    <p:sldId id="3881" r:id="rId100"/>
    <p:sldId id="3286" r:id="rId101"/>
    <p:sldId id="3287" r:id="rId102"/>
    <p:sldId id="3288" r:id="rId103"/>
    <p:sldId id="3113" r:id="rId104"/>
    <p:sldId id="3114" r:id="rId105"/>
    <p:sldId id="3119" r:id="rId106"/>
    <p:sldId id="3425" r:id="rId107"/>
    <p:sldId id="3122" r:id="rId108"/>
    <p:sldId id="3123" r:id="rId109"/>
    <p:sldId id="3124" r:id="rId110"/>
    <p:sldId id="3125" r:id="rId111"/>
    <p:sldId id="3126" r:id="rId112"/>
    <p:sldId id="3127" r:id="rId113"/>
    <p:sldId id="3128" r:id="rId114"/>
    <p:sldId id="3129" r:id="rId115"/>
    <p:sldId id="3132" r:id="rId116"/>
    <p:sldId id="3130" r:id="rId117"/>
    <p:sldId id="3131" r:id="rId118"/>
    <p:sldId id="3134" r:id="rId119"/>
    <p:sldId id="3135" r:id="rId120"/>
    <p:sldId id="3137" r:id="rId121"/>
    <p:sldId id="3341" r:id="rId122"/>
    <p:sldId id="3510" r:id="rId123"/>
    <p:sldId id="3342" r:id="rId124"/>
    <p:sldId id="3753" r:id="rId125"/>
    <p:sldId id="3754" r:id="rId126"/>
    <p:sldId id="3755" r:id="rId127"/>
    <p:sldId id="3756" r:id="rId128"/>
    <p:sldId id="3511" r:id="rId129"/>
    <p:sldId id="3757" r:id="rId130"/>
    <p:sldId id="3512" r:id="rId131"/>
    <p:sldId id="3514" r:id="rId132"/>
    <p:sldId id="3816" r:id="rId133"/>
    <p:sldId id="3513" r:id="rId134"/>
    <p:sldId id="3515" r:id="rId135"/>
    <p:sldId id="3815" r:id="rId136"/>
    <p:sldId id="3516" r:id="rId137"/>
    <p:sldId id="3522" r:id="rId138"/>
    <p:sldId id="3517" r:id="rId139"/>
    <p:sldId id="3340" r:id="rId140"/>
    <p:sldId id="3518" r:id="rId141"/>
    <p:sldId id="3147" r:id="rId142"/>
    <p:sldId id="3145" r:id="rId143"/>
    <p:sldId id="3293" r:id="rId144"/>
    <p:sldId id="3294" r:id="rId145"/>
    <p:sldId id="3148" r:id="rId146"/>
    <p:sldId id="3149" r:id="rId147"/>
    <p:sldId id="3121" r:id="rId148"/>
    <p:sldId id="3120" r:id="rId149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CC"/>
    <a:srgbClr val="3333CC"/>
    <a:srgbClr val="006600"/>
    <a:srgbClr val="FFCCFF"/>
    <a:srgbClr val="CCFF99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1" autoAdjust="0"/>
  </p:normalViewPr>
  <p:slideViewPr>
    <p:cSldViewPr>
      <p:cViewPr varScale="1">
        <p:scale>
          <a:sx n="75" d="100"/>
          <a:sy n="75" d="100"/>
        </p:scale>
        <p:origin x="1445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9.xml"/><Relationship Id="rId3" Type="http://schemas.openxmlformats.org/officeDocument/2006/relationships/slide" Target="slides/slide27.xml"/><Relationship Id="rId7" Type="http://schemas.openxmlformats.org/officeDocument/2006/relationships/slide" Target="slides/slide115.xml"/><Relationship Id="rId2" Type="http://schemas.openxmlformats.org/officeDocument/2006/relationships/slide" Target="slides/slide24.xml"/><Relationship Id="rId1" Type="http://schemas.openxmlformats.org/officeDocument/2006/relationships/slide" Target="slides/slide12.xml"/><Relationship Id="rId6" Type="http://schemas.openxmlformats.org/officeDocument/2006/relationships/slide" Target="slides/slide106.xml"/><Relationship Id="rId5" Type="http://schemas.openxmlformats.org/officeDocument/2006/relationships/slide" Target="slides/slide69.xml"/><Relationship Id="rId4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0B4FEE32-0CB1-66FB-0007-786F5D0E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53F8A1B4-6594-7E51-3794-A8D3E57F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838D3C2C-66AA-A57B-271B-C969A9EA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D6F2EAD0-F8DC-C142-170E-FC9EB32B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06691DAB-A225-4A8E-BF47-8071DCFA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86926D9C-B31F-C111-483C-2E5A6E83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999A9B9D-5EA0-862C-C92E-8447C172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1C10B67-DCEE-097E-016F-A1A07A5A526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7F48BC6D-D223-5593-ED1D-B5CFA2AAA8CD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D0F4600-4107-A397-AD14-3D94F99594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9529FA0F-96AC-4A07-8ACD-4A7FC3806636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2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DCC2DC2-D779-ED67-7548-3E820670B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CF04338-04E9-32B6-A83B-2278022F2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704BE4A-F1D4-A28D-C70E-1E40E20F4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0BEA4FA-E1F8-E4A0-7D12-ED495D51C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Of the many ways to implement a set, we have the one we’re using (OldSet) and the one we’ve acquired (NewSet). They have equivalent</a:t>
            </a:r>
          </a:p>
          <a:p>
            <a:r>
              <a:rPr lang="en-US" altLang="en-US"/>
              <a:t>functionality, but incompatible interfaces.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24230AC-DF5A-C949-B09F-A74C77ED7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3CB7A65-7953-31DA-C5B9-0993485C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shows the current system, where clients use the interface given by </a:t>
            </a:r>
            <a:r>
              <a:rPr lang="en-US" altLang="en-US" b="1"/>
              <a:t>OldSet</a:t>
            </a:r>
            <a:r>
              <a:rPr lang="en-US" altLang="en-US"/>
              <a:t>, and we want to substitute in objects of type </a:t>
            </a:r>
            <a:r>
              <a:rPr lang="en-US" altLang="en-US" b="1"/>
              <a:t>NewSet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BFCE2DC-89C5-E9A5-6E5F-775DD347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5F8F7E-9E7B-F556-8445-15A5C616C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37C661C-EE12-CD28-6B29-A9FCA7EF8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1208EC4-B032-5BCD-145A-FD5E263BC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Class adaptation (not possible as such in Java, but common in C++). Use multiple inheritance to create an </a:t>
            </a:r>
            <a:r>
              <a:rPr lang="en-US" altLang="en-US" b="1"/>
              <a:t>AdaptedSet</a:t>
            </a:r>
            <a:r>
              <a:rPr lang="en-US" altLang="en-US"/>
              <a:t>. While it has the</a:t>
            </a:r>
          </a:p>
          <a:p>
            <a:r>
              <a:rPr lang="en-US" altLang="en-US"/>
              <a:t>interface </a:t>
            </a:r>
            <a:r>
              <a:rPr lang="en-US" altLang="en-US" b="1"/>
              <a:t>OldSet</a:t>
            </a:r>
            <a:r>
              <a:rPr lang="en-US" altLang="en-US"/>
              <a:t> expected in the system, it does simple forwarding to the relevant methods in </a:t>
            </a:r>
            <a:r>
              <a:rPr lang="en-US" altLang="en-US" b="1"/>
              <a:t>NewSet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9FBD379-FEF1-D994-AAE9-404867FFE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320BDE1-ECD7-1A86-9B1B-235C3E304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3FE8D61-FA97-0F84-980B-5D070A3C0B4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1" tIns="44060" rIns="88121" bIns="440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31289DD7-4AF8-4BA4-80A6-CAF14E634F47}" type="slidenum">
              <a:rPr lang="en-US" altLang="en-US" sz="3600" b="0">
                <a:solidFill>
                  <a:schemeClr val="bg1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57</a:t>
            </a:fld>
            <a:endParaRPr lang="en-US" altLang="en-US" sz="36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39B8897-3EBB-12C3-A928-F65C1605C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31750"/>
            <a:ext cx="4230687" cy="3173413"/>
          </a:xfrm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E5888EF-7783-A824-347F-A2DF67B0F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9813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7B580A3-BDF5-B8D0-5D9E-1886031EB16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0EC05CE0-A6CB-47CF-B900-DEC31448DBAB}" type="slidenum">
              <a:rPr lang="en-US" altLang="en-US" sz="260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59</a:t>
            </a:fld>
            <a:endParaRPr lang="en-US" altLang="en-US" sz="2600">
              <a:latin typeface="Comic Sans MS" panose="030F0702030302020204" pitchFamily="66" charset="0"/>
            </a:endParaRPr>
          </a:p>
        </p:txBody>
      </p:sp>
      <p:sp>
        <p:nvSpPr>
          <p:cNvPr id="78851" name="Rectangle 1026">
            <a:extLst>
              <a:ext uri="{FF2B5EF4-FFF2-40B4-BE49-F238E27FC236}">
                <a16:creationId xmlns:a16="http://schemas.microsoft.com/office/drawing/2014/main" id="{265E9DE4-FDEA-849A-5FD3-3CE2171B5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78852" name="Rectangle 1027">
            <a:extLst>
              <a:ext uri="{FF2B5EF4-FFF2-40B4-BE49-F238E27FC236}">
                <a16:creationId xmlns:a16="http://schemas.microsoft.com/office/drawing/2014/main" id="{2B30E6AD-E660-C8CD-5D0F-515DB5C91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9A74654-5243-2319-4269-C6E0E499AED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E04920DC-FE39-4E7E-9B92-317ED819B08E}" type="slidenum">
              <a:rPr lang="en-US" altLang="en-US" sz="260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60</a:t>
            </a:fld>
            <a:endParaRPr lang="en-US" altLang="en-US" sz="2600">
              <a:latin typeface="Comic Sans MS" panose="030F0702030302020204" pitchFamily="66" charset="0"/>
            </a:endParaRPr>
          </a:p>
        </p:txBody>
      </p:sp>
      <p:sp>
        <p:nvSpPr>
          <p:cNvPr id="80899" name="Rectangle 1026">
            <a:extLst>
              <a:ext uri="{FF2B5EF4-FFF2-40B4-BE49-F238E27FC236}">
                <a16:creationId xmlns:a16="http://schemas.microsoft.com/office/drawing/2014/main" id="{520F40BA-A38B-F66B-B82D-D58A20AAD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80900" name="Rectangle 1027">
            <a:extLst>
              <a:ext uri="{FF2B5EF4-FFF2-40B4-BE49-F238E27FC236}">
                <a16:creationId xmlns:a16="http://schemas.microsoft.com/office/drawing/2014/main" id="{6C687D07-B9F5-6585-2787-EEAC45710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0FD3A5E-A410-A05A-333F-EA1CA97CD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3F55B30-D1DF-A025-17E2-936B4463D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Using an object adapter we can adapt any set that corresponds to the </a:t>
            </a:r>
            <a:r>
              <a:rPr lang="en-US" altLang="en-US" b="1"/>
              <a:t>NewSet</a:t>
            </a:r>
            <a:r>
              <a:rPr lang="en-US" altLang="en-US"/>
              <a:t> interface – including any subclasses that have variant implementation.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BAEFA15-DE09-9E82-D830-CD5F906958A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1" tIns="44060" rIns="88121" bIns="440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7882F542-8515-4D4E-8D8C-5E60A0323F92}" type="slidenum">
              <a:rPr lang="en-US" altLang="en-US" sz="3600" b="0">
                <a:solidFill>
                  <a:schemeClr val="bg1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69</a:t>
            </a:fld>
            <a:endParaRPr lang="en-US" altLang="en-US" sz="36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4C0A08D-5DA3-0944-C5AF-E8C0175AA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31750"/>
            <a:ext cx="4230687" cy="3173413"/>
          </a:xfrm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CFE6E670-78D4-3C26-9B49-50337594A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9813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B867A1E-3EDF-1496-31E2-7FEA889AA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you are seeing on this slide are what I would like to call patterns for analysis.</a:t>
            </a:r>
          </a:p>
          <a:p>
            <a:r>
              <a:rPr lang="en-US" altLang="en-US"/>
              <a:t>A pattern is a recurring theme, something once you get used to see something this way, allows you to very fast understand a situation.</a:t>
            </a:r>
          </a:p>
          <a:p>
            <a:r>
              <a:rPr lang="en-US" altLang="en-US"/>
              <a:t>It is well known, that if you show a set of chess positions of middle games tochess masters and non chess players, that chess masters are able to reconstruct these games without any effort. </a:t>
            </a:r>
          </a:p>
          <a:p>
            <a:endParaRPr lang="en-US" altLang="en-US"/>
          </a:p>
          <a:p>
            <a:r>
              <a:rPr lang="en-US" altLang="en-US"/>
              <a:t>However, if you give them random chess configurations, chess masters are about as bad as non-chess players in reconstructing the boards.</a:t>
            </a:r>
          </a:p>
          <a:p>
            <a:r>
              <a:rPr lang="en-US" altLang="en-US"/>
              <a:t>This tells you about the value of patterns. I would like you to learn about these aggregation patterns. In fact, I challenge you to see for your team and subsystem, if any of the analysis problems you face, can be cast in terms of one of the 3 patterns above.</a:t>
            </a:r>
          </a:p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6E708EC-8AD2-67F6-6346-A4313FB2D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CCBF532-06EE-84F1-574B-A2CE94342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E6FEAAF-1C39-D845-D413-CB7517148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DB3F79E-2D1E-1DAD-3376-8D38B924E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B528E9A-AA8A-4A8E-DE68-3A0A441C5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3E59A93-35A0-1609-5FCA-AED460E3A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2D2E4048-63E6-2795-8D47-55D00884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B1A5AE48-9A06-2FB0-A6AB-7707C81D535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00378ADD-CC54-46BA-9879-FC201A9AE1D1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107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3E01F993-4D34-DD61-791E-3DE6F73F4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8A777CF4-A0AF-3B34-4A35-334FC2B8C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7B2CD689-0F1A-13A8-20B5-A6A90213523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B9EE57E4-0E53-468C-A8FD-C8FE7EEBE00B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108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9F43252-B13A-8DF2-E8BD-E1CD6B218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6D6D4AA-81FF-8E0B-F853-55D86CE48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A8558F8-5F35-0416-CAF6-DBC33305A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550C524-33DD-7081-E56F-1D71ABE0A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2FD2B0C-12B7-CA4A-046C-1B45243CBF5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85B99676-E9FC-4B0D-BAE5-C8533FD34F3D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111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9970CE4C-F233-1622-32BB-6CC7F7690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5DEE109-1BBD-BF16-4F64-27BFB1371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F311CDC-A212-48DD-1C66-C49EB7B44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C643BD4-A784-E46E-24F7-601F02DC4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050DA57F-04EC-7452-3116-DB762E270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C8D4CC3-5527-B02A-C632-F62BCF1A4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12CA417-9091-EB32-DEAA-60A9703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DD04A921-8C33-6C5E-FA28-1869F4DC1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21C582A-9C3D-1776-7444-6782CD8D6FE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BEB92B43-A187-48A1-B69B-92887A6458AA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15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DEEEB1F-6481-3911-1744-25EC76CAF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8F9C0BE-42C1-14D3-4C54-74CF3B383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91D024EA-4ADB-6966-6FD5-69BAF5D69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E21A863B-2926-118C-175B-FDFC8D66A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7CEA1432-6BB1-C4E1-BD3F-351974BE9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E7E79399-386E-7FE7-22B4-0E7008993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D58AB587-60FB-3771-B9BF-07DBD0FB0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2713" y="931863"/>
            <a:ext cx="4241800" cy="3181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A375215-1077-45AD-8918-3137D6361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3625" cy="353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2083DEB-BE99-0C7C-3A1E-A23845FBC8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C0A1D18F-A11F-4265-8D40-BCE1769D8C1F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16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ADC4C26-FC70-77DF-3C18-B3F7BD80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C4BEE75-8E7E-86B8-412A-02CD18634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4E67205-3E62-8E0B-A54C-517EEB41A74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C3C5B719-B2E4-464D-8F20-88A56DAD81DA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17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BBFAE07-4692-8692-6DD2-4BC82771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3DEA694-D2D2-0263-4FF5-0382307DE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CDA5591-2E63-9248-6326-43CC9E39F20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8750" y="8828088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2E900CEF-7ECB-4EB9-A41A-1C0283AF60D6}" type="slidenum">
              <a:rPr lang="en-CA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18</a:t>
            </a:fld>
            <a:endParaRPr lang="en-CA" altLang="en-US" sz="2600" b="0">
              <a:latin typeface="Comic Sans MS" panose="030F0702030302020204" pitchFamily="66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19C400B-1B0F-AD12-DA09-6946E08D19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6B656B7-2BD5-9753-D1A0-A2A277E37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E6CE8C-FAF6-B847-B7BE-3C2AB633A49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9A134991-7262-486B-B81A-F51BD3295A33}" type="slidenum">
              <a:rPr lang="en-US" altLang="en-US" sz="2600" b="0">
                <a:latin typeface="Comic Sans MS" panose="030F07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25</a:t>
            </a:fld>
            <a:endParaRPr lang="en-US" altLang="en-US" sz="2600" b="0">
              <a:latin typeface="Comic Sans MS" panose="030F0702030302020204" pitchFamily="66" charset="0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0141FF22-1D86-17D4-4A90-1452EF41AB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04" tIns="48103" rIns="96204" bIns="48103" anchor="b"/>
          <a:lstStyle>
            <a:lvl1pPr defTabSz="9636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1088"/>
              </a:spcAft>
              <a:buSzPct val="75000"/>
              <a:buFont typeface="Wingdings" panose="05000000000000000000" pitchFamily="2" charset="2"/>
              <a:buChar char="Ø"/>
            </a:pPr>
            <a:fld id="{07D657F0-D152-4F0C-8241-412705A3186F}" type="slidenum">
              <a:rPr lang="en-US" altLang="en-US" sz="1300" b="0">
                <a:latin typeface="Comic Sans MS" panose="030F0702030302020204" pitchFamily="66" charset="0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ts val="1088"/>
                </a:spcAft>
                <a:buSzPct val="75000"/>
                <a:buFont typeface="Wingdings" panose="05000000000000000000" pitchFamily="2" charset="2"/>
                <a:buChar char="Ø"/>
              </a:pPr>
              <a:t>25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FE9B6EAB-70C5-3F6A-6807-2214C4423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232CCB50-5E0E-4A9F-AB15-89C75770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04" tIns="48103" rIns="96204" bIns="48103"/>
          <a:lstStyle/>
          <a:p>
            <a:r>
              <a:rPr lang="en-GB" altLang="en-US"/>
              <a:t>Aggregation is useful for ruling out invalid cyclic object structures.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24E232C-15B0-5BE0-3524-B3421BA6F8C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21" tIns="44060" rIns="88121" bIns="4406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501FD94F-0DD7-46EB-8413-1BB2DD09D15B}" type="slidenum">
              <a:rPr lang="en-US" altLang="en-US" sz="3600" b="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41</a:t>
            </a:fld>
            <a:endParaRPr lang="en-US" altLang="en-US" sz="3600" b="0">
              <a:solidFill>
                <a:schemeClr val="bg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5181D7D-B934-D055-3157-ECB0079A4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31750"/>
            <a:ext cx="4230687" cy="3173413"/>
          </a:xfrm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BB823CC-B56E-2283-B070-83616553C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3348038"/>
            <a:ext cx="6119813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74B9EB2-96B6-9AB3-B3C5-23C311B16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F66FBDC-7A83-0E80-65CA-8A6461230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60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30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54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04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97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6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47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96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653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8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0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5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65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388F831-B9BE-089B-C591-56D771B9B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C325E8C-90EA-EF03-C61A-224965AF1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992228B-29A7-2BFA-A5C9-713A6933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B5E61990-BC84-4234-B883-61637BDF3E11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5.jpe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B5C6F7FB-3FCD-6602-9F68-A4847BD2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913" y="1722438"/>
            <a:ext cx="7162800" cy="2422525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  Remaining parts of Composite Pattern and then Adapter and Bridge Patterns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C0A75AE-DABA-F191-978D-7B5787ED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999038"/>
            <a:ext cx="6096000" cy="1371600"/>
          </a:xfrm>
          <a:prstGeom prst="rect">
            <a:avLst/>
          </a:prstGeom>
          <a:solidFill>
            <a:srgbClr val="FFFF00"/>
          </a:solidFill>
          <a:ln w="76200">
            <a:solidFill>
              <a:srgbClr val="FF6699"/>
            </a:solidFill>
            <a:round/>
            <a:headEnd/>
            <a:tailEnd/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4000" kern="0" dirty="0" err="1"/>
              <a:t>Lect</a:t>
            </a:r>
            <a:r>
              <a:rPr lang="en-US" altLang="en-US" sz="4000" kern="0" dirty="0"/>
              <a:t> 22--23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3200" kern="0" dirty="0"/>
              <a:t>16-10-2023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6">
            <a:extLst>
              <a:ext uri="{FF2B5EF4-FFF2-40B4-BE49-F238E27FC236}">
                <a16:creationId xmlns:a16="http://schemas.microsoft.com/office/drawing/2014/main" id="{9896E4E8-0A08-D59A-DB9D-EBA5900B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563"/>
            <a:ext cx="10080625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</a:t>
            </a: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"Leaf" 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 extends Component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{</a:t>
            </a: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Constructor 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name) {super(name);}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Add(Component c) //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override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{System.out.println("Cannot add to a leaf");}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Remove(Component c)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//override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{System.out.println("Cannot remove from a leaf");}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Display(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depth)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//override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{System.out.println(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String('-', depth) + name);}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086" name="Picture 6">
            <a:extLst>
              <a:ext uri="{FF2B5EF4-FFF2-40B4-BE49-F238E27FC236}">
                <a16:creationId xmlns:a16="http://schemas.microsoft.com/office/drawing/2014/main" id="{DDC49F59-8F56-00D5-37E1-7E88D4A1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5357813"/>
            <a:ext cx="32766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>
            <a:extLst>
              <a:ext uri="{FF2B5EF4-FFF2-40B4-BE49-F238E27FC236}">
                <a16:creationId xmlns:a16="http://schemas.microsoft.com/office/drawing/2014/main" id="{4DB09E47-A9E5-3676-C494-CB3D03ACB3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57150"/>
            <a:ext cx="9296400" cy="1255713"/>
          </a:xfrm>
        </p:spPr>
        <p:txBody>
          <a:bodyPr/>
          <a:lstStyle/>
          <a:p>
            <a:r>
              <a:rPr lang="en-US" altLang="en-US" sz="3200"/>
              <a:t>Decorator: Non-software example 2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9B2F1A1-235C-170D-AFF9-866A1001EE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216025"/>
            <a:ext cx="9677400" cy="60198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/>
              <a:t>Suppose you would like to give a gift to someone:.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  <a:buFontTx/>
              <a:buNone/>
            </a:pPr>
            <a:r>
              <a:rPr lang="en-US" altLang="en-US" sz="3200"/>
              <a:t>		- First you select the gift…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800"/>
              </a:spcAft>
              <a:buFontTx/>
              <a:buNone/>
            </a:pPr>
            <a:r>
              <a:rPr lang="en-US" altLang="en-US" sz="3200"/>
              <a:t>		- Next you wrap the gift…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1400"/>
              </a:spcAft>
              <a:buFontTx/>
              <a:buNone/>
            </a:pPr>
            <a:r>
              <a:rPr lang="en-US" altLang="en-US" sz="3200" b="1"/>
              <a:t>  </a:t>
            </a:r>
            <a:r>
              <a:rPr lang="en-US" altLang="en-US" sz="3200" b="1">
                <a:solidFill>
                  <a:srgbClr val="0000CC"/>
                </a:solidFill>
              </a:rPr>
              <a:t>The gift can be wrapped                         in several ways…</a:t>
            </a:r>
          </a:p>
        </p:txBody>
      </p:sp>
      <p:pic>
        <p:nvPicPr>
          <p:cNvPr id="558085" name="Picture 5">
            <a:extLst>
              <a:ext uri="{FF2B5EF4-FFF2-40B4-BE49-F238E27FC236}">
                <a16:creationId xmlns:a16="http://schemas.microsoft.com/office/drawing/2014/main" id="{CAEC58F4-11D0-88B6-A7EC-264CFFAE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2954338"/>
            <a:ext cx="227806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087" name="Picture 7">
            <a:extLst>
              <a:ext uri="{FF2B5EF4-FFF2-40B4-BE49-F238E27FC236}">
                <a16:creationId xmlns:a16="http://schemas.microsoft.com/office/drawing/2014/main" id="{5E6A86ED-1C21-8937-2DA2-FE38010ED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6065838"/>
            <a:ext cx="2286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3">
            <a:extLst>
              <a:ext uri="{FF2B5EF4-FFF2-40B4-BE49-F238E27FC236}">
                <a16:creationId xmlns:a16="http://schemas.microsoft.com/office/drawing/2014/main" id="{3754730F-70B8-7D9F-B53C-F5ED33BD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2954338"/>
            <a:ext cx="1295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7A31D6F-9AB1-6CD0-3001-29BEB4A636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198438"/>
            <a:ext cx="8596312" cy="1255713"/>
          </a:xfrm>
        </p:spPr>
        <p:txBody>
          <a:bodyPr/>
          <a:lstStyle/>
          <a:p>
            <a:r>
              <a:rPr lang="en-US" altLang="en-US" sz="3200"/>
              <a:t>Gift-Wrap Options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1D499C9-33D3-9F80-1E34-9C91C80BE1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808038"/>
            <a:ext cx="96012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Various options for wrapping gift: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gift-paper-with-crepe-paper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gift-paper-with-bow-without-crepe-paper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gift-paper-with-bow and crepe-paper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 with bow and crepe-paper and card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 with bow and crepe-paper without card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 without bow with crepe-paper and card 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336600"/>
                </a:solidFill>
              </a:rPr>
              <a:t>box wrapped with gift-paper without bow with crepe-paper without card </a:t>
            </a:r>
          </a:p>
          <a:p>
            <a:pPr>
              <a:lnSpc>
                <a:spcPct val="80000"/>
              </a:lnSpc>
            </a:pPr>
            <a:endParaRPr lang="en-US" altLang="en-US" sz="2400" b="1">
              <a:solidFill>
                <a:srgbClr val="33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b="1"/>
              <a:t>And so on…</a:t>
            </a:r>
          </a:p>
          <a:p>
            <a:pPr>
              <a:lnSpc>
                <a:spcPct val="80000"/>
              </a:lnSpc>
            </a:pPr>
            <a:endParaRPr lang="en-US" altLang="en-US" sz="2400" b="1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E1E094C3-14C4-42F6-7C8A-5626F388D25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1266825"/>
            <a:ext cx="9713912" cy="4567238"/>
            <a:chOff x="-406060" y="1265237"/>
            <a:chExt cx="9713572" cy="4567232"/>
          </a:xfrm>
        </p:grpSpPr>
        <p:sp>
          <p:nvSpPr>
            <p:cNvPr id="128007" name="TextBox 6">
              <a:extLst>
                <a:ext uri="{FF2B5EF4-FFF2-40B4-BE49-F238E27FC236}">
                  <a16:creationId xmlns:a16="http://schemas.microsoft.com/office/drawing/2014/main" id="{4D9BC4CC-41D3-7FC7-B41E-3A626AED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312" y="1265237"/>
              <a:ext cx="19812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Gift Paper</a:t>
              </a:r>
            </a:p>
          </p:txBody>
        </p:sp>
        <p:sp>
          <p:nvSpPr>
            <p:cNvPr id="128008" name="TextBox 7">
              <a:extLst>
                <a:ext uri="{FF2B5EF4-FFF2-40B4-BE49-F238E27FC236}">
                  <a16:creationId xmlns:a16="http://schemas.microsoft.com/office/drawing/2014/main" id="{149CF27D-0183-8D1C-B358-858C613B5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312" y="2636837"/>
              <a:ext cx="23622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Crepe Paper</a:t>
              </a:r>
            </a:p>
          </p:txBody>
        </p:sp>
        <p:sp>
          <p:nvSpPr>
            <p:cNvPr id="128009" name="TextBox 8">
              <a:extLst>
                <a:ext uri="{FF2B5EF4-FFF2-40B4-BE49-F238E27FC236}">
                  <a16:creationId xmlns:a16="http://schemas.microsoft.com/office/drawing/2014/main" id="{2F439603-88AD-47FE-1C0B-936253BAA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912" y="26368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Bow</a:t>
              </a:r>
            </a:p>
          </p:txBody>
        </p:sp>
        <p:sp>
          <p:nvSpPr>
            <p:cNvPr id="128010" name="TextBox 9">
              <a:extLst>
                <a:ext uri="{FF2B5EF4-FFF2-40B4-BE49-F238E27FC236}">
                  <a16:creationId xmlns:a16="http://schemas.microsoft.com/office/drawing/2014/main" id="{A24F6D22-8EF0-31F6-9BE5-92F69E23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112" y="39322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Bow</a:t>
              </a:r>
            </a:p>
          </p:txBody>
        </p:sp>
        <p:sp>
          <p:nvSpPr>
            <p:cNvPr id="128011" name="TextBox 10">
              <a:extLst>
                <a:ext uri="{FF2B5EF4-FFF2-40B4-BE49-F238E27FC236}">
                  <a16:creationId xmlns:a16="http://schemas.microsoft.com/office/drawing/2014/main" id="{85A120AF-FEE5-E1E4-AA9A-FCC178834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112" y="53800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Card</a:t>
              </a:r>
            </a:p>
          </p:txBody>
        </p:sp>
        <p:sp>
          <p:nvSpPr>
            <p:cNvPr id="128012" name="TextBox 11">
              <a:extLst>
                <a:ext uri="{FF2B5EF4-FFF2-40B4-BE49-F238E27FC236}">
                  <a16:creationId xmlns:a16="http://schemas.microsoft.com/office/drawing/2014/main" id="{2D70144C-6429-080E-AD29-59F14249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112" y="39322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Card</a:t>
              </a:r>
            </a:p>
          </p:txBody>
        </p:sp>
        <p:sp>
          <p:nvSpPr>
            <p:cNvPr id="128013" name="TextBox 12">
              <a:extLst>
                <a:ext uri="{FF2B5EF4-FFF2-40B4-BE49-F238E27FC236}">
                  <a16:creationId xmlns:a16="http://schemas.microsoft.com/office/drawing/2014/main" id="{83BF0155-9400-6920-4D10-32CB051C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2912" y="26368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Card</a:t>
              </a:r>
            </a:p>
          </p:txBody>
        </p:sp>
        <p:cxnSp>
          <p:nvCxnSpPr>
            <p:cNvPr id="128014" name="Straight Arrow Connector 13">
              <a:extLst>
                <a:ext uri="{FF2B5EF4-FFF2-40B4-BE49-F238E27FC236}">
                  <a16:creationId xmlns:a16="http://schemas.microsoft.com/office/drawing/2014/main" id="{EB8DD693-61E5-2602-18A3-6C1438E42455}"/>
                </a:ext>
              </a:extLst>
            </p:cNvPr>
            <p:cNvCxnSpPr>
              <a:cxnSpLocks noChangeShapeType="1"/>
              <a:stCxn id="128008" idx="0"/>
            </p:cNvCxnSpPr>
            <p:nvPr/>
          </p:nvCxnSpPr>
          <p:spPr bwMode="auto">
            <a:xfrm rot="5400000" flipH="1" flipV="1">
              <a:off x="3459162" y="1436687"/>
              <a:ext cx="914400" cy="14859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5" name="Straight Arrow Connector 14">
              <a:extLst>
                <a:ext uri="{FF2B5EF4-FFF2-40B4-BE49-F238E27FC236}">
                  <a16:creationId xmlns:a16="http://schemas.microsoft.com/office/drawing/2014/main" id="{5B73A68C-483F-EE8D-28CB-3E10E3B193C5}"/>
                </a:ext>
              </a:extLst>
            </p:cNvPr>
            <p:cNvCxnSpPr>
              <a:cxnSpLocks noChangeShapeType="1"/>
              <a:stCxn id="128009" idx="0"/>
            </p:cNvCxnSpPr>
            <p:nvPr/>
          </p:nvCxnSpPr>
          <p:spPr bwMode="auto">
            <a:xfrm rot="16200000" flipV="1">
              <a:off x="4868862" y="2084387"/>
              <a:ext cx="914400" cy="1905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6" name="Straight Arrow Connector 15">
              <a:extLst>
                <a:ext uri="{FF2B5EF4-FFF2-40B4-BE49-F238E27FC236}">
                  <a16:creationId xmlns:a16="http://schemas.microsoft.com/office/drawing/2014/main" id="{1196DB28-3C59-53E1-0BE5-F0AE179D0296}"/>
                </a:ext>
              </a:extLst>
            </p:cNvPr>
            <p:cNvCxnSpPr>
              <a:cxnSpLocks noChangeShapeType="1"/>
              <a:stCxn id="128013" idx="0"/>
            </p:cNvCxnSpPr>
            <p:nvPr/>
          </p:nvCxnSpPr>
          <p:spPr bwMode="auto">
            <a:xfrm rot="16200000" flipV="1">
              <a:off x="6030912" y="1341437"/>
              <a:ext cx="914400" cy="1676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7" name="Straight Arrow Connector 16">
              <a:extLst>
                <a:ext uri="{FF2B5EF4-FFF2-40B4-BE49-F238E27FC236}">
                  <a16:creationId xmlns:a16="http://schemas.microsoft.com/office/drawing/2014/main" id="{D7777FE3-EA45-1919-75B5-2FF739AED4E9}"/>
                </a:ext>
              </a:extLst>
            </p:cNvPr>
            <p:cNvCxnSpPr>
              <a:cxnSpLocks noChangeShapeType="1"/>
              <a:stCxn id="128010" idx="0"/>
            </p:cNvCxnSpPr>
            <p:nvPr/>
          </p:nvCxnSpPr>
          <p:spPr bwMode="auto">
            <a:xfrm rot="5400000" flipH="1" flipV="1">
              <a:off x="2239962" y="2922587"/>
              <a:ext cx="838200" cy="11811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8" name="Straight Arrow Connector 17">
              <a:extLst>
                <a:ext uri="{FF2B5EF4-FFF2-40B4-BE49-F238E27FC236}">
                  <a16:creationId xmlns:a16="http://schemas.microsoft.com/office/drawing/2014/main" id="{F914BC49-F016-1CA5-D0C0-836E8D30CE8B}"/>
                </a:ext>
              </a:extLst>
            </p:cNvPr>
            <p:cNvCxnSpPr>
              <a:cxnSpLocks noChangeShapeType="1"/>
              <a:stCxn id="128012" idx="0"/>
            </p:cNvCxnSpPr>
            <p:nvPr/>
          </p:nvCxnSpPr>
          <p:spPr bwMode="auto">
            <a:xfrm rot="16200000" flipV="1">
              <a:off x="3306762" y="3265487"/>
              <a:ext cx="838200" cy="4953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9" name="Straight Arrow Connector 18">
              <a:extLst>
                <a:ext uri="{FF2B5EF4-FFF2-40B4-BE49-F238E27FC236}">
                  <a16:creationId xmlns:a16="http://schemas.microsoft.com/office/drawing/2014/main" id="{6AF8E3D7-A5EF-CBE7-7820-F47383C75680}"/>
                </a:ext>
              </a:extLst>
            </p:cNvPr>
            <p:cNvCxnSpPr>
              <a:cxnSpLocks noChangeShapeType="1"/>
              <a:stCxn id="128011" idx="0"/>
            </p:cNvCxnSpPr>
            <p:nvPr/>
          </p:nvCxnSpPr>
          <p:spPr bwMode="auto">
            <a:xfrm rot="5400000" flipH="1" flipV="1">
              <a:off x="1401762" y="4675187"/>
              <a:ext cx="990600" cy="4191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0" name="TextBox 19">
              <a:extLst>
                <a:ext uri="{FF2B5EF4-FFF2-40B4-BE49-F238E27FC236}">
                  <a16:creationId xmlns:a16="http://schemas.microsoft.com/office/drawing/2014/main" id="{6E096DB3-E96C-07A2-FB0D-926B8D537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2" y="3932237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Card</a:t>
              </a:r>
            </a:p>
          </p:txBody>
        </p:sp>
        <p:cxnSp>
          <p:nvCxnSpPr>
            <p:cNvPr id="128021" name="Straight Arrow Connector 20">
              <a:extLst>
                <a:ext uri="{FF2B5EF4-FFF2-40B4-BE49-F238E27FC236}">
                  <a16:creationId xmlns:a16="http://schemas.microsoft.com/office/drawing/2014/main" id="{1734290F-5D6D-68E0-4F63-107B24674E41}"/>
                </a:ext>
              </a:extLst>
            </p:cNvPr>
            <p:cNvCxnSpPr>
              <a:cxnSpLocks noChangeShapeType="1"/>
              <a:stCxn id="128020" idx="0"/>
            </p:cNvCxnSpPr>
            <p:nvPr/>
          </p:nvCxnSpPr>
          <p:spPr bwMode="auto">
            <a:xfrm rot="16200000" flipV="1">
              <a:off x="5345112" y="3246437"/>
              <a:ext cx="838200" cy="5334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27F67E-DED3-4915-6641-93B3ACF960E6}"/>
                </a:ext>
              </a:extLst>
            </p:cNvPr>
            <p:cNvSpPr/>
            <p:nvPr/>
          </p:nvSpPr>
          <p:spPr bwMode="auto">
            <a:xfrm>
              <a:off x="7021592" y="4084633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E461F7-362D-4A8F-8DE5-5498C2C54CB7}"/>
                </a:ext>
              </a:extLst>
            </p:cNvPr>
            <p:cNvSpPr/>
            <p:nvPr/>
          </p:nvSpPr>
          <p:spPr bwMode="auto">
            <a:xfrm>
              <a:off x="7326381" y="4084633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7A6F2B-76E2-36F1-BBEB-43BABF1947C4}"/>
                </a:ext>
              </a:extLst>
            </p:cNvPr>
            <p:cNvSpPr/>
            <p:nvPr/>
          </p:nvSpPr>
          <p:spPr bwMode="auto">
            <a:xfrm>
              <a:off x="7707368" y="4084633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F5669BF-9E6F-2808-FD09-20D569F90788}"/>
                </a:ext>
              </a:extLst>
            </p:cNvPr>
            <p:cNvSpPr/>
            <p:nvPr/>
          </p:nvSpPr>
          <p:spPr bwMode="auto">
            <a:xfrm>
              <a:off x="2678344" y="5532431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28AB75-2AD4-BC7A-199C-872AD318C26A}"/>
                </a:ext>
              </a:extLst>
            </p:cNvPr>
            <p:cNvSpPr/>
            <p:nvPr/>
          </p:nvSpPr>
          <p:spPr bwMode="auto">
            <a:xfrm>
              <a:off x="2983133" y="5532431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D37E4F-B835-713D-4597-D68CC7D23FD3}"/>
                </a:ext>
              </a:extLst>
            </p:cNvPr>
            <p:cNvSpPr/>
            <p:nvPr/>
          </p:nvSpPr>
          <p:spPr bwMode="auto">
            <a:xfrm>
              <a:off x="3364120" y="5532431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BEBB4E-43A7-62E9-632F-3FD1E199D7E2}"/>
                </a:ext>
              </a:extLst>
            </p:cNvPr>
            <p:cNvSpPr/>
            <p:nvPr/>
          </p:nvSpPr>
          <p:spPr bwMode="auto">
            <a:xfrm>
              <a:off x="8545539" y="2713035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222A5B-C40C-7619-1D0F-609C9E69E832}"/>
                </a:ext>
              </a:extLst>
            </p:cNvPr>
            <p:cNvSpPr/>
            <p:nvPr/>
          </p:nvSpPr>
          <p:spPr bwMode="auto">
            <a:xfrm>
              <a:off x="8850328" y="2713035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468A32-0161-1175-0157-D142BF328BBA}"/>
                </a:ext>
              </a:extLst>
            </p:cNvPr>
            <p:cNvSpPr/>
            <p:nvPr/>
          </p:nvSpPr>
          <p:spPr bwMode="auto">
            <a:xfrm>
              <a:off x="9231315" y="2713035"/>
              <a:ext cx="76197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28031" name="TextBox 7">
              <a:extLst>
                <a:ext uri="{FF2B5EF4-FFF2-40B4-BE49-F238E27FC236}">
                  <a16:creationId xmlns:a16="http://schemas.microsoft.com/office/drawing/2014/main" id="{DDFAC877-D520-D4E3-842C-0A67920F9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06060" y="2636837"/>
              <a:ext cx="2261594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Kraft Paper</a:t>
              </a:r>
            </a:p>
          </p:txBody>
        </p:sp>
        <p:cxnSp>
          <p:nvCxnSpPr>
            <p:cNvPr id="128032" name="Straight Arrow Connector 13">
              <a:extLst>
                <a:ext uri="{FF2B5EF4-FFF2-40B4-BE49-F238E27FC236}">
                  <a16:creationId xmlns:a16="http://schemas.microsoft.com/office/drawing/2014/main" id="{4B9E5161-D0CF-C052-EA08-3B5C214C2E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4737" y="1675400"/>
              <a:ext cx="3172575" cy="9566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33" name="TextBox 9">
              <a:extLst>
                <a:ext uri="{FF2B5EF4-FFF2-40B4-BE49-F238E27FC236}">
                  <a16:creationId xmlns:a16="http://schemas.microsoft.com/office/drawing/2014/main" id="{5A6AE384-E61C-E555-B1B9-17C4BFD47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6" y="3907080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Bow</a:t>
              </a:r>
            </a:p>
          </p:txBody>
        </p:sp>
        <p:sp>
          <p:nvSpPr>
            <p:cNvPr id="128034" name="TextBox 10">
              <a:extLst>
                <a:ext uri="{FF2B5EF4-FFF2-40B4-BE49-F238E27FC236}">
                  <a16:creationId xmlns:a16="http://schemas.microsoft.com/office/drawing/2014/main" id="{37EB2346-CD1D-44B4-1BB5-E20410F9A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76294" y="5354881"/>
              <a:ext cx="1066800" cy="452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Card</a:t>
              </a:r>
            </a:p>
          </p:txBody>
        </p:sp>
        <p:cxnSp>
          <p:nvCxnSpPr>
            <p:cNvPr id="128035" name="Straight Arrow Connector 16">
              <a:extLst>
                <a:ext uri="{FF2B5EF4-FFF2-40B4-BE49-F238E27FC236}">
                  <a16:creationId xmlns:a16="http://schemas.microsoft.com/office/drawing/2014/main" id="{B74D0519-2E33-7FE2-786A-256CC4E47C01}"/>
                </a:ext>
              </a:extLst>
            </p:cNvPr>
            <p:cNvCxnSpPr>
              <a:cxnSpLocks noChangeShapeType="1"/>
              <a:stCxn id="128033" idx="0"/>
            </p:cNvCxnSpPr>
            <p:nvPr/>
          </p:nvCxnSpPr>
          <p:spPr bwMode="auto">
            <a:xfrm flipV="1">
              <a:off x="538106" y="3089269"/>
              <a:ext cx="406371" cy="81781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6" name="Straight Arrow Connector 18">
              <a:extLst>
                <a:ext uri="{FF2B5EF4-FFF2-40B4-BE49-F238E27FC236}">
                  <a16:creationId xmlns:a16="http://schemas.microsoft.com/office/drawing/2014/main" id="{D407CAA3-1389-FAC1-7551-CFC1CB9169F8}"/>
                </a:ext>
              </a:extLst>
            </p:cNvPr>
            <p:cNvCxnSpPr>
              <a:cxnSpLocks noChangeShapeType="1"/>
              <a:stCxn id="128034" idx="0"/>
            </p:cNvCxnSpPr>
            <p:nvPr/>
          </p:nvCxnSpPr>
          <p:spPr bwMode="auto">
            <a:xfrm rot="5400000" flipH="1" flipV="1">
              <a:off x="-128644" y="4650030"/>
              <a:ext cx="990600" cy="4191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DCEF72-461D-651C-D9EE-596B461B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8" t="10864" r="3201" b="9198"/>
          <a:stretch>
            <a:fillRect/>
          </a:stretch>
        </p:blipFill>
        <p:spPr bwMode="auto">
          <a:xfrm>
            <a:off x="3659188" y="5856288"/>
            <a:ext cx="4657725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003F2-4C90-AFB9-4581-6FF80E19BB8C}"/>
              </a:ext>
            </a:extLst>
          </p:cNvPr>
          <p:cNvSpPr txBox="1"/>
          <p:nvPr/>
        </p:nvSpPr>
        <p:spPr>
          <a:xfrm rot="20933903">
            <a:off x="7002463" y="5819775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1800" dirty="0">
                <a:solidFill>
                  <a:srgbClr val="C00000"/>
                </a:solidFill>
                <a:latin typeface="+mn-lt"/>
              </a:rPr>
              <a:t>Gift-wraps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048DFE2-D1D1-A642-EF2A-1AC5596F03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28575"/>
            <a:ext cx="8596312" cy="1255713"/>
          </a:xfrm>
        </p:spPr>
        <p:txBody>
          <a:bodyPr/>
          <a:lstStyle/>
          <a:p>
            <a:r>
              <a:rPr lang="en-US" altLang="en-US" sz="3600"/>
              <a:t>Solution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1EE729F7-0714-751A-7D9F-79CEBB6442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1613" y="960438"/>
            <a:ext cx="9486900" cy="5867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en-US" dirty="0"/>
              <a:t>To overcome the problem, manufacturers sell the following materials separately: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Boxes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Gift Papers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Cards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Bows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  <a:defRPr/>
            </a:pPr>
            <a:r>
              <a:rPr lang="en-US" altLang="en-US" sz="2800" b="1" dirty="0">
                <a:solidFill>
                  <a:srgbClr val="0000CC"/>
                </a:solidFill>
              </a:rPr>
              <a:t>Crepe-paper</a:t>
            </a:r>
          </a:p>
          <a:p>
            <a:pPr marL="311150" indent="-285750">
              <a:lnSpc>
                <a:spcPct val="115000"/>
              </a:lnSpc>
              <a:spcBef>
                <a:spcPts val="3000"/>
              </a:spcBef>
              <a:spcAft>
                <a:spcPct val="15000"/>
              </a:spcAft>
              <a:defRPr/>
            </a:pPr>
            <a:r>
              <a:rPr lang="en-US" altLang="en-US" sz="3200" b="1" dirty="0">
                <a:solidFill>
                  <a:srgbClr val="0000CC"/>
                </a:solidFill>
              </a:rPr>
              <a:t>Clients select any number of materials and ask them to be put in any order required!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77B502D-0594-E79D-157F-0B5552FCAB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27038"/>
            <a:ext cx="9448800" cy="676275"/>
          </a:xfrm>
        </p:spPr>
        <p:txBody>
          <a:bodyPr/>
          <a:lstStyle/>
          <a:p>
            <a:r>
              <a:rPr lang="en-US" altLang="en-US" sz="3200"/>
              <a:t>Decorator Pattern: Some Examples…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0FF8892E-0FF6-C846-3F94-9686914F55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28725"/>
            <a:ext cx="9155113" cy="63515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Add borders or scrollbars to a GUI component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>
                <a:solidFill>
                  <a:srgbClr val="0000CC"/>
                </a:solidFill>
              </a:rPr>
              <a:t>Add headers and footers to an advertisement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CC"/>
                </a:solidFill>
              </a:rPr>
              <a:t>Add functionality to a stream :</a:t>
            </a:r>
          </a:p>
          <a:p>
            <a:pPr lvl="1" eaLnBrk="1" hangingPunct="1">
              <a:lnSpc>
                <a:spcPct val="120000"/>
              </a:lnSpc>
              <a:spcAft>
                <a:spcPct val="0"/>
              </a:spcAft>
            </a:pPr>
            <a:r>
              <a:rPr lang="en-US" altLang="en-US"/>
              <a:t>Reading input  line by line or word by word; or compress a file before sending it over.</a:t>
            </a:r>
            <a:endParaRPr lang="it-IT" altLang="en-US" sz="3600"/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it-IT" altLang="en-US" sz="3600"/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it-IT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8CFF04-8946-197F-9ECB-0624049071D6}"/>
              </a:ext>
            </a:extLst>
          </p:cNvPr>
          <p:cNvSpPr/>
          <p:nvPr/>
        </p:nvSpPr>
        <p:spPr bwMode="auto">
          <a:xfrm>
            <a:off x="392113" y="2865438"/>
            <a:ext cx="9448800" cy="4191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E632986-C98D-B912-964C-8CF4E1FB63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0"/>
            <a:ext cx="8597900" cy="11033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Decorator: Some General Concepts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BC15EB7B-ACCB-FF3D-F6DB-20996F3DE0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41388"/>
            <a:ext cx="10002838" cy="60198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altLang="en-US" sz="3200"/>
              <a:t>A Decorator adds responsibilities to individual objects </a:t>
            </a:r>
            <a:r>
              <a:rPr lang="en-US" altLang="en-US" sz="3200">
                <a:solidFill>
                  <a:srgbClr val="660066"/>
                </a:solidFill>
              </a:rPr>
              <a:t>(</a:t>
            </a:r>
            <a:r>
              <a:rPr lang="en-US" altLang="en-US" sz="3200" b="1">
                <a:solidFill>
                  <a:srgbClr val="660066"/>
                </a:solidFill>
              </a:rPr>
              <a:t>not to all objects of a class!</a:t>
            </a:r>
            <a:r>
              <a:rPr lang="en-US" altLang="en-US" sz="3200">
                <a:solidFill>
                  <a:srgbClr val="660066"/>
                </a:solidFill>
              </a:rPr>
              <a:t>)</a:t>
            </a:r>
            <a:r>
              <a:rPr lang="en-US" altLang="en-US" sz="3200"/>
              <a:t> dynamically: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00CC"/>
                </a:solidFill>
              </a:rPr>
              <a:t>In situations where  a large number of independent extensions required…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00CC"/>
                </a:solidFill>
              </a:rPr>
              <a:t>An explosion of subclasses  would occur if every combination to be supported.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0000CC"/>
                </a:solidFill>
              </a:rPr>
              <a:t>Difficult to understand, remember and apply…</a:t>
            </a: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endParaRPr lang="en-US" altLang="en-US" sz="3600"/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spcAft>
                <a:spcPts val="1400"/>
              </a:spcAft>
            </a:pPr>
            <a:endParaRPr lang="en-US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6">
            <a:extLst>
              <a:ext uri="{FF2B5EF4-FFF2-40B4-BE49-F238E27FC236}">
                <a16:creationId xmlns:a16="http://schemas.microsoft.com/office/drawing/2014/main" id="{7548E6A2-D7A4-29F5-9B1B-44233655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591050"/>
            <a:ext cx="8961438" cy="2363788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3FCD724-038E-9A9B-F808-73883CB8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425" y="-182563"/>
            <a:ext cx="8991600" cy="1255713"/>
          </a:xfrm>
        </p:spPr>
        <p:txBody>
          <a:bodyPr/>
          <a:lstStyle/>
          <a:p>
            <a:r>
              <a:rPr lang="en-US" altLang="en-US" sz="3200"/>
              <a:t>Decorator: Recounting the Ideas</a:t>
            </a:r>
          </a:p>
        </p:txBody>
      </p:sp>
      <p:sp>
        <p:nvSpPr>
          <p:cNvPr id="537604" name="Rectangle 3">
            <a:extLst>
              <a:ext uri="{FF2B5EF4-FFF2-40B4-BE49-F238E27FC236}">
                <a16:creationId xmlns:a16="http://schemas.microsoft.com/office/drawing/2014/main" id="{A687F4F9-C9AE-6C2A-01C4-0CA86C852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" y="960438"/>
            <a:ext cx="9829800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3400"/>
              <a:t>A Decorator is an object that has an interface identical to an object that it contains.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/>
              <a:t>Used for adding additional functionality to a particular object at run time as                                opposed to adding to  a class.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en-US" sz="3000" b="1">
                <a:solidFill>
                  <a:srgbClr val="0000CC"/>
                </a:solidFill>
              </a:rPr>
              <a:t>Any call that the decorator gets, it relays to the object that it contains, and adds its own functionality along the way, either before or after the call. 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en-US" b="1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F9741727-AAA6-93A1-09E4-A4AF85130522}"/>
              </a:ext>
            </a:extLst>
          </p:cNvPr>
          <p:cNvSpPr/>
          <p:nvPr/>
        </p:nvSpPr>
        <p:spPr bwMode="auto">
          <a:xfrm>
            <a:off x="7859713" y="3170238"/>
            <a:ext cx="1752600" cy="1331912"/>
          </a:xfrm>
          <a:prstGeom prst="hexag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BBA9803-C11B-018F-0405-5E2E6572D7DD}"/>
              </a:ext>
            </a:extLst>
          </p:cNvPr>
          <p:cNvSpPr/>
          <p:nvPr/>
        </p:nvSpPr>
        <p:spPr bwMode="auto">
          <a:xfrm>
            <a:off x="7972425" y="3249613"/>
            <a:ext cx="1560513" cy="1157287"/>
          </a:xfrm>
          <a:prstGeom prst="hexagon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sz="240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AB2F5D-769E-0F60-7412-B95456803B4A}"/>
              </a:ext>
            </a:extLst>
          </p:cNvPr>
          <p:cNvSpPr/>
          <p:nvPr/>
        </p:nvSpPr>
        <p:spPr bwMode="auto">
          <a:xfrm>
            <a:off x="8175625" y="3302000"/>
            <a:ext cx="1214438" cy="1020763"/>
          </a:xfrm>
          <a:prstGeom prst="hexagon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6600"/>
                </a:solidFill>
                <a:latin typeface="+mj-lt"/>
              </a:rPr>
              <a:t>Obj</a:t>
            </a:r>
            <a:endParaRPr lang="en-US" sz="28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/>
      <p:bldP spid="5" grpId="0" animBg="1"/>
      <p:bldP spid="6" grpId="0" animBg="1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72FFB86-82AB-4E92-550E-5BCA2D9D1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-182563"/>
            <a:ext cx="8596313" cy="1255713"/>
          </a:xfrm>
        </p:spPr>
        <p:txBody>
          <a:bodyPr/>
          <a:lstStyle/>
          <a:p>
            <a:r>
              <a:rPr lang="en-US" altLang="en-US" sz="3600"/>
              <a:t>Decorator example: GUI</a:t>
            </a:r>
          </a:p>
        </p:txBody>
      </p:sp>
      <p:pic>
        <p:nvPicPr>
          <p:cNvPr id="133123" name="Picture 4" descr="jscrollpane">
            <a:extLst>
              <a:ext uri="{FF2B5EF4-FFF2-40B4-BE49-F238E27FC236}">
                <a16:creationId xmlns:a16="http://schemas.microsoft.com/office/drawing/2014/main" id="{4F81FB6B-5588-B05F-7993-D45F01401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4775200"/>
            <a:ext cx="3382962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0675" name="Rectangle 3">
            <a:extLst>
              <a:ext uri="{FF2B5EF4-FFF2-40B4-BE49-F238E27FC236}">
                <a16:creationId xmlns:a16="http://schemas.microsoft.com/office/drawing/2014/main" id="{44582AA5-82E8-CD22-53AD-648D92368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" y="844550"/>
            <a:ext cx="9677400" cy="6172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Normal GUI components don't have scroll bars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3333CC"/>
                </a:solidFill>
              </a:rPr>
              <a:t>JScrollPane</a:t>
            </a:r>
            <a:r>
              <a:rPr lang="en-US" altLang="en-US" sz="3200"/>
              <a:t> is a container with scroll bars to which you can add any component to make it scrollable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// JScrollPane decorates GUI components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JTextArea area = new JTextArea(20, 30);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JScrollPane scrollPane =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new JScrollPane(area);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contentPane.add(scrollPane);</a:t>
            </a:r>
            <a:endParaRPr lang="en-US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0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1B682CD-DF60-0F17-ACEF-9A5C0CA8E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8596313" cy="960438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Decorator: Programming Example 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DDA3A5D2-0C65-BE99-5BE6-9FC2126E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917575"/>
            <a:ext cx="100806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We have a text object and …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We want to add a border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Sometimes we want to also add a scrollbar.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B708FE96-07CC-1141-71BB-76C1B1E8A7BF}"/>
              </a:ext>
            </a:extLst>
          </p:cNvPr>
          <p:cNvSpPr>
            <a:spLocks noChangeArrowheads="1"/>
          </p:cNvSpPr>
          <p:nvPr/>
        </p:nvSpPr>
        <p:spPr bwMode="auto">
          <a:xfrm rot="-2730604">
            <a:off x="1149350" y="5465763"/>
            <a:ext cx="1508125" cy="1349375"/>
          </a:xfrm>
          <a:prstGeom prst="rect">
            <a:avLst/>
          </a:prstGeom>
          <a:solidFill>
            <a:srgbClr val="FFFF7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For example, we may have 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a text object and we want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 to sometimes add a 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vertical scrollbar and 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Sometimes  we want to add a </a:t>
            </a:r>
          </a:p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900" dirty="0">
                <a:solidFill>
                  <a:schemeClr val="tx1"/>
                </a:solidFill>
                <a:latin typeface="+mn-lt"/>
              </a:rPr>
              <a:t>horizontal scrollbar.</a:t>
            </a:r>
          </a:p>
        </p:txBody>
      </p:sp>
      <p:grpSp>
        <p:nvGrpSpPr>
          <p:cNvPr id="134149" name="Group 16">
            <a:extLst>
              <a:ext uri="{FF2B5EF4-FFF2-40B4-BE49-F238E27FC236}">
                <a16:creationId xmlns:a16="http://schemas.microsoft.com/office/drawing/2014/main" id="{74F262DA-B8FB-2626-BE2E-475DB7355F9B}"/>
              </a:ext>
            </a:extLst>
          </p:cNvPr>
          <p:cNvGrpSpPr>
            <a:grpSpLocks/>
          </p:cNvGrpSpPr>
          <p:nvPr/>
        </p:nvGrpSpPr>
        <p:grpSpPr bwMode="auto">
          <a:xfrm rot="-2728466">
            <a:off x="1665287" y="5902326"/>
            <a:ext cx="1508125" cy="158750"/>
            <a:chOff x="3560" y="2704"/>
            <a:chExt cx="862" cy="91"/>
          </a:xfrm>
        </p:grpSpPr>
        <p:sp>
          <p:nvSpPr>
            <p:cNvPr id="35857" name="Rectangle 17">
              <a:extLst>
                <a:ext uri="{FF2B5EF4-FFF2-40B4-BE49-F238E27FC236}">
                  <a16:creationId xmlns:a16="http://schemas.microsoft.com/office/drawing/2014/main" id="{CFCF49A9-7958-52D5-E83D-FEA31E31D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702"/>
              <a:ext cx="363" cy="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58" name="Rectangle 18">
              <a:extLst>
                <a:ext uri="{FF2B5EF4-FFF2-40B4-BE49-F238E27FC236}">
                  <a16:creationId xmlns:a16="http://schemas.microsoft.com/office/drawing/2014/main" id="{638C335E-0275-3402-E51E-A4E5F68F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703"/>
              <a:ext cx="136" cy="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59" name="Rectangle 19">
              <a:extLst>
                <a:ext uri="{FF2B5EF4-FFF2-40B4-BE49-F238E27FC236}">
                  <a16:creationId xmlns:a16="http://schemas.microsoft.com/office/drawing/2014/main" id="{1A1F62C8-46F4-AEF6-6EDD-284F8EE8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04"/>
              <a:ext cx="363" cy="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34150" name="Group 20">
            <a:extLst>
              <a:ext uri="{FF2B5EF4-FFF2-40B4-BE49-F238E27FC236}">
                <a16:creationId xmlns:a16="http://schemas.microsoft.com/office/drawing/2014/main" id="{7F81FB98-7CD6-7C03-9DE3-93FBC2025B03}"/>
              </a:ext>
            </a:extLst>
          </p:cNvPr>
          <p:cNvGrpSpPr>
            <a:grpSpLocks/>
          </p:cNvGrpSpPr>
          <p:nvPr/>
        </p:nvGrpSpPr>
        <p:grpSpPr bwMode="auto">
          <a:xfrm rot="13466535" flipV="1">
            <a:off x="1784350" y="4830763"/>
            <a:ext cx="1509713" cy="158750"/>
            <a:chOff x="3560" y="2704"/>
            <a:chExt cx="862" cy="91"/>
          </a:xfrm>
        </p:grpSpPr>
        <p:sp>
          <p:nvSpPr>
            <p:cNvPr id="35861" name="Rectangle 21">
              <a:extLst>
                <a:ext uri="{FF2B5EF4-FFF2-40B4-BE49-F238E27FC236}">
                  <a16:creationId xmlns:a16="http://schemas.microsoft.com/office/drawing/2014/main" id="{26BA4757-E3C8-813B-2F2A-2DDDA209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704"/>
              <a:ext cx="363" cy="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62" name="Rectangle 22">
              <a:extLst>
                <a:ext uri="{FF2B5EF4-FFF2-40B4-BE49-F238E27FC236}">
                  <a16:creationId xmlns:a16="http://schemas.microsoft.com/office/drawing/2014/main" id="{DA2BEB44-F688-4A52-8A01-B3547BBA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703"/>
              <a:ext cx="136" cy="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63" name="Rectangle 23">
              <a:extLst>
                <a:ext uri="{FF2B5EF4-FFF2-40B4-BE49-F238E27FC236}">
                  <a16:creationId xmlns:a16="http://schemas.microsoft.com/office/drawing/2014/main" id="{9B0CDCE2-7418-9DB5-A32D-07BD6054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704"/>
              <a:ext cx="363" cy="9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6883C7FB-4B99-77ED-AA59-5DDA4D189950}"/>
              </a:ext>
            </a:extLst>
          </p:cNvPr>
          <p:cNvSpPr>
            <a:spLocks noChangeArrowheads="1"/>
          </p:cNvSpPr>
          <p:nvPr/>
        </p:nvSpPr>
        <p:spPr bwMode="auto">
          <a:xfrm rot="-2730604">
            <a:off x="1006475" y="3786188"/>
            <a:ext cx="1665288" cy="153511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100772" tIns="50387" rIns="100772" bIns="5038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13173C0E-39EC-A446-6431-364C33873F75}"/>
              </a:ext>
            </a:extLst>
          </p:cNvPr>
          <p:cNvSpPr>
            <a:spLocks noChangeArrowheads="1"/>
          </p:cNvSpPr>
          <p:nvPr/>
        </p:nvSpPr>
        <p:spPr bwMode="auto">
          <a:xfrm rot="-2730604">
            <a:off x="1229519" y="4833144"/>
            <a:ext cx="1430337" cy="126682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rot="10800000" wrap="none" lIns="100772" tIns="50387" rIns="100772" bIns="5038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9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1ACAFC3F-F777-D6EA-E5E4-EA908DD4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6418263"/>
            <a:ext cx="2540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+mn-lt"/>
              </a:rPr>
              <a:t>Original text object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072B88E5-2A97-FBB1-85A6-179BEDAD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5148263"/>
            <a:ext cx="2540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+mn-lt"/>
              </a:rPr>
              <a:t>Scrollbar decorator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9943EBB2-35DD-2D73-D260-0352FF04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4195763"/>
            <a:ext cx="2540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+mn-lt"/>
              </a:rPr>
              <a:t>Border decorator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BE0C001E-62B3-1ACC-A37E-7339E9CC6A87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5202238"/>
            <a:ext cx="2452687" cy="1546225"/>
            <a:chOff x="7461250" y="5202238"/>
            <a:chExt cx="1708150" cy="1546225"/>
          </a:xfrm>
        </p:grpSpPr>
        <p:sp>
          <p:nvSpPr>
            <p:cNvPr id="35869" name="Rectangle 29">
              <a:extLst>
                <a:ext uri="{FF2B5EF4-FFF2-40B4-BE49-F238E27FC236}">
                  <a16:creationId xmlns:a16="http://schemas.microsoft.com/office/drawing/2014/main" id="{A56F40E9-3EF2-9D04-FE9F-4F9649F2B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19">
              <a:off x="7461250" y="5202238"/>
              <a:ext cx="1508037" cy="1349375"/>
            </a:xfrm>
            <a:prstGeom prst="rect">
              <a:avLst/>
            </a:prstGeom>
            <a:solidFill>
              <a:srgbClr val="FF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For example, we may have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a text object and we want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 to sometimes add a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vertical scrollbar and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Sometimes  we want to add a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900" dirty="0">
                  <a:solidFill>
                    <a:schemeClr val="tx1"/>
                  </a:solidFill>
                  <a:latin typeface="+mn-lt"/>
                </a:rPr>
                <a:t>horizontal scrollbar.</a:t>
              </a:r>
            </a:p>
          </p:txBody>
        </p:sp>
        <p:grpSp>
          <p:nvGrpSpPr>
            <p:cNvPr id="134161" name="Group 30">
              <a:extLst>
                <a:ext uri="{FF2B5EF4-FFF2-40B4-BE49-F238E27FC236}">
                  <a16:creationId xmlns:a16="http://schemas.microsoft.com/office/drawing/2014/main" id="{60830A25-1918-4581-1D49-4AFFF3EAF52D}"/>
                </a:ext>
              </a:extLst>
            </p:cNvPr>
            <p:cNvGrpSpPr>
              <a:grpSpLocks/>
            </p:cNvGrpSpPr>
            <p:nvPr/>
          </p:nvGrpSpPr>
          <p:grpSpPr bwMode="auto">
            <a:xfrm rot="5358">
              <a:off x="7500938" y="6551613"/>
              <a:ext cx="1508125" cy="160337"/>
              <a:chOff x="3560" y="2704"/>
              <a:chExt cx="862" cy="91"/>
            </a:xfrm>
          </p:grpSpPr>
          <p:sp>
            <p:nvSpPr>
              <p:cNvPr id="35871" name="Rectangle 31">
                <a:extLst>
                  <a:ext uri="{FF2B5EF4-FFF2-40B4-BE49-F238E27FC236}">
                    <a16:creationId xmlns:a16="http://schemas.microsoft.com/office/drawing/2014/main" id="{1BAA6C6B-8993-4BAB-39DB-1576C89AE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2704"/>
                <a:ext cx="363" cy="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35872" name="Rectangle 32">
                <a:extLst>
                  <a:ext uri="{FF2B5EF4-FFF2-40B4-BE49-F238E27FC236}">
                    <a16:creationId xmlns:a16="http://schemas.microsoft.com/office/drawing/2014/main" id="{BA178383-FCBD-9027-5510-E144F26CC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2700"/>
                <a:ext cx="136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35873" name="Rectangle 33">
                <a:extLst>
                  <a:ext uri="{FF2B5EF4-FFF2-40B4-BE49-F238E27FC236}">
                    <a16:creationId xmlns:a16="http://schemas.microsoft.com/office/drawing/2014/main" id="{173966FF-4979-7C19-DBCF-DAC3954FC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703"/>
                <a:ext cx="363" cy="91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35875" name="Rectangle 35">
              <a:extLst>
                <a:ext uri="{FF2B5EF4-FFF2-40B4-BE49-F238E27FC236}">
                  <a16:creationId xmlns:a16="http://schemas.microsoft.com/office/drawing/2014/main" id="{189A2CFC-4B5F-2017-201D-B91F5E8D4A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359" flipV="1">
              <a:off x="8733048" y="5648536"/>
              <a:ext cx="635000" cy="2377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00772" tIns="50387" rIns="100772" bIns="5038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76" name="Rectangle 36">
              <a:extLst>
                <a:ext uri="{FF2B5EF4-FFF2-40B4-BE49-F238E27FC236}">
                  <a16:creationId xmlns:a16="http://schemas.microsoft.com/office/drawing/2014/main" id="{A0A344EC-75D8-079B-B5D4-6360F193EE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359" flipV="1">
              <a:off x="8931485" y="5213561"/>
              <a:ext cx="238125" cy="23770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00772" tIns="50387" rIns="100772" bIns="5038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77" name="Rectangle 37">
              <a:extLst>
                <a:ext uri="{FF2B5EF4-FFF2-40B4-BE49-F238E27FC236}">
                  <a16:creationId xmlns:a16="http://schemas.microsoft.com/office/drawing/2014/main" id="{37505CCF-9A2B-A791-7C40-679A9EB4A0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359" flipV="1">
              <a:off x="8731390" y="6281395"/>
              <a:ext cx="635000" cy="23880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100772" tIns="50387" rIns="100772" bIns="5038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878" name="Rectangle 38">
              <a:extLst>
                <a:ext uri="{FF2B5EF4-FFF2-40B4-BE49-F238E27FC236}">
                  <a16:creationId xmlns:a16="http://schemas.microsoft.com/office/drawing/2014/main" id="{5BA59840-D901-7BD4-55F6-7F8C194F04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19">
              <a:off x="7480045" y="5211763"/>
              <a:ext cx="1667243" cy="153670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9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8" name="Left Arrow 27">
            <a:extLst>
              <a:ext uri="{FF2B5EF4-FFF2-40B4-BE49-F238E27FC236}">
                <a16:creationId xmlns:a16="http://schemas.microsoft.com/office/drawing/2014/main" id="{97BBDD9B-34F7-9553-44CB-7A01FA2F5803}"/>
              </a:ext>
            </a:extLst>
          </p:cNvPr>
          <p:cNvSpPr/>
          <p:nvPr/>
        </p:nvSpPr>
        <p:spPr bwMode="auto">
          <a:xfrm>
            <a:off x="2525713" y="6446838"/>
            <a:ext cx="1143000" cy="152400"/>
          </a:xfrm>
          <a:prstGeom prst="left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4E843EE2-4B55-58F9-80AA-1B0D69398164}"/>
              </a:ext>
            </a:extLst>
          </p:cNvPr>
          <p:cNvSpPr/>
          <p:nvPr/>
        </p:nvSpPr>
        <p:spPr bwMode="auto">
          <a:xfrm>
            <a:off x="2982913" y="5608638"/>
            <a:ext cx="838200" cy="152400"/>
          </a:xfrm>
          <a:prstGeom prst="left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A0B7278-00C8-7B5F-F7E5-00BDDACDFA3B}"/>
              </a:ext>
            </a:extLst>
          </p:cNvPr>
          <p:cNvSpPr/>
          <p:nvPr/>
        </p:nvSpPr>
        <p:spPr bwMode="auto">
          <a:xfrm>
            <a:off x="2906713" y="4618038"/>
            <a:ext cx="990600" cy="152400"/>
          </a:xfrm>
          <a:prstGeom prst="left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4E0356B5-B03E-5717-157F-68295F956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122238"/>
            <a:ext cx="8597900" cy="1255712"/>
          </a:xfrm>
        </p:spPr>
        <p:txBody>
          <a:bodyPr/>
          <a:lstStyle/>
          <a:p>
            <a:r>
              <a:rPr lang="en-US" altLang="en-US" sz="3600"/>
              <a:t>Decorator: Object Diagram 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0D578431-C97D-28D6-5651-CFE75463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2498725"/>
            <a:ext cx="3946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+mn-lt"/>
              </a:rPr>
              <a:t>decorated</a:t>
            </a:r>
          </a:p>
        </p:txBody>
      </p:sp>
      <p:sp>
        <p:nvSpPr>
          <p:cNvPr id="136196" name="Text Box 15">
            <a:extLst>
              <a:ext uri="{FF2B5EF4-FFF2-40B4-BE49-F238E27FC236}">
                <a16:creationId xmlns:a16="http://schemas.microsoft.com/office/drawing/2014/main" id="{960B8B48-0EC2-074C-A361-028ABC88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50" y="1638300"/>
            <a:ext cx="1584325" cy="428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6197" name="Text Box 16">
            <a:extLst>
              <a:ext uri="{FF2B5EF4-FFF2-40B4-BE49-F238E27FC236}">
                <a16:creationId xmlns:a16="http://schemas.microsoft.com/office/drawing/2014/main" id="{89C643AB-AC87-D880-5BBB-DF7DD4FA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1638300"/>
            <a:ext cx="2366962" cy="428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Scrollbar</a:t>
            </a:r>
          </a:p>
        </p:txBody>
      </p:sp>
      <p:sp>
        <p:nvSpPr>
          <p:cNvPr id="136198" name="Text Box 17">
            <a:extLst>
              <a:ext uri="{FF2B5EF4-FFF2-40B4-BE49-F238E27FC236}">
                <a16:creationId xmlns:a16="http://schemas.microsoft.com/office/drawing/2014/main" id="{F1F99D7A-F2B3-0E8B-3850-9EFD99EAB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638300"/>
            <a:ext cx="1839912" cy="428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36891" name="Line 27">
            <a:extLst>
              <a:ext uri="{FF2B5EF4-FFF2-40B4-BE49-F238E27FC236}">
                <a16:creationId xmlns:a16="http://schemas.microsoft.com/office/drawing/2014/main" id="{E48888E5-1B61-A390-7F32-272930E4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3" y="1881188"/>
            <a:ext cx="184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6892" name="Line 28">
            <a:extLst>
              <a:ext uri="{FF2B5EF4-FFF2-40B4-BE49-F238E27FC236}">
                <a16:creationId xmlns:a16="http://schemas.microsoft.com/office/drawing/2014/main" id="{E99666B3-02DB-21F3-4934-498EC7333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1881188"/>
            <a:ext cx="184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293C8D38-C0F0-072E-115A-C60072AFF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2906713"/>
            <a:ext cx="31575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00CC"/>
                </a:solidFill>
                <a:latin typeface="+mn-lt"/>
              </a:rPr>
              <a:t>decorators</a:t>
            </a:r>
          </a:p>
        </p:txBody>
      </p:sp>
      <p:sp>
        <p:nvSpPr>
          <p:cNvPr id="36895" name="AutoShape 31">
            <a:extLst>
              <a:ext uri="{FF2B5EF4-FFF2-40B4-BE49-F238E27FC236}">
                <a16:creationId xmlns:a16="http://schemas.microsoft.com/office/drawing/2014/main" id="{9A01782C-5D23-281D-B9F0-909802F897FE}"/>
              </a:ext>
            </a:extLst>
          </p:cNvPr>
          <p:cNvSpPr>
            <a:spLocks/>
          </p:cNvSpPr>
          <p:nvPr/>
        </p:nvSpPr>
        <p:spPr bwMode="auto">
          <a:xfrm rot="5400000">
            <a:off x="3017044" y="-513556"/>
            <a:ext cx="795338" cy="6045200"/>
          </a:xfrm>
          <a:prstGeom prst="rightBrace">
            <a:avLst>
              <a:gd name="adj1" fmla="val 631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6896" name="AutoShape 32">
            <a:extLst>
              <a:ext uri="{FF2B5EF4-FFF2-40B4-BE49-F238E27FC236}">
                <a16:creationId xmlns:a16="http://schemas.microsoft.com/office/drawing/2014/main" id="{F1DE8045-B451-75C9-D80F-AAE01B391E97}"/>
              </a:ext>
            </a:extLst>
          </p:cNvPr>
          <p:cNvSpPr>
            <a:spLocks/>
          </p:cNvSpPr>
          <p:nvPr/>
        </p:nvSpPr>
        <p:spPr bwMode="auto">
          <a:xfrm rot="5400000">
            <a:off x="8399463" y="1314450"/>
            <a:ext cx="796925" cy="2238375"/>
          </a:xfrm>
          <a:prstGeom prst="rightBrace">
            <a:avLst>
              <a:gd name="adj1" fmla="val 233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lIns="100772" tIns="50387" rIns="100772" bIns="5038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41036" name="Text Box 33">
            <a:extLst>
              <a:ext uri="{FF2B5EF4-FFF2-40B4-BE49-F238E27FC236}">
                <a16:creationId xmlns:a16="http://schemas.microsoft.com/office/drawing/2014/main" id="{BE0AF0D0-9DBE-A6C2-F296-39DCC1993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735388"/>
            <a:ext cx="969010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spcAft>
                <a:spcPct val="1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objects refer each other like a linked list or chain of objects. </a:t>
            </a:r>
          </a:p>
          <a:p>
            <a:pPr>
              <a:lnSpc>
                <a:spcPct val="110000"/>
              </a:lnSpc>
              <a:spcBef>
                <a:spcPct val="50000"/>
              </a:spcBef>
              <a:spcAft>
                <a:spcPct val="1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US" altLang="en-US" b="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last in the list is the decorated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92C0-BF99-0919-1702-9A0EA0B87D41}"/>
              </a:ext>
            </a:extLst>
          </p:cNvPr>
          <p:cNvSpPr/>
          <p:nvPr/>
        </p:nvSpPr>
        <p:spPr bwMode="auto">
          <a:xfrm>
            <a:off x="544513" y="5380038"/>
            <a:ext cx="8991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4A982-E668-607A-907A-15A62EA32572}"/>
              </a:ext>
            </a:extLst>
          </p:cNvPr>
          <p:cNvSpPr/>
          <p:nvPr/>
        </p:nvSpPr>
        <p:spPr bwMode="auto">
          <a:xfrm>
            <a:off x="544513" y="2484438"/>
            <a:ext cx="8991600" cy="167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D68BEA53-8EB8-5A22-9D48-8E9D6A3A3B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06013" cy="787400"/>
          </a:xfrm>
        </p:spPr>
        <p:txBody>
          <a:bodyPr lIns="101472" tIns="50738" rIns="101472" bIns="50738"/>
          <a:lstStyle/>
          <a:p>
            <a:pPr eaLnBrk="1" hangingPunct="1"/>
            <a:r>
              <a:rPr lang="en-US" altLang="zh-CN" sz="3200">
                <a:solidFill>
                  <a:srgbClr val="0000CC"/>
                </a:solidFill>
                <a:ea typeface="SimSun" panose="02010600030101010101" pitchFamily="2" charset="-122"/>
              </a:rPr>
              <a:t>Widget and Stream Examples</a:t>
            </a:r>
          </a:p>
        </p:txBody>
      </p:sp>
      <p:sp>
        <p:nvSpPr>
          <p:cNvPr id="543747" name="Rectangle 21">
            <a:extLst>
              <a:ext uri="{FF2B5EF4-FFF2-40B4-BE49-F238E27FC236}">
                <a16:creationId xmlns:a16="http://schemas.microsoft.com/office/drawing/2014/main" id="{E031C0F6-E532-AA10-E662-F9EE40A31A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55638"/>
            <a:ext cx="10080625" cy="6557962"/>
          </a:xfrm>
        </p:spPr>
        <p:txBody>
          <a:bodyPr lIns="118969" tIns="59485" rIns="118969" bIns="59485"/>
          <a:lstStyle/>
          <a:p>
            <a:pPr marL="463550" indent="-463550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en-US" altLang="zh-CN" sz="2400">
                <a:ea typeface="SimSun" panose="02010600030101010101" pitchFamily="2" charset="-122"/>
              </a:rPr>
              <a:t>Suppose you have a user interface toolkit and you wish to provide a choice of border or scrolling to clients.</a:t>
            </a:r>
          </a:p>
          <a:p>
            <a:pPr marL="463550" indent="-463550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en-US" altLang="zh-CN" sz="2400">
                <a:ea typeface="SimSun" panose="02010600030101010101" pitchFamily="2" charset="-122"/>
              </a:rPr>
              <a:t>The client "attaches" the border or scrolling  to only those objects requiring these capabilities. </a:t>
            </a:r>
          </a:p>
          <a:p>
            <a:pPr marL="463550" indent="-463550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ea typeface="SimSun" panose="02010600030101010101" pitchFamily="2" charset="-122"/>
              </a:rPr>
              <a:t>      </a:t>
            </a:r>
            <a:r>
              <a:rPr lang="en-US" altLang="zh-CN" sz="3200" b="1">
                <a:solidFill>
                  <a:srgbClr val="006600"/>
                </a:solidFill>
                <a:ea typeface="SimSun" panose="02010600030101010101" pitchFamily="2" charset="-122"/>
              </a:rPr>
              <a:t>Widget  aWidget = new BorderDecorator(</a:t>
            </a:r>
            <a:br>
              <a:rPr lang="en-US" altLang="zh-CN" sz="3200" b="1">
                <a:solidFill>
                  <a:srgbClr val="006600"/>
                </a:solidFill>
                <a:ea typeface="SimSun" panose="02010600030101010101" pitchFamily="2" charset="-122"/>
              </a:rPr>
            </a:br>
            <a:r>
              <a:rPr lang="en-US" altLang="zh-CN" sz="3200" b="1">
                <a:solidFill>
                  <a:srgbClr val="006600"/>
                </a:solidFill>
                <a:ea typeface="SimSun" panose="02010600030101010101" pitchFamily="2" charset="-122"/>
              </a:rPr>
              <a:t>    new ScrollDecorator(new TextView(), 1); </a:t>
            </a:r>
            <a:br>
              <a:rPr lang="en-US" altLang="zh-CN" sz="3200" b="1">
                <a:solidFill>
                  <a:srgbClr val="006600"/>
                </a:solidFill>
                <a:ea typeface="SimSun" panose="02010600030101010101" pitchFamily="2" charset="-122"/>
              </a:rPr>
            </a:br>
            <a:r>
              <a:rPr lang="en-US" altLang="zh-CN" sz="3200" b="1">
                <a:solidFill>
                  <a:srgbClr val="006600"/>
                </a:solidFill>
                <a:ea typeface="SimSun" panose="02010600030101010101" pitchFamily="2" charset="-122"/>
              </a:rPr>
              <a:t> aWidget.draw();</a:t>
            </a:r>
            <a:r>
              <a:rPr lang="en-US" altLang="zh-CN" sz="3200">
                <a:solidFill>
                  <a:srgbClr val="006600"/>
                </a:solidFill>
                <a:ea typeface="SimSun" panose="02010600030101010101" pitchFamily="2" charset="-122"/>
              </a:rPr>
              <a:t> </a:t>
            </a:r>
          </a:p>
          <a:p>
            <a:pPr marL="463550" indent="-463550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CC"/>
                </a:solidFill>
                <a:ea typeface="SimSun" panose="02010600030101010101" pitchFamily="2" charset="-122"/>
              </a:rPr>
              <a:t>Stream Example</a:t>
            </a:r>
          </a:p>
          <a:p>
            <a:pPr marL="862013" lvl="1" indent="-227013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</a:pPr>
            <a:r>
              <a:rPr lang="en-US" altLang="zh-CN" sz="2800">
                <a:ea typeface="SimSun" panose="02010600030101010101" pitchFamily="2" charset="-122"/>
              </a:rPr>
              <a:t>Cascading responsibilities to an output stream </a:t>
            </a:r>
          </a:p>
          <a:p>
            <a:pPr marL="862013" lvl="1" indent="-227013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006600"/>
                </a:solidFill>
                <a:ea typeface="SimSun" panose="02010600030101010101" pitchFamily="2" charset="-122"/>
              </a:rPr>
              <a:t>Stream aStream = new CompressingStream( </a:t>
            </a:r>
            <a:br>
              <a:rPr lang="en-US" altLang="zh-CN" sz="2800" b="1">
                <a:solidFill>
                  <a:srgbClr val="006600"/>
                </a:solidFill>
                <a:ea typeface="SimSun" panose="02010600030101010101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SimSun" panose="02010600030101010101" pitchFamily="2" charset="-122"/>
              </a:rPr>
              <a:t>  new ASCII7Stream(new FileStream( "fileName.dat" )));</a:t>
            </a:r>
          </a:p>
          <a:p>
            <a:pPr marL="862013" lvl="1" indent="-227013" defTabSz="912813" eaLnBrk="1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006600"/>
                </a:solidFill>
                <a:ea typeface="SimSun" panose="02010600030101010101" pitchFamily="2" charset="-122"/>
              </a:rPr>
              <a:t>aStream.putString( "Hello world" );</a:t>
            </a:r>
            <a:r>
              <a:rPr lang="en-US" altLang="zh-CN" sz="2800">
                <a:solidFill>
                  <a:srgbClr val="006600"/>
                </a:solidFill>
                <a:ea typeface="SimSun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4">
            <a:extLst>
              <a:ext uri="{FF2B5EF4-FFF2-40B4-BE49-F238E27FC236}">
                <a16:creationId xmlns:a16="http://schemas.microsoft.com/office/drawing/2014/main" id="{2CEED514-4F48-F65C-DD7B-64DFB637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11138"/>
            <a:ext cx="2809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br>
              <a:rPr lang="en-US" altLang="en-US" sz="1000" b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en-US" altLang="en-US" sz="26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05583" name="Group 47">
            <a:extLst>
              <a:ext uri="{FF2B5EF4-FFF2-40B4-BE49-F238E27FC236}">
                <a16:creationId xmlns:a16="http://schemas.microsoft.com/office/drawing/2014/main" id="{E895E3D0-9CA1-209A-8686-14AAF400A900}"/>
              </a:ext>
            </a:extLst>
          </p:cNvPr>
          <p:cNvGraphicFramePr>
            <a:graphicFrameLocks noGrp="1"/>
          </p:cNvGraphicFramePr>
          <p:nvPr/>
        </p:nvGraphicFramePr>
        <p:xfrm>
          <a:off x="6183313" y="4160838"/>
          <a:ext cx="3200400" cy="25400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-root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---Leaf A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---Leaf B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---Composite X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    -----Leaf XA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    -----Leaf XB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---Leaf C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</a:b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</a:txBody>
                  <a:tcPr marL="100806" marR="100806" marT="50435" marB="5043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65" name="Rectangle 42">
            <a:extLst>
              <a:ext uri="{FF2B5EF4-FFF2-40B4-BE49-F238E27FC236}">
                <a16:creationId xmlns:a16="http://schemas.microsoft.com/office/drawing/2014/main" id="{58FDC6BB-F137-6A37-4335-C9B75821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-142875"/>
            <a:ext cx="8610600" cy="774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MainApp  {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static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Main(){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Create a tree structure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Composite root =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Composite("root");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root.Add(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A"));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root.Add(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B"));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Composite comp =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Composite("Composite X");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comp.Add(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XA"));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comp.Add(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XB"));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root.Add(comp);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root.Add(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C"));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Add and remove a leaf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Leaf leaf =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Leaf("Leaf D");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root.Add(leaf);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root.Remove(leaf);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Recursively display tree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root.Display(); }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52808F5E-4FFA-4011-D8A8-5EC9BB395F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87400" y="0"/>
            <a:ext cx="8596313" cy="674688"/>
          </a:xfrm>
        </p:spPr>
        <p:txBody>
          <a:bodyPr/>
          <a:lstStyle/>
          <a:p>
            <a:r>
              <a:rPr lang="it-IT" altLang="en-US" sz="3200"/>
              <a:t>Example: Decorator Class Structure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82A286B5-E968-7FF3-153C-5FDBF9F2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884238"/>
            <a:ext cx="3014662" cy="5699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VisualComponent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54DC4144-92FC-56EF-D870-5CEE8588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1454150"/>
            <a:ext cx="3014662" cy="661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Draw()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FF0EA506-9D69-11F0-F015-CADCD080A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949575"/>
            <a:ext cx="2843212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TextView</a:t>
            </a: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C248B497-7305-A254-06D3-4CE8B03D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422650"/>
            <a:ext cx="2843212" cy="661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Draw()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71603ED6-43C0-AB5C-6DB5-A481EACAD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874963"/>
            <a:ext cx="2327275" cy="474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Decorator</a:t>
            </a:r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45178693-496C-1E18-6089-4C14B885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3349625"/>
            <a:ext cx="2327275" cy="757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Draw()</a:t>
            </a:r>
          </a:p>
        </p:txBody>
      </p:sp>
      <p:cxnSp>
        <p:nvCxnSpPr>
          <p:cNvPr id="19465" name="AutoShape 10">
            <a:extLst>
              <a:ext uri="{FF2B5EF4-FFF2-40B4-BE49-F238E27FC236}">
                <a16:creationId xmlns:a16="http://schemas.microsoft.com/office/drawing/2014/main" id="{E8CBC0F2-5D4D-BA7C-DCA4-B67D22A3142B}"/>
              </a:ext>
            </a:extLst>
          </p:cNvPr>
          <p:cNvCxnSpPr>
            <a:cxnSpLocks noChangeShapeType="1"/>
            <a:stCxn id="22" idx="3"/>
            <a:endCxn id="19461" idx="0"/>
          </p:cNvCxnSpPr>
          <p:nvPr/>
        </p:nvCxnSpPr>
        <p:spPr bwMode="auto">
          <a:xfrm rot="5400000">
            <a:off x="2293938" y="2212975"/>
            <a:ext cx="407987" cy="10652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11">
            <a:extLst>
              <a:ext uri="{FF2B5EF4-FFF2-40B4-BE49-F238E27FC236}">
                <a16:creationId xmlns:a16="http://schemas.microsoft.com/office/drawing/2014/main" id="{DD1E2065-CF02-E31F-620B-285F87E46E23}"/>
              </a:ext>
            </a:extLst>
          </p:cNvPr>
          <p:cNvCxnSpPr>
            <a:cxnSpLocks noChangeShapeType="1"/>
            <a:stCxn id="19460" idx="2"/>
            <a:endCxn id="19464" idx="1"/>
          </p:cNvCxnSpPr>
          <p:nvPr/>
        </p:nvCxnSpPr>
        <p:spPr bwMode="auto">
          <a:xfrm rot="16200000" flipH="1">
            <a:off x="4532313" y="1909763"/>
            <a:ext cx="1611312" cy="20240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30AFA561-E497-44CF-AD46-B41CAB62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4770438"/>
            <a:ext cx="2843213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ScrollDecorator</a:t>
            </a:r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08F4B70D-F21E-CE68-2B02-DEB7232E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4770438"/>
            <a:ext cx="2670175" cy="473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BorderDecorator</a:t>
            </a:r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F32AB122-78B0-99E9-0D39-FC07ED18B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5243513"/>
            <a:ext cx="2843213" cy="1233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Draw()</a:t>
            </a:r>
          </a:p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ScrollTo()</a:t>
            </a:r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D36D66C5-286F-6154-BE44-5E8089D5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6477000"/>
            <a:ext cx="2843213" cy="661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ScrollPosition</a:t>
            </a:r>
          </a:p>
        </p:txBody>
      </p: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04384D4F-1738-79EA-83AB-AC380B67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243513"/>
            <a:ext cx="2670175" cy="132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Draw()</a:t>
            </a:r>
          </a:p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DrawBorder()</a:t>
            </a:r>
          </a:p>
        </p:txBody>
      </p:sp>
      <p:sp>
        <p:nvSpPr>
          <p:cNvPr id="19472" name="Rectangle 17">
            <a:extLst>
              <a:ext uri="{FF2B5EF4-FFF2-40B4-BE49-F238E27FC236}">
                <a16:creationId xmlns:a16="http://schemas.microsoft.com/office/drawing/2014/main" id="{B4E6FE29-58FE-1928-E502-C1CBFA4A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6570663"/>
            <a:ext cx="2670175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BorderWidth</a:t>
            </a:r>
          </a:p>
        </p:txBody>
      </p:sp>
      <p:cxnSp>
        <p:nvCxnSpPr>
          <p:cNvPr id="19473" name="AutoShape 18">
            <a:extLst>
              <a:ext uri="{FF2B5EF4-FFF2-40B4-BE49-F238E27FC236}">
                <a16:creationId xmlns:a16="http://schemas.microsoft.com/office/drawing/2014/main" id="{3E131FEF-ADCB-5B10-9BD8-60AA9EAFD0DA}"/>
              </a:ext>
            </a:extLst>
          </p:cNvPr>
          <p:cNvCxnSpPr>
            <a:cxnSpLocks noChangeShapeType="1"/>
            <a:stCxn id="19464" idx="2"/>
            <a:endCxn id="19467" idx="0"/>
          </p:cNvCxnSpPr>
          <p:nvPr/>
        </p:nvCxnSpPr>
        <p:spPr bwMode="auto">
          <a:xfrm rot="5400000">
            <a:off x="5457825" y="2714626"/>
            <a:ext cx="663575" cy="3448050"/>
          </a:xfrm>
          <a:prstGeom prst="bentConnector3">
            <a:avLst>
              <a:gd name="adj1" fmla="val 49866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9">
            <a:extLst>
              <a:ext uri="{FF2B5EF4-FFF2-40B4-BE49-F238E27FC236}">
                <a16:creationId xmlns:a16="http://schemas.microsoft.com/office/drawing/2014/main" id="{42782AF8-F7A6-3D28-9B68-2C2F171D3502}"/>
              </a:ext>
            </a:extLst>
          </p:cNvPr>
          <p:cNvCxnSpPr>
            <a:cxnSpLocks noChangeShapeType="1"/>
            <a:stCxn id="19464" idx="2"/>
            <a:endCxn id="19468" idx="0"/>
          </p:cNvCxnSpPr>
          <p:nvPr/>
        </p:nvCxnSpPr>
        <p:spPr bwMode="auto">
          <a:xfrm rot="16200000" flipH="1">
            <a:off x="7566819" y="4052094"/>
            <a:ext cx="665162" cy="774700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0">
            <a:extLst>
              <a:ext uri="{FF2B5EF4-FFF2-40B4-BE49-F238E27FC236}">
                <a16:creationId xmlns:a16="http://schemas.microsoft.com/office/drawing/2014/main" id="{43A28FCB-5326-070D-27CD-1BAB0C97B3C4}"/>
              </a:ext>
            </a:extLst>
          </p:cNvPr>
          <p:cNvCxnSpPr>
            <a:cxnSpLocks noChangeShapeType="1"/>
            <a:stCxn id="19459" idx="3"/>
            <a:endCxn id="19463" idx="0"/>
          </p:cNvCxnSpPr>
          <p:nvPr/>
        </p:nvCxnSpPr>
        <p:spPr bwMode="auto">
          <a:xfrm>
            <a:off x="5832475" y="1168400"/>
            <a:ext cx="1681163" cy="17065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1ED28FD-1FD2-683F-C0EE-DDDC3CC5B77F}"/>
              </a:ext>
            </a:extLst>
          </p:cNvPr>
          <p:cNvSpPr/>
          <p:nvPr/>
        </p:nvSpPr>
        <p:spPr bwMode="auto">
          <a:xfrm>
            <a:off x="4202113" y="2103438"/>
            <a:ext cx="228600" cy="3810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CA223B2-2AE5-CD53-C6A1-7E9A9314B1C1}"/>
              </a:ext>
            </a:extLst>
          </p:cNvPr>
          <p:cNvSpPr/>
          <p:nvPr/>
        </p:nvSpPr>
        <p:spPr bwMode="auto">
          <a:xfrm>
            <a:off x="2830513" y="2103438"/>
            <a:ext cx="400050" cy="43815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BB4352-4B93-37F3-EF2E-D32712F26DE8}"/>
              </a:ext>
            </a:extLst>
          </p:cNvPr>
          <p:cNvSpPr/>
          <p:nvPr/>
        </p:nvSpPr>
        <p:spPr bwMode="auto">
          <a:xfrm>
            <a:off x="7402513" y="4008438"/>
            <a:ext cx="228600" cy="38100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cxnSp>
        <p:nvCxnSpPr>
          <p:cNvPr id="19479" name="Straight Arrow Connector 25">
            <a:extLst>
              <a:ext uri="{FF2B5EF4-FFF2-40B4-BE49-F238E27FC236}">
                <a16:creationId xmlns:a16="http://schemas.microsoft.com/office/drawing/2014/main" id="{A38736AE-FB5F-EA39-10A8-C9B34FF179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913" y="1417638"/>
            <a:ext cx="2133600" cy="1587"/>
          </a:xfrm>
          <a:prstGeom prst="straightConnector1">
            <a:avLst/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21" grpId="0" animBg="1"/>
      <p:bldP spid="22" grpId="0" animBg="1"/>
      <p:bldP spid="2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58D6B60-1D3D-7A17-F230-FB8AFA736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30175"/>
            <a:ext cx="8596313" cy="1255713"/>
          </a:xfrm>
        </p:spPr>
        <p:txBody>
          <a:bodyPr/>
          <a:lstStyle/>
          <a:p>
            <a:r>
              <a:rPr lang="en-US" altLang="en-US" sz="3600"/>
              <a:t>Decorator Structure </a:t>
            </a:r>
          </a:p>
        </p:txBody>
      </p:sp>
      <p:sp>
        <p:nvSpPr>
          <p:cNvPr id="20483" name="Freeform 13">
            <a:extLst>
              <a:ext uri="{FF2B5EF4-FFF2-40B4-BE49-F238E27FC236}">
                <a16:creationId xmlns:a16="http://schemas.microsoft.com/office/drawing/2014/main" id="{8B9B24D7-23BA-3CE6-CE26-1236963896F0}"/>
              </a:ext>
            </a:extLst>
          </p:cNvPr>
          <p:cNvSpPr>
            <a:spLocks/>
          </p:cNvSpPr>
          <p:nvPr/>
        </p:nvSpPr>
        <p:spPr bwMode="auto">
          <a:xfrm>
            <a:off x="6203950" y="1709738"/>
            <a:ext cx="3198813" cy="2278062"/>
          </a:xfrm>
          <a:custGeom>
            <a:avLst/>
            <a:gdLst>
              <a:gd name="T0" fmla="*/ 2147483646 w 1542"/>
              <a:gd name="T1" fmla="*/ 2147483646 h 862"/>
              <a:gd name="T2" fmla="*/ 2147483646 w 1542"/>
              <a:gd name="T3" fmla="*/ 2147483646 h 862"/>
              <a:gd name="T4" fmla="*/ 2147483646 w 1542"/>
              <a:gd name="T5" fmla="*/ 0 h 862"/>
              <a:gd name="T6" fmla="*/ 0 w 1542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862"/>
              <a:gd name="T14" fmla="*/ 1542 w 1542"/>
              <a:gd name="T15" fmla="*/ 862 h 8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862">
                <a:moveTo>
                  <a:pt x="862" y="862"/>
                </a:moveTo>
                <a:lnTo>
                  <a:pt x="1542" y="862"/>
                </a:ln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72" tIns="50387" rIns="100772" bIns="50387"/>
          <a:lstStyle/>
          <a:p>
            <a:endParaRPr lang="en-GB"/>
          </a:p>
        </p:txBody>
      </p:sp>
      <p:sp>
        <p:nvSpPr>
          <p:cNvPr id="20484" name="Text Box 15">
            <a:extLst>
              <a:ext uri="{FF2B5EF4-FFF2-40B4-BE49-F238E27FC236}">
                <a16:creationId xmlns:a16="http://schemas.microsoft.com/office/drawing/2014/main" id="{0EA5898F-1487-8EC2-37F8-7D1095AA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301750"/>
            <a:ext cx="774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85" name="Text Box 16">
            <a:extLst>
              <a:ext uri="{FF2B5EF4-FFF2-40B4-BE49-F238E27FC236}">
                <a16:creationId xmlns:a16="http://schemas.microsoft.com/office/drawing/2014/main" id="{2F07E7DC-55AC-7D53-B830-C3245144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1376363"/>
            <a:ext cx="1743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20486" name="AutoShape 17">
            <a:extLst>
              <a:ext uri="{FF2B5EF4-FFF2-40B4-BE49-F238E27FC236}">
                <a16:creationId xmlns:a16="http://schemas.microsoft.com/office/drawing/2014/main" id="{C3ED17CC-64B0-F084-EFFF-E5627055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1970088"/>
            <a:ext cx="385762" cy="3587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>
              <a:solidFill>
                <a:srgbClr val="00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87" name="Line 18">
            <a:extLst>
              <a:ext uri="{FF2B5EF4-FFF2-40B4-BE49-F238E27FC236}">
                <a16:creationId xmlns:a16="http://schemas.microsoft.com/office/drawing/2014/main" id="{A7BD4C69-9C73-7BC4-8F3D-1940DCB63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2328863"/>
            <a:ext cx="0" cy="4826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0488" name="Freeform 19">
            <a:extLst>
              <a:ext uri="{FF2B5EF4-FFF2-40B4-BE49-F238E27FC236}">
                <a16:creationId xmlns:a16="http://schemas.microsoft.com/office/drawing/2014/main" id="{B3245E9D-F00B-1301-2349-9508FFA85172}"/>
              </a:ext>
            </a:extLst>
          </p:cNvPr>
          <p:cNvSpPr>
            <a:spLocks/>
          </p:cNvSpPr>
          <p:nvPr/>
        </p:nvSpPr>
        <p:spPr bwMode="auto">
          <a:xfrm>
            <a:off x="2906713" y="2811463"/>
            <a:ext cx="4267200" cy="952500"/>
          </a:xfrm>
          <a:custGeom>
            <a:avLst/>
            <a:gdLst>
              <a:gd name="T0" fmla="*/ 0 w 1996"/>
              <a:gd name="T1" fmla="*/ 2147483646 h 272"/>
              <a:gd name="T2" fmla="*/ 0 w 1996"/>
              <a:gd name="T3" fmla="*/ 0 h 272"/>
              <a:gd name="T4" fmla="*/ 2147483646 w 1996"/>
              <a:gd name="T5" fmla="*/ 0 h 272"/>
              <a:gd name="T6" fmla="*/ 2147483646 w 1996"/>
              <a:gd name="T7" fmla="*/ 2147483646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1996"/>
              <a:gd name="T13" fmla="*/ 0 h 272"/>
              <a:gd name="T14" fmla="*/ 1996 w 1996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6" h="272">
                <a:moveTo>
                  <a:pt x="0" y="272"/>
                </a:moveTo>
                <a:lnTo>
                  <a:pt x="0" y="0"/>
                </a:lnTo>
                <a:lnTo>
                  <a:pt x="1996" y="0"/>
                </a:lnTo>
                <a:lnTo>
                  <a:pt x="1996" y="227"/>
                </a:ln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72" tIns="50387" rIns="100772" bIns="50387"/>
          <a:lstStyle/>
          <a:p>
            <a:endParaRPr lang="en-GB"/>
          </a:p>
        </p:txBody>
      </p:sp>
      <p:sp>
        <p:nvSpPr>
          <p:cNvPr id="20489" name="AutoShape 22">
            <a:extLst>
              <a:ext uri="{FF2B5EF4-FFF2-40B4-BE49-F238E27FC236}">
                <a16:creationId xmlns:a16="http://schemas.microsoft.com/office/drawing/2014/main" id="{355169A4-0233-D03D-5A13-8E0BFC0C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4413250"/>
            <a:ext cx="385763" cy="3571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>
              <a:solidFill>
                <a:srgbClr val="00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490" name="Line 23">
            <a:extLst>
              <a:ext uri="{FF2B5EF4-FFF2-40B4-BE49-F238E27FC236}">
                <a16:creationId xmlns:a16="http://schemas.microsoft.com/office/drawing/2014/main" id="{F5812717-1C86-3013-0974-AF0058241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075" y="4799013"/>
            <a:ext cx="0" cy="47625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0491" name="Freeform 24">
            <a:extLst>
              <a:ext uri="{FF2B5EF4-FFF2-40B4-BE49-F238E27FC236}">
                <a16:creationId xmlns:a16="http://schemas.microsoft.com/office/drawing/2014/main" id="{27692832-F639-C679-5D92-C8D63B35B57F}"/>
              </a:ext>
            </a:extLst>
          </p:cNvPr>
          <p:cNvSpPr>
            <a:spLocks/>
          </p:cNvSpPr>
          <p:nvPr/>
        </p:nvSpPr>
        <p:spPr bwMode="auto">
          <a:xfrm>
            <a:off x="5621338" y="5275263"/>
            <a:ext cx="3589337" cy="838200"/>
          </a:xfrm>
          <a:custGeom>
            <a:avLst/>
            <a:gdLst>
              <a:gd name="T0" fmla="*/ 0 w 1996"/>
              <a:gd name="T1" fmla="*/ 2147483646 h 272"/>
              <a:gd name="T2" fmla="*/ 0 w 1996"/>
              <a:gd name="T3" fmla="*/ 0 h 272"/>
              <a:gd name="T4" fmla="*/ 2147483646 w 1996"/>
              <a:gd name="T5" fmla="*/ 0 h 272"/>
              <a:gd name="T6" fmla="*/ 2147483646 w 1996"/>
              <a:gd name="T7" fmla="*/ 2147483646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1996"/>
              <a:gd name="T13" fmla="*/ 0 h 272"/>
              <a:gd name="T14" fmla="*/ 1996 w 1996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6" h="272">
                <a:moveTo>
                  <a:pt x="0" y="272"/>
                </a:moveTo>
                <a:lnTo>
                  <a:pt x="0" y="0"/>
                </a:lnTo>
                <a:lnTo>
                  <a:pt x="1996" y="0"/>
                </a:lnTo>
                <a:lnTo>
                  <a:pt x="1996" y="227"/>
                </a:ln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72" tIns="50387" rIns="100772" bIns="50387"/>
          <a:lstStyle/>
          <a:p>
            <a:endParaRPr lang="en-GB"/>
          </a:p>
        </p:txBody>
      </p:sp>
      <p:sp>
        <p:nvSpPr>
          <p:cNvPr id="20492" name="Text Box 25">
            <a:extLst>
              <a:ext uri="{FF2B5EF4-FFF2-40B4-BE49-F238E27FC236}">
                <a16:creationId xmlns:a16="http://schemas.microsoft.com/office/drawing/2014/main" id="{B708A39A-DB45-01DD-71D8-1D432BD54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1112838"/>
            <a:ext cx="2228850" cy="476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20493" name="Text Box 26">
            <a:extLst>
              <a:ext uri="{FF2B5EF4-FFF2-40B4-BE49-F238E27FC236}">
                <a16:creationId xmlns:a16="http://schemas.microsoft.com/office/drawing/2014/main" id="{6A3B34CC-20AE-51FC-07ED-DB3ABF12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3570288"/>
            <a:ext cx="1997075" cy="428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decorator</a:t>
            </a:r>
          </a:p>
        </p:txBody>
      </p:sp>
      <p:sp>
        <p:nvSpPr>
          <p:cNvPr id="20494" name="Text Box 27">
            <a:extLst>
              <a:ext uri="{FF2B5EF4-FFF2-40B4-BE49-F238E27FC236}">
                <a16:creationId xmlns:a16="http://schemas.microsoft.com/office/drawing/2014/main" id="{A45D33AE-E1C6-8ADC-1758-64076C84E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3656013"/>
            <a:ext cx="2325687" cy="793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component</a:t>
            </a:r>
          </a:p>
        </p:txBody>
      </p:sp>
      <p:sp>
        <p:nvSpPr>
          <p:cNvPr id="20495" name="Text Box 28">
            <a:extLst>
              <a:ext uri="{FF2B5EF4-FFF2-40B4-BE49-F238E27FC236}">
                <a16:creationId xmlns:a16="http://schemas.microsoft.com/office/drawing/2014/main" id="{15E89EB5-897D-A785-1C81-962162AF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5989638"/>
            <a:ext cx="2324100" cy="790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decoratorA</a:t>
            </a:r>
          </a:p>
        </p:txBody>
      </p:sp>
      <p:sp>
        <p:nvSpPr>
          <p:cNvPr id="20496" name="Text Box 29">
            <a:extLst>
              <a:ext uri="{FF2B5EF4-FFF2-40B4-BE49-F238E27FC236}">
                <a16:creationId xmlns:a16="http://schemas.microsoft.com/office/drawing/2014/main" id="{F0CE53BD-1648-AE1A-8182-DA56D0FB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5989638"/>
            <a:ext cx="2327275" cy="790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Concrete decoratorB</a:t>
            </a:r>
          </a:p>
        </p:txBody>
      </p:sp>
      <p:sp>
        <p:nvSpPr>
          <p:cNvPr id="20497" name="Text Box 30">
            <a:extLst>
              <a:ext uri="{FF2B5EF4-FFF2-40B4-BE49-F238E27FC236}">
                <a16:creationId xmlns:a16="http://schemas.microsoft.com/office/drawing/2014/main" id="{DD32E976-5D81-88BA-CAD5-82E981A62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1590675"/>
            <a:ext cx="2228850" cy="403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20498" name="Text Box 31">
            <a:extLst>
              <a:ext uri="{FF2B5EF4-FFF2-40B4-BE49-F238E27FC236}">
                <a16:creationId xmlns:a16="http://schemas.microsoft.com/office/drawing/2014/main" id="{674D8EC8-291E-490F-2489-728B5B74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413250"/>
            <a:ext cx="2325687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20499" name="Text Box 32">
            <a:extLst>
              <a:ext uri="{FF2B5EF4-FFF2-40B4-BE49-F238E27FC236}">
                <a16:creationId xmlns:a16="http://schemas.microsoft.com/office/drawing/2014/main" id="{788D9E11-0D7C-17FD-FAF9-0EB4790DC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6731000"/>
            <a:ext cx="2322512" cy="401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20500" name="Text Box 33">
            <a:extLst>
              <a:ext uri="{FF2B5EF4-FFF2-40B4-BE49-F238E27FC236}">
                <a16:creationId xmlns:a16="http://schemas.microsoft.com/office/drawing/2014/main" id="{4A3A5C9C-BBD2-6D40-1C32-4EA2D704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6731000"/>
            <a:ext cx="2327275" cy="403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20501" name="Text Box 34">
            <a:extLst>
              <a:ext uri="{FF2B5EF4-FFF2-40B4-BE49-F238E27FC236}">
                <a16:creationId xmlns:a16="http://schemas.microsoft.com/office/drawing/2014/main" id="{792C7B3A-C765-8E4E-397F-B5349447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4008438"/>
            <a:ext cx="1997075" cy="4048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operation()</a:t>
            </a:r>
          </a:p>
        </p:txBody>
      </p:sp>
      <p:sp>
        <p:nvSpPr>
          <p:cNvPr id="20502" name="Text Box 35">
            <a:extLst>
              <a:ext uri="{FF2B5EF4-FFF2-40B4-BE49-F238E27FC236}">
                <a16:creationId xmlns:a16="http://schemas.microsoft.com/office/drawing/2014/main" id="{565CC198-6D7E-A7B5-4782-613EF473C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2838"/>
            <a:ext cx="2227263" cy="476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0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 </a:t>
            </a:r>
          </a:p>
        </p:txBody>
      </p:sp>
      <p:sp>
        <p:nvSpPr>
          <p:cNvPr id="20503" name="Line 36">
            <a:extLst>
              <a:ext uri="{FF2B5EF4-FFF2-40B4-BE49-F238E27FC236}">
                <a16:creationId xmlns:a16="http://schemas.microsoft.com/office/drawing/2014/main" id="{6367104D-E865-E93F-7474-8D2278F05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263" y="1352550"/>
            <a:ext cx="1747837" cy="0"/>
          </a:xfrm>
          <a:prstGeom prst="line">
            <a:avLst/>
          </a:prstGeom>
          <a:noFill/>
          <a:ln w="57150">
            <a:solidFill>
              <a:srgbClr val="339933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0504" name="AutoShape 26">
            <a:extLst>
              <a:ext uri="{FF2B5EF4-FFF2-40B4-BE49-F238E27FC236}">
                <a16:creationId xmlns:a16="http://schemas.microsoft.com/office/drawing/2014/main" id="{D80D0682-F00A-E091-8F21-E288D821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3854450"/>
            <a:ext cx="762000" cy="228600"/>
          </a:xfrm>
          <a:prstGeom prst="diamond">
            <a:avLst/>
          </a:prstGeom>
          <a:solidFill>
            <a:srgbClr val="0000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 animBg="1"/>
      <p:bldP spid="20489" grpId="0" animBg="1"/>
      <p:bldP spid="20492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D1470066-EBB7-1FBD-9D34-07BAFD108B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106363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An Example Application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A6C04CBA-679C-3857-06E2-BAB284E7AC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363" y="931863"/>
            <a:ext cx="9734550" cy="5819775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Consider a </a:t>
            </a:r>
            <a:r>
              <a:rPr lang="en-US" altLang="en-US" b="1"/>
              <a:t>TextView</a:t>
            </a:r>
            <a:r>
              <a:rPr lang="en-US" altLang="en-US"/>
              <a:t> GUI component: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You want to add different kinds of borders and/or scrollbars to it.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You can add 3 types of borders: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Plain, 3D, or Fancy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Also scrollbars: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Horizontal or Vertical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336600"/>
                </a:solidFill>
              </a:rPr>
              <a:t>An inheritance solution would  require 15 classes!</a:t>
            </a:r>
          </a:p>
        </p:txBody>
      </p:sp>
      <p:pic>
        <p:nvPicPr>
          <p:cNvPr id="143364" name="Picture 1">
            <a:extLst>
              <a:ext uri="{FF2B5EF4-FFF2-40B4-BE49-F238E27FC236}">
                <a16:creationId xmlns:a16="http://schemas.microsoft.com/office/drawing/2014/main" id="{59CF9374-ACE8-4114-423B-192EB04F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3779838"/>
            <a:ext cx="37338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FB7A9C37-7522-D99B-1527-346A25A379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258763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That’s a lot of classes!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04B4C76-0696-DD88-AEBF-D6695E1BB6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8" y="739775"/>
            <a:ext cx="9323387" cy="6080125"/>
          </a:xfrm>
        </p:spPr>
        <p:txBody>
          <a:bodyPr lIns="100772" tIns="50387" rIns="100772" bIns="50387"/>
          <a:lstStyle/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TextView_Plain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TextView_Fancy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TextView_3D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TextView_Horizontal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TextView_Horizontal_Vertical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TextView_Plain_Horizontal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TextView_Plain_Vertical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TextView_Plain_Horizontal_Vertical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TextView_3D_Horizontal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TextView_3D_Vertical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TextView_3D_Horizontal_Vertical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TextView_Fancy_Horizontal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TextView_Fancy_Vertical</a:t>
            </a:r>
          </a:p>
          <a:p>
            <a:pPr marL="998538" lvl="2" indent="-85725" defTabSz="912813" eaLnBrk="1" hangingPunct="1">
              <a:lnSpc>
                <a:spcPct val="90000"/>
              </a:lnSpc>
              <a:buFont typeface="Symbol" panose="05050102010706020507" pitchFamily="18" charset="2"/>
              <a:buAutoNum type="arabicPeriod"/>
            </a:pPr>
            <a:r>
              <a:rPr lang="en-US" altLang="en-US" sz="2400" b="1"/>
              <a:t>TextView_Fancy_Horizontal_Vertical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42DBC3F-674D-FDEE-8F01-2B1BC0CA6E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-106363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A Simpler Solution</a:t>
            </a:r>
          </a:p>
        </p:txBody>
      </p:sp>
      <p:sp>
        <p:nvSpPr>
          <p:cNvPr id="1363971" name="Rectangle 3">
            <a:extLst>
              <a:ext uri="{FF2B5EF4-FFF2-40B4-BE49-F238E27FC236}">
                <a16:creationId xmlns:a16="http://schemas.microsoft.com/office/drawing/2014/main" id="{20878116-3F39-44F4-AFDE-C64E0BB4ED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846138"/>
            <a:ext cx="9732962" cy="58674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The component is contained in another object (decorator) that adds the border.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/>
              <a:t>The decorator conforms to the interface of the component:</a:t>
            </a:r>
          </a:p>
          <a:p>
            <a:pPr marL="742950" lvl="1" indent="-285750" eaLnBrk="1" hangingPunct="1">
              <a:lnSpc>
                <a:spcPct val="125000"/>
              </a:lnSpc>
              <a:spcBef>
                <a:spcPct val="150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So its presence is transparent to clients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/>
              <a:t>The decorator forwards requests to the component:</a:t>
            </a:r>
          </a:p>
          <a:p>
            <a:pPr marL="742950" lvl="1" indent="-285750" eaLnBrk="1" hangingPunct="1">
              <a:lnSpc>
                <a:spcPct val="12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 sz="2800"/>
              <a:t>May perform additional actions before or after forwarding.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1">
            <a:extLst>
              <a:ext uri="{FF2B5EF4-FFF2-40B4-BE49-F238E27FC236}">
                <a16:creationId xmlns:a16="http://schemas.microsoft.com/office/drawing/2014/main" id="{BC138D91-3F4D-E8EF-E084-9B41E53EAF4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2413"/>
            <a:ext cx="9059863" cy="7058025"/>
            <a:chOff x="755650" y="252413"/>
            <a:chExt cx="9059863" cy="7058025"/>
          </a:xfrm>
        </p:grpSpPr>
        <p:sp>
          <p:nvSpPr>
            <p:cNvPr id="146435" name="Text Box 2">
              <a:extLst>
                <a:ext uri="{FF2B5EF4-FFF2-40B4-BE49-F238E27FC236}">
                  <a16:creationId xmlns:a16="http://schemas.microsoft.com/office/drawing/2014/main" id="{EC4D056A-E7EC-FA06-2991-E65528C1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0513" y="252413"/>
              <a:ext cx="2462212" cy="1133475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VisualComponent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36" name="Line 3">
              <a:extLst>
                <a:ext uri="{FF2B5EF4-FFF2-40B4-BE49-F238E27FC236}">
                  <a16:creationId xmlns:a16="http://schemas.microsoft.com/office/drawing/2014/main" id="{9EC15799-C30F-3B2B-E8BD-0930771BF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2463" y="671513"/>
              <a:ext cx="2100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37" name="Text Box 4">
              <a:extLst>
                <a:ext uri="{FF2B5EF4-FFF2-40B4-BE49-F238E27FC236}">
                  <a16:creationId xmlns:a16="http://schemas.microsoft.com/office/drawing/2014/main" id="{58DC502C-7C5E-8220-3B74-3B324D690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38" y="2198688"/>
              <a:ext cx="1595437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TextView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38" name="AutoShape 5">
              <a:extLst>
                <a:ext uri="{FF2B5EF4-FFF2-40B4-BE49-F238E27FC236}">
                  <a16:creationId xmlns:a16="http://schemas.microsoft.com/office/drawing/2014/main" id="{0C2FC379-1524-F375-2394-75060C25D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1427163"/>
              <a:ext cx="336550" cy="33655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9187" tIns="51577" rIns="99187" bIns="51577" anchor="ctr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39" name="Line 6">
              <a:extLst>
                <a:ext uri="{FF2B5EF4-FFF2-40B4-BE49-F238E27FC236}">
                  <a16:creationId xmlns:a16="http://schemas.microsoft.com/office/drawing/2014/main" id="{ACD8339D-C936-BBF4-E7B6-991FAEDA4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988" y="1931988"/>
              <a:ext cx="0" cy="25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0" name="Line 7">
              <a:extLst>
                <a:ext uri="{FF2B5EF4-FFF2-40B4-BE49-F238E27FC236}">
                  <a16:creationId xmlns:a16="http://schemas.microsoft.com/office/drawing/2014/main" id="{08985788-746F-8420-0ECD-12BAD3B52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388" y="1763713"/>
              <a:ext cx="0" cy="168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1" name="Line 8">
              <a:extLst>
                <a:ext uri="{FF2B5EF4-FFF2-40B4-BE49-F238E27FC236}">
                  <a16:creationId xmlns:a16="http://schemas.microsoft.com/office/drawing/2014/main" id="{5166FE52-0ECB-08A3-19E9-D79BBB43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988" y="1931988"/>
              <a:ext cx="4621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2" name="Text Box 9">
              <a:extLst>
                <a:ext uri="{FF2B5EF4-FFF2-40B4-BE49-F238E27FC236}">
                  <a16:creationId xmlns:a16="http://schemas.microsoft.com/office/drawing/2014/main" id="{86603885-5806-F2FC-D972-818272376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4227513"/>
              <a:ext cx="1931987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Border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43" name="Line 10">
              <a:extLst>
                <a:ext uri="{FF2B5EF4-FFF2-40B4-BE49-F238E27FC236}">
                  <a16:creationId xmlns:a16="http://schemas.microsoft.com/office/drawing/2014/main" id="{F2BBE232-F55F-5421-12B1-FB781666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388" y="1931988"/>
              <a:ext cx="0" cy="25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4" name="Text Box 11">
              <a:extLst>
                <a:ext uri="{FF2B5EF4-FFF2-40B4-BE49-F238E27FC236}">
                  <a16:creationId xmlns:a16="http://schemas.microsoft.com/office/drawing/2014/main" id="{093D196A-F3FB-B16D-1E86-A7AC4F148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825" y="2200275"/>
              <a:ext cx="1597025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Decorator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45" name="Text Box 12">
              <a:extLst>
                <a:ext uri="{FF2B5EF4-FFF2-40B4-BE49-F238E27FC236}">
                  <a16:creationId xmlns:a16="http://schemas.microsoft.com/office/drawing/2014/main" id="{0F2671EA-6BC5-3C75-A73E-5523EF0B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4229100"/>
              <a:ext cx="2436813" cy="11509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ScrollBar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46" name="Line 13">
              <a:extLst>
                <a:ext uri="{FF2B5EF4-FFF2-40B4-BE49-F238E27FC236}">
                  <a16:creationId xmlns:a16="http://schemas.microsoft.com/office/drawing/2014/main" id="{55D5DC22-8A03-9DEE-AFCF-EC7659FD3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4025" y="4619625"/>
              <a:ext cx="24368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7" name="AutoShape 14">
              <a:extLst>
                <a:ext uri="{FF2B5EF4-FFF2-40B4-BE49-F238E27FC236}">
                  <a16:creationId xmlns:a16="http://schemas.microsoft.com/office/drawing/2014/main" id="{9A420644-E2A9-091C-6EEF-769C2CFB0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5721">
              <a:off x="6300788" y="3359150"/>
              <a:ext cx="334962" cy="33655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9187" tIns="51577" rIns="99187" bIns="51577" anchor="ctr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48" name="Line 15">
              <a:extLst>
                <a:ext uri="{FF2B5EF4-FFF2-40B4-BE49-F238E27FC236}">
                  <a16:creationId xmlns:a16="http://schemas.microsoft.com/office/drawing/2014/main" id="{5DE48396-AE0E-1E3E-3AF6-4FD5F17E0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863" y="4059238"/>
              <a:ext cx="0" cy="25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49" name="Line 16">
              <a:extLst>
                <a:ext uri="{FF2B5EF4-FFF2-40B4-BE49-F238E27FC236}">
                  <a16:creationId xmlns:a16="http://schemas.microsoft.com/office/drawing/2014/main" id="{882B7C07-61BE-E4C5-0ED5-F7DBB4B1C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863" y="4059238"/>
              <a:ext cx="218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50" name="Line 17">
              <a:extLst>
                <a:ext uri="{FF2B5EF4-FFF2-40B4-BE49-F238E27FC236}">
                  <a16:creationId xmlns:a16="http://schemas.microsoft.com/office/drawing/2014/main" id="{8B9441ED-C641-EAD9-8B2F-AD0BDDE65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1263" y="4059238"/>
              <a:ext cx="0" cy="25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51" name="Line 18">
              <a:extLst>
                <a:ext uri="{FF2B5EF4-FFF2-40B4-BE49-F238E27FC236}">
                  <a16:creationId xmlns:a16="http://schemas.microsoft.com/office/drawing/2014/main" id="{13891606-DCAC-8221-B236-559A33F84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4663" y="4648200"/>
              <a:ext cx="1930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52" name="Text Box 19">
              <a:extLst>
                <a:ext uri="{FF2B5EF4-FFF2-40B4-BE49-F238E27FC236}">
                  <a16:creationId xmlns:a16="http://schemas.microsoft.com/office/drawing/2014/main" id="{0FC424D2-3DDA-BFCA-3858-41A561330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363" y="2184400"/>
              <a:ext cx="2470150" cy="111982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StreamedVideoView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53" name="Line 20">
              <a:extLst>
                <a:ext uri="{FF2B5EF4-FFF2-40B4-BE49-F238E27FC236}">
                  <a16:creationId xmlns:a16="http://schemas.microsoft.com/office/drawing/2014/main" id="{B4632093-71F1-D5C3-33B8-8DEF8A57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947863"/>
              <a:ext cx="0" cy="252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54" name="Line 21">
              <a:extLst>
                <a:ext uri="{FF2B5EF4-FFF2-40B4-BE49-F238E27FC236}">
                  <a16:creationId xmlns:a16="http://schemas.microsoft.com/office/drawing/2014/main" id="{A4394709-3EC3-3265-EE60-5E466D7C5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1025525"/>
              <a:ext cx="2771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55" name="Line 22">
              <a:extLst>
                <a:ext uri="{FF2B5EF4-FFF2-40B4-BE49-F238E27FC236}">
                  <a16:creationId xmlns:a16="http://schemas.microsoft.com/office/drawing/2014/main" id="{11DAC00E-3841-D96F-857C-DFBF31E4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0" y="1023938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56" name="Line 23">
              <a:extLst>
                <a:ext uri="{FF2B5EF4-FFF2-40B4-BE49-F238E27FC236}">
                  <a16:creationId xmlns:a16="http://schemas.microsoft.com/office/drawing/2014/main" id="{3DBF8698-9058-5C0E-2646-A6FBB0886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850" y="2535238"/>
              <a:ext cx="755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57" name="Line 24">
              <a:extLst>
                <a:ext uri="{FF2B5EF4-FFF2-40B4-BE49-F238E27FC236}">
                  <a16:creationId xmlns:a16="http://schemas.microsoft.com/office/drawing/2014/main" id="{346CCFE7-EFD0-A510-7277-CCB0612A8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338" y="2587625"/>
              <a:ext cx="15954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58" name="Line 25">
              <a:extLst>
                <a:ext uri="{FF2B5EF4-FFF2-40B4-BE49-F238E27FC236}">
                  <a16:creationId xmlns:a16="http://schemas.microsoft.com/office/drawing/2014/main" id="{40F9C651-D93C-BDAA-F2E0-43E8907D4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113" y="2560638"/>
              <a:ext cx="2449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59" name="Line 26">
              <a:extLst>
                <a:ext uri="{FF2B5EF4-FFF2-40B4-BE49-F238E27FC236}">
                  <a16:creationId xmlns:a16="http://schemas.microsoft.com/office/drawing/2014/main" id="{488B3816-A57B-9ED3-5ABC-9783FC968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1825" y="2603500"/>
              <a:ext cx="1597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60" name="Text Box 27">
              <a:extLst>
                <a:ext uri="{FF2B5EF4-FFF2-40B4-BE49-F238E27FC236}">
                  <a16:creationId xmlns:a16="http://schemas.microsoft.com/office/drawing/2014/main" id="{6C1CCF0A-5E17-BA3F-50A1-F9B11DE5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863" y="655638"/>
              <a:ext cx="334962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1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461" name="Text Box 28">
              <a:extLst>
                <a:ext uri="{FF2B5EF4-FFF2-40B4-BE49-F238E27FC236}">
                  <a16:creationId xmlns:a16="http://schemas.microsoft.com/office/drawing/2014/main" id="{A7FDF2A3-C940-6802-53AF-B8900EC9E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125" y="2233613"/>
              <a:ext cx="250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1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462" name="Text Box 29">
              <a:extLst>
                <a:ext uri="{FF2B5EF4-FFF2-40B4-BE49-F238E27FC236}">
                  <a16:creationId xmlns:a16="http://schemas.microsoft.com/office/drawing/2014/main" id="{8B8241C1-B2EA-D345-7D7D-B3F2F40F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913" y="6161088"/>
              <a:ext cx="1443037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Plain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63" name="Line 30">
              <a:extLst>
                <a:ext uri="{FF2B5EF4-FFF2-40B4-BE49-F238E27FC236}">
                  <a16:creationId xmlns:a16="http://schemas.microsoft.com/office/drawing/2014/main" id="{9422850E-872C-7D9C-0BBA-1C651715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738" y="5910263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64" name="Line 31">
              <a:extLst>
                <a:ext uri="{FF2B5EF4-FFF2-40B4-BE49-F238E27FC236}">
                  <a16:creationId xmlns:a16="http://schemas.microsoft.com/office/drawing/2014/main" id="{EDEFCF38-2D27-2387-0D33-4A033CF09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125" y="5910263"/>
              <a:ext cx="3276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65" name="Line 32">
              <a:extLst>
                <a:ext uri="{FF2B5EF4-FFF2-40B4-BE49-F238E27FC236}">
                  <a16:creationId xmlns:a16="http://schemas.microsoft.com/office/drawing/2014/main" id="{6DA32188-4867-25C3-6786-DD093DD64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5910263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66" name="Line 33">
              <a:extLst>
                <a:ext uri="{FF2B5EF4-FFF2-40B4-BE49-F238E27FC236}">
                  <a16:creationId xmlns:a16="http://schemas.microsoft.com/office/drawing/2014/main" id="{99C9781A-3426-CDD0-72A0-E951BDB63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7913" y="6611938"/>
              <a:ext cx="1443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67" name="Line 34">
              <a:extLst>
                <a:ext uri="{FF2B5EF4-FFF2-40B4-BE49-F238E27FC236}">
                  <a16:creationId xmlns:a16="http://schemas.microsoft.com/office/drawing/2014/main" id="{6C40D3B2-1872-4EAC-0B1E-7CA126E41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7900" y="5711825"/>
              <a:ext cx="0" cy="198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68" name="Text Box 35">
              <a:extLst>
                <a:ext uri="{FF2B5EF4-FFF2-40B4-BE49-F238E27FC236}">
                  <a16:creationId xmlns:a16="http://schemas.microsoft.com/office/drawing/2014/main" id="{7BD58D68-136A-0558-F3C0-538A731C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050" y="6161088"/>
              <a:ext cx="1262063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3D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69" name="Line 36">
              <a:extLst>
                <a:ext uri="{FF2B5EF4-FFF2-40B4-BE49-F238E27FC236}">
                  <a16:creationId xmlns:a16="http://schemas.microsoft.com/office/drawing/2014/main" id="{610E5004-90D1-12E8-F6E1-B5C1743D9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0050" y="6581775"/>
              <a:ext cx="1262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70" name="Text Box 37">
              <a:extLst>
                <a:ext uri="{FF2B5EF4-FFF2-40B4-BE49-F238E27FC236}">
                  <a16:creationId xmlns:a16="http://schemas.microsoft.com/office/drawing/2014/main" id="{DB61F17D-45B4-2940-5BEF-AB82DA2FB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075" y="6140450"/>
              <a:ext cx="1189038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Fancy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71" name="Line 38">
              <a:extLst>
                <a:ext uri="{FF2B5EF4-FFF2-40B4-BE49-F238E27FC236}">
                  <a16:creationId xmlns:a16="http://schemas.microsoft.com/office/drawing/2014/main" id="{FE673CA9-ACFA-7041-115F-C3971CDBA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7075" y="6581775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72" name="Line 39">
              <a:extLst>
                <a:ext uri="{FF2B5EF4-FFF2-40B4-BE49-F238E27FC236}">
                  <a16:creationId xmlns:a16="http://schemas.microsoft.com/office/drawing/2014/main" id="{96BEBB74-E1EE-DD82-1A1A-647F8DA28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125" y="5910263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614440" name="Text Box 40">
              <a:extLst>
                <a:ext uri="{FF2B5EF4-FFF2-40B4-BE49-F238E27FC236}">
                  <a16:creationId xmlns:a16="http://schemas.microsoft.com/office/drawing/2014/main" id="{41FF7DF7-2ED6-7CDA-E748-28A695505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113" y="3017838"/>
              <a:ext cx="2184400" cy="933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lIns="100772" tIns="50387" rIns="100772" bIns="50387">
              <a:spAutoFit/>
            </a:bodyPr>
            <a:lstStyle/>
            <a:p>
              <a:pPr defTabSz="1008063">
                <a:spcBef>
                  <a:spcPct val="50000"/>
                </a:spcBef>
                <a:defRPr/>
              </a:pPr>
              <a:r>
                <a:rPr lang="en-US" sz="1800" dirty="0">
                  <a:solidFill>
                    <a:srgbClr val="0000CC"/>
                  </a:solidFill>
                  <a:latin typeface="+mj-lt"/>
                </a:rPr>
                <a:t>Decorator contains a visual component</a:t>
              </a:r>
            </a:p>
          </p:txBody>
        </p:sp>
        <p:sp>
          <p:nvSpPr>
            <p:cNvPr id="146474" name="Line 41">
              <a:extLst>
                <a:ext uri="{FF2B5EF4-FFF2-40B4-BE49-F238E27FC236}">
                  <a16:creationId xmlns:a16="http://schemas.microsoft.com/office/drawing/2014/main" id="{8FDB882F-5CD2-64D1-9BA2-5BEFFBF56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9063" y="3695700"/>
              <a:ext cx="0" cy="336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75" name="AutoShape 42">
              <a:extLst>
                <a:ext uri="{FF2B5EF4-FFF2-40B4-BE49-F238E27FC236}">
                  <a16:creationId xmlns:a16="http://schemas.microsoft.com/office/drawing/2014/main" id="{85D7B773-3362-DA42-4BB3-C5DCDDDB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375275"/>
              <a:ext cx="336550" cy="33655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9187" tIns="51577" rIns="99187" bIns="51577" anchor="ctr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76" name="Line 43">
              <a:extLst>
                <a:ext uri="{FF2B5EF4-FFF2-40B4-BE49-F238E27FC236}">
                  <a16:creationId xmlns:a16="http://schemas.microsoft.com/office/drawing/2014/main" id="{B8E36049-A5CF-4C48-D5B9-8EB3E342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8" y="5910263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77" name="Line 44">
              <a:extLst>
                <a:ext uri="{FF2B5EF4-FFF2-40B4-BE49-F238E27FC236}">
                  <a16:creationId xmlns:a16="http://schemas.microsoft.com/office/drawing/2014/main" id="{3FC6978B-178B-542D-1B57-27E8E201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8425" y="5910263"/>
              <a:ext cx="0" cy="250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78" name="Line 45">
              <a:extLst>
                <a:ext uri="{FF2B5EF4-FFF2-40B4-BE49-F238E27FC236}">
                  <a16:creationId xmlns:a16="http://schemas.microsoft.com/office/drawing/2014/main" id="{1538FB01-6CFB-FDF5-731B-B2B0D9B32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80363" y="5711825"/>
              <a:ext cx="0" cy="198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79" name="Text Box 46">
              <a:extLst>
                <a:ext uri="{FF2B5EF4-FFF2-40B4-BE49-F238E27FC236}">
                  <a16:creationId xmlns:a16="http://schemas.microsoft.com/office/drawing/2014/main" id="{C2C6BDA8-7574-2763-FF43-780236B6A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1913" y="6161088"/>
              <a:ext cx="1231900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Horiz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80" name="Line 47">
              <a:extLst>
                <a:ext uri="{FF2B5EF4-FFF2-40B4-BE49-F238E27FC236}">
                  <a16:creationId xmlns:a16="http://schemas.microsoft.com/office/drawing/2014/main" id="{D47B8AE5-B42C-F272-8F7A-B09BEC234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11913" y="6581775"/>
              <a:ext cx="1231900" cy="17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81" name="Text Box 48">
              <a:extLst>
                <a:ext uri="{FF2B5EF4-FFF2-40B4-BE49-F238E27FC236}">
                  <a16:creationId xmlns:a16="http://schemas.microsoft.com/office/drawing/2014/main" id="{A6342DDD-B23D-7A8D-E9AF-0291541DC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2775" y="6140450"/>
              <a:ext cx="1227138" cy="11493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99187" tIns="51577" rIns="99187" bIns="5157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Vert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resize()</a:t>
              </a:r>
            </a:p>
          </p:txBody>
        </p:sp>
        <p:sp>
          <p:nvSpPr>
            <p:cNvPr id="146482" name="Line 49">
              <a:extLst>
                <a:ext uri="{FF2B5EF4-FFF2-40B4-BE49-F238E27FC236}">
                  <a16:creationId xmlns:a16="http://schemas.microsoft.com/office/drawing/2014/main" id="{A9B57707-1441-26F3-3BBA-9034D764D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32775" y="6581775"/>
              <a:ext cx="1227138" cy="17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146483" name="AutoShape 50">
              <a:extLst>
                <a:ext uri="{FF2B5EF4-FFF2-40B4-BE49-F238E27FC236}">
                  <a16:creationId xmlns:a16="http://schemas.microsoft.com/office/drawing/2014/main" id="{4AFD5155-7F0E-A08C-7147-A4C7EC3C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5375275"/>
              <a:ext cx="336550" cy="33655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9187" tIns="51577" rIns="99187" bIns="51577" anchor="ctr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 b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484" name="Line 51">
              <a:extLst>
                <a:ext uri="{FF2B5EF4-FFF2-40B4-BE49-F238E27FC236}">
                  <a16:creationId xmlns:a16="http://schemas.microsoft.com/office/drawing/2014/main" id="{0436720A-4DD3-4D28-F4E3-969461E98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438" y="5880100"/>
              <a:ext cx="1931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485" name="Text Box 52">
              <a:extLst>
                <a:ext uri="{FF2B5EF4-FFF2-40B4-BE49-F238E27FC236}">
                  <a16:creationId xmlns:a16="http://schemas.microsoft.com/office/drawing/2014/main" id="{7C6293AC-F4A9-99D2-5239-03FFFA794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779838"/>
              <a:ext cx="2100263" cy="12922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  <a:miter lim="800000"/>
              <a:headEnd/>
              <a:tailEnd type="none" w="lg" len="lg"/>
            </a:ln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An imagined example </a:t>
              </a:r>
            </a:p>
          </p:txBody>
        </p:sp>
        <p:sp>
          <p:nvSpPr>
            <p:cNvPr id="146486" name="AutoShape 53">
              <a:extLst>
                <a:ext uri="{FF2B5EF4-FFF2-40B4-BE49-F238E27FC236}">
                  <a16:creationId xmlns:a16="http://schemas.microsoft.com/office/drawing/2014/main" id="{CA94986F-AA86-5B12-136C-BC7961845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113" y="2484438"/>
              <a:ext cx="381000" cy="152400"/>
            </a:xfrm>
            <a:prstGeom prst="diamond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621D51DE-2558-3DC6-5952-E7E0F05CD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182563"/>
            <a:ext cx="8596312" cy="1255713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Disadvantages of Inheritance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94B54A35-BF47-0893-91AB-B6BC316D8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960438"/>
            <a:ext cx="9296400" cy="5903912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/>
              <a:t>Use of inheritance leads to an explosion of classes …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With another type of border added: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Many more classes would be needed with this design.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If another view were added such as StreamedVideoView: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Double the number of Borders/Scrollbar classes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Use the Decorator Pattern instead!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>
            <a:extLst>
              <a:ext uri="{FF2B5EF4-FFF2-40B4-BE49-F238E27FC236}">
                <a16:creationId xmlns:a16="http://schemas.microsoft.com/office/drawing/2014/main" id="{9CDC57AD-D3EF-C257-EEB4-DB99CE29C8A2}"/>
              </a:ext>
            </a:extLst>
          </p:cNvPr>
          <p:cNvSpPr txBox="1">
            <a:spLocks noGrp="1"/>
          </p:cNvSpPr>
          <p:nvPr/>
        </p:nvSpPr>
        <p:spPr bwMode="auto">
          <a:xfrm>
            <a:off x="7623175" y="6800850"/>
            <a:ext cx="20701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/>
          <a:lstStyle>
            <a:lvl1pPr defTabSz="99377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9377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99377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9377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9377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0">
                <a:cs typeface="Arial" panose="020B0604020202020204" pitchFamily="34" charset="0"/>
              </a:rPr>
              <a:t>F-</a:t>
            </a:r>
            <a:fld id="{CD53800B-C2BE-4CD9-ABFD-CB36D5588964}" type="slidenum">
              <a:rPr lang="en-US" altLang="en-US" b="0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117</a:t>
            </a:fld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97924B12-E436-DD1D-02BF-C96911466737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544513" y="261938"/>
            <a:ext cx="8596312" cy="884237"/>
          </a:xfrm>
        </p:spPr>
        <p:txBody>
          <a:bodyPr/>
          <a:lstStyle/>
          <a:p>
            <a:r>
              <a:rPr lang="en-US" altLang="en-US" sz="3600"/>
              <a:t>Decorator</a:t>
            </a:r>
            <a:r>
              <a:rPr lang="en-US" altLang="en-US" sz="3200"/>
              <a:t> </a:t>
            </a:r>
            <a:r>
              <a:rPr lang="en-US" altLang="en-US" sz="3600"/>
              <a:t>Disadvantages</a:t>
            </a:r>
            <a:r>
              <a:rPr lang="en-US" altLang="en-US" sz="3200"/>
              <a:t> </a:t>
            </a:r>
          </a:p>
        </p:txBody>
      </p:sp>
      <p:sp>
        <p:nvSpPr>
          <p:cNvPr id="550916" name="Rectangle 3">
            <a:extLst>
              <a:ext uri="{FF2B5EF4-FFF2-40B4-BE49-F238E27FC236}">
                <a16:creationId xmlns:a16="http://schemas.microsoft.com/office/drawing/2014/main" id="{7CA90C03-5C36-8B9F-16BC-3A08DA941498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93675" y="1417638"/>
            <a:ext cx="9296400" cy="6248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ea typeface="MS PGothic" panose="020B0600070205080204" pitchFamily="34" charset="-128"/>
              </a:rPr>
              <a:t>When tempted to add many decorators: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ea typeface="MS PGothic" panose="020B0600070205080204" pitchFamily="34" charset="-128"/>
              </a:rPr>
              <a:t>A package may become hard to understand…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b="1">
                <a:solidFill>
                  <a:srgbClr val="FF0000"/>
                </a:solidFill>
                <a:ea typeface="MS PGothic" panose="020B0600070205080204" pitchFamily="34" charset="-128"/>
              </a:rPr>
              <a:t>Like Java I/O streams!!!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ea typeface="MS PGothic" panose="020B0600070205080204" pitchFamily="34" charset="-128"/>
              </a:rPr>
              <a:t>Solutions become complex: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>
                <a:ea typeface="MS PGothic" panose="020B0600070205080204" pitchFamily="34" charset="-128"/>
              </a:rPr>
              <a:t>A factory class may help</a:t>
            </a:r>
          </a:p>
        </p:txBody>
      </p:sp>
      <p:pic>
        <p:nvPicPr>
          <p:cNvPr id="550918" name="Picture 6">
            <a:extLst>
              <a:ext uri="{FF2B5EF4-FFF2-40B4-BE49-F238E27FC236}">
                <a16:creationId xmlns:a16="http://schemas.microsoft.com/office/drawing/2014/main" id="{70345753-8B28-FF3A-84B8-435F827B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170238"/>
            <a:ext cx="619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0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0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B07ED9D-3570-3531-AD56-AF1D76E1D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1288" y="-246063"/>
            <a:ext cx="8596313" cy="1255713"/>
          </a:xfrm>
        </p:spPr>
        <p:txBody>
          <a:bodyPr/>
          <a:lstStyle/>
          <a:p>
            <a:r>
              <a:rPr lang="en-US" altLang="en-US" sz="3600"/>
              <a:t>Decorator: Review </a:t>
            </a:r>
          </a:p>
        </p:txBody>
      </p:sp>
      <p:pic>
        <p:nvPicPr>
          <p:cNvPr id="150531" name="Picture 3" descr="[Decorator+Pattern+UML.gif]">
            <a:extLst>
              <a:ext uri="{FF2B5EF4-FFF2-40B4-BE49-F238E27FC236}">
                <a16:creationId xmlns:a16="http://schemas.microsoft.com/office/drawing/2014/main" id="{D6A1FED4-AC77-C1F9-D661-1AF7CCA5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036638"/>
            <a:ext cx="7845425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77" name="AutoShape 4">
            <a:extLst>
              <a:ext uri="{FF2B5EF4-FFF2-40B4-BE49-F238E27FC236}">
                <a16:creationId xmlns:a16="http://schemas.microsoft.com/office/drawing/2014/main" id="{FFDAF618-EF35-A5A1-1BC9-847A0713FB73}"/>
              </a:ext>
            </a:extLst>
          </p:cNvPr>
          <p:cNvSpPr>
            <a:spLocks/>
          </p:cNvSpPr>
          <p:nvPr/>
        </p:nvSpPr>
        <p:spPr bwMode="auto">
          <a:xfrm>
            <a:off x="6591300" y="579438"/>
            <a:ext cx="3173413" cy="1981200"/>
          </a:xfrm>
          <a:prstGeom prst="borderCallout1">
            <a:avLst>
              <a:gd name="adj1" fmla="val 21370"/>
              <a:gd name="adj2" fmla="val -819"/>
              <a:gd name="adj3" fmla="val 33699"/>
              <a:gd name="adj4" fmla="val -77838"/>
            </a:avLst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 for objects that can have responsibilities added to them dynamically </a:t>
            </a:r>
          </a:p>
        </p:txBody>
      </p:sp>
      <p:sp>
        <p:nvSpPr>
          <p:cNvPr id="617478" name="AutoShape 5">
            <a:extLst>
              <a:ext uri="{FF2B5EF4-FFF2-40B4-BE49-F238E27FC236}">
                <a16:creationId xmlns:a16="http://schemas.microsoft.com/office/drawing/2014/main" id="{6978234B-1EB5-2450-B05E-4EE97EDD075F}"/>
              </a:ext>
            </a:extLst>
          </p:cNvPr>
          <p:cNvSpPr>
            <a:spLocks/>
          </p:cNvSpPr>
          <p:nvPr/>
        </p:nvSpPr>
        <p:spPr bwMode="auto">
          <a:xfrm>
            <a:off x="0" y="5346700"/>
            <a:ext cx="2257425" cy="1625600"/>
          </a:xfrm>
          <a:prstGeom prst="borderCallout1">
            <a:avLst>
              <a:gd name="adj1" fmla="val 718"/>
              <a:gd name="adj2" fmla="val 80009"/>
              <a:gd name="adj3" fmla="val -64167"/>
              <a:gd name="adj4" fmla="val 108083"/>
            </a:avLst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 object to which additional responsibilities can be attached.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7" grpId="0" animBg="1"/>
      <p:bldP spid="61747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9B339E8-42B1-C411-9AF2-6864CBB64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350838"/>
            <a:ext cx="8596312" cy="674687"/>
          </a:xfrm>
        </p:spPr>
        <p:txBody>
          <a:bodyPr/>
          <a:lstStyle/>
          <a:p>
            <a:r>
              <a:rPr lang="it-IT" altLang="en-US" sz="3200"/>
              <a:t>Decorator Example: Object Diagram</a:t>
            </a:r>
          </a:p>
        </p:txBody>
      </p:sp>
      <p:sp>
        <p:nvSpPr>
          <p:cNvPr id="151555" name="AutoShape 4">
            <a:extLst>
              <a:ext uri="{FF2B5EF4-FFF2-40B4-BE49-F238E27FC236}">
                <a16:creationId xmlns:a16="http://schemas.microsoft.com/office/drawing/2014/main" id="{59DBC156-469F-3CB7-26C1-DED0243A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2438"/>
            <a:ext cx="3276600" cy="15113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aBorderDecorator</a:t>
            </a:r>
          </a:p>
          <a:p>
            <a:pPr algn="ctr" eaLnBrk="1" hangingPunct="1"/>
            <a:endParaRPr lang="it-IT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51556" name="Line 5">
            <a:extLst>
              <a:ext uri="{FF2B5EF4-FFF2-40B4-BE49-F238E27FC236}">
                <a16:creationId xmlns:a16="http://schemas.microsoft.com/office/drawing/2014/main" id="{3C3F0DE2-63AD-25D3-78E2-31F0B75B1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93950"/>
            <a:ext cx="319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1557" name="AutoShape 6">
            <a:extLst>
              <a:ext uri="{FF2B5EF4-FFF2-40B4-BE49-F238E27FC236}">
                <a16:creationId xmlns:a16="http://schemas.microsoft.com/office/drawing/2014/main" id="{3A735DB7-6325-3039-C476-EF23C3C0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2814638"/>
            <a:ext cx="3360738" cy="16795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aScrollDecorator</a:t>
            </a:r>
          </a:p>
          <a:p>
            <a:pPr algn="ctr" eaLnBrk="1" hangingPunct="1"/>
            <a:endParaRPr lang="it-IT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component</a:t>
            </a:r>
          </a:p>
        </p:txBody>
      </p:sp>
      <p:sp>
        <p:nvSpPr>
          <p:cNvPr id="151558" name="Line 7">
            <a:extLst>
              <a:ext uri="{FF2B5EF4-FFF2-40B4-BE49-F238E27FC236}">
                <a16:creationId xmlns:a16="http://schemas.microsoft.com/office/drawing/2014/main" id="{91CE6BB7-5365-0489-8DEE-4E691EB60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654425"/>
            <a:ext cx="336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151559" name="AutoShape 8">
            <a:extLst>
              <a:ext uri="{FF2B5EF4-FFF2-40B4-BE49-F238E27FC236}">
                <a16:creationId xmlns:a16="http://schemas.microsoft.com/office/drawing/2014/main" id="{BD99A002-5842-F439-64AB-D5ACBA56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81588"/>
            <a:ext cx="3527425" cy="92392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aTextView</a:t>
            </a:r>
          </a:p>
        </p:txBody>
      </p:sp>
      <p:cxnSp>
        <p:nvCxnSpPr>
          <p:cNvPr id="151560" name="AutoShape 9">
            <a:extLst>
              <a:ext uri="{FF2B5EF4-FFF2-40B4-BE49-F238E27FC236}">
                <a16:creationId xmlns:a16="http://schemas.microsoft.com/office/drawing/2014/main" id="{1CF16096-C756-55EF-8BF3-F4C74A065682}"/>
              </a:ext>
            </a:extLst>
          </p:cNvPr>
          <p:cNvCxnSpPr>
            <a:cxnSpLocks noChangeShapeType="1"/>
            <a:stCxn id="151555" idx="2"/>
            <a:endCxn id="151557" idx="1"/>
          </p:cNvCxnSpPr>
          <p:nvPr/>
        </p:nvCxnSpPr>
        <p:spPr bwMode="auto">
          <a:xfrm rot="16200000" flipH="1">
            <a:off x="2456656" y="2415382"/>
            <a:ext cx="420687" cy="2057400"/>
          </a:xfrm>
          <a:prstGeom prst="bentConnector2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561" name="AutoShape 10">
            <a:extLst>
              <a:ext uri="{FF2B5EF4-FFF2-40B4-BE49-F238E27FC236}">
                <a16:creationId xmlns:a16="http://schemas.microsoft.com/office/drawing/2014/main" id="{18DECBEB-0C0F-B923-1F25-9054571C43BC}"/>
              </a:ext>
            </a:extLst>
          </p:cNvPr>
          <p:cNvCxnSpPr>
            <a:cxnSpLocks noChangeShapeType="1"/>
            <a:endCxn id="151559" idx="1"/>
          </p:cNvCxnSpPr>
          <p:nvPr/>
        </p:nvCxnSpPr>
        <p:spPr bwMode="auto">
          <a:xfrm rot="16200000" flipH="1">
            <a:off x="5484019" y="4474369"/>
            <a:ext cx="1082675" cy="1055687"/>
          </a:xfrm>
          <a:prstGeom prst="bentConnector2">
            <a:avLst/>
          </a:prstGeom>
          <a:noFill/>
          <a:ln w="38100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498" name="Picture 2" descr="composite">
            <a:extLst>
              <a:ext uri="{FF2B5EF4-FFF2-40B4-BE49-F238E27FC236}">
                <a16:creationId xmlns:a16="http://schemas.microsoft.com/office/drawing/2014/main" id="{FC2D6A84-B9A7-DDAD-6AAB-BAD210D0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373063"/>
            <a:ext cx="39624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0" name="Rectangle 4">
            <a:extLst>
              <a:ext uri="{FF2B5EF4-FFF2-40B4-BE49-F238E27FC236}">
                <a16:creationId xmlns:a16="http://schemas.microsoft.com/office/drawing/2014/main" id="{D41048BE-616E-AD87-E987-448E78C30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" y="0"/>
            <a:ext cx="9840913" cy="5715000"/>
          </a:xfrm>
        </p:spPr>
        <p:txBody>
          <a:bodyPr/>
          <a:lstStyle/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Container north = new JPanel(new FlowLayout());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north.add(new JButton("Button 1"));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north.add(new JButton("Button 2"));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Container south = new JPanel(new BorderLayout());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south.add(new JLabel("Southwest"), BorderLayout.WEST);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south.add(new JLabel("Southeast"), BorderLayout.EAST);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// overall panel contains the smaller panels (composite)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JPanel overall = new JPanel(new BorderLayout());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overall.add(north, BorderLayout.NORTH);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overall.add(new JButton("Center Button"), BorderLayout.CENTER);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overall.add(south, BorderLayout.SOUTH);</a:t>
            </a:r>
          </a:p>
          <a:p>
            <a:pPr>
              <a:lnSpc>
                <a:spcPct val="9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2400"/>
              <a:t>frame.add(overall);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CF7515AA-DE37-784E-39FE-1821C541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5222875"/>
            <a:ext cx="3200400" cy="224631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I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JPanel, a part of Java Swing package. It is a container that can store a group of components. The main task of JPanel is to organize components</a:t>
            </a: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36D795C-53F5-6E76-14EA-304801DFE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1570038"/>
            <a:ext cx="3733800" cy="381000"/>
          </a:xfrm>
          <a:solidFill>
            <a:srgbClr val="FFFFCC"/>
          </a:solidFill>
          <a:ln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2000">
                <a:solidFill>
                  <a:schemeClr val="accent2"/>
                </a:solidFill>
              </a:rPr>
              <a:t>Composite example: Jpanel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2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2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2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2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2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AC423C-CEFD-37A4-5309-B9206D1DFA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15913"/>
            <a:ext cx="8596312" cy="655637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Java Borders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B7ED24B1-7D26-9C4A-897F-F7C13A9BF8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413" y="1185863"/>
            <a:ext cx="9829800" cy="606425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400"/>
              <a:t>Any JComponent can have 1 or more borders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400"/>
              <a:t>Borders are useful objects that, while not themselves components: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Know how to draw the edges of Swing components…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Borders are useful not only for drawing lines and fancy edges: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altLang="en-US" sz="2800" b="1">
                <a:solidFill>
                  <a:srgbClr val="0000CC"/>
                </a:solidFill>
              </a:rPr>
              <a:t>But also for providing titles and empty space around components</a:t>
            </a:r>
            <a:r>
              <a:rPr lang="en-US" altLang="en-US" sz="2800" b="1"/>
              <a:t>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endParaRPr lang="en-US" altLang="en-US" sz="2000"/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BF90A14C-E18C-06CD-1180-6D5B16681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0"/>
            <a:ext cx="8596312" cy="884238"/>
          </a:xfrm>
        </p:spPr>
        <p:txBody>
          <a:bodyPr/>
          <a:lstStyle/>
          <a:p>
            <a:r>
              <a:rPr lang="en-US" altLang="en-US" sz="3200"/>
              <a:t>JTextField, JTextArea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3BF02F1D-2180-811C-DB57-89612776A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10080625" cy="667543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Tx/>
              <a:buNone/>
            </a:pPr>
            <a:r>
              <a:rPr lang="en-US" altLang="en-US" sz="2800">
                <a:solidFill>
                  <a:srgbClr val="262626"/>
                </a:solidFill>
              </a:rPr>
              <a:t>	An input control for typing text values</a:t>
            </a:r>
            <a:br>
              <a:rPr lang="en-US" altLang="en-US" sz="2800">
                <a:solidFill>
                  <a:srgbClr val="262626"/>
                </a:solidFill>
              </a:rPr>
            </a:br>
            <a:r>
              <a:rPr lang="en-US" altLang="en-US" sz="2800">
                <a:solidFill>
                  <a:srgbClr val="262626"/>
                </a:solidFill>
              </a:rPr>
              <a:t>(field = single line;  area = multi-line)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public JTextField(int columns)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public JTextArea(int lines, int columns)</a:t>
            </a:r>
            <a:br>
              <a:rPr lang="en-US" altLang="en-US" sz="2800">
                <a:solidFill>
                  <a:srgbClr val="262626"/>
                </a:solidFill>
              </a:rPr>
            </a:br>
            <a:r>
              <a:rPr lang="en-US" altLang="en-US" sz="2800">
                <a:solidFill>
                  <a:srgbClr val="262626"/>
                </a:solidFill>
              </a:rPr>
              <a:t>Creates a new field, the given number of letters wide.</a:t>
            </a:r>
            <a:endParaRPr lang="en-US" altLang="en-US" sz="1100">
              <a:solidFill>
                <a:srgbClr val="40404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public String getText()</a:t>
            </a:r>
            <a:br>
              <a:rPr lang="en-US" altLang="en-US" sz="2800">
                <a:solidFill>
                  <a:srgbClr val="262626"/>
                </a:solidFill>
              </a:rPr>
            </a:br>
            <a:r>
              <a:rPr lang="en-US" altLang="en-US" sz="2800">
                <a:solidFill>
                  <a:srgbClr val="262626"/>
                </a:solidFill>
              </a:rPr>
              <a:t>Returns the text currently in                               the field.</a:t>
            </a:r>
            <a:endParaRPr lang="en-US" altLang="en-US" sz="1200">
              <a:solidFill>
                <a:srgbClr val="40404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public void setText(String text)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>
                <a:solidFill>
                  <a:srgbClr val="262626"/>
                </a:solidFill>
              </a:rPr>
              <a:t>Sets field's text to be the given string.</a:t>
            </a:r>
            <a:endParaRPr lang="en-US" altLang="en-US" sz="1100">
              <a:solidFill>
                <a:srgbClr val="404040"/>
              </a:solidFill>
            </a:endParaRP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i="1">
                <a:solidFill>
                  <a:srgbClr val="0000CC"/>
                </a:solidFill>
              </a:rPr>
              <a:t>What if the text area is too big to fit in the window?</a:t>
            </a:r>
          </a:p>
        </p:txBody>
      </p:sp>
      <p:pic>
        <p:nvPicPr>
          <p:cNvPr id="153604" name="Picture 4" descr="cg-textfield">
            <a:extLst>
              <a:ext uri="{FF2B5EF4-FFF2-40B4-BE49-F238E27FC236}">
                <a16:creationId xmlns:a16="http://schemas.microsoft.com/office/drawing/2014/main" id="{ED0F41B5-E1DC-E3D3-4FB4-DD856D94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36"/>
          <a:stretch>
            <a:fillRect/>
          </a:stretch>
        </p:blipFill>
        <p:spPr bwMode="auto">
          <a:xfrm>
            <a:off x="6869113" y="1635125"/>
            <a:ext cx="321151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5" name="Picture 5" descr="cg-textarea">
            <a:extLst>
              <a:ext uri="{FF2B5EF4-FFF2-40B4-BE49-F238E27FC236}">
                <a16:creationId xmlns:a16="http://schemas.microsoft.com/office/drawing/2014/main" id="{648AC57E-AEDA-3C58-B285-72D4BCD8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627438"/>
            <a:ext cx="3635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6C07F0-95DE-F841-04A5-8C2F7ACF69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02313" y="2103438"/>
            <a:ext cx="990600" cy="3048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6D91F-3312-F2B1-A83F-D3E8592F4A16}"/>
              </a:ext>
            </a:extLst>
          </p:cNvPr>
          <p:cNvCxnSpPr>
            <a:cxnSpLocks/>
          </p:cNvCxnSpPr>
          <p:nvPr/>
        </p:nvCxnSpPr>
        <p:spPr bwMode="auto">
          <a:xfrm>
            <a:off x="3363913" y="3003550"/>
            <a:ext cx="2667000" cy="776288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A18055B0-53DF-CDB2-EBF8-DE992BA2E5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-219075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Example: Scroll Bars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A30AD93-41E8-E0AF-2422-7D7EBAA397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5913" y="4379913"/>
            <a:ext cx="9525000" cy="2295525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Scroll bars can be attached to components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Approach #1: Component class can turn on scroll bars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Approach #2: Scroll bars can surround component</a:t>
            </a:r>
            <a:br>
              <a:rPr lang="en-US" altLang="en-US" sz="2800"/>
            </a:br>
            <a:r>
              <a:rPr lang="en-US" altLang="en-US" sz="2800" b="1">
                <a:solidFill>
                  <a:srgbClr val="0000CC"/>
                </a:solidFill>
              </a:rPr>
              <a:t>JScrollPane pane = new JScrollPane(component);</a:t>
            </a:r>
            <a:r>
              <a:rPr lang="en-US" altLang="en-US" sz="2800">
                <a:solidFill>
                  <a:srgbClr val="0000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Swing uses approach #2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0000CC"/>
                </a:solidFill>
              </a:rPr>
              <a:t>JScrollPane</a:t>
            </a:r>
            <a:r>
              <a:rPr lang="en-US" altLang="en-US" sz="2800"/>
              <a:t> is again a component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54628" name="Picture 10" descr="Ch5_13">
            <a:extLst>
              <a:ext uri="{FF2B5EF4-FFF2-40B4-BE49-F238E27FC236}">
                <a16:creationId xmlns:a16="http://schemas.microsoft.com/office/drawing/2014/main" id="{644B6159-8A92-763B-491C-833AF4BCC8AF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808038"/>
            <a:ext cx="3413125" cy="3429000"/>
          </a:xfrm>
        </p:spPr>
      </p:pic>
      <p:pic>
        <p:nvPicPr>
          <p:cNvPr id="154629" name="Picture 11" descr="Ch5_14">
            <a:extLst>
              <a:ext uri="{FF2B5EF4-FFF2-40B4-BE49-F238E27FC236}">
                <a16:creationId xmlns:a16="http://schemas.microsoft.com/office/drawing/2014/main" id="{B12E2F68-DC5B-38BD-BB5A-5DD941A73387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1113" y="1354138"/>
            <a:ext cx="6259512" cy="25447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8A4AF7C-F2D9-7A48-2B42-565322777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258763"/>
            <a:ext cx="8596312" cy="1255713"/>
          </a:xfrm>
        </p:spPr>
        <p:txBody>
          <a:bodyPr/>
          <a:lstStyle/>
          <a:p>
            <a:r>
              <a:rPr lang="en-US" altLang="en-US" sz="3600"/>
              <a:t>JScrollPane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393844B-4BF1-B62E-B6F4-46A1C1F68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55638"/>
            <a:ext cx="10080625" cy="6904037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en-US" sz="3200" i="1">
                <a:solidFill>
                  <a:srgbClr val="262626"/>
                </a:solidFill>
              </a:rPr>
              <a:t>	</a:t>
            </a:r>
            <a:r>
              <a:rPr lang="en-US" altLang="en-US" sz="3200" b="1">
                <a:solidFill>
                  <a:srgbClr val="0000CC"/>
                </a:solidFill>
              </a:rPr>
              <a:t>A container that adds scrollbars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around any other component</a:t>
            </a:r>
          </a:p>
          <a:p>
            <a:pPr>
              <a:spcBef>
                <a:spcPts val="600"/>
              </a:spcBef>
            </a:pPr>
            <a:endParaRPr lang="en-US" altLang="en-US" sz="3200">
              <a:solidFill>
                <a:srgbClr val="262626"/>
              </a:solidFill>
            </a:endParaRPr>
          </a:p>
          <a:p>
            <a:pPr>
              <a:spcBef>
                <a:spcPts val="600"/>
              </a:spcBef>
            </a:pPr>
            <a:endParaRPr lang="en-US" altLang="en-US" sz="3200">
              <a:solidFill>
                <a:srgbClr val="262626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sz="3200" b="1">
                <a:solidFill>
                  <a:srgbClr val="0000CC"/>
                </a:solidFill>
              </a:rPr>
              <a:t>public JScrollPane(Component comp)</a:t>
            </a:r>
            <a:br>
              <a:rPr lang="en-US" altLang="en-US" sz="3200">
                <a:solidFill>
                  <a:srgbClr val="262626"/>
                </a:solidFill>
              </a:rPr>
            </a:br>
            <a:r>
              <a:rPr lang="en-US" altLang="en-US" sz="3200">
                <a:solidFill>
                  <a:srgbClr val="262626"/>
                </a:solidFill>
              </a:rPr>
              <a:t>Wraps the given component with scrollbars.  </a:t>
            </a:r>
          </a:p>
          <a:p>
            <a:pPr lvl="1">
              <a:spcBef>
                <a:spcPts val="600"/>
              </a:spcBef>
              <a:spcAft>
                <a:spcPts val="3000"/>
              </a:spcAft>
            </a:pPr>
            <a:r>
              <a:rPr lang="en-US" altLang="en-US" sz="2800">
                <a:solidFill>
                  <a:srgbClr val="404040"/>
                </a:solidFill>
              </a:rPr>
              <a:t>After constructing the scroll pane, you must add the scroll pane, to the onscreen container:</a:t>
            </a:r>
            <a:endParaRPr lang="en-US" altLang="en-US">
              <a:solidFill>
                <a:srgbClr val="40404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40404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rgbClr val="40404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00CC"/>
                </a:solidFill>
              </a:rPr>
              <a:t>myContainer.add(</a:t>
            </a:r>
            <a:r>
              <a:rPr lang="en-US" altLang="en-US" b="1">
                <a:solidFill>
                  <a:srgbClr val="0000CC"/>
                </a:solidFill>
              </a:rPr>
              <a:t>new JScrollPane(textarea)</a:t>
            </a:r>
            <a:r>
              <a:rPr lang="en-US" altLang="en-US">
                <a:solidFill>
                  <a:srgbClr val="0000CC"/>
                </a:solidFill>
              </a:rPr>
              <a:t>,</a:t>
            </a:r>
            <a:br>
              <a:rPr lang="en-US" altLang="en-US">
                <a:solidFill>
                  <a:srgbClr val="0000CC"/>
                </a:solidFill>
              </a:rPr>
            </a:br>
            <a:r>
              <a:rPr lang="en-US" altLang="en-US">
                <a:solidFill>
                  <a:srgbClr val="0000CC"/>
                </a:solidFill>
              </a:rPr>
              <a:t>                BorderLayout.CENTER);</a:t>
            </a:r>
          </a:p>
        </p:txBody>
      </p:sp>
      <p:pic>
        <p:nvPicPr>
          <p:cNvPr id="155652" name="Picture 4" descr="jscrollpane">
            <a:extLst>
              <a:ext uri="{FF2B5EF4-FFF2-40B4-BE49-F238E27FC236}">
                <a16:creationId xmlns:a16="http://schemas.microsoft.com/office/drawing/2014/main" id="{87E5CF22-EB26-E307-FE06-9A519D8C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17873" r="3191" b="6241"/>
          <a:stretch>
            <a:fillRect/>
          </a:stretch>
        </p:blipFill>
        <p:spPr bwMode="auto">
          <a:xfrm>
            <a:off x="7021513" y="503238"/>
            <a:ext cx="297180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59A9318E-8B26-0E5A-E7B3-58DFBD78F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Quiz</a:t>
            </a:r>
          </a:p>
        </p:txBody>
      </p:sp>
      <p:sp>
        <p:nvSpPr>
          <p:cNvPr id="584707" name="Content Placeholder 2">
            <a:extLst>
              <a:ext uri="{FF2B5EF4-FFF2-40B4-BE49-F238E27FC236}">
                <a16:creationId xmlns:a16="http://schemas.microsoft.com/office/drawing/2014/main" id="{595F9047-C069-4652-A75E-BF41A73E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655638"/>
            <a:ext cx="9840912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An ice cream can be made with any of the following types of toppings in any combination and order: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/>
              <a:t>Nutty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/>
              <a:t>Honey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/>
              <a:t>Fruity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/>
              <a:t>Chocolate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dirty="0"/>
              <a:t>Vanilla</a:t>
            </a:r>
          </a:p>
          <a:p>
            <a:pPr marL="847725" indent="-7429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9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0000CC"/>
                </a:solidFill>
              </a:rPr>
              <a:t>Draw class diagram</a:t>
            </a:r>
          </a:p>
          <a:p>
            <a:pPr marL="847725" indent="-7429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95000"/>
              <a:buFont typeface="+mj-lt"/>
              <a:buAutoNum type="arabicPeriod"/>
              <a:defRPr/>
            </a:pPr>
            <a:r>
              <a:rPr lang="en-US" b="1" dirty="0">
                <a:solidFill>
                  <a:srgbClr val="0000CC"/>
                </a:solidFill>
              </a:rPr>
              <a:t>Write Java Code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>
            <a:extLst>
              <a:ext uri="{FF2B5EF4-FFF2-40B4-BE49-F238E27FC236}">
                <a16:creationId xmlns:a16="http://schemas.microsoft.com/office/drawing/2014/main" id="{2421034B-06D9-9AA3-9282-1162DA7F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655638"/>
            <a:ext cx="7543800" cy="690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Title 1">
            <a:extLst>
              <a:ext uri="{FF2B5EF4-FFF2-40B4-BE49-F238E27FC236}">
                <a16:creationId xmlns:a16="http://schemas.microsoft.com/office/drawing/2014/main" id="{A2A0389C-76E8-F474-A0F1-581A96649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960438"/>
          </a:xfrm>
        </p:spPr>
        <p:txBody>
          <a:bodyPr/>
          <a:lstStyle/>
          <a:p>
            <a:r>
              <a:rPr lang="en-US" altLang="en-US" sz="3600"/>
              <a:t>Quiz: Solution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>
            <a:extLst>
              <a:ext uri="{FF2B5EF4-FFF2-40B4-BE49-F238E27FC236}">
                <a16:creationId xmlns:a16="http://schemas.microsoft.com/office/drawing/2014/main" id="{CAD88E5D-22E5-C090-3CC2-929C5DB6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96313" cy="677863"/>
          </a:xfrm>
        </p:spPr>
        <p:txBody>
          <a:bodyPr/>
          <a:lstStyle/>
          <a:p>
            <a:r>
              <a:rPr lang="en-US" altLang="en-US" sz="3600"/>
              <a:t>Quiz: Java Code</a:t>
            </a:r>
          </a:p>
        </p:txBody>
      </p:sp>
      <p:sp>
        <p:nvSpPr>
          <p:cNvPr id="158723" name="TextBox 3">
            <a:extLst>
              <a:ext uri="{FF2B5EF4-FFF2-40B4-BE49-F238E27FC236}">
                <a16:creationId xmlns:a16="http://schemas.microsoft.com/office/drawing/2014/main" id="{2DBDFB17-4907-1D30-2B8A-813184AE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1838"/>
            <a:ext cx="5116513" cy="13716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interface Icecream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public String makeIcecream();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1924" name="TextBox 4">
            <a:extLst>
              <a:ext uri="{FF2B5EF4-FFF2-40B4-BE49-F238E27FC236}">
                <a16:creationId xmlns:a16="http://schemas.microsoft.com/office/drawing/2014/main" id="{0AF2D918-EAA5-12FC-8E01-D89E64B78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92363"/>
            <a:ext cx="7837488" cy="18446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SimpleIcecream implements Icecream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String makeIcecream()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return "Base Icecream";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81925" name="TextBox 6">
            <a:extLst>
              <a:ext uri="{FF2B5EF4-FFF2-40B4-BE49-F238E27FC236}">
                <a16:creationId xmlns:a16="http://schemas.microsoft.com/office/drawing/2014/main" id="{9FAB67CA-B2E1-1523-BF00-0FE096F4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48150"/>
            <a:ext cx="9372600" cy="326548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 class IcecreamDecorator implements Icecream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protected Icecream specialIcecream;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public IcecreamDecorator(Icecream specialIcecream)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this.specialIcecream = specialIcecream;}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public String makeIcecream()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return specialIcecream.makeIcecream();}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158726" name="Picture 2">
            <a:extLst>
              <a:ext uri="{FF2B5EF4-FFF2-40B4-BE49-F238E27FC236}">
                <a16:creationId xmlns:a16="http://schemas.microsoft.com/office/drawing/2014/main" id="{D580A6CD-974D-349C-FB78-8A38520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0"/>
            <a:ext cx="35814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Box 3">
            <a:extLst>
              <a:ext uri="{FF2B5EF4-FFF2-40B4-BE49-F238E27FC236}">
                <a16:creationId xmlns:a16="http://schemas.microsoft.com/office/drawing/2014/main" id="{806546B9-90DD-69DC-A48A-FDEB0587D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188"/>
            <a:ext cx="9764713" cy="32956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NuttyDecorator extends IcecreamDecorator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public NuttyDecorator(Icecream specialIcecream)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super(specialIcecream);  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public String makeIcecream()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return specialIcecream.makeIcecream() + addNuts();  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private String addNuts()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return " + crunchy nuts“;}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2947" name="TextBox 4">
            <a:extLst>
              <a:ext uri="{FF2B5EF4-FFF2-40B4-BE49-F238E27FC236}">
                <a16:creationId xmlns:a16="http://schemas.microsoft.com/office/drawing/2014/main" id="{785715E8-CA00-B7FD-948B-B96C895F0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24275"/>
            <a:ext cx="9764713" cy="37131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HoneyDecorator extends IcecreamDecorator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	public HoneyDecorator(Icecream specialIcecream)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		 super(specialIcecream);  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	public String makeIcecream()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		return specialIcecream.makeIcecream() + addHoney();  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	private String addHoney()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		 return " + sweet honey";}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BA3D4E8F-AC6F-A32A-25E3-572BE41B7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41288" y="198438"/>
            <a:ext cx="9383713" cy="601662"/>
          </a:xfrm>
        </p:spPr>
        <p:txBody>
          <a:bodyPr/>
          <a:lstStyle/>
          <a:p>
            <a:r>
              <a:rPr lang="en-GB" altLang="en-US" sz="3200">
                <a:solidFill>
                  <a:schemeClr val="tx1"/>
                </a:solidFill>
              </a:rPr>
              <a:t>Making Sense of Stream Classes…</a:t>
            </a:r>
            <a:endParaRPr lang="en-US" altLang="en-US" sz="3200">
              <a:solidFill>
                <a:schemeClr val="tx1"/>
              </a:solidFill>
            </a:endParaRPr>
          </a:p>
        </p:txBody>
      </p:sp>
      <p:sp>
        <p:nvSpPr>
          <p:cNvPr id="1467395" name="Rectangle 3">
            <a:extLst>
              <a:ext uri="{FF2B5EF4-FFF2-40B4-BE49-F238E27FC236}">
                <a16:creationId xmlns:a16="http://schemas.microsoft.com/office/drawing/2014/main" id="{47BCAC91-2F99-DF2D-849B-93140480D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63" y="1016000"/>
            <a:ext cx="9656762" cy="65532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1800"/>
              </a:spcAft>
            </a:pPr>
            <a:r>
              <a:rPr lang="en-US" altLang="en-US" sz="3200"/>
              <a:t>What are </a:t>
            </a:r>
            <a:r>
              <a:rPr lang="en-US" altLang="en-US" sz="3200" b="1">
                <a:solidFill>
                  <a:srgbClr val="0000CC"/>
                </a:solidFill>
              </a:rPr>
              <a:t>System.in.read() , System.out.print(), etc</a:t>
            </a:r>
            <a:r>
              <a:rPr lang="en-US" altLang="en-US" sz="3200"/>
              <a:t>… ?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en-US" sz="3200"/>
              <a:t>System class contains a variable called in -- an object created from a subclass of InputStream. 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2400"/>
              </a:spcAft>
            </a:pPr>
            <a:r>
              <a:rPr lang="en-US" altLang="en-US" sz="2800"/>
              <a:t>The period character after in states that read() belongs to </a:t>
            </a:r>
            <a:r>
              <a:rPr lang="en-US" altLang="en-US" sz="2800" b="1"/>
              <a:t>in 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en-US" sz="3200"/>
              <a:t>In other words: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en-US" sz="2800">
                <a:solidFill>
                  <a:srgbClr val="0000CC"/>
                </a:solidFill>
              </a:rPr>
              <a:t>read() is a method that belongs to an object called </a:t>
            </a:r>
            <a:r>
              <a:rPr lang="en-US" altLang="en-US" sz="2800" b="1">
                <a:solidFill>
                  <a:srgbClr val="0000CC"/>
                </a:solidFill>
              </a:rPr>
              <a:t>in</a:t>
            </a:r>
            <a:r>
              <a:rPr lang="en-US" altLang="en-US" sz="2800">
                <a:solidFill>
                  <a:srgbClr val="0000CC"/>
                </a:solidFill>
              </a:rPr>
              <a:t>, which in turn belongs to a class called System.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05A17C-4E37-9E26-E4E7-AED693B8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073525"/>
            <a:ext cx="5497512" cy="4365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final class System extends Object;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D7C9F9-579A-ED89-D0C5-F96F8C05F3A9}"/>
              </a:ext>
            </a:extLst>
          </p:cNvPr>
          <p:cNvSpPr/>
          <p:nvPr/>
        </p:nvSpPr>
        <p:spPr>
          <a:xfrm rot="19634886">
            <a:off x="7928389" y="76916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94" name="Group 9">
            <a:extLst>
              <a:ext uri="{FF2B5EF4-FFF2-40B4-BE49-F238E27FC236}">
                <a16:creationId xmlns:a16="http://schemas.microsoft.com/office/drawing/2014/main" id="{077C1D4F-1E63-6ED3-79B6-77FC3808B91A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503238"/>
            <a:ext cx="9840912" cy="6629400"/>
            <a:chOff x="1116570" y="3359856"/>
            <a:chExt cx="6851675" cy="3587345"/>
          </a:xfrm>
        </p:grpSpPr>
        <p:pic>
          <p:nvPicPr>
            <p:cNvPr id="161796" name="Picture 41" descr="C:\jobs\ph070\ch14\tif\14f1.tif">
              <a:extLst>
                <a:ext uri="{FF2B5EF4-FFF2-40B4-BE49-F238E27FC236}">
                  <a16:creationId xmlns:a16="http://schemas.microsoft.com/office/drawing/2014/main" id="{5C334588-B278-75CC-4673-6A247168F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93"/>
            <a:stretch>
              <a:fillRect/>
            </a:stretch>
          </p:blipFill>
          <p:spPr bwMode="auto">
            <a:xfrm>
              <a:off x="2404649" y="3923331"/>
              <a:ext cx="5509342" cy="302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797" name="AutoShape 39">
              <a:extLst>
                <a:ext uri="{FF2B5EF4-FFF2-40B4-BE49-F238E27FC236}">
                  <a16:creationId xmlns:a16="http://schemas.microsoft.com/office/drawing/2014/main" id="{B00A8856-FA6D-0B8B-4232-9BB06F38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4875" y="3359856"/>
              <a:ext cx="1923370" cy="406477"/>
            </a:xfrm>
            <a:prstGeom prst="borderCallout1">
              <a:avLst>
                <a:gd name="adj1" fmla="val 27069"/>
                <a:gd name="adj2" fmla="val -4366"/>
                <a:gd name="adj3" fmla="val 283083"/>
                <a:gd name="adj4" fmla="val -29481"/>
              </a:avLst>
            </a:prstGeom>
            <a:solidFill>
              <a:srgbClr val="FFFFCC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System.out</a:t>
              </a:r>
            </a:p>
          </p:txBody>
        </p:sp>
        <p:sp>
          <p:nvSpPr>
            <p:cNvPr id="161798" name="AutoShape 40">
              <a:extLst>
                <a:ext uri="{FF2B5EF4-FFF2-40B4-BE49-F238E27FC236}">
                  <a16:creationId xmlns:a16="http://schemas.microsoft.com/office/drawing/2014/main" id="{5099C7CF-A7E4-DD59-B8CF-C604CBEA9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570" y="3538348"/>
              <a:ext cx="1923370" cy="406477"/>
            </a:xfrm>
            <a:prstGeom prst="borderCallout1">
              <a:avLst>
                <a:gd name="adj1" fmla="val 27907"/>
                <a:gd name="adj2" fmla="val 104366"/>
                <a:gd name="adj3" fmla="val 582171"/>
                <a:gd name="adj4" fmla="val 196907"/>
              </a:avLst>
            </a:prstGeom>
            <a:solidFill>
              <a:srgbClr val="FFFFCC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System.in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64971FB-F6E1-BC43-2300-E8FDB1E3A002}"/>
              </a:ext>
            </a:extLst>
          </p:cNvPr>
          <p:cNvSpPr/>
          <p:nvPr/>
        </p:nvSpPr>
        <p:spPr>
          <a:xfrm rot="19634886">
            <a:off x="4284339" y="46518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163005BD-0EBC-004C-EC39-158B9F255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808038"/>
            <a:ext cx="285750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402C9636-A46E-FEE5-9A8E-BBF3C6BD9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98438"/>
            <a:ext cx="9072562" cy="671512"/>
          </a:xfrm>
        </p:spPr>
        <p:txBody>
          <a:bodyPr/>
          <a:lstStyle/>
          <a:p>
            <a:r>
              <a:rPr lang="en-US" altLang="en-US" sz="3200"/>
              <a:t>Some Insights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C23022-37D5-8756-03E7-B426FCE4A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538" y="1158875"/>
            <a:ext cx="9436100" cy="5715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/>
              <a:t>Why do you declare the methods to                          handle children in the abstract class? 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/>
              <a:t>Only the composite class has any use                             for them?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2800"/>
              <a:t>Is it not poor programming practice to have these methods inherited by primitive classes, which have no use for them?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There is a tradeoff here between safety and elegance…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ext Box 3">
            <a:extLst>
              <a:ext uri="{FF2B5EF4-FFF2-40B4-BE49-F238E27FC236}">
                <a16:creationId xmlns:a16="http://schemas.microsoft.com/office/drawing/2014/main" id="{CF2D418D-CFF6-B470-DB91-1EC12FEA4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3238"/>
            <a:ext cx="10080625" cy="725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10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GB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I/O System in Java is based on Streams</a:t>
            </a:r>
          </a:p>
          <a:p>
            <a:pPr lvl="1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 Streams are data sources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Programmers read data from input streams</a:t>
            </a:r>
          </a:p>
          <a:p>
            <a:pPr lvl="1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 Streams are data sinks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Programmers write data to output streams</a:t>
            </a:r>
            <a:endParaRPr lang="en-GB" altLang="en-US" sz="1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59000"/>
              <a:buFont typeface="Times" panose="02020603050405020304" pitchFamily="18" charset="0"/>
              <a:buBlip>
                <a:blip r:embed="rId3"/>
              </a:buBlip>
            </a:pPr>
            <a:r>
              <a:rPr lang="en-GB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GB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Java has two main types of Streams</a:t>
            </a:r>
          </a:p>
          <a:p>
            <a:pPr lvl="1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Byte Oriented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Each datum is a byte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uses InputStream class hierarchy &amp; OutputStream class hierarchy</a:t>
            </a:r>
          </a:p>
          <a:p>
            <a:pPr lvl="1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Character-based I/O streams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each datum is a Unicode character</a:t>
            </a:r>
          </a:p>
          <a:p>
            <a:pPr lvl="2" defTabSz="914400">
              <a:lnSpc>
                <a:spcPct val="105000"/>
              </a:lnSpc>
              <a:spcBef>
                <a:spcPts val="6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Helvetica" panose="020B0604020202020204" pitchFamily="34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uses Reader &amp; Writer class hierarchy</a:t>
            </a:r>
          </a:p>
        </p:txBody>
      </p:sp>
      <p:sp>
        <p:nvSpPr>
          <p:cNvPr id="162819" name="Text Box 4">
            <a:extLst>
              <a:ext uri="{FF2B5EF4-FFF2-40B4-BE49-F238E27FC236}">
                <a16:creationId xmlns:a16="http://schemas.microsoft.com/office/drawing/2014/main" id="{4406F05F-0345-456B-089F-52C9E6E1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-50800"/>
            <a:ext cx="5715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38000"/>
              <a:buFont typeface="StarBats"/>
              <a:buNone/>
            </a:pPr>
            <a:r>
              <a:rPr lang="en-GB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What are Streams?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2F21D-B7ED-C683-B53B-BF1CCD737700}"/>
              </a:ext>
            </a:extLst>
          </p:cNvPr>
          <p:cNvSpPr/>
          <p:nvPr/>
        </p:nvSpPr>
        <p:spPr>
          <a:xfrm rot="19634886">
            <a:off x="8019060" y="1654217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5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5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5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5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5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4">
            <a:extLst>
              <a:ext uri="{FF2B5EF4-FFF2-40B4-BE49-F238E27FC236}">
                <a16:creationId xmlns:a16="http://schemas.microsoft.com/office/drawing/2014/main" id="{90276945-E0AE-E10B-26A3-A7C74571C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198438"/>
            <a:ext cx="80010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>
              <a:buSzPct val="85000"/>
            </a:pPr>
            <a:r>
              <a:rPr lang="en-GB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Byte-Oriented Input Stream Classes</a:t>
            </a:r>
          </a:p>
        </p:txBody>
      </p:sp>
      <p:grpSp>
        <p:nvGrpSpPr>
          <p:cNvPr id="164867" name="Group 32">
            <a:extLst>
              <a:ext uri="{FF2B5EF4-FFF2-40B4-BE49-F238E27FC236}">
                <a16:creationId xmlns:a16="http://schemas.microsoft.com/office/drawing/2014/main" id="{C066ECF1-EC93-F2DE-8B3A-D2AC7433C744}"/>
              </a:ext>
            </a:extLst>
          </p:cNvPr>
          <p:cNvGrpSpPr>
            <a:grpSpLocks/>
          </p:cNvGrpSpPr>
          <p:nvPr/>
        </p:nvGrpSpPr>
        <p:grpSpPr bwMode="auto">
          <a:xfrm>
            <a:off x="0" y="1303338"/>
            <a:ext cx="10080625" cy="6027737"/>
            <a:chOff x="0" y="821"/>
            <a:chExt cx="6350" cy="3797"/>
          </a:xfrm>
        </p:grpSpPr>
        <p:sp>
          <p:nvSpPr>
            <p:cNvPr id="164869" name="Line 5">
              <a:extLst>
                <a:ext uri="{FF2B5EF4-FFF2-40B4-BE49-F238E27FC236}">
                  <a16:creationId xmlns:a16="http://schemas.microsoft.com/office/drawing/2014/main" id="{31950C11-87BF-46C9-71CE-5A2F94DBB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3208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0" name="Line 6">
              <a:extLst>
                <a:ext uri="{FF2B5EF4-FFF2-40B4-BE49-F238E27FC236}">
                  <a16:creationId xmlns:a16="http://schemas.microsoft.com/office/drawing/2014/main" id="{E1B3A19F-5B98-DF5F-8587-332BF66B5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3207"/>
              <a:ext cx="3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1" name="Line 7">
              <a:extLst>
                <a:ext uri="{FF2B5EF4-FFF2-40B4-BE49-F238E27FC236}">
                  <a16:creationId xmlns:a16="http://schemas.microsoft.com/office/drawing/2014/main" id="{C2F94181-B588-5979-D8FD-A6B272CED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" y="3207"/>
              <a:ext cx="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2" name="Line 8">
              <a:extLst>
                <a:ext uri="{FF2B5EF4-FFF2-40B4-BE49-F238E27FC236}">
                  <a16:creationId xmlns:a16="http://schemas.microsoft.com/office/drawing/2014/main" id="{BFF4D1E5-3478-0110-96BB-FD0EF2C0B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207"/>
              <a:ext cx="0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3" name="Line 9">
              <a:extLst>
                <a:ext uri="{FF2B5EF4-FFF2-40B4-BE49-F238E27FC236}">
                  <a16:creationId xmlns:a16="http://schemas.microsoft.com/office/drawing/2014/main" id="{7313CCD7-E9AD-3DC1-581A-7C5B0AEF2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" y="3207"/>
              <a:ext cx="0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4" name="Line 10">
              <a:extLst>
                <a:ext uri="{FF2B5EF4-FFF2-40B4-BE49-F238E27FC236}">
                  <a16:creationId xmlns:a16="http://schemas.microsoft.com/office/drawing/2014/main" id="{DFCB35EE-CF0E-6EBF-D93A-0FE6B1585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350"/>
              <a:ext cx="48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5" name="Line 11">
              <a:extLst>
                <a:ext uri="{FF2B5EF4-FFF2-40B4-BE49-F238E27FC236}">
                  <a16:creationId xmlns:a16="http://schemas.microsoft.com/office/drawing/2014/main" id="{19734C98-AD1C-599F-662E-1EE8E9274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350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6" name="Line 12">
              <a:extLst>
                <a:ext uri="{FF2B5EF4-FFF2-40B4-BE49-F238E27FC236}">
                  <a16:creationId xmlns:a16="http://schemas.microsoft.com/office/drawing/2014/main" id="{BD3DD076-7B00-1672-FBF1-860A9EC12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1350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7" name="Line 13">
              <a:extLst>
                <a:ext uri="{FF2B5EF4-FFF2-40B4-BE49-F238E27FC236}">
                  <a16:creationId xmlns:a16="http://schemas.microsoft.com/office/drawing/2014/main" id="{A2CA7F40-4942-5487-B5FF-383E73498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1350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8" name="Line 14">
              <a:extLst>
                <a:ext uri="{FF2B5EF4-FFF2-40B4-BE49-F238E27FC236}">
                  <a16:creationId xmlns:a16="http://schemas.microsoft.com/office/drawing/2014/main" id="{23401A4A-E939-A672-620D-6EA185E96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" y="1350"/>
              <a:ext cx="0" cy="10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79" name="Line 15">
              <a:extLst>
                <a:ext uri="{FF2B5EF4-FFF2-40B4-BE49-F238E27FC236}">
                  <a16:creationId xmlns:a16="http://schemas.microsoft.com/office/drawing/2014/main" id="{22045A94-E21D-8701-97CF-2A994B7E7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1350"/>
              <a:ext cx="1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80" name="Line 16">
              <a:extLst>
                <a:ext uri="{FF2B5EF4-FFF2-40B4-BE49-F238E27FC236}">
                  <a16:creationId xmlns:a16="http://schemas.microsoft.com/office/drawing/2014/main" id="{6BA80982-8861-06BF-9BCC-3E2EE4241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1350"/>
              <a:ext cx="0" cy="10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81" name="AutoShape 17">
              <a:extLst>
                <a:ext uri="{FF2B5EF4-FFF2-40B4-BE49-F238E27FC236}">
                  <a16:creationId xmlns:a16="http://schemas.microsoft.com/office/drawing/2014/main" id="{A17B6344-A913-7D6F-AB74-F2A10946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821"/>
              <a:ext cx="2538" cy="198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0000"/>
                <a:buFont typeface="StarBats"/>
                <a:buNone/>
              </a:pPr>
              <a:r>
                <a:rPr lang="en-GB" altLang="en-US" sz="2000" i="1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InputStream</a:t>
              </a:r>
            </a:p>
          </p:txBody>
        </p:sp>
        <p:sp>
          <p:nvSpPr>
            <p:cNvPr id="164882" name="AutoShape 18">
              <a:extLst>
                <a:ext uri="{FF2B5EF4-FFF2-40B4-BE49-F238E27FC236}">
                  <a16:creationId xmlns:a16="http://schemas.microsoft.com/office/drawing/2014/main" id="{3FF0C81F-BD2E-B626-0155-2FB0B150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" y="1737"/>
              <a:ext cx="1749" cy="178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ByteArrayInputStream</a:t>
              </a:r>
            </a:p>
          </p:txBody>
        </p:sp>
        <p:sp>
          <p:nvSpPr>
            <p:cNvPr id="164883" name="AutoShape 19">
              <a:extLst>
                <a:ext uri="{FF2B5EF4-FFF2-40B4-BE49-F238E27FC236}">
                  <a16:creationId xmlns:a16="http://schemas.microsoft.com/office/drawing/2014/main" id="{23F0E130-7B18-2B72-619F-E5D88CE8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737"/>
              <a:ext cx="1398" cy="178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FileInputStream</a:t>
              </a:r>
            </a:p>
          </p:txBody>
        </p:sp>
        <p:sp>
          <p:nvSpPr>
            <p:cNvPr id="164884" name="AutoShape 20">
              <a:extLst>
                <a:ext uri="{FF2B5EF4-FFF2-40B4-BE49-F238E27FC236}">
                  <a16:creationId xmlns:a16="http://schemas.microsoft.com/office/drawing/2014/main" id="{B53FAE4E-661C-1FA3-C584-1FF896C1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2608"/>
              <a:ext cx="1353" cy="18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FilterInputStream</a:t>
              </a:r>
            </a:p>
          </p:txBody>
        </p:sp>
        <p:sp>
          <p:nvSpPr>
            <p:cNvPr id="164885" name="AutoShape 21">
              <a:extLst>
                <a:ext uri="{FF2B5EF4-FFF2-40B4-BE49-F238E27FC236}">
                  <a16:creationId xmlns:a16="http://schemas.microsoft.com/office/drawing/2014/main" id="{49AEE7D8-CF48-ED4A-BFD9-9A860529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353"/>
              <a:ext cx="1385" cy="178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ObjectInputStream</a:t>
              </a:r>
            </a:p>
          </p:txBody>
        </p:sp>
        <p:sp>
          <p:nvSpPr>
            <p:cNvPr id="164886" name="AutoShape 22">
              <a:extLst>
                <a:ext uri="{FF2B5EF4-FFF2-40B4-BE49-F238E27FC236}">
                  <a16:creationId xmlns:a16="http://schemas.microsoft.com/office/drawing/2014/main" id="{331FD9D4-5273-0CB2-3D07-AA3DB134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2355"/>
              <a:ext cx="1567" cy="178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PipedInputStream</a:t>
              </a:r>
            </a:p>
          </p:txBody>
        </p:sp>
        <p:sp>
          <p:nvSpPr>
            <p:cNvPr id="164887" name="AutoShape 23">
              <a:extLst>
                <a:ext uri="{FF2B5EF4-FFF2-40B4-BE49-F238E27FC236}">
                  <a16:creationId xmlns:a16="http://schemas.microsoft.com/office/drawing/2014/main" id="{0EA22811-A0DB-E970-303C-9195912C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737"/>
              <a:ext cx="1568" cy="179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SequenceInputStream</a:t>
              </a:r>
            </a:p>
          </p:txBody>
        </p:sp>
        <p:sp>
          <p:nvSpPr>
            <p:cNvPr id="164888" name="Line 24">
              <a:extLst>
                <a:ext uri="{FF2B5EF4-FFF2-40B4-BE49-F238E27FC236}">
                  <a16:creationId xmlns:a16="http://schemas.microsoft.com/office/drawing/2014/main" id="{01AC99A4-D4E4-D6A9-EF49-2A2373998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2" y="1037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89" name="AutoShape 25">
              <a:extLst>
                <a:ext uri="{FF2B5EF4-FFF2-40B4-BE49-F238E27FC236}">
                  <a16:creationId xmlns:a16="http://schemas.microsoft.com/office/drawing/2014/main" id="{B864992E-B4B9-46A7-2BDF-3F4B6EEFF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3522"/>
              <a:ext cx="1624" cy="18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BufferedInputStream</a:t>
              </a:r>
            </a:p>
          </p:txBody>
        </p:sp>
        <p:sp>
          <p:nvSpPr>
            <p:cNvPr id="164890" name="AutoShape 26">
              <a:extLst>
                <a:ext uri="{FF2B5EF4-FFF2-40B4-BE49-F238E27FC236}">
                  <a16:creationId xmlns:a16="http://schemas.microsoft.com/office/drawing/2014/main" id="{DC45DB80-7109-4EB8-AFF9-922EBE5F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3522"/>
              <a:ext cx="1624" cy="18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DataInputStream</a:t>
              </a:r>
            </a:p>
          </p:txBody>
        </p:sp>
        <p:sp>
          <p:nvSpPr>
            <p:cNvPr id="164891" name="AutoShape 27">
              <a:extLst>
                <a:ext uri="{FF2B5EF4-FFF2-40B4-BE49-F238E27FC236}">
                  <a16:creationId xmlns:a16="http://schemas.microsoft.com/office/drawing/2014/main" id="{3DF78F31-CF00-0CA9-A3CA-4A4D7AECE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3522"/>
              <a:ext cx="1624" cy="18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PushbackInputStream</a:t>
              </a:r>
            </a:p>
          </p:txBody>
        </p:sp>
        <p:sp>
          <p:nvSpPr>
            <p:cNvPr id="164892" name="Line 28">
              <a:extLst>
                <a:ext uri="{FF2B5EF4-FFF2-40B4-BE49-F238E27FC236}">
                  <a16:creationId xmlns:a16="http://schemas.microsoft.com/office/drawing/2014/main" id="{95CB2E96-8265-6A4E-104C-E138CA006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7" y="2765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893" name="AutoShape 29">
              <a:extLst>
                <a:ext uri="{FF2B5EF4-FFF2-40B4-BE49-F238E27FC236}">
                  <a16:creationId xmlns:a16="http://schemas.microsoft.com/office/drawing/2014/main" id="{D3407393-9991-9657-1819-95441532C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4195"/>
              <a:ext cx="1625" cy="179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buClr>
                  <a:srgbClr val="000000"/>
                </a:buClr>
                <a:buSzPct val="67000"/>
                <a:buFont typeface="StarBats"/>
                <a:buNone/>
              </a:pPr>
              <a:r>
                <a:rPr lang="en-GB" altLang="en-US" sz="1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ZipInputStream</a:t>
              </a:r>
            </a:p>
          </p:txBody>
        </p:sp>
        <p:sp>
          <p:nvSpPr>
            <p:cNvPr id="164894" name="Text Box 30">
              <a:extLst>
                <a:ext uri="{FF2B5EF4-FFF2-40B4-BE49-F238E27FC236}">
                  <a16:creationId xmlns:a16="http://schemas.microsoft.com/office/drawing/2014/main" id="{87D39437-BF25-0C9F-DD15-E0DA5C324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4156"/>
              <a:ext cx="343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 anchor="ctr" anchorCtr="1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>
                <a:lnSpc>
                  <a:spcPts val="2050"/>
                </a:lnSpc>
                <a:buClr>
                  <a:srgbClr val="000000"/>
                </a:buClr>
                <a:buSzPct val="69000"/>
                <a:buFont typeface="StarBats"/>
                <a:buNone/>
              </a:pPr>
              <a:r>
                <a:rPr lang="en-GB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ZipInputStream is defined in: java.util.zip</a:t>
              </a:r>
            </a:p>
          </p:txBody>
        </p:sp>
        <p:sp>
          <p:nvSpPr>
            <p:cNvPr id="164895" name="Oval 32">
              <a:extLst>
                <a:ext uri="{FF2B5EF4-FFF2-40B4-BE49-F238E27FC236}">
                  <a16:creationId xmlns:a16="http://schemas.microsoft.com/office/drawing/2014/main" id="{50102F04-7964-C55E-6F77-B82189D6B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49"/>
              <a:ext cx="6350" cy="1469"/>
            </a:xfrm>
            <a:prstGeom prst="ellipse">
              <a:avLst/>
            </a:prstGeom>
            <a:noFill/>
            <a:ln w="57150" algn="ctr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Char char="Ø"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64896" name="Text Box 33">
              <a:extLst>
                <a:ext uri="{FF2B5EF4-FFF2-40B4-BE49-F238E27FC236}">
                  <a16:creationId xmlns:a16="http://schemas.microsoft.com/office/drawing/2014/main" id="{58672EA9-5AB9-A4C9-8696-9F5E298FB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3869"/>
              <a:ext cx="1824" cy="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854075" indent="-2841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Decorators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AE6B201-DFC5-DD33-CBBC-BCC52EAAEDFE}"/>
              </a:ext>
            </a:extLst>
          </p:cNvPr>
          <p:cNvSpPr/>
          <p:nvPr/>
        </p:nvSpPr>
        <p:spPr>
          <a:xfrm rot="19634886">
            <a:off x="7928389" y="76916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ransition>
    <p:cover dir="r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4" name="Group 30">
            <a:extLst>
              <a:ext uri="{FF2B5EF4-FFF2-40B4-BE49-F238E27FC236}">
                <a16:creationId xmlns:a16="http://schemas.microsoft.com/office/drawing/2014/main" id="{0FBCC416-82A3-9010-6336-022B6217E96C}"/>
              </a:ext>
            </a:extLst>
          </p:cNvPr>
          <p:cNvGrpSpPr>
            <a:grpSpLocks/>
          </p:cNvGrpSpPr>
          <p:nvPr/>
        </p:nvGrpSpPr>
        <p:grpSpPr bwMode="auto">
          <a:xfrm>
            <a:off x="11113" y="808038"/>
            <a:ext cx="9764712" cy="5943600"/>
            <a:chOff x="1116012" y="1906587"/>
            <a:chExt cx="7848600" cy="37465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5BF05A-0B60-1F26-64E4-1B7BFEEEB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220" y="1906587"/>
              <a:ext cx="1827214" cy="268179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Object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841CA5-0572-3622-D573-72F2FA2D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994" y="2860223"/>
              <a:ext cx="1980333" cy="65944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OutputStream</a:t>
              </a:r>
              <a:endParaRPr lang="en-US" i="1">
                <a:latin typeface="+mn-lt"/>
              </a:endParaRP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Writer</a:t>
              </a:r>
            </a:p>
          </p:txBody>
        </p:sp>
        <p:sp>
          <p:nvSpPr>
            <p:cNvPr id="5" name="AutoShape 1031">
              <a:extLst>
                <a:ext uri="{FF2B5EF4-FFF2-40B4-BE49-F238E27FC236}">
                  <a16:creationId xmlns:a16="http://schemas.microsoft.com/office/drawing/2014/main" id="{4244CCD3-B455-7247-DE8F-076E43C4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709" y="2266827"/>
              <a:ext cx="304961" cy="22114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6" name="Line 1032">
              <a:extLst>
                <a:ext uri="{FF2B5EF4-FFF2-40B4-BE49-F238E27FC236}">
                  <a16:creationId xmlns:a16="http://schemas.microsoft.com/office/drawing/2014/main" id="{8C400E76-19F6-9837-D5BC-59FBF2052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161" y="2605053"/>
              <a:ext cx="1276" cy="25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C13A5C-2B61-8E0B-8980-EC26F8AC0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895" y="2860223"/>
              <a:ext cx="1905050" cy="65944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InputStream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Reader</a:t>
              </a:r>
            </a:p>
          </p:txBody>
        </p:sp>
        <p:sp>
          <p:nvSpPr>
            <p:cNvPr id="8" name="Line 1034">
              <a:extLst>
                <a:ext uri="{FF2B5EF4-FFF2-40B4-BE49-F238E27FC236}">
                  <a16:creationId xmlns:a16="http://schemas.microsoft.com/office/drawing/2014/main" id="{F6A067B5-5ABB-B71E-A768-5AB241039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9786" y="2605053"/>
              <a:ext cx="1276" cy="25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9" name="Line 1035">
              <a:extLst>
                <a:ext uri="{FF2B5EF4-FFF2-40B4-BE49-F238E27FC236}">
                  <a16:creationId xmlns:a16="http://schemas.microsoft.com/office/drawing/2014/main" id="{389DF57C-618C-5D64-DCD5-DF50E25E8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1061" y="2605053"/>
              <a:ext cx="38100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0" name="Line 1036">
              <a:extLst>
                <a:ext uri="{FF2B5EF4-FFF2-40B4-BE49-F238E27FC236}">
                  <a16:creationId xmlns:a16="http://schemas.microsoft.com/office/drawing/2014/main" id="{24C9EE3D-F8C6-EE86-91BC-85E225F26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552" y="2487975"/>
              <a:ext cx="1276" cy="149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59CFB-171E-9A36-F51F-20C59FA8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278" y="4003987"/>
              <a:ext cx="1829766" cy="658439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2000" i="1">
                  <a:latin typeface="+mn-lt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i="1">
                  <a:latin typeface="+mn-lt"/>
                </a:rPr>
                <a:t>Writer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E68F46-ABCE-E9F9-2EA2-83CAF9AF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336" y="4003987"/>
              <a:ext cx="1981609" cy="658439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2000" i="1">
                  <a:latin typeface="+mn-lt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i="1">
                  <a:latin typeface="+mn-lt"/>
                </a:rPr>
                <a:t>Reader</a:t>
              </a:r>
            </a:p>
          </p:txBody>
        </p:sp>
        <p:sp>
          <p:nvSpPr>
            <p:cNvPr id="13" name="AutoShape 1039">
              <a:extLst>
                <a:ext uri="{FF2B5EF4-FFF2-40B4-BE49-F238E27FC236}">
                  <a16:creationId xmlns:a16="http://schemas.microsoft.com/office/drawing/2014/main" id="{F890AC3B-C7B7-11E5-0746-0AF6398E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042" y="3527669"/>
              <a:ext cx="304961" cy="22014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4" name="Line 1040">
              <a:extLst>
                <a:ext uri="{FF2B5EF4-FFF2-40B4-BE49-F238E27FC236}">
                  <a16:creationId xmlns:a16="http://schemas.microsoft.com/office/drawing/2014/main" id="{1467F50C-0393-5E5C-2C42-FEDF04AE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161" y="3750817"/>
              <a:ext cx="0" cy="2261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5" name="AutoShape 1041">
              <a:extLst>
                <a:ext uri="{FF2B5EF4-FFF2-40B4-BE49-F238E27FC236}">
                  <a16:creationId xmlns:a16="http://schemas.microsoft.com/office/drawing/2014/main" id="{207C005C-A303-83C1-7B3C-A469D838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219" y="3527669"/>
              <a:ext cx="303685" cy="22014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6" name="Line 1042">
              <a:extLst>
                <a:ext uri="{FF2B5EF4-FFF2-40B4-BE49-F238E27FC236}">
                  <a16:creationId xmlns:a16="http://schemas.microsoft.com/office/drawing/2014/main" id="{5C48E6D8-1E3B-4AC3-E48E-95CC3A1B2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061" y="3750817"/>
              <a:ext cx="0" cy="2261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A0C3A2-FB75-0FF2-C500-DB57E03C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513" y="5298851"/>
              <a:ext cx="1600089" cy="3542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FileWriter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EEFB67-3EE7-BEDB-F5B6-B39ED1283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2" y="5298851"/>
              <a:ext cx="1828490" cy="3542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latin typeface="+mn-lt"/>
                </a:rPr>
                <a:t>FileReader</a:t>
              </a:r>
            </a:p>
          </p:txBody>
        </p:sp>
        <p:sp>
          <p:nvSpPr>
            <p:cNvPr id="19" name="AutoShape 1045">
              <a:extLst>
                <a:ext uri="{FF2B5EF4-FFF2-40B4-BE49-F238E27FC236}">
                  <a16:creationId xmlns:a16="http://schemas.microsoft.com/office/drawing/2014/main" id="{7E71C0BD-3C75-9A57-2E67-5C35AAA8F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8042" y="4700451"/>
              <a:ext cx="304961" cy="22114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0" name="AutoShape 1047">
              <a:extLst>
                <a:ext uri="{FF2B5EF4-FFF2-40B4-BE49-F238E27FC236}">
                  <a16:creationId xmlns:a16="http://schemas.microsoft.com/office/drawing/2014/main" id="{25074C1E-780E-74BB-DD5D-078504E54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219" y="4700451"/>
              <a:ext cx="303685" cy="22114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1" name="Line 1048">
              <a:extLst>
                <a:ext uri="{FF2B5EF4-FFF2-40B4-BE49-F238E27FC236}">
                  <a16:creationId xmlns:a16="http://schemas.microsoft.com/office/drawing/2014/main" id="{96024DF0-779A-E500-9803-4B0E1CB3B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061" y="4921599"/>
              <a:ext cx="0" cy="149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E6A715-35AC-2BE1-9A9C-EAE54DC95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6122" y="5298851"/>
              <a:ext cx="1828490" cy="3542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2000" dirty="0" err="1">
                  <a:latin typeface="+mn-lt"/>
                </a:rPr>
                <a:t>BufferedWriter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FC8AB7-15C5-34B7-5120-4117975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621" y="5298851"/>
              <a:ext cx="1828491" cy="3542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46038" tIns="46038" rIns="46038" bIns="46038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 sz="2000" dirty="0" err="1">
                  <a:latin typeface="+mn-lt"/>
                </a:rPr>
                <a:t>BufferedReader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Line 1052">
              <a:extLst>
                <a:ext uri="{FF2B5EF4-FFF2-40B4-BE49-F238E27FC236}">
                  <a16:creationId xmlns:a16="http://schemas.microsoft.com/office/drawing/2014/main" id="{839235BF-BA14-157C-718F-EDC0F5C0D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336" y="5070698"/>
              <a:ext cx="2133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5" name="Line 1053">
              <a:extLst>
                <a:ext uri="{FF2B5EF4-FFF2-40B4-BE49-F238E27FC236}">
                  <a16:creationId xmlns:a16="http://schemas.microsoft.com/office/drawing/2014/main" id="{F45E0382-12E8-B485-54F3-859F9C3FB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0994" y="5070698"/>
              <a:ext cx="19803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6" name="Line 1054">
              <a:extLst>
                <a:ext uri="{FF2B5EF4-FFF2-40B4-BE49-F238E27FC236}">
                  <a16:creationId xmlns:a16="http://schemas.microsoft.com/office/drawing/2014/main" id="{395D46D9-BD2F-9EE0-C28C-B4869F20E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787" y="5070698"/>
              <a:ext cx="0" cy="228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7" name="Line 1055">
              <a:extLst>
                <a:ext uri="{FF2B5EF4-FFF2-40B4-BE49-F238E27FC236}">
                  <a16:creationId xmlns:a16="http://schemas.microsoft.com/office/drawing/2014/main" id="{323567F5-100A-B99E-0BA8-D53726BE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336" y="5070698"/>
              <a:ext cx="0" cy="228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8" name="Line 1056">
              <a:extLst>
                <a:ext uri="{FF2B5EF4-FFF2-40B4-BE49-F238E27FC236}">
                  <a16:creationId xmlns:a16="http://schemas.microsoft.com/office/drawing/2014/main" id="{6AE1BF01-C1DC-609E-1C52-EEFB45637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0994" y="5070698"/>
              <a:ext cx="0" cy="228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29" name="Line 1057">
              <a:extLst>
                <a:ext uri="{FF2B5EF4-FFF2-40B4-BE49-F238E27FC236}">
                  <a16:creationId xmlns:a16="http://schemas.microsoft.com/office/drawing/2014/main" id="{72DF76DE-21FC-EA19-FC03-B72208EFB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1327" y="5070698"/>
              <a:ext cx="0" cy="228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  <p:sp>
          <p:nvSpPr>
            <p:cNvPr id="30" name="Line 1060">
              <a:extLst>
                <a:ext uri="{FF2B5EF4-FFF2-40B4-BE49-F238E27FC236}">
                  <a16:creationId xmlns:a16="http://schemas.microsoft.com/office/drawing/2014/main" id="{27E014F4-8CA0-CCC9-9A18-F914C59C8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31161" y="4917596"/>
              <a:ext cx="0" cy="153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n-US" sz="3200">
                <a:latin typeface="+mn-lt"/>
              </a:endParaRPr>
            </a:p>
          </p:txBody>
        </p:sp>
      </p:grpSp>
      <p:sp>
        <p:nvSpPr>
          <p:cNvPr id="166915" name="Text Box 4">
            <a:extLst>
              <a:ext uri="{FF2B5EF4-FFF2-40B4-BE49-F238E27FC236}">
                <a16:creationId xmlns:a16="http://schemas.microsoft.com/office/drawing/2014/main" id="{0CB45175-51DF-B938-196E-9CBA4D6A1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46038"/>
            <a:ext cx="8001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>
              <a:buSzPct val="85000"/>
            </a:pPr>
            <a:r>
              <a:rPr lang="en-GB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Character-Oriented Stream Classes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AA848-3C4C-7EF1-A6FD-A47C12D77DBB}"/>
              </a:ext>
            </a:extLst>
          </p:cNvPr>
          <p:cNvSpPr/>
          <p:nvPr/>
        </p:nvSpPr>
        <p:spPr>
          <a:xfrm rot="19634886">
            <a:off x="7928389" y="76916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B2ADB-6537-E063-5BCD-C45FD576409A}"/>
              </a:ext>
            </a:extLst>
          </p:cNvPr>
          <p:cNvSpPr/>
          <p:nvPr/>
        </p:nvSpPr>
        <p:spPr bwMode="auto">
          <a:xfrm>
            <a:off x="87313" y="5608638"/>
            <a:ext cx="9829800" cy="17335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591874" name="Text Box 3">
            <a:extLst>
              <a:ext uri="{FF2B5EF4-FFF2-40B4-BE49-F238E27FC236}">
                <a16:creationId xmlns:a16="http://schemas.microsoft.com/office/drawing/2014/main" id="{EDBF4AD5-A7D2-CA32-78C5-E44AD40F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579438"/>
            <a:ext cx="9993312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InputStream is an abstract class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Programmers can only instantiate subclasses.</a:t>
            </a:r>
            <a:r>
              <a:rPr lang="en-GB" altLang="en-US" sz="32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endParaRPr lang="en-GB" altLang="en-US" sz="32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ByteArrayInputStream: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Constructor is provided with a byte array.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This byte array contains all the bytes provided by this stream</a:t>
            </a: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FileInputStream: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Constructor takes a filename or a FileDescriptor Object.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Opens a stream to a file.</a:t>
            </a:r>
            <a:endParaRPr lang="en-GB" altLang="en-US" sz="1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FilterInputStream: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Provides a basis for filtered input streams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Our focus…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1E686BFF-8C7F-E6F5-EAE0-CB10CFDB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0"/>
            <a:ext cx="5867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>
              <a:buSzPct val="85000"/>
            </a:pPr>
            <a:r>
              <a:rPr lang="en-GB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Creating an InputStream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13898-62BF-B283-6F9E-5A2B89E37ADD}"/>
              </a:ext>
            </a:extLst>
          </p:cNvPr>
          <p:cNvSpPr/>
          <p:nvPr/>
        </p:nvSpPr>
        <p:spPr>
          <a:xfrm rot="19634886">
            <a:off x="7928389" y="76916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1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1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1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1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1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1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1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1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1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1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1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18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3">
            <a:extLst>
              <a:ext uri="{FF2B5EF4-FFF2-40B4-BE49-F238E27FC236}">
                <a16:creationId xmlns:a16="http://schemas.microsoft.com/office/drawing/2014/main" id="{63178199-D8A1-867E-9D20-C684E7CE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5638"/>
            <a:ext cx="9764713" cy="666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ObjectInputStream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Created from another input stream (such as FileInputStream)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Reads bytes from the stream (which represent serialized Objects) and converts them back into Objects </a:t>
            </a: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endParaRPr lang="en-GB" altLang="en-US" sz="20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PipedInputStream: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Connects to an Instance of PipedOutputStream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pipe represents a one-way stream through which 2 threads may communicate</a:t>
            </a:r>
          </a:p>
          <a:p>
            <a:pPr lvl="2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Thread1 writes to a PipedOutputStream</a:t>
            </a:r>
          </a:p>
          <a:p>
            <a:pPr lvl="2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Thread2 reads from the PipedInputStream</a:t>
            </a: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endParaRPr lang="en-GB" altLang="en-US" sz="20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SequenceInputStream: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Constructor takes multiple InputStreams </a:t>
            </a:r>
          </a:p>
          <a:p>
            <a:pPr lvl="1" defTabSz="914400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Allows reading.  When one stream ends, it continues reading from next stream in the list</a:t>
            </a:r>
          </a:p>
        </p:txBody>
      </p:sp>
      <p:sp>
        <p:nvSpPr>
          <p:cNvPr id="169987" name="Text Box 4">
            <a:extLst>
              <a:ext uri="{FF2B5EF4-FFF2-40B4-BE49-F238E27FC236}">
                <a16:creationId xmlns:a16="http://schemas.microsoft.com/office/drawing/2014/main" id="{F5E9785F-BEE7-F6FD-0175-50F04F14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0"/>
            <a:ext cx="6062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>
              <a:buSzPct val="85000"/>
            </a:pPr>
            <a:r>
              <a:rPr lang="en-GB" altLang="en-US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Creating an InputStream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15611-94FB-D3D5-240A-F6787607CE9D}"/>
              </a:ext>
            </a:extLst>
          </p:cNvPr>
          <p:cNvSpPr/>
          <p:nvPr/>
        </p:nvSpPr>
        <p:spPr>
          <a:xfrm rot="19634886">
            <a:off x="8048052" y="1959018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35" descr="http://www.iitk.ac.in/esc101/05Aug/tutorial/figures/essential/23reader.gif">
            <a:extLst>
              <a:ext uri="{FF2B5EF4-FFF2-40B4-BE49-F238E27FC236}">
                <a16:creationId xmlns:a16="http://schemas.microsoft.com/office/drawing/2014/main" id="{FFE893AE-2CF6-A741-27EA-2235C99F8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731838"/>
            <a:ext cx="9601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EF8E60-2713-D585-06DC-91A1F249918E}"/>
              </a:ext>
            </a:extLst>
          </p:cNvPr>
          <p:cNvSpPr/>
          <p:nvPr/>
        </p:nvSpPr>
        <p:spPr>
          <a:xfrm rot="19634886">
            <a:off x="7013988" y="5878938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09333-502E-2B7C-C69A-9B47B68F5A26}"/>
              </a:ext>
            </a:extLst>
          </p:cNvPr>
          <p:cNvSpPr/>
          <p:nvPr/>
        </p:nvSpPr>
        <p:spPr bwMode="auto">
          <a:xfrm>
            <a:off x="407988" y="6446838"/>
            <a:ext cx="8518525" cy="81438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670CD205-F029-59A5-042E-F5EED0222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14300"/>
            <a:ext cx="8902700" cy="769938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Decorator Pattern in Java</a:t>
            </a:r>
          </a:p>
        </p:txBody>
      </p:sp>
      <p:sp>
        <p:nvSpPr>
          <p:cNvPr id="1478660" name="Rectangle 3">
            <a:extLst>
              <a:ext uri="{FF2B5EF4-FFF2-40B4-BE49-F238E27FC236}">
                <a16:creationId xmlns:a16="http://schemas.microsoft.com/office/drawing/2014/main" id="{1FE59CF3-BA8B-CF96-A481-BE7EB3B87D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84238"/>
            <a:ext cx="10080625" cy="6043612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CC"/>
                </a:solidFill>
              </a:rPr>
              <a:t>System.in is associated with keyboard input stream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800" dirty="0"/>
              <a:t>...  </a:t>
            </a:r>
            <a:r>
              <a:rPr lang="en-US" sz="2800" b="1" dirty="0" err="1">
                <a:solidFill>
                  <a:srgbClr val="0000CC"/>
                </a:solidFill>
              </a:rPr>
              <a:t>InputStreamReader</a:t>
            </a:r>
            <a:r>
              <a:rPr lang="en-US" sz="2800" dirty="0"/>
              <a:t>: Reads bytes and translates them into characters using the specified character encoding. 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rgbClr val="0000CC"/>
                </a:solidFill>
              </a:rPr>
              <a:t>BufferedReader</a:t>
            </a:r>
            <a:r>
              <a:rPr lang="en-US" sz="3200" b="1" dirty="0">
                <a:solidFill>
                  <a:srgbClr val="0000CC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800" dirty="0">
                <a:solidFill>
                  <a:srgbClr val="003300"/>
                </a:solidFill>
              </a:rPr>
              <a:t>Read text from a character-input stream, buffering characters so as to provide for efficient reading of characters, arrays, and lines.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CC"/>
                </a:solidFill>
              </a:rPr>
              <a:t>Example:</a:t>
            </a:r>
          </a:p>
          <a:p>
            <a:pPr marL="536575" lvl="1" indent="0" eaLnBrk="1" hangingPunct="1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None/>
              <a:defRPr/>
            </a:pPr>
            <a:r>
              <a:rPr lang="en-US" sz="2400" b="1" dirty="0" err="1">
                <a:solidFill>
                  <a:srgbClr val="0000CC"/>
                </a:solidFill>
              </a:rPr>
              <a:t>BufferedReader</a:t>
            </a:r>
            <a:r>
              <a:rPr lang="en-US" sz="2400" b="1" dirty="0">
                <a:solidFill>
                  <a:srgbClr val="0000CC"/>
                </a:solidFill>
              </a:rPr>
              <a:t> keyboard = new </a:t>
            </a:r>
            <a:r>
              <a:rPr lang="en-US" sz="2400" b="1" dirty="0" err="1">
                <a:solidFill>
                  <a:srgbClr val="0000CC"/>
                </a:solidFill>
              </a:rPr>
              <a:t>BufferedReader</a:t>
            </a:r>
            <a:r>
              <a:rPr lang="en-US" sz="2400" b="1" dirty="0">
                <a:solidFill>
                  <a:srgbClr val="0000CC"/>
                </a:solidFill>
              </a:rPr>
              <a:t>(new </a:t>
            </a:r>
            <a:r>
              <a:rPr lang="en-US" sz="2000" b="1" dirty="0" err="1">
                <a:solidFill>
                  <a:srgbClr val="0000CC"/>
                </a:solidFill>
              </a:rPr>
              <a:t>InputStreamReader</a:t>
            </a:r>
            <a:r>
              <a:rPr lang="en-US" sz="2000" b="1" dirty="0">
                <a:solidFill>
                  <a:srgbClr val="0000CC"/>
                </a:solidFill>
              </a:rPr>
              <a:t>(System.in));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5C90D-76B4-D47B-4A5E-9DE9A430F804}"/>
              </a:ext>
            </a:extLst>
          </p:cNvPr>
          <p:cNvSpPr/>
          <p:nvPr/>
        </p:nvSpPr>
        <p:spPr>
          <a:xfrm rot="19634886">
            <a:off x="7671063" y="2721018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>
            <a:extLst>
              <a:ext uri="{FF2B5EF4-FFF2-40B4-BE49-F238E27FC236}">
                <a16:creationId xmlns:a16="http://schemas.microsoft.com/office/drawing/2014/main" id="{265FF8EB-9F8F-2880-A64D-26B2F092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5360988"/>
            <a:ext cx="754856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3" name="Content Placeholder 2">
            <a:extLst>
              <a:ext uri="{FF2B5EF4-FFF2-40B4-BE49-F238E27FC236}">
                <a16:creationId xmlns:a16="http://schemas.microsoft.com/office/drawing/2014/main" id="{02543A8C-640B-B5EC-E216-5038683F5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840913" cy="6675438"/>
          </a:xfrm>
        </p:spPr>
        <p:txBody>
          <a:bodyPr/>
          <a:lstStyle/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 import java.io.*;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class Test{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public static void main(String args[])throws Exception{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InputStreamReader r=new         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                          InputStreamReader(System.in);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BufferedReader br=new BufferedReader(r);  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System.out.println("Enter your name");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String name=br.readLine();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System.out.println("Welcome "+name);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 } 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6F967-F4CA-599B-FB1C-A85EE04055D1}"/>
              </a:ext>
            </a:extLst>
          </p:cNvPr>
          <p:cNvSpPr/>
          <p:nvPr/>
        </p:nvSpPr>
        <p:spPr>
          <a:xfrm rot="19634886">
            <a:off x="7723200" y="3802489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>
            <a:extLst>
              <a:ext uri="{FF2B5EF4-FFF2-40B4-BE49-F238E27FC236}">
                <a16:creationId xmlns:a16="http://schemas.microsoft.com/office/drawing/2014/main" id="{9985DDE4-B37E-9F00-8931-B99F6DCE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636838"/>
            <a:ext cx="8534400" cy="392588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>
            <a:spAutoFit/>
          </a:bodyPr>
          <a:lstStyle/>
          <a:p>
            <a:pPr defTabSz="1008063">
              <a:spcBef>
                <a:spcPct val="50000"/>
              </a:spcBef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BufferedReader</a:t>
            </a:r>
          </a:p>
          <a:p>
            <a:pPr defTabSz="1008063">
              <a:spcBef>
                <a:spcPct val="50000"/>
              </a:spcBef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readLine()</a:t>
            </a:r>
            <a:endParaRPr lang="en-US" sz="3000" b="0">
              <a:solidFill>
                <a:schemeClr val="tx1"/>
              </a:solidFill>
            </a:endParaRPr>
          </a:p>
          <a:p>
            <a:pPr defTabSz="1008063">
              <a:spcBef>
                <a:spcPct val="50000"/>
              </a:spcBef>
              <a:defRPr/>
            </a:pPr>
            <a:endParaRPr lang="en-US" sz="3000" b="0">
              <a:solidFill>
                <a:schemeClr val="tx1"/>
              </a:solidFill>
            </a:endParaRPr>
          </a:p>
          <a:p>
            <a:pPr defTabSz="1008063">
              <a:spcBef>
                <a:spcPct val="50000"/>
              </a:spcBef>
              <a:defRPr/>
            </a:pPr>
            <a:endParaRPr lang="en-US" sz="3000" b="0">
              <a:solidFill>
                <a:schemeClr val="tx1"/>
              </a:solidFill>
            </a:endParaRPr>
          </a:p>
          <a:p>
            <a:pPr defTabSz="1008063">
              <a:spcBef>
                <a:spcPct val="50000"/>
              </a:spcBef>
              <a:defRPr/>
            </a:pPr>
            <a:endParaRPr lang="en-US" sz="3000" b="0">
              <a:solidFill>
                <a:schemeClr val="tx1"/>
              </a:solidFill>
            </a:endParaRPr>
          </a:p>
          <a:p>
            <a:pPr defTabSz="1008063">
              <a:spcBef>
                <a:spcPct val="50000"/>
              </a:spcBef>
              <a:defRPr/>
            </a:pPr>
            <a:endParaRPr lang="en-US" sz="3000" b="0">
              <a:solidFill>
                <a:schemeClr val="tx1"/>
              </a:solidFill>
            </a:endParaRPr>
          </a:p>
        </p:txBody>
      </p:sp>
      <p:sp>
        <p:nvSpPr>
          <p:cNvPr id="362499" name="Text Box 3">
            <a:extLst>
              <a:ext uri="{FF2B5EF4-FFF2-40B4-BE49-F238E27FC236}">
                <a16:creationId xmlns:a16="http://schemas.microsoft.com/office/drawing/2014/main" id="{E2E5F186-D9A3-97B1-A155-94B51508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4302125"/>
            <a:ext cx="5435600" cy="1182688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lIns="100772" tIns="50387" rIns="100772" bIns="50387">
            <a:spAutoFit/>
          </a:bodyPr>
          <a:lstStyle/>
          <a:p>
            <a:pPr defTabSz="1008063">
              <a:spcBef>
                <a:spcPct val="50000"/>
              </a:spcBef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InputStreamReader</a:t>
            </a:r>
          </a:p>
          <a:p>
            <a:pPr defTabSz="1008063">
              <a:spcBef>
                <a:spcPct val="50000"/>
              </a:spcBef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read() close()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A9F54EE1-5E69-1BA0-0CE1-A916C2FF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-254000"/>
            <a:ext cx="85693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 anchor="b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tx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Example of decorator pattern use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C0A6008D-E603-A0B9-2354-89371EEF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87450"/>
            <a:ext cx="9448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9187" tIns="51577" rIns="99187" bIns="5157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BufferedReader </a:t>
            </a:r>
            <a:r>
              <a:rPr lang="en-US" altLang="en-US" sz="3100" b="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decorates</a:t>
            </a:r>
            <a:r>
              <a: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InputStreamReader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325BB-75B2-31C8-BD9E-E03373F56E43}"/>
              </a:ext>
            </a:extLst>
          </p:cNvPr>
          <p:cNvSpPr/>
          <p:nvPr/>
        </p:nvSpPr>
        <p:spPr>
          <a:xfrm rot="19634886">
            <a:off x="8284290" y="2873417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90480-A97F-CA1A-FB08-04DC7EF06CF9}"/>
              </a:ext>
            </a:extLst>
          </p:cNvPr>
          <p:cNvSpPr/>
          <p:nvPr/>
        </p:nvSpPr>
        <p:spPr bwMode="auto">
          <a:xfrm>
            <a:off x="0" y="5532438"/>
            <a:ext cx="10080625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68703906-298D-8012-F02B-B495292EF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-182563"/>
            <a:ext cx="8596313" cy="1255713"/>
          </a:xfrm>
        </p:spPr>
        <p:txBody>
          <a:bodyPr/>
          <a:lstStyle/>
          <a:p>
            <a:r>
              <a:rPr lang="en-US" altLang="en-US" sz="3600"/>
              <a:t>I/O  Explanation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71A8F223-6747-1895-076C-04CBDFB9F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88" y="808038"/>
            <a:ext cx="10080625" cy="69040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200">
                <a:solidFill>
                  <a:srgbClr val="262626"/>
                </a:solidFill>
              </a:rPr>
              <a:t>Normal </a:t>
            </a:r>
            <a:r>
              <a:rPr lang="en-US" altLang="en-US" sz="3200" b="1">
                <a:solidFill>
                  <a:srgbClr val="0000CC"/>
                </a:solidFill>
              </a:rPr>
              <a:t>InputStream</a:t>
            </a:r>
            <a:r>
              <a:rPr lang="en-US" altLang="en-US" sz="3200">
                <a:solidFill>
                  <a:srgbClr val="262626"/>
                </a:solidFill>
              </a:rPr>
              <a:t> class has only </a:t>
            </a:r>
            <a:r>
              <a:rPr lang="en-US" altLang="en-US" sz="3200" b="1">
                <a:solidFill>
                  <a:srgbClr val="0000CC"/>
                </a:solidFill>
              </a:rPr>
              <a:t>public int read()</a:t>
            </a:r>
            <a:r>
              <a:rPr lang="en-US" altLang="en-US" sz="3200">
                <a:solidFill>
                  <a:srgbClr val="262626"/>
                </a:solidFill>
              </a:rPr>
              <a:t> method to read one letter at a time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800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200">
                <a:solidFill>
                  <a:srgbClr val="262626"/>
                </a:solidFill>
              </a:rPr>
              <a:t>Decorators such as </a:t>
            </a:r>
            <a:r>
              <a:rPr lang="en-US" altLang="en-US" sz="3200" b="1">
                <a:solidFill>
                  <a:srgbClr val="0000CC"/>
                </a:solidFill>
              </a:rPr>
              <a:t>BufferedReader</a:t>
            </a:r>
            <a:r>
              <a:rPr lang="en-US" altLang="en-US" sz="3200">
                <a:solidFill>
                  <a:srgbClr val="262626"/>
                </a:solidFill>
              </a:rPr>
              <a:t> add functionality to read the stream more easily</a:t>
            </a:r>
            <a:endParaRPr lang="en-US" altLang="en-US" sz="1600">
              <a:solidFill>
                <a:srgbClr val="262626"/>
              </a:solidFill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// InputStreamReader/BufferedReader decorate InputStream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InputStream in = new FileInputStream("hardcode.txt");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InputStreamReader isr = new InputStreamReader(in);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BufferedReader br = new BufferedReader(isr);</a:t>
            </a:r>
            <a:endParaRPr lang="en-US" altLang="en-US" sz="2400" b="1">
              <a:solidFill>
                <a:srgbClr val="404040"/>
              </a:solidFill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// Thanks to decorator streams, can read an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// entire line from the file in one call else would read characters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8000"/>
                </a:solidFill>
              </a:rPr>
              <a:t>// (InputStream only provides </a:t>
            </a:r>
            <a:r>
              <a:rPr lang="en-US" altLang="en-US" sz="2000" b="1" i="1">
                <a:solidFill>
                  <a:srgbClr val="008000"/>
                </a:solidFill>
              </a:rPr>
              <a:t>public int read()</a:t>
            </a:r>
            <a:r>
              <a:rPr lang="en-US" altLang="en-US" sz="2000" b="1">
                <a:solidFill>
                  <a:srgbClr val="008000"/>
                </a:solidFill>
              </a:rPr>
              <a:t> 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String wholeLine = br.readLine();</a:t>
            </a: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F74FB-6355-AD32-AA18-EFD54D88DC19}"/>
              </a:ext>
            </a:extLst>
          </p:cNvPr>
          <p:cNvSpPr/>
          <p:nvPr/>
        </p:nvSpPr>
        <p:spPr>
          <a:xfrm rot="19634886">
            <a:off x="8121077" y="1462131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3E082EC-200F-2E3D-55AD-8FDD3C3B7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274638"/>
            <a:ext cx="9072563" cy="671512"/>
          </a:xfrm>
        </p:spPr>
        <p:txBody>
          <a:bodyPr/>
          <a:lstStyle/>
          <a:p>
            <a:r>
              <a:rPr lang="en-US" altLang="en-US" sz="3200"/>
              <a:t>Elegance Issue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5511F576-69D4-3862-DB08-01BD84C1B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3063" y="1189038"/>
            <a:ext cx="9166225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If the child management methods are moved from the abstract class to the composite one, </a:t>
            </a:r>
          </a:p>
          <a:p>
            <a:pPr lvl="1">
              <a:lnSpc>
                <a:spcPct val="114000"/>
              </a:lnSpc>
              <a:spcAft>
                <a:spcPts val="3600"/>
              </a:spcAft>
            </a:pPr>
            <a:r>
              <a:rPr lang="en-US" altLang="en-US" sz="2800">
                <a:solidFill>
                  <a:srgbClr val="0000CC"/>
                </a:solidFill>
              </a:rPr>
              <a:t>The client can never call these methods on primitive objects, improving elegance.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However, this gives primitive and composite objects different interfaces: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Which is what the design pattern is to avoid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3">
            <a:extLst>
              <a:ext uri="{FF2B5EF4-FFF2-40B4-BE49-F238E27FC236}">
                <a16:creationId xmlns:a16="http://schemas.microsoft.com/office/drawing/2014/main" id="{C5114501-008F-68C0-5135-F9531EEAF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76200"/>
            <a:ext cx="579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>
              <a:buSzPct val="85000"/>
            </a:pPr>
            <a:r>
              <a:rPr lang="en-GB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Filter Output Streams - Example</a:t>
            </a:r>
          </a:p>
        </p:txBody>
      </p:sp>
      <p:sp>
        <p:nvSpPr>
          <p:cNvPr id="177155" name="AutoShape 4">
            <a:extLst>
              <a:ext uri="{FF2B5EF4-FFF2-40B4-BE49-F238E27FC236}">
                <a16:creationId xmlns:a16="http://schemas.microsoft.com/office/drawing/2014/main" id="{FE4557B0-7263-9C67-563A-D2C2C91A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655638"/>
            <a:ext cx="9372600" cy="4419600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854075" indent="-2841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77156" name="Text Box 5">
            <a:extLst>
              <a:ext uri="{FF2B5EF4-FFF2-40B4-BE49-F238E27FC236}">
                <a16:creationId xmlns:a16="http://schemas.microsoft.com/office/drawing/2014/main" id="{D1695D34-2761-949D-C9BA-9429A4E3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55638"/>
            <a:ext cx="89916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import java.io.*;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endParaRPr lang="en-GB" altLang="en-US" sz="18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MyClass{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public void test() {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try {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FileOutputStream out = new FileOutputStream("Test");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OutputStreamWriter oswOut = new OutputStreamWriter(out);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BufferedWriter bufOut = new BufferedWriter(oswOut);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</a:t>
            </a:r>
            <a:r>
              <a:rPr lang="en-GB" altLang="en-US" sz="1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programmer now uses bufOut…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}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catch (IOException x){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}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  <a:p>
            <a:pPr defTabSz="914400">
              <a:spcBef>
                <a:spcPts val="263"/>
              </a:spcBef>
              <a:buClr>
                <a:srgbClr val="000000"/>
              </a:buClr>
              <a:buSzPct val="228000"/>
              <a:buFont typeface="Times New Roman" panose="02020603050405020304" pitchFamily="18" charset="0"/>
              <a:buNone/>
            </a:pPr>
            <a:r>
              <a:rPr lang="en-GB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7157" name="Oval 6">
            <a:extLst>
              <a:ext uri="{FF2B5EF4-FFF2-40B4-BE49-F238E27FC236}">
                <a16:creationId xmlns:a16="http://schemas.microsoft.com/office/drawing/2014/main" id="{3E0308CB-F4AE-442C-7520-E10E9A64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5954713"/>
            <a:ext cx="1751013" cy="7016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FileOutputStream</a:t>
            </a:r>
          </a:p>
        </p:txBody>
      </p:sp>
      <p:sp>
        <p:nvSpPr>
          <p:cNvPr id="177158" name="Oval 7">
            <a:extLst>
              <a:ext uri="{FF2B5EF4-FFF2-40B4-BE49-F238E27FC236}">
                <a16:creationId xmlns:a16="http://schemas.microsoft.com/office/drawing/2014/main" id="{5866DB0E-6E24-B0EB-3675-707EEBC0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5954713"/>
            <a:ext cx="1751012" cy="7016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OutputStreamWriter</a:t>
            </a:r>
          </a:p>
        </p:txBody>
      </p:sp>
      <p:sp>
        <p:nvSpPr>
          <p:cNvPr id="177159" name="Oval 8">
            <a:extLst>
              <a:ext uri="{FF2B5EF4-FFF2-40B4-BE49-F238E27FC236}">
                <a16:creationId xmlns:a16="http://schemas.microsoft.com/office/drawing/2014/main" id="{9AFAF9D4-FBA1-9299-7DB4-50FDE7C01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954713"/>
            <a:ext cx="1751012" cy="7016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BufferedWriter</a:t>
            </a:r>
          </a:p>
        </p:txBody>
      </p:sp>
      <p:sp>
        <p:nvSpPr>
          <p:cNvPr id="177160" name="Text Box 9">
            <a:extLst>
              <a:ext uri="{FF2B5EF4-FFF2-40B4-BE49-F238E27FC236}">
                <a16:creationId xmlns:a16="http://schemas.microsoft.com/office/drawing/2014/main" id="{5D2F3620-8597-D0DE-B901-6639585B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907088"/>
            <a:ext cx="1158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Programmer</a:t>
            </a:r>
          </a:p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Writes</a:t>
            </a:r>
          </a:p>
          <a:p>
            <a:pPr defTabSz="914400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77161" name="Line 10">
            <a:extLst>
              <a:ext uri="{FF2B5EF4-FFF2-40B4-BE49-F238E27FC236}">
                <a16:creationId xmlns:a16="http://schemas.microsoft.com/office/drawing/2014/main" id="{336AD8A7-8534-079C-C733-587B7D865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350" y="6313488"/>
            <a:ext cx="471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2" name="Line 11">
            <a:extLst>
              <a:ext uri="{FF2B5EF4-FFF2-40B4-BE49-F238E27FC236}">
                <a16:creationId xmlns:a16="http://schemas.microsoft.com/office/drawing/2014/main" id="{6911E60D-B865-DBA2-0274-6F2D6B00F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63134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3" name="Line 12">
            <a:extLst>
              <a:ext uri="{FF2B5EF4-FFF2-40B4-BE49-F238E27FC236}">
                <a16:creationId xmlns:a16="http://schemas.microsoft.com/office/drawing/2014/main" id="{43C36739-8DE5-D9EC-FF2E-1E96E03F8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6313488"/>
            <a:ext cx="565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4" name="Line 13">
            <a:extLst>
              <a:ext uri="{FF2B5EF4-FFF2-40B4-BE49-F238E27FC236}">
                <a16:creationId xmlns:a16="http://schemas.microsoft.com/office/drawing/2014/main" id="{4E4A437A-B8C7-A678-2FC5-5318DC672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400" y="6288088"/>
            <a:ext cx="434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5" name="Text Box 14">
            <a:extLst>
              <a:ext uri="{FF2B5EF4-FFF2-40B4-BE49-F238E27FC236}">
                <a16:creationId xmlns:a16="http://schemas.microsoft.com/office/drawing/2014/main" id="{EA170CE1-037F-294F-1E3D-F6A470BB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538" y="6054725"/>
            <a:ext cx="627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File</a:t>
            </a:r>
          </a:p>
          <a:p>
            <a:pPr algn="ctr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named</a:t>
            </a:r>
          </a:p>
          <a:p>
            <a:pPr algn="ctr">
              <a:buClr>
                <a:srgbClr val="000000"/>
              </a:buClr>
              <a:buSzPct val="67000"/>
              <a:buFont typeface="StarBats"/>
              <a:buNone/>
            </a:pPr>
            <a:r>
              <a:rPr lang="en-GB" altLang="en-US" sz="1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"Test"</a:t>
            </a:r>
          </a:p>
        </p:txBody>
      </p:sp>
      <p:sp>
        <p:nvSpPr>
          <p:cNvPr id="177166" name="Text Box 15">
            <a:extLst>
              <a:ext uri="{FF2B5EF4-FFF2-40B4-BE49-F238E27FC236}">
                <a16:creationId xmlns:a16="http://schemas.microsoft.com/office/drawing/2014/main" id="{0F7F5154-EA29-3DA9-0176-1978B03B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6918325"/>
            <a:ext cx="156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Data Buffered in </a:t>
            </a:r>
          </a:p>
          <a:p>
            <a:pPr defTabSz="914400"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BufferedWriter </a:t>
            </a:r>
          </a:p>
        </p:txBody>
      </p:sp>
      <p:sp>
        <p:nvSpPr>
          <p:cNvPr id="177167" name="Text Box 16">
            <a:extLst>
              <a:ext uri="{FF2B5EF4-FFF2-40B4-BE49-F238E27FC236}">
                <a16:creationId xmlns:a16="http://schemas.microsoft.com/office/drawing/2014/main" id="{4D3A8298-0EAD-C31C-D109-09D4F98A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6935788"/>
            <a:ext cx="2262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Character Data converted</a:t>
            </a:r>
          </a:p>
          <a:p>
            <a:pPr defTabSz="914400"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 byte data</a:t>
            </a:r>
          </a:p>
        </p:txBody>
      </p:sp>
      <p:sp>
        <p:nvSpPr>
          <p:cNvPr id="177168" name="Text Box 17">
            <a:extLst>
              <a:ext uri="{FF2B5EF4-FFF2-40B4-BE49-F238E27FC236}">
                <a16:creationId xmlns:a16="http://schemas.microsoft.com/office/drawing/2014/main" id="{83FB53C7-160B-8D80-6489-9FE11961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6935788"/>
            <a:ext cx="22018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Byte Data written to file</a:t>
            </a:r>
          </a:p>
        </p:txBody>
      </p:sp>
      <p:sp>
        <p:nvSpPr>
          <p:cNvPr id="177169" name="Text Box 18">
            <a:extLst>
              <a:ext uri="{FF2B5EF4-FFF2-40B4-BE49-F238E27FC236}">
                <a16:creationId xmlns:a16="http://schemas.microsoft.com/office/drawing/2014/main" id="{EAFC0540-D7E0-5362-9018-3FBBA9E00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5286375"/>
            <a:ext cx="269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77170" name="Line 19">
            <a:extLst>
              <a:ext uri="{FF2B5EF4-FFF2-40B4-BE49-F238E27FC236}">
                <a16:creationId xmlns:a16="http://schemas.microsoft.com/office/drawing/2014/main" id="{0C23A9C6-DE04-0393-B2F3-90189B224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9263" y="5467350"/>
            <a:ext cx="222250" cy="379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71" name="Text Box 20">
            <a:extLst>
              <a:ext uri="{FF2B5EF4-FFF2-40B4-BE49-F238E27FC236}">
                <a16:creationId xmlns:a16="http://schemas.microsoft.com/office/drawing/2014/main" id="{A8E9A797-369B-631C-62E3-E2B1A0BB6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5329238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oswOut</a:t>
            </a:r>
          </a:p>
        </p:txBody>
      </p:sp>
      <p:sp>
        <p:nvSpPr>
          <p:cNvPr id="177172" name="Line 21">
            <a:extLst>
              <a:ext uri="{FF2B5EF4-FFF2-40B4-BE49-F238E27FC236}">
                <a16:creationId xmlns:a16="http://schemas.microsoft.com/office/drawing/2014/main" id="{3EE79CA2-3D29-9CF0-7625-BF4257ECD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5518150"/>
            <a:ext cx="153987" cy="35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73" name="Text Box 22">
            <a:extLst>
              <a:ext uri="{FF2B5EF4-FFF2-40B4-BE49-F238E27FC236}">
                <a16:creationId xmlns:a16="http://schemas.microsoft.com/office/drawing/2014/main" id="{29645CD0-4EF2-D2BF-712C-E9B013511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354638"/>
            <a:ext cx="604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77000"/>
              <a:buFont typeface="StarBats"/>
              <a:buNone/>
            </a:pPr>
            <a:r>
              <a:rPr lang="en-GB" altLang="en-US" sz="1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bufOut</a:t>
            </a:r>
          </a:p>
        </p:txBody>
      </p:sp>
      <p:sp>
        <p:nvSpPr>
          <p:cNvPr id="177174" name="Line 23">
            <a:extLst>
              <a:ext uri="{FF2B5EF4-FFF2-40B4-BE49-F238E27FC236}">
                <a16:creationId xmlns:a16="http://schemas.microsoft.com/office/drawing/2014/main" id="{7FA2D131-B67B-8039-9A6E-EC8520450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838" y="5588000"/>
            <a:ext cx="138112" cy="336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6D41E6-1440-C647-CE55-49A732729B98}"/>
              </a:ext>
            </a:extLst>
          </p:cNvPr>
          <p:cNvSpPr/>
          <p:nvPr/>
        </p:nvSpPr>
        <p:spPr>
          <a:xfrm rot="19634886">
            <a:off x="7928389" y="769160"/>
            <a:ext cx="1963896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C3300"/>
                </a:solidFill>
              </a:rPr>
              <a:t>Info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>
            <a:extLst>
              <a:ext uri="{FF2B5EF4-FFF2-40B4-BE49-F238E27FC236}">
                <a16:creationId xmlns:a16="http://schemas.microsoft.com/office/drawing/2014/main" id="{3479ABC9-6B83-A27D-DA23-B10FCD0517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161925"/>
            <a:ext cx="8596312" cy="1255713"/>
          </a:xfrm>
        </p:spPr>
        <p:txBody>
          <a:bodyPr lIns="100772" tIns="50387" rIns="100772" bIns="50387"/>
          <a:lstStyle/>
          <a:p>
            <a:r>
              <a:rPr lang="en-US" altLang="en-US" sz="3600"/>
              <a:t>Another Decorator Example</a:t>
            </a:r>
          </a:p>
        </p:txBody>
      </p:sp>
      <p:sp>
        <p:nvSpPr>
          <p:cNvPr id="179203" name="Content Placeholder 2">
            <a:extLst>
              <a:ext uri="{FF2B5EF4-FFF2-40B4-BE49-F238E27FC236}">
                <a16:creationId xmlns:a16="http://schemas.microsoft.com/office/drawing/2014/main" id="{A9304363-1014-6C41-4D4C-F92162CC4E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44513" y="1874838"/>
            <a:ext cx="9144000" cy="5410200"/>
          </a:xfrm>
        </p:spPr>
        <p:txBody>
          <a:bodyPr lIns="100772" tIns="50387" rIns="100772" bIns="50387"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1200"/>
              </a:spcAft>
            </a:pPr>
            <a:r>
              <a:rPr lang="en-US" altLang="en-US" sz="4000"/>
              <a:t>We can decorate a </a:t>
            </a:r>
            <a:r>
              <a:rPr lang="en-GB" altLang="en-US" sz="2800" b="1">
                <a:solidFill>
                  <a:srgbClr val="0000CC"/>
                </a:solidFill>
              </a:rPr>
              <a:t>FileInputStream</a:t>
            </a:r>
            <a:r>
              <a:rPr lang="en-GB" altLang="en-US" sz="2400" b="1">
                <a:solidFill>
                  <a:srgbClr val="0000CC"/>
                </a:solidFill>
              </a:rPr>
              <a:t> </a:t>
            </a:r>
            <a:r>
              <a:rPr lang="en-US" altLang="en-US" sz="4000"/>
              <a:t>with an </a:t>
            </a:r>
            <a:r>
              <a:rPr lang="en-GB" altLang="en-US" sz="3200" b="1">
                <a:solidFill>
                  <a:srgbClr val="0000CC"/>
                </a:solidFill>
              </a:rPr>
              <a:t>ObjectInputStream </a:t>
            </a:r>
            <a:r>
              <a:rPr lang="en-US" altLang="en-US" sz="3200" b="1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So you can read objects that implement </a:t>
            </a:r>
            <a:r>
              <a:rPr lang="en-GB" altLang="en-US" b="1">
                <a:solidFill>
                  <a:srgbClr val="0000CC"/>
                </a:solidFill>
              </a:rPr>
              <a:t>Serializable Interface</a:t>
            </a:r>
            <a:endParaRPr lang="en-US" altLang="en-US" sz="2400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3000"/>
              </a:spcAft>
            </a:pPr>
            <a:endParaRPr lang="en-US" altLang="en-US" sz="40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88A2E76-0CAA-64FA-5F12-9CEEDBEF9C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74638"/>
            <a:ext cx="8064500" cy="677862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Java streams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69306530-A904-3847-B25A-559A642620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112838"/>
            <a:ext cx="9263062" cy="6835775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20000"/>
              </a:lnSpc>
              <a:spcBef>
                <a:spcPts val="2000"/>
              </a:spcBef>
              <a:spcAft>
                <a:spcPct val="25000"/>
              </a:spcAft>
            </a:pPr>
            <a:r>
              <a:rPr lang="en-US" altLang="en-US"/>
              <a:t>With &gt; 60 stream decorators in Java, you can create a wide variety of input and output streams:</a:t>
            </a: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spcAft>
                <a:spcPct val="25000"/>
              </a:spcAft>
            </a:pPr>
            <a:r>
              <a:rPr lang="en-US" altLang="en-US" sz="3600"/>
              <a:t>This provides flexibility -- </a:t>
            </a:r>
            <a:r>
              <a:rPr lang="en-US" altLang="en-US" sz="4000" b="1">
                <a:solidFill>
                  <a:srgbClr val="0000CC"/>
                </a:solidFill>
              </a:rPr>
              <a:t>good</a:t>
            </a:r>
            <a:endParaRPr lang="en-US" altLang="en-US" sz="44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2000"/>
              </a:spcBef>
              <a:spcAft>
                <a:spcPct val="25000"/>
              </a:spcAft>
            </a:pPr>
            <a:r>
              <a:rPr lang="en-US" altLang="en-US" sz="3600"/>
              <a:t>It also adds complexity -- </a:t>
            </a:r>
            <a:r>
              <a:rPr lang="en-US" altLang="en-US" sz="4000" b="1">
                <a:solidFill>
                  <a:srgbClr val="CC3300"/>
                </a:solidFill>
              </a:rPr>
              <a:t>bad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spcAft>
                <a:spcPct val="25000"/>
              </a:spcAft>
            </a:pPr>
            <a:endParaRPr lang="en-US" altLang="en-US" sz="2800" b="1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>
            <a:extLst>
              <a:ext uri="{FF2B5EF4-FFF2-40B4-BE49-F238E27FC236}">
                <a16:creationId xmlns:a16="http://schemas.microsoft.com/office/drawing/2014/main" id="{DAA25237-3A3E-5F63-4176-FA5800B9C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3" y="0"/>
            <a:ext cx="8596312" cy="1255713"/>
          </a:xfrm>
        </p:spPr>
        <p:txBody>
          <a:bodyPr/>
          <a:lstStyle/>
          <a:p>
            <a:r>
              <a:rPr lang="en-US" altLang="en-US" sz="3600"/>
              <a:t>Decorator: </a:t>
            </a:r>
            <a:r>
              <a:rPr lang="en-US" altLang="en-US" sz="3600">
                <a:solidFill>
                  <a:srgbClr val="006600"/>
                </a:solidFill>
              </a:rPr>
              <a:t>Pros </a:t>
            </a:r>
          </a:p>
        </p:txBody>
      </p:sp>
      <p:sp>
        <p:nvSpPr>
          <p:cNvPr id="688131" name="Content Placeholder 2">
            <a:extLst>
              <a:ext uri="{FF2B5EF4-FFF2-40B4-BE49-F238E27FC236}">
                <a16:creationId xmlns:a16="http://schemas.microsoft.com/office/drawing/2014/main" id="{551EB595-1A12-E1B4-AD6A-BDC2BC1734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3" y="1112838"/>
            <a:ext cx="9601200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More flexible than static inheritance</a:t>
            </a:r>
            <a:r>
              <a:rPr lang="en-US" altLang="en-US" sz="2800"/>
              <a:t>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Responsibilities can be added and removed at run-time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2400"/>
              <a:t>Decorators also make it easy to add a property twice. For example, to give a TextView a double border, simply attach two BorderDecorators. </a:t>
            </a:r>
            <a:r>
              <a:rPr lang="en-US" altLang="en-US" sz="2400" b="1">
                <a:solidFill>
                  <a:srgbClr val="3333CC"/>
                </a:solidFill>
              </a:rPr>
              <a:t>Inheriting from a Border class twice is error.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Avoids inheriting from feature-laden classes.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An application needn't pay for features it doesn't use.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It's also easy to define new kinds of Decorators independently from the classes of objects they extend.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092" name="Picture 4">
            <a:extLst>
              <a:ext uri="{FF2B5EF4-FFF2-40B4-BE49-F238E27FC236}">
                <a16:creationId xmlns:a16="http://schemas.microsoft.com/office/drawing/2014/main" id="{92732D42-99F7-28C4-59C8-C1BF1FED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5380038"/>
            <a:ext cx="348615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Title 1">
            <a:extLst>
              <a:ext uri="{FF2B5EF4-FFF2-40B4-BE49-F238E27FC236}">
                <a16:creationId xmlns:a16="http://schemas.microsoft.com/office/drawing/2014/main" id="{A20FF80E-2CBB-B5C0-4D3B-E99EDBD83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22238"/>
            <a:ext cx="8596312" cy="884237"/>
          </a:xfrm>
        </p:spPr>
        <p:txBody>
          <a:bodyPr/>
          <a:lstStyle/>
          <a:p>
            <a:r>
              <a:rPr lang="en-US" altLang="en-US" sz="3600"/>
              <a:t>Decorator:  Cons</a:t>
            </a:r>
          </a:p>
        </p:txBody>
      </p:sp>
      <p:sp>
        <p:nvSpPr>
          <p:cNvPr id="689156" name="Content Placeholder 2">
            <a:extLst>
              <a:ext uri="{FF2B5EF4-FFF2-40B4-BE49-F238E27FC236}">
                <a16:creationId xmlns:a16="http://schemas.microsoft.com/office/drawing/2014/main" id="{9F410087-E23E-5C88-AA0A-F848B5B1A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313" y="1035050"/>
            <a:ext cx="9656762" cy="5943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FF0000"/>
                </a:solidFill>
              </a:rPr>
              <a:t>Lots of little objects: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The objects differ only in the way they are interconnected, not in their class or in the value of their variables.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Although these  are easy to customize by those who </a:t>
            </a:r>
            <a:r>
              <a:rPr lang="en-US" altLang="en-US" sz="2800"/>
              <a:t>understand</a:t>
            </a:r>
            <a:r>
              <a:rPr lang="en-US" altLang="en-US"/>
              <a:t> them, </a:t>
            </a:r>
            <a:r>
              <a:rPr lang="en-US" altLang="en-US" b="1">
                <a:solidFill>
                  <a:srgbClr val="FF0000"/>
                </a:solidFill>
              </a:rPr>
              <a:t>they can be hard to learn and debug.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BEE9620-427C-7E2B-F5AF-8443C3B771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9950" y="150813"/>
            <a:ext cx="8596313" cy="655637"/>
          </a:xfrm>
        </p:spPr>
        <p:txBody>
          <a:bodyPr lIns="100772" tIns="50387" rIns="100772" bIns="50387" anchor="b"/>
          <a:lstStyle/>
          <a:p>
            <a:r>
              <a:rPr lang="en-US" altLang="en-US" sz="3200"/>
              <a:t>Aggregation vs. inheritance</a:t>
            </a:r>
          </a:p>
        </p:txBody>
      </p:sp>
      <p:sp>
        <p:nvSpPr>
          <p:cNvPr id="626691" name="Rectangle 4">
            <a:extLst>
              <a:ext uri="{FF2B5EF4-FFF2-40B4-BE49-F238E27FC236}">
                <a16:creationId xmlns:a16="http://schemas.microsoft.com/office/drawing/2014/main" id="{3202B009-F739-0C2C-3662-57EE2DC479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036638"/>
            <a:ext cx="10298112" cy="5943600"/>
          </a:xfrm>
        </p:spPr>
        <p:txBody>
          <a:bodyPr lIns="100772" tIns="50387" rIns="100772" bIns="50387"/>
          <a:lstStyle/>
          <a:p>
            <a:pPr>
              <a:spcAft>
                <a:spcPts val="1800"/>
              </a:spcAft>
              <a:defRPr/>
            </a:pPr>
            <a:r>
              <a:rPr lang="en-US" altLang="en-US" sz="3200" b="1" dirty="0">
                <a:solidFill>
                  <a:srgbClr val="660066"/>
                </a:solidFill>
              </a:rPr>
              <a:t>Both are ways to re-use functionality</a:t>
            </a:r>
          </a:p>
          <a:p>
            <a:pPr>
              <a:defRPr/>
            </a:pPr>
            <a:r>
              <a:rPr lang="en-US" altLang="en-US" sz="3200" b="1" dirty="0">
                <a:solidFill>
                  <a:srgbClr val="660066"/>
                </a:solidFill>
              </a:rPr>
              <a:t>Inheritance:</a:t>
            </a:r>
          </a:p>
          <a:p>
            <a:pPr lvl="1">
              <a:defRPr/>
            </a:pPr>
            <a:r>
              <a:rPr lang="en-US" altLang="en-US" sz="2800" dirty="0"/>
              <a:t>Re-use functionality of parent class</a:t>
            </a:r>
          </a:p>
          <a:p>
            <a:pPr lvl="1">
              <a:defRPr/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Statically decided </a:t>
            </a:r>
          </a:p>
          <a:p>
            <a:pPr lvl="1">
              <a:spcAft>
                <a:spcPts val="1800"/>
              </a:spcAft>
              <a:defRPr/>
            </a:pPr>
            <a:r>
              <a:rPr lang="en-US" altLang="en-US" sz="2800" dirty="0"/>
              <a:t>Weakens encapsulation</a:t>
            </a:r>
          </a:p>
          <a:p>
            <a:pPr>
              <a:defRPr/>
            </a:pPr>
            <a:r>
              <a:rPr lang="en-US" altLang="en-US" sz="3200" b="1" dirty="0">
                <a:solidFill>
                  <a:srgbClr val="660066"/>
                </a:solidFill>
              </a:rPr>
              <a:t>Aggregation:</a:t>
            </a:r>
          </a:p>
          <a:p>
            <a:pPr lvl="1">
              <a:defRPr/>
            </a:pPr>
            <a:r>
              <a:rPr lang="en-US" altLang="en-US" sz="2800" dirty="0"/>
              <a:t>Re-use functionality of objects at run-time</a:t>
            </a:r>
          </a:p>
          <a:p>
            <a:pPr lvl="1">
              <a:defRPr/>
            </a:pPr>
            <a:r>
              <a:rPr lang="en-US" altLang="en-US" sz="2800" dirty="0"/>
              <a:t>Invoked through the base interface</a:t>
            </a:r>
          </a:p>
          <a:p>
            <a:pPr lvl="1">
              <a:defRPr/>
            </a:pPr>
            <a:r>
              <a:rPr lang="en-US" altLang="en-US" sz="2800" dirty="0"/>
              <a:t>Dynamic: multiple types with same interface</a:t>
            </a:r>
          </a:p>
          <a:p>
            <a:pPr lvl="1">
              <a:defRPr/>
            </a:pP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Black-box re-use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9D5344F6-487A-51DA-67CC-E77250E02E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414338"/>
            <a:ext cx="9164637" cy="1146176"/>
          </a:xfrm>
        </p:spPr>
        <p:txBody>
          <a:bodyPr lIns="100772" tIns="50387" rIns="100772" bIns="50387" anchor="b"/>
          <a:lstStyle/>
          <a:p>
            <a:r>
              <a:rPr lang="en-US" altLang="en-US" sz="3200"/>
              <a:t>Aggregation vs. Inheritance </a:t>
            </a:r>
            <a:r>
              <a:rPr lang="en-US" altLang="en-US" sz="1800"/>
              <a:t>cont…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64CED698-330D-D7F5-EAEE-E74FA92361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735013"/>
            <a:ext cx="9906000" cy="5811837"/>
          </a:xfrm>
        </p:spPr>
        <p:txBody>
          <a:bodyPr lIns="100772" tIns="50387" rIns="100772" bIns="50387"/>
          <a:lstStyle/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/>
              <a:t>Inheritance is  a quick and easy way to design new components: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800"/>
              <a:t>These are variants of existing ones 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/>
              <a:t>However, indiscriminate use of inheritance creates bloated hierarchies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800"/>
              <a:t>Code is more difficult to maintain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800" b="1">
                <a:solidFill>
                  <a:srgbClr val="FF0000"/>
                </a:solidFill>
              </a:rPr>
              <a:t>Unnecessary baggage for many classes</a:t>
            </a: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Aggregation drawback: </a:t>
            </a:r>
            <a:r>
              <a:rPr lang="en-US" altLang="en-US" sz="3200">
                <a:solidFill>
                  <a:srgbClr val="0000CC"/>
                </a:solidFill>
              </a:rPr>
              <a:t>it is harder to understand  the behavior of a program by looking only at its source code…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Semantics of interaction are decided at run-time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Rectangle 3">
            <a:extLst>
              <a:ext uri="{FF2B5EF4-FFF2-40B4-BE49-F238E27FC236}">
                <a16:creationId xmlns:a16="http://schemas.microsoft.com/office/drawing/2014/main" id="{96C19AC6-ACB1-6EE7-D152-9C149A1D4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27038"/>
            <a:ext cx="9764713" cy="6096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CA" altLang="en-US" b="1">
                <a:solidFill>
                  <a:srgbClr val="336600"/>
                </a:solidFill>
              </a:rPr>
              <a:t>Decorator: Consequences: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Tx/>
              <a:buChar char="+"/>
            </a:pPr>
            <a:r>
              <a:rPr lang="en-CA" altLang="en-US"/>
              <a:t>Responsibilities can be added/removed at run-time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Tx/>
              <a:buChar char="+"/>
            </a:pPr>
            <a:r>
              <a:rPr lang="en-CA" altLang="en-US"/>
              <a:t>Avoids subclass explosion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  <a:buFontTx/>
              <a:buChar char="+"/>
            </a:pPr>
            <a:r>
              <a:rPr lang="en-CA" altLang="en-US"/>
              <a:t>Recursive nesting allows attachment of multiple responsibilities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CA" altLang="en-US" b="1">
                <a:solidFill>
                  <a:srgbClr val="336600"/>
                </a:solidFill>
              </a:rPr>
              <a:t>Implementation Issues: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/>
              <a:t>Use lightweight classes as Decorators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CA" altLang="en-US">
                <a:solidFill>
                  <a:srgbClr val="0000CC"/>
                </a:solidFill>
              </a:rPr>
              <a:t>Heavyweight classes make Strategy pattern more attractive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6">
            <a:extLst>
              <a:ext uri="{FF2B5EF4-FFF2-40B4-BE49-F238E27FC236}">
                <a16:creationId xmlns:a16="http://schemas.microsoft.com/office/drawing/2014/main" id="{AE563A9D-9AA9-0823-04F4-822DAA42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5913438"/>
            <a:ext cx="9218612" cy="1371600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3BACBAED-4B01-64D3-53D7-12B4A3022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61913"/>
            <a:ext cx="8569325" cy="752475"/>
          </a:xfrm>
        </p:spPr>
        <p:txBody>
          <a:bodyPr/>
          <a:lstStyle/>
          <a:p>
            <a:r>
              <a:rPr lang="en-US" altLang="en-US" sz="3200"/>
              <a:t>Decorator: Final Comments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97549DD1-6F8A-CD26-FC7E-26A8B3884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917113" cy="677703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000"/>
              <a:t>The Decorator pattern  gives you flexibility: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600" b="1">
                <a:solidFill>
                  <a:srgbClr val="006600"/>
                </a:solidFill>
              </a:rPr>
              <a:t>You can change a decorator  at runtime, as opposed to having responsibility bound statically and determined at compile time by subclassing. </a:t>
            </a:r>
          </a:p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000"/>
              <a:t>Since a Decorator complies with the interface of the object that it contains: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2600" b="1">
                <a:solidFill>
                  <a:srgbClr val="0000CC"/>
                </a:solidFill>
              </a:rPr>
              <a:t>The Decorator is indistinguishable from the object that it contains and from any other concrete instances, including other decorated objects.   </a:t>
            </a:r>
            <a:endParaRPr lang="en-US" altLang="en-US" sz="3000" b="1">
              <a:solidFill>
                <a:srgbClr val="0000CC"/>
              </a:solidFill>
            </a:endParaRPr>
          </a:p>
          <a:p>
            <a:pPr>
              <a:lnSpc>
                <a:spcPct val="114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3000">
                <a:solidFill>
                  <a:srgbClr val="FF0000"/>
                </a:solidFill>
              </a:rPr>
              <a:t>This is powerful and can be used to great advantage:</a:t>
            </a:r>
          </a:p>
          <a:p>
            <a:pPr lvl="1">
              <a:lnSpc>
                <a:spcPct val="114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2600"/>
              <a:t> </a:t>
            </a:r>
            <a:r>
              <a:rPr lang="en-US" altLang="en-US" sz="2600" b="1">
                <a:solidFill>
                  <a:srgbClr val="0000CC"/>
                </a:solidFill>
              </a:rPr>
              <a:t>You can recursively nest decorators without any other objects being able to tell the difference, allowing  significant customization.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88D865-AE33-1D15-5CF9-098B39D01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808038"/>
          </a:xfrm>
        </p:spPr>
        <p:txBody>
          <a:bodyPr/>
          <a:lstStyle/>
          <a:p>
            <a:r>
              <a:rPr lang="en-US" altLang="en-US" sz="3200"/>
              <a:t>Composite Pattern: Example 1</a:t>
            </a:r>
            <a:endParaRPr lang="en-CA" altLang="en-US" sz="3200"/>
          </a:p>
        </p:txBody>
      </p:sp>
      <p:grpSp>
        <p:nvGrpSpPr>
          <p:cNvPr id="19459" name="Group 24">
            <a:extLst>
              <a:ext uri="{FF2B5EF4-FFF2-40B4-BE49-F238E27FC236}">
                <a16:creationId xmlns:a16="http://schemas.microsoft.com/office/drawing/2014/main" id="{956BE9EC-A96F-38FD-C5A3-51A248CAC96D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884238"/>
            <a:ext cx="9659937" cy="5514975"/>
            <a:chOff x="265" y="782"/>
            <a:chExt cx="5662" cy="3249"/>
          </a:xfrm>
        </p:grpSpPr>
        <p:sp>
          <p:nvSpPr>
            <p:cNvPr id="19461" name="Rectangle 4">
              <a:extLst>
                <a:ext uri="{FF2B5EF4-FFF2-40B4-BE49-F238E27FC236}">
                  <a16:creationId xmlns:a16="http://schemas.microsoft.com/office/drawing/2014/main" id="{5B30DA46-5625-3EF9-8C72-1B5E983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782"/>
              <a:ext cx="1799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MenuComponent</a:t>
              </a:r>
              <a:endParaRPr lang="en-CA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2" name="Rectangle 5">
              <a:extLst>
                <a:ext uri="{FF2B5EF4-FFF2-40B4-BE49-F238E27FC236}">
                  <a16:creationId xmlns:a16="http://schemas.microsoft.com/office/drawing/2014/main" id="{67EB0FC6-374E-CF27-B92B-E33A3EA36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099"/>
              <a:ext cx="1799" cy="8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3" name="Rectangle 6">
              <a:extLst>
                <a:ext uri="{FF2B5EF4-FFF2-40B4-BE49-F238E27FC236}">
                  <a16:creationId xmlns:a16="http://schemas.microsoft.com/office/drawing/2014/main" id="{FB1DB2D7-D0DA-9315-F9B1-D865E2BE4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181"/>
              <a:ext cx="1799" cy="11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print()…</a:t>
              </a:r>
              <a:endParaRPr lang="en-CA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4" name="Rectangle 7">
              <a:extLst>
                <a:ext uri="{FF2B5EF4-FFF2-40B4-BE49-F238E27FC236}">
                  <a16:creationId xmlns:a16="http://schemas.microsoft.com/office/drawing/2014/main" id="{85D7AF89-2D2F-1EED-8883-7745844B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804"/>
              <a:ext cx="1799" cy="3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MenuItem</a:t>
              </a:r>
              <a:endParaRPr lang="en-CA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5" name="Rectangle 8">
              <a:extLst>
                <a:ext uri="{FF2B5EF4-FFF2-40B4-BE49-F238E27FC236}">
                  <a16:creationId xmlns:a16="http://schemas.microsoft.com/office/drawing/2014/main" id="{5AE52C3C-A0AC-6CF2-E8DD-1667927FC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3122"/>
              <a:ext cx="1799" cy="2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6" name="Rectangle 9">
              <a:extLst>
                <a:ext uri="{FF2B5EF4-FFF2-40B4-BE49-F238E27FC236}">
                  <a16:creationId xmlns:a16="http://schemas.microsoft.com/office/drawing/2014/main" id="{43F59DB8-8EED-BEBF-6A74-90780F22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3333"/>
              <a:ext cx="1799" cy="2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</a:t>
              </a:r>
              <a:endParaRPr lang="en-CA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7" name="Rectangle 10">
              <a:extLst>
                <a:ext uri="{FF2B5EF4-FFF2-40B4-BE49-F238E27FC236}">
                  <a16:creationId xmlns:a16="http://schemas.microsoft.com/office/drawing/2014/main" id="{7BEE7454-D554-9AA6-9558-046C1897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04"/>
              <a:ext cx="1799" cy="3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Menu</a:t>
              </a:r>
              <a:endParaRPr lang="en-CA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8" name="Rectangle 11">
              <a:extLst>
                <a:ext uri="{FF2B5EF4-FFF2-40B4-BE49-F238E27FC236}">
                  <a16:creationId xmlns:a16="http://schemas.microsoft.com/office/drawing/2014/main" id="{A8DC8268-5BDA-7EAE-3D6F-909839A5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122"/>
              <a:ext cx="1799" cy="10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69" name="Rectangle 12">
              <a:extLst>
                <a:ext uri="{FF2B5EF4-FFF2-40B4-BE49-F238E27FC236}">
                  <a16:creationId xmlns:a16="http://schemas.microsoft.com/office/drawing/2014/main" id="{AD8C492D-A306-A66B-DBC3-3E6CFCB7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231"/>
              <a:ext cx="1799" cy="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ts val="1100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add()</a:t>
              </a:r>
            </a:p>
            <a:p>
              <a:pPr>
                <a:lnSpc>
                  <a:spcPct val="80000"/>
                </a:lnSpc>
                <a:spcAft>
                  <a:spcPts val="1100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remove()</a:t>
              </a:r>
            </a:p>
            <a:p>
              <a:pPr>
                <a:lnSpc>
                  <a:spcPct val="80000"/>
                </a:lnSpc>
                <a:spcAft>
                  <a:spcPts val="1100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print()…</a:t>
              </a:r>
              <a:endParaRPr lang="en-CA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70" name="Freeform 13">
              <a:extLst>
                <a:ext uri="{FF2B5EF4-FFF2-40B4-BE49-F238E27FC236}">
                  <a16:creationId xmlns:a16="http://schemas.microsoft.com/office/drawing/2014/main" id="{E59BA4A7-54EA-07FB-75BC-6AFA52099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1640"/>
              <a:ext cx="1641" cy="1323"/>
            </a:xfrm>
            <a:custGeom>
              <a:avLst/>
              <a:gdLst>
                <a:gd name="T0" fmla="*/ 2147483646 w 1488"/>
                <a:gd name="T1" fmla="*/ 2147483646 h 1200"/>
                <a:gd name="T2" fmla="*/ 2147483646 w 1488"/>
                <a:gd name="T3" fmla="*/ 2147483646 h 1200"/>
                <a:gd name="T4" fmla="*/ 2147483646 w 1488"/>
                <a:gd name="T5" fmla="*/ 0 h 1200"/>
                <a:gd name="T6" fmla="*/ 0 w 148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200"/>
                <a:gd name="T14" fmla="*/ 1488 w 148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200">
                  <a:moveTo>
                    <a:pt x="1056" y="1200"/>
                  </a:moveTo>
                  <a:lnTo>
                    <a:pt x="1488" y="1200"/>
                  </a:lnTo>
                  <a:lnTo>
                    <a:pt x="148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9471" name="Text Box 14">
              <a:extLst>
                <a:ext uri="{FF2B5EF4-FFF2-40B4-BE49-F238E27FC236}">
                  <a16:creationId xmlns:a16="http://schemas.microsoft.com/office/drawing/2014/main" id="{D9820FFB-2CC1-2FAD-CE6B-BB3C27356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323"/>
              <a:ext cx="31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  <a:endParaRPr lang="en-CA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72" name="Freeform 15">
              <a:extLst>
                <a:ext uri="{FF2B5EF4-FFF2-40B4-BE49-F238E27FC236}">
                  <a16:creationId xmlns:a16="http://schemas.microsoft.com/office/drawing/2014/main" id="{6D6BE19A-163E-A477-2A82-10038B10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646"/>
              <a:ext cx="2381" cy="158"/>
            </a:xfrm>
            <a:custGeom>
              <a:avLst/>
              <a:gdLst>
                <a:gd name="T0" fmla="*/ 0 w 2160"/>
                <a:gd name="T1" fmla="*/ 2126832695 h 144"/>
                <a:gd name="T2" fmla="*/ 0 w 2160"/>
                <a:gd name="T3" fmla="*/ 0 h 144"/>
                <a:gd name="T4" fmla="*/ 2147483646 w 2160"/>
                <a:gd name="T5" fmla="*/ 0 h 144"/>
                <a:gd name="T6" fmla="*/ 2147483646 w 2160"/>
                <a:gd name="T7" fmla="*/ 2126832695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44"/>
                <a:gd name="T14" fmla="*/ 2160 w 21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44">
                  <a:moveTo>
                    <a:pt x="0" y="144"/>
                  </a:moveTo>
                  <a:lnTo>
                    <a:pt x="0" y="0"/>
                  </a:lnTo>
                  <a:lnTo>
                    <a:pt x="2160" y="0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9473" name="Line 16">
              <a:extLst>
                <a:ext uri="{FF2B5EF4-FFF2-40B4-BE49-F238E27FC236}">
                  <a16:creationId xmlns:a16="http://schemas.microsoft.com/office/drawing/2014/main" id="{94215F16-7EA7-524F-860C-AA87519F6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1" y="2381"/>
              <a:ext cx="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9474" name="AutoShape 17">
              <a:extLst>
                <a:ext uri="{FF2B5EF4-FFF2-40B4-BE49-F238E27FC236}">
                  <a16:creationId xmlns:a16="http://schemas.microsoft.com/office/drawing/2014/main" id="{05E4FE91-E6DF-A090-484A-AFACD8038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2328"/>
              <a:ext cx="212" cy="18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75" name="Rectangle 18">
              <a:extLst>
                <a:ext uri="{FF2B5EF4-FFF2-40B4-BE49-F238E27FC236}">
                  <a16:creationId xmlns:a16="http://schemas.microsoft.com/office/drawing/2014/main" id="{674E1550-48CD-0D90-2B9E-B39F2DC1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1482"/>
              <a:ext cx="1111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Manager</a:t>
              </a:r>
              <a:endParaRPr lang="en-CA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9476" name="Line 19">
              <a:extLst>
                <a:ext uri="{FF2B5EF4-FFF2-40B4-BE49-F238E27FC236}">
                  <a16:creationId xmlns:a16="http://schemas.microsoft.com/office/drawing/2014/main" id="{E3891104-339E-19A3-9DA2-1DEE3C34E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6" y="1640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  <p:sp>
        <p:nvSpPr>
          <p:cNvPr id="19460" name="Text Box 21">
            <a:extLst>
              <a:ext uri="{FF2B5EF4-FFF2-40B4-BE49-F238E27FC236}">
                <a16:creationId xmlns:a16="http://schemas.microsoft.com/office/drawing/2014/main" id="{2E41DAAE-2C25-9F20-FB9B-2F5346BA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6546850"/>
            <a:ext cx="9048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to print a menu?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F27A31-825F-3A91-807A-8EBA0CC6D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100013"/>
            <a:ext cx="8596312" cy="731837"/>
          </a:xfrm>
        </p:spPr>
        <p:txBody>
          <a:bodyPr/>
          <a:lstStyle/>
          <a:p>
            <a:r>
              <a:rPr lang="en-US" altLang="en-US" sz="3200"/>
              <a:t>Example 1</a:t>
            </a:r>
            <a:endParaRPr lang="en-CA" altLang="en-US" sz="3200"/>
          </a:p>
        </p:txBody>
      </p:sp>
      <p:grpSp>
        <p:nvGrpSpPr>
          <p:cNvPr id="21507" name="Group 11">
            <a:extLst>
              <a:ext uri="{FF2B5EF4-FFF2-40B4-BE49-F238E27FC236}">
                <a16:creationId xmlns:a16="http://schemas.microsoft.com/office/drawing/2014/main" id="{0193AB7B-EF08-3AA0-EFF9-7D4B623F0BD3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960438"/>
            <a:ext cx="5797550" cy="3276600"/>
            <a:chOff x="675" y="831"/>
            <a:chExt cx="2700" cy="1450"/>
          </a:xfrm>
        </p:grpSpPr>
        <p:sp>
          <p:nvSpPr>
            <p:cNvPr id="21509" name="Rectangle 9">
              <a:extLst>
                <a:ext uri="{FF2B5EF4-FFF2-40B4-BE49-F238E27FC236}">
                  <a16:creationId xmlns:a16="http://schemas.microsoft.com/office/drawing/2014/main" id="{82E406E8-7216-A40B-D84C-3D05F8EC6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831"/>
              <a:ext cx="2700" cy="31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2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Menu</a:t>
              </a:r>
              <a:endParaRPr lang="en-CA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1510" name="Rectangle 10">
              <a:extLst>
                <a:ext uri="{FF2B5EF4-FFF2-40B4-BE49-F238E27FC236}">
                  <a16:creationId xmlns:a16="http://schemas.microsoft.com/office/drawing/2014/main" id="{CE96F1E3-A2F2-C0FE-5DA7-7D40D637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149"/>
              <a:ext cx="2699" cy="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menuComponents: ArrayList</a:t>
              </a:r>
            </a:p>
          </p:txBody>
        </p:sp>
        <p:sp>
          <p:nvSpPr>
            <p:cNvPr id="21511" name="Rectangle 11">
              <a:extLst>
                <a:ext uri="{FF2B5EF4-FFF2-40B4-BE49-F238E27FC236}">
                  <a16:creationId xmlns:a16="http://schemas.microsoft.com/office/drawing/2014/main" id="{AFE8E1DE-D57E-BCD9-0EBC-25656A01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1480"/>
              <a:ext cx="2700" cy="80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print()…</a:t>
              </a:r>
              <a:endParaRPr lang="en-CA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422916" name="Text Box 19">
            <a:extLst>
              <a:ext uri="{FF2B5EF4-FFF2-40B4-BE49-F238E27FC236}">
                <a16:creationId xmlns:a16="http://schemas.microsoft.com/office/drawing/2014/main" id="{1962CD33-842E-B4B5-C4A4-6EB05F2D6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694238"/>
            <a:ext cx="9372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marL="495300" indent="-4953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Menu to MenuComponents  association implemented with an ArrayList data type.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Let us examine what is the implementation of print() in Menu and in MenuItem…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6FBB18-77F4-4148-2B93-5055386E2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06363"/>
            <a:ext cx="8596312" cy="1255713"/>
          </a:xfrm>
        </p:spPr>
        <p:txBody>
          <a:bodyPr/>
          <a:lstStyle/>
          <a:p>
            <a:r>
              <a:rPr lang="en-US" altLang="en-US" sz="3600"/>
              <a:t>Example 1</a:t>
            </a:r>
            <a:endParaRPr lang="en-CA" altLang="en-US" sz="36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7374501-C2E8-5C56-C038-4DFBE898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60438"/>
            <a:ext cx="9840912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Menu implements MenuComponent{… … …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print()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System.out.print("\n" + getName());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System.out.println(", " + getDescription());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System.out.println("----------------");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Iterator iterator= menuComponents.iterator();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while (iterator.hasNext()) {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MenuComponent menuComponents = 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	(MenuComponent)iterator.next();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menuComponents.print();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28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23556" name="Left Brace 1">
            <a:extLst>
              <a:ext uri="{FF2B5EF4-FFF2-40B4-BE49-F238E27FC236}">
                <a16:creationId xmlns:a16="http://schemas.microsoft.com/office/drawing/2014/main" id="{12A0B747-FF01-22E2-B921-50491DF2CA66}"/>
              </a:ext>
            </a:extLst>
          </p:cNvPr>
          <p:cNvSpPr>
            <a:spLocks/>
          </p:cNvSpPr>
          <p:nvPr/>
        </p:nvSpPr>
        <p:spPr bwMode="auto">
          <a:xfrm>
            <a:off x="163513" y="1979613"/>
            <a:ext cx="914400" cy="4467225"/>
          </a:xfrm>
          <a:prstGeom prst="leftBrace">
            <a:avLst>
              <a:gd name="adj1" fmla="val 8323"/>
              <a:gd name="adj2" fmla="val 50000"/>
            </a:avLst>
          </a:prstGeom>
          <a:noFill/>
          <a:ln w="57150" algn="ctr">
            <a:solidFill>
              <a:srgbClr val="3333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FCB45474-B6C9-3EEE-DA64-D7FE4C7FF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960438"/>
            <a:ext cx="952976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MenuItem implements MenuComponent{ … … 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print() {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System.out.print("  " + getName());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if (isVegetarian()) 	System.out.print("(v)");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System.out.println(", " + getPrice());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System.out.println("--" + getDescription());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17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10" name="Picture 2">
            <a:extLst>
              <a:ext uri="{FF2B5EF4-FFF2-40B4-BE49-F238E27FC236}">
                <a16:creationId xmlns:a16="http://schemas.microsoft.com/office/drawing/2014/main" id="{E14AA7FB-F679-DDD0-1357-AF4474E5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493838"/>
            <a:ext cx="104378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9099561D-98CE-AE69-1C0E-B30BAAA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US" altLang="en-US" sz="3600"/>
              <a:t>Exercise 1</a:t>
            </a: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F09CA9DB-EB7B-E19C-6E94-560452AD9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36638"/>
            <a:ext cx="9764713" cy="563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/>
              <a:t>Design a class structure to model a Unix file hierarchy…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E41125-2D03-AE41-6462-F1F2154FE6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76200"/>
            <a:ext cx="8596312" cy="884238"/>
          </a:xfrm>
        </p:spPr>
        <p:txBody>
          <a:bodyPr/>
          <a:lstStyle/>
          <a:p>
            <a:r>
              <a:rPr lang="en-US" altLang="en-US" sz="3200"/>
              <a:t>Composite Pattern: Class Diagram</a:t>
            </a:r>
            <a:endParaRPr lang="en-CA" altLang="en-US" sz="3200"/>
          </a:p>
        </p:txBody>
      </p:sp>
      <p:grpSp>
        <p:nvGrpSpPr>
          <p:cNvPr id="4099" name="Group 1">
            <a:extLst>
              <a:ext uri="{FF2B5EF4-FFF2-40B4-BE49-F238E27FC236}">
                <a16:creationId xmlns:a16="http://schemas.microsoft.com/office/drawing/2014/main" id="{00F3908B-B7F0-4527-EB86-B5031A84077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01713"/>
            <a:ext cx="8988425" cy="3836987"/>
            <a:chOff x="420688" y="1306102"/>
            <a:chExt cx="8988425" cy="3837398"/>
          </a:xfrm>
        </p:grpSpPr>
        <p:sp>
          <p:nvSpPr>
            <p:cNvPr id="4102" name="Rectangle 4">
              <a:extLst>
                <a:ext uri="{FF2B5EF4-FFF2-40B4-BE49-F238E27FC236}">
                  <a16:creationId xmlns:a16="http://schemas.microsoft.com/office/drawing/2014/main" id="{A5E0832E-566D-DBD7-42AD-B972492F6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1363663"/>
              <a:ext cx="2855912" cy="81597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Component</a:t>
              </a:r>
            </a:p>
            <a:p>
              <a:pPr algn="ctr"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&lt;Abstract&gt;&gt;</a:t>
              </a:r>
              <a:endParaRPr lang="en-CA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3" name="Rectangle 6">
              <a:extLst>
                <a:ext uri="{FF2B5EF4-FFF2-40B4-BE49-F238E27FC236}">
                  <a16:creationId xmlns:a16="http://schemas.microsoft.com/office/drawing/2014/main" id="{F32BF51F-51EA-1935-08FA-842C14518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2205038"/>
              <a:ext cx="2855912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4" name="Rectangle 7">
              <a:extLst>
                <a:ext uri="{FF2B5EF4-FFF2-40B4-BE49-F238E27FC236}">
                  <a16:creationId xmlns:a16="http://schemas.microsoft.com/office/drawing/2014/main" id="{4D8484E6-408A-1E7C-92EA-238563780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3463925"/>
              <a:ext cx="285591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Leaf</a:t>
              </a:r>
              <a:endParaRPr lang="en-CA" altLang="en-US" sz="3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5" name="Rectangle 8">
              <a:extLst>
                <a:ext uri="{FF2B5EF4-FFF2-40B4-BE49-F238E27FC236}">
                  <a16:creationId xmlns:a16="http://schemas.microsoft.com/office/drawing/2014/main" id="{FB22708B-97E4-14DD-C0DD-5FBFF1D2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3968750"/>
              <a:ext cx="2855913" cy="3349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6" name="Rectangle 9">
              <a:extLst>
                <a:ext uri="{FF2B5EF4-FFF2-40B4-BE49-F238E27FC236}">
                  <a16:creationId xmlns:a16="http://schemas.microsoft.com/office/drawing/2014/main" id="{3B62B6FD-0D90-D8A1-1A12-D4673E29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4303713"/>
              <a:ext cx="285591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7" name="Rectangle 10">
              <a:extLst>
                <a:ext uri="{FF2B5EF4-FFF2-40B4-BE49-F238E27FC236}">
                  <a16:creationId xmlns:a16="http://schemas.microsoft.com/office/drawing/2014/main" id="{E5AD3C9F-3E4F-F488-B054-6B890C82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3463925"/>
              <a:ext cx="2855912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3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Composite</a:t>
              </a:r>
              <a:endParaRPr lang="en-CA" altLang="en-US" sz="3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8" name="Rectangle 11">
              <a:extLst>
                <a:ext uri="{FF2B5EF4-FFF2-40B4-BE49-F238E27FC236}">
                  <a16:creationId xmlns:a16="http://schemas.microsoft.com/office/drawing/2014/main" id="{9D29F6B6-E789-E0FE-CF66-4F2328934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3968750"/>
              <a:ext cx="2855912" cy="3349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09" name="Rectangle 12">
              <a:extLst>
                <a:ext uri="{FF2B5EF4-FFF2-40B4-BE49-F238E27FC236}">
                  <a16:creationId xmlns:a16="http://schemas.microsoft.com/office/drawing/2014/main" id="{DE25584C-49CE-094F-5C6E-8FD1AFC8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303713"/>
              <a:ext cx="2855912" cy="8397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operation()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 b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other()</a:t>
              </a:r>
              <a:endParaRPr lang="en-CA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10" name="Freeform 13">
              <a:extLst>
                <a:ext uri="{FF2B5EF4-FFF2-40B4-BE49-F238E27FC236}">
                  <a16:creationId xmlns:a16="http://schemas.microsoft.com/office/drawing/2014/main" id="{3AD82FC5-AC31-372B-84B4-D2B55942C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1616075"/>
              <a:ext cx="2605088" cy="2100263"/>
            </a:xfrm>
            <a:custGeom>
              <a:avLst/>
              <a:gdLst>
                <a:gd name="T0" fmla="*/ 2147483646 w 1488"/>
                <a:gd name="T1" fmla="*/ 2147483646 h 1200"/>
                <a:gd name="T2" fmla="*/ 2147483646 w 1488"/>
                <a:gd name="T3" fmla="*/ 2147483646 h 1200"/>
                <a:gd name="T4" fmla="*/ 2147483646 w 1488"/>
                <a:gd name="T5" fmla="*/ 0 h 1200"/>
                <a:gd name="T6" fmla="*/ 0 w 1488"/>
                <a:gd name="T7" fmla="*/ 0 h 1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1200"/>
                <a:gd name="T14" fmla="*/ 1488 w 1488"/>
                <a:gd name="T15" fmla="*/ 1200 h 1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1200">
                  <a:moveTo>
                    <a:pt x="1056" y="1200"/>
                  </a:moveTo>
                  <a:lnTo>
                    <a:pt x="1488" y="1200"/>
                  </a:lnTo>
                  <a:lnTo>
                    <a:pt x="148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111" name="Text Box 15">
              <a:extLst>
                <a:ext uri="{FF2B5EF4-FFF2-40B4-BE49-F238E27FC236}">
                  <a16:creationId xmlns:a16="http://schemas.microsoft.com/office/drawing/2014/main" id="{5E8D5151-B993-4606-49A8-59257489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2" y="1306102"/>
              <a:ext cx="504825" cy="65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4000" b="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  <a:endParaRPr lang="en-CA" altLang="en-US" sz="40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12" name="Freeform 16">
              <a:extLst>
                <a:ext uri="{FF2B5EF4-FFF2-40B4-BE49-F238E27FC236}">
                  <a16:creationId xmlns:a16="http://schemas.microsoft.com/office/drawing/2014/main" id="{E81B6593-F625-F4AF-535C-0593B85C6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3211513"/>
              <a:ext cx="3779837" cy="252412"/>
            </a:xfrm>
            <a:custGeom>
              <a:avLst/>
              <a:gdLst>
                <a:gd name="T0" fmla="*/ 0 w 2160"/>
                <a:gd name="T1" fmla="*/ 2147483646 h 144"/>
                <a:gd name="T2" fmla="*/ 0 w 2160"/>
                <a:gd name="T3" fmla="*/ 0 h 144"/>
                <a:gd name="T4" fmla="*/ 2147483646 w 2160"/>
                <a:gd name="T5" fmla="*/ 0 h 144"/>
                <a:gd name="T6" fmla="*/ 2147483646 w 2160"/>
                <a:gd name="T7" fmla="*/ 214748364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44"/>
                <a:gd name="T14" fmla="*/ 2160 w 21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44">
                  <a:moveTo>
                    <a:pt x="0" y="144"/>
                  </a:moveTo>
                  <a:lnTo>
                    <a:pt x="0" y="0"/>
                  </a:lnTo>
                  <a:lnTo>
                    <a:pt x="2160" y="0"/>
                  </a:lnTo>
                  <a:lnTo>
                    <a:pt x="2160" y="144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F0651FEF-4484-FBD1-30C2-CFD51E453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8588" y="2792413"/>
              <a:ext cx="0" cy="419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114" name="AutoShape 18">
              <a:extLst>
                <a:ext uri="{FF2B5EF4-FFF2-40B4-BE49-F238E27FC236}">
                  <a16:creationId xmlns:a16="http://schemas.microsoft.com/office/drawing/2014/main" id="{F87C6123-BFBE-387E-24B8-435C7820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3" y="2708275"/>
              <a:ext cx="336550" cy="29051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15" name="Rectangle 19">
              <a:extLst>
                <a:ext uri="{FF2B5EF4-FFF2-40B4-BE49-F238E27FC236}">
                  <a16:creationId xmlns:a16="http://schemas.microsoft.com/office/drawing/2014/main" id="{F95BFA05-9FCA-7F59-2499-9EE0E5145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8" y="1363663"/>
              <a:ext cx="1763712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6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  <a:endParaRPr lang="en-CA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16" name="Line 20">
              <a:extLst>
                <a:ext uri="{FF2B5EF4-FFF2-40B4-BE49-F238E27FC236}">
                  <a16:creationId xmlns:a16="http://schemas.microsoft.com/office/drawing/2014/main" id="{D9030F9C-FC7F-9CDC-5A57-D22F44D8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4400" y="1616075"/>
              <a:ext cx="176371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sysDash"/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</p:grpSp>
      <p:sp>
        <p:nvSpPr>
          <p:cNvPr id="76804" name="Text Box 21">
            <a:extLst>
              <a:ext uri="{FF2B5EF4-FFF2-40B4-BE49-F238E27FC236}">
                <a16:creationId xmlns:a16="http://schemas.microsoft.com/office/drawing/2014/main" id="{BB5CFA85-ED74-E666-1499-88C1BE857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119688"/>
            <a:ext cx="96043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Each node of the Component structure can respond to some common operation(s). 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Tx/>
              <a:buChar char="•"/>
            </a:pPr>
            <a:r>
              <a:rPr lang="en-US" altLang="en-US" sz="26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client can call operation of the Component and the structure responds “appropriately”.</a:t>
            </a:r>
          </a:p>
        </p:txBody>
      </p:sp>
      <p:sp>
        <p:nvSpPr>
          <p:cNvPr id="4101" name="AutoShape 16">
            <a:extLst>
              <a:ext uri="{FF2B5EF4-FFF2-40B4-BE49-F238E27FC236}">
                <a16:creationId xmlns:a16="http://schemas.microsoft.com/office/drawing/2014/main" id="{49632DEC-3E66-D658-8809-8DFF40A8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300413"/>
            <a:ext cx="441325" cy="250825"/>
          </a:xfrm>
          <a:prstGeom prst="diamond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8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4EC242-67C3-40C5-CDBD-7D607674A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85725"/>
            <a:ext cx="8596312" cy="1255713"/>
          </a:xfrm>
        </p:spPr>
        <p:txBody>
          <a:bodyPr/>
          <a:lstStyle/>
          <a:p>
            <a:r>
              <a:rPr lang="en-US" altLang="en-US" sz="3200"/>
              <a:t>Exercise 1: Solution</a:t>
            </a:r>
          </a:p>
        </p:txBody>
      </p:sp>
      <p:grpSp>
        <p:nvGrpSpPr>
          <p:cNvPr id="28675" name="Group 31">
            <a:extLst>
              <a:ext uri="{FF2B5EF4-FFF2-40B4-BE49-F238E27FC236}">
                <a16:creationId xmlns:a16="http://schemas.microsoft.com/office/drawing/2014/main" id="{67D73005-9D67-3ABA-65E8-A3C8E69E3E5F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1036638"/>
            <a:ext cx="9917113" cy="6172200"/>
            <a:chOff x="1001" y="1386"/>
            <a:chExt cx="4685" cy="2328"/>
          </a:xfrm>
        </p:grpSpPr>
        <p:sp>
          <p:nvSpPr>
            <p:cNvPr id="28676" name="AutoShape 3">
              <a:extLst>
                <a:ext uri="{FF2B5EF4-FFF2-40B4-BE49-F238E27FC236}">
                  <a16:creationId xmlns:a16="http://schemas.microsoft.com/office/drawing/2014/main" id="{4D0D1261-CD19-E9D2-0E8D-8D547301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983"/>
              <a:ext cx="1224" cy="668"/>
            </a:xfrm>
            <a:prstGeom prst="foldedCorner">
              <a:avLst>
                <a:gd name="adj" fmla="val 1663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8677" name="Line 4">
              <a:extLst>
                <a:ext uri="{FF2B5EF4-FFF2-40B4-BE49-F238E27FC236}">
                  <a16:creationId xmlns:a16="http://schemas.microsoft.com/office/drawing/2014/main" id="{59968938-A228-42E5-2350-3F669834E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1" y="2999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78" name="Rectangle 5">
              <a:extLst>
                <a:ext uri="{FF2B5EF4-FFF2-40B4-BE49-F238E27FC236}">
                  <a16:creationId xmlns:a16="http://schemas.microsoft.com/office/drawing/2014/main" id="{307E84EB-85BB-55EF-AD6E-AA65627F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386"/>
              <a:ext cx="952" cy="7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400" noProof="1"/>
            </a:p>
          </p:txBody>
        </p:sp>
        <p:sp>
          <p:nvSpPr>
            <p:cNvPr id="28679" name="Rectangle 6">
              <a:extLst>
                <a:ext uri="{FF2B5EF4-FFF2-40B4-BE49-F238E27FC236}">
                  <a16:creationId xmlns:a16="http://schemas.microsoft.com/office/drawing/2014/main" id="{33D6E6AD-1051-7D2D-047E-4A308487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788"/>
              <a:ext cx="953" cy="7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/>
            </a:p>
          </p:txBody>
        </p:sp>
        <p:sp>
          <p:nvSpPr>
            <p:cNvPr id="28680" name="Text Box 7">
              <a:extLst>
                <a:ext uri="{FF2B5EF4-FFF2-40B4-BE49-F238E27FC236}">
                  <a16:creationId xmlns:a16="http://schemas.microsoft.com/office/drawing/2014/main" id="{B8E90F4C-2DFE-A533-4FC2-1F81A5CDF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" y="1386"/>
              <a:ext cx="70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Folder</a:t>
              </a:r>
            </a:p>
            <a:p>
              <a:pPr algn="ctr">
                <a:lnSpc>
                  <a:spcPct val="90000"/>
                </a:lnSpc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</p:txBody>
        </p:sp>
        <p:sp>
          <p:nvSpPr>
            <p:cNvPr id="28681" name="Rectangle 8">
              <a:extLst>
                <a:ext uri="{FF2B5EF4-FFF2-40B4-BE49-F238E27FC236}">
                  <a16:creationId xmlns:a16="http://schemas.microsoft.com/office/drawing/2014/main" id="{20C56E9F-16E3-D084-40C6-CD4715285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2788"/>
              <a:ext cx="953" cy="9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18900000" algn="ctr" rotWithShape="0">
                <a:schemeClr val="bg2"/>
              </a:outerShdw>
            </a:effec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400" noProof="1"/>
            </a:p>
          </p:txBody>
        </p:sp>
        <p:sp>
          <p:nvSpPr>
            <p:cNvPr id="28682" name="Text Box 9">
              <a:extLst>
                <a:ext uri="{FF2B5EF4-FFF2-40B4-BE49-F238E27FC236}">
                  <a16:creationId xmlns:a16="http://schemas.microsoft.com/office/drawing/2014/main" id="{4CE822FA-8775-5BBF-2EF9-8B6DE6F64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9" y="2823"/>
              <a:ext cx="87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Directory</a:t>
              </a:r>
            </a:p>
          </p:txBody>
        </p:sp>
        <p:sp>
          <p:nvSpPr>
            <p:cNvPr id="28683" name="Text Box 10">
              <a:extLst>
                <a:ext uri="{FF2B5EF4-FFF2-40B4-BE49-F238E27FC236}">
                  <a16:creationId xmlns:a16="http://schemas.microsoft.com/office/drawing/2014/main" id="{D6A40004-392C-AE5F-83F5-DAB081CBB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2797"/>
              <a:ext cx="38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File</a:t>
              </a:r>
            </a:p>
          </p:txBody>
        </p: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82D82031-9272-4C7E-F15E-F17F01BC2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702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7F9F3496-4A01-F0B8-CA21-AB408D1F5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312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8014B067-5EBE-7C1B-AE2C-BDF2037A6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302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87" name="AutoShape 14">
              <a:extLst>
                <a:ext uri="{FF2B5EF4-FFF2-40B4-BE49-F238E27FC236}">
                  <a16:creationId xmlns:a16="http://schemas.microsoft.com/office/drawing/2014/main" id="{45A14799-8E38-8D62-D6FB-DB44B3585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2153"/>
              <a:ext cx="211" cy="1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8688" name="Line 15">
              <a:extLst>
                <a:ext uri="{FF2B5EF4-FFF2-40B4-BE49-F238E27FC236}">
                  <a16:creationId xmlns:a16="http://schemas.microsoft.com/office/drawing/2014/main" id="{7827803F-F124-ECD3-0376-BF4EC9657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677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89" name="Line 16">
              <a:extLst>
                <a:ext uri="{FF2B5EF4-FFF2-40B4-BE49-F238E27FC236}">
                  <a16:creationId xmlns:a16="http://schemas.microsoft.com/office/drawing/2014/main" id="{17BCB442-9734-58CD-137A-736C854B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677"/>
              <a:ext cx="0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90" name="AutoShape 17">
              <a:extLst>
                <a:ext uri="{FF2B5EF4-FFF2-40B4-BE49-F238E27FC236}">
                  <a16:creationId xmlns:a16="http://schemas.microsoft.com/office/drawing/2014/main" id="{51B58DD0-C11F-3DFD-553D-817D3CE1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956"/>
              <a:ext cx="208" cy="92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8691" name="Text Box 18">
              <a:extLst>
                <a:ext uri="{FF2B5EF4-FFF2-40B4-BE49-F238E27FC236}">
                  <a16:creationId xmlns:a16="http://schemas.microsoft.com/office/drawing/2014/main" id="{07FC243E-4DD3-1372-6631-77D25C3F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" y="1667"/>
              <a:ext cx="5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children</a:t>
              </a:r>
            </a:p>
          </p:txBody>
        </p:sp>
        <p:sp>
          <p:nvSpPr>
            <p:cNvPr id="28692" name="Text Box 19">
              <a:extLst>
                <a:ext uri="{FF2B5EF4-FFF2-40B4-BE49-F238E27FC236}">
                  <a16:creationId xmlns:a16="http://schemas.microsoft.com/office/drawing/2014/main" id="{2081ECD6-FE7D-51A1-2E88-FED41C6EC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3161"/>
              <a:ext cx="52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delete()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</a:t>
              </a:r>
            </a:p>
          </p:txBody>
        </p:sp>
        <p:sp>
          <p:nvSpPr>
            <p:cNvPr id="28693" name="Text Box 20">
              <a:extLst>
                <a:ext uri="{FF2B5EF4-FFF2-40B4-BE49-F238E27FC236}">
                  <a16:creationId xmlns:a16="http://schemas.microsoft.com/office/drawing/2014/main" id="{513B1488-E228-DFB4-8372-E9432BDEF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" y="3139"/>
              <a:ext cx="75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delete()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add(Source)</a:t>
              </a:r>
            </a:p>
          </p:txBody>
        </p:sp>
        <p:sp>
          <p:nvSpPr>
            <p:cNvPr id="28694" name="Text Box 21">
              <a:extLst>
                <a:ext uri="{FF2B5EF4-FFF2-40B4-BE49-F238E27FC236}">
                  <a16:creationId xmlns:a16="http://schemas.microsoft.com/office/drawing/2014/main" id="{B5261966-0070-2D30-82CE-75F8BBC5B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773"/>
              <a:ext cx="52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delete()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print()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19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8695" name="Freeform 22">
              <a:extLst>
                <a:ext uri="{FF2B5EF4-FFF2-40B4-BE49-F238E27FC236}">
                  <a16:creationId xmlns:a16="http://schemas.microsoft.com/office/drawing/2014/main" id="{0C058046-9531-B989-C106-E5C354EF5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2533"/>
              <a:ext cx="1677" cy="251"/>
            </a:xfrm>
            <a:custGeom>
              <a:avLst/>
              <a:gdLst>
                <a:gd name="T0" fmla="*/ 0 w 1648"/>
                <a:gd name="T1" fmla="*/ 2147483646 h 228"/>
                <a:gd name="T2" fmla="*/ 0 w 1648"/>
                <a:gd name="T3" fmla="*/ 0 h 228"/>
                <a:gd name="T4" fmla="*/ 36762 w 1648"/>
                <a:gd name="T5" fmla="*/ 0 h 228"/>
                <a:gd name="T6" fmla="*/ 36762 w 1648"/>
                <a:gd name="T7" fmla="*/ 2147483646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8"/>
                <a:gd name="T13" fmla="*/ 0 h 228"/>
                <a:gd name="T14" fmla="*/ 1648 w 1648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8" h="228">
                  <a:moveTo>
                    <a:pt x="0" y="228"/>
                  </a:moveTo>
                  <a:lnTo>
                    <a:pt x="0" y="0"/>
                  </a:lnTo>
                  <a:lnTo>
                    <a:pt x="1648" y="0"/>
                  </a:lnTo>
                  <a:lnTo>
                    <a:pt x="1648" y="2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96" name="Line 23">
              <a:extLst>
                <a:ext uri="{FF2B5EF4-FFF2-40B4-BE49-F238E27FC236}">
                  <a16:creationId xmlns:a16="http://schemas.microsoft.com/office/drawing/2014/main" id="{D53E7FA7-F805-BF7F-F32B-53009BFD1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2315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97" name="Line 24">
              <a:extLst>
                <a:ext uri="{FF2B5EF4-FFF2-40B4-BE49-F238E27FC236}">
                  <a16:creationId xmlns:a16="http://schemas.microsoft.com/office/drawing/2014/main" id="{F1B35AB4-F11C-E1D0-C507-C60CDBDE6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244"/>
              <a:ext cx="10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698" name="Text Box 25">
              <a:extLst>
                <a:ext uri="{FF2B5EF4-FFF2-40B4-BE49-F238E27FC236}">
                  <a16:creationId xmlns:a16="http://schemas.microsoft.com/office/drawing/2014/main" id="{59EB7F40-DC07-C928-E8DB-4F8706D7C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3014"/>
              <a:ext cx="1025" cy="5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 all children c: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  c.delete();</a:t>
              </a:r>
            </a:p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Delete directory</a:t>
              </a:r>
            </a:p>
          </p:txBody>
        </p:sp>
        <p:sp>
          <p:nvSpPr>
            <p:cNvPr id="28699" name="Text Box 26">
              <a:extLst>
                <a:ext uri="{FF2B5EF4-FFF2-40B4-BE49-F238E27FC236}">
                  <a16:creationId xmlns:a16="http://schemas.microsoft.com/office/drawing/2014/main" id="{32CE0E3B-7587-9C1C-4299-82A4A119E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1495"/>
              <a:ext cx="20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en-US" sz="3400" noProof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28700" name="Line 27">
              <a:extLst>
                <a:ext uri="{FF2B5EF4-FFF2-40B4-BE49-F238E27FC236}">
                  <a16:creationId xmlns:a16="http://schemas.microsoft.com/office/drawing/2014/main" id="{416B1A58-7FFD-0E3C-7300-F9C4ED21D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1755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701" name="Line 28">
              <a:extLst>
                <a:ext uri="{FF2B5EF4-FFF2-40B4-BE49-F238E27FC236}">
                  <a16:creationId xmlns:a16="http://schemas.microsoft.com/office/drawing/2014/main" id="{5879FC27-F3C0-F0AB-BE5E-428168B2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3078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28702" name="Line 29">
              <a:extLst>
                <a:ext uri="{FF2B5EF4-FFF2-40B4-BE49-F238E27FC236}">
                  <a16:creationId xmlns:a16="http://schemas.microsoft.com/office/drawing/2014/main" id="{23E3431E-00AF-6742-C575-D939D42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07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>
            <a:extLst>
              <a:ext uri="{FF2B5EF4-FFF2-40B4-BE49-F238E27FC236}">
                <a16:creationId xmlns:a16="http://schemas.microsoft.com/office/drawing/2014/main" id="{6EE98A7D-D042-838C-7035-20AAD22AB00F}"/>
              </a:ext>
            </a:extLst>
          </p:cNvPr>
          <p:cNvGrpSpPr>
            <a:grpSpLocks/>
          </p:cNvGrpSpPr>
          <p:nvPr/>
        </p:nvGrpSpPr>
        <p:grpSpPr bwMode="auto">
          <a:xfrm>
            <a:off x="0" y="88900"/>
            <a:ext cx="10080625" cy="7062788"/>
            <a:chOff x="0" y="461"/>
            <a:chExt cx="6009" cy="3987"/>
          </a:xfrm>
        </p:grpSpPr>
        <p:sp>
          <p:nvSpPr>
            <p:cNvPr id="29701" name="Line 13">
              <a:extLst>
                <a:ext uri="{FF2B5EF4-FFF2-40B4-BE49-F238E27FC236}">
                  <a16:creationId xmlns:a16="http://schemas.microsoft.com/office/drawing/2014/main" id="{DC203399-89DA-8164-E4D2-BCB33AF3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2160"/>
              <a:ext cx="117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cxnSp>
          <p:nvCxnSpPr>
            <p:cNvPr id="29702" name="AutoShape 14">
              <a:extLst>
                <a:ext uri="{FF2B5EF4-FFF2-40B4-BE49-F238E27FC236}">
                  <a16:creationId xmlns:a16="http://schemas.microsoft.com/office/drawing/2014/main" id="{DBF8BD2E-96FA-B235-7F9B-0AF8996D3DAB}"/>
                </a:ext>
              </a:extLst>
            </p:cNvPr>
            <p:cNvCxnSpPr>
              <a:cxnSpLocks noChangeShapeType="1"/>
              <a:stCxn id="29701" idx="1"/>
            </p:cNvCxnSpPr>
            <p:nvPr/>
          </p:nvCxnSpPr>
          <p:spPr bwMode="auto">
            <a:xfrm flipV="1">
              <a:off x="2887" y="1964"/>
              <a:ext cx="0" cy="196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3" name="Line 24">
              <a:extLst>
                <a:ext uri="{FF2B5EF4-FFF2-40B4-BE49-F238E27FC236}">
                  <a16:creationId xmlns:a16="http://schemas.microsoft.com/office/drawing/2014/main" id="{C233CCCF-0D23-B412-1A4C-52491F8D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7" y="2160"/>
              <a:ext cx="217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04" name="Line 25">
              <a:extLst>
                <a:ext uri="{FF2B5EF4-FFF2-40B4-BE49-F238E27FC236}">
                  <a16:creationId xmlns:a16="http://schemas.microsoft.com/office/drawing/2014/main" id="{9EAD4B91-B045-F5EC-36EC-0BD287809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7" y="2160"/>
              <a:ext cx="0" cy="3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05" name="Line 26">
              <a:extLst>
                <a:ext uri="{FF2B5EF4-FFF2-40B4-BE49-F238E27FC236}">
                  <a16:creationId xmlns:a16="http://schemas.microsoft.com/office/drawing/2014/main" id="{7B0CAF47-5ECC-3E2D-A152-F600389DB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6" y="2160"/>
              <a:ext cx="0" cy="3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cxnSp>
          <p:nvCxnSpPr>
            <p:cNvPr id="29706" name="AutoShape 27">
              <a:extLst>
                <a:ext uri="{FF2B5EF4-FFF2-40B4-BE49-F238E27FC236}">
                  <a16:creationId xmlns:a16="http://schemas.microsoft.com/office/drawing/2014/main" id="{9EA012B9-5349-E996-D28B-8D3FF2651A36}"/>
                </a:ext>
              </a:extLst>
            </p:cNvPr>
            <p:cNvCxnSpPr>
              <a:cxnSpLocks noChangeShapeType="1"/>
              <a:stCxn id="29703" idx="1"/>
            </p:cNvCxnSpPr>
            <p:nvPr/>
          </p:nvCxnSpPr>
          <p:spPr bwMode="auto">
            <a:xfrm>
              <a:off x="5066" y="2160"/>
              <a:ext cx="0" cy="327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7" name="Rectangle 28">
              <a:extLst>
                <a:ext uri="{FF2B5EF4-FFF2-40B4-BE49-F238E27FC236}">
                  <a16:creationId xmlns:a16="http://schemas.microsoft.com/office/drawing/2014/main" id="{96D18368-CD91-3A8F-EA63-B133C954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2487"/>
              <a:ext cx="1236" cy="11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08" name="Text Box 29">
              <a:extLst>
                <a:ext uri="{FF2B5EF4-FFF2-40B4-BE49-F238E27FC236}">
                  <a16:creationId xmlns:a16="http://schemas.microsoft.com/office/drawing/2014/main" id="{6829F3EE-0F56-5AAF-2369-033E93DB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2477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TextFile</a:t>
              </a:r>
            </a:p>
          </p:txBody>
        </p:sp>
        <p:sp>
          <p:nvSpPr>
            <p:cNvPr id="29709" name="Line 30">
              <a:extLst>
                <a:ext uri="{FF2B5EF4-FFF2-40B4-BE49-F238E27FC236}">
                  <a16:creationId xmlns:a16="http://schemas.microsoft.com/office/drawing/2014/main" id="{0858B24F-D170-FD1A-10B7-5ED8C45E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2748"/>
              <a:ext cx="12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10" name="Rectangle 32">
              <a:extLst>
                <a:ext uri="{FF2B5EF4-FFF2-40B4-BE49-F238E27FC236}">
                  <a16:creationId xmlns:a16="http://schemas.microsoft.com/office/drawing/2014/main" id="{CF1010A1-13FA-2F8E-160F-2A44220D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487"/>
              <a:ext cx="1237" cy="11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11" name="Text Box 33">
              <a:extLst>
                <a:ext uri="{FF2B5EF4-FFF2-40B4-BE49-F238E27FC236}">
                  <a16:creationId xmlns:a16="http://schemas.microsoft.com/office/drawing/2014/main" id="{5509B63F-089E-6479-B362-0203EF78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487"/>
              <a:ext cx="110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ImageFile</a:t>
              </a:r>
            </a:p>
          </p:txBody>
        </p:sp>
        <p:sp>
          <p:nvSpPr>
            <p:cNvPr id="29712" name="Line 34">
              <a:extLst>
                <a:ext uri="{FF2B5EF4-FFF2-40B4-BE49-F238E27FC236}">
                  <a16:creationId xmlns:a16="http://schemas.microsoft.com/office/drawing/2014/main" id="{15D9D99D-69C9-19DE-BAD4-ED885FCF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2748"/>
              <a:ext cx="12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13" name="Rectangle 36">
              <a:extLst>
                <a:ext uri="{FF2B5EF4-FFF2-40B4-BE49-F238E27FC236}">
                  <a16:creationId xmlns:a16="http://schemas.microsoft.com/office/drawing/2014/main" id="{7782A1EF-0966-F367-1587-27FB935C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487"/>
              <a:ext cx="1238" cy="11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14" name="Text Box 37">
              <a:extLst>
                <a:ext uri="{FF2B5EF4-FFF2-40B4-BE49-F238E27FC236}">
                  <a16:creationId xmlns:a16="http://schemas.microsoft.com/office/drawing/2014/main" id="{B1A9F69E-056A-EB7C-5DAB-0FF34E21F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2487"/>
              <a:ext cx="97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VideoFile</a:t>
              </a:r>
            </a:p>
          </p:txBody>
        </p:sp>
        <p:sp>
          <p:nvSpPr>
            <p:cNvPr id="29715" name="Line 38">
              <a:extLst>
                <a:ext uri="{FF2B5EF4-FFF2-40B4-BE49-F238E27FC236}">
                  <a16:creationId xmlns:a16="http://schemas.microsoft.com/office/drawing/2014/main" id="{35B512AB-46A5-9F6E-3AD6-8267AF41C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748"/>
              <a:ext cx="12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16" name="Rectangle 40">
              <a:extLst>
                <a:ext uri="{FF2B5EF4-FFF2-40B4-BE49-F238E27FC236}">
                  <a16:creationId xmlns:a16="http://schemas.microsoft.com/office/drawing/2014/main" id="{8190D3EC-19E4-4F15-BEC1-646B917BE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487"/>
              <a:ext cx="1296" cy="111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17" name="Text Box 41">
              <a:extLst>
                <a:ext uri="{FF2B5EF4-FFF2-40B4-BE49-F238E27FC236}">
                  <a16:creationId xmlns:a16="http://schemas.microsoft.com/office/drawing/2014/main" id="{F05BF2CB-87A6-F842-FE24-0CC3A392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2477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Directory</a:t>
              </a:r>
            </a:p>
          </p:txBody>
        </p:sp>
        <p:sp>
          <p:nvSpPr>
            <p:cNvPr id="29718" name="Line 42">
              <a:extLst>
                <a:ext uri="{FF2B5EF4-FFF2-40B4-BE49-F238E27FC236}">
                  <a16:creationId xmlns:a16="http://schemas.microsoft.com/office/drawing/2014/main" id="{149E7C94-A19A-2585-51AA-DAD646A03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" y="2748"/>
              <a:ext cx="12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19" name="Line 43">
              <a:extLst>
                <a:ext uri="{FF2B5EF4-FFF2-40B4-BE49-F238E27FC236}">
                  <a16:creationId xmlns:a16="http://schemas.microsoft.com/office/drawing/2014/main" id="{55796AD7-1205-EC97-A38A-F7CC48876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3" y="2160"/>
              <a:ext cx="141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cxnSp>
          <p:nvCxnSpPr>
            <p:cNvPr id="29720" name="AutoShape 44">
              <a:extLst>
                <a:ext uri="{FF2B5EF4-FFF2-40B4-BE49-F238E27FC236}">
                  <a16:creationId xmlns:a16="http://schemas.microsoft.com/office/drawing/2014/main" id="{BCB03EFF-5C6A-2E48-DB5E-4DF418192E4F}"/>
                </a:ext>
              </a:extLst>
            </p:cNvPr>
            <p:cNvCxnSpPr>
              <a:cxnSpLocks noChangeShapeType="1"/>
              <a:stCxn id="29719" idx="1"/>
            </p:cNvCxnSpPr>
            <p:nvPr/>
          </p:nvCxnSpPr>
          <p:spPr bwMode="auto">
            <a:xfrm flipV="1">
              <a:off x="2887" y="1964"/>
              <a:ext cx="0" cy="196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AutoShape 45">
              <a:extLst>
                <a:ext uri="{FF2B5EF4-FFF2-40B4-BE49-F238E27FC236}">
                  <a16:creationId xmlns:a16="http://schemas.microsoft.com/office/drawing/2014/main" id="{85C7E4CB-9828-74EB-F535-266E50F4F1D5}"/>
                </a:ext>
              </a:extLst>
            </p:cNvPr>
            <p:cNvCxnSpPr>
              <a:cxnSpLocks noChangeShapeType="1"/>
              <a:endCxn id="29716" idx="0"/>
            </p:cNvCxnSpPr>
            <p:nvPr/>
          </p:nvCxnSpPr>
          <p:spPr bwMode="auto">
            <a:xfrm>
              <a:off x="1473" y="2160"/>
              <a:ext cx="0" cy="327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2" name="AutoShape 46">
              <a:extLst>
                <a:ext uri="{FF2B5EF4-FFF2-40B4-BE49-F238E27FC236}">
                  <a16:creationId xmlns:a16="http://schemas.microsoft.com/office/drawing/2014/main" id="{7BFA7700-79C3-FA6D-787F-4E0AE22B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2944"/>
              <a:ext cx="295" cy="130"/>
            </a:xfrm>
            <a:prstGeom prst="diamond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23" name="Line 47">
              <a:extLst>
                <a:ext uri="{FF2B5EF4-FFF2-40B4-BE49-F238E27FC236}">
                  <a16:creationId xmlns:a16="http://schemas.microsoft.com/office/drawing/2014/main" id="{8CB102DF-3AD5-2106-9A3E-A9173633F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" y="1180"/>
              <a:ext cx="0" cy="18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cxnSp>
          <p:nvCxnSpPr>
            <p:cNvPr id="29724" name="AutoShape 48">
              <a:extLst>
                <a:ext uri="{FF2B5EF4-FFF2-40B4-BE49-F238E27FC236}">
                  <a16:creationId xmlns:a16="http://schemas.microsoft.com/office/drawing/2014/main" id="{9BF18147-EE9B-7901-490E-2A49BEC705D0}"/>
                </a:ext>
              </a:extLst>
            </p:cNvPr>
            <p:cNvCxnSpPr>
              <a:cxnSpLocks noChangeShapeType="1"/>
              <a:stCxn id="29722" idx="1"/>
              <a:endCxn id="29723" idx="0"/>
            </p:cNvCxnSpPr>
            <p:nvPr/>
          </p:nvCxnSpPr>
          <p:spPr bwMode="auto">
            <a:xfrm flipH="1">
              <a:off x="412" y="3009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49">
              <a:extLst>
                <a:ext uri="{FF2B5EF4-FFF2-40B4-BE49-F238E27FC236}">
                  <a16:creationId xmlns:a16="http://schemas.microsoft.com/office/drawing/2014/main" id="{79BB3F12-BE9E-4C9A-4BAA-2E2B429EEEF0}"/>
                </a:ext>
              </a:extLst>
            </p:cNvPr>
            <p:cNvCxnSpPr>
              <a:cxnSpLocks noChangeShapeType="1"/>
              <a:stCxn id="29723" idx="1"/>
              <a:endCxn id="29727" idx="1"/>
            </p:cNvCxnSpPr>
            <p:nvPr/>
          </p:nvCxnSpPr>
          <p:spPr bwMode="auto">
            <a:xfrm>
              <a:off x="412" y="1181"/>
              <a:ext cx="1650" cy="32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6" name="Text Box 50">
              <a:extLst>
                <a:ext uri="{FF2B5EF4-FFF2-40B4-BE49-F238E27FC236}">
                  <a16:creationId xmlns:a16="http://schemas.microsoft.com/office/drawing/2014/main" id="{B4220C16-E758-B978-8E8D-067DBE5D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1049"/>
              <a:ext cx="23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29727" name="Rectangle 51">
              <a:extLst>
                <a:ext uri="{FF2B5EF4-FFF2-40B4-BE49-F238E27FC236}">
                  <a16:creationId xmlns:a16="http://schemas.microsoft.com/office/drawing/2014/main" id="{7B4EF69B-DA9C-022F-BE90-6CF1FE92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461"/>
              <a:ext cx="1767" cy="150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28" name="Text Box 52">
              <a:extLst>
                <a:ext uri="{FF2B5EF4-FFF2-40B4-BE49-F238E27FC236}">
                  <a16:creationId xmlns:a16="http://schemas.microsoft.com/office/drawing/2014/main" id="{E3E761CB-FAA7-87C1-7A4E-D305FA91D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526"/>
              <a:ext cx="15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Component </a:t>
              </a:r>
              <a:r>
                <a:rPr lang="en-US" altLang="en-US" sz="28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28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29" name="Text Box 53">
              <a:extLst>
                <a:ext uri="{FF2B5EF4-FFF2-40B4-BE49-F238E27FC236}">
                  <a16:creationId xmlns:a16="http://schemas.microsoft.com/office/drawing/2014/main" id="{41A33935-6DB4-2E29-1F28-4127B7706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853"/>
              <a:ext cx="1767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setName();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getName();</a:t>
              </a:r>
              <a:r>
                <a:rPr lang="en-US" altLang="en-US" sz="19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getAllFiles(List theList);</a:t>
              </a:r>
              <a:endParaRPr lang="en-US" altLang="en-US" sz="1700" baseline="-25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getContents(List theList);</a:t>
              </a:r>
              <a:r>
                <a:rPr lang="en-US" altLang="en-US" sz="19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19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30" name="Line 54">
              <a:extLst>
                <a:ext uri="{FF2B5EF4-FFF2-40B4-BE49-F238E27FC236}">
                  <a16:creationId xmlns:a16="http://schemas.microsoft.com/office/drawing/2014/main" id="{34DEC2FB-037A-1DA6-7580-B4EC7709A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853"/>
              <a:ext cx="1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31" name="Text Box 55">
              <a:extLst>
                <a:ext uri="{FF2B5EF4-FFF2-40B4-BE49-F238E27FC236}">
                  <a16:creationId xmlns:a16="http://schemas.microsoft.com/office/drawing/2014/main" id="{1320EB1F-427C-51D7-BFE4-04F7A544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" y="2748"/>
              <a:ext cx="1237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setName();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getName();</a:t>
              </a:r>
              <a:r>
                <a:rPr lang="en-US" altLang="en-US" sz="15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getAllFiles(List theList);</a:t>
              </a:r>
              <a:endParaRPr lang="en-US" altLang="en-US" sz="1500" baseline="-25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getContents(List theList);</a:t>
              </a:r>
            </a:p>
          </p:txBody>
        </p:sp>
        <p:sp>
          <p:nvSpPr>
            <p:cNvPr id="29732" name="Text Box 56">
              <a:extLst>
                <a:ext uri="{FF2B5EF4-FFF2-40B4-BE49-F238E27FC236}">
                  <a16:creationId xmlns:a16="http://schemas.microsoft.com/office/drawing/2014/main" id="{34508D57-206C-4D37-CF9D-DA89F3034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2748"/>
              <a:ext cx="1236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setName();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getName();</a:t>
              </a:r>
              <a:r>
                <a:rPr lang="en-US" altLang="en-US" sz="15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getAllFiles(List theList);</a:t>
              </a:r>
              <a:endParaRPr lang="en-US" altLang="en-US" sz="1500" baseline="-25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getContents(List theList);</a:t>
              </a:r>
            </a:p>
          </p:txBody>
        </p:sp>
        <p:sp>
          <p:nvSpPr>
            <p:cNvPr id="29733" name="Text Box 57">
              <a:extLst>
                <a:ext uri="{FF2B5EF4-FFF2-40B4-BE49-F238E27FC236}">
                  <a16:creationId xmlns:a16="http://schemas.microsoft.com/office/drawing/2014/main" id="{7B7AF090-36D0-0C14-90FE-5712B8AAC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48"/>
              <a:ext cx="12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7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9734" name="Text Box 59">
              <a:extLst>
                <a:ext uri="{FF2B5EF4-FFF2-40B4-BE49-F238E27FC236}">
                  <a16:creationId xmlns:a16="http://schemas.microsoft.com/office/drawing/2014/main" id="{F918BA75-5247-1061-506F-89CD6313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48"/>
              <a:ext cx="1237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setName();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getName();</a:t>
              </a:r>
              <a:r>
                <a:rPr lang="en-US" altLang="en-US" sz="15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getAllFiles(List theList);</a:t>
              </a:r>
              <a:endParaRPr lang="en-US" altLang="en-US" sz="1500" baseline="-25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getContents(List theList);</a:t>
              </a:r>
            </a:p>
          </p:txBody>
        </p:sp>
        <p:sp>
          <p:nvSpPr>
            <p:cNvPr id="29735" name="Text Box 60">
              <a:extLst>
                <a:ext uri="{FF2B5EF4-FFF2-40B4-BE49-F238E27FC236}">
                  <a16:creationId xmlns:a16="http://schemas.microsoft.com/office/drawing/2014/main" id="{F94E6015-6704-45B3-39EF-0C673B33A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2748"/>
              <a:ext cx="1238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setName();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getName();</a:t>
              </a:r>
              <a:r>
                <a:rPr lang="en-US" altLang="en-US" sz="1500" baseline="-25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getAllFiles(List theList);</a:t>
              </a:r>
              <a:endParaRPr lang="en-US" altLang="en-US" sz="1500" baseline="-25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5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getContents(List theList);</a:t>
              </a:r>
            </a:p>
          </p:txBody>
        </p:sp>
        <p:sp>
          <p:nvSpPr>
            <p:cNvPr id="29736" name="Text Box 61">
              <a:extLst>
                <a:ext uri="{FF2B5EF4-FFF2-40B4-BE49-F238E27FC236}">
                  <a16:creationId xmlns:a16="http://schemas.microsoft.com/office/drawing/2014/main" id="{0D510012-AC65-5316-66C9-A8C23953B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5"/>
              <a:ext cx="1826" cy="3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b="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This is the Composite</a:t>
              </a:r>
            </a:p>
          </p:txBody>
        </p:sp>
        <p:sp>
          <p:nvSpPr>
            <p:cNvPr id="29737" name="Text Box 62">
              <a:extLst>
                <a:ext uri="{FF2B5EF4-FFF2-40B4-BE49-F238E27FC236}">
                  <a16:creationId xmlns:a16="http://schemas.microsoft.com/office/drawing/2014/main" id="{7C89BA08-4EEC-570D-2F1B-D915EA4DF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4056"/>
              <a:ext cx="1827" cy="3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100772" tIns="50387" rIns="100772" bIns="5038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b="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These objects are the leaves</a:t>
              </a:r>
            </a:p>
          </p:txBody>
        </p:sp>
        <p:cxnSp>
          <p:nvCxnSpPr>
            <p:cNvPr id="29738" name="AutoShape 63">
              <a:extLst>
                <a:ext uri="{FF2B5EF4-FFF2-40B4-BE49-F238E27FC236}">
                  <a16:creationId xmlns:a16="http://schemas.microsoft.com/office/drawing/2014/main" id="{9F17527C-1271-5826-1C48-ADDFADF40C65}"/>
                </a:ext>
              </a:extLst>
            </p:cNvPr>
            <p:cNvCxnSpPr>
              <a:cxnSpLocks noChangeShapeType="1"/>
              <a:stCxn id="29736" idx="0"/>
            </p:cNvCxnSpPr>
            <p:nvPr/>
          </p:nvCxnSpPr>
          <p:spPr bwMode="auto">
            <a:xfrm flipV="1">
              <a:off x="913" y="3665"/>
              <a:ext cx="441" cy="390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9" name="Line 64">
              <a:extLst>
                <a:ext uri="{FF2B5EF4-FFF2-40B4-BE49-F238E27FC236}">
                  <a16:creationId xmlns:a16="http://schemas.microsoft.com/office/drawing/2014/main" id="{A77384C9-075B-812A-2E31-8006DF4F4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46" y="3664"/>
              <a:ext cx="1472" cy="39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40" name="Line 65">
              <a:extLst>
                <a:ext uri="{FF2B5EF4-FFF2-40B4-BE49-F238E27FC236}">
                  <a16:creationId xmlns:a16="http://schemas.microsoft.com/office/drawing/2014/main" id="{5AB0A0E6-2179-55EA-817E-47994F225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1" y="3664"/>
              <a:ext cx="177" cy="39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  <p:sp>
          <p:nvSpPr>
            <p:cNvPr id="29741" name="Line 66">
              <a:extLst>
                <a:ext uri="{FF2B5EF4-FFF2-40B4-BE49-F238E27FC236}">
                  <a16:creationId xmlns:a16="http://schemas.microsoft.com/office/drawing/2014/main" id="{AB4E0366-88DA-D843-6353-7F392BB8E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8" y="3664"/>
              <a:ext cx="825" cy="39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/>
            <a:lstStyle/>
            <a:p>
              <a:endParaRPr lang="en-GB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C7C7193-BCCB-BC42-100E-DC3FE8460426}"/>
              </a:ext>
            </a:extLst>
          </p:cNvPr>
          <p:cNvSpPr txBox="1">
            <a:spLocks/>
          </p:cNvSpPr>
          <p:nvPr/>
        </p:nvSpPr>
        <p:spPr>
          <a:xfrm>
            <a:off x="6716713" y="350838"/>
            <a:ext cx="3200400" cy="2128837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Now Suppose file types are  text, image, Video…</a:t>
            </a:r>
          </a:p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endParaRPr lang="en-US" sz="2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How to accommodate?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043D5-60CA-5238-BB36-4DB631F9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3338"/>
            <a:ext cx="2487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Text Box 5">
            <a:extLst>
              <a:ext uri="{FF2B5EF4-FFF2-40B4-BE49-F238E27FC236}">
                <a16:creationId xmlns:a16="http://schemas.microsoft.com/office/drawing/2014/main" id="{E58D3F3E-7C1B-29E6-D67B-92B68737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0838"/>
            <a:ext cx="2663825" cy="5492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3300"/>
                </a:solidFill>
                <a:latin typeface="+mn-lt"/>
              </a:rPr>
              <a:t>Composite</a:t>
            </a:r>
          </a:p>
        </p:txBody>
      </p:sp>
      <p:sp>
        <p:nvSpPr>
          <p:cNvPr id="754693" name="Text Box 6">
            <a:extLst>
              <a:ext uri="{FF2B5EF4-FFF2-40B4-BE49-F238E27FC236}">
                <a16:creationId xmlns:a16="http://schemas.microsoft.com/office/drawing/2014/main" id="{9CA744A9-589E-C209-9D1B-4B486279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085975"/>
            <a:ext cx="2085975" cy="6000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>
                <a:solidFill>
                  <a:srgbClr val="003300"/>
                </a:solidFill>
                <a:latin typeface="+mn-lt"/>
              </a:rPr>
              <a:t>Leaf</a:t>
            </a:r>
          </a:p>
        </p:txBody>
      </p:sp>
      <p:sp>
        <p:nvSpPr>
          <p:cNvPr id="754694" name="Text Box 7">
            <a:extLst>
              <a:ext uri="{FF2B5EF4-FFF2-40B4-BE49-F238E27FC236}">
                <a16:creationId xmlns:a16="http://schemas.microsoft.com/office/drawing/2014/main" id="{11FC6B2F-D79A-364B-523D-709AAFFA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3651250"/>
            <a:ext cx="2546350" cy="550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3300"/>
                </a:solidFill>
                <a:latin typeface="+mn-lt"/>
              </a:rPr>
              <a:t>Composite</a:t>
            </a:r>
          </a:p>
        </p:txBody>
      </p:sp>
      <p:sp>
        <p:nvSpPr>
          <p:cNvPr id="754695" name="Text Box 8">
            <a:extLst>
              <a:ext uri="{FF2B5EF4-FFF2-40B4-BE49-F238E27FC236}">
                <a16:creationId xmlns:a16="http://schemas.microsoft.com/office/drawing/2014/main" id="{2884EE86-DE7B-114B-0E80-76A7EA61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2085975"/>
            <a:ext cx="2662238" cy="550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3300"/>
                </a:solidFill>
                <a:latin typeface="+mn-lt"/>
              </a:rPr>
              <a:t>Composite</a:t>
            </a:r>
          </a:p>
        </p:txBody>
      </p:sp>
      <p:sp>
        <p:nvSpPr>
          <p:cNvPr id="754696" name="Text Box 9">
            <a:extLst>
              <a:ext uri="{FF2B5EF4-FFF2-40B4-BE49-F238E27FC236}">
                <a16:creationId xmlns:a16="http://schemas.microsoft.com/office/drawing/2014/main" id="{6411B7DF-D1D2-2D16-664A-38855888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651250"/>
            <a:ext cx="2547938" cy="550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3300"/>
                </a:solidFill>
                <a:latin typeface="+mn-lt"/>
              </a:rPr>
              <a:t>Composite</a:t>
            </a:r>
          </a:p>
        </p:txBody>
      </p:sp>
      <p:sp>
        <p:nvSpPr>
          <p:cNvPr id="754697" name="Text Box 10">
            <a:extLst>
              <a:ext uri="{FF2B5EF4-FFF2-40B4-BE49-F238E27FC236}">
                <a16:creationId xmlns:a16="http://schemas.microsoft.com/office/drawing/2014/main" id="{F033B915-6396-CBB6-0D27-F8189ECD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651250"/>
            <a:ext cx="2314575" cy="6000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>
                <a:solidFill>
                  <a:srgbClr val="003300"/>
                </a:solidFill>
                <a:latin typeface="+mn-lt"/>
              </a:rPr>
              <a:t>Leaf</a:t>
            </a:r>
          </a:p>
        </p:txBody>
      </p:sp>
      <p:sp>
        <p:nvSpPr>
          <p:cNvPr id="754698" name="Text Box 11">
            <a:extLst>
              <a:ext uri="{FF2B5EF4-FFF2-40B4-BE49-F238E27FC236}">
                <a16:creationId xmlns:a16="http://schemas.microsoft.com/office/drawing/2014/main" id="{07C3D47D-5234-7A39-532A-8D98EA3B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5213350"/>
            <a:ext cx="2198688" cy="6000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>
                <a:solidFill>
                  <a:srgbClr val="003300"/>
                </a:solidFill>
                <a:latin typeface="+mn-lt"/>
              </a:rPr>
              <a:t>Leaf</a:t>
            </a:r>
          </a:p>
        </p:txBody>
      </p:sp>
      <p:sp>
        <p:nvSpPr>
          <p:cNvPr id="754699" name="Text Box 12">
            <a:extLst>
              <a:ext uri="{FF2B5EF4-FFF2-40B4-BE49-F238E27FC236}">
                <a16:creationId xmlns:a16="http://schemas.microsoft.com/office/drawing/2014/main" id="{C8BBEFCA-7BBB-F8C1-74C0-E610071D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5213350"/>
            <a:ext cx="2084387" cy="6000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>
                <a:solidFill>
                  <a:srgbClr val="003300"/>
                </a:solidFill>
                <a:latin typeface="+mn-lt"/>
              </a:rPr>
              <a:t>Leaf</a:t>
            </a:r>
          </a:p>
        </p:txBody>
      </p:sp>
      <p:sp>
        <p:nvSpPr>
          <p:cNvPr id="754700" name="Text Box 13">
            <a:extLst>
              <a:ext uri="{FF2B5EF4-FFF2-40B4-BE49-F238E27FC236}">
                <a16:creationId xmlns:a16="http://schemas.microsoft.com/office/drawing/2014/main" id="{B6967F91-7D97-555F-78C8-95BF23B4E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225" y="5213350"/>
            <a:ext cx="2082800" cy="60007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4000">
                <a:solidFill>
                  <a:srgbClr val="003300"/>
                </a:solidFill>
                <a:latin typeface="+mn-lt"/>
              </a:rPr>
              <a:t>Leaf</a:t>
            </a:r>
          </a:p>
        </p:txBody>
      </p:sp>
      <p:sp>
        <p:nvSpPr>
          <p:cNvPr id="754701" name="Text Box 14">
            <a:extLst>
              <a:ext uri="{FF2B5EF4-FFF2-40B4-BE49-F238E27FC236}">
                <a16:creationId xmlns:a16="http://schemas.microsoft.com/office/drawing/2014/main" id="{D6375DD1-7CE4-03B9-8C80-5B5534420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5213350"/>
            <a:ext cx="2662237" cy="5508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rgbClr val="003300"/>
                </a:solidFill>
                <a:latin typeface="+mn-lt"/>
              </a:rPr>
              <a:t>Composite</a:t>
            </a:r>
          </a:p>
        </p:txBody>
      </p:sp>
      <p:cxnSp>
        <p:nvCxnSpPr>
          <p:cNvPr id="30732" name="AutoShape 15">
            <a:extLst>
              <a:ext uri="{FF2B5EF4-FFF2-40B4-BE49-F238E27FC236}">
                <a16:creationId xmlns:a16="http://schemas.microsoft.com/office/drawing/2014/main" id="{A1B2A2F1-73E4-57B3-4C8E-1D2CFF32834C}"/>
              </a:ext>
            </a:extLst>
          </p:cNvPr>
          <p:cNvCxnSpPr>
            <a:cxnSpLocks noChangeShapeType="1"/>
            <a:stCxn id="754692" idx="2"/>
            <a:endCxn id="754693" idx="0"/>
          </p:cNvCxnSpPr>
          <p:nvPr/>
        </p:nvCxnSpPr>
        <p:spPr bwMode="auto">
          <a:xfrm rot="5400000">
            <a:off x="1821657" y="596106"/>
            <a:ext cx="1185862" cy="17938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6">
            <a:extLst>
              <a:ext uri="{FF2B5EF4-FFF2-40B4-BE49-F238E27FC236}">
                <a16:creationId xmlns:a16="http://schemas.microsoft.com/office/drawing/2014/main" id="{AE9E3FA3-96CB-9813-AA13-69C9445E4B8E}"/>
              </a:ext>
            </a:extLst>
          </p:cNvPr>
          <p:cNvCxnSpPr>
            <a:cxnSpLocks noChangeShapeType="1"/>
            <a:stCxn id="754692" idx="2"/>
            <a:endCxn id="754695" idx="0"/>
          </p:cNvCxnSpPr>
          <p:nvPr/>
        </p:nvCxnSpPr>
        <p:spPr bwMode="auto">
          <a:xfrm rot="16200000" flipH="1">
            <a:off x="3471069" y="740569"/>
            <a:ext cx="1185862" cy="15049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AutoShape 17">
            <a:extLst>
              <a:ext uri="{FF2B5EF4-FFF2-40B4-BE49-F238E27FC236}">
                <a16:creationId xmlns:a16="http://schemas.microsoft.com/office/drawing/2014/main" id="{DA01A590-6A27-AFA4-C0E3-E8DF227EA1FA}"/>
              </a:ext>
            </a:extLst>
          </p:cNvPr>
          <p:cNvCxnSpPr>
            <a:cxnSpLocks noChangeShapeType="1"/>
            <a:stCxn id="754695" idx="2"/>
            <a:endCxn id="754696" idx="0"/>
          </p:cNvCxnSpPr>
          <p:nvPr/>
        </p:nvCxnSpPr>
        <p:spPr bwMode="auto">
          <a:xfrm rot="5400000">
            <a:off x="3064669" y="1899444"/>
            <a:ext cx="1014412" cy="2489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18">
            <a:extLst>
              <a:ext uri="{FF2B5EF4-FFF2-40B4-BE49-F238E27FC236}">
                <a16:creationId xmlns:a16="http://schemas.microsoft.com/office/drawing/2014/main" id="{2D0CA996-3328-3002-3249-40E46219B8B8}"/>
              </a:ext>
            </a:extLst>
          </p:cNvPr>
          <p:cNvCxnSpPr>
            <a:cxnSpLocks noChangeShapeType="1"/>
            <a:stCxn id="754695" idx="2"/>
            <a:endCxn id="754697" idx="0"/>
          </p:cNvCxnSpPr>
          <p:nvPr/>
        </p:nvCxnSpPr>
        <p:spPr bwMode="auto">
          <a:xfrm rot="16200000" flipH="1">
            <a:off x="4338638" y="3114675"/>
            <a:ext cx="1014412" cy="58738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19">
            <a:extLst>
              <a:ext uri="{FF2B5EF4-FFF2-40B4-BE49-F238E27FC236}">
                <a16:creationId xmlns:a16="http://schemas.microsoft.com/office/drawing/2014/main" id="{53F0FEF9-EB48-6886-97D5-1390FC8F5243}"/>
              </a:ext>
            </a:extLst>
          </p:cNvPr>
          <p:cNvCxnSpPr>
            <a:cxnSpLocks noChangeShapeType="1"/>
            <a:stCxn id="754695" idx="2"/>
            <a:endCxn id="754694" idx="0"/>
          </p:cNvCxnSpPr>
          <p:nvPr/>
        </p:nvCxnSpPr>
        <p:spPr bwMode="auto">
          <a:xfrm rot="16200000" flipH="1">
            <a:off x="5727701" y="1725612"/>
            <a:ext cx="1014412" cy="2836863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AutoShape 20">
            <a:extLst>
              <a:ext uri="{FF2B5EF4-FFF2-40B4-BE49-F238E27FC236}">
                <a16:creationId xmlns:a16="http://schemas.microsoft.com/office/drawing/2014/main" id="{00630479-1981-8FED-D457-9FCA83EC9ACD}"/>
              </a:ext>
            </a:extLst>
          </p:cNvPr>
          <p:cNvCxnSpPr>
            <a:cxnSpLocks noChangeShapeType="1"/>
            <a:stCxn id="754696" idx="2"/>
            <a:endCxn id="754699" idx="0"/>
          </p:cNvCxnSpPr>
          <p:nvPr/>
        </p:nvCxnSpPr>
        <p:spPr bwMode="auto">
          <a:xfrm rot="5400000">
            <a:off x="1185069" y="4071144"/>
            <a:ext cx="1011237" cy="127317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21">
            <a:extLst>
              <a:ext uri="{FF2B5EF4-FFF2-40B4-BE49-F238E27FC236}">
                <a16:creationId xmlns:a16="http://schemas.microsoft.com/office/drawing/2014/main" id="{74F5F671-7368-2C4D-10D6-20AF1ACBF273}"/>
              </a:ext>
            </a:extLst>
          </p:cNvPr>
          <p:cNvCxnSpPr>
            <a:cxnSpLocks noChangeShapeType="1"/>
            <a:stCxn id="754696" idx="2"/>
            <a:endCxn id="754698" idx="0"/>
          </p:cNvCxnSpPr>
          <p:nvPr/>
        </p:nvCxnSpPr>
        <p:spPr bwMode="auto">
          <a:xfrm rot="16200000" flipH="1">
            <a:off x="2429669" y="4099719"/>
            <a:ext cx="1011237" cy="1216025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AutoShape 22">
            <a:extLst>
              <a:ext uri="{FF2B5EF4-FFF2-40B4-BE49-F238E27FC236}">
                <a16:creationId xmlns:a16="http://schemas.microsoft.com/office/drawing/2014/main" id="{E13395C5-EB86-707A-7A62-6DFA1D26E3D4}"/>
              </a:ext>
            </a:extLst>
          </p:cNvPr>
          <p:cNvCxnSpPr>
            <a:cxnSpLocks noChangeShapeType="1"/>
            <a:stCxn id="754694" idx="2"/>
            <a:endCxn id="754701" idx="0"/>
          </p:cNvCxnSpPr>
          <p:nvPr/>
        </p:nvCxnSpPr>
        <p:spPr bwMode="auto">
          <a:xfrm rot="5400000">
            <a:off x="6423819" y="3983832"/>
            <a:ext cx="1011237" cy="1447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AutoShape 23">
            <a:extLst>
              <a:ext uri="{FF2B5EF4-FFF2-40B4-BE49-F238E27FC236}">
                <a16:creationId xmlns:a16="http://schemas.microsoft.com/office/drawing/2014/main" id="{C825770D-252A-1220-B3EA-4573A198DC35}"/>
              </a:ext>
            </a:extLst>
          </p:cNvPr>
          <p:cNvCxnSpPr>
            <a:cxnSpLocks noChangeShapeType="1"/>
            <a:stCxn id="754694" idx="2"/>
            <a:endCxn id="754700" idx="0"/>
          </p:cNvCxnSpPr>
          <p:nvPr/>
        </p:nvCxnSpPr>
        <p:spPr bwMode="auto">
          <a:xfrm rot="16200000" flipH="1">
            <a:off x="7726363" y="4129088"/>
            <a:ext cx="1011237" cy="11572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4711" name="Line 24">
            <a:extLst>
              <a:ext uri="{FF2B5EF4-FFF2-40B4-BE49-F238E27FC236}">
                <a16:creationId xmlns:a16="http://schemas.microsoft.com/office/drawing/2014/main" id="{3982E344-949D-9B2A-657E-59C4BE4F1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5761038"/>
            <a:ext cx="1273175" cy="869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sz="20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54712" name="Line 25">
            <a:extLst>
              <a:ext uri="{FF2B5EF4-FFF2-40B4-BE49-F238E27FC236}">
                <a16:creationId xmlns:a16="http://schemas.microsoft.com/office/drawing/2014/main" id="{A3013D39-5BA9-423D-7454-480E9DE20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5761038"/>
            <a:ext cx="0" cy="869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sz="20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54713" name="Line 26">
            <a:extLst>
              <a:ext uri="{FF2B5EF4-FFF2-40B4-BE49-F238E27FC236}">
                <a16:creationId xmlns:a16="http://schemas.microsoft.com/office/drawing/2014/main" id="{91AB7482-D66D-AB64-D38D-E78C0B094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5761038"/>
            <a:ext cx="1157288" cy="869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0794" tIns="50397" rIns="100794" bIns="50397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sz="2000" b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0744" name="Text Box 27">
            <a:extLst>
              <a:ext uri="{FF2B5EF4-FFF2-40B4-BE49-F238E27FC236}">
                <a16:creationId xmlns:a16="http://schemas.microsoft.com/office/drawing/2014/main" id="{B9E05EE7-0567-D09B-3D22-92CD219BF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10313"/>
            <a:ext cx="125888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0">
                <a:cs typeface="Arial" panose="020B0604020202020204" pitchFamily="34" charset="0"/>
              </a:rPr>
              <a:t>Etc…</a:t>
            </a: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D47CDEDE-8B2D-66E2-B9FE-7E974782D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39688"/>
            <a:ext cx="4094163" cy="50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2800" kern="0" dirty="0">
                <a:solidFill>
                  <a:srgbClr val="0000CC"/>
                </a:solidFill>
              </a:rPr>
              <a:t>Object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CE0B-2690-B251-A39A-3A3A2AF7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936625"/>
            <a:ext cx="381635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1">
            <a:extLst>
              <a:ext uri="{FF2B5EF4-FFF2-40B4-BE49-F238E27FC236}">
                <a16:creationId xmlns:a16="http://schemas.microsoft.com/office/drawing/2014/main" id="{9BFE82E2-7C3B-1EBB-2765-A472CFCAF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2238" y="6350"/>
            <a:ext cx="7145337" cy="841375"/>
          </a:xfrm>
        </p:spPr>
        <p:txBody>
          <a:bodyPr/>
          <a:lstStyle/>
          <a:p>
            <a:r>
              <a:rPr lang="en-US" altLang="he-IL" sz="2800"/>
              <a:t>Exercise 3: Programming</a:t>
            </a:r>
            <a:endParaRPr lang="en-US" altLang="he-IL" sz="2800" noProof="1"/>
          </a:p>
        </p:txBody>
      </p:sp>
      <p:grpSp>
        <p:nvGrpSpPr>
          <p:cNvPr id="31747" name="Group 34">
            <a:extLst>
              <a:ext uri="{FF2B5EF4-FFF2-40B4-BE49-F238E27FC236}">
                <a16:creationId xmlns:a16="http://schemas.microsoft.com/office/drawing/2014/main" id="{8B52E96C-334A-9CE1-B08C-7255F9243220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1733550"/>
            <a:ext cx="7700962" cy="5318125"/>
            <a:chOff x="1939" y="1678"/>
            <a:chExt cx="3122" cy="2063"/>
          </a:xfrm>
        </p:grpSpPr>
        <p:sp>
          <p:nvSpPr>
            <p:cNvPr id="31749" name="Line 2">
              <a:extLst>
                <a:ext uri="{FF2B5EF4-FFF2-40B4-BE49-F238E27FC236}">
                  <a16:creationId xmlns:a16="http://schemas.microsoft.com/office/drawing/2014/main" id="{99C27E67-2EA6-E89A-87D4-BC4BAEEDA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199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31750" name="Line 3">
              <a:extLst>
                <a:ext uri="{FF2B5EF4-FFF2-40B4-BE49-F238E27FC236}">
                  <a16:creationId xmlns:a16="http://schemas.microsoft.com/office/drawing/2014/main" id="{C27A5FD5-0F24-D352-458A-82B3AEC7A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8" y="331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31751" name="Rectangle 4">
              <a:extLst>
                <a:ext uri="{FF2B5EF4-FFF2-40B4-BE49-F238E27FC236}">
                  <a16:creationId xmlns:a16="http://schemas.microsoft.com/office/drawing/2014/main" id="{0578678E-B6C5-9CFA-40F5-5E3012D0D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3106"/>
              <a:ext cx="952" cy="6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GB" altLang="en-US" sz="3000" noProof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1752" name="Text Box 5">
              <a:extLst>
                <a:ext uri="{FF2B5EF4-FFF2-40B4-BE49-F238E27FC236}">
                  <a16:creationId xmlns:a16="http://schemas.microsoft.com/office/drawing/2014/main" id="{3B4CCCEF-4DB6-C50C-3013-87EBC58F5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3142"/>
              <a:ext cx="38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Block</a:t>
              </a:r>
            </a:p>
          </p:txBody>
        </p:sp>
        <p:grpSp>
          <p:nvGrpSpPr>
            <p:cNvPr id="31753" name="Group 6">
              <a:extLst>
                <a:ext uri="{FF2B5EF4-FFF2-40B4-BE49-F238E27FC236}">
                  <a16:creationId xmlns:a16="http://schemas.microsoft.com/office/drawing/2014/main" id="{D511A9D8-5A66-F48F-E9D8-767393CE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9" y="1836"/>
              <a:ext cx="945" cy="635"/>
              <a:chOff x="1911" y="1461"/>
              <a:chExt cx="936" cy="576"/>
            </a:xfrm>
          </p:grpSpPr>
          <p:sp>
            <p:nvSpPr>
              <p:cNvPr id="31773" name="Rectangle 7">
                <a:extLst>
                  <a:ext uri="{FF2B5EF4-FFF2-40B4-BE49-F238E27FC236}">
                    <a16:creationId xmlns:a16="http://schemas.microsoft.com/office/drawing/2014/main" id="{6A89C7F5-656F-9450-8378-444AAFC63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461"/>
                <a:ext cx="936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endParaRPr lang="en-GB" altLang="en-US" sz="3000" noProof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74" name="Line 8">
                <a:extLst>
                  <a:ext uri="{FF2B5EF4-FFF2-40B4-BE49-F238E27FC236}">
                    <a16:creationId xmlns:a16="http://schemas.microsoft.com/office/drawing/2014/main" id="{799370A0-0780-85D5-5F79-764226860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1" y="1749"/>
                <a:ext cx="9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754" name="Line 9">
              <a:extLst>
                <a:ext uri="{FF2B5EF4-FFF2-40B4-BE49-F238E27FC236}">
                  <a16:creationId xmlns:a16="http://schemas.microsoft.com/office/drawing/2014/main" id="{7B6D59E6-09E9-3698-5361-6C337B487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3424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grpSp>
          <p:nvGrpSpPr>
            <p:cNvPr id="31755" name="Group 10">
              <a:extLst>
                <a:ext uri="{FF2B5EF4-FFF2-40B4-BE49-F238E27FC236}">
                  <a16:creationId xmlns:a16="http://schemas.microsoft.com/office/drawing/2014/main" id="{4E7D1A23-13A6-D6F9-32BD-665481692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9" y="3106"/>
              <a:ext cx="1448" cy="635"/>
              <a:chOff x="1027" y="2613"/>
              <a:chExt cx="936" cy="576"/>
            </a:xfrm>
          </p:grpSpPr>
          <p:sp>
            <p:nvSpPr>
              <p:cNvPr id="31771" name="Rectangle 11">
                <a:extLst>
                  <a:ext uri="{FF2B5EF4-FFF2-40B4-BE49-F238E27FC236}">
                    <a16:creationId xmlns:a16="http://schemas.microsoft.com/office/drawing/2014/main" id="{FB4DB18C-6044-C406-1F4B-0384746F0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2613"/>
                <a:ext cx="936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en-US" sz="3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72" name="Line 12">
                <a:extLst>
                  <a:ext uri="{FF2B5EF4-FFF2-40B4-BE49-F238E27FC236}">
                    <a16:creationId xmlns:a16="http://schemas.microsoft.com/office/drawing/2014/main" id="{CBB7CDCC-576E-D95E-DD2E-202C0C2D6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7" y="2901"/>
                <a:ext cx="9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756" name="AutoShape 13">
              <a:extLst>
                <a:ext uri="{FF2B5EF4-FFF2-40B4-BE49-F238E27FC236}">
                  <a16:creationId xmlns:a16="http://schemas.microsoft.com/office/drawing/2014/main" id="{C685C96C-E72A-A99D-B555-C19C2C721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471"/>
              <a:ext cx="211" cy="1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1757" name="Line 14">
              <a:extLst>
                <a:ext uri="{FF2B5EF4-FFF2-40B4-BE49-F238E27FC236}">
                  <a16:creationId xmlns:a16="http://schemas.microsoft.com/office/drawing/2014/main" id="{9DB9FBDF-58C9-861B-6184-879E3493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1" y="1995"/>
              <a:ext cx="0" cy="1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31758" name="AutoShape 15">
              <a:extLst>
                <a:ext uri="{FF2B5EF4-FFF2-40B4-BE49-F238E27FC236}">
                  <a16:creationId xmlns:a16="http://schemas.microsoft.com/office/drawing/2014/main" id="{0E57B896-280B-6E6B-F1A5-62689F77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3275"/>
              <a:ext cx="207" cy="9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3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1759" name="Text Box 16">
              <a:extLst>
                <a:ext uri="{FF2B5EF4-FFF2-40B4-BE49-F238E27FC236}">
                  <a16:creationId xmlns:a16="http://schemas.microsoft.com/office/drawing/2014/main" id="{2862D588-E35D-3D95-3C92-23D79E48B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3351"/>
              <a:ext cx="41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children</a:t>
              </a:r>
            </a:p>
          </p:txBody>
        </p:sp>
        <p:sp>
          <p:nvSpPr>
            <p:cNvPr id="31760" name="Text Box 17">
              <a:extLst>
                <a:ext uri="{FF2B5EF4-FFF2-40B4-BE49-F238E27FC236}">
                  <a16:creationId xmlns:a16="http://schemas.microsoft.com/office/drawing/2014/main" id="{778A6F4B-52BB-1057-6C5A-F9970BBE0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3480"/>
              <a:ext cx="47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execute()</a:t>
              </a:r>
            </a:p>
          </p:txBody>
        </p:sp>
        <p:sp>
          <p:nvSpPr>
            <p:cNvPr id="31761" name="Text Box 18">
              <a:extLst>
                <a:ext uri="{FF2B5EF4-FFF2-40B4-BE49-F238E27FC236}">
                  <a16:creationId xmlns:a16="http://schemas.microsoft.com/office/drawing/2014/main" id="{7579CADF-DA92-E979-D175-E15EB7449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3458"/>
              <a:ext cx="47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execute()</a:t>
              </a:r>
            </a:p>
          </p:txBody>
        </p:sp>
        <p:sp>
          <p:nvSpPr>
            <p:cNvPr id="31762" name="Text Box 19">
              <a:extLst>
                <a:ext uri="{FF2B5EF4-FFF2-40B4-BE49-F238E27FC236}">
                  <a16:creationId xmlns:a16="http://schemas.microsoft.com/office/drawing/2014/main" id="{DC0335A6-D17D-B767-735B-6A36B85EF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" y="2197"/>
              <a:ext cx="475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execute()</a:t>
              </a:r>
              <a:endPara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1763" name="Freeform 20">
              <a:extLst>
                <a:ext uri="{FF2B5EF4-FFF2-40B4-BE49-F238E27FC236}">
                  <a16:creationId xmlns:a16="http://schemas.microsoft.com/office/drawing/2014/main" id="{699FAF9A-950F-EA2D-649F-6ADE2B23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2852"/>
              <a:ext cx="1677" cy="251"/>
            </a:xfrm>
            <a:custGeom>
              <a:avLst/>
              <a:gdLst>
                <a:gd name="T0" fmla="*/ 0 w 1648"/>
                <a:gd name="T1" fmla="*/ 2147483646 h 228"/>
                <a:gd name="T2" fmla="*/ 0 w 1648"/>
                <a:gd name="T3" fmla="*/ 0 h 228"/>
                <a:gd name="T4" fmla="*/ 36762 w 1648"/>
                <a:gd name="T5" fmla="*/ 0 h 228"/>
                <a:gd name="T6" fmla="*/ 36762 w 1648"/>
                <a:gd name="T7" fmla="*/ 2147483646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8"/>
                <a:gd name="T13" fmla="*/ 0 h 228"/>
                <a:gd name="T14" fmla="*/ 1648 w 1648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8" h="228">
                  <a:moveTo>
                    <a:pt x="0" y="228"/>
                  </a:moveTo>
                  <a:lnTo>
                    <a:pt x="0" y="0"/>
                  </a:lnTo>
                  <a:lnTo>
                    <a:pt x="1648" y="0"/>
                  </a:lnTo>
                  <a:lnTo>
                    <a:pt x="1648" y="2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31764" name="Line 21">
              <a:extLst>
                <a:ext uri="{FF2B5EF4-FFF2-40B4-BE49-F238E27FC236}">
                  <a16:creationId xmlns:a16="http://schemas.microsoft.com/office/drawing/2014/main" id="{7665CA09-1FAE-D376-EFFC-8273607A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1" y="2633"/>
              <a:ext cx="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94" tIns="50397" rIns="100794" bIns="50397" anchor="ctr"/>
            <a:lstStyle/>
            <a:p>
              <a:endParaRPr lang="en-GB"/>
            </a:p>
          </p:txBody>
        </p:sp>
        <p:sp>
          <p:nvSpPr>
            <p:cNvPr id="31765" name="Text Box 22">
              <a:extLst>
                <a:ext uri="{FF2B5EF4-FFF2-40B4-BE49-F238E27FC236}">
                  <a16:creationId xmlns:a16="http://schemas.microsoft.com/office/drawing/2014/main" id="{977A948C-4208-9E21-2EAA-B81435D96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1881"/>
              <a:ext cx="70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31766" name="Text Box 23">
              <a:extLst>
                <a:ext uri="{FF2B5EF4-FFF2-40B4-BE49-F238E27FC236}">
                  <a16:creationId xmlns:a16="http://schemas.microsoft.com/office/drawing/2014/main" id="{EAC60882-9D77-36B7-92D7-C0849131B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3142"/>
              <a:ext cx="109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SimpleStatement</a:t>
              </a:r>
            </a:p>
          </p:txBody>
        </p:sp>
        <p:sp>
          <p:nvSpPr>
            <p:cNvPr id="31767" name="Text Box 28">
              <a:extLst>
                <a:ext uri="{FF2B5EF4-FFF2-40B4-BE49-F238E27FC236}">
                  <a16:creationId xmlns:a16="http://schemas.microsoft.com/office/drawing/2014/main" id="{109FAEC1-4AC0-37BF-75A2-210AC885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920"/>
              <a:ext cx="42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he-IL" sz="3000" noProof="1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Leaf</a:t>
              </a:r>
            </a:p>
          </p:txBody>
        </p:sp>
        <p:sp>
          <p:nvSpPr>
            <p:cNvPr id="31768" name="Text Box 29">
              <a:extLst>
                <a:ext uri="{FF2B5EF4-FFF2-40B4-BE49-F238E27FC236}">
                  <a16:creationId xmlns:a16="http://schemas.microsoft.com/office/drawing/2014/main" id="{9A86FBCE-E798-6C5A-BCB7-11A47E3D7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1678"/>
              <a:ext cx="44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he-IL" sz="3000" noProof="1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Item</a:t>
              </a:r>
            </a:p>
          </p:txBody>
        </p:sp>
        <p:sp>
          <p:nvSpPr>
            <p:cNvPr id="31769" name="Text Box 30">
              <a:extLst>
                <a:ext uri="{FF2B5EF4-FFF2-40B4-BE49-F238E27FC236}">
                  <a16:creationId xmlns:a16="http://schemas.microsoft.com/office/drawing/2014/main" id="{CF6587CF-B69A-45AF-90D7-463B0FC81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4" y="2920"/>
              <a:ext cx="82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he-IL" sz="3000" noProof="1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Composite</a:t>
              </a:r>
            </a:p>
          </p:txBody>
        </p:sp>
        <p:sp>
          <p:nvSpPr>
            <p:cNvPr id="31770" name="Text Box 32">
              <a:extLst>
                <a:ext uri="{FF2B5EF4-FFF2-40B4-BE49-F238E27FC236}">
                  <a16:creationId xmlns:a16="http://schemas.microsoft.com/office/drawing/2014/main" id="{0E5A4810-60E3-CA7F-D2A5-13B8DDBE9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1788"/>
              <a:ext cx="16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GB" altLang="en-US" sz="3000" noProof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31748" name="TextBox 33">
            <a:extLst>
              <a:ext uri="{FF2B5EF4-FFF2-40B4-BE49-F238E27FC236}">
                <a16:creationId xmlns:a16="http://schemas.microsoft.com/office/drawing/2014/main" id="{B53D0AE2-17DF-4027-78D9-913C3C8B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720725"/>
            <a:ext cx="940593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program block can contain simple statements or other program blocks…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9B0D6D7-BD1F-B72A-F965-8685C1C34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95250"/>
            <a:ext cx="8596312" cy="1255713"/>
          </a:xfrm>
        </p:spPr>
        <p:txBody>
          <a:bodyPr/>
          <a:lstStyle/>
          <a:p>
            <a:r>
              <a:rPr lang="en-US" altLang="en-US" sz="3600"/>
              <a:t>Exercise 4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869CD1E7-B263-2BDB-E0C3-AB55EF2BA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50" y="1189038"/>
            <a:ext cx="9788525" cy="57356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sv-SE" altLang="en-US" sz="3400">
                <a:solidFill>
                  <a:srgbClr val="0000CC"/>
                </a:solidFill>
              </a:rPr>
              <a:t>Develop class design of  components to be handled by a Graphics editor: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altLang="en-US"/>
              <a:t>Should let users group simple components into larger components. </a:t>
            </a:r>
          </a:p>
          <a:p>
            <a:pPr marL="11747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altLang="en-US" sz="3200"/>
              <a:t>Which in turn can be grouped to form still larger components.</a:t>
            </a:r>
          </a:p>
          <a:p>
            <a:pPr marL="1174750" lvl="2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altLang="en-US" sz="3200"/>
              <a:t>Larger components should behave similarly w.r.t. select, copy, paste, move,delete, resize, ...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5B30CE0-68C2-8B4E-572D-73300FC1F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5000" y="519113"/>
            <a:ext cx="8596313" cy="1255712"/>
          </a:xfrm>
        </p:spPr>
        <p:txBody>
          <a:bodyPr anchor="t"/>
          <a:lstStyle/>
          <a:p>
            <a:r>
              <a:rPr lang="en-US" altLang="en-US" sz="3200"/>
              <a:t>Composite Pattern: Solution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779C59CB-BCBC-3E10-0C38-B64927635CE0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265238"/>
            <a:ext cx="4679950" cy="5772150"/>
            <a:chOff x="315913" y="1265238"/>
            <a:chExt cx="4680247" cy="5772943"/>
          </a:xfrm>
        </p:grpSpPr>
        <p:grpSp>
          <p:nvGrpSpPr>
            <p:cNvPr id="33819" name="Group 4">
              <a:extLst>
                <a:ext uri="{FF2B5EF4-FFF2-40B4-BE49-F238E27FC236}">
                  <a16:creationId xmlns:a16="http://schemas.microsoft.com/office/drawing/2014/main" id="{39411E32-E2F9-085B-FFBD-A3ED959F0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526" y="1528367"/>
              <a:ext cx="4327020" cy="4275841"/>
              <a:chOff x="1728" y="1249"/>
              <a:chExt cx="2352" cy="1560"/>
            </a:xfrm>
          </p:grpSpPr>
          <p:sp>
            <p:nvSpPr>
              <p:cNvPr id="33822" name="Line 5">
                <a:extLst>
                  <a:ext uri="{FF2B5EF4-FFF2-40B4-BE49-F238E27FC236}">
                    <a16:creationId xmlns:a16="http://schemas.microsoft.com/office/drawing/2014/main" id="{70146C39-2F3A-0EC1-F032-90C8411FC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0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23" name="Freeform 6">
                <a:extLst>
                  <a:ext uri="{FF2B5EF4-FFF2-40B4-BE49-F238E27FC236}">
                    <a16:creationId xmlns:a16="http://schemas.microsoft.com/office/drawing/2014/main" id="{87358BEA-F02B-2F30-55AE-0A5623863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536"/>
                <a:ext cx="288" cy="288"/>
              </a:xfrm>
              <a:custGeom>
                <a:avLst/>
                <a:gdLst>
                  <a:gd name="T0" fmla="*/ 0 w 209"/>
                  <a:gd name="T1" fmla="*/ 1 h 548"/>
                  <a:gd name="T2" fmla="*/ 2147483646 w 209"/>
                  <a:gd name="T3" fmla="*/ 0 h 548"/>
                  <a:gd name="T4" fmla="*/ 2147483646 w 209"/>
                  <a:gd name="T5" fmla="*/ 1 h 548"/>
                  <a:gd name="T6" fmla="*/ 0 60000 65536"/>
                  <a:gd name="T7" fmla="*/ 0 60000 65536"/>
                  <a:gd name="T8" fmla="*/ 0 60000 65536"/>
                  <a:gd name="T9" fmla="*/ 0 w 209"/>
                  <a:gd name="T10" fmla="*/ 0 h 548"/>
                  <a:gd name="T11" fmla="*/ 209 w 209"/>
                  <a:gd name="T12" fmla="*/ 548 h 5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" h="548">
                    <a:moveTo>
                      <a:pt x="0" y="2"/>
                    </a:moveTo>
                    <a:lnTo>
                      <a:pt x="209" y="0"/>
                    </a:lnTo>
                    <a:lnTo>
                      <a:pt x="206" y="548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24" name="Rectangle 7">
                <a:extLst>
                  <a:ext uri="{FF2B5EF4-FFF2-40B4-BE49-F238E27FC236}">
                    <a16:creationId xmlns:a16="http://schemas.microsoft.com/office/drawing/2014/main" id="{C870C7A2-85A4-39F3-A442-773BD5A2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392"/>
                <a:ext cx="74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CA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*</a:t>
                </a:r>
                <a:endParaRPr lang="en-CA" altLang="en-US" sz="2000">
                  <a:solidFill>
                    <a:srgbClr val="000000"/>
                  </a:solidFill>
                  <a:latin typeface="Times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25" name="Rectangle 8">
                <a:extLst>
                  <a:ext uri="{FF2B5EF4-FFF2-40B4-BE49-F238E27FC236}">
                    <a16:creationId xmlns:a16="http://schemas.microsoft.com/office/drawing/2014/main" id="{8DB5072A-1A25-F110-208F-7C3AA4084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92"/>
                <a:ext cx="380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CA" altLang="en-US" sz="14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contains</a:t>
                </a:r>
                <a:endParaRPr lang="en-CA" altLang="en-US" sz="2400">
                  <a:solidFill>
                    <a:srgbClr val="000000"/>
                  </a:solidFill>
                  <a:latin typeface="Times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26" name="Freeform 9">
                <a:extLst>
                  <a:ext uri="{FF2B5EF4-FFF2-40B4-BE49-F238E27FC236}">
                    <a16:creationId xmlns:a16="http://schemas.microsoft.com/office/drawing/2014/main" id="{50A9B9EA-AA21-C658-B989-0F628A7B7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1626"/>
                <a:ext cx="96" cy="96"/>
              </a:xfrm>
              <a:custGeom>
                <a:avLst/>
                <a:gdLst>
                  <a:gd name="T0" fmla="*/ 0 w 199"/>
                  <a:gd name="T1" fmla="*/ 0 h 158"/>
                  <a:gd name="T2" fmla="*/ 0 w 199"/>
                  <a:gd name="T3" fmla="*/ 1 h 158"/>
                  <a:gd name="T4" fmla="*/ 0 w 199"/>
                  <a:gd name="T5" fmla="*/ 1 h 158"/>
                  <a:gd name="T6" fmla="*/ 0 w 199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9"/>
                  <a:gd name="T13" fmla="*/ 0 h 158"/>
                  <a:gd name="T14" fmla="*/ 199 w 199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9" h="158">
                    <a:moveTo>
                      <a:pt x="106" y="0"/>
                    </a:moveTo>
                    <a:lnTo>
                      <a:pt x="199" y="158"/>
                    </a:lnTo>
                    <a:lnTo>
                      <a:pt x="0" y="15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27" name="Freeform 10">
                <a:extLst>
                  <a:ext uri="{FF2B5EF4-FFF2-40B4-BE49-F238E27FC236}">
                    <a16:creationId xmlns:a16="http://schemas.microsoft.com/office/drawing/2014/main" id="{4B9B9307-53A0-CFE2-AD4F-8F4D6FDC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0" y="1920"/>
                <a:ext cx="1306" cy="145"/>
              </a:xfrm>
              <a:custGeom>
                <a:avLst/>
                <a:gdLst>
                  <a:gd name="T0" fmla="*/ 2 w 1306"/>
                  <a:gd name="T1" fmla="*/ 1 h 216"/>
                  <a:gd name="T2" fmla="*/ 0 w 1306"/>
                  <a:gd name="T3" fmla="*/ 0 h 216"/>
                  <a:gd name="T4" fmla="*/ 1306 w 1306"/>
                  <a:gd name="T5" fmla="*/ 0 h 216"/>
                  <a:gd name="T6" fmla="*/ 1306 w 1306"/>
                  <a:gd name="T7" fmla="*/ 1 h 2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06"/>
                  <a:gd name="T13" fmla="*/ 0 h 216"/>
                  <a:gd name="T14" fmla="*/ 1306 w 1306"/>
                  <a:gd name="T15" fmla="*/ 216 h 2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06" h="216">
                    <a:moveTo>
                      <a:pt x="2" y="216"/>
                    </a:moveTo>
                    <a:lnTo>
                      <a:pt x="0" y="0"/>
                    </a:lnTo>
                    <a:lnTo>
                      <a:pt x="1306" y="0"/>
                    </a:lnTo>
                    <a:lnTo>
                      <a:pt x="1306" y="214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3828" name="Group 12">
                <a:extLst>
                  <a:ext uri="{FF2B5EF4-FFF2-40B4-BE49-F238E27FC236}">
                    <a16:creationId xmlns:a16="http://schemas.microsoft.com/office/drawing/2014/main" id="{510A59B9-D92A-5E8B-F41B-4EBC7BFAE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249"/>
                <a:ext cx="960" cy="382"/>
                <a:chOff x="2448" y="1249"/>
                <a:chExt cx="960" cy="382"/>
              </a:xfrm>
            </p:grpSpPr>
            <p:sp>
              <p:nvSpPr>
                <p:cNvPr id="33836" name="Rectangle 13">
                  <a:extLst>
                    <a:ext uri="{FF2B5EF4-FFF2-40B4-BE49-F238E27FC236}">
                      <a16:creationId xmlns:a16="http://schemas.microsoft.com/office/drawing/2014/main" id="{0FD8A0DA-EA5B-B4BE-8948-AD8AADDC3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249"/>
                  <a:ext cx="960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&lt;&lt;Component&gt;&gt;</a:t>
                  </a:r>
                </a:p>
              </p:txBody>
            </p:sp>
            <p:sp>
              <p:nvSpPr>
                <p:cNvPr id="33837" name="Text Box 14">
                  <a:extLst>
                    <a:ext uri="{FF2B5EF4-FFF2-40B4-BE49-F238E27FC236}">
                      <a16:creationId xmlns:a16="http://schemas.microsoft.com/office/drawing/2014/main" id="{D5DE8B1B-D85F-5EE4-5F9B-ADD9ACBA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93"/>
                  <a:ext cx="960" cy="13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Operation()</a:t>
                  </a:r>
                </a:p>
              </p:txBody>
            </p:sp>
          </p:grpSp>
          <p:grpSp>
            <p:nvGrpSpPr>
              <p:cNvPr id="33829" name="Group 15">
                <a:extLst>
                  <a:ext uri="{FF2B5EF4-FFF2-40B4-BE49-F238E27FC236}">
                    <a16:creationId xmlns:a16="http://schemas.microsoft.com/office/drawing/2014/main" id="{CB0C2DE5-D461-F84A-BDA9-681CEAAF0A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64"/>
                <a:ext cx="768" cy="382"/>
                <a:chOff x="2448" y="1249"/>
                <a:chExt cx="960" cy="382"/>
              </a:xfrm>
            </p:grpSpPr>
            <p:sp>
              <p:nvSpPr>
                <p:cNvPr id="33834" name="Rectangle 16">
                  <a:extLst>
                    <a:ext uri="{FF2B5EF4-FFF2-40B4-BE49-F238E27FC236}">
                      <a16:creationId xmlns:a16="http://schemas.microsoft.com/office/drawing/2014/main" id="{63DE36D2-7951-DA7C-C536-41FD37723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249"/>
                  <a:ext cx="960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&lt;&lt;Leaf&gt;&gt;</a:t>
                  </a:r>
                </a:p>
              </p:txBody>
            </p:sp>
            <p:sp>
              <p:nvSpPr>
                <p:cNvPr id="33835" name="Text Box 17">
                  <a:extLst>
                    <a:ext uri="{FF2B5EF4-FFF2-40B4-BE49-F238E27FC236}">
                      <a16:creationId xmlns:a16="http://schemas.microsoft.com/office/drawing/2014/main" id="{78E802F3-FE10-6E38-E2AC-6E40EB7B9E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93"/>
                  <a:ext cx="960" cy="13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Operation()</a:t>
                  </a:r>
                </a:p>
              </p:txBody>
            </p:sp>
          </p:grpSp>
          <p:grpSp>
            <p:nvGrpSpPr>
              <p:cNvPr id="33830" name="Group 18">
                <a:extLst>
                  <a:ext uri="{FF2B5EF4-FFF2-40B4-BE49-F238E27FC236}">
                    <a16:creationId xmlns:a16="http://schemas.microsoft.com/office/drawing/2014/main" id="{BFB652C2-5B92-564D-E775-06017DBE6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064"/>
                <a:ext cx="1008" cy="745"/>
                <a:chOff x="2016" y="1872"/>
                <a:chExt cx="1008" cy="745"/>
              </a:xfrm>
            </p:grpSpPr>
            <p:sp>
              <p:nvSpPr>
                <p:cNvPr id="33832" name="Rectangle 19">
                  <a:extLst>
                    <a:ext uri="{FF2B5EF4-FFF2-40B4-BE49-F238E27FC236}">
                      <a16:creationId xmlns:a16="http://schemas.microsoft.com/office/drawing/2014/main" id="{8F301FFD-C939-F60C-8470-C16934FB7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872"/>
                  <a:ext cx="1008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&lt;&lt;Composite&gt;&gt;</a:t>
                  </a:r>
                </a:p>
              </p:txBody>
            </p:sp>
            <p:sp>
              <p:nvSpPr>
                <p:cNvPr id="33833" name="Text Box 20">
                  <a:extLst>
                    <a:ext uri="{FF2B5EF4-FFF2-40B4-BE49-F238E27FC236}">
                      <a16:creationId xmlns:a16="http://schemas.microsoft.com/office/drawing/2014/main" id="{12FD8C9F-0443-EBB7-4EE9-2C627DCCFF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6" y="2112"/>
                  <a:ext cx="1008" cy="505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Operation()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AddComponent()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RemoveComponent()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GetChild()</a:t>
                  </a:r>
                </a:p>
              </p:txBody>
            </p:sp>
          </p:grpSp>
          <p:sp>
            <p:nvSpPr>
              <p:cNvPr id="33831" name="AutoShape 21">
                <a:extLst>
                  <a:ext uri="{FF2B5EF4-FFF2-40B4-BE49-F238E27FC236}">
                    <a16:creationId xmlns:a16="http://schemas.microsoft.com/office/drawing/2014/main" id="{7FA60885-7C54-062A-5751-326D03FFC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1810"/>
                <a:ext cx="144" cy="240"/>
              </a:xfrm>
              <a:prstGeom prst="diamond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820" name="Rectangle 22">
              <a:extLst>
                <a:ext uri="{FF2B5EF4-FFF2-40B4-BE49-F238E27FC236}">
                  <a16:creationId xmlns:a16="http://schemas.microsoft.com/office/drawing/2014/main" id="{98AA6BB5-3490-2477-7948-3EF146A12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1265238"/>
              <a:ext cx="4680247" cy="5262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3821" name="Text Box 45">
              <a:extLst>
                <a:ext uri="{FF2B5EF4-FFF2-40B4-BE49-F238E27FC236}">
                  <a16:creationId xmlns:a16="http://schemas.microsoft.com/office/drawing/2014/main" id="{5A7F8D69-9136-4092-D7F9-F81AEF8C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285" y="6659377"/>
              <a:ext cx="2384277" cy="378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General Idea</a:t>
              </a:r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295A887E-25D7-BE93-3F5E-75B948405860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1265238"/>
            <a:ext cx="4679950" cy="6049962"/>
            <a:chOff x="5084466" y="1265238"/>
            <a:chExt cx="4680247" cy="6049962"/>
          </a:xfrm>
        </p:grpSpPr>
        <p:grpSp>
          <p:nvGrpSpPr>
            <p:cNvPr id="33797" name="Group 23">
              <a:extLst>
                <a:ext uri="{FF2B5EF4-FFF2-40B4-BE49-F238E27FC236}">
                  <a16:creationId xmlns:a16="http://schemas.microsoft.com/office/drawing/2014/main" id="{1E9BC521-0F2B-63F7-61FD-D9A568D9F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2772" y="1396802"/>
              <a:ext cx="4407967" cy="4278582"/>
              <a:chOff x="3072" y="1392"/>
              <a:chExt cx="2396" cy="1561"/>
            </a:xfrm>
          </p:grpSpPr>
          <p:sp>
            <p:nvSpPr>
              <p:cNvPr id="33800" name="Freeform 24">
                <a:extLst>
                  <a:ext uri="{FF2B5EF4-FFF2-40B4-BE49-F238E27FC236}">
                    <a16:creationId xmlns:a16="http://schemas.microsoft.com/office/drawing/2014/main" id="{E05F043F-4B9E-6D74-DFBD-AF2CBC745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064"/>
                <a:ext cx="1306" cy="145"/>
              </a:xfrm>
              <a:custGeom>
                <a:avLst/>
                <a:gdLst>
                  <a:gd name="T0" fmla="*/ 2 w 1306"/>
                  <a:gd name="T1" fmla="*/ 1 h 216"/>
                  <a:gd name="T2" fmla="*/ 0 w 1306"/>
                  <a:gd name="T3" fmla="*/ 0 h 216"/>
                  <a:gd name="T4" fmla="*/ 1306 w 1306"/>
                  <a:gd name="T5" fmla="*/ 0 h 216"/>
                  <a:gd name="T6" fmla="*/ 1306 w 1306"/>
                  <a:gd name="T7" fmla="*/ 1 h 2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06"/>
                  <a:gd name="T13" fmla="*/ 0 h 216"/>
                  <a:gd name="T14" fmla="*/ 1306 w 1306"/>
                  <a:gd name="T15" fmla="*/ 216 h 2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06" h="216">
                    <a:moveTo>
                      <a:pt x="2" y="216"/>
                    </a:moveTo>
                    <a:lnTo>
                      <a:pt x="0" y="0"/>
                    </a:lnTo>
                    <a:lnTo>
                      <a:pt x="1306" y="0"/>
                    </a:lnTo>
                    <a:lnTo>
                      <a:pt x="1306" y="214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1" name="Line 25">
                <a:extLst>
                  <a:ext uri="{FF2B5EF4-FFF2-40B4-BE49-F238E27FC236}">
                    <a16:creationId xmlns:a16="http://schemas.microsoft.com/office/drawing/2014/main" id="{3CF650A9-6EE3-B649-A10E-A5BB127D3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87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2" name="Freeform 26">
                <a:extLst>
                  <a:ext uri="{FF2B5EF4-FFF2-40B4-BE49-F238E27FC236}">
                    <a16:creationId xmlns:a16="http://schemas.microsoft.com/office/drawing/2014/main" id="{FAA4C514-B811-0C65-1303-C3281AACF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1679"/>
                <a:ext cx="432" cy="288"/>
              </a:xfrm>
              <a:custGeom>
                <a:avLst/>
                <a:gdLst>
                  <a:gd name="T0" fmla="*/ 0 w 209"/>
                  <a:gd name="T1" fmla="*/ 1 h 548"/>
                  <a:gd name="T2" fmla="*/ 2147483646 w 209"/>
                  <a:gd name="T3" fmla="*/ 0 h 548"/>
                  <a:gd name="T4" fmla="*/ 2147483646 w 209"/>
                  <a:gd name="T5" fmla="*/ 1 h 548"/>
                  <a:gd name="T6" fmla="*/ 0 60000 65536"/>
                  <a:gd name="T7" fmla="*/ 0 60000 65536"/>
                  <a:gd name="T8" fmla="*/ 0 60000 65536"/>
                  <a:gd name="T9" fmla="*/ 0 w 209"/>
                  <a:gd name="T10" fmla="*/ 0 h 548"/>
                  <a:gd name="T11" fmla="*/ 209 w 209"/>
                  <a:gd name="T12" fmla="*/ 548 h 5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" h="548">
                    <a:moveTo>
                      <a:pt x="0" y="2"/>
                    </a:moveTo>
                    <a:lnTo>
                      <a:pt x="209" y="0"/>
                    </a:lnTo>
                    <a:lnTo>
                      <a:pt x="206" y="548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3" name="Rectangle 27">
                <a:extLst>
                  <a:ext uri="{FF2B5EF4-FFF2-40B4-BE49-F238E27FC236}">
                    <a16:creationId xmlns:a16="http://schemas.microsoft.com/office/drawing/2014/main" id="{56CB073E-E353-E8AA-D53D-B19181C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488"/>
                <a:ext cx="74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CA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*</a:t>
                </a:r>
                <a:endParaRPr lang="en-CA" altLang="en-US" sz="2000">
                  <a:solidFill>
                    <a:srgbClr val="000000"/>
                  </a:solidFill>
                  <a:latin typeface="Times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04" name="Rectangle 28">
                <a:extLst>
                  <a:ext uri="{FF2B5EF4-FFF2-40B4-BE49-F238E27FC236}">
                    <a16:creationId xmlns:a16="http://schemas.microsoft.com/office/drawing/2014/main" id="{64992339-5AFD-5BC8-ED19-B7664A269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535"/>
                <a:ext cx="380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87788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8778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CA" altLang="en-US" sz="14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contains</a:t>
                </a:r>
                <a:endParaRPr lang="en-CA" altLang="en-US" sz="2400">
                  <a:solidFill>
                    <a:srgbClr val="000000"/>
                  </a:solidFill>
                  <a:latin typeface="Times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05" name="Freeform 29">
                <a:extLst>
                  <a:ext uri="{FF2B5EF4-FFF2-40B4-BE49-F238E27FC236}">
                    <a16:creationId xmlns:a16="http://schemas.microsoft.com/office/drawing/2014/main" id="{398D784D-9EBB-E0F1-8135-1DFCA85F6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1776"/>
                <a:ext cx="96" cy="96"/>
              </a:xfrm>
              <a:custGeom>
                <a:avLst/>
                <a:gdLst>
                  <a:gd name="T0" fmla="*/ 0 w 199"/>
                  <a:gd name="T1" fmla="*/ 0 h 158"/>
                  <a:gd name="T2" fmla="*/ 0 w 199"/>
                  <a:gd name="T3" fmla="*/ 1 h 158"/>
                  <a:gd name="T4" fmla="*/ 0 w 199"/>
                  <a:gd name="T5" fmla="*/ 1 h 158"/>
                  <a:gd name="T6" fmla="*/ 0 w 199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9"/>
                  <a:gd name="T13" fmla="*/ 0 h 158"/>
                  <a:gd name="T14" fmla="*/ 199 w 199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9" h="158">
                    <a:moveTo>
                      <a:pt x="106" y="0"/>
                    </a:moveTo>
                    <a:lnTo>
                      <a:pt x="199" y="158"/>
                    </a:lnTo>
                    <a:lnTo>
                      <a:pt x="0" y="15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33806" name="Group 31">
                <a:extLst>
                  <a:ext uri="{FF2B5EF4-FFF2-40B4-BE49-F238E27FC236}">
                    <a16:creationId xmlns:a16="http://schemas.microsoft.com/office/drawing/2014/main" id="{7B146FE7-F7D0-C062-B666-E8D7CBE4F9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92"/>
                <a:ext cx="960" cy="382"/>
                <a:chOff x="2448" y="1249"/>
                <a:chExt cx="960" cy="382"/>
              </a:xfrm>
            </p:grpSpPr>
            <p:sp>
              <p:nvSpPr>
                <p:cNvPr id="33817" name="Rectangle 32">
                  <a:extLst>
                    <a:ext uri="{FF2B5EF4-FFF2-40B4-BE49-F238E27FC236}">
                      <a16:creationId xmlns:a16="http://schemas.microsoft.com/office/drawing/2014/main" id="{979C0EB0-DB30-0123-D647-CCFF4B47D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249"/>
                  <a:ext cx="960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Graphic</a:t>
                  </a:r>
                </a:p>
              </p:txBody>
            </p:sp>
            <p:sp>
              <p:nvSpPr>
                <p:cNvPr id="33818" name="Text Box 33">
                  <a:extLst>
                    <a:ext uri="{FF2B5EF4-FFF2-40B4-BE49-F238E27FC236}">
                      <a16:creationId xmlns:a16="http://schemas.microsoft.com/office/drawing/2014/main" id="{BC49EA7D-A5E0-1403-12F4-30FEBC43A9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93"/>
                  <a:ext cx="960" cy="13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Resize()</a:t>
                  </a:r>
                </a:p>
              </p:txBody>
            </p:sp>
          </p:grpSp>
          <p:grpSp>
            <p:nvGrpSpPr>
              <p:cNvPr id="33807" name="Group 34">
                <a:extLst>
                  <a:ext uri="{FF2B5EF4-FFF2-40B4-BE49-F238E27FC236}">
                    <a16:creationId xmlns:a16="http://schemas.microsoft.com/office/drawing/2014/main" id="{9A113637-36E2-6BA8-F309-8F14935BC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2208"/>
                <a:ext cx="672" cy="382"/>
                <a:chOff x="2448" y="1249"/>
                <a:chExt cx="960" cy="382"/>
              </a:xfrm>
            </p:grpSpPr>
            <p:sp>
              <p:nvSpPr>
                <p:cNvPr id="33815" name="Rectangle 35">
                  <a:extLst>
                    <a:ext uri="{FF2B5EF4-FFF2-40B4-BE49-F238E27FC236}">
                      <a16:creationId xmlns:a16="http://schemas.microsoft.com/office/drawing/2014/main" id="{36A8281B-555F-D3ED-C230-9CE1E7FA9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249"/>
                  <a:ext cx="960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Rectangle</a:t>
                  </a:r>
                </a:p>
              </p:txBody>
            </p:sp>
            <p:sp>
              <p:nvSpPr>
                <p:cNvPr id="33816" name="Text Box 36">
                  <a:extLst>
                    <a:ext uri="{FF2B5EF4-FFF2-40B4-BE49-F238E27FC236}">
                      <a16:creationId xmlns:a16="http://schemas.microsoft.com/office/drawing/2014/main" id="{B9597E07-2672-67A6-2AE3-DBFE3A3C2B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93"/>
                  <a:ext cx="960" cy="13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Resize()</a:t>
                  </a:r>
                </a:p>
              </p:txBody>
            </p:sp>
          </p:grpSp>
          <p:grpSp>
            <p:nvGrpSpPr>
              <p:cNvPr id="33808" name="Group 37">
                <a:extLst>
                  <a:ext uri="{FF2B5EF4-FFF2-40B4-BE49-F238E27FC236}">
                    <a16:creationId xmlns:a16="http://schemas.microsoft.com/office/drawing/2014/main" id="{C62419A5-B226-19E6-02E3-957AAA2BE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2208"/>
                <a:ext cx="768" cy="745"/>
                <a:chOff x="2016" y="1872"/>
                <a:chExt cx="1008" cy="745"/>
              </a:xfrm>
            </p:grpSpPr>
            <p:sp>
              <p:nvSpPr>
                <p:cNvPr id="33813" name="Rectangle 38">
                  <a:extLst>
                    <a:ext uri="{FF2B5EF4-FFF2-40B4-BE49-F238E27FC236}">
                      <a16:creationId xmlns:a16="http://schemas.microsoft.com/office/drawing/2014/main" id="{27317BA0-6EA8-5094-6F9C-2265E004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872"/>
                  <a:ext cx="1008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Picture</a:t>
                  </a:r>
                </a:p>
              </p:txBody>
            </p:sp>
            <p:sp>
              <p:nvSpPr>
                <p:cNvPr id="33814" name="Text Box 39">
                  <a:extLst>
                    <a:ext uri="{FF2B5EF4-FFF2-40B4-BE49-F238E27FC236}">
                      <a16:creationId xmlns:a16="http://schemas.microsoft.com/office/drawing/2014/main" id="{56F2FEBD-1C60-7120-E50A-01F7A233CA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6" y="2112"/>
                  <a:ext cx="1008" cy="505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Resize()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AddComp()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RemoveComp()</a:t>
                  </a:r>
                </a:p>
                <a:p>
                  <a:pPr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GetChild()</a:t>
                  </a:r>
                </a:p>
              </p:txBody>
            </p:sp>
          </p:grpSp>
          <p:sp>
            <p:nvSpPr>
              <p:cNvPr id="33809" name="AutoShape 40">
                <a:extLst>
                  <a:ext uri="{FF2B5EF4-FFF2-40B4-BE49-F238E27FC236}">
                    <a16:creationId xmlns:a16="http://schemas.microsoft.com/office/drawing/2014/main" id="{0897E48E-22C1-5D81-7001-B4F381FA6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953"/>
                <a:ext cx="144" cy="240"/>
              </a:xfrm>
              <a:prstGeom prst="diamond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3810" name="Group 41">
                <a:extLst>
                  <a:ext uri="{FF2B5EF4-FFF2-40B4-BE49-F238E27FC236}">
                    <a16:creationId xmlns:a16="http://schemas.microsoft.com/office/drawing/2014/main" id="{7C75F76E-8DF2-8F13-B25B-04185955B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208"/>
                <a:ext cx="672" cy="382"/>
                <a:chOff x="2448" y="1249"/>
                <a:chExt cx="960" cy="382"/>
              </a:xfrm>
            </p:grpSpPr>
            <p:sp>
              <p:nvSpPr>
                <p:cNvPr id="33811" name="Rectangle 42">
                  <a:extLst>
                    <a:ext uri="{FF2B5EF4-FFF2-40B4-BE49-F238E27FC236}">
                      <a16:creationId xmlns:a16="http://schemas.microsoft.com/office/drawing/2014/main" id="{53625E19-A3DC-645F-52C9-0E53E3A0B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249"/>
                  <a:ext cx="960" cy="239"/>
                </a:xfrm>
                <a:prstGeom prst="rect">
                  <a:avLst/>
                </a:prstGeom>
                <a:solidFill>
                  <a:srgbClr val="FFFF00"/>
                </a:solidFill>
                <a:ln w="2070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6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Circle</a:t>
                  </a:r>
                </a:p>
              </p:txBody>
            </p:sp>
            <p:sp>
              <p:nvSpPr>
                <p:cNvPr id="33812" name="Text Box 43">
                  <a:extLst>
                    <a:ext uri="{FF2B5EF4-FFF2-40B4-BE49-F238E27FC236}">
                      <a16:creationId xmlns:a16="http://schemas.microsoft.com/office/drawing/2014/main" id="{36CF1F49-2327-AA99-4905-C887B20373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1493"/>
                  <a:ext cx="960" cy="13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41049" tIns="91440" rIns="41049" bIns="91440" anchor="ctr">
                  <a:spAutoFit/>
                </a:bodyPr>
                <a:lstStyle>
                  <a:lvl1pPr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defTabSz="877888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8778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1088"/>
                    </a:spcAft>
                    <a:buClr>
                      <a:srgbClr val="000000"/>
                    </a:buClr>
                    <a:buSzPct val="75000"/>
                    <a:buFont typeface="Wingdings" panose="05000000000000000000" pitchFamily="2" charset="2"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Resize()</a:t>
                  </a:r>
                </a:p>
              </p:txBody>
            </p:sp>
          </p:grpSp>
        </p:grpSp>
        <p:sp>
          <p:nvSpPr>
            <p:cNvPr id="33798" name="Rectangle 44">
              <a:extLst>
                <a:ext uri="{FF2B5EF4-FFF2-40B4-BE49-F238E27FC236}">
                  <a16:creationId xmlns:a16="http://schemas.microsoft.com/office/drawing/2014/main" id="{9E545447-656B-31C9-5E6E-8E061E99C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66" y="1265238"/>
              <a:ext cx="4680247" cy="5262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3799" name="Text Box 46">
              <a:extLst>
                <a:ext uri="{FF2B5EF4-FFF2-40B4-BE49-F238E27FC236}">
                  <a16:creationId xmlns:a16="http://schemas.microsoft.com/office/drawing/2014/main" id="{935100E7-B968-F40D-6353-BBD7DFA2C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999" y="6659377"/>
              <a:ext cx="3973794" cy="655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Applied to the drawing example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 descr="Large confetti">
            <a:extLst>
              <a:ext uri="{FF2B5EF4-FFF2-40B4-BE49-F238E27FC236}">
                <a16:creationId xmlns:a16="http://schemas.microsoft.com/office/drawing/2014/main" id="{17239636-AF8E-01A4-D8F3-C432BBA0FA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6425" y="41275"/>
            <a:ext cx="8596313" cy="1255713"/>
          </a:xfrm>
        </p:spPr>
        <p:txBody>
          <a:bodyPr/>
          <a:lstStyle/>
          <a:p>
            <a:r>
              <a:rPr lang="en-US" altLang="en-US" sz="3200"/>
              <a:t>Object Structure?</a:t>
            </a:r>
          </a:p>
        </p:txBody>
      </p:sp>
      <p:grpSp>
        <p:nvGrpSpPr>
          <p:cNvPr id="54276" name="Group 6">
            <a:extLst>
              <a:ext uri="{FF2B5EF4-FFF2-40B4-BE49-F238E27FC236}">
                <a16:creationId xmlns:a16="http://schemas.microsoft.com/office/drawing/2014/main" id="{97AF62F7-ED57-7D69-B1EE-03DCC388259D}"/>
              </a:ext>
            </a:extLst>
          </p:cNvPr>
          <p:cNvGrpSpPr>
            <a:grpSpLocks/>
          </p:cNvGrpSpPr>
          <p:nvPr/>
        </p:nvGrpSpPr>
        <p:grpSpPr bwMode="auto">
          <a:xfrm>
            <a:off x="0" y="1570038"/>
            <a:ext cx="10080625" cy="4114800"/>
            <a:chOff x="576" y="2352"/>
            <a:chExt cx="5184" cy="1536"/>
          </a:xfrm>
        </p:grpSpPr>
        <p:sp>
          <p:nvSpPr>
            <p:cNvPr id="35844" name="Oval 4">
              <a:extLst>
                <a:ext uri="{FF2B5EF4-FFF2-40B4-BE49-F238E27FC236}">
                  <a16:creationId xmlns:a16="http://schemas.microsoft.com/office/drawing/2014/main" id="{08E42F6F-D70A-C25A-32D9-AE893C26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52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75D22110-4667-1702-F013-A62ED8719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2418"/>
              <a:ext cx="92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aPicture</a:t>
              </a:r>
            </a:p>
          </p:txBody>
        </p:sp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16DD30C0-CACA-EAFC-A507-8F82748A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E233B20A-9740-A7D7-0B6B-F2DDC9065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96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aPicture</a:t>
              </a:r>
            </a:p>
          </p:txBody>
        </p:sp>
        <p:sp>
          <p:nvSpPr>
            <p:cNvPr id="35848" name="Oval 8">
              <a:extLst>
                <a:ext uri="{FF2B5EF4-FFF2-40B4-BE49-F238E27FC236}">
                  <a16:creationId xmlns:a16="http://schemas.microsoft.com/office/drawing/2014/main" id="{236903EB-C255-9FDE-8F43-D4C223EE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5446A1ED-1FE7-3ABD-F2C6-CA817859C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28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aLine</a:t>
              </a:r>
            </a:p>
          </p:txBody>
        </p:sp>
        <p:sp>
          <p:nvSpPr>
            <p:cNvPr id="35850" name="Oval 10">
              <a:extLst>
                <a:ext uri="{FF2B5EF4-FFF2-40B4-BE49-F238E27FC236}">
                  <a16:creationId xmlns:a16="http://schemas.microsoft.com/office/drawing/2014/main" id="{6569BD45-D942-06E7-A873-CFEBC9AA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80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D999A40C-1529-2B26-5E00-B9A841C43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880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aRect</a:t>
              </a:r>
            </a:p>
          </p:txBody>
        </p:sp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C5CC5879-7371-C532-FB83-1F5AD785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552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D06C12C8-B321-280C-33C1-B928AF70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52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aText</a:t>
              </a:r>
            </a:p>
          </p:txBody>
        </p:sp>
        <p:sp>
          <p:nvSpPr>
            <p:cNvPr id="35854" name="Oval 14">
              <a:extLst>
                <a:ext uri="{FF2B5EF4-FFF2-40B4-BE49-F238E27FC236}">
                  <a16:creationId xmlns:a16="http://schemas.microsoft.com/office/drawing/2014/main" id="{86639F67-A622-C8B4-6D6B-298BC9B2A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552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55" name="Text Box 15">
              <a:extLst>
                <a:ext uri="{FF2B5EF4-FFF2-40B4-BE49-F238E27FC236}">
                  <a16:creationId xmlns:a16="http://schemas.microsoft.com/office/drawing/2014/main" id="{44A8B823-1B82-E21F-FB07-E135077D4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552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aLine</a:t>
              </a:r>
            </a:p>
          </p:txBody>
        </p:sp>
        <p:sp>
          <p:nvSpPr>
            <p:cNvPr id="35856" name="Oval 16">
              <a:extLst>
                <a:ext uri="{FF2B5EF4-FFF2-40B4-BE49-F238E27FC236}">
                  <a16:creationId xmlns:a16="http://schemas.microsoft.com/office/drawing/2014/main" id="{E190B3A2-150E-23F3-3D2B-2A32D54C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52"/>
              <a:ext cx="1440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/>
              <a:endParaRPr kumimoji="1" lang="zh-CN" altLang="en-US" sz="3200">
                <a:solidFill>
                  <a:srgbClr val="0066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57" name="Text Box 17">
              <a:extLst>
                <a:ext uri="{FF2B5EF4-FFF2-40B4-BE49-F238E27FC236}">
                  <a16:creationId xmlns:a16="http://schemas.microsoft.com/office/drawing/2014/main" id="{22D29C18-2816-2D8E-8F28-47773D369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52"/>
              <a:ext cx="8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914400" eaLnBrk="1" hangingPunct="1"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006600"/>
                  </a:solidFill>
                  <a:latin typeface="Comic Sans MS" panose="030F0702030302020204" pitchFamily="66" charset="0"/>
                  <a:ea typeface="SimSun" panose="02010600030101010101" pitchFamily="2" charset="-122"/>
                  <a:cs typeface="Arial" panose="020B0604020202020204" pitchFamily="34" charset="0"/>
                </a:rPr>
                <a:t>aRect</a:t>
              </a:r>
            </a:p>
          </p:txBody>
        </p:sp>
        <p:sp>
          <p:nvSpPr>
            <p:cNvPr id="35858" name="Line 18">
              <a:extLst>
                <a:ext uri="{FF2B5EF4-FFF2-40B4-BE49-F238E27FC236}">
                  <a16:creationId xmlns:a16="http://schemas.microsoft.com/office/drawing/2014/main" id="{7E5EFEFA-6534-C091-8D61-748A44567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8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9" name="Line 19">
              <a:extLst>
                <a:ext uri="{FF2B5EF4-FFF2-40B4-BE49-F238E27FC236}">
                  <a16:creationId xmlns:a16="http://schemas.microsoft.com/office/drawing/2014/main" id="{32BDF5B5-908B-CBFD-66FF-B46A0C363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0" name="Line 20">
              <a:extLst>
                <a:ext uri="{FF2B5EF4-FFF2-40B4-BE49-F238E27FC236}">
                  <a16:creationId xmlns:a16="http://schemas.microsoft.com/office/drawing/2014/main" id="{7E808B64-63CD-BA3E-C01C-E3EA300A2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40"/>
              <a:ext cx="15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1" name="Line 21">
              <a:extLst>
                <a:ext uri="{FF2B5EF4-FFF2-40B4-BE49-F238E27FC236}">
                  <a16:creationId xmlns:a16="http://schemas.microsoft.com/office/drawing/2014/main" id="{C254FBE8-8164-C99F-7BBE-F0F79ABB6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2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2" name="Line 22">
              <a:extLst>
                <a:ext uri="{FF2B5EF4-FFF2-40B4-BE49-F238E27FC236}">
                  <a16:creationId xmlns:a16="http://schemas.microsoft.com/office/drawing/2014/main" id="{71FA7CA2-9621-5B82-89AB-5064C1951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2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3" name="Line 23">
              <a:extLst>
                <a:ext uri="{FF2B5EF4-FFF2-40B4-BE49-F238E27FC236}">
                  <a16:creationId xmlns:a16="http://schemas.microsoft.com/office/drawing/2014/main" id="{7D44D3B8-4D7E-3ABA-6773-8B01D9FDA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216"/>
              <a:ext cx="18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2D5C46-92DB-ADBD-10F3-C82358831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sv-SE" altLang="en-US" sz="3600"/>
              <a:t>Solution Note</a:t>
            </a:r>
            <a:endParaRPr lang="en-US" altLang="en-US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C93307C-2A4C-DEE6-8652-BB8C38100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1006475"/>
            <a:ext cx="9677400" cy="6491288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sv-SE" altLang="en-US"/>
              <a:t>The key to the Composite pattern: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400"/>
              </a:spcAft>
            </a:pPr>
            <a:r>
              <a:rPr lang="sv-SE" altLang="en-US"/>
              <a:t>An abstract class that represents both primitives and their containers. 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1400"/>
              </a:spcAft>
            </a:pPr>
            <a:r>
              <a:rPr lang="sv-SE" altLang="en-US"/>
              <a:t>The abstract class Graphic declares operations like Copy, Move, Delete, resize, etc. that are specific to graphical objects.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sv-SE" altLang="en-US">
                <a:solidFill>
                  <a:srgbClr val="0000CC"/>
                </a:solidFill>
              </a:rPr>
              <a:t>It also declares operations that only the composite objects need, such as </a:t>
            </a:r>
          </a:p>
          <a:p>
            <a:pPr marL="1174750" lvl="2" indent="-285750">
              <a:lnSpc>
                <a:spcPct val="114000"/>
              </a:lnSpc>
              <a:spcBef>
                <a:spcPts val="600"/>
              </a:spcBef>
              <a:spcAft>
                <a:spcPts val="1400"/>
              </a:spcAft>
            </a:pPr>
            <a:r>
              <a:rPr lang="sv-SE" altLang="en-US">
                <a:solidFill>
                  <a:srgbClr val="0000CC"/>
                </a:solidFill>
              </a:rPr>
              <a:t>Operations for accessing and managing its children, like Add, UnGroup.</a:t>
            </a:r>
            <a:endParaRPr lang="en-US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0ED6BAD-E847-1EBE-517E-24123B14F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4925" y="274638"/>
            <a:ext cx="9575800" cy="655637"/>
          </a:xfrm>
        </p:spPr>
        <p:txBody>
          <a:bodyPr/>
          <a:lstStyle/>
          <a:p>
            <a:r>
              <a:rPr lang="en-US" altLang="en-US" sz="3600"/>
              <a:t>Alternatives…</a:t>
            </a:r>
          </a:p>
        </p:txBody>
      </p:sp>
      <p:sp>
        <p:nvSpPr>
          <p:cNvPr id="390147" name="Rectangle 8">
            <a:extLst>
              <a:ext uri="{FF2B5EF4-FFF2-40B4-BE49-F238E27FC236}">
                <a16:creationId xmlns:a16="http://schemas.microsoft.com/office/drawing/2014/main" id="{5A716CEB-E11E-2361-5807-EBFE35B52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1189038"/>
            <a:ext cx="89916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Component does not know what it is part of: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Component can be in many composites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Component can be accessed only through composite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Component knows what it is a part of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Component can be in only one composite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Component can be accessed directly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4365776-185F-55CE-B595-5A037311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513" y="101600"/>
            <a:ext cx="9307512" cy="884238"/>
          </a:xfrm>
        </p:spPr>
        <p:txBody>
          <a:bodyPr lIns="99745" tIns="48997" rIns="99745" bIns="48997"/>
          <a:lstStyle/>
          <a:p>
            <a:r>
              <a:rPr lang="en-US" altLang="en-US" sz="3200"/>
              <a:t>Composite: Issues with Part-of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C24DFE3D-2A6B-262F-69CB-4C4445F38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8204200" cy="6056312"/>
          </a:xfrm>
        </p:spPr>
        <p:txBody>
          <a:bodyPr lIns="99745" tIns="48997" rIns="99745" bIns="48997"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</a:pPr>
            <a:r>
              <a:rPr lang="en-US" altLang="en-US"/>
              <a:t>Rules when component knows its single composite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en-US"/>
              <a:t>A is a part of B if and only if B is the composite of A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3600"/>
              </a:spcAft>
            </a:pPr>
            <a:r>
              <a:rPr lang="en-US" altLang="en-US"/>
              <a:t>However, duplicating information                                is dangerous!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en-US" b="1">
                <a:solidFill>
                  <a:srgbClr val="0000CC"/>
                </a:solidFill>
              </a:rPr>
              <a:t>Problem: </a:t>
            </a:r>
            <a:r>
              <a:rPr lang="en-US" altLang="en-US" sz="3200" b="1">
                <a:solidFill>
                  <a:srgbClr val="003300"/>
                </a:solidFill>
              </a:rPr>
              <a:t>How to ensure that references of components to composite and composite to components are consistent?</a:t>
            </a:r>
            <a:endParaRPr lang="en-US" altLang="en-US" b="1">
              <a:solidFill>
                <a:srgbClr val="003300"/>
              </a:solidFill>
            </a:endParaRPr>
          </a:p>
        </p:txBody>
      </p:sp>
      <p:grpSp>
        <p:nvGrpSpPr>
          <p:cNvPr id="38916" name="Group 6">
            <a:extLst>
              <a:ext uri="{FF2B5EF4-FFF2-40B4-BE49-F238E27FC236}">
                <a16:creationId xmlns:a16="http://schemas.microsoft.com/office/drawing/2014/main" id="{AF83706D-6497-2805-14A6-D1987EE2C9F2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4008438"/>
            <a:ext cx="1304925" cy="2362200"/>
            <a:chOff x="7859712" y="4084637"/>
            <a:chExt cx="838200" cy="1905000"/>
          </a:xfrm>
        </p:grpSpPr>
        <p:sp>
          <p:nvSpPr>
            <p:cNvPr id="38922" name="TextBox 1">
              <a:extLst>
                <a:ext uri="{FF2B5EF4-FFF2-40B4-BE49-F238E27FC236}">
                  <a16:creationId xmlns:a16="http://schemas.microsoft.com/office/drawing/2014/main" id="{F9134E98-0439-D0FE-0544-29418E6E6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4084637"/>
              <a:ext cx="838200" cy="492443"/>
            </a:xfrm>
            <a:prstGeom prst="rect">
              <a:avLst/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B1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8923" name="TextBox 4">
              <a:extLst>
                <a:ext uri="{FF2B5EF4-FFF2-40B4-BE49-F238E27FC236}">
                  <a16:creationId xmlns:a16="http://schemas.microsoft.com/office/drawing/2014/main" id="{B35FB299-51C1-07FE-DFEF-93DD6473D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5497194"/>
              <a:ext cx="838200" cy="492443"/>
            </a:xfrm>
            <a:prstGeom prst="rect">
              <a:avLst/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A415FE6B-6820-B0EB-803A-B42EEE2682F9}"/>
                </a:ext>
              </a:extLst>
            </p:cNvPr>
            <p:cNvSpPr/>
            <p:nvPr/>
          </p:nvSpPr>
          <p:spPr bwMode="auto">
            <a:xfrm>
              <a:off x="8164604" y="4576250"/>
              <a:ext cx="114207" cy="34566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38925" name="Straight Connector 5">
              <a:extLst>
                <a:ext uri="{FF2B5EF4-FFF2-40B4-BE49-F238E27FC236}">
                  <a16:creationId xmlns:a16="http://schemas.microsoft.com/office/drawing/2014/main" id="{49950BC3-AB14-8C69-B0A1-B1ABD24EDFAD}"/>
                </a:ext>
              </a:extLst>
            </p:cNvPr>
            <p:cNvCxnSpPr>
              <a:cxnSpLocks noChangeShapeType="1"/>
              <a:stCxn id="3" idx="2"/>
            </p:cNvCxnSpPr>
            <p:nvPr/>
          </p:nvCxnSpPr>
          <p:spPr bwMode="auto">
            <a:xfrm>
              <a:off x="8221662" y="4922837"/>
              <a:ext cx="0" cy="6221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7" name="Group 9">
            <a:extLst>
              <a:ext uri="{FF2B5EF4-FFF2-40B4-BE49-F238E27FC236}">
                <a16:creationId xmlns:a16="http://schemas.microsoft.com/office/drawing/2014/main" id="{CA73BC2C-9E3A-8262-305D-52A8B7664A05}"/>
              </a:ext>
            </a:extLst>
          </p:cNvPr>
          <p:cNvGrpSpPr>
            <a:grpSpLocks/>
          </p:cNvGrpSpPr>
          <p:nvPr/>
        </p:nvGrpSpPr>
        <p:grpSpPr bwMode="auto">
          <a:xfrm>
            <a:off x="8555038" y="4008438"/>
            <a:ext cx="1257300" cy="2362200"/>
            <a:chOff x="7859712" y="4084637"/>
            <a:chExt cx="838200" cy="1905000"/>
          </a:xfrm>
        </p:grpSpPr>
        <p:sp>
          <p:nvSpPr>
            <p:cNvPr id="38918" name="TextBox 10">
              <a:extLst>
                <a:ext uri="{FF2B5EF4-FFF2-40B4-BE49-F238E27FC236}">
                  <a16:creationId xmlns:a16="http://schemas.microsoft.com/office/drawing/2014/main" id="{20331004-0785-6216-914B-AA7E9770E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4084637"/>
              <a:ext cx="838200" cy="49244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B2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8919" name="TextBox 11">
              <a:extLst>
                <a:ext uri="{FF2B5EF4-FFF2-40B4-BE49-F238E27FC236}">
                  <a16:creationId xmlns:a16="http://schemas.microsoft.com/office/drawing/2014/main" id="{81F03C17-A17E-0C6F-F49F-3372FFDC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5497194"/>
              <a:ext cx="838200" cy="49244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433A352C-4ACB-3559-9128-B2D741F13B04}"/>
                </a:ext>
              </a:extLst>
            </p:cNvPr>
            <p:cNvSpPr/>
            <p:nvPr/>
          </p:nvSpPr>
          <p:spPr bwMode="auto">
            <a:xfrm>
              <a:off x="8165570" y="4576250"/>
              <a:ext cx="113242" cy="34566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38921" name="Straight Connector 13">
              <a:extLst>
                <a:ext uri="{FF2B5EF4-FFF2-40B4-BE49-F238E27FC236}">
                  <a16:creationId xmlns:a16="http://schemas.microsoft.com/office/drawing/2014/main" id="{02EE0800-6B5A-5AF7-5D12-4A9C461B88AF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>
              <a:off x="8221662" y="4922837"/>
              <a:ext cx="0" cy="6221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60BC397B-42AA-52D0-6651-0B99F1C9F1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3213"/>
            <a:ext cx="9074150" cy="504825"/>
          </a:xfrm>
        </p:spPr>
        <p:txBody>
          <a:bodyPr anchor="b"/>
          <a:lstStyle/>
          <a:p>
            <a:r>
              <a:rPr lang="en-US" altLang="en-US" sz="3200"/>
              <a:t>Composite: Object Diagram</a:t>
            </a:r>
          </a:p>
        </p:txBody>
      </p:sp>
      <p:sp>
        <p:nvSpPr>
          <p:cNvPr id="6147" name="AutoShape 1030">
            <a:extLst>
              <a:ext uri="{FF2B5EF4-FFF2-40B4-BE49-F238E27FC236}">
                <a16:creationId xmlns:a16="http://schemas.microsoft.com/office/drawing/2014/main" id="{013DC50E-0A4D-D439-4FB3-95CE8D3B10E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2113" y="1189038"/>
            <a:ext cx="9436100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8" name="Rectangle 1032">
            <a:extLst>
              <a:ext uri="{FF2B5EF4-FFF2-40B4-BE49-F238E27FC236}">
                <a16:creationId xmlns:a16="http://schemas.microsoft.com/office/drawing/2014/main" id="{02586887-75C4-9736-DB47-B88727C4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1189038"/>
            <a:ext cx="2673350" cy="936625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49" name="Rectangle 1033">
            <a:extLst>
              <a:ext uri="{FF2B5EF4-FFF2-40B4-BE49-F238E27FC236}">
                <a16:creationId xmlns:a16="http://schemas.microsoft.com/office/drawing/2014/main" id="{FF0160C4-2BD6-AB90-5A74-3076695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5" y="1487488"/>
            <a:ext cx="23177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0" name="Rectangle 1034">
            <a:extLst>
              <a:ext uri="{FF2B5EF4-FFF2-40B4-BE49-F238E27FC236}">
                <a16:creationId xmlns:a16="http://schemas.microsoft.com/office/drawing/2014/main" id="{959921E4-4416-1173-9B40-26B144F3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908300"/>
            <a:ext cx="27590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1" name="Rectangle 1035">
            <a:extLst>
              <a:ext uri="{FF2B5EF4-FFF2-40B4-BE49-F238E27FC236}">
                <a16:creationId xmlns:a16="http://schemas.microsoft.com/office/drawing/2014/main" id="{6FCC3BA8-495A-39B6-7156-4DFFC40D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173413"/>
            <a:ext cx="23177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2" name="Rectangle 1036">
            <a:extLst>
              <a:ext uri="{FF2B5EF4-FFF2-40B4-BE49-F238E27FC236}">
                <a16:creationId xmlns:a16="http://schemas.microsoft.com/office/drawing/2014/main" id="{5443CA7B-D6E2-D0D2-2BD7-9814DC17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908300"/>
            <a:ext cx="16287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3" name="Rectangle 1037">
            <a:extLst>
              <a:ext uri="{FF2B5EF4-FFF2-40B4-BE49-F238E27FC236}">
                <a16:creationId xmlns:a16="http://schemas.microsoft.com/office/drawing/2014/main" id="{4BE92F8E-24AE-E793-59D0-B340DCBB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3173413"/>
            <a:ext cx="12271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4" name="Rectangle 1038">
            <a:extLst>
              <a:ext uri="{FF2B5EF4-FFF2-40B4-BE49-F238E27FC236}">
                <a16:creationId xmlns:a16="http://schemas.microsoft.com/office/drawing/2014/main" id="{86CC2D32-8796-D63A-6579-150428A2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908300"/>
            <a:ext cx="1631950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5" name="Rectangle 1039">
            <a:extLst>
              <a:ext uri="{FF2B5EF4-FFF2-40B4-BE49-F238E27FC236}">
                <a16:creationId xmlns:a16="http://schemas.microsoft.com/office/drawing/2014/main" id="{67583ADD-1833-04BA-EA02-7C8C9077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3173413"/>
            <a:ext cx="12398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6" name="Rectangle 1040">
            <a:extLst>
              <a:ext uri="{FF2B5EF4-FFF2-40B4-BE49-F238E27FC236}">
                <a16:creationId xmlns:a16="http://schemas.microsoft.com/office/drawing/2014/main" id="{BE7F4332-7A9E-FC05-0DE2-814119A9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908300"/>
            <a:ext cx="1628775" cy="903288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7" name="Rectangle 1041">
            <a:extLst>
              <a:ext uri="{FF2B5EF4-FFF2-40B4-BE49-F238E27FC236}">
                <a16:creationId xmlns:a16="http://schemas.microsoft.com/office/drawing/2014/main" id="{C80D9935-1912-AB76-AAA6-00BA0717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3173413"/>
            <a:ext cx="1216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8" name="Rectangle 1044">
            <a:extLst>
              <a:ext uri="{FF2B5EF4-FFF2-40B4-BE49-F238E27FC236}">
                <a16:creationId xmlns:a16="http://schemas.microsoft.com/office/drawing/2014/main" id="{BE96C367-ABDF-C732-401F-E21B4AF6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602163"/>
            <a:ext cx="1628775" cy="898525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59" name="Rectangle 1045">
            <a:extLst>
              <a:ext uri="{FF2B5EF4-FFF2-40B4-BE49-F238E27FC236}">
                <a16:creationId xmlns:a16="http://schemas.microsoft.com/office/drawing/2014/main" id="{43248712-7A52-99B6-C42E-3CC88348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4864100"/>
            <a:ext cx="12287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60" name="Line 1046">
            <a:extLst>
              <a:ext uri="{FF2B5EF4-FFF2-40B4-BE49-F238E27FC236}">
                <a16:creationId xmlns:a16="http://schemas.microsoft.com/office/drawing/2014/main" id="{85CB22FD-2B42-36A5-789C-0D2BC2BCD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1275" y="2125663"/>
            <a:ext cx="3816350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1" name="Freeform 1047">
            <a:extLst>
              <a:ext uri="{FF2B5EF4-FFF2-40B4-BE49-F238E27FC236}">
                <a16:creationId xmlns:a16="http://schemas.microsoft.com/office/drawing/2014/main" id="{576A51AA-23E9-849A-CEDA-B43E9DAC1683}"/>
              </a:ext>
            </a:extLst>
          </p:cNvPr>
          <p:cNvSpPr>
            <a:spLocks/>
          </p:cNvSpPr>
          <p:nvPr/>
        </p:nvSpPr>
        <p:spPr bwMode="auto">
          <a:xfrm>
            <a:off x="1311275" y="2790825"/>
            <a:ext cx="228600" cy="155575"/>
          </a:xfrm>
          <a:custGeom>
            <a:avLst/>
            <a:gdLst>
              <a:gd name="T0" fmla="*/ 2147483646 w 102"/>
              <a:gd name="T1" fmla="*/ 0 h 63"/>
              <a:gd name="T2" fmla="*/ 0 w 102"/>
              <a:gd name="T3" fmla="*/ 2147483646 h 63"/>
              <a:gd name="T4" fmla="*/ 2147483646 w 102"/>
              <a:gd name="T5" fmla="*/ 2147483646 h 63"/>
              <a:gd name="T6" fmla="*/ 0 60000 65536"/>
              <a:gd name="T7" fmla="*/ 0 60000 65536"/>
              <a:gd name="T8" fmla="*/ 0 60000 65536"/>
              <a:gd name="T9" fmla="*/ 0 w 102"/>
              <a:gd name="T10" fmla="*/ 0 h 63"/>
              <a:gd name="T11" fmla="*/ 102 w 102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63">
                <a:moveTo>
                  <a:pt x="90" y="0"/>
                </a:moveTo>
                <a:lnTo>
                  <a:pt x="0" y="48"/>
                </a:lnTo>
                <a:lnTo>
                  <a:pt x="102" y="6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Line 1048">
            <a:extLst>
              <a:ext uri="{FF2B5EF4-FFF2-40B4-BE49-F238E27FC236}">
                <a16:creationId xmlns:a16="http://schemas.microsoft.com/office/drawing/2014/main" id="{0B4EF1E2-981B-C9D8-4A22-3379AE6C4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3811588"/>
            <a:ext cx="912812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3" name="Freeform 1049">
            <a:extLst>
              <a:ext uri="{FF2B5EF4-FFF2-40B4-BE49-F238E27FC236}">
                <a16:creationId xmlns:a16="http://schemas.microsoft.com/office/drawing/2014/main" id="{02298336-5E60-EF2E-EFF7-7E4752596575}"/>
              </a:ext>
            </a:extLst>
          </p:cNvPr>
          <p:cNvSpPr>
            <a:spLocks/>
          </p:cNvSpPr>
          <p:nvPr/>
        </p:nvSpPr>
        <p:spPr bwMode="auto">
          <a:xfrm>
            <a:off x="5519738" y="4384675"/>
            <a:ext cx="217487" cy="217488"/>
          </a:xfrm>
          <a:custGeom>
            <a:avLst/>
            <a:gdLst>
              <a:gd name="T0" fmla="*/ 2147483646 w 97"/>
              <a:gd name="T1" fmla="*/ 0 h 88"/>
              <a:gd name="T2" fmla="*/ 0 w 97"/>
              <a:gd name="T3" fmla="*/ 2147483646 h 88"/>
              <a:gd name="T4" fmla="*/ 2147483646 w 97"/>
              <a:gd name="T5" fmla="*/ 2147483646 h 88"/>
              <a:gd name="T6" fmla="*/ 0 60000 65536"/>
              <a:gd name="T7" fmla="*/ 0 60000 65536"/>
              <a:gd name="T8" fmla="*/ 0 60000 65536"/>
              <a:gd name="T9" fmla="*/ 0 w 97"/>
              <a:gd name="T10" fmla="*/ 0 h 88"/>
              <a:gd name="T11" fmla="*/ 97 w 97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8">
                <a:moveTo>
                  <a:pt x="56" y="0"/>
                </a:moveTo>
                <a:lnTo>
                  <a:pt x="0" y="88"/>
                </a:lnTo>
                <a:lnTo>
                  <a:pt x="97" y="5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4" name="Line 1050">
            <a:extLst>
              <a:ext uri="{FF2B5EF4-FFF2-40B4-BE49-F238E27FC236}">
                <a16:creationId xmlns:a16="http://schemas.microsoft.com/office/drawing/2014/main" id="{B3F77C9F-3367-85AF-B61A-808E5917B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3811588"/>
            <a:ext cx="1123950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5" name="Freeform 1051">
            <a:extLst>
              <a:ext uri="{FF2B5EF4-FFF2-40B4-BE49-F238E27FC236}">
                <a16:creationId xmlns:a16="http://schemas.microsoft.com/office/drawing/2014/main" id="{B2DACE99-D514-D6DD-3B71-C05293497FAE}"/>
              </a:ext>
            </a:extLst>
          </p:cNvPr>
          <p:cNvSpPr>
            <a:spLocks/>
          </p:cNvSpPr>
          <p:nvPr/>
        </p:nvSpPr>
        <p:spPr bwMode="auto">
          <a:xfrm>
            <a:off x="7331075" y="4397375"/>
            <a:ext cx="225425" cy="204788"/>
          </a:xfrm>
          <a:custGeom>
            <a:avLst/>
            <a:gdLst>
              <a:gd name="T0" fmla="*/ 0 w 101"/>
              <a:gd name="T1" fmla="*/ 2147483646 h 83"/>
              <a:gd name="T2" fmla="*/ 2147483646 w 101"/>
              <a:gd name="T3" fmla="*/ 2147483646 h 83"/>
              <a:gd name="T4" fmla="*/ 2147483646 w 101"/>
              <a:gd name="T5" fmla="*/ 0 h 83"/>
              <a:gd name="T6" fmla="*/ 0 60000 65536"/>
              <a:gd name="T7" fmla="*/ 0 60000 65536"/>
              <a:gd name="T8" fmla="*/ 0 60000 65536"/>
              <a:gd name="T9" fmla="*/ 0 w 101"/>
              <a:gd name="T10" fmla="*/ 0 h 83"/>
              <a:gd name="T11" fmla="*/ 101 w 101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83">
                <a:moveTo>
                  <a:pt x="0" y="56"/>
                </a:moveTo>
                <a:lnTo>
                  <a:pt x="101" y="83"/>
                </a:lnTo>
                <a:lnTo>
                  <a:pt x="36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6" name="Line 1052">
            <a:extLst>
              <a:ext uri="{FF2B5EF4-FFF2-40B4-BE49-F238E27FC236}">
                <a16:creationId xmlns:a16="http://schemas.microsoft.com/office/drawing/2014/main" id="{FC0CF7E0-52C3-B35B-BEDC-C64219CDF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125663"/>
            <a:ext cx="3835400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7" name="Freeform 1053">
            <a:extLst>
              <a:ext uri="{FF2B5EF4-FFF2-40B4-BE49-F238E27FC236}">
                <a16:creationId xmlns:a16="http://schemas.microsoft.com/office/drawing/2014/main" id="{F2CF9896-9AEC-AE92-AE99-6BFAA5542CF1}"/>
              </a:ext>
            </a:extLst>
          </p:cNvPr>
          <p:cNvSpPr>
            <a:spLocks/>
          </p:cNvSpPr>
          <p:nvPr/>
        </p:nvSpPr>
        <p:spPr bwMode="auto">
          <a:xfrm>
            <a:off x="8737600" y="2790825"/>
            <a:ext cx="225425" cy="155575"/>
          </a:xfrm>
          <a:custGeom>
            <a:avLst/>
            <a:gdLst>
              <a:gd name="T0" fmla="*/ 0 w 101"/>
              <a:gd name="T1" fmla="*/ 2147483646 h 63"/>
              <a:gd name="T2" fmla="*/ 2147483646 w 101"/>
              <a:gd name="T3" fmla="*/ 2147483646 h 63"/>
              <a:gd name="T4" fmla="*/ 2147483646 w 101"/>
              <a:gd name="T5" fmla="*/ 0 h 63"/>
              <a:gd name="T6" fmla="*/ 0 60000 65536"/>
              <a:gd name="T7" fmla="*/ 0 60000 65536"/>
              <a:gd name="T8" fmla="*/ 0 60000 65536"/>
              <a:gd name="T9" fmla="*/ 0 w 101"/>
              <a:gd name="T10" fmla="*/ 0 h 63"/>
              <a:gd name="T11" fmla="*/ 101 w 101"/>
              <a:gd name="T12" fmla="*/ 63 h 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63">
                <a:moveTo>
                  <a:pt x="0" y="63"/>
                </a:moveTo>
                <a:lnTo>
                  <a:pt x="101" y="48"/>
                </a:lnTo>
                <a:lnTo>
                  <a:pt x="12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8" name="Line 1054">
            <a:extLst>
              <a:ext uri="{FF2B5EF4-FFF2-40B4-BE49-F238E27FC236}">
                <a16:creationId xmlns:a16="http://schemas.microsoft.com/office/drawing/2014/main" id="{2E820E83-E408-F626-62EC-AAEA95EF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125663"/>
            <a:ext cx="1304925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9" name="Freeform 1055">
            <a:extLst>
              <a:ext uri="{FF2B5EF4-FFF2-40B4-BE49-F238E27FC236}">
                <a16:creationId xmlns:a16="http://schemas.microsoft.com/office/drawing/2014/main" id="{3DD3809C-956D-3C39-EC4A-986DC25BE56A}"/>
              </a:ext>
            </a:extLst>
          </p:cNvPr>
          <p:cNvSpPr>
            <a:spLocks/>
          </p:cNvSpPr>
          <p:nvPr/>
        </p:nvSpPr>
        <p:spPr bwMode="auto">
          <a:xfrm>
            <a:off x="6205538" y="2724150"/>
            <a:ext cx="227012" cy="184150"/>
          </a:xfrm>
          <a:custGeom>
            <a:avLst/>
            <a:gdLst>
              <a:gd name="T0" fmla="*/ 0 w 101"/>
              <a:gd name="T1" fmla="*/ 2147483646 h 75"/>
              <a:gd name="T2" fmla="*/ 2147483646 w 101"/>
              <a:gd name="T3" fmla="*/ 2147483646 h 75"/>
              <a:gd name="T4" fmla="*/ 2147483646 w 101"/>
              <a:gd name="T5" fmla="*/ 0 h 75"/>
              <a:gd name="T6" fmla="*/ 0 60000 65536"/>
              <a:gd name="T7" fmla="*/ 0 60000 65536"/>
              <a:gd name="T8" fmla="*/ 0 60000 65536"/>
              <a:gd name="T9" fmla="*/ 0 w 101"/>
              <a:gd name="T10" fmla="*/ 0 h 75"/>
              <a:gd name="T11" fmla="*/ 101 w 101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75">
                <a:moveTo>
                  <a:pt x="0" y="59"/>
                </a:moveTo>
                <a:lnTo>
                  <a:pt x="101" y="75"/>
                </a:lnTo>
                <a:lnTo>
                  <a:pt x="31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0" name="Line 1056">
            <a:extLst>
              <a:ext uri="{FF2B5EF4-FFF2-40B4-BE49-F238E27FC236}">
                <a16:creationId xmlns:a16="http://schemas.microsoft.com/office/drawing/2014/main" id="{E175EBC4-A3BD-B72F-6F77-86455CE72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2125663"/>
            <a:ext cx="1274762" cy="78263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1" name="Freeform 1057">
            <a:extLst>
              <a:ext uri="{FF2B5EF4-FFF2-40B4-BE49-F238E27FC236}">
                <a16:creationId xmlns:a16="http://schemas.microsoft.com/office/drawing/2014/main" id="{8502C21F-0213-4627-8DFA-D0C71D84DD6A}"/>
              </a:ext>
            </a:extLst>
          </p:cNvPr>
          <p:cNvSpPr>
            <a:spLocks/>
          </p:cNvSpPr>
          <p:nvPr/>
        </p:nvSpPr>
        <p:spPr bwMode="auto">
          <a:xfrm>
            <a:off x="3852863" y="2724150"/>
            <a:ext cx="227012" cy="184150"/>
          </a:xfrm>
          <a:custGeom>
            <a:avLst/>
            <a:gdLst>
              <a:gd name="T0" fmla="*/ 2147483646 w 101"/>
              <a:gd name="T1" fmla="*/ 0 h 75"/>
              <a:gd name="T2" fmla="*/ 0 w 101"/>
              <a:gd name="T3" fmla="*/ 2147483646 h 75"/>
              <a:gd name="T4" fmla="*/ 2147483646 w 101"/>
              <a:gd name="T5" fmla="*/ 2147483646 h 75"/>
              <a:gd name="T6" fmla="*/ 0 60000 65536"/>
              <a:gd name="T7" fmla="*/ 0 60000 65536"/>
              <a:gd name="T8" fmla="*/ 0 60000 65536"/>
              <a:gd name="T9" fmla="*/ 0 w 101"/>
              <a:gd name="T10" fmla="*/ 0 h 75"/>
              <a:gd name="T11" fmla="*/ 101 w 101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75">
                <a:moveTo>
                  <a:pt x="70" y="0"/>
                </a:moveTo>
                <a:lnTo>
                  <a:pt x="0" y="75"/>
                </a:lnTo>
                <a:lnTo>
                  <a:pt x="101" y="5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2" name="Rectangle 1042">
            <a:extLst>
              <a:ext uri="{FF2B5EF4-FFF2-40B4-BE49-F238E27FC236}">
                <a16:creationId xmlns:a16="http://schemas.microsoft.com/office/drawing/2014/main" id="{B3428734-A030-47E6-E6E1-B63623F1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6308725"/>
            <a:ext cx="1631950" cy="900113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73" name="Rectangle 1043">
            <a:extLst>
              <a:ext uri="{FF2B5EF4-FFF2-40B4-BE49-F238E27FC236}">
                <a16:creationId xmlns:a16="http://schemas.microsoft.com/office/drawing/2014/main" id="{8D1B872B-553C-ACC4-4361-1710F94B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6570663"/>
            <a:ext cx="12398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74" name="Rectangle 1044">
            <a:extLst>
              <a:ext uri="{FF2B5EF4-FFF2-40B4-BE49-F238E27FC236}">
                <a16:creationId xmlns:a16="http://schemas.microsoft.com/office/drawing/2014/main" id="{F6D434E6-D06F-94A5-A5BF-ABBAF204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6308725"/>
            <a:ext cx="1628775" cy="900113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75" name="Rectangle 1045">
            <a:extLst>
              <a:ext uri="{FF2B5EF4-FFF2-40B4-BE49-F238E27FC236}">
                <a16:creationId xmlns:a16="http://schemas.microsoft.com/office/drawing/2014/main" id="{B0C0B41B-3AE8-3DD3-9FD0-8FD38963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6570663"/>
            <a:ext cx="12287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 : Leaf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76" name="Line 1048">
            <a:extLst>
              <a:ext uri="{FF2B5EF4-FFF2-40B4-BE49-F238E27FC236}">
                <a16:creationId xmlns:a16="http://schemas.microsoft.com/office/drawing/2014/main" id="{AD71E5B7-1A6E-5943-7F5C-6375CC85D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5938" y="5518150"/>
            <a:ext cx="911225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7" name="Freeform 1049">
            <a:extLst>
              <a:ext uri="{FF2B5EF4-FFF2-40B4-BE49-F238E27FC236}">
                <a16:creationId xmlns:a16="http://schemas.microsoft.com/office/drawing/2014/main" id="{4B7954BC-E3FE-37E3-D052-04A7005C2B6D}"/>
              </a:ext>
            </a:extLst>
          </p:cNvPr>
          <p:cNvSpPr>
            <a:spLocks/>
          </p:cNvSpPr>
          <p:nvPr/>
        </p:nvSpPr>
        <p:spPr bwMode="auto">
          <a:xfrm>
            <a:off x="4325938" y="6091238"/>
            <a:ext cx="217487" cy="217487"/>
          </a:xfrm>
          <a:custGeom>
            <a:avLst/>
            <a:gdLst>
              <a:gd name="T0" fmla="*/ 2147483646 w 97"/>
              <a:gd name="T1" fmla="*/ 0 h 88"/>
              <a:gd name="T2" fmla="*/ 0 w 97"/>
              <a:gd name="T3" fmla="*/ 2147483646 h 88"/>
              <a:gd name="T4" fmla="*/ 2147483646 w 97"/>
              <a:gd name="T5" fmla="*/ 2147483646 h 88"/>
              <a:gd name="T6" fmla="*/ 0 60000 65536"/>
              <a:gd name="T7" fmla="*/ 0 60000 65536"/>
              <a:gd name="T8" fmla="*/ 0 60000 65536"/>
              <a:gd name="T9" fmla="*/ 0 w 97"/>
              <a:gd name="T10" fmla="*/ 0 h 88"/>
              <a:gd name="T11" fmla="*/ 97 w 97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88">
                <a:moveTo>
                  <a:pt x="56" y="0"/>
                </a:moveTo>
                <a:lnTo>
                  <a:pt x="0" y="88"/>
                </a:lnTo>
                <a:lnTo>
                  <a:pt x="97" y="51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8" name="Line 1050">
            <a:extLst>
              <a:ext uri="{FF2B5EF4-FFF2-40B4-BE49-F238E27FC236}">
                <a16:creationId xmlns:a16="http://schemas.microsoft.com/office/drawing/2014/main" id="{266B46A8-B7DA-475E-225D-CDE8EF7AF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5518150"/>
            <a:ext cx="1125537" cy="7905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79" name="Freeform 1051">
            <a:extLst>
              <a:ext uri="{FF2B5EF4-FFF2-40B4-BE49-F238E27FC236}">
                <a16:creationId xmlns:a16="http://schemas.microsoft.com/office/drawing/2014/main" id="{9884EF8D-5EE8-63DF-D909-513F2D0EA7FA}"/>
              </a:ext>
            </a:extLst>
          </p:cNvPr>
          <p:cNvSpPr>
            <a:spLocks/>
          </p:cNvSpPr>
          <p:nvPr/>
        </p:nvSpPr>
        <p:spPr bwMode="auto">
          <a:xfrm>
            <a:off x="6135688" y="6103938"/>
            <a:ext cx="227012" cy="204787"/>
          </a:xfrm>
          <a:custGeom>
            <a:avLst/>
            <a:gdLst>
              <a:gd name="T0" fmla="*/ 0 w 101"/>
              <a:gd name="T1" fmla="*/ 2147483646 h 83"/>
              <a:gd name="T2" fmla="*/ 2147483646 w 101"/>
              <a:gd name="T3" fmla="*/ 2147483646 h 83"/>
              <a:gd name="T4" fmla="*/ 2147483646 w 101"/>
              <a:gd name="T5" fmla="*/ 0 h 83"/>
              <a:gd name="T6" fmla="*/ 0 60000 65536"/>
              <a:gd name="T7" fmla="*/ 0 60000 65536"/>
              <a:gd name="T8" fmla="*/ 0 60000 65536"/>
              <a:gd name="T9" fmla="*/ 0 w 101"/>
              <a:gd name="T10" fmla="*/ 0 h 83"/>
              <a:gd name="T11" fmla="*/ 101 w 101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" h="83">
                <a:moveTo>
                  <a:pt x="0" y="56"/>
                </a:moveTo>
                <a:lnTo>
                  <a:pt x="101" y="83"/>
                </a:lnTo>
                <a:lnTo>
                  <a:pt x="36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80" name="Rectangle 1034">
            <a:extLst>
              <a:ext uri="{FF2B5EF4-FFF2-40B4-BE49-F238E27FC236}">
                <a16:creationId xmlns:a16="http://schemas.microsoft.com/office/drawing/2014/main" id="{3FFA714F-9127-9D9B-C71E-A16D08B2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4616450"/>
            <a:ext cx="2597150" cy="901700"/>
          </a:xfrm>
          <a:prstGeom prst="rect">
            <a:avLst/>
          </a:prstGeom>
          <a:solidFill>
            <a:srgbClr val="FFFF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3200" b="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181" name="Rectangle 1035">
            <a:extLst>
              <a:ext uri="{FF2B5EF4-FFF2-40B4-BE49-F238E27FC236}">
                <a16:creationId xmlns:a16="http://schemas.microsoft.com/office/drawing/2014/main" id="{0E44E6F2-A34D-E3AF-F352-A50DF624A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4846638"/>
            <a:ext cx="23161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top : Composite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EC1220-7030-9D4F-4DA8-2C9355C1B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350838"/>
            <a:ext cx="9575800" cy="655637"/>
          </a:xfrm>
        </p:spPr>
        <p:txBody>
          <a:bodyPr/>
          <a:lstStyle/>
          <a:p>
            <a:r>
              <a:rPr lang="en-US" altLang="en-US" sz="3200"/>
              <a:t>Composite Implementation: Alternatives</a:t>
            </a:r>
          </a:p>
        </p:txBody>
      </p:sp>
      <p:sp>
        <p:nvSpPr>
          <p:cNvPr id="390147" name="Rectangle 8">
            <a:extLst>
              <a:ext uri="{FF2B5EF4-FFF2-40B4-BE49-F238E27FC236}">
                <a16:creationId xmlns:a16="http://schemas.microsoft.com/office/drawing/2014/main" id="{90BE72FC-50FE-BB50-AF09-398E1B6A7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189038"/>
            <a:ext cx="9601200" cy="5943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Component does not know what it is a part of: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en-US" altLang="en-US"/>
              <a:t>Component can be in many composites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Component can be accessed only through composite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Component knows what it is a part of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Component can be in only one composite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Component can be accessed directly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97E4DA0-6A23-AA66-FFC5-2E0FD33E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" y="136525"/>
            <a:ext cx="9307513" cy="884238"/>
          </a:xfrm>
        </p:spPr>
        <p:txBody>
          <a:bodyPr lIns="99745" tIns="48997" rIns="99745" bIns="48997"/>
          <a:lstStyle/>
          <a:p>
            <a:r>
              <a:rPr lang="en-US" altLang="en-US" sz="3200"/>
              <a:t>Composite: Issues with Part-of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2B0A7A5C-EFA6-B3B8-B38E-47080486F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" y="1057275"/>
            <a:ext cx="8991600" cy="6056313"/>
          </a:xfrm>
        </p:spPr>
        <p:txBody>
          <a:bodyPr lIns="99745" tIns="48997" rIns="99745" bIns="48997"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en-US" sz="3200"/>
              <a:t>Rules when component knows its single composite: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en-US" sz="2800"/>
              <a:t>A is a part of B if and only if B is the composite of A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spcAft>
                <a:spcPts val="4200"/>
              </a:spcAft>
            </a:pPr>
            <a:r>
              <a:rPr lang="en-US" altLang="en-US" sz="2800"/>
              <a:t>However, duplicating information is dangerous!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en-US" sz="3200" b="1">
                <a:solidFill>
                  <a:srgbClr val="0000CC"/>
                </a:solidFill>
              </a:rPr>
              <a:t>Problem: </a:t>
            </a:r>
            <a:r>
              <a:rPr lang="en-US" altLang="en-US" sz="3200" b="1">
                <a:solidFill>
                  <a:srgbClr val="003300"/>
                </a:solidFill>
              </a:rPr>
              <a:t>How to ensure that                        references of components to                    composite and composite to                      components are consistent?</a:t>
            </a:r>
          </a:p>
        </p:txBody>
      </p:sp>
      <p:grpSp>
        <p:nvGrpSpPr>
          <p:cNvPr id="40964" name="Group 6">
            <a:extLst>
              <a:ext uri="{FF2B5EF4-FFF2-40B4-BE49-F238E27FC236}">
                <a16:creationId xmlns:a16="http://schemas.microsoft.com/office/drawing/2014/main" id="{A15659C8-9D03-CE5A-7559-298331D81B4E}"/>
              </a:ext>
            </a:extLst>
          </p:cNvPr>
          <p:cNvGrpSpPr>
            <a:grpSpLocks/>
          </p:cNvGrpSpPr>
          <p:nvPr/>
        </p:nvGrpSpPr>
        <p:grpSpPr bwMode="auto">
          <a:xfrm>
            <a:off x="7108825" y="4160838"/>
            <a:ext cx="838200" cy="1905000"/>
            <a:chOff x="7859712" y="4084637"/>
            <a:chExt cx="838200" cy="1905000"/>
          </a:xfrm>
        </p:grpSpPr>
        <p:sp>
          <p:nvSpPr>
            <p:cNvPr id="40970" name="TextBox 1">
              <a:extLst>
                <a:ext uri="{FF2B5EF4-FFF2-40B4-BE49-F238E27FC236}">
                  <a16:creationId xmlns:a16="http://schemas.microsoft.com/office/drawing/2014/main" id="{0A532F2E-6D1C-3521-7B68-0451FF2A5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4084637"/>
              <a:ext cx="838200" cy="492443"/>
            </a:xfrm>
            <a:prstGeom prst="rect">
              <a:avLst/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B1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0971" name="TextBox 4">
              <a:extLst>
                <a:ext uri="{FF2B5EF4-FFF2-40B4-BE49-F238E27FC236}">
                  <a16:creationId xmlns:a16="http://schemas.microsoft.com/office/drawing/2014/main" id="{727B13FA-4EE2-DFF4-3E34-F1A13898D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5497194"/>
              <a:ext cx="838200" cy="492443"/>
            </a:xfrm>
            <a:prstGeom prst="rect">
              <a:avLst/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562BBFA6-A51B-C294-D376-6BAB33419931}"/>
                </a:ext>
              </a:extLst>
            </p:cNvPr>
            <p:cNvSpPr/>
            <p:nvPr/>
          </p:nvSpPr>
          <p:spPr bwMode="auto">
            <a:xfrm>
              <a:off x="8164512" y="4576762"/>
              <a:ext cx="114300" cy="34607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40973" name="Straight Connector 5">
              <a:extLst>
                <a:ext uri="{FF2B5EF4-FFF2-40B4-BE49-F238E27FC236}">
                  <a16:creationId xmlns:a16="http://schemas.microsoft.com/office/drawing/2014/main" id="{69211E45-2B28-19C5-92C0-8D8FBCBAF004}"/>
                </a:ext>
              </a:extLst>
            </p:cNvPr>
            <p:cNvCxnSpPr>
              <a:cxnSpLocks noChangeShapeType="1"/>
              <a:stCxn id="3" idx="2"/>
            </p:cNvCxnSpPr>
            <p:nvPr/>
          </p:nvCxnSpPr>
          <p:spPr bwMode="auto">
            <a:xfrm>
              <a:off x="8221662" y="4922837"/>
              <a:ext cx="0" cy="6221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5" name="Group 9">
            <a:extLst>
              <a:ext uri="{FF2B5EF4-FFF2-40B4-BE49-F238E27FC236}">
                <a16:creationId xmlns:a16="http://schemas.microsoft.com/office/drawing/2014/main" id="{15C5CE95-AC05-5472-0F8B-A2A7471C02B6}"/>
              </a:ext>
            </a:extLst>
          </p:cNvPr>
          <p:cNvGrpSpPr>
            <a:grpSpLocks/>
          </p:cNvGrpSpPr>
          <p:nvPr/>
        </p:nvGrpSpPr>
        <p:grpSpPr bwMode="auto">
          <a:xfrm>
            <a:off x="8218488" y="4160838"/>
            <a:ext cx="838200" cy="1905000"/>
            <a:chOff x="7859712" y="4084637"/>
            <a:chExt cx="838200" cy="1905000"/>
          </a:xfrm>
        </p:grpSpPr>
        <p:sp>
          <p:nvSpPr>
            <p:cNvPr id="40966" name="TextBox 10">
              <a:extLst>
                <a:ext uri="{FF2B5EF4-FFF2-40B4-BE49-F238E27FC236}">
                  <a16:creationId xmlns:a16="http://schemas.microsoft.com/office/drawing/2014/main" id="{7E1EDED1-550B-5C69-A020-60E996CEA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4084637"/>
              <a:ext cx="838200" cy="49244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B2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0967" name="TextBox 11">
              <a:extLst>
                <a:ext uri="{FF2B5EF4-FFF2-40B4-BE49-F238E27FC236}">
                  <a16:creationId xmlns:a16="http://schemas.microsoft.com/office/drawing/2014/main" id="{E209FFCE-A7DF-2B5E-DCFE-9F51A9991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2" y="5497194"/>
              <a:ext cx="838200" cy="49244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  <a:endPara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40DB99DF-EAA6-87ED-CBDC-815B394F0A59}"/>
                </a:ext>
              </a:extLst>
            </p:cNvPr>
            <p:cNvSpPr/>
            <p:nvPr/>
          </p:nvSpPr>
          <p:spPr bwMode="auto">
            <a:xfrm>
              <a:off x="8164512" y="4576762"/>
              <a:ext cx="114300" cy="346075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cxnSp>
          <p:nvCxnSpPr>
            <p:cNvPr id="40969" name="Straight Connector 13">
              <a:extLst>
                <a:ext uri="{FF2B5EF4-FFF2-40B4-BE49-F238E27FC236}">
                  <a16:creationId xmlns:a16="http://schemas.microsoft.com/office/drawing/2014/main" id="{11FB3370-C7A1-E718-8732-2182E14E6A26}"/>
                </a:ext>
              </a:extLst>
            </p:cNvPr>
            <p:cNvCxnSpPr>
              <a:cxnSpLocks noChangeShapeType="1"/>
              <a:stCxn id="13" idx="2"/>
            </p:cNvCxnSpPr>
            <p:nvPr/>
          </p:nvCxnSpPr>
          <p:spPr bwMode="auto">
            <a:xfrm>
              <a:off x="8221662" y="4922837"/>
              <a:ext cx="0" cy="6221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BE685251-15BF-5E32-3261-6637547D2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98438"/>
            <a:ext cx="8596312" cy="808037"/>
          </a:xfrm>
        </p:spPr>
        <p:txBody>
          <a:bodyPr/>
          <a:lstStyle/>
          <a:p>
            <a:r>
              <a:rPr lang="en-US" altLang="en-US" sz="3600"/>
              <a:t>Ensuring consistency</a:t>
            </a:r>
          </a:p>
        </p:txBody>
      </p:sp>
      <p:sp>
        <p:nvSpPr>
          <p:cNvPr id="448515" name="Rectangle 5">
            <a:extLst>
              <a:ext uri="{FF2B5EF4-FFF2-40B4-BE49-F238E27FC236}">
                <a16:creationId xmlns:a16="http://schemas.microsoft.com/office/drawing/2014/main" id="{5A6ED095-DB4A-7C1C-5A3F-0F49F11B3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133475"/>
            <a:ext cx="9601200" cy="6227763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 public operations on components and composites are: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Composite can enumerate components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Component can name its container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Add/remove a component to/from the composite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The operation to add a component to a composite updates the container of the component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26791BB-0A2D-EB72-F13C-510C126BF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addChild() in Composite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EEE8C26-AF2C-000B-EFA4-1DF977456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713" y="2255838"/>
            <a:ext cx="8001000" cy="3276600"/>
          </a:xfrm>
          <a:solidFill>
            <a:srgbClr val="FFFFCC"/>
          </a:solidFill>
          <a:ln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1700"/>
              </a:spcAft>
              <a:buFontTx/>
              <a:buNone/>
            </a:pPr>
            <a:r>
              <a:rPr lang="en-US" altLang="en-US" sz="3200" b="1"/>
              <a:t>public void addChild(Component child) {</a:t>
            </a:r>
            <a:endParaRPr lang="en-US" altLang="en-US" sz="3200" b="1" i="1"/>
          </a:p>
          <a:p>
            <a:pPr>
              <a:lnSpc>
                <a:spcPct val="110000"/>
              </a:lnSpc>
              <a:spcAft>
                <a:spcPts val="600"/>
              </a:spcAft>
              <a:buFontTx/>
              <a:buNone/>
            </a:pPr>
            <a:r>
              <a:rPr lang="en-US" altLang="en-US" sz="3200" b="1"/>
              <a:t>	  ensureCapacity();        					     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Tx/>
              <a:buNone/>
            </a:pPr>
            <a:r>
              <a:rPr lang="en-US" altLang="en-US" sz="3200" b="1"/>
              <a:t>    childArray.add(child);   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Tx/>
              <a:buNone/>
            </a:pPr>
            <a:r>
              <a:rPr lang="en-US" altLang="en-US" sz="3200" b="1"/>
              <a:t>    child.setParent(this);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700"/>
              </a:spcAft>
              <a:buFontTx/>
              <a:buNone/>
            </a:pPr>
            <a:r>
              <a:rPr lang="en-US" altLang="en-US" sz="3200" b="1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0A98361-78CC-5C17-17F9-1223A62E8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350838"/>
            <a:ext cx="8596312" cy="1255712"/>
          </a:xfrm>
        </p:spPr>
        <p:txBody>
          <a:bodyPr/>
          <a:lstStyle/>
          <a:p>
            <a:r>
              <a:rPr lang="en-GB" altLang="ko-KR" sz="3600">
                <a:ea typeface="Gulim" panose="020B0600000101010101" pitchFamily="34" charset="-127"/>
              </a:rPr>
              <a:t>Exercise 4: </a:t>
            </a:r>
            <a:r>
              <a:rPr lang="en-US" altLang="ko-KR" sz="3600">
                <a:solidFill>
                  <a:srgbClr val="0000CC"/>
                </a:solidFill>
                <a:ea typeface="Gulim" panose="020B0600000101010101" pitchFamily="34" charset="-127"/>
              </a:rPr>
              <a:t>Composing GUI</a:t>
            </a:r>
          </a:p>
        </p:txBody>
      </p:sp>
      <p:sp>
        <p:nvSpPr>
          <p:cNvPr id="1443844" name="Text Box 4">
            <a:extLst>
              <a:ext uri="{FF2B5EF4-FFF2-40B4-BE49-F238E27FC236}">
                <a16:creationId xmlns:a16="http://schemas.microsoft.com/office/drawing/2014/main" id="{D978B344-0D27-3DBF-8A09-BA02CDAD3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798638"/>
            <a:ext cx="984091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ko-KR" b="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Q: How can we add any widget to another, for example panels to an applet?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8B04811-8F62-7652-692D-EDA2EE068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74613"/>
            <a:ext cx="8596312" cy="1255713"/>
          </a:xfrm>
        </p:spPr>
        <p:txBody>
          <a:bodyPr/>
          <a:lstStyle/>
          <a:p>
            <a:r>
              <a:rPr lang="en-GB" altLang="ko-KR" sz="3200">
                <a:ea typeface="Gulim" panose="020B0600000101010101" pitchFamily="34" charset="-127"/>
              </a:rPr>
              <a:t>Solution: </a:t>
            </a:r>
            <a:r>
              <a:rPr lang="en-US" altLang="ko-KR" sz="3200">
                <a:solidFill>
                  <a:srgbClr val="0000CC"/>
                </a:solidFill>
                <a:ea typeface="Gulim" panose="020B0600000101010101" pitchFamily="34" charset="-127"/>
              </a:rPr>
              <a:t>Composing GUI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8D249D8E-3E32-4CA0-F3D9-5CD8914E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36638"/>
            <a:ext cx="9840912" cy="60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public class MyApplet extends java.applet.Applet {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public MyApplet() {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add(new Label(“My label”));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add(new Button(“My button”));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Panel myPanel = new Panel();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myPanel.add(new Label(“Sublabel”));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myPanel.add(new Button(“Subbutton”));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    add(myPanel);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   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2800">
                <a:solidFill>
                  <a:schemeClr val="tx1"/>
                </a:solidFill>
                <a:latin typeface="Comic Sans MS" panose="030F0702030302020204" pitchFamily="66" charset="0"/>
                <a:ea typeface="Gulim" panose="020B0600000101010101" pitchFamily="34" charset="-127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>
            <a:extLst>
              <a:ext uri="{FF2B5EF4-FFF2-40B4-BE49-F238E27FC236}">
                <a16:creationId xmlns:a16="http://schemas.microsoft.com/office/drawing/2014/main" id="{33057CD4-96A6-7E0E-99CE-A5C5AA0CDA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913" y="950913"/>
            <a:ext cx="9764712" cy="6334125"/>
          </a:xfrm>
        </p:spPr>
      </p:pic>
      <p:pic>
        <p:nvPicPr>
          <p:cNvPr id="46083" name="Picture 2">
            <a:extLst>
              <a:ext uri="{FF2B5EF4-FFF2-40B4-BE49-F238E27FC236}">
                <a16:creationId xmlns:a16="http://schemas.microsoft.com/office/drawing/2014/main" id="{7FB160C7-7E92-7A19-AB86-26BEE3E2C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3295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>
            <a:extLst>
              <a:ext uri="{FF2B5EF4-FFF2-40B4-BE49-F238E27FC236}">
                <a16:creationId xmlns:a16="http://schemas.microsoft.com/office/drawing/2014/main" id="{207FF5D2-5759-5CEF-9769-A69FCD5A6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-315913"/>
            <a:ext cx="8596312" cy="1255713"/>
          </a:xfrm>
        </p:spPr>
        <p:txBody>
          <a:bodyPr/>
          <a:lstStyle/>
          <a:p>
            <a:r>
              <a:rPr lang="en-US" altLang="ko-KR" sz="3200">
                <a:ea typeface="Gulim" panose="020B0600000101010101" pitchFamily="34" charset="-127"/>
              </a:rPr>
              <a:t>AWT Components</a:t>
            </a:r>
          </a:p>
        </p:txBody>
      </p:sp>
      <p:sp>
        <p:nvSpPr>
          <p:cNvPr id="1444868" name="Oval 4">
            <a:extLst>
              <a:ext uri="{FF2B5EF4-FFF2-40B4-BE49-F238E27FC236}">
                <a16:creationId xmlns:a16="http://schemas.microsoft.com/office/drawing/2014/main" id="{B28A8794-0102-2C6C-FC6C-D47FCF40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731838"/>
            <a:ext cx="5105400" cy="1828800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E08EC2E-7EB7-0024-92DD-EB7CBD91BE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25713" y="-42863"/>
            <a:ext cx="8596312" cy="808038"/>
          </a:xfrm>
        </p:spPr>
        <p:txBody>
          <a:bodyPr/>
          <a:lstStyle/>
          <a:p>
            <a:r>
              <a:rPr lang="en-US" altLang="ko-KR" sz="3200">
                <a:ea typeface="Gulim" panose="020B0600000101010101" pitchFamily="34" charset="-127"/>
              </a:rPr>
              <a:t>Swing Components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956B3B0D-C1CA-A09B-38EF-76D7FE7C6F5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613" y="858838"/>
            <a:ext cx="7315200" cy="6270625"/>
          </a:xfrm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C452117D-A696-9E43-6EFE-F466B09869D0}"/>
              </a:ext>
            </a:extLst>
          </p:cNvPr>
          <p:cNvGrpSpPr>
            <a:grpSpLocks/>
          </p:cNvGrpSpPr>
          <p:nvPr/>
        </p:nvGrpSpPr>
        <p:grpSpPr bwMode="auto">
          <a:xfrm>
            <a:off x="811213" y="503238"/>
            <a:ext cx="8458200" cy="1600200"/>
            <a:chOff x="1759" y="924"/>
            <a:chExt cx="4146" cy="756"/>
          </a:xfrm>
        </p:grpSpPr>
        <p:sp>
          <p:nvSpPr>
            <p:cNvPr id="47109" name="Oval 5">
              <a:extLst>
                <a:ext uri="{FF2B5EF4-FFF2-40B4-BE49-F238E27FC236}">
                  <a16:creationId xmlns:a16="http://schemas.microsoft.com/office/drawing/2014/main" id="{D54E3BE1-6E52-48A6-A57B-97CE7C0B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924"/>
              <a:ext cx="1729" cy="75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313350" name="Text Box 6">
              <a:extLst>
                <a:ext uri="{FF2B5EF4-FFF2-40B4-BE49-F238E27FC236}">
                  <a16:creationId xmlns:a16="http://schemas.microsoft.com/office/drawing/2014/main" id="{756577C7-8082-7E52-8378-BE0648D8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1125"/>
              <a:ext cx="244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0" tIns="45711" rIns="91420" bIns="45711">
              <a:spAutoFit/>
            </a:bodyPr>
            <a:lstStyle/>
            <a:p>
              <a:pPr algn="ctr"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altLang="ko-KR" sz="2400" dirty="0">
                  <a:solidFill>
                    <a:srgbClr val="0000FF"/>
                  </a:solidFill>
                  <a:latin typeface="+mj-lt"/>
                  <a:ea typeface="굴림" pitchFamily="34" charset="-127"/>
                </a:rPr>
                <a:t>Every widget is a container!</a:t>
              </a:r>
            </a:p>
            <a:p>
              <a:pPr algn="ctr" eaLnBrk="1" hangingPunct="1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altLang="ko-KR" sz="2400" dirty="0">
                  <a:solidFill>
                    <a:srgbClr val="0000FF"/>
                  </a:solidFill>
                  <a:latin typeface="+mj-lt"/>
                  <a:ea typeface="굴림" pitchFamily="34" charset="-127"/>
                </a:rPr>
                <a:t>Every Container is a Component!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BFA66105-6DC9-B87C-DD7A-D3645791F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347663"/>
            <a:ext cx="9074150" cy="9239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Composite: Consequences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9857E317-4DA3-B10A-D354-697638B03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193800"/>
            <a:ext cx="9074150" cy="229235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Benefits: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Makes it easy to add new kinds of components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2800"/>
              <a:t>Makes clients simpler, since they do not have to know if they are dealing with a leaf or a composite component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Liabilities: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Makes it harder to restrict the type of components of a composite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48132" name="Rectangle 8">
            <a:extLst>
              <a:ext uri="{FF2B5EF4-FFF2-40B4-BE49-F238E27FC236}">
                <a16:creationId xmlns:a16="http://schemas.microsoft.com/office/drawing/2014/main" id="{EA10F7DC-E2CC-6496-8606-012EB04E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347788"/>
            <a:ext cx="89058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 anchor="b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3100" b="0">
              <a:solidFill>
                <a:srgbClr val="C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84283E04-D6C1-2011-4F02-7D03EC7BF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13" y="2789238"/>
            <a:ext cx="7332662" cy="1103312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000">
                <a:solidFill>
                  <a:srgbClr val="0000CC"/>
                </a:solidFill>
              </a:rPr>
              <a:t>Adapter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28C4C-9417-109B-DC59-C6583A2489C7}"/>
              </a:ext>
            </a:extLst>
          </p:cNvPr>
          <p:cNvSpPr/>
          <p:nvPr/>
        </p:nvSpPr>
        <p:spPr bwMode="auto">
          <a:xfrm>
            <a:off x="550863" y="1350963"/>
            <a:ext cx="8151812" cy="18288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7171" name="Rectangle 4" descr="Large confetti">
            <a:extLst>
              <a:ext uri="{FF2B5EF4-FFF2-40B4-BE49-F238E27FC236}">
                <a16:creationId xmlns:a16="http://schemas.microsoft.com/office/drawing/2014/main" id="{824479D4-E25C-7E4E-6D41-7F92E1898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61913"/>
            <a:ext cx="8596312" cy="1255712"/>
          </a:xfrm>
        </p:spPr>
        <p:txBody>
          <a:bodyPr/>
          <a:lstStyle/>
          <a:p>
            <a:r>
              <a:rPr lang="en-US" altLang="en-US" sz="3600"/>
              <a:t>Consequences</a:t>
            </a:r>
          </a:p>
        </p:txBody>
      </p:sp>
      <p:sp>
        <p:nvSpPr>
          <p:cNvPr id="408580" name="Rectangle 5">
            <a:extLst>
              <a:ext uri="{FF2B5EF4-FFF2-40B4-BE49-F238E27FC236}">
                <a16:creationId xmlns:a16="http://schemas.microsoft.com/office/drawing/2014/main" id="{574A2B42-463F-7735-86FC-226C334C9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3" y="1417638"/>
            <a:ext cx="9612312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Makes it possible to define recursive compositions of primitive and composite objects.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Makes the client simple. </a:t>
            </a:r>
            <a:r>
              <a:rPr lang="en-US" altLang="en-US"/>
              <a:t> 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They don’t need to know whether they are dealing with leaves or composites.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3200"/>
              <a:t>Makes it easier to add new kinds of components.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endParaRPr lang="en-US" alt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55" name="Picture 11">
            <a:extLst>
              <a:ext uri="{FF2B5EF4-FFF2-40B4-BE49-F238E27FC236}">
                <a16:creationId xmlns:a16="http://schemas.microsoft.com/office/drawing/2014/main" id="{4A07676B-7778-16DD-E1DB-BB383FD9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689475"/>
            <a:ext cx="130016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F8FDF0-2BBC-85F5-91BB-9AF5181E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1214438"/>
            <a:ext cx="8761412" cy="914400"/>
          </a:xfrm>
          <a:prstGeom prst="rect">
            <a:avLst/>
          </a:prstGeom>
          <a:solidFill>
            <a:srgbClr val="FFFFCC"/>
          </a:solidFill>
          <a:ln w="9525">
            <a:solidFill>
              <a:srgbClr val="7030A0"/>
            </a:solidFill>
            <a:round/>
            <a:headEnd/>
            <a:tailEnd/>
          </a:ln>
        </p:spPr>
        <p:txBody>
          <a:bodyPr lIns="91420" tIns="45711" rIns="91420" bIns="45711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b="0">
              <a:latin typeface="+mj-lt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BF747176-563E-BF1E-CD0B-2A916BB05D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7463"/>
            <a:ext cx="9601200" cy="808037"/>
          </a:xfrm>
        </p:spPr>
        <p:txBody>
          <a:bodyPr/>
          <a:lstStyle/>
          <a:p>
            <a:r>
              <a:rPr lang="en-US" altLang="en-US" sz="3200"/>
              <a:t>Adapter --a Wrapper Pattern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6CDA4B87-A8D6-901E-1F30-E51DDC5F34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604838"/>
            <a:ext cx="9523412" cy="4905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Intent</a:t>
            </a:r>
          </a:p>
          <a:p>
            <a:pPr lvl="1"/>
            <a:r>
              <a:rPr lang="en-US" altLang="en-US" sz="2800" b="1">
                <a:solidFill>
                  <a:srgbClr val="003300"/>
                </a:solidFill>
              </a:rPr>
              <a:t>Convert the interface of a class to the interface expected by the users of the class.</a:t>
            </a:r>
          </a:p>
          <a:p>
            <a:pPr lvl="1">
              <a:spcAft>
                <a:spcPts val="2400"/>
              </a:spcAft>
            </a:pPr>
            <a:r>
              <a:rPr lang="en-US" altLang="en-US" sz="2800"/>
              <a:t>Allows classes to work together even when they have incompatible interfaces.</a:t>
            </a:r>
          </a:p>
          <a:p>
            <a:pPr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Example (non-software)</a:t>
            </a:r>
          </a:p>
          <a:p>
            <a:pPr lvl="1"/>
            <a:r>
              <a:rPr lang="en-US" altLang="en-US" sz="2800"/>
              <a:t>You went to U.S.-- found </a:t>
            </a:r>
          </a:p>
          <a:p>
            <a:pPr lvl="1"/>
            <a:r>
              <a:rPr lang="en-US" altLang="en-US" sz="2800"/>
              <a:t>Had an Indian electrical appliance…</a:t>
            </a:r>
          </a:p>
          <a:p>
            <a:pPr lvl="1"/>
            <a:r>
              <a:rPr lang="en-US" altLang="en-US" sz="2800"/>
              <a:t>How can you use it in U.S.?</a:t>
            </a:r>
          </a:p>
          <a:p>
            <a:pPr lvl="1"/>
            <a:r>
              <a:rPr lang="en-US" altLang="en-US" sz="2800" b="1">
                <a:solidFill>
                  <a:schemeClr val="accent2"/>
                </a:solidFill>
              </a:rPr>
              <a:t>Use Adapters!</a:t>
            </a:r>
          </a:p>
        </p:txBody>
      </p:sp>
      <p:pic>
        <p:nvPicPr>
          <p:cNvPr id="316424" name="Picture 8">
            <a:extLst>
              <a:ext uri="{FF2B5EF4-FFF2-40B4-BE49-F238E27FC236}">
                <a16:creationId xmlns:a16="http://schemas.microsoft.com/office/drawing/2014/main" id="{DC82C8E0-D5F3-2F33-373C-B6F6AAFA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2789238"/>
            <a:ext cx="2989263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5CC178-092B-7908-8CBD-0F60633AA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5689600"/>
            <a:ext cx="4267200" cy="452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Also universal adapters?</a:t>
            </a:r>
          </a:p>
        </p:txBody>
      </p:sp>
      <p:pic>
        <p:nvPicPr>
          <p:cNvPr id="441354" name="Picture 10">
            <a:extLst>
              <a:ext uri="{FF2B5EF4-FFF2-40B4-BE49-F238E27FC236}">
                <a16:creationId xmlns:a16="http://schemas.microsoft.com/office/drawing/2014/main" id="{D3D321A4-BFE4-428D-679D-1F7F8393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6142038"/>
            <a:ext cx="41878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5563743-ED28-0078-F8F9-2FCCC516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9" t="27164" r="33701" b="57874"/>
          <a:stretch>
            <a:fillRect/>
          </a:stretch>
        </p:blipFill>
        <p:spPr bwMode="auto">
          <a:xfrm>
            <a:off x="8148638" y="4894263"/>
            <a:ext cx="762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>
            <a:extLst>
              <a:ext uri="{FF2B5EF4-FFF2-40B4-BE49-F238E27FC236}">
                <a16:creationId xmlns:a16="http://schemas.microsoft.com/office/drawing/2014/main" id="{F85BBF07-B8E0-B749-4CA2-305C34F7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3398838"/>
            <a:ext cx="1190625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BA448-B575-52B2-5870-CD02B6137622}"/>
              </a:ext>
            </a:extLst>
          </p:cNvPr>
          <p:cNvSpPr/>
          <p:nvPr/>
        </p:nvSpPr>
        <p:spPr bwMode="auto">
          <a:xfrm>
            <a:off x="315913" y="1341438"/>
            <a:ext cx="9764712" cy="1066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0BD9B6F-9EFD-93DB-F1A1-C817FAA09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-182563"/>
            <a:ext cx="8596312" cy="1066801"/>
          </a:xfrm>
        </p:spPr>
        <p:txBody>
          <a:bodyPr lIns="99724" tIns="48987" rIns="99724" bIns="48987"/>
          <a:lstStyle/>
          <a:p>
            <a:pPr eaLnBrk="1" hangingPunct="1"/>
            <a:r>
              <a:rPr lang="en-US" altLang="en-US" sz="3600"/>
              <a:t>Adapter Pattern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91599050-A116-B59E-7C68-C1964951B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55638"/>
            <a:ext cx="10080625" cy="6483350"/>
          </a:xfrm>
        </p:spPr>
        <p:txBody>
          <a:bodyPr lIns="99724" tIns="48987" rIns="99724" bIns="48987"/>
          <a:lstStyle/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3200"/>
              <a:t>It is a </a:t>
            </a:r>
            <a:r>
              <a:rPr lang="en-US" altLang="en-US" sz="3200" b="1">
                <a:solidFill>
                  <a:srgbClr val="0000CC"/>
                </a:solidFill>
              </a:rPr>
              <a:t>wrapper pattern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“Convert the interface of a class into one that a client expects.”</a:t>
            </a:r>
          </a:p>
          <a:p>
            <a:pPr lvl="1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Lets two classes work together --- that couldn’t otherwise --- because of incompatible interfaces</a:t>
            </a:r>
          </a:p>
          <a:p>
            <a:pPr lvl="1" eaLnBrk="1" hangingPunct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400"/>
              <a:t>Used to provide a new interface to existing legacy components.</a:t>
            </a:r>
          </a:p>
          <a:p>
            <a:pPr eaLnBrk="1" hangingPunct="1">
              <a:lnSpc>
                <a:spcPct val="114000"/>
              </a:lnSpc>
              <a:spcAft>
                <a:spcPct val="0"/>
              </a:spcAft>
            </a:pPr>
            <a:r>
              <a:rPr lang="en-US" altLang="en-US" sz="3200"/>
              <a:t>Two main adapter variants:</a:t>
            </a:r>
          </a:p>
          <a:p>
            <a:pPr lvl="1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Class adapter: </a:t>
            </a:r>
          </a:p>
          <a:p>
            <a:pPr lvl="2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Uses interface implementation and  inheritance </a:t>
            </a:r>
          </a:p>
          <a:p>
            <a:pPr lvl="1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Object adapter: </a:t>
            </a:r>
          </a:p>
          <a:p>
            <a:pPr lvl="2"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2400"/>
              <a:t>Uses delegation to adapt one interface to another</a:t>
            </a:r>
          </a:p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3200" b="1">
                <a:solidFill>
                  <a:srgbClr val="336600"/>
                </a:solidFill>
              </a:rPr>
              <a:t>Object adapters are much more common.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763DF-2758-B5EA-1C22-E5422DCF2353}"/>
              </a:ext>
            </a:extLst>
          </p:cNvPr>
          <p:cNvSpPr txBox="1"/>
          <p:nvPr/>
        </p:nvSpPr>
        <p:spPr>
          <a:xfrm>
            <a:off x="8240713" y="655638"/>
            <a:ext cx="1371600" cy="523875"/>
          </a:xfrm>
          <a:prstGeom prst="rect">
            <a:avLst/>
          </a:prstGeom>
          <a:solidFill>
            <a:srgbClr val="CCFF99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sz="2800" dirty="0">
                <a:solidFill>
                  <a:srgbClr val="0000CC"/>
                </a:solidFill>
                <a:latin typeface="+mn-lt"/>
              </a:rPr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153B4-5839-328A-34A3-A7AAD53DC5FB}"/>
              </a:ext>
            </a:extLst>
          </p:cNvPr>
          <p:cNvSpPr/>
          <p:nvPr/>
        </p:nvSpPr>
        <p:spPr bwMode="auto">
          <a:xfrm>
            <a:off x="8240713" y="420688"/>
            <a:ext cx="13716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1200" dirty="0">
                <a:solidFill>
                  <a:srgbClr val="0000CC"/>
                </a:solidFill>
                <a:latin typeface="+mj-lt"/>
              </a:rPr>
              <a:t>Wrapper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4D7A-1F83-654C-A358-B973F1572CC6}"/>
              </a:ext>
            </a:extLst>
          </p:cNvPr>
          <p:cNvSpPr txBox="1"/>
          <p:nvPr/>
        </p:nvSpPr>
        <p:spPr>
          <a:xfrm>
            <a:off x="6869113" y="655638"/>
            <a:ext cx="1219200" cy="523875"/>
          </a:xfrm>
          <a:prstGeom prst="rect">
            <a:avLst/>
          </a:prstGeom>
          <a:solidFill>
            <a:srgbClr val="FFC000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N" sz="2800" dirty="0">
                <a:solidFill>
                  <a:srgbClr val="0000CC"/>
                </a:solidFill>
                <a:latin typeface="+mn-lt"/>
              </a:rPr>
              <a:t>Client</a:t>
            </a:r>
          </a:p>
        </p:txBody>
      </p:sp>
      <p:cxnSp>
        <p:nvCxnSpPr>
          <p:cNvPr id="51208" name="Connector: Elbow 7">
            <a:extLst>
              <a:ext uri="{FF2B5EF4-FFF2-40B4-BE49-F238E27FC236}">
                <a16:creationId xmlns:a16="http://schemas.microsoft.com/office/drawing/2014/main" id="{3EFFEF7D-3D3F-7D67-7BA4-676018EFB695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rot="5400000" flipH="1" flipV="1">
            <a:off x="7799388" y="214313"/>
            <a:ext cx="120650" cy="762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5CA98FA-B779-A725-29A2-5BD4B1BC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016375"/>
            <a:ext cx="9683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>
            <a:extLst>
              <a:ext uri="{FF2B5EF4-FFF2-40B4-BE49-F238E27FC236}">
                <a16:creationId xmlns:a16="http://schemas.microsoft.com/office/drawing/2014/main" id="{8D9C73ED-D1A0-5380-BA25-69CCCB7A0D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122238"/>
            <a:ext cx="9917112" cy="719137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Essential Idea Behind Adapter Pattern</a:t>
            </a:r>
          </a:p>
        </p:txBody>
      </p:sp>
      <p:sp>
        <p:nvSpPr>
          <p:cNvPr id="53252" name="Oval 3">
            <a:extLst>
              <a:ext uri="{FF2B5EF4-FFF2-40B4-BE49-F238E27FC236}">
                <a16:creationId xmlns:a16="http://schemas.microsoft.com/office/drawing/2014/main" id="{632B1E90-E915-BE82-DB63-973B2BDD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003425"/>
            <a:ext cx="1785938" cy="1165225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97A24B19-7AD8-4151-FEB8-D91AEA342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351088"/>
            <a:ext cx="13128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79AC3F54-83CF-EEFC-AA01-14E0A0FE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035175"/>
            <a:ext cx="1784350" cy="1165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CF33D5-2753-750C-E91A-7090C7C7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098675"/>
            <a:ext cx="1587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Old package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173AA7D4-D38C-76E8-8398-936968CC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2098675"/>
            <a:ext cx="180975" cy="10080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60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162BA58E-645A-E68E-EA66-EE69D0882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1268413"/>
            <a:ext cx="2133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Old interface</a:t>
            </a:r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03DBE849-9441-CFB9-F68B-6B8214C48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263" y="2581275"/>
            <a:ext cx="1122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9" name="Text Box 9">
            <a:extLst>
              <a:ext uri="{FF2B5EF4-FFF2-40B4-BE49-F238E27FC236}">
                <a16:creationId xmlns:a16="http://schemas.microsoft.com/office/drawing/2014/main" id="{ABE7814B-96F7-A3B5-1114-5B27BE8E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1096963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66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Target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8DAE4C1-BE25-450F-EB5E-63864D508444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4084638"/>
            <a:ext cx="8397875" cy="3186112"/>
            <a:chOff x="620713" y="4315552"/>
            <a:chExt cx="8397819" cy="3185386"/>
          </a:xfrm>
        </p:grpSpPr>
        <p:sp>
          <p:nvSpPr>
            <p:cNvPr id="53271" name="Oval 11">
              <a:extLst>
                <a:ext uri="{FF2B5EF4-FFF2-40B4-BE49-F238E27FC236}">
                  <a16:creationId xmlns:a16="http://schemas.microsoft.com/office/drawing/2014/main" id="{FB8B0D22-F03C-A42E-4031-C8B4D288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5124789"/>
              <a:ext cx="1911736" cy="128289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272" name="Text Box 12">
              <a:extLst>
                <a:ext uri="{FF2B5EF4-FFF2-40B4-BE49-F238E27FC236}">
                  <a16:creationId xmlns:a16="http://schemas.microsoft.com/office/drawing/2014/main" id="{CEF4F7B2-45CE-866F-555C-70517C9C1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256" y="5505812"/>
              <a:ext cx="1406589" cy="5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53273" name="Oval 13">
              <a:extLst>
                <a:ext uri="{FF2B5EF4-FFF2-40B4-BE49-F238E27FC236}">
                  <a16:creationId xmlns:a16="http://schemas.microsoft.com/office/drawing/2014/main" id="{9388273A-4394-A45A-E99B-3FEE1FDC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130" y="5159745"/>
              <a:ext cx="1182079" cy="128289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274" name="Text Box 14">
              <a:extLst>
                <a:ext uri="{FF2B5EF4-FFF2-40B4-BE49-F238E27FC236}">
                  <a16:creationId xmlns:a16="http://schemas.microsoft.com/office/drawing/2014/main" id="{362F1ED9-BCE4-85B7-41E3-6A1B0325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324" y="5528533"/>
              <a:ext cx="1406589" cy="445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Adapter</a:t>
              </a:r>
            </a:p>
          </p:txBody>
        </p:sp>
        <p:sp>
          <p:nvSpPr>
            <p:cNvPr id="53275" name="Rectangle 15">
              <a:extLst>
                <a:ext uri="{FF2B5EF4-FFF2-40B4-BE49-F238E27FC236}">
                  <a16:creationId xmlns:a16="http://schemas.microsoft.com/office/drawing/2014/main" id="{330B6C5B-BE7A-001A-27BF-580B4029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441" y="5227909"/>
              <a:ext cx="195596" cy="110986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276" name="Text Box 16">
              <a:extLst>
                <a:ext uri="{FF2B5EF4-FFF2-40B4-BE49-F238E27FC236}">
                  <a16:creationId xmlns:a16="http://schemas.microsoft.com/office/drawing/2014/main" id="{12F3D55F-8159-670C-77AD-6681E1A67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925" y="4315552"/>
              <a:ext cx="1981470" cy="985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Old interface</a:t>
              </a:r>
            </a:p>
          </p:txBody>
        </p:sp>
        <p:sp>
          <p:nvSpPr>
            <p:cNvPr id="53277" name="Line 17">
              <a:extLst>
                <a:ext uri="{FF2B5EF4-FFF2-40B4-BE49-F238E27FC236}">
                  <a16:creationId xmlns:a16="http://schemas.microsoft.com/office/drawing/2014/main" id="{91AEDB2A-F298-164E-80CA-EF27A7569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449" y="5760992"/>
              <a:ext cx="1204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78" name="Oval 18">
              <a:extLst>
                <a:ext uri="{FF2B5EF4-FFF2-40B4-BE49-F238E27FC236}">
                  <a16:creationId xmlns:a16="http://schemas.microsoft.com/office/drawing/2014/main" id="{B83145E8-E3A0-B624-78E0-FBF649C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639" y="5240144"/>
              <a:ext cx="1911736" cy="128289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279" name="Text Box 19">
              <a:extLst>
                <a:ext uri="{FF2B5EF4-FFF2-40B4-BE49-F238E27FC236}">
                  <a16:creationId xmlns:a16="http://schemas.microsoft.com/office/drawing/2014/main" id="{EFD171B4-CFE7-91BA-FCA2-D7F0C3B66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0076" y="5461071"/>
              <a:ext cx="1748456" cy="985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 package</a:t>
              </a:r>
            </a:p>
          </p:txBody>
        </p:sp>
        <p:sp>
          <p:nvSpPr>
            <p:cNvPr id="53280" name="Text Box 21">
              <a:extLst>
                <a:ext uri="{FF2B5EF4-FFF2-40B4-BE49-F238E27FC236}">
                  <a16:creationId xmlns:a16="http://schemas.microsoft.com/office/drawing/2014/main" id="{D311D7CB-94E9-6E96-376E-812654B25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275" y="4395951"/>
              <a:ext cx="2449199" cy="98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 interface</a:t>
              </a:r>
            </a:p>
          </p:txBody>
        </p:sp>
        <p:sp>
          <p:nvSpPr>
            <p:cNvPr id="53281" name="Line 22">
              <a:extLst>
                <a:ext uri="{FF2B5EF4-FFF2-40B4-BE49-F238E27FC236}">
                  <a16:creationId xmlns:a16="http://schemas.microsoft.com/office/drawing/2014/main" id="{0E7E89D7-41AE-0A05-89FB-A6018FFEB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922" y="5841392"/>
              <a:ext cx="21039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82" name="Freeform 50">
              <a:extLst>
                <a:ext uri="{FF2B5EF4-FFF2-40B4-BE49-F238E27FC236}">
                  <a16:creationId xmlns:a16="http://schemas.microsoft.com/office/drawing/2014/main" id="{EA37DD60-CE76-357A-66C6-A2B2CB5A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4618038"/>
              <a:ext cx="673100" cy="2882900"/>
            </a:xfrm>
            <a:custGeom>
              <a:avLst/>
              <a:gdLst>
                <a:gd name="T0" fmla="*/ 2147483646 w 262545"/>
                <a:gd name="T1" fmla="*/ 0 h 5747657"/>
                <a:gd name="T2" fmla="*/ 2147483646 w 262545"/>
                <a:gd name="T3" fmla="*/ 1 h 5747657"/>
                <a:gd name="T4" fmla="*/ 2147483646 w 262545"/>
                <a:gd name="T5" fmla="*/ 1 h 5747657"/>
                <a:gd name="T6" fmla="*/ 2147483646 w 262545"/>
                <a:gd name="T7" fmla="*/ 1 h 5747657"/>
                <a:gd name="T8" fmla="*/ 2147483646 w 262545"/>
                <a:gd name="T9" fmla="*/ 1 h 5747657"/>
                <a:gd name="T10" fmla="*/ 2147483646 w 262545"/>
                <a:gd name="T11" fmla="*/ 1 h 5747657"/>
                <a:gd name="T12" fmla="*/ 2147483646 w 262545"/>
                <a:gd name="T13" fmla="*/ 1 h 5747657"/>
                <a:gd name="T14" fmla="*/ 2147483646 w 262545"/>
                <a:gd name="T15" fmla="*/ 1 h 5747657"/>
                <a:gd name="T16" fmla="*/ 2147483646 w 262545"/>
                <a:gd name="T17" fmla="*/ 1 h 5747657"/>
                <a:gd name="T18" fmla="*/ 2147483646 w 262545"/>
                <a:gd name="T19" fmla="*/ 1 h 5747657"/>
                <a:gd name="T20" fmla="*/ 2147483646 w 262545"/>
                <a:gd name="T21" fmla="*/ 1 h 5747657"/>
                <a:gd name="T22" fmla="*/ 2147483646 w 262545"/>
                <a:gd name="T23" fmla="*/ 1 h 5747657"/>
                <a:gd name="T24" fmla="*/ 2147483646 w 262545"/>
                <a:gd name="T25" fmla="*/ 1 h 5747657"/>
                <a:gd name="T26" fmla="*/ 2147483646 w 262545"/>
                <a:gd name="T27" fmla="*/ 1 h 5747657"/>
                <a:gd name="T28" fmla="*/ 2147483646 w 262545"/>
                <a:gd name="T29" fmla="*/ 1 h 5747657"/>
                <a:gd name="T30" fmla="*/ 2147483646 w 262545"/>
                <a:gd name="T31" fmla="*/ 1 h 5747657"/>
                <a:gd name="T32" fmla="*/ 2147483646 w 262545"/>
                <a:gd name="T33" fmla="*/ 1 h 5747657"/>
                <a:gd name="T34" fmla="*/ 2147483646 w 262545"/>
                <a:gd name="T35" fmla="*/ 1 h 5747657"/>
                <a:gd name="T36" fmla="*/ 2147483646 w 262545"/>
                <a:gd name="T37" fmla="*/ 1 h 5747657"/>
                <a:gd name="T38" fmla="*/ 2147483646 w 262545"/>
                <a:gd name="T39" fmla="*/ 1 h 5747657"/>
                <a:gd name="T40" fmla="*/ 2147483646 w 262545"/>
                <a:gd name="T41" fmla="*/ 1 h 5747657"/>
                <a:gd name="T42" fmla="*/ 2147483646 w 262545"/>
                <a:gd name="T43" fmla="*/ 1 h 5747657"/>
                <a:gd name="T44" fmla="*/ 2147483646 w 262545"/>
                <a:gd name="T45" fmla="*/ 1 h 5747657"/>
                <a:gd name="T46" fmla="*/ 2147483646 w 262545"/>
                <a:gd name="T47" fmla="*/ 1 h 5747657"/>
                <a:gd name="T48" fmla="*/ 2147483646 w 262545"/>
                <a:gd name="T49" fmla="*/ 1 h 5747657"/>
                <a:gd name="T50" fmla="*/ 2147483646 w 262545"/>
                <a:gd name="T51" fmla="*/ 1 h 5747657"/>
                <a:gd name="T52" fmla="*/ 2147483646 w 262545"/>
                <a:gd name="T53" fmla="*/ 1 h 5747657"/>
                <a:gd name="T54" fmla="*/ 2147483646 w 262545"/>
                <a:gd name="T55" fmla="*/ 1 h 5747657"/>
                <a:gd name="T56" fmla="*/ 2147483646 w 262545"/>
                <a:gd name="T57" fmla="*/ 1 h 5747657"/>
                <a:gd name="T58" fmla="*/ 2147483646 w 262545"/>
                <a:gd name="T59" fmla="*/ 1 h 5747657"/>
                <a:gd name="T60" fmla="*/ 2147483646 w 262545"/>
                <a:gd name="T61" fmla="*/ 1 h 5747657"/>
                <a:gd name="T62" fmla="*/ 2147483646 w 262545"/>
                <a:gd name="T63" fmla="*/ 1 h 5747657"/>
                <a:gd name="T64" fmla="*/ 2147483646 w 262545"/>
                <a:gd name="T65" fmla="*/ 1 h 5747657"/>
                <a:gd name="T66" fmla="*/ 2147483646 w 262545"/>
                <a:gd name="T67" fmla="*/ 1 h 5747657"/>
                <a:gd name="T68" fmla="*/ 2147483646 w 262545"/>
                <a:gd name="T69" fmla="*/ 1 h 57476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62545"/>
                <a:gd name="T106" fmla="*/ 0 h 5747657"/>
                <a:gd name="T107" fmla="*/ 262545 w 262545"/>
                <a:gd name="T108" fmla="*/ 5747657 h 57476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62545" h="5747657">
                  <a:moveTo>
                    <a:pt x="146430" y="0"/>
                  </a:moveTo>
                  <a:cubicBezTo>
                    <a:pt x="111886" y="103635"/>
                    <a:pt x="134375" y="61626"/>
                    <a:pt x="88373" y="130629"/>
                  </a:cubicBezTo>
                  <a:lnTo>
                    <a:pt x="59345" y="217714"/>
                  </a:lnTo>
                  <a:cubicBezTo>
                    <a:pt x="54507" y="232228"/>
                    <a:pt x="47830" y="246255"/>
                    <a:pt x="44830" y="261257"/>
                  </a:cubicBezTo>
                  <a:cubicBezTo>
                    <a:pt x="39992" y="285448"/>
                    <a:pt x="35863" y="309791"/>
                    <a:pt x="30316" y="333829"/>
                  </a:cubicBezTo>
                  <a:cubicBezTo>
                    <a:pt x="21345" y="372703"/>
                    <a:pt x="1288" y="449943"/>
                    <a:pt x="1288" y="449943"/>
                  </a:cubicBezTo>
                  <a:cubicBezTo>
                    <a:pt x="10429" y="587061"/>
                    <a:pt x="0" y="624660"/>
                    <a:pt x="30316" y="725714"/>
                  </a:cubicBezTo>
                  <a:cubicBezTo>
                    <a:pt x="39109" y="755022"/>
                    <a:pt x="42372" y="787340"/>
                    <a:pt x="59345" y="812800"/>
                  </a:cubicBezTo>
                  <a:lnTo>
                    <a:pt x="117402" y="899886"/>
                  </a:lnTo>
                  <a:cubicBezTo>
                    <a:pt x="122240" y="914400"/>
                    <a:pt x="125074" y="929745"/>
                    <a:pt x="131916" y="943429"/>
                  </a:cubicBezTo>
                  <a:cubicBezTo>
                    <a:pt x="139717" y="959031"/>
                    <a:pt x="156355" y="970142"/>
                    <a:pt x="160945" y="986971"/>
                  </a:cubicBezTo>
                  <a:cubicBezTo>
                    <a:pt x="171208" y="1024603"/>
                    <a:pt x="170621" y="1064381"/>
                    <a:pt x="175459" y="1103086"/>
                  </a:cubicBezTo>
                  <a:cubicBezTo>
                    <a:pt x="170621" y="1330476"/>
                    <a:pt x="173799" y="1558179"/>
                    <a:pt x="160945" y="1785257"/>
                  </a:cubicBezTo>
                  <a:cubicBezTo>
                    <a:pt x="159216" y="1815807"/>
                    <a:pt x="131916" y="1872343"/>
                    <a:pt x="131916" y="1872343"/>
                  </a:cubicBezTo>
                  <a:cubicBezTo>
                    <a:pt x="98286" y="2141390"/>
                    <a:pt x="138400" y="1807509"/>
                    <a:pt x="102888" y="2162629"/>
                  </a:cubicBezTo>
                  <a:cubicBezTo>
                    <a:pt x="99007" y="2201441"/>
                    <a:pt x="93211" y="2240038"/>
                    <a:pt x="88373" y="2278743"/>
                  </a:cubicBezTo>
                  <a:cubicBezTo>
                    <a:pt x="93211" y="2351314"/>
                    <a:pt x="92602" y="2424456"/>
                    <a:pt x="102888" y="2496457"/>
                  </a:cubicBezTo>
                  <a:cubicBezTo>
                    <a:pt x="107215" y="2526748"/>
                    <a:pt x="124495" y="2553858"/>
                    <a:pt x="131916" y="2583543"/>
                  </a:cubicBezTo>
                  <a:cubicBezTo>
                    <a:pt x="158675" y="2690583"/>
                    <a:pt x="129919" y="2593396"/>
                    <a:pt x="175459" y="2699657"/>
                  </a:cubicBezTo>
                  <a:cubicBezTo>
                    <a:pt x="211515" y="2783787"/>
                    <a:pt x="163214" y="2703062"/>
                    <a:pt x="219002" y="2786743"/>
                  </a:cubicBezTo>
                  <a:lnTo>
                    <a:pt x="248030" y="2873829"/>
                  </a:lnTo>
                  <a:lnTo>
                    <a:pt x="262545" y="2917371"/>
                  </a:lnTo>
                  <a:cubicBezTo>
                    <a:pt x="260260" y="2956210"/>
                    <a:pt x="249257" y="3216038"/>
                    <a:pt x="233516" y="3294743"/>
                  </a:cubicBezTo>
                  <a:cubicBezTo>
                    <a:pt x="227515" y="3324748"/>
                    <a:pt x="211910" y="3352144"/>
                    <a:pt x="204488" y="3381829"/>
                  </a:cubicBezTo>
                  <a:cubicBezTo>
                    <a:pt x="186262" y="3454729"/>
                    <a:pt x="196281" y="3420962"/>
                    <a:pt x="175459" y="3483429"/>
                  </a:cubicBezTo>
                  <a:cubicBezTo>
                    <a:pt x="165273" y="3952007"/>
                    <a:pt x="147029" y="4057558"/>
                    <a:pt x="175459" y="4441371"/>
                  </a:cubicBezTo>
                  <a:cubicBezTo>
                    <a:pt x="177986" y="4475488"/>
                    <a:pt x="186195" y="4508970"/>
                    <a:pt x="189973" y="4542971"/>
                  </a:cubicBezTo>
                  <a:cubicBezTo>
                    <a:pt x="195874" y="4596083"/>
                    <a:pt x="195201" y="4650003"/>
                    <a:pt x="204488" y="4702629"/>
                  </a:cubicBezTo>
                  <a:cubicBezTo>
                    <a:pt x="209806" y="4732762"/>
                    <a:pt x="233516" y="4789714"/>
                    <a:pt x="233516" y="4789714"/>
                  </a:cubicBezTo>
                  <a:cubicBezTo>
                    <a:pt x="228678" y="4891314"/>
                    <a:pt x="227449" y="4993150"/>
                    <a:pt x="219002" y="5094514"/>
                  </a:cubicBezTo>
                  <a:cubicBezTo>
                    <a:pt x="217731" y="5109761"/>
                    <a:pt x="207807" y="5123122"/>
                    <a:pt x="204488" y="5138057"/>
                  </a:cubicBezTo>
                  <a:cubicBezTo>
                    <a:pt x="198104" y="5166785"/>
                    <a:pt x="197111" y="5196593"/>
                    <a:pt x="189973" y="5225143"/>
                  </a:cubicBezTo>
                  <a:cubicBezTo>
                    <a:pt x="182552" y="5254828"/>
                    <a:pt x="168367" y="5282544"/>
                    <a:pt x="160945" y="5312229"/>
                  </a:cubicBezTo>
                  <a:lnTo>
                    <a:pt x="146430" y="5370286"/>
                  </a:lnTo>
                  <a:cubicBezTo>
                    <a:pt x="165769" y="5621681"/>
                    <a:pt x="160945" y="5495890"/>
                    <a:pt x="160945" y="5747657"/>
                  </a:cubicBezTo>
                </a:path>
              </a:pathLst>
            </a:custGeom>
            <a:noFill/>
            <a:ln w="76200" algn="ctr">
              <a:solidFill>
                <a:srgbClr val="CC00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0" tIns="45711" rIns="91420" bIns="45711"/>
            <a:lstStyle/>
            <a:p>
              <a:endParaRPr lang="en-GB"/>
            </a:p>
          </p:txBody>
        </p:sp>
        <p:pic>
          <p:nvPicPr>
            <p:cNvPr id="53283" name="Picture 26">
              <a:extLst>
                <a:ext uri="{FF2B5EF4-FFF2-40B4-BE49-F238E27FC236}">
                  <a16:creationId xmlns:a16="http://schemas.microsoft.com/office/drawing/2014/main" id="{E39B0572-6476-6AD9-1512-6B55E378D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025" y="5314950"/>
              <a:ext cx="341313" cy="112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17F28E-49A0-292F-76A9-900674C68B66}"/>
              </a:ext>
            </a:extLst>
          </p:cNvPr>
          <p:cNvGrpSpPr>
            <a:grpSpLocks/>
          </p:cNvGrpSpPr>
          <p:nvPr/>
        </p:nvGrpSpPr>
        <p:grpSpPr bwMode="auto">
          <a:xfrm>
            <a:off x="6073775" y="1036638"/>
            <a:ext cx="2286000" cy="2151062"/>
            <a:chOff x="7794705" y="1552126"/>
            <a:chExt cx="2285919" cy="2151512"/>
          </a:xfrm>
        </p:grpSpPr>
        <p:sp>
          <p:nvSpPr>
            <p:cNvPr id="53267" name="Oval 18">
              <a:extLst>
                <a:ext uri="{FF2B5EF4-FFF2-40B4-BE49-F238E27FC236}">
                  <a16:creationId xmlns:a16="http://schemas.microsoft.com/office/drawing/2014/main" id="{4D88143B-09F1-FA05-99E0-46C602141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5763" y="2420938"/>
              <a:ext cx="1911350" cy="12827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6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268" name="Text Box 9">
              <a:extLst>
                <a:ext uri="{FF2B5EF4-FFF2-40B4-BE49-F238E27FC236}">
                  <a16:creationId xmlns:a16="http://schemas.microsoft.com/office/drawing/2014/main" id="{875F4C41-D86A-AC42-4F7E-54F4263E1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705" y="1552126"/>
              <a:ext cx="2285919" cy="679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3400">
                  <a:solidFill>
                    <a:srgbClr val="660066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Adaptee</a:t>
              </a:r>
            </a:p>
          </p:txBody>
        </p:sp>
        <p:sp>
          <p:nvSpPr>
            <p:cNvPr id="3" name="Flowchart: Collate 2">
              <a:extLst>
                <a:ext uri="{FF2B5EF4-FFF2-40B4-BE49-F238E27FC236}">
                  <a16:creationId xmlns:a16="http://schemas.microsoft.com/office/drawing/2014/main" id="{83851D49-2826-9BD1-653D-AFD4E014817D}"/>
                </a:ext>
              </a:extLst>
            </p:cNvPr>
            <p:cNvSpPr/>
            <p:nvPr/>
          </p:nvSpPr>
          <p:spPr bwMode="auto">
            <a:xfrm>
              <a:off x="7842328" y="2528642"/>
              <a:ext cx="327013" cy="1119422"/>
            </a:xfrm>
            <a:prstGeom prst="flowChartCollat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latin typeface="+mj-lt"/>
              </a:endParaRPr>
            </a:p>
          </p:txBody>
        </p:sp>
        <p:sp>
          <p:nvSpPr>
            <p:cNvPr id="53270" name="Text Box 19">
              <a:extLst>
                <a:ext uri="{FF2B5EF4-FFF2-40B4-BE49-F238E27FC236}">
                  <a16:creationId xmlns:a16="http://schemas.microsoft.com/office/drawing/2014/main" id="{B686A608-9534-CF49-6696-FA10A5261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9275" y="2568575"/>
              <a:ext cx="1747838" cy="985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 package</a:t>
              </a:r>
            </a:p>
          </p:txBody>
        </p:sp>
      </p:grpSp>
      <p:pic>
        <p:nvPicPr>
          <p:cNvPr id="30" name="Picture 2" descr="electricity - type D (socket)">
            <a:extLst>
              <a:ext uri="{FF2B5EF4-FFF2-40B4-BE49-F238E27FC236}">
                <a16:creationId xmlns:a16="http://schemas.microsoft.com/office/drawing/2014/main" id="{E194FF21-14DD-B15C-8F9F-A63E7162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0" t="22229" r="21547" b="24202"/>
          <a:stretch>
            <a:fillRect/>
          </a:stretch>
        </p:blipFill>
        <p:spPr bwMode="auto">
          <a:xfrm>
            <a:off x="9058275" y="2695575"/>
            <a:ext cx="865188" cy="892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8030E-E5AE-4FC4-F7D0-8BAE8B1A62DB}"/>
              </a:ext>
            </a:extLst>
          </p:cNvPr>
          <p:cNvGrpSpPr>
            <a:grpSpLocks/>
          </p:cNvGrpSpPr>
          <p:nvPr/>
        </p:nvGrpSpPr>
        <p:grpSpPr bwMode="auto">
          <a:xfrm>
            <a:off x="7712075" y="2790825"/>
            <a:ext cx="1263650" cy="1270000"/>
            <a:chOff x="7180082" y="1683264"/>
            <a:chExt cx="1263008" cy="1270502"/>
          </a:xfrm>
        </p:grpSpPr>
        <p:pic>
          <p:nvPicPr>
            <p:cNvPr id="53265" name="Picture 5">
              <a:extLst>
                <a:ext uri="{FF2B5EF4-FFF2-40B4-BE49-F238E27FC236}">
                  <a16:creationId xmlns:a16="http://schemas.microsoft.com/office/drawing/2014/main" id="{AC848FC8-0DA3-0304-D42A-4F55364CE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92" t="21323" r="13792" b="-6654"/>
            <a:stretch>
              <a:fillRect/>
            </a:stretch>
          </p:blipFill>
          <p:spPr bwMode="auto">
            <a:xfrm>
              <a:off x="7791331" y="1683264"/>
              <a:ext cx="651759" cy="715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66" name="Picture 4">
              <a:extLst>
                <a:ext uri="{FF2B5EF4-FFF2-40B4-BE49-F238E27FC236}">
                  <a16:creationId xmlns:a16="http://schemas.microsoft.com/office/drawing/2014/main" id="{DBDADFED-A02E-4FF4-C5B7-A6CF17FB9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2" t="16217" r="25021" b="17274"/>
            <a:stretch>
              <a:fillRect/>
            </a:stretch>
          </p:blipFill>
          <p:spPr bwMode="auto">
            <a:xfrm>
              <a:off x="7180082" y="2073295"/>
              <a:ext cx="811871" cy="88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6">
            <a:extLst>
              <a:ext uri="{FF2B5EF4-FFF2-40B4-BE49-F238E27FC236}">
                <a16:creationId xmlns:a16="http://schemas.microsoft.com/office/drawing/2014/main" id="{396BB8A8-C746-D2EE-7586-D90451AC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9" t="27164" r="33701" b="57874"/>
          <a:stretch>
            <a:fillRect/>
          </a:stretch>
        </p:blipFill>
        <p:spPr bwMode="auto">
          <a:xfrm>
            <a:off x="8975725" y="3643313"/>
            <a:ext cx="947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CB13BA-EDFE-62CF-DFB7-860CAAD5D7FE}"/>
              </a:ext>
            </a:extLst>
          </p:cNvPr>
          <p:cNvSpPr/>
          <p:nvPr/>
        </p:nvSpPr>
        <p:spPr bwMode="auto">
          <a:xfrm>
            <a:off x="696913" y="4770438"/>
            <a:ext cx="9067800" cy="2286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1396AA20-2E0B-7C3C-6EB4-50780A8C6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968375"/>
            <a:ext cx="9677400" cy="5595938"/>
          </a:xfrm>
        </p:spPr>
        <p:txBody>
          <a:bodyPr/>
          <a:lstStyle/>
          <a:p>
            <a:pPr marL="457200" lvl="1" indent="-34290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Helps two incompatible                                       types   to communicate. </a:t>
            </a:r>
          </a:p>
          <a:p>
            <a:pPr marL="857250" lvl="2" indent="-28575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A class expects an interface ---but that is not supported by a server class, </a:t>
            </a:r>
          </a:p>
          <a:p>
            <a:pPr marL="857250" lvl="2" indent="-285750" defTabSz="912813">
              <a:lnSpc>
                <a:spcPct val="105000"/>
              </a:lnSpc>
              <a:spcBef>
                <a:spcPct val="5000"/>
              </a:spcBef>
              <a:spcAft>
                <a:spcPts val="1800"/>
              </a:spcAft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The adapter acts as a translator between the two types.</a:t>
            </a:r>
          </a:p>
          <a:p>
            <a:pPr marL="0" indent="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sz="2800" i="1">
                <a:solidFill>
                  <a:srgbClr val="4D626C"/>
                </a:solidFill>
              </a:rPr>
              <a:t> </a:t>
            </a:r>
            <a:r>
              <a:rPr lang="en-US" altLang="en-US" sz="3200">
                <a:solidFill>
                  <a:schemeClr val="tx1"/>
                </a:solidFill>
              </a:rPr>
              <a:t>3 essential classes involved: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 </a:t>
            </a:r>
            <a:endParaRPr lang="en-US" altLang="en-US">
              <a:solidFill>
                <a:schemeClr val="tx1"/>
              </a:solidFill>
            </a:endParaRPr>
          </a:p>
          <a:p>
            <a:pPr marL="857250" lvl="2" indent="-28575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b="1">
                <a:solidFill>
                  <a:schemeClr val="accent2"/>
                </a:solidFill>
              </a:rPr>
              <a:t>Target</a:t>
            </a:r>
            <a:r>
              <a:rPr lang="en-US" altLang="en-US">
                <a:solidFill>
                  <a:schemeClr val="tx1"/>
                </a:solidFill>
              </a:rPr>
              <a:t> – Interface that client uses.</a:t>
            </a:r>
            <a:endParaRPr lang="en-US" altLang="en-US" sz="2400">
              <a:solidFill>
                <a:schemeClr val="tx1"/>
              </a:solidFill>
            </a:endParaRPr>
          </a:p>
          <a:p>
            <a:pPr marL="857250" lvl="2" indent="-28575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b="1">
                <a:solidFill>
                  <a:schemeClr val="accent2"/>
                </a:solidFill>
              </a:rPr>
              <a:t>Adapter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- class that wraps the operations of the Adaptee in interface familiar to client.</a:t>
            </a:r>
            <a:endParaRPr lang="en-US" altLang="en-US" sz="2400">
              <a:solidFill>
                <a:schemeClr val="tx1"/>
              </a:solidFill>
            </a:endParaRPr>
          </a:p>
          <a:p>
            <a:pPr marL="857250" lvl="2" indent="-28575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SzPct val="80000"/>
              <a:buFont typeface="Courier New" panose="02070309020205020404" pitchFamily="49" charset="0"/>
              <a:buChar char="o"/>
            </a:pPr>
            <a:r>
              <a:rPr lang="en-US" altLang="en-US" b="1">
                <a:solidFill>
                  <a:schemeClr val="accent2"/>
                </a:solidFill>
              </a:rPr>
              <a:t>Adaptee</a:t>
            </a:r>
            <a:r>
              <a:rPr lang="en-US" altLang="en-US">
                <a:solidFill>
                  <a:schemeClr val="tx1"/>
                </a:solidFill>
              </a:rPr>
              <a:t> - class with operations that the client class desires to use.</a:t>
            </a:r>
            <a:endParaRPr lang="en-US" altLang="en-US" sz="2400">
              <a:solidFill>
                <a:schemeClr val="tx1"/>
              </a:solidFill>
            </a:endParaRPr>
          </a:p>
          <a:p>
            <a:pPr marL="0" indent="0" defTabSz="912813">
              <a:lnSpc>
                <a:spcPct val="105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4D626C"/>
                </a:solidFill>
              </a:rPr>
              <a:t> </a:t>
            </a: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9F1274DF-7F02-CC13-07B8-B61C77A7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0"/>
            <a:ext cx="89773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Adapter Pattern: Basics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DC1A33-C2E5-293B-5DCA-80A9545B4FE9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2941638"/>
            <a:ext cx="4841875" cy="1371600"/>
            <a:chOff x="5041149" y="1482715"/>
            <a:chExt cx="4537390" cy="1012835"/>
          </a:xfrm>
        </p:grpSpPr>
        <p:grpSp>
          <p:nvGrpSpPr>
            <p:cNvPr id="54284" name="Group 7">
              <a:extLst>
                <a:ext uri="{FF2B5EF4-FFF2-40B4-BE49-F238E27FC236}">
                  <a16:creationId xmlns:a16="http://schemas.microsoft.com/office/drawing/2014/main" id="{6DD60E2B-6AF8-7B80-356D-E24ACC8AF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5060" y="1482715"/>
              <a:ext cx="1783479" cy="1012835"/>
              <a:chOff x="7842328" y="1821057"/>
              <a:chExt cx="2879294" cy="1882581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82E15E13-D990-E973-2A3D-9EB6A9D2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7667" y="2638149"/>
                <a:ext cx="2099112" cy="1065489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IN" altLang="en-US" sz="1769" dirty="0" err="1">
                    <a:solidFill>
                      <a:schemeClr val="tx1"/>
                    </a:solidFill>
                  </a:rPr>
                  <a:t>Adaptee</a:t>
                </a:r>
                <a:endParaRPr lang="en-US" altLang="en-US" sz="176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0975DFD6-3071-C2BF-FC96-FD948C371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5175" y="1821057"/>
                <a:ext cx="2286447" cy="790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4" tIns="34283" rIns="68564" bIns="34283">
                <a:spAutoFit/>
              </a:bodyPr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endParaRPr lang="en-US" altLang="en-US" sz="2313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6" name="Flowchart: Collate 15">
                <a:extLst>
                  <a:ext uri="{FF2B5EF4-FFF2-40B4-BE49-F238E27FC236}">
                    <a16:creationId xmlns:a16="http://schemas.microsoft.com/office/drawing/2014/main" id="{5B40E34E-0F5E-11DE-19EC-A560623910C8}"/>
                  </a:ext>
                </a:extLst>
              </p:cNvPr>
              <p:cNvSpPr/>
              <p:nvPr/>
            </p:nvSpPr>
            <p:spPr bwMode="auto">
              <a:xfrm>
                <a:off x="7841947" y="2529203"/>
                <a:ext cx="329038" cy="1117783"/>
              </a:xfrm>
              <a:prstGeom prst="flowChartCollat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Aft>
                    <a:spcPts val="740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 sz="1225">
                  <a:latin typeface="+mj-lt"/>
                </a:endParaRPr>
              </a:p>
            </p:txBody>
          </p:sp>
        </p:grpSp>
        <p:grpSp>
          <p:nvGrpSpPr>
            <p:cNvPr id="54285" name="Group 8">
              <a:extLst>
                <a:ext uri="{FF2B5EF4-FFF2-40B4-BE49-F238E27FC236}">
                  <a16:creationId xmlns:a16="http://schemas.microsoft.com/office/drawing/2014/main" id="{D194F2D7-78C5-D0BB-1E4C-B0D3B93CB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1149" y="1871729"/>
              <a:ext cx="2848332" cy="538470"/>
              <a:chOff x="5041149" y="1871729"/>
              <a:chExt cx="2848332" cy="5384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7A6B83C-BD42-CC96-A9BB-099921843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2294" y="1946931"/>
                <a:ext cx="1237741" cy="463043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IN" altLang="en-US" sz="1769" dirty="0">
                    <a:solidFill>
                      <a:schemeClr val="tx1"/>
                    </a:solidFill>
                  </a:rPr>
                  <a:t>Adapter</a:t>
                </a:r>
                <a:endParaRPr lang="en-US" altLang="en-US" sz="176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E9F192F-ECD2-ABCA-C756-34548FDE1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3034" y="1943414"/>
                <a:ext cx="84798" cy="46656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769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3">
                <a:extLst>
                  <a:ext uri="{FF2B5EF4-FFF2-40B4-BE49-F238E27FC236}">
                    <a16:creationId xmlns:a16="http://schemas.microsoft.com/office/drawing/2014/main" id="{77E241BB-8C3E-4834-F8A5-E8E05BE5E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1149" y="1871906"/>
                <a:ext cx="950620" cy="432565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IN" altLang="en-US" sz="1769" dirty="0">
                    <a:solidFill>
                      <a:schemeClr val="tx1"/>
                    </a:solidFill>
                  </a:rPr>
                  <a:t>Target</a:t>
                </a:r>
                <a:endParaRPr lang="en-US" altLang="en-US" sz="1769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C772D9A6-6062-58A9-2FCB-001EF41F1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9208" y="2138010"/>
                <a:ext cx="59804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sz="1225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1C689-57B7-5B97-7D1B-5D7941A4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8"/>
          <a:stretch>
            <a:fillRect/>
          </a:stretch>
        </p:blipFill>
        <p:spPr bwMode="auto">
          <a:xfrm>
            <a:off x="6259513" y="6705600"/>
            <a:ext cx="13049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9" name="Group 3">
            <a:extLst>
              <a:ext uri="{FF2B5EF4-FFF2-40B4-BE49-F238E27FC236}">
                <a16:creationId xmlns:a16="http://schemas.microsoft.com/office/drawing/2014/main" id="{B4CDDBE7-5D84-405B-31C2-13C52C98C879}"/>
              </a:ext>
            </a:extLst>
          </p:cNvPr>
          <p:cNvGrpSpPr>
            <a:grpSpLocks/>
          </p:cNvGrpSpPr>
          <p:nvPr/>
        </p:nvGrpSpPr>
        <p:grpSpPr bwMode="auto">
          <a:xfrm>
            <a:off x="5421313" y="866775"/>
            <a:ext cx="4502150" cy="931863"/>
            <a:chOff x="7173912" y="420687"/>
            <a:chExt cx="2743200" cy="7018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1BFD7-49C3-EE0B-01C9-9902AE157AB7}"/>
                </a:ext>
              </a:extLst>
            </p:cNvPr>
            <p:cNvSpPr txBox="1"/>
            <p:nvPr/>
          </p:nvSpPr>
          <p:spPr>
            <a:xfrm>
              <a:off x="8546479" y="656242"/>
              <a:ext cx="1370633" cy="466325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sz="2800" dirty="0" err="1">
                  <a:solidFill>
                    <a:srgbClr val="0000CC"/>
                  </a:solidFill>
                  <a:latin typeface="+mn-lt"/>
                </a:rPr>
                <a:t>Adaptee</a:t>
              </a:r>
              <a:endParaRPr lang="en-IN" sz="28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6EF4B4-5611-1143-2B24-AD8E903325C2}"/>
                </a:ext>
              </a:extLst>
            </p:cNvPr>
            <p:cNvSpPr/>
            <p:nvPr/>
          </p:nvSpPr>
          <p:spPr bwMode="auto">
            <a:xfrm>
              <a:off x="8540675" y="420687"/>
              <a:ext cx="1372568" cy="2283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IN" sz="1800" dirty="0">
                  <a:solidFill>
                    <a:srgbClr val="0000CC"/>
                  </a:solidFill>
                  <a:latin typeface="+mj-lt"/>
                </a:rPr>
                <a:t>Adapter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0515D-2E9A-A4D2-5458-94050C10E50F}"/>
                </a:ext>
              </a:extLst>
            </p:cNvPr>
            <p:cNvSpPr txBox="1"/>
            <p:nvPr/>
          </p:nvSpPr>
          <p:spPr>
            <a:xfrm>
              <a:off x="7173912" y="656242"/>
              <a:ext cx="1218770" cy="4663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N" sz="2800" dirty="0">
                  <a:solidFill>
                    <a:srgbClr val="0000CC"/>
                  </a:solidFill>
                  <a:latin typeface="+mn-lt"/>
                </a:rPr>
                <a:t>Target</a:t>
              </a:r>
            </a:p>
          </p:txBody>
        </p:sp>
        <p:cxnSp>
          <p:nvCxnSpPr>
            <p:cNvPr id="54283" name="Connector: Elbow 20">
              <a:extLst>
                <a:ext uri="{FF2B5EF4-FFF2-40B4-BE49-F238E27FC236}">
                  <a16:creationId xmlns:a16="http://schemas.microsoft.com/office/drawing/2014/main" id="{CA5A8CFE-456E-AF9A-0EC6-71715F13384C}"/>
                </a:ext>
              </a:extLst>
            </p:cNvPr>
            <p:cNvCxnSpPr>
              <a:cxnSpLocks/>
              <a:stCxn id="20" idx="0"/>
            </p:cNvCxnSpPr>
            <p:nvPr/>
          </p:nvCxnSpPr>
          <p:spPr bwMode="auto">
            <a:xfrm rot="5400000" flipH="1" flipV="1">
              <a:off x="8104189" y="214316"/>
              <a:ext cx="120646" cy="762000"/>
            </a:xfrm>
            <a:prstGeom prst="bentConnector2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5">
            <a:extLst>
              <a:ext uri="{FF2B5EF4-FFF2-40B4-BE49-F238E27FC236}">
                <a16:creationId xmlns:a16="http://schemas.microsoft.com/office/drawing/2014/main" id="{A89E4B96-E7B2-A9F2-0E0B-39BFF2D65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t="21323" r="13792" b="-6654"/>
          <a:stretch>
            <a:fillRect/>
          </a:stretch>
        </p:blipFill>
        <p:spPr bwMode="auto">
          <a:xfrm>
            <a:off x="2449513" y="3475038"/>
            <a:ext cx="166528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AutoShape 2" descr="https://encrypted-tbn3.gstatic.com/images?q=tbn:ANd9GcQDXf_E7SYomI7jA1kl9cC3kNg4Yx9TRnonEE9fv4EEhVL1Us2f">
            <a:extLst>
              <a:ext uri="{FF2B5EF4-FFF2-40B4-BE49-F238E27FC236}">
                <a16:creationId xmlns:a16="http://schemas.microsoft.com/office/drawing/2014/main" id="{CC0C0C71-1B06-4A8B-B286-EE597BF6F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8" y="-177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B7BED134-4E43-8D3A-7A13-607F99A4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t="16217" r="25021" b="5405"/>
          <a:stretch>
            <a:fillRect/>
          </a:stretch>
        </p:blipFill>
        <p:spPr bwMode="auto">
          <a:xfrm>
            <a:off x="620713" y="4389438"/>
            <a:ext cx="22860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6">
            <a:extLst>
              <a:ext uri="{FF2B5EF4-FFF2-40B4-BE49-F238E27FC236}">
                <a16:creationId xmlns:a16="http://schemas.microsoft.com/office/drawing/2014/main" id="{8C62E8F9-6240-F7F8-6D80-3EA056C7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22418" r="31850" b="33574"/>
          <a:stretch>
            <a:fillRect/>
          </a:stretch>
        </p:blipFill>
        <p:spPr bwMode="auto">
          <a:xfrm>
            <a:off x="7859713" y="579438"/>
            <a:ext cx="16002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7">
            <a:extLst>
              <a:ext uri="{FF2B5EF4-FFF2-40B4-BE49-F238E27FC236}">
                <a16:creationId xmlns:a16="http://schemas.microsoft.com/office/drawing/2014/main" id="{1A6B1D84-9A80-7CBB-9E2D-495C1810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189038"/>
            <a:ext cx="254952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9">
            <a:extLst>
              <a:ext uri="{FF2B5EF4-FFF2-40B4-BE49-F238E27FC236}">
                <a16:creationId xmlns:a16="http://schemas.microsoft.com/office/drawing/2014/main" id="{53F6AF88-F998-E0A9-9F41-E806530B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252788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66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0488" name="Text Box 14">
            <a:extLst>
              <a:ext uri="{FF2B5EF4-FFF2-40B4-BE49-F238E27FC236}">
                <a16:creationId xmlns:a16="http://schemas.microsoft.com/office/drawing/2014/main" id="{63346399-1BC2-7BB6-A260-469B1118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3736975"/>
            <a:ext cx="2362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C6556EA6-6731-73BB-6CE4-A431FE314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4079875"/>
            <a:ext cx="2286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660066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Adaptee</a:t>
            </a:r>
          </a:p>
        </p:txBody>
      </p:sp>
      <p:sp>
        <p:nvSpPr>
          <p:cNvPr id="56330" name="Rectangle 2">
            <a:extLst>
              <a:ext uri="{FF2B5EF4-FFF2-40B4-BE49-F238E27FC236}">
                <a16:creationId xmlns:a16="http://schemas.microsoft.com/office/drawing/2014/main" id="{1C63167A-CA99-1D7F-0EAF-8AE5147C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963" y="-17463"/>
            <a:ext cx="8977313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Lets Get Familiar With The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  <p:bldP spid="204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6947ED6-C06A-A797-9345-C9393C4F2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-33338"/>
            <a:ext cx="8596312" cy="1255713"/>
          </a:xfrm>
        </p:spPr>
        <p:txBody>
          <a:bodyPr/>
          <a:lstStyle/>
          <a:p>
            <a:r>
              <a:rPr lang="en-US" altLang="en-US" sz="3600"/>
              <a:t>Class and Object Adapters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75D89488-74E0-A89C-0C34-BD85AD9DE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036638"/>
            <a:ext cx="9448800" cy="5791200"/>
          </a:xfrm>
        </p:spPr>
        <p:txBody>
          <a:bodyPr/>
          <a:lstStyle/>
          <a:p>
            <a:pPr marL="0" indent="0" defTabSz="912813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/>
              <a:t>An adaptee may be given a new interface by an adapter in two ways:</a:t>
            </a:r>
          </a:p>
          <a:p>
            <a:pPr marL="0" indent="0" defTabSz="912813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Inheritance</a:t>
            </a:r>
          </a:p>
          <a:p>
            <a:pPr marL="512763" lvl="1" indent="-285750" defTabSz="912813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The adapter sub-classes the adaptee; </a:t>
            </a:r>
          </a:p>
          <a:p>
            <a:pPr marL="512763" lvl="1" indent="-285750" defTabSz="912813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en-US"/>
              <a:t>This is the </a:t>
            </a:r>
            <a:r>
              <a:rPr lang="en-US" altLang="en-US" b="1">
                <a:solidFill>
                  <a:srgbClr val="003300"/>
                </a:solidFill>
              </a:rPr>
              <a:t>Class Adapter pattern</a:t>
            </a:r>
          </a:p>
          <a:p>
            <a:pPr marL="0" indent="0" defTabSz="912813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b="1">
                <a:solidFill>
                  <a:srgbClr val="0000CC"/>
                </a:solidFill>
              </a:rPr>
              <a:t>Delegation</a:t>
            </a:r>
          </a:p>
          <a:p>
            <a:pPr marL="512763" lvl="1" indent="-285750" defTabSz="912813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The adapter holds a reference to the adaptee and delegates work to it; </a:t>
            </a:r>
          </a:p>
          <a:p>
            <a:pPr marL="512763" lvl="1" indent="-285750" defTabSz="912813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This is the </a:t>
            </a:r>
            <a:r>
              <a:rPr lang="en-US" altLang="en-US" b="1">
                <a:solidFill>
                  <a:srgbClr val="003300"/>
                </a:solidFill>
              </a:rPr>
              <a:t>Object Adapter pattern</a:t>
            </a:r>
          </a:p>
        </p:txBody>
      </p:sp>
      <p:pic>
        <p:nvPicPr>
          <p:cNvPr id="57348" name="Picture 6">
            <a:extLst>
              <a:ext uri="{FF2B5EF4-FFF2-40B4-BE49-F238E27FC236}">
                <a16:creationId xmlns:a16="http://schemas.microsoft.com/office/drawing/2014/main" id="{3BCE5DED-EA96-D70A-6DE9-8AB9CD62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1787525"/>
            <a:ext cx="17621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8">
            <a:extLst>
              <a:ext uri="{FF2B5EF4-FFF2-40B4-BE49-F238E27FC236}">
                <a16:creationId xmlns:a16="http://schemas.microsoft.com/office/drawing/2014/main" id="{98E99853-D569-99E8-303D-986A9A79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4465638"/>
            <a:ext cx="4502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0CA452F-844C-1FA0-F4F4-96C8E284C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122238"/>
            <a:ext cx="8596312" cy="838200"/>
          </a:xfrm>
        </p:spPr>
        <p:txBody>
          <a:bodyPr/>
          <a:lstStyle/>
          <a:p>
            <a:r>
              <a:rPr lang="en-US" altLang="en-US" sz="3200"/>
              <a:t>Example 1 – Sets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E3A635A3-9A0A-6337-26D7-B90DDF8496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868363"/>
            <a:ext cx="9753600" cy="65532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There are many ways to implement a set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Assume: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Your existing  set implementation has poor performance.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You got hold of a more efficient set class,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BUT: The new set has a different interface.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Do not want to change voluminous client code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Solution: Design a class  setAdapter: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Same interface as the existing set..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Simply translates to the new set’s interface.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DC226-3D1A-7672-BB01-49139788701C}"/>
              </a:ext>
            </a:extLst>
          </p:cNvPr>
          <p:cNvGrpSpPr>
            <a:grpSpLocks/>
          </p:cNvGrpSpPr>
          <p:nvPr/>
        </p:nvGrpSpPr>
        <p:grpSpPr bwMode="auto">
          <a:xfrm>
            <a:off x="6488113" y="1493838"/>
            <a:ext cx="3032125" cy="515937"/>
            <a:chOff x="5731485" y="1728087"/>
            <a:chExt cx="3031515" cy="515382"/>
          </a:xfrm>
        </p:grpSpPr>
        <p:grpSp>
          <p:nvGrpSpPr>
            <p:cNvPr id="58378" name="Group 4">
              <a:extLst>
                <a:ext uri="{FF2B5EF4-FFF2-40B4-BE49-F238E27FC236}">
                  <a16:creationId xmlns:a16="http://schemas.microsoft.com/office/drawing/2014/main" id="{A7E12F61-545A-6983-4B8A-B1F8649B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0112" y="1728087"/>
              <a:ext cx="852888" cy="515382"/>
              <a:chOff x="5369748" y="2386353"/>
              <a:chExt cx="852888" cy="515382"/>
            </a:xfrm>
          </p:grpSpPr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A6AC8F43-EF25-91EB-9E2F-9089794C4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028" y="2386353"/>
                <a:ext cx="766608" cy="5153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IN" altLang="en-US" sz="1769" dirty="0">
                    <a:solidFill>
                      <a:srgbClr val="FFFF99"/>
                    </a:solidFill>
                  </a:rPr>
                  <a:t>Set</a:t>
                </a:r>
                <a:endParaRPr lang="en-US" altLang="en-US" sz="1769" dirty="0">
                  <a:solidFill>
                    <a:srgbClr val="FFFF99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567B1B-9F00-E68C-F854-F8069EB0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320" y="2386353"/>
                <a:ext cx="85708" cy="46780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8564" tIns="34283" rIns="68564" bIns="34283" anchor="ctr"/>
              <a:lstStyle>
                <a:lvl1pPr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3pPr>
                <a:lvl4pPr marL="16002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 defTabSz="1008063"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defTabSz="10080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76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0A3491E8-786A-0CE2-69F1-5A877AFA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485" y="1728087"/>
              <a:ext cx="1577658" cy="43292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64" tIns="34283" rIns="68564" bIns="34283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altLang="en-US" sz="1769" dirty="0">
                  <a:solidFill>
                    <a:schemeClr val="tx1"/>
                  </a:solidFill>
                </a:rPr>
                <a:t>Application</a:t>
              </a:r>
              <a:endParaRPr lang="en-US" altLang="en-US" sz="1769" dirty="0">
                <a:solidFill>
                  <a:schemeClr val="tx1"/>
                </a:solidFill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7AD3A885-E925-C29A-2CFB-E1CF81087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3904" y="1962784"/>
              <a:ext cx="5967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225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50236-B0FE-38FD-C61D-8A12EE60FF30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2309813"/>
            <a:ext cx="1782763" cy="1012825"/>
            <a:chOff x="7842328" y="1821057"/>
            <a:chExt cx="2879294" cy="1882581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1A3AC533-0D82-93D3-DA29-8289FD55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6420" y="2638415"/>
              <a:ext cx="2099859" cy="1065223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8564" tIns="34283" rIns="68564" bIns="34283" anchor="ctr"/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IN" altLang="en-US" sz="1769" dirty="0" err="1">
                  <a:solidFill>
                    <a:schemeClr val="tx1"/>
                  </a:solidFill>
                </a:rPr>
                <a:t>NewSet</a:t>
              </a:r>
              <a:endParaRPr lang="en-US" altLang="en-US" sz="1769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A0F8B34-EC28-B632-8106-E3A9824F7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4597" y="1821057"/>
              <a:ext cx="2287025" cy="790802"/>
            </a:xfrm>
            <a:prstGeom prst="rect">
              <a:avLst/>
            </a:prstGeom>
            <a:noFill/>
            <a:ln>
              <a:noFill/>
            </a:ln>
          </p:spPr>
          <p:txBody>
            <a:bodyPr lIns="68564" tIns="34283" rIns="68564" bIns="34283">
              <a:spAutoFit/>
            </a:bodyPr>
            <a:lstStyle>
              <a:lvl1pPr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1pPr>
              <a:lvl2pPr marL="742950" indent="-28575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2pPr>
              <a:lvl3pPr marL="11430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3pPr>
              <a:lvl4pPr marL="16002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 defTabSz="1008063"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en-US" altLang="en-US" sz="2313" dirty="0">
                <a:solidFill>
                  <a:srgbClr val="660066"/>
                </a:solidFill>
              </a:endParaRPr>
            </a:p>
          </p:txBody>
        </p:sp>
        <p:sp>
          <p:nvSpPr>
            <p:cNvPr id="13" name="Flowchart: Collate 12">
              <a:extLst>
                <a:ext uri="{FF2B5EF4-FFF2-40B4-BE49-F238E27FC236}">
                  <a16:creationId xmlns:a16="http://schemas.microsoft.com/office/drawing/2014/main" id="{C927D6E9-0157-B7AA-2D60-F7E4D6219163}"/>
                </a:ext>
              </a:extLst>
            </p:cNvPr>
            <p:cNvSpPr/>
            <p:nvPr/>
          </p:nvSpPr>
          <p:spPr bwMode="auto">
            <a:xfrm>
              <a:off x="7842328" y="2529238"/>
              <a:ext cx="328183" cy="1118335"/>
            </a:xfrm>
            <a:prstGeom prst="flowChartCollat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740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sz="1225">
                <a:latin typeface="+mj-lt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969A0E1-3DA5-6509-019A-EE33332E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065838"/>
            <a:ext cx="1589087" cy="5159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64" tIns="34283" rIns="68564" bIns="34283" anchor="ctr"/>
          <a:lstStyle>
            <a:lvl1pPr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defTabSz="1008063"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769" dirty="0">
                <a:solidFill>
                  <a:schemeClr val="tx1"/>
                </a:solidFill>
              </a:rPr>
              <a:t>Adapter</a:t>
            </a:r>
            <a:endParaRPr lang="en-US" altLang="en-US" sz="1769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DA98AF86-4B48-3A12-B8AB-34EC2D834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50" y="268288"/>
            <a:ext cx="9072563" cy="944562"/>
          </a:xfrm>
        </p:spPr>
        <p:txBody>
          <a:bodyPr/>
          <a:lstStyle/>
          <a:p>
            <a:r>
              <a:rPr lang="en-IN" altLang="en-US" sz="3200"/>
              <a:t>Class Adapter: Main Idea</a:t>
            </a:r>
            <a:endParaRPr lang="en-US" altLang="en-US" sz="3200"/>
          </a:p>
        </p:txBody>
      </p:sp>
      <p:pic>
        <p:nvPicPr>
          <p:cNvPr id="60419" name="Picture 2" descr="Image result for duck">
            <a:extLst>
              <a:ext uri="{FF2B5EF4-FFF2-40B4-BE49-F238E27FC236}">
                <a16:creationId xmlns:a16="http://schemas.microsoft.com/office/drawing/2014/main" id="{C7FC1326-7F4F-77A2-27E4-918D0AD2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 r="15678" b="8334"/>
          <a:stretch>
            <a:fillRect/>
          </a:stretch>
        </p:blipFill>
        <p:spPr bwMode="auto">
          <a:xfrm>
            <a:off x="2833688" y="1200150"/>
            <a:ext cx="15208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>
            <a:extLst>
              <a:ext uri="{FF2B5EF4-FFF2-40B4-BE49-F238E27FC236}">
                <a16:creationId xmlns:a16="http://schemas.microsoft.com/office/drawing/2014/main" id="{3E3B1F77-B0FA-CB2E-AB7A-5ADC9CBC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160463"/>
            <a:ext cx="152717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3B9B2-7323-2616-61C7-C5730D62B452}"/>
              </a:ext>
            </a:extLst>
          </p:cNvPr>
          <p:cNvSpPr txBox="1"/>
          <p:nvPr/>
        </p:nvSpPr>
        <p:spPr>
          <a:xfrm>
            <a:off x="2506663" y="2609850"/>
            <a:ext cx="1695450" cy="9064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Target</a:t>
            </a: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quack();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6F9CC-740B-B454-ADAA-8A990058AAF5}"/>
              </a:ext>
            </a:extLst>
          </p:cNvPr>
          <p:cNvSpPr txBox="1"/>
          <p:nvPr/>
        </p:nvSpPr>
        <p:spPr>
          <a:xfrm>
            <a:off x="4789488" y="2613025"/>
            <a:ext cx="3451225" cy="908050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 err="1">
                <a:solidFill>
                  <a:srgbClr val="0000CC"/>
                </a:solidFill>
                <a:latin typeface="+mn-lt"/>
              </a:rPr>
              <a:t>Adaptee</a:t>
            </a:r>
            <a:endParaRPr lang="en-IN" sz="2646" dirty="0">
              <a:solidFill>
                <a:srgbClr val="0000CC"/>
              </a:solidFill>
              <a:latin typeface="+mn-lt"/>
            </a:endParaRP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Cock-a-Doodle();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60A46-6112-7162-58D1-01D17F6BD8CA}"/>
              </a:ext>
            </a:extLst>
          </p:cNvPr>
          <p:cNvSpPr txBox="1"/>
          <p:nvPr/>
        </p:nvSpPr>
        <p:spPr>
          <a:xfrm>
            <a:off x="3470275" y="4727575"/>
            <a:ext cx="2449513" cy="9064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Adapter</a:t>
            </a: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quack();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BD86-B46D-8021-53CE-3178A297B8EC}"/>
              </a:ext>
            </a:extLst>
          </p:cNvPr>
          <p:cNvSpPr txBox="1"/>
          <p:nvPr/>
        </p:nvSpPr>
        <p:spPr>
          <a:xfrm>
            <a:off x="134938" y="3270250"/>
            <a:ext cx="1384300" cy="500063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30D2C7-7E72-1C28-2B19-26E2C7B1C05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519238" y="3062288"/>
            <a:ext cx="987425" cy="458787"/>
          </a:xfrm>
          <a:prstGeom prst="straightConnector1">
            <a:avLst/>
          </a:prstGeom>
          <a:ln w="38100">
            <a:solidFill>
              <a:srgbClr val="0000CC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B5EB3F-1BE8-1877-C30B-45BE5CC9ECE3}"/>
              </a:ext>
            </a:extLst>
          </p:cNvPr>
          <p:cNvCxnSpPr>
            <a:cxnSpLocks/>
          </p:cNvCxnSpPr>
          <p:nvPr/>
        </p:nvCxnSpPr>
        <p:spPr>
          <a:xfrm>
            <a:off x="3470275" y="3521075"/>
            <a:ext cx="985838" cy="1201738"/>
          </a:xfrm>
          <a:prstGeom prst="line">
            <a:avLst/>
          </a:prstGeom>
          <a:ln w="3810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E4C348-BE94-DA9C-FEDD-05D75614414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06663" y="3062288"/>
            <a:ext cx="169545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493D8A-BC97-A605-56AB-304CC820E5D6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4789488" y="3067050"/>
            <a:ext cx="3451225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B62F96-B8AD-9C47-AA6F-381E0180DAF2}"/>
              </a:ext>
            </a:extLst>
          </p:cNvPr>
          <p:cNvSpPr/>
          <p:nvPr/>
        </p:nvSpPr>
        <p:spPr>
          <a:xfrm rot="19343196">
            <a:off x="3389313" y="3490913"/>
            <a:ext cx="347662" cy="285750"/>
          </a:xfrm>
          <a:prstGeom prst="triangl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>
              <a:solidFill>
                <a:srgbClr val="0000CC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C88931-1E5E-BB9A-5747-AA9AACB9B43B}"/>
              </a:ext>
            </a:extLst>
          </p:cNvPr>
          <p:cNvCxnSpPr>
            <a:cxnSpLocks/>
          </p:cNvCxnSpPr>
          <p:nvPr/>
        </p:nvCxnSpPr>
        <p:spPr>
          <a:xfrm flipV="1">
            <a:off x="5065713" y="3516313"/>
            <a:ext cx="1189037" cy="1235075"/>
          </a:xfrm>
          <a:prstGeom prst="straightConnector1">
            <a:avLst/>
          </a:prstGeom>
          <a:ln w="38100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59A6F15-9034-B1BD-B1A7-E8D8C2D56EC4}"/>
              </a:ext>
            </a:extLst>
          </p:cNvPr>
          <p:cNvSpPr/>
          <p:nvPr/>
        </p:nvSpPr>
        <p:spPr>
          <a:xfrm rot="2360202">
            <a:off x="5970588" y="3489325"/>
            <a:ext cx="347662" cy="285750"/>
          </a:xfrm>
          <a:prstGeom prst="triangl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5B46B23-2DA6-DB23-D392-61E3CCAE0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50" y="268288"/>
            <a:ext cx="9072563" cy="944562"/>
          </a:xfrm>
        </p:spPr>
        <p:txBody>
          <a:bodyPr/>
          <a:lstStyle/>
          <a:p>
            <a:r>
              <a:rPr lang="en-IN" altLang="en-US" sz="3200"/>
              <a:t>Object Adapter: Main Idea</a:t>
            </a:r>
            <a:endParaRPr lang="en-US" altLang="en-US" sz="3200"/>
          </a:p>
        </p:txBody>
      </p:sp>
      <p:pic>
        <p:nvPicPr>
          <p:cNvPr id="61443" name="Picture 2" descr="Image result for duck">
            <a:extLst>
              <a:ext uri="{FF2B5EF4-FFF2-40B4-BE49-F238E27FC236}">
                <a16:creationId xmlns:a16="http://schemas.microsoft.com/office/drawing/2014/main" id="{BD69B0AA-27B9-5685-C85C-80AA3CC7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1" r="15678" b="8334"/>
          <a:stretch>
            <a:fillRect/>
          </a:stretch>
        </p:blipFill>
        <p:spPr bwMode="auto">
          <a:xfrm>
            <a:off x="2833688" y="1200150"/>
            <a:ext cx="15208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>
            <a:extLst>
              <a:ext uri="{FF2B5EF4-FFF2-40B4-BE49-F238E27FC236}">
                <a16:creationId xmlns:a16="http://schemas.microsoft.com/office/drawing/2014/main" id="{6D9BBE6D-4175-E2D6-62DA-FA35FDD7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160463"/>
            <a:ext cx="152717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A6757-1459-ED13-F587-A260BD59E2C0}"/>
              </a:ext>
            </a:extLst>
          </p:cNvPr>
          <p:cNvSpPr txBox="1"/>
          <p:nvPr/>
        </p:nvSpPr>
        <p:spPr>
          <a:xfrm>
            <a:off x="2506663" y="2609850"/>
            <a:ext cx="1695450" cy="906463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Target</a:t>
            </a: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quack();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1ED0C-C2A5-5DFB-4207-15B650A8CF0D}"/>
              </a:ext>
            </a:extLst>
          </p:cNvPr>
          <p:cNvSpPr txBox="1"/>
          <p:nvPr/>
        </p:nvSpPr>
        <p:spPr>
          <a:xfrm>
            <a:off x="4789488" y="2613025"/>
            <a:ext cx="3451225" cy="908050"/>
          </a:xfrm>
          <a:prstGeom prst="rect">
            <a:avLst/>
          </a:prstGeom>
          <a:solidFill>
            <a:srgbClr val="FF99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 err="1">
                <a:solidFill>
                  <a:srgbClr val="0000CC"/>
                </a:solidFill>
                <a:latin typeface="+mn-lt"/>
              </a:rPr>
              <a:t>Adaptee</a:t>
            </a:r>
            <a:endParaRPr lang="en-IN" sz="2646" dirty="0">
              <a:solidFill>
                <a:srgbClr val="0000CC"/>
              </a:solidFill>
              <a:latin typeface="+mn-lt"/>
            </a:endParaRP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Cock-a-Doodle();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3483B-54E1-C395-64D6-C02464BE3F27}"/>
              </a:ext>
            </a:extLst>
          </p:cNvPr>
          <p:cNvSpPr txBox="1"/>
          <p:nvPr/>
        </p:nvSpPr>
        <p:spPr>
          <a:xfrm>
            <a:off x="3470275" y="4727575"/>
            <a:ext cx="2449513" cy="9064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Adapter</a:t>
            </a:r>
          </a:p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quack();</a:t>
            </a:r>
            <a:endParaRPr lang="en-US" sz="2646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377DF-7563-8BB4-E3A9-CEA5E06F3B22}"/>
              </a:ext>
            </a:extLst>
          </p:cNvPr>
          <p:cNvSpPr txBox="1"/>
          <p:nvPr/>
        </p:nvSpPr>
        <p:spPr>
          <a:xfrm>
            <a:off x="134938" y="3270250"/>
            <a:ext cx="1384300" cy="500063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646" dirty="0">
                <a:solidFill>
                  <a:srgbClr val="0000CC"/>
                </a:solidFill>
                <a:latin typeface="+mn-lt"/>
              </a:rPr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6E268-8B69-ED2C-6C99-71E484108A8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519238" y="3062288"/>
            <a:ext cx="987425" cy="458787"/>
          </a:xfrm>
          <a:prstGeom prst="straightConnector1">
            <a:avLst/>
          </a:prstGeom>
          <a:ln w="38100">
            <a:solidFill>
              <a:srgbClr val="0000CC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15791E-E585-A291-F489-F7358DAE8629}"/>
              </a:ext>
            </a:extLst>
          </p:cNvPr>
          <p:cNvCxnSpPr>
            <a:cxnSpLocks/>
          </p:cNvCxnSpPr>
          <p:nvPr/>
        </p:nvCxnSpPr>
        <p:spPr>
          <a:xfrm flipV="1">
            <a:off x="5065713" y="3516313"/>
            <a:ext cx="1189037" cy="1235075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D3C3AF-F1E0-BAE3-A8FC-B72EB715A587}"/>
              </a:ext>
            </a:extLst>
          </p:cNvPr>
          <p:cNvCxnSpPr>
            <a:cxnSpLocks/>
          </p:cNvCxnSpPr>
          <p:nvPr/>
        </p:nvCxnSpPr>
        <p:spPr>
          <a:xfrm>
            <a:off x="3470275" y="3521075"/>
            <a:ext cx="985838" cy="1201738"/>
          </a:xfrm>
          <a:prstGeom prst="line">
            <a:avLst/>
          </a:prstGeom>
          <a:ln w="38100">
            <a:solidFill>
              <a:srgbClr val="00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8C723E-4315-F44F-C0FC-0210BDCE4728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2506663" y="3062288"/>
            <a:ext cx="1695450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4C3386-ED65-15DB-6BCB-2B9AF3A8E4FF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4789488" y="3067050"/>
            <a:ext cx="3451225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C31A4CD-93AC-CA26-1128-676FF826D8E8}"/>
              </a:ext>
            </a:extLst>
          </p:cNvPr>
          <p:cNvSpPr/>
          <p:nvPr/>
        </p:nvSpPr>
        <p:spPr>
          <a:xfrm rot="19343196">
            <a:off x="3389313" y="3490913"/>
            <a:ext cx="347662" cy="285750"/>
          </a:xfrm>
          <a:prstGeom prst="triangle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66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4324644-875A-C41F-3C45-829BA8EB8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Example: Solution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70C4C12-534D-9E40-93C6-38EFB824D1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3763" y="1570038"/>
            <a:ext cx="1673225" cy="601662"/>
          </a:xfrm>
          <a:prstGeom prst="rect">
            <a:avLst/>
          </a:prstGeom>
          <a:solidFill>
            <a:srgbClr val="FFCCFF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BB92F202-D02F-BF96-B8B8-CB8834CC41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38800" y="1627188"/>
            <a:ext cx="2906713" cy="2159000"/>
          </a:xfrm>
          <a:prstGeom prst="rect">
            <a:avLst/>
          </a:prstGeom>
          <a:solidFill>
            <a:srgbClr val="FFCCFF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5E305529-38FC-1FBD-F9DA-5F8511ED4A5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272213" y="1725613"/>
            <a:ext cx="1282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OldSet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84928947-9FF4-ADF1-9552-982B2EFFCBD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718175" y="2346325"/>
            <a:ext cx="282733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add(Object e)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del(Object e)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 cardinality()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contains(Object e)</a:t>
            </a:r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ECA2054D-7389-0505-581F-D740FD62EB7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638800" y="2270125"/>
            <a:ext cx="2547938" cy="0"/>
          </a:xfrm>
          <a:prstGeom prst="line">
            <a:avLst/>
          </a:prstGeom>
          <a:noFill/>
          <a:ln w="127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9F5D3656-4AB0-4F76-64DD-7F1BA8BA49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60538" y="4459288"/>
            <a:ext cx="2547937" cy="2060575"/>
          </a:xfrm>
          <a:prstGeom prst="rect">
            <a:avLst/>
          </a:prstGeom>
          <a:solidFill>
            <a:srgbClr val="FFCCFF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98345" name="Text Box 9">
            <a:extLst>
              <a:ext uri="{FF2B5EF4-FFF2-40B4-BE49-F238E27FC236}">
                <a16:creationId xmlns:a16="http://schemas.microsoft.com/office/drawing/2014/main" id="{25550699-E7ED-369A-B03F-1596A145B19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354263" y="4556125"/>
            <a:ext cx="13604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NewSet</a:t>
            </a:r>
          </a:p>
        </p:txBody>
      </p:sp>
      <p:sp>
        <p:nvSpPr>
          <p:cNvPr id="398346" name="Text Box 10">
            <a:extLst>
              <a:ext uri="{FF2B5EF4-FFF2-40B4-BE49-F238E27FC236}">
                <a16:creationId xmlns:a16="http://schemas.microsoft.com/office/drawing/2014/main" id="{D4363F91-59BE-6FCA-270B-DB6982F2D42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839913" y="5178425"/>
            <a:ext cx="25908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insert(Object e)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remove(Object e)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 size()</a:t>
            </a:r>
          </a:p>
          <a:p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contains(Object e)</a:t>
            </a:r>
          </a:p>
        </p:txBody>
      </p:sp>
      <p:sp>
        <p:nvSpPr>
          <p:cNvPr id="398347" name="Line 11">
            <a:extLst>
              <a:ext uri="{FF2B5EF4-FFF2-40B4-BE49-F238E27FC236}">
                <a16:creationId xmlns:a16="http://schemas.microsoft.com/office/drawing/2014/main" id="{5132F899-3002-B66F-00C9-C44BF37BC71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760538" y="5100638"/>
            <a:ext cx="2547937" cy="0"/>
          </a:xfrm>
          <a:prstGeom prst="line">
            <a:avLst/>
          </a:prstGeom>
          <a:noFill/>
          <a:ln w="127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06DBEA36-DF2D-9E60-68D2-A29521F1351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586038" y="1879600"/>
            <a:ext cx="3052762" cy="0"/>
          </a:xfrm>
          <a:prstGeom prst="line">
            <a:avLst/>
          </a:prstGeom>
          <a:noFill/>
          <a:ln w="38100" cap="sq">
            <a:solidFill>
              <a:srgbClr val="0000CC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8349" name="Text Box 13">
            <a:extLst>
              <a:ext uri="{FF2B5EF4-FFF2-40B4-BE49-F238E27FC236}">
                <a16:creationId xmlns:a16="http://schemas.microsoft.com/office/drawing/2014/main" id="{54073450-13EA-1418-611A-AF053D2F306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413250" y="4737100"/>
            <a:ext cx="5857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8350" name="Text Box 9">
            <a:extLst>
              <a:ext uri="{FF2B5EF4-FFF2-40B4-BE49-F238E27FC236}">
                <a16:creationId xmlns:a16="http://schemas.microsoft.com/office/drawing/2014/main" id="{9CE2086E-EE42-B4DE-5D98-30AD2A62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6589713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Adaptee</a:t>
            </a:r>
          </a:p>
        </p:txBody>
      </p:sp>
      <p:sp>
        <p:nvSpPr>
          <p:cNvPr id="62479" name="Text Box 9">
            <a:extLst>
              <a:ext uri="{FF2B5EF4-FFF2-40B4-BE49-F238E27FC236}">
                <a16:creationId xmlns:a16="http://schemas.microsoft.com/office/drawing/2014/main" id="{79420B66-E44E-3B50-4E91-D3DE92F84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3856038"/>
            <a:ext cx="2133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62480" name="TextBox 1">
            <a:extLst>
              <a:ext uri="{FF2B5EF4-FFF2-40B4-BE49-F238E27FC236}">
                <a16:creationId xmlns:a16="http://schemas.microsoft.com/office/drawing/2014/main" id="{B586FC63-9C29-E103-B834-E5D502F6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2357438"/>
            <a:ext cx="2854325" cy="590550"/>
          </a:xfrm>
          <a:prstGeom prst="rect">
            <a:avLst/>
          </a:prstGeom>
          <a:solidFill>
            <a:srgbClr val="FFFF00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Existing</a:t>
            </a:r>
          </a:p>
        </p:txBody>
      </p:sp>
      <p:sp>
        <p:nvSpPr>
          <p:cNvPr id="398353" name="TextBox 16">
            <a:extLst>
              <a:ext uri="{FF2B5EF4-FFF2-40B4-BE49-F238E27FC236}">
                <a16:creationId xmlns:a16="http://schemas.microsoft.com/office/drawing/2014/main" id="{A0E4E4AA-B3CF-DD56-37AD-EC1584B32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0" y="5281613"/>
            <a:ext cx="4475163" cy="97948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But, do not want to change Client code…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737A31AA-9ADB-100A-532A-DBB51A7B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98875"/>
            <a:ext cx="52895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Got hold of Newset…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  <p:bldP spid="398345" grpId="0"/>
      <p:bldP spid="398346" grpId="0"/>
      <p:bldP spid="398349" grpId="0"/>
      <p:bldP spid="398350" grpId="0"/>
      <p:bldP spid="39835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BE8DB-3FD8-35B9-EDBE-EBDF8BEC6B87}"/>
              </a:ext>
            </a:extLst>
          </p:cNvPr>
          <p:cNvSpPr/>
          <p:nvPr/>
        </p:nvSpPr>
        <p:spPr bwMode="auto">
          <a:xfrm>
            <a:off x="1077913" y="5837238"/>
            <a:ext cx="7696200" cy="14430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D05A758D-B49F-0F73-CD9B-43ABCB7D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560638"/>
            <a:ext cx="25034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042EC43C-B668-E9E2-C47C-5A91804F5D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79400"/>
            <a:ext cx="8596313" cy="449263"/>
          </a:xfrm>
        </p:spPr>
        <p:txBody>
          <a:bodyPr/>
          <a:lstStyle/>
          <a:p>
            <a:r>
              <a:rPr lang="en-US" altLang="en-US" sz="3600"/>
              <a:t>Applicability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FDD5440-E28B-0648-16A3-DD8028DC5A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960438"/>
            <a:ext cx="8686800" cy="6096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/>
              <a:t>Use the Composite pattern when: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 sz="2800"/>
              <a:t>You need to represent part-whole hierarchies of objects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ts val="600"/>
              </a:spcAft>
            </a:pPr>
            <a:r>
              <a:rPr lang="en-US" altLang="en-US" sz="2800"/>
              <a:t>You want clients to ignore the differences between parts and wholes</a:t>
            </a:r>
          </a:p>
          <a:p>
            <a:pPr lvl="1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800" b="1">
                <a:solidFill>
                  <a:schemeClr val="accent2"/>
                </a:solidFill>
              </a:rPr>
              <a:t>Especially use, if the parts are created dynamically – at run time:</a:t>
            </a:r>
          </a:p>
          <a:p>
            <a:pPr lvl="2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400" b="1"/>
              <a:t>Example: </a:t>
            </a:r>
            <a:r>
              <a:rPr lang="en-US" altLang="en-US" sz="2400"/>
              <a:t>to build a complex system from primitive components and previously defined subsystems.</a:t>
            </a:r>
          </a:p>
          <a:p>
            <a:pPr lvl="2">
              <a:lnSpc>
                <a:spcPct val="114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en-US" altLang="en-US" sz="2400" b="1">
                <a:solidFill>
                  <a:srgbClr val="336600"/>
                </a:solidFill>
              </a:rPr>
              <a:t>Composite is clearly applicable when the construction process will use primitive objects,               as well reuse subsystems defined earlier.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89DC453-A315-10F2-C4D6-2BA18DBDF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3" y="301625"/>
            <a:ext cx="9588500" cy="908050"/>
          </a:xfrm>
        </p:spPr>
        <p:txBody>
          <a:bodyPr anchor="t"/>
          <a:lstStyle/>
          <a:p>
            <a:pPr algn="l">
              <a:lnSpc>
                <a:spcPct val="95000"/>
              </a:lnSpc>
            </a:pPr>
            <a:r>
              <a:rPr lang="en-US" altLang="en-US">
                <a:solidFill>
                  <a:srgbClr val="FFFFFF"/>
                </a:solidFill>
                <a:latin typeface="Georgia" panose="02040502050405020303" pitchFamily="18" charset="0"/>
              </a:rPr>
              <a:t>Object Adapter Pattern</a:t>
            </a: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E30E6625-7EB9-E9E4-6705-6626C02FA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3" y="274638"/>
            <a:ext cx="9671050" cy="6983412"/>
          </a:xfrm>
        </p:spPr>
        <p:txBody>
          <a:bodyPr/>
          <a:lstStyle/>
          <a:p>
            <a:pPr marL="457200" lvl="1" indent="-342900" defTabSz="912813">
              <a:lnSpc>
                <a:spcPct val="95000"/>
              </a:lnSpc>
              <a:spcAft>
                <a:spcPts val="2400"/>
              </a:spcAft>
              <a:buFontTx/>
              <a:buNone/>
              <a:defRPr/>
            </a:pPr>
            <a:r>
              <a:rPr lang="en-US" sz="3600" b="1" dirty="0">
                <a:solidFill>
                  <a:srgbClr val="006600"/>
                </a:solidFill>
              </a:rPr>
              <a:t>Object Adapter:</a:t>
            </a:r>
            <a:r>
              <a:rPr lang="en-US" sz="3600" b="1" dirty="0">
                <a:solidFill>
                  <a:srgbClr val="0000CC"/>
                </a:solidFill>
              </a:rPr>
              <a:t> main idea -- delegation  </a:t>
            </a:r>
          </a:p>
          <a:p>
            <a:pPr marL="425450" lvl="1" indent="-285750" defTabSz="912813">
              <a:lnSpc>
                <a:spcPct val="11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The Adapter internally holds an instance of the </a:t>
            </a:r>
            <a:r>
              <a:rPr lang="en-US" dirty="0" err="1">
                <a:solidFill>
                  <a:srgbClr val="0000CC"/>
                </a:solidFill>
              </a:rPr>
              <a:t>Adaptee</a:t>
            </a:r>
            <a:r>
              <a:rPr lang="en-US" dirty="0">
                <a:solidFill>
                  <a:srgbClr val="0000CC"/>
                </a:solidFill>
              </a:rPr>
              <a:t> or a reference to it…</a:t>
            </a:r>
          </a:p>
          <a:p>
            <a:pPr marL="425450" lvl="1" indent="-285750" defTabSz="912813">
              <a:lnSpc>
                <a:spcPct val="110000"/>
              </a:lnSpc>
              <a:spcAft>
                <a:spcPts val="1800"/>
              </a:spcAft>
              <a:buFontTx/>
              <a:buChar char="•"/>
              <a:defRPr/>
            </a:pPr>
            <a:r>
              <a:rPr lang="en-US" dirty="0">
                <a:solidFill>
                  <a:srgbClr val="0000CC"/>
                </a:solidFill>
              </a:rPr>
              <a:t>Uses it to call </a:t>
            </a:r>
            <a:r>
              <a:rPr lang="en-US" dirty="0" err="1">
                <a:solidFill>
                  <a:srgbClr val="0000CC"/>
                </a:solidFill>
              </a:rPr>
              <a:t>Adaptee</a:t>
            </a:r>
            <a:r>
              <a:rPr lang="en-US" dirty="0">
                <a:solidFill>
                  <a:srgbClr val="0000CC"/>
                </a:solidFill>
              </a:rPr>
              <a:t> operations from within the operations required by the Target</a:t>
            </a:r>
            <a:r>
              <a:rPr lang="en-US" sz="3600" dirty="0">
                <a:solidFill>
                  <a:srgbClr val="0000CC"/>
                </a:solidFill>
              </a:rPr>
              <a:t>.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AF3A6A50-1CAE-1CF2-B35C-8508ADA435D5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3862388"/>
            <a:ext cx="9340850" cy="3001962"/>
            <a:chOff x="343" y="2289"/>
            <a:chExt cx="5884" cy="1891"/>
          </a:xfrm>
        </p:grpSpPr>
        <p:sp>
          <p:nvSpPr>
            <p:cNvPr id="64517" name="Rectangle 3">
              <a:extLst>
                <a:ext uri="{FF2B5EF4-FFF2-40B4-BE49-F238E27FC236}">
                  <a16:creationId xmlns:a16="http://schemas.microsoft.com/office/drawing/2014/main" id="{A78A17DD-E91C-A340-8668-B88530E07FC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43" y="3786"/>
              <a:ext cx="1054" cy="275"/>
            </a:xfrm>
            <a:prstGeom prst="rect">
              <a:avLst/>
            </a:prstGeom>
            <a:solidFill>
              <a:srgbClr val="99FF66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64518" name="Rectangle 4">
              <a:extLst>
                <a:ext uri="{FF2B5EF4-FFF2-40B4-BE49-F238E27FC236}">
                  <a16:creationId xmlns:a16="http://schemas.microsoft.com/office/drawing/2014/main" id="{04229DF0-C073-B849-3B0B-ED5B8153AFA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348" y="2311"/>
              <a:ext cx="1605" cy="646"/>
            </a:xfrm>
            <a:prstGeom prst="rect">
              <a:avLst/>
            </a:prstGeom>
            <a:solidFill>
              <a:srgbClr val="99FF66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4519" name="Text Box 5">
              <a:extLst>
                <a:ext uri="{FF2B5EF4-FFF2-40B4-BE49-F238E27FC236}">
                  <a16:creationId xmlns:a16="http://schemas.microsoft.com/office/drawing/2014/main" id="{ECE74532-BDBD-33CE-00FC-259999F30C2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637" y="2289"/>
              <a:ext cx="95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Target</a:t>
              </a:r>
            </a:p>
          </p:txBody>
        </p:sp>
        <p:sp>
          <p:nvSpPr>
            <p:cNvPr id="64520" name="Text Box 6">
              <a:extLst>
                <a:ext uri="{FF2B5EF4-FFF2-40B4-BE49-F238E27FC236}">
                  <a16:creationId xmlns:a16="http://schemas.microsoft.com/office/drawing/2014/main" id="{C44E6D34-2C3A-07B2-0F85-1B8C6470820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419" y="2610"/>
              <a:ext cx="173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add()</a:t>
              </a:r>
            </a:p>
          </p:txBody>
        </p:sp>
        <p:sp>
          <p:nvSpPr>
            <p:cNvPr id="64521" name="Line 7">
              <a:extLst>
                <a:ext uri="{FF2B5EF4-FFF2-40B4-BE49-F238E27FC236}">
                  <a16:creationId xmlns:a16="http://schemas.microsoft.com/office/drawing/2014/main" id="{9844EB81-C44D-76E6-91DD-104140C4E34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348" y="2621"/>
              <a:ext cx="1605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2" name="Rectangle 8">
              <a:extLst>
                <a:ext uri="{FF2B5EF4-FFF2-40B4-BE49-F238E27FC236}">
                  <a16:creationId xmlns:a16="http://schemas.microsoft.com/office/drawing/2014/main" id="{66C52DC8-2133-71CC-39F7-B14CB390340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398" y="2333"/>
              <a:ext cx="1605" cy="711"/>
            </a:xfrm>
            <a:prstGeom prst="rect">
              <a:avLst/>
            </a:prstGeom>
            <a:solidFill>
              <a:srgbClr val="99FF66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4523" name="Text Box 9">
              <a:extLst>
                <a:ext uri="{FF2B5EF4-FFF2-40B4-BE49-F238E27FC236}">
                  <a16:creationId xmlns:a16="http://schemas.microsoft.com/office/drawing/2014/main" id="{94FCDCEA-91D8-71AD-D78F-F82E7E399B5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588" y="2378"/>
              <a:ext cx="120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Adaptee</a:t>
              </a:r>
            </a:p>
          </p:txBody>
        </p:sp>
        <p:sp>
          <p:nvSpPr>
            <p:cNvPr id="64524" name="Text Box 10">
              <a:extLst>
                <a:ext uri="{FF2B5EF4-FFF2-40B4-BE49-F238E27FC236}">
                  <a16:creationId xmlns:a16="http://schemas.microsoft.com/office/drawing/2014/main" id="{2669DAA3-C00A-48A5-B186-3E178E94E0F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448" y="2662"/>
              <a:ext cx="177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insert()</a:t>
              </a:r>
            </a:p>
          </p:txBody>
        </p:sp>
        <p:sp>
          <p:nvSpPr>
            <p:cNvPr id="64525" name="Line 11">
              <a:extLst>
                <a:ext uri="{FF2B5EF4-FFF2-40B4-BE49-F238E27FC236}">
                  <a16:creationId xmlns:a16="http://schemas.microsoft.com/office/drawing/2014/main" id="{FFC5F7C6-D8A3-8BE3-7E08-DFF58AECD14A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4398" y="2698"/>
              <a:ext cx="1605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26" name="Rectangle 12">
              <a:extLst>
                <a:ext uri="{FF2B5EF4-FFF2-40B4-BE49-F238E27FC236}">
                  <a16:creationId xmlns:a16="http://schemas.microsoft.com/office/drawing/2014/main" id="{269DCA5C-9D9C-5D23-44C4-8C06F39E245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353" y="3534"/>
              <a:ext cx="1605" cy="646"/>
            </a:xfrm>
            <a:prstGeom prst="rect">
              <a:avLst/>
            </a:prstGeom>
            <a:solidFill>
              <a:srgbClr val="99FF66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4527" name="Text Box 13">
              <a:extLst>
                <a:ext uri="{FF2B5EF4-FFF2-40B4-BE49-F238E27FC236}">
                  <a16:creationId xmlns:a16="http://schemas.microsoft.com/office/drawing/2014/main" id="{08E1A807-D523-218E-1B1C-8B3C6EAA2E0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542" y="3506"/>
              <a:ext cx="126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Adapter</a:t>
              </a:r>
            </a:p>
          </p:txBody>
        </p:sp>
        <p:sp>
          <p:nvSpPr>
            <p:cNvPr id="64528" name="Text Box 14">
              <a:extLst>
                <a:ext uri="{FF2B5EF4-FFF2-40B4-BE49-F238E27FC236}">
                  <a16:creationId xmlns:a16="http://schemas.microsoft.com/office/drawing/2014/main" id="{01E9A2BE-AD73-2276-27D7-CEF36403E59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420" y="3779"/>
              <a:ext cx="16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add()</a:t>
              </a:r>
            </a:p>
          </p:txBody>
        </p:sp>
        <p:sp>
          <p:nvSpPr>
            <p:cNvPr id="64529" name="Line 15">
              <a:extLst>
                <a:ext uri="{FF2B5EF4-FFF2-40B4-BE49-F238E27FC236}">
                  <a16:creationId xmlns:a16="http://schemas.microsoft.com/office/drawing/2014/main" id="{1F891DC3-C11F-A981-C918-E9C1FDE2382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371" y="3745"/>
              <a:ext cx="1605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0" name="AutoShape 16">
              <a:extLst>
                <a:ext uri="{FF2B5EF4-FFF2-40B4-BE49-F238E27FC236}">
                  <a16:creationId xmlns:a16="http://schemas.microsoft.com/office/drawing/2014/main" id="{DB45197F-224B-11A7-9EA7-D2A5130132C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081" y="2949"/>
              <a:ext cx="184" cy="151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64531" name="AutoShape 18">
              <a:extLst>
                <a:ext uri="{FF2B5EF4-FFF2-40B4-BE49-F238E27FC236}">
                  <a16:creationId xmlns:a16="http://schemas.microsoft.com/office/drawing/2014/main" id="{CCDA6D43-9B23-3853-B599-D15EE57802FE}"/>
                </a:ext>
              </a:extLst>
            </p:cNvPr>
            <p:cNvCxnSpPr>
              <a:cxnSpLocks noChangeShapeType="1"/>
              <a:stCxn id="64530" idx="3"/>
              <a:endCxn id="64526" idx="0"/>
            </p:cNvCxnSpPr>
            <p:nvPr/>
          </p:nvCxnSpPr>
          <p:spPr bwMode="blackWhite">
            <a:xfrm flipH="1">
              <a:off x="3156" y="3100"/>
              <a:ext cx="17" cy="434"/>
            </a:xfrm>
            <a:prstGeom prst="straightConnector1">
              <a:avLst/>
            </a:prstGeom>
            <a:noFill/>
            <a:ln w="57150" cap="sq">
              <a:solidFill>
                <a:srgbClr val="0000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32" name="Line 20">
              <a:extLst>
                <a:ext uri="{FF2B5EF4-FFF2-40B4-BE49-F238E27FC236}">
                  <a16:creationId xmlns:a16="http://schemas.microsoft.com/office/drawing/2014/main" id="{54D76650-FCFE-8ED2-0D1C-7108AA78E2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1396" y="3954"/>
              <a:ext cx="968" cy="0"/>
            </a:xfrm>
            <a:prstGeom prst="line">
              <a:avLst/>
            </a:prstGeom>
            <a:noFill/>
            <a:ln w="38100" cap="sq">
              <a:solidFill>
                <a:srgbClr val="0000CC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533" name="AutoShape 21">
              <a:extLst>
                <a:ext uri="{FF2B5EF4-FFF2-40B4-BE49-F238E27FC236}">
                  <a16:creationId xmlns:a16="http://schemas.microsoft.com/office/drawing/2014/main" id="{F08A65F7-3777-F80A-34D5-FA52F310005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 flipV="1">
              <a:off x="4269" y="3792"/>
              <a:ext cx="1482" cy="231"/>
            </a:xfrm>
            <a:prstGeom prst="foldedCorner">
              <a:avLst>
                <a:gd name="adj" fmla="val 17935"/>
              </a:avLst>
            </a:prstGeom>
            <a:solidFill>
              <a:srgbClr val="FFFFCC"/>
            </a:solidFill>
            <a:ln w="12700" cap="sq">
              <a:solidFill>
                <a:srgbClr val="0000CC"/>
              </a:solidFill>
              <a:round/>
              <a:headEnd/>
              <a:tailEnd/>
            </a:ln>
          </p:spPr>
          <p:txBody>
            <a:bodyPr rot="10800000"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insert();</a:t>
              </a:r>
            </a:p>
          </p:txBody>
        </p:sp>
        <p:sp>
          <p:nvSpPr>
            <p:cNvPr id="64534" name="Line 22">
              <a:extLst>
                <a:ext uri="{FF2B5EF4-FFF2-40B4-BE49-F238E27FC236}">
                  <a16:creationId xmlns:a16="http://schemas.microsoft.com/office/drawing/2014/main" id="{5248C34F-F3A2-B7C4-0CE3-8A555454302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007" y="3869"/>
              <a:ext cx="1262" cy="8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4535" name="Straight Connector 24">
              <a:extLst>
                <a:ext uri="{FF2B5EF4-FFF2-40B4-BE49-F238E27FC236}">
                  <a16:creationId xmlns:a16="http://schemas.microsoft.com/office/drawing/2014/main" id="{2245E5D8-DB89-1163-5DF7-991D4B3A9D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44" y="3040"/>
              <a:ext cx="0" cy="589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2F2B9158-EDAB-C548-67CC-13567619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575"/>
              <a:ext cx="260" cy="105"/>
            </a:xfrm>
            <a:prstGeom prst="diamond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b="0" dirty="0">
                <a:latin typeface="+mj-lt"/>
              </a:endParaRPr>
            </a:p>
          </p:txBody>
        </p:sp>
        <p:cxnSp>
          <p:nvCxnSpPr>
            <p:cNvPr id="64537" name="Straight Connector 27">
              <a:extLst>
                <a:ext uri="{FF2B5EF4-FFF2-40B4-BE49-F238E27FC236}">
                  <a16:creationId xmlns:a16="http://schemas.microsoft.com/office/drawing/2014/main" id="{E961A1FB-D9CF-44C6-DB8C-F98C094A8A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232" y="3629"/>
              <a:ext cx="911" cy="1"/>
            </a:xfrm>
            <a:prstGeom prst="line">
              <a:avLst/>
            </a:prstGeom>
            <a:noFill/>
            <a:ln w="5715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6E0F10D-A98A-615B-0460-42EF823E77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638"/>
            <a:ext cx="10006013" cy="787400"/>
          </a:xfrm>
        </p:spPr>
        <p:txBody>
          <a:bodyPr lIns="101472" tIns="50738" rIns="101472" bIns="50738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 Object Adapter - Code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04B569DC-CF20-4AA7-5492-7AC08E4F7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808038"/>
            <a:ext cx="9644062" cy="130175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Client Code:</a:t>
            </a:r>
          </a:p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NewSet</a:t>
            </a:r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a =new NewSet(); OldSet t = new Adapter(a);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   public void test() {  t.add();  }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CBBDBA28-28C3-A71E-C275-8BE9A89A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344738"/>
            <a:ext cx="4384675" cy="1849437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Target  Code: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interface OldSet {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public void  add</a:t>
            </a:r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(){}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01F88C6B-FBAA-A990-BC6F-55943B22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332038"/>
            <a:ext cx="5238750" cy="1825625"/>
          </a:xfrm>
          <a:prstGeom prst="rect">
            <a:avLst/>
          </a:prstGeom>
          <a:solidFill>
            <a:srgbClr val="FFCC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Adaptee  Code: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NewSet {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insert(){}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B80C1CEC-A890-209A-B67C-511468FD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383088"/>
            <a:ext cx="9371012" cy="240030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Adapter  Code: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Adapter implements OldSet {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private NewSet nset;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Adapter(NewSet a) { nset = a;}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add() { nset.insert();}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65543" name="Picture 2">
            <a:extLst>
              <a:ext uri="{FF2B5EF4-FFF2-40B4-BE49-F238E27FC236}">
                <a16:creationId xmlns:a16="http://schemas.microsoft.com/office/drawing/2014/main" id="{5EC79726-EF65-F88A-7601-7DE1EB1B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3703638"/>
            <a:ext cx="3394075" cy="1866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1F8A453-EFB4-7C27-BBB1-F4927A36A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730250" y="147638"/>
            <a:ext cx="8596313" cy="854075"/>
          </a:xfrm>
        </p:spPr>
        <p:txBody>
          <a:bodyPr/>
          <a:lstStyle/>
          <a:p>
            <a:r>
              <a:rPr lang="en-US" altLang="en-US" sz="3600"/>
              <a:t>Class Adaptation</a:t>
            </a:r>
          </a:p>
        </p:txBody>
      </p:sp>
      <p:grpSp>
        <p:nvGrpSpPr>
          <p:cNvPr id="67587" name="Group 1">
            <a:extLst>
              <a:ext uri="{FF2B5EF4-FFF2-40B4-BE49-F238E27FC236}">
                <a16:creationId xmlns:a16="http://schemas.microsoft.com/office/drawing/2014/main" id="{0C671167-25AB-2A6F-B965-2C43B68342A7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1112838"/>
            <a:ext cx="9304337" cy="5691187"/>
            <a:chOff x="776288" y="1112838"/>
            <a:chExt cx="9304337" cy="5691187"/>
          </a:xfrm>
        </p:grpSpPr>
        <p:sp>
          <p:nvSpPr>
            <p:cNvPr id="67590" name="Rectangle 3">
              <a:extLst>
                <a:ext uri="{FF2B5EF4-FFF2-40B4-BE49-F238E27FC236}">
                  <a16:creationId xmlns:a16="http://schemas.microsoft.com/office/drawing/2014/main" id="{08CDBCF2-18F0-163D-187B-AD7748DB607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76288" y="6078538"/>
              <a:ext cx="1676400" cy="60166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67591" name="Rectangle 4">
              <a:extLst>
                <a:ext uri="{FF2B5EF4-FFF2-40B4-BE49-F238E27FC236}">
                  <a16:creationId xmlns:a16="http://schemas.microsoft.com/office/drawing/2014/main" id="{45D2936C-4141-2736-8079-D0D50DC823D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57638" y="1187450"/>
              <a:ext cx="2547937" cy="2339975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7592" name="Text Box 5">
              <a:extLst>
                <a:ext uri="{FF2B5EF4-FFF2-40B4-BE49-F238E27FC236}">
                  <a16:creationId xmlns:a16="http://schemas.microsoft.com/office/drawing/2014/main" id="{C28F69EC-6749-E5E4-2215-08CC645E7CC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127500" y="1112838"/>
              <a:ext cx="2589213" cy="91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613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  <a:p>
              <a:pPr>
                <a:spcBef>
                  <a:spcPts val="613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 OldSet</a:t>
              </a:r>
            </a:p>
          </p:txBody>
        </p:sp>
        <p:sp>
          <p:nvSpPr>
            <p:cNvPr id="67593" name="Text Box 6">
              <a:extLst>
                <a:ext uri="{FF2B5EF4-FFF2-40B4-BE49-F238E27FC236}">
                  <a16:creationId xmlns:a16="http://schemas.microsoft.com/office/drawing/2014/main" id="{C333692D-A122-291A-7979-BA4A08375A8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035425" y="2090738"/>
              <a:ext cx="2757488" cy="1322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int cardinality()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contains(Object e)</a:t>
              </a:r>
            </a:p>
          </p:txBody>
        </p:sp>
        <p:sp>
          <p:nvSpPr>
            <p:cNvPr id="67594" name="Line 7">
              <a:extLst>
                <a:ext uri="{FF2B5EF4-FFF2-40B4-BE49-F238E27FC236}">
                  <a16:creationId xmlns:a16="http://schemas.microsoft.com/office/drawing/2014/main" id="{1BD92F0A-E156-2950-089A-C2AFFB1FA3F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3957638" y="2014538"/>
              <a:ext cx="2547937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95" name="Rectangle 8">
              <a:extLst>
                <a:ext uri="{FF2B5EF4-FFF2-40B4-BE49-F238E27FC236}">
                  <a16:creationId xmlns:a16="http://schemas.microsoft.com/office/drawing/2014/main" id="{06A8E1C5-3C35-7F58-180E-69E13553B24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177088" y="1779588"/>
              <a:ext cx="2547937" cy="206216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7596" name="Text Box 9">
              <a:extLst>
                <a:ext uri="{FF2B5EF4-FFF2-40B4-BE49-F238E27FC236}">
                  <a16:creationId xmlns:a16="http://schemas.microsoft.com/office/drawing/2014/main" id="{1E737121-5508-546E-4D57-4C6D0A66501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7770813" y="1878013"/>
              <a:ext cx="136048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NewSet</a:t>
              </a:r>
            </a:p>
          </p:txBody>
        </p:sp>
        <p:sp>
          <p:nvSpPr>
            <p:cNvPr id="67597" name="Text Box 10">
              <a:extLst>
                <a:ext uri="{FF2B5EF4-FFF2-40B4-BE49-F238E27FC236}">
                  <a16:creationId xmlns:a16="http://schemas.microsoft.com/office/drawing/2014/main" id="{E9B1901C-46E1-56B1-739C-EC6807E55C91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7256463" y="2498725"/>
              <a:ext cx="2824162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insert(Object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remove(Object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int size()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contains(Object e)</a:t>
              </a:r>
            </a:p>
          </p:txBody>
        </p:sp>
        <p:sp>
          <p:nvSpPr>
            <p:cNvPr id="67598" name="Line 11">
              <a:extLst>
                <a:ext uri="{FF2B5EF4-FFF2-40B4-BE49-F238E27FC236}">
                  <a16:creationId xmlns:a16="http://schemas.microsoft.com/office/drawing/2014/main" id="{7CBAF000-F4B2-DBAA-0A91-315F3730875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7177088" y="2422525"/>
              <a:ext cx="2547937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599" name="Rectangle 12">
              <a:extLst>
                <a:ext uri="{FF2B5EF4-FFF2-40B4-BE49-F238E27FC236}">
                  <a16:creationId xmlns:a16="http://schemas.microsoft.com/office/drawing/2014/main" id="{D4C84B53-FFA3-2FDC-581F-A2BF6D834DC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59225" y="4652963"/>
              <a:ext cx="2547938" cy="215106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67600" name="Text Box 13">
              <a:extLst>
                <a:ext uri="{FF2B5EF4-FFF2-40B4-BE49-F238E27FC236}">
                  <a16:creationId xmlns:a16="http://schemas.microsoft.com/office/drawing/2014/main" id="{A6C43B8D-4921-AA11-3175-F5FF6A81EC8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230688" y="4748213"/>
              <a:ext cx="2003425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Adapter</a:t>
              </a:r>
            </a:p>
          </p:txBody>
        </p:sp>
        <p:sp>
          <p:nvSpPr>
            <p:cNvPr id="67601" name="Text Box 14">
              <a:extLst>
                <a:ext uri="{FF2B5EF4-FFF2-40B4-BE49-F238E27FC236}">
                  <a16:creationId xmlns:a16="http://schemas.microsoft.com/office/drawing/2014/main" id="{36C40599-173B-472E-D28E-2D15D02B8C6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037013" y="5346700"/>
              <a:ext cx="267970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add(Object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del(Object e)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int cardinality()</a:t>
              </a:r>
            </a:p>
            <a:p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contains(Object e)</a:t>
              </a:r>
            </a:p>
          </p:txBody>
        </p:sp>
        <p:sp>
          <p:nvSpPr>
            <p:cNvPr id="67602" name="Line 15">
              <a:extLst>
                <a:ext uri="{FF2B5EF4-FFF2-40B4-BE49-F238E27FC236}">
                  <a16:creationId xmlns:a16="http://schemas.microsoft.com/office/drawing/2014/main" id="{C9479FCF-B637-4006-8ECE-11FCA189E7B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3959225" y="5272088"/>
              <a:ext cx="2547938" cy="0"/>
            </a:xfrm>
            <a:prstGeom prst="line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03" name="AutoShape 16">
              <a:extLst>
                <a:ext uri="{FF2B5EF4-FFF2-40B4-BE49-F238E27FC236}">
                  <a16:creationId xmlns:a16="http://schemas.microsoft.com/office/drawing/2014/main" id="{919C6499-4591-326A-C406-C1E368EE26D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086350" y="3527425"/>
              <a:ext cx="292100" cy="331788"/>
            </a:xfrm>
            <a:prstGeom prst="triangle">
              <a:avLst>
                <a:gd name="adj" fmla="val 50000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67604" name="AutoShape 18">
              <a:extLst>
                <a:ext uri="{FF2B5EF4-FFF2-40B4-BE49-F238E27FC236}">
                  <a16:creationId xmlns:a16="http://schemas.microsoft.com/office/drawing/2014/main" id="{AEA05810-D30D-A168-49CB-1380C9AE7C89}"/>
                </a:ext>
              </a:extLst>
            </p:cNvPr>
            <p:cNvCxnSpPr>
              <a:cxnSpLocks noChangeShapeType="1"/>
              <a:stCxn id="67603" idx="3"/>
              <a:endCxn id="67599" idx="0"/>
            </p:cNvCxnSpPr>
            <p:nvPr/>
          </p:nvCxnSpPr>
          <p:spPr bwMode="blackWhite">
            <a:xfrm>
              <a:off x="5232400" y="3859213"/>
              <a:ext cx="1588" cy="793750"/>
            </a:xfrm>
            <a:prstGeom prst="straightConnector1">
              <a:avLst/>
            </a:prstGeom>
            <a:noFill/>
            <a:ln w="28575" cap="sq">
              <a:solidFill>
                <a:srgbClr val="0000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5" name="AutoShape 19">
              <a:extLst>
                <a:ext uri="{FF2B5EF4-FFF2-40B4-BE49-F238E27FC236}">
                  <a16:creationId xmlns:a16="http://schemas.microsoft.com/office/drawing/2014/main" id="{155B08B5-5B79-BE61-F861-16E11C55B81F}"/>
                </a:ext>
              </a:extLst>
            </p:cNvPr>
            <p:cNvCxnSpPr>
              <a:cxnSpLocks noChangeShapeType="1"/>
              <a:stCxn id="67597" idx="2"/>
              <a:endCxn id="67599" idx="0"/>
            </p:cNvCxnSpPr>
            <p:nvPr/>
          </p:nvCxnSpPr>
          <p:spPr bwMode="blackWhite">
            <a:xfrm rot="5400000">
              <a:off x="6534944" y="2518569"/>
              <a:ext cx="833438" cy="3435350"/>
            </a:xfrm>
            <a:prstGeom prst="bentConnector3">
              <a:avLst>
                <a:gd name="adj1" fmla="val 49903"/>
              </a:avLst>
            </a:prstGeom>
            <a:noFill/>
            <a:ln w="57150" cap="sq">
              <a:solidFill>
                <a:srgbClr val="0000CC"/>
              </a:solidFill>
              <a:miter lim="800000"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06" name="Line 20">
              <a:extLst>
                <a:ext uri="{FF2B5EF4-FFF2-40B4-BE49-F238E27FC236}">
                  <a16:creationId xmlns:a16="http://schemas.microsoft.com/office/drawing/2014/main" id="{0E10A3F0-4729-182C-83A7-4EF541A68072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2449513" y="6446838"/>
              <a:ext cx="1536700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07" name="AutoShape 21">
              <a:extLst>
                <a:ext uri="{FF2B5EF4-FFF2-40B4-BE49-F238E27FC236}">
                  <a16:creationId xmlns:a16="http://schemas.microsoft.com/office/drawing/2014/main" id="{85826AB4-E6B4-0BB5-6DF7-ED73D15E55B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 flipV="1">
              <a:off x="6972300" y="5375275"/>
              <a:ext cx="2352675" cy="504825"/>
            </a:xfrm>
            <a:prstGeom prst="foldedCorner">
              <a:avLst>
                <a:gd name="adj" fmla="val 17935"/>
              </a:avLst>
            </a:prstGeom>
            <a:solidFill>
              <a:srgbClr val="CCFFCC"/>
            </a:solidFill>
            <a:ln w="12700" cap="sq">
              <a:solidFill>
                <a:srgbClr val="0000CC"/>
              </a:solidFill>
              <a:round/>
              <a:headEnd/>
              <a:tailEnd/>
            </a:ln>
          </p:spPr>
          <p:txBody>
            <a:bodyPr rot="10800000"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insert(e) ;</a:t>
              </a:r>
            </a:p>
          </p:txBody>
        </p:sp>
        <p:sp>
          <p:nvSpPr>
            <p:cNvPr id="67608" name="Line 22">
              <a:extLst>
                <a:ext uri="{FF2B5EF4-FFF2-40B4-BE49-F238E27FC236}">
                  <a16:creationId xmlns:a16="http://schemas.microsoft.com/office/drawing/2014/main" id="{1282B538-72F1-3911-72BF-8C3F76DACA6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>
              <a:off x="5880100" y="5543550"/>
              <a:ext cx="109220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3847" name="Text Box 23">
            <a:extLst>
              <a:ext uri="{FF2B5EF4-FFF2-40B4-BE49-F238E27FC236}">
                <a16:creationId xmlns:a16="http://schemas.microsoft.com/office/drawing/2014/main" id="{3202367F-231C-EB62-C064-7EA026AA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341438"/>
            <a:ext cx="3359150" cy="3086100"/>
          </a:xfrm>
          <a:prstGeom prst="rect">
            <a:avLst/>
          </a:prstGeom>
          <a:solidFill>
            <a:srgbClr val="FFFFCC"/>
          </a:solidFill>
          <a:ln w="38100" cmpd="dbl">
            <a:solidFill>
              <a:srgbClr val="0000CC"/>
            </a:solidFill>
            <a:prstDash val="sysDash"/>
            <a:miter lim="800000"/>
            <a:headEnd type="none" w="sm" len="sm"/>
            <a:tailEnd type="none" w="sm" len="sm"/>
          </a:ln>
        </p:spPr>
        <p:txBody>
          <a:bodyPr lIns="100772" tIns="100772" rIns="100772" bIns="100772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o"/>
            </a:pP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Adapter set makes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NewSet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appear as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OldSet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FontTx/>
              <a:buChar char="o"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OldSet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is an </a:t>
            </a:r>
            <a:r>
              <a:rPr lang="en-US" altLang="en-US" sz="2400" b="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interface</a:t>
            </a:r>
            <a:r>
              <a:rPr lang="en-US" altLang="en-US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, not a </a:t>
            </a:r>
            <a:r>
              <a:rPr lang="en-US" altLang="en-US" sz="2400" b="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  <a:endParaRPr lang="en-US" altLang="en-US" sz="2400" b="0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67589" name="AutoShape 16">
            <a:extLst>
              <a:ext uri="{FF2B5EF4-FFF2-40B4-BE49-F238E27FC236}">
                <a16:creationId xmlns:a16="http://schemas.microsoft.com/office/drawing/2014/main" id="{ABDED894-AEEE-31F6-8D65-7719F8D89C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523288" y="3783013"/>
            <a:ext cx="292100" cy="3317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CBEC57C-69CB-965A-9BA0-DF65591A1C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195263"/>
            <a:ext cx="10006012" cy="787400"/>
          </a:xfrm>
        </p:spPr>
        <p:txBody>
          <a:bodyPr lIns="101472" tIns="50738" rIns="101472" bIns="50738"/>
          <a:lstStyle/>
          <a:p>
            <a:pPr algn="l" eaLnBrk="1" hangingPunct="1"/>
            <a:r>
              <a:rPr lang="en-US" altLang="zh-CN" sz="3600">
                <a:ea typeface="SimSun" panose="02010600030101010101" pitchFamily="2" charset="-122"/>
              </a:rPr>
              <a:t> Class Adapter - Code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6CB67D97-5CC5-3315-325C-7F51E8282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093788"/>
            <a:ext cx="5908675" cy="127158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Client Code:</a:t>
            </a:r>
          </a:p>
          <a:p>
            <a:pPr eaLnBrk="1" hangingPunct="1"/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OldSet t = new Adapter();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   public void test() {  t.add();  }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37CE5D0D-3E50-4904-479A-859E7A20F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749550"/>
            <a:ext cx="4384675" cy="1849438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Target  Code: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interface OldSet {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public void  add</a:t>
            </a:r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(){}</a:t>
            </a:r>
          </a:p>
          <a:p>
            <a:pPr eaLnBrk="1" hangingPunct="1"/>
            <a:r>
              <a:rPr lang="en-US" altLang="zh-CN" sz="3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D16A946E-5E3F-5D21-AF80-166CCE0EF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749550"/>
            <a:ext cx="5238750" cy="1763713"/>
          </a:xfrm>
          <a:prstGeom prst="rect">
            <a:avLst/>
          </a:prstGeom>
          <a:solidFill>
            <a:srgbClr val="FFCC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Adaptee  Code: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NewSet {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public void insert(){}</a:t>
            </a:r>
          </a:p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5304" name="Text Box 6">
            <a:extLst>
              <a:ext uri="{FF2B5EF4-FFF2-40B4-BE49-F238E27FC236}">
                <a16:creationId xmlns:a16="http://schemas.microsoft.com/office/drawing/2014/main" id="{7A2468AC-D732-3E37-7FE7-8201A379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018088"/>
            <a:ext cx="9372600" cy="17335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Adapter  Code: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class Adapter extends NewSet implements OldSet {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   public void add() { insert();}</a:t>
            </a:r>
          </a:p>
          <a:p>
            <a:pPr eaLnBrk="1" hangingPunct="1"/>
            <a:r>
              <a:rPr lang="en-US" altLang="zh-CN" sz="26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69639" name="Picture 2">
            <a:extLst>
              <a:ext uri="{FF2B5EF4-FFF2-40B4-BE49-F238E27FC236}">
                <a16:creationId xmlns:a16="http://schemas.microsoft.com/office/drawing/2014/main" id="{034F519D-80A9-28FA-0474-B2DC95C3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38100"/>
            <a:ext cx="37830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  <p:bldP spid="553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0CD028B9-36E4-A5C6-5CB4-629F2913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46038"/>
            <a:ext cx="8596312" cy="1255712"/>
          </a:xfrm>
        </p:spPr>
        <p:txBody>
          <a:bodyPr/>
          <a:lstStyle/>
          <a:p>
            <a:r>
              <a:rPr lang="en-IN" altLang="en-US" sz="3200"/>
              <a:t>Example: Restaurant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81E2-FC9C-DC9D-1BDC-4FD50B8BE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113" y="1338263"/>
            <a:ext cx="9296400" cy="54991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IN" altLang="en-US" sz="3200"/>
              <a:t>A restaurant application uses geo-coded address for customer delivery (Longitude, Latitude).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IN" altLang="en-US" sz="3200"/>
              <a:t>However, the customer application uses traditional address (House #, Street # etc).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IN" altLang="en-US" sz="3200"/>
              <a:t>Both are working software: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IN" altLang="en-US" sz="2800"/>
              <a:t>You do not want to change either.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5C63DE9-68A8-6494-4783-5055C555F6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6063" y="301625"/>
            <a:ext cx="9588500" cy="908050"/>
          </a:xfrm>
        </p:spPr>
        <p:txBody>
          <a:bodyPr anchor="t"/>
          <a:lstStyle/>
          <a:p>
            <a:pPr algn="l">
              <a:lnSpc>
                <a:spcPct val="95000"/>
              </a:lnSpc>
            </a:pPr>
            <a:r>
              <a:rPr lang="en-US" altLang="en-US">
                <a:solidFill>
                  <a:srgbClr val="FFFFFF"/>
                </a:solidFill>
                <a:latin typeface="Georgia" panose="02040502050405020303" pitchFamily="18" charset="0"/>
              </a:rPr>
              <a:t>Object Adapter Pattern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3F419F7-85A2-CC3B-B980-5BFF001370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0488" y="5335588"/>
            <a:ext cx="2341562" cy="1008062"/>
          </a:xfrm>
          <a:prstGeom prst="rect">
            <a:avLst/>
          </a:prstGeom>
          <a:solidFill>
            <a:srgbClr val="99FF66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Restaurant </a:t>
            </a:r>
          </a:p>
          <a:p>
            <a:pPr algn="ctr">
              <a:lnSpc>
                <a:spcPct val="80000"/>
              </a:lnSpc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A7C7D1B4-B128-9126-0602-0360A4CD55B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9338" y="1265238"/>
            <a:ext cx="2889250" cy="2298700"/>
          </a:xfrm>
          <a:prstGeom prst="rect">
            <a:avLst/>
          </a:prstGeom>
          <a:solidFill>
            <a:srgbClr val="99FF66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AAE616B0-AC77-792D-0F35-7EF809E1A31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208463" y="1284288"/>
            <a:ext cx="2889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1E563146-7A23-E84C-7CC1-2EA4926558D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671888" y="2030413"/>
            <a:ext cx="29178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getAddressGL()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2A2608C5-2063-7F03-E65F-0770691C717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3589338" y="1930400"/>
            <a:ext cx="2889250" cy="20638"/>
          </a:xfrm>
          <a:prstGeom prst="line">
            <a:avLst/>
          </a:prstGeom>
          <a:noFill/>
          <a:ln w="127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A8508AAF-62AF-A058-7F36-640514398E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97700" y="1698625"/>
            <a:ext cx="2695575" cy="2200275"/>
          </a:xfrm>
          <a:prstGeom prst="rect">
            <a:avLst/>
          </a:prstGeom>
          <a:solidFill>
            <a:srgbClr val="99FF66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C86DF5B9-FE09-0863-1759-9C991D5AF75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319963" y="1762125"/>
            <a:ext cx="2514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D6DAF510-12F4-B8A0-5F1A-ED1D0CA7ACF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113588" y="2609850"/>
            <a:ext cx="29876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getAddress()</a:t>
            </a:r>
          </a:p>
        </p:txBody>
      </p:sp>
      <p:sp>
        <p:nvSpPr>
          <p:cNvPr id="72715" name="Line 11">
            <a:extLst>
              <a:ext uri="{FF2B5EF4-FFF2-40B4-BE49-F238E27FC236}">
                <a16:creationId xmlns:a16="http://schemas.microsoft.com/office/drawing/2014/main" id="{A4EE6EBC-9886-500C-3917-456B09DEC86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997700" y="2384425"/>
            <a:ext cx="2695575" cy="0"/>
          </a:xfrm>
          <a:prstGeom prst="line">
            <a:avLst/>
          </a:prstGeom>
          <a:noFill/>
          <a:ln w="127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7E733FD2-4B33-605D-6391-7542FE0D109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90925" y="4764088"/>
            <a:ext cx="2697163" cy="1576387"/>
          </a:xfrm>
          <a:prstGeom prst="rect">
            <a:avLst/>
          </a:prstGeom>
          <a:solidFill>
            <a:srgbClr val="99FF66"/>
          </a:solidFill>
          <a:ln w="12700" cap="sq">
            <a:solidFill>
              <a:srgbClr val="0000CC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59847365-69EF-FC09-7509-E3DF7D9DE35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571875" y="4864100"/>
            <a:ext cx="27638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RestrantAdapter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D6461B85-22C9-0876-BB39-6A90BD866F7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673475" y="5502275"/>
            <a:ext cx="28368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getAddressGL()</a:t>
            </a:r>
          </a:p>
        </p:txBody>
      </p:sp>
      <p:sp>
        <p:nvSpPr>
          <p:cNvPr id="72719" name="Line 15">
            <a:extLst>
              <a:ext uri="{FF2B5EF4-FFF2-40B4-BE49-F238E27FC236}">
                <a16:creationId xmlns:a16="http://schemas.microsoft.com/office/drawing/2014/main" id="{E341E9D1-EA85-D9F8-7E8E-CF70CCC5092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90925" y="5422900"/>
            <a:ext cx="2697163" cy="0"/>
          </a:xfrm>
          <a:prstGeom prst="line">
            <a:avLst/>
          </a:prstGeom>
          <a:noFill/>
          <a:ln w="12700" cap="sq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20" name="AutoShape 16">
            <a:extLst>
              <a:ext uri="{FF2B5EF4-FFF2-40B4-BE49-F238E27FC236}">
                <a16:creationId xmlns:a16="http://schemas.microsoft.com/office/drawing/2014/main" id="{09418EB0-0C4B-5699-22C8-371E154842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84725" y="3563938"/>
            <a:ext cx="307975" cy="352425"/>
          </a:xfrm>
          <a:prstGeom prst="triangle">
            <a:avLst>
              <a:gd name="adj" fmla="val 50000"/>
            </a:avLst>
          </a:prstGeom>
          <a:noFill/>
          <a:ln w="38100" cap="sq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72721" name="AutoShape 18">
            <a:extLst>
              <a:ext uri="{FF2B5EF4-FFF2-40B4-BE49-F238E27FC236}">
                <a16:creationId xmlns:a16="http://schemas.microsoft.com/office/drawing/2014/main" id="{356D508A-DF1A-6226-9848-A8880E42008E}"/>
              </a:ext>
            </a:extLst>
          </p:cNvPr>
          <p:cNvCxnSpPr>
            <a:cxnSpLocks noChangeShapeType="1"/>
            <a:stCxn id="72720" idx="3"/>
            <a:endCxn id="72716" idx="0"/>
          </p:cNvCxnSpPr>
          <p:nvPr/>
        </p:nvCxnSpPr>
        <p:spPr bwMode="blackWhite">
          <a:xfrm>
            <a:off x="4938713" y="3916363"/>
            <a:ext cx="1587" cy="847725"/>
          </a:xfrm>
          <a:prstGeom prst="straightConnector1">
            <a:avLst/>
          </a:prstGeom>
          <a:noFill/>
          <a:ln w="57150" cap="sq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2" name="Line 20">
            <a:extLst>
              <a:ext uri="{FF2B5EF4-FFF2-40B4-BE49-F238E27FC236}">
                <a16:creationId xmlns:a16="http://schemas.microsoft.com/office/drawing/2014/main" id="{5B58335A-4456-473E-E9CA-2DE6D779FC1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432050" y="5910263"/>
            <a:ext cx="1146175" cy="3175"/>
          </a:xfrm>
          <a:prstGeom prst="line">
            <a:avLst/>
          </a:prstGeom>
          <a:noFill/>
          <a:ln w="38100" cap="sq">
            <a:solidFill>
              <a:srgbClr val="0000CC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2723" name="AutoShape 21">
            <a:extLst>
              <a:ext uri="{FF2B5EF4-FFF2-40B4-BE49-F238E27FC236}">
                <a16:creationId xmlns:a16="http://schemas.microsoft.com/office/drawing/2014/main" id="{4C075EEA-6285-163F-439A-DABB135A1B88}"/>
              </a:ext>
            </a:extLst>
          </p:cNvPr>
          <p:cNvSpPr>
            <a:spLocks noChangeArrowheads="1"/>
          </p:cNvSpPr>
          <p:nvPr/>
        </p:nvSpPr>
        <p:spPr bwMode="blackWhite">
          <a:xfrm flipV="1">
            <a:off x="6780213" y="5534025"/>
            <a:ext cx="2487612" cy="538163"/>
          </a:xfrm>
          <a:prstGeom prst="foldedCorner">
            <a:avLst>
              <a:gd name="adj" fmla="val 17935"/>
            </a:avLst>
          </a:prstGeom>
          <a:solidFill>
            <a:srgbClr val="FFFFCC"/>
          </a:solidFill>
          <a:ln w="12700" cap="sq">
            <a:solidFill>
              <a:srgbClr val="0000CC"/>
            </a:solidFill>
            <a:round/>
            <a:headEnd/>
            <a:tailEnd/>
          </a:ln>
        </p:spPr>
        <p:txBody>
          <a:bodyPr rot="10800000" wrap="none" lIns="100772" tIns="50387" rIns="100772" bIns="5038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getAddress ;</a:t>
            </a:r>
          </a:p>
        </p:txBody>
      </p:sp>
      <p:sp>
        <p:nvSpPr>
          <p:cNvPr id="72724" name="Line 22">
            <a:extLst>
              <a:ext uri="{FF2B5EF4-FFF2-40B4-BE49-F238E27FC236}">
                <a16:creationId xmlns:a16="http://schemas.microsoft.com/office/drawing/2014/main" id="{87D61156-8C62-077D-7602-6A1324D078A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030913" y="5711825"/>
            <a:ext cx="749300" cy="52388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2725" name="Straight Connector 24">
            <a:extLst>
              <a:ext uri="{FF2B5EF4-FFF2-40B4-BE49-F238E27FC236}">
                <a16:creationId xmlns:a16="http://schemas.microsoft.com/office/drawing/2014/main" id="{9E3727F2-6B8A-5ACE-3FCF-42E292C7C19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633494" y="4534694"/>
            <a:ext cx="1231900" cy="1588"/>
          </a:xfrm>
          <a:prstGeom prst="lin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6" name="Diamond 26">
            <a:extLst>
              <a:ext uri="{FF2B5EF4-FFF2-40B4-BE49-F238E27FC236}">
                <a16:creationId xmlns:a16="http://schemas.microsoft.com/office/drawing/2014/main" id="{B88256E2-6A26-2A41-21B6-D5588C34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040313"/>
            <a:ext cx="404813" cy="223837"/>
          </a:xfrm>
          <a:prstGeom prst="diamond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b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72727" name="Straight Connector 27">
            <a:extLst>
              <a:ext uri="{FF2B5EF4-FFF2-40B4-BE49-F238E27FC236}">
                <a16:creationId xmlns:a16="http://schemas.microsoft.com/office/drawing/2014/main" id="{B45C6D68-C788-DC86-9642-E01FCCD8F85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718300" y="5151438"/>
            <a:ext cx="1530350" cy="3175"/>
          </a:xfrm>
          <a:prstGeom prst="line">
            <a:avLst/>
          </a:prstGeom>
          <a:noFill/>
          <a:ln w="5715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">
            <a:extLst>
              <a:ext uri="{FF2B5EF4-FFF2-40B4-BE49-F238E27FC236}">
                <a16:creationId xmlns:a16="http://schemas.microsoft.com/office/drawing/2014/main" id="{B3A4641B-0A32-596E-D705-F800B44F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74638"/>
            <a:ext cx="8820150" cy="673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4000" kern="0" dirty="0">
                <a:latin typeface="+mj-lt"/>
                <a:ea typeface="+mj-ea"/>
                <a:cs typeface="+mj-cs"/>
              </a:rPr>
              <a:t>Example 2: Restaurant Adaptation</a:t>
            </a:r>
            <a:br>
              <a:rPr lang="en-US" sz="4000" kern="0" dirty="0">
                <a:latin typeface="+mj-lt"/>
                <a:ea typeface="+mj-ea"/>
                <a:cs typeface="+mj-cs"/>
              </a:rPr>
            </a:br>
            <a:endParaRPr lang="en-US" sz="40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407DCB5-ED6B-1C7D-6CF5-C81D3328D24A}"/>
              </a:ext>
            </a:extLst>
          </p:cNvPr>
          <p:cNvSpPr txBox="1">
            <a:spLocks/>
          </p:cNvSpPr>
          <p:nvPr/>
        </p:nvSpPr>
        <p:spPr>
          <a:xfrm>
            <a:off x="671513" y="315913"/>
            <a:ext cx="8596312" cy="1255712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IN" sz="3600" kern="0" dirty="0"/>
              <a:t>Solution: Object Adapter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A401569-234B-5B16-7335-35F11E2A4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211138"/>
            <a:ext cx="8821737" cy="673100"/>
          </a:xfrm>
        </p:spPr>
        <p:txBody>
          <a:bodyPr/>
          <a:lstStyle/>
          <a:p>
            <a:r>
              <a:rPr lang="en-US" altLang="en-US" sz="3200"/>
              <a:t>Example Code: Object Adapter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95180D-F21E-BC98-8C35-1C3BE9023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4763" y="627063"/>
            <a:ext cx="5345113" cy="7056437"/>
          </a:xfrm>
          <a:solidFill>
            <a:srgbClr val="FFFFCC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class Customer{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Address </a:t>
            </a:r>
            <a:r>
              <a:rPr lang="en-US" altLang="en-US" sz="2400" b="1">
                <a:solidFill>
                  <a:srgbClr val="FF0000"/>
                </a:solidFill>
              </a:rPr>
              <a:t>getAddress</a:t>
            </a:r>
            <a:r>
              <a:rPr lang="en-US" altLang="en-US" sz="2400" b="1"/>
              <a:t>(String address, String city, String state, String zip){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	// do some calculation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} –</a:t>
            </a:r>
            <a:r>
              <a:rPr lang="en-US" altLang="en-US" sz="2400" b="1">
                <a:solidFill>
                  <a:srgbClr val="0000CC"/>
                </a:solidFill>
              </a:rPr>
              <a:t>Adaptee</a:t>
            </a:r>
          </a:p>
          <a:p>
            <a:endParaRPr lang="en-US" altLang="en-US" sz="24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interface Target{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	void </a:t>
            </a:r>
            <a:r>
              <a:rPr lang="en-US" altLang="en-US" sz="2400" b="1">
                <a:solidFill>
                  <a:srgbClr val="FF0000"/>
                </a:solidFill>
              </a:rPr>
              <a:t>getAdressGL</a:t>
            </a:r>
            <a:r>
              <a:rPr lang="en-US" altLang="en-US" sz="2400" b="1"/>
              <a:t>(String lat, String lng);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}  - </a:t>
            </a:r>
            <a:r>
              <a:rPr lang="en-US" altLang="en-US" sz="2400" b="1">
                <a:solidFill>
                  <a:srgbClr val="0000CC"/>
                </a:solidFill>
              </a:rPr>
              <a:t>Restaurant application uses  geocoded addresses.</a:t>
            </a:r>
          </a:p>
          <a:p>
            <a:endParaRPr lang="en-US" altLang="en-US" sz="24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	</a:t>
            </a:r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8D0E8DB9-B46A-8DD2-C489-01946DA1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612775"/>
            <a:ext cx="4652963" cy="67357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class CustomerAdapter implements Target{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private Customer customer = new Customer();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public void 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getAddressGL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(String lat, String lng){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calculate latitude and longitude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// return address, city, state, </a:t>
            </a:r>
            <a:r>
              <a:rPr lang="en-US" altLang="en-US" sz="1700" u="sng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zip</a:t>
            </a:r>
            <a:endParaRPr lang="en-US" altLang="en-US" sz="17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 </a:t>
            </a: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Adress=customer.getAddress();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GLAddress=conv(Address);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} 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149B12B-58F8-5AC4-2FDB-6C5733687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309563"/>
            <a:ext cx="8988425" cy="1020762"/>
          </a:xfrm>
        </p:spPr>
        <p:txBody>
          <a:bodyPr/>
          <a:lstStyle/>
          <a:p>
            <a:pPr eaLnBrk="1" hangingPunct="1"/>
            <a:r>
              <a:rPr lang="en-US" altLang="en-US" sz="3200"/>
              <a:t>Adapter design pattern for comparing Objects</a:t>
            </a:r>
          </a:p>
        </p:txBody>
      </p:sp>
      <p:grpSp>
        <p:nvGrpSpPr>
          <p:cNvPr id="74755" name="Group 33">
            <a:extLst>
              <a:ext uri="{FF2B5EF4-FFF2-40B4-BE49-F238E27FC236}">
                <a16:creationId xmlns:a16="http://schemas.microsoft.com/office/drawing/2014/main" id="{D67B0CBB-6E17-0976-3C23-083B36312A4D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2025650"/>
            <a:ext cx="9220200" cy="3448050"/>
            <a:chOff x="392024" y="2785881"/>
            <a:chExt cx="9076063" cy="2687884"/>
          </a:xfrm>
        </p:grpSpPr>
        <p:grpSp>
          <p:nvGrpSpPr>
            <p:cNvPr id="74758" name="Group 3">
              <a:extLst>
                <a:ext uri="{FF2B5EF4-FFF2-40B4-BE49-F238E27FC236}">
                  <a16:creationId xmlns:a16="http://schemas.microsoft.com/office/drawing/2014/main" id="{4D062C24-ED5C-CF1A-5F2B-47675F8F7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178" y="2785881"/>
              <a:ext cx="2959434" cy="465480"/>
              <a:chOff x="1636" y="1604"/>
              <a:chExt cx="1691" cy="266"/>
            </a:xfrm>
          </p:grpSpPr>
          <p:sp>
            <p:nvSpPr>
              <p:cNvPr id="40992" name="Rectangle 4">
                <a:extLst>
                  <a:ext uri="{FF2B5EF4-FFF2-40B4-BE49-F238E27FC236}">
                    <a16:creationId xmlns:a16="http://schemas.microsoft.com/office/drawing/2014/main" id="{F0AFEA47-662F-6BBF-6778-220B6439F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1604"/>
                <a:ext cx="1691" cy="266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sp>
            <p:nvSpPr>
              <p:cNvPr id="40993" name="Rectangle 5">
                <a:extLst>
                  <a:ext uri="{FF2B5EF4-FFF2-40B4-BE49-F238E27FC236}">
                    <a16:creationId xmlns:a16="http://schemas.microsoft.com/office/drawing/2014/main" id="{5509D0C8-103A-F6EF-8B7E-891A76C01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" y="1670"/>
                <a:ext cx="957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400" dirty="0">
                    <a:solidFill>
                      <a:srgbClr val="006600"/>
                    </a:solidFill>
                    <a:latin typeface="+mn-lt"/>
                  </a:rPr>
                  <a:t>Comparator</a:t>
                </a:r>
                <a:endParaRPr lang="en-US" sz="5400" dirty="0">
                  <a:solidFill>
                    <a:srgbClr val="006600"/>
                  </a:solidFill>
                  <a:latin typeface="+mn-lt"/>
                </a:endParaRPr>
              </a:p>
            </p:txBody>
          </p:sp>
        </p:grpSp>
        <p:grpSp>
          <p:nvGrpSpPr>
            <p:cNvPr id="74759" name="Group 6">
              <a:extLst>
                <a:ext uri="{FF2B5EF4-FFF2-40B4-BE49-F238E27FC236}">
                  <a16:creationId xmlns:a16="http://schemas.microsoft.com/office/drawing/2014/main" id="{152EEFB9-A265-1A6A-0164-E658D5370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3178" y="3247860"/>
              <a:ext cx="2959434" cy="463731"/>
              <a:chOff x="1636" y="1856"/>
              <a:chExt cx="1691" cy="265"/>
            </a:xfrm>
          </p:grpSpPr>
          <p:sp>
            <p:nvSpPr>
              <p:cNvPr id="40990" name="Rectangle 7">
                <a:extLst>
                  <a:ext uri="{FF2B5EF4-FFF2-40B4-BE49-F238E27FC236}">
                    <a16:creationId xmlns:a16="http://schemas.microsoft.com/office/drawing/2014/main" id="{04A5A638-3C14-1DCD-2889-C602AA693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1856"/>
                <a:ext cx="1691" cy="265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sp>
            <p:nvSpPr>
              <p:cNvPr id="40991" name="Rectangle 8">
                <a:extLst>
                  <a:ext uri="{FF2B5EF4-FFF2-40B4-BE49-F238E27FC236}">
                    <a16:creationId xmlns:a16="http://schemas.microsoft.com/office/drawing/2014/main" id="{0E76FA04-CD2F-33B8-B484-ADB15779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932"/>
                <a:ext cx="1105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400" dirty="0" err="1">
                    <a:solidFill>
                      <a:srgbClr val="006600"/>
                    </a:solidFill>
                    <a:latin typeface="+mn-lt"/>
                  </a:rPr>
                  <a:t>int</a:t>
                </a:r>
                <a:r>
                  <a:rPr lang="en-US" sz="2400" dirty="0">
                    <a:solidFill>
                      <a:srgbClr val="006600"/>
                    </a:solidFill>
                    <a:latin typeface="+mn-lt"/>
                  </a:rPr>
                  <a:t> compare()</a:t>
                </a:r>
                <a:endParaRPr lang="en-US" sz="5400" dirty="0">
                  <a:solidFill>
                    <a:srgbClr val="006600"/>
                  </a:solidFill>
                  <a:latin typeface="+mn-lt"/>
                </a:endParaRPr>
              </a:p>
            </p:txBody>
          </p:sp>
        </p:grpSp>
        <p:sp>
          <p:nvSpPr>
            <p:cNvPr id="40965" name="Line 9">
              <a:extLst>
                <a:ext uri="{FF2B5EF4-FFF2-40B4-BE49-F238E27FC236}">
                  <a16:creationId xmlns:a16="http://schemas.microsoft.com/office/drawing/2014/main" id="{2F793207-10A6-A102-0ECF-AD57819AA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829" y="3013584"/>
              <a:ext cx="929796" cy="86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sp>
          <p:nvSpPr>
            <p:cNvPr id="40966" name="Line 10">
              <a:extLst>
                <a:ext uri="{FF2B5EF4-FFF2-40B4-BE49-F238E27FC236}">
                  <a16:creationId xmlns:a16="http://schemas.microsoft.com/office/drawing/2014/main" id="{0E5FF619-7925-B446-69DC-5AC23B010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550" y="4324113"/>
              <a:ext cx="1515803" cy="24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sp>
          <p:nvSpPr>
            <p:cNvPr id="40967" name="Line 11">
              <a:extLst>
                <a:ext uri="{FF2B5EF4-FFF2-40B4-BE49-F238E27FC236}">
                  <a16:creationId xmlns:a16="http://schemas.microsoft.com/office/drawing/2014/main" id="{EB7267CC-C86E-A797-902A-FFB9BA55F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2353" y="4348864"/>
              <a:ext cx="1563" cy="195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sp>
          <p:nvSpPr>
            <p:cNvPr id="40968" name="Line 12">
              <a:extLst>
                <a:ext uri="{FF2B5EF4-FFF2-40B4-BE49-F238E27FC236}">
                  <a16:creationId xmlns:a16="http://schemas.microsoft.com/office/drawing/2014/main" id="{FC71B718-5552-A103-61AC-653239154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036" y="3686792"/>
              <a:ext cx="1562" cy="88234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sp>
          <p:nvSpPr>
            <p:cNvPr id="40969" name="Rectangle 13">
              <a:extLst>
                <a:ext uri="{FF2B5EF4-FFF2-40B4-BE49-F238E27FC236}">
                  <a16:creationId xmlns:a16="http://schemas.microsoft.com/office/drawing/2014/main" id="{22AF598D-BD1F-A6F1-8BC7-9DCB939CE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240" y="4310500"/>
              <a:ext cx="1176701" cy="298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400" dirty="0" err="1">
                  <a:latin typeface="+mn-lt"/>
                </a:rPr>
                <a:t>adaptee</a:t>
              </a:r>
              <a:endParaRPr lang="en-US" sz="5400" dirty="0">
                <a:latin typeface="+mn-lt"/>
              </a:endParaRPr>
            </a:p>
          </p:txBody>
        </p:sp>
        <p:sp>
          <p:nvSpPr>
            <p:cNvPr id="40970" name="Freeform 14">
              <a:extLst>
                <a:ext uri="{FF2B5EF4-FFF2-40B4-BE49-F238E27FC236}">
                  <a16:creationId xmlns:a16="http://schemas.microsoft.com/office/drawing/2014/main" id="{3E43CF10-21EE-1CD3-8FCF-2F243B0FA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655" y="3711543"/>
              <a:ext cx="317225" cy="268541"/>
            </a:xfrm>
            <a:custGeom>
              <a:avLst/>
              <a:gdLst>
                <a:gd name="T0" fmla="*/ 2147483647 w 181"/>
                <a:gd name="T1" fmla="*/ 2147483647 h 154"/>
                <a:gd name="T2" fmla="*/ 0 w 181"/>
                <a:gd name="T3" fmla="*/ 2147483647 h 154"/>
                <a:gd name="T4" fmla="*/ 2147483647 w 181"/>
                <a:gd name="T5" fmla="*/ 0 h 154"/>
                <a:gd name="T6" fmla="*/ 2147483647 w 181"/>
                <a:gd name="T7" fmla="*/ 2147483647 h 154"/>
                <a:gd name="T8" fmla="*/ 2147483647 w 181"/>
                <a:gd name="T9" fmla="*/ 214748364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154"/>
                <a:gd name="T17" fmla="*/ 181 w 181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154">
                  <a:moveTo>
                    <a:pt x="98" y="154"/>
                  </a:moveTo>
                  <a:lnTo>
                    <a:pt x="0" y="154"/>
                  </a:lnTo>
                  <a:lnTo>
                    <a:pt x="98" y="0"/>
                  </a:lnTo>
                  <a:lnTo>
                    <a:pt x="181" y="154"/>
                  </a:lnTo>
                  <a:lnTo>
                    <a:pt x="98" y="154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lIns="100772" tIns="50387" rIns="100772" bIns="5038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sp>
          <p:nvSpPr>
            <p:cNvPr id="40971" name="Line 15">
              <a:extLst>
                <a:ext uri="{FF2B5EF4-FFF2-40B4-BE49-F238E27FC236}">
                  <a16:creationId xmlns:a16="http://schemas.microsoft.com/office/drawing/2014/main" id="{27962F89-8404-3020-F1B5-65A2BA8AC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550" y="3980084"/>
              <a:ext cx="1563" cy="3440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5400">
                <a:latin typeface="+mn-lt"/>
              </a:endParaRPr>
            </a:p>
          </p:txBody>
        </p:sp>
        <p:grpSp>
          <p:nvGrpSpPr>
            <p:cNvPr id="74767" name="Group 16">
              <a:extLst>
                <a:ext uri="{FF2B5EF4-FFF2-40B4-BE49-F238E27FC236}">
                  <a16:creationId xmlns:a16="http://schemas.microsoft.com/office/drawing/2014/main" id="{BB7A2931-24BB-410E-320F-0D0D18A9A0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654" y="2785881"/>
              <a:ext cx="2959433" cy="465480"/>
              <a:chOff x="3719" y="1604"/>
              <a:chExt cx="1691" cy="266"/>
            </a:xfrm>
          </p:grpSpPr>
          <p:sp>
            <p:nvSpPr>
              <p:cNvPr id="40988" name="Rectangle 17">
                <a:extLst>
                  <a:ext uri="{FF2B5EF4-FFF2-40B4-BE49-F238E27FC236}">
                    <a16:creationId xmlns:a16="http://schemas.microsoft.com/office/drawing/2014/main" id="{7A547C29-2BDC-07E6-89AF-52D5FADB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1604"/>
                <a:ext cx="1691" cy="266"/>
              </a:xfrm>
              <a:prstGeom prst="rect">
                <a:avLst/>
              </a:prstGeom>
              <a:solidFill>
                <a:srgbClr val="FFFFCC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sp>
            <p:nvSpPr>
              <p:cNvPr id="40989" name="Rectangle 18">
                <a:extLst>
                  <a:ext uri="{FF2B5EF4-FFF2-40B4-BE49-F238E27FC236}">
                    <a16:creationId xmlns:a16="http://schemas.microsoft.com/office/drawing/2014/main" id="{98A8C616-1D2F-7ADB-7274-0704EDD9B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1670"/>
                <a:ext cx="888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Student</a:t>
                </a:r>
                <a:endParaRPr lang="en-US" sz="660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74768" name="Group 19">
              <a:extLst>
                <a:ext uri="{FF2B5EF4-FFF2-40B4-BE49-F238E27FC236}">
                  <a16:creationId xmlns:a16="http://schemas.microsoft.com/office/drawing/2014/main" id="{C5AEEF34-7B97-D96C-902B-8D3039393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296" y="4569054"/>
              <a:ext cx="2961185" cy="439231"/>
              <a:chOff x="2712" y="2611"/>
              <a:chExt cx="1692" cy="251"/>
            </a:xfrm>
          </p:grpSpPr>
          <p:sp>
            <p:nvSpPr>
              <p:cNvPr id="40986" name="Rectangle 20">
                <a:extLst>
                  <a:ext uri="{FF2B5EF4-FFF2-40B4-BE49-F238E27FC236}">
                    <a16:creationId xmlns:a16="http://schemas.microsoft.com/office/drawing/2014/main" id="{ADDA7BA4-F870-27C3-14EC-965110688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611"/>
                <a:ext cx="1692" cy="251"/>
              </a:xfrm>
              <a:prstGeom prst="rect">
                <a:avLst/>
              </a:prstGeom>
              <a:solidFill>
                <a:srgbClr val="FFFFCC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sp>
            <p:nvSpPr>
              <p:cNvPr id="74781" name="Rectangle 21">
                <a:extLst>
                  <a:ext uri="{FF2B5EF4-FFF2-40B4-BE49-F238E27FC236}">
                    <a16:creationId xmlns:a16="http://schemas.microsoft.com/office/drawing/2014/main" id="{E92FFFEB-D943-892D-CAFF-CF16A5FB5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679"/>
                <a:ext cx="157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StudComparator</a:t>
                </a:r>
                <a:endParaRPr lang="en-US" altLang="en-US" sz="6000"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769" name="Group 22">
              <a:extLst>
                <a:ext uri="{FF2B5EF4-FFF2-40B4-BE49-F238E27FC236}">
                  <a16:creationId xmlns:a16="http://schemas.microsoft.com/office/drawing/2014/main" id="{28FA39E9-80D6-CE95-057F-24D2A0812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6294" y="5008285"/>
              <a:ext cx="2961184" cy="465480"/>
              <a:chOff x="2712" y="2848"/>
              <a:chExt cx="1692" cy="266"/>
            </a:xfrm>
          </p:grpSpPr>
          <p:sp>
            <p:nvSpPr>
              <p:cNvPr id="40984" name="Rectangle 23">
                <a:extLst>
                  <a:ext uri="{FF2B5EF4-FFF2-40B4-BE49-F238E27FC236}">
                    <a16:creationId xmlns:a16="http://schemas.microsoft.com/office/drawing/2014/main" id="{2F125515-8E0A-3031-E8E4-A1CBAF33F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2848"/>
                <a:ext cx="1692" cy="266"/>
              </a:xfrm>
              <a:prstGeom prst="rect">
                <a:avLst/>
              </a:prstGeom>
              <a:solidFill>
                <a:srgbClr val="FFFFCC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solidFill>
                    <a:srgbClr val="006600"/>
                  </a:solidFill>
                  <a:latin typeface="+mn-lt"/>
                </a:endParaRPr>
              </a:p>
            </p:txBody>
          </p:sp>
          <p:sp>
            <p:nvSpPr>
              <p:cNvPr id="40985" name="Rectangle 24">
                <a:extLst>
                  <a:ext uri="{FF2B5EF4-FFF2-40B4-BE49-F238E27FC236}">
                    <a16:creationId xmlns:a16="http://schemas.microsoft.com/office/drawing/2014/main" id="{E42BE1F0-23B3-5ADD-9308-A701C0DB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910"/>
                <a:ext cx="1105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400" dirty="0" err="1">
                    <a:solidFill>
                      <a:srgbClr val="006600"/>
                    </a:solidFill>
                    <a:latin typeface="+mn-lt"/>
                  </a:rPr>
                  <a:t>int</a:t>
                </a:r>
                <a:r>
                  <a:rPr lang="en-US" sz="2400" dirty="0">
                    <a:solidFill>
                      <a:srgbClr val="006600"/>
                    </a:solidFill>
                    <a:latin typeface="+mn-lt"/>
                  </a:rPr>
                  <a:t> compare()</a:t>
                </a:r>
                <a:endParaRPr lang="en-US" sz="5400" dirty="0">
                  <a:solidFill>
                    <a:srgbClr val="006600"/>
                  </a:solidFill>
                  <a:latin typeface="+mn-lt"/>
                </a:endParaRPr>
              </a:p>
            </p:txBody>
          </p:sp>
        </p:grpSp>
        <p:grpSp>
          <p:nvGrpSpPr>
            <p:cNvPr id="74770" name="Group 25">
              <a:extLst>
                <a:ext uri="{FF2B5EF4-FFF2-40B4-BE49-F238E27FC236}">
                  <a16:creationId xmlns:a16="http://schemas.microsoft.com/office/drawing/2014/main" id="{608FB69B-8E84-14FD-B505-A53DF3CF7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654" y="3247861"/>
              <a:ext cx="2959433" cy="689472"/>
              <a:chOff x="3719" y="1856"/>
              <a:chExt cx="1691" cy="394"/>
            </a:xfrm>
          </p:grpSpPr>
          <p:sp>
            <p:nvSpPr>
              <p:cNvPr id="40980" name="Rectangle 26">
                <a:extLst>
                  <a:ext uri="{FF2B5EF4-FFF2-40B4-BE49-F238E27FC236}">
                    <a16:creationId xmlns:a16="http://schemas.microsoft.com/office/drawing/2014/main" id="{37EF8797-0F2A-CA91-9092-D4E6C0E8E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1856"/>
                <a:ext cx="1691" cy="265"/>
              </a:xfrm>
              <a:prstGeom prst="rect">
                <a:avLst/>
              </a:prstGeom>
              <a:solidFill>
                <a:srgbClr val="FFFFCC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grpSp>
            <p:nvGrpSpPr>
              <p:cNvPr id="74775" name="Group 27">
                <a:extLst>
                  <a:ext uri="{FF2B5EF4-FFF2-40B4-BE49-F238E27FC236}">
                    <a16:creationId xmlns:a16="http://schemas.microsoft.com/office/drawing/2014/main" id="{045DA5DF-28FE-08D6-057D-B8B85629B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4" y="1932"/>
                <a:ext cx="1158" cy="318"/>
                <a:chOff x="4127" y="1942"/>
                <a:chExt cx="1158" cy="318"/>
              </a:xfrm>
            </p:grpSpPr>
            <p:sp>
              <p:nvSpPr>
                <p:cNvPr id="74776" name="Rectangle 28">
                  <a:extLst>
                    <a:ext uri="{FF2B5EF4-FFF2-40B4-BE49-F238E27FC236}">
                      <a16:creationId xmlns:a16="http://schemas.microsoft.com/office/drawing/2014/main" id="{15D90675-A6C9-C35E-26CA-E55DCAA25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" y="1942"/>
                  <a:ext cx="1158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3200">
                      <a:solidFill>
                        <a:srgbClr val="000000"/>
                      </a:solidFill>
                      <a:latin typeface="Comic Sans MS" panose="030F0702030302020204" pitchFamily="66" charset="0"/>
                      <a:cs typeface="Arial" panose="020B0604020202020204" pitchFamily="34" charset="0"/>
                    </a:rPr>
                    <a:t>int score()</a:t>
                  </a:r>
                  <a:endParaRPr lang="en-US" altLang="en-US" sz="6600"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77" name="Rectangle 29">
                  <a:extLst>
                    <a:ext uri="{FF2B5EF4-FFF2-40B4-BE49-F238E27FC236}">
                      <a16:creationId xmlns:a16="http://schemas.microsoft.com/office/drawing/2014/main" id="{93B2BFC2-214C-96D8-991E-8302E118C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2" y="1988"/>
                  <a:ext cx="0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chemeClr val="bg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4900"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4771" name="Group 30">
              <a:extLst>
                <a:ext uri="{FF2B5EF4-FFF2-40B4-BE49-F238E27FC236}">
                  <a16:creationId xmlns:a16="http://schemas.microsoft.com/office/drawing/2014/main" id="{8AD837A4-26E9-A564-E0EE-437F19E81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24" y="2785881"/>
              <a:ext cx="1492843" cy="465480"/>
              <a:chOff x="224" y="1604"/>
              <a:chExt cx="853" cy="266"/>
            </a:xfrm>
          </p:grpSpPr>
          <p:sp>
            <p:nvSpPr>
              <p:cNvPr id="40979" name="Rectangle 32">
                <a:extLst>
                  <a:ext uri="{FF2B5EF4-FFF2-40B4-BE49-F238E27FC236}">
                    <a16:creationId xmlns:a16="http://schemas.microsoft.com/office/drawing/2014/main" id="{A33B46CC-197C-493B-0E1E-5E19A8BF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1604"/>
                <a:ext cx="853" cy="266"/>
              </a:xfrm>
              <a:prstGeom prst="rect">
                <a:avLst/>
              </a:prstGeom>
              <a:solidFill>
                <a:srgbClr val="FFFFCC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0" tIns="45711" rIns="91420" bIns="45711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5400">
                  <a:latin typeface="+mn-lt"/>
                </a:endParaRPr>
              </a:p>
            </p:txBody>
          </p:sp>
          <p:sp>
            <p:nvSpPr>
              <p:cNvPr id="40978" name="Rectangle 31">
                <a:extLst>
                  <a:ext uri="{FF2B5EF4-FFF2-40B4-BE49-F238E27FC236}">
                    <a16:creationId xmlns:a16="http://schemas.microsoft.com/office/drawing/2014/main" id="{710C9423-FD7B-8D0F-FF88-9F20D5C95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1665"/>
                <a:ext cx="629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3200" dirty="0">
                    <a:solidFill>
                      <a:srgbClr val="0000CC"/>
                    </a:solidFill>
                    <a:latin typeface="+mn-lt"/>
                  </a:rPr>
                  <a:t>Client</a:t>
                </a:r>
                <a:endParaRPr lang="en-US" sz="6600" dirty="0">
                  <a:solidFill>
                    <a:srgbClr val="0000CC"/>
                  </a:solidFill>
                  <a:latin typeface="+mn-lt"/>
                </a:endParaRPr>
              </a:p>
            </p:txBody>
          </p:sp>
        </p:grpSp>
      </p:grpSp>
      <p:sp>
        <p:nvSpPr>
          <p:cNvPr id="40977" name="Text Box 33">
            <a:extLst>
              <a:ext uri="{FF2B5EF4-FFF2-40B4-BE49-F238E27FC236}">
                <a16:creationId xmlns:a16="http://schemas.microsoft.com/office/drawing/2014/main" id="{A63053A8-E6D5-53AE-9A8A-B89EBC5D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5989638"/>
            <a:ext cx="8396287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72" tIns="50387" rIns="100772" bIns="5038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00" dirty="0">
                <a:solidFill>
                  <a:srgbClr val="0000CC"/>
                </a:solidFill>
                <a:latin typeface="+mn-lt"/>
              </a:rPr>
              <a:t>This idea has been used in implementing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00" dirty="0">
                <a:solidFill>
                  <a:srgbClr val="0000CC"/>
                </a:solidFill>
                <a:latin typeface="+mn-lt"/>
              </a:rPr>
              <a:t>“Comparable” in Java</a:t>
            </a: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BE6A6313-5FB4-9C49-8A50-EBAEC76514B4}"/>
              </a:ext>
            </a:extLst>
          </p:cNvPr>
          <p:cNvSpPr>
            <a:spLocks/>
          </p:cNvSpPr>
          <p:nvPr/>
        </p:nvSpPr>
        <p:spPr bwMode="auto">
          <a:xfrm>
            <a:off x="6824663" y="3208338"/>
            <a:ext cx="322262" cy="344487"/>
          </a:xfrm>
          <a:custGeom>
            <a:avLst/>
            <a:gdLst>
              <a:gd name="T0" fmla="*/ 2147483647 w 181"/>
              <a:gd name="T1" fmla="*/ 2147483647 h 154"/>
              <a:gd name="T2" fmla="*/ 0 w 181"/>
              <a:gd name="T3" fmla="*/ 2147483647 h 154"/>
              <a:gd name="T4" fmla="*/ 2147483647 w 181"/>
              <a:gd name="T5" fmla="*/ 0 h 154"/>
              <a:gd name="T6" fmla="*/ 2147483647 w 181"/>
              <a:gd name="T7" fmla="*/ 2147483647 h 154"/>
              <a:gd name="T8" fmla="*/ 2147483647 w 181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54"/>
              <a:gd name="T17" fmla="*/ 181 w 181"/>
              <a:gd name="T18" fmla="*/ 154 h 1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54">
                <a:moveTo>
                  <a:pt x="98" y="154"/>
                </a:moveTo>
                <a:lnTo>
                  <a:pt x="0" y="154"/>
                </a:lnTo>
                <a:lnTo>
                  <a:pt x="98" y="0"/>
                </a:lnTo>
                <a:lnTo>
                  <a:pt x="181" y="154"/>
                </a:lnTo>
                <a:lnTo>
                  <a:pt x="98" y="154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 lIns="100772" tIns="50387" rIns="100772" bIns="5038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5400">
              <a:latin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B5672847-B5DD-8C5C-5680-1AC3F11D6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22238"/>
            <a:ext cx="8596312" cy="1255712"/>
          </a:xfrm>
        </p:spPr>
        <p:txBody>
          <a:bodyPr/>
          <a:lstStyle/>
          <a:p>
            <a:r>
              <a:rPr lang="en-IN" altLang="en-US" sz="3600"/>
              <a:t>Java Comparator: Example 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203DC2B-C34B-558C-EA3B-4B0B0C19F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413" y="1403350"/>
            <a:ext cx="9829800" cy="4751388"/>
          </a:xfrm>
        </p:spPr>
        <p:txBody>
          <a:bodyPr/>
          <a:lstStyle/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class Student{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int rollno;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    String name, address; 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6600"/>
                </a:solidFill>
              </a:rPr>
              <a:t>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800" b="1"/>
              <a:t>ArrayList &lt;Student&gt; al=</a:t>
            </a:r>
            <a:r>
              <a:rPr lang="en-IN" altLang="en-US" sz="2800" b="1">
                <a:solidFill>
                  <a:srgbClr val="006699"/>
                </a:solidFill>
              </a:rPr>
              <a:t>new</a:t>
            </a:r>
            <a:r>
              <a:rPr lang="en-IN" altLang="en-US" sz="2800" b="1"/>
              <a:t> ArrayList&lt;Student&gt;();</a:t>
            </a:r>
            <a:endParaRPr lang="en-US" altLang="en-US" sz="4800" b="1"/>
          </a:p>
          <a:p>
            <a:pPr marL="104775" indent="0">
              <a:buFont typeface="Wingdings" panose="05000000000000000000" pitchFamily="2" charset="2"/>
              <a:buNone/>
            </a:pPr>
            <a:br>
              <a:rPr lang="en-US" altLang="en-US" sz="2800" b="1"/>
            </a:br>
            <a:r>
              <a:rPr lang="en-US" altLang="en-US" sz="2800" b="1"/>
              <a:t>Collections.sort(al,</a:t>
            </a:r>
            <a:r>
              <a:rPr lang="en-US" altLang="en-US" sz="2800" b="1">
                <a:solidFill>
                  <a:srgbClr val="006699"/>
                </a:solidFill>
              </a:rPr>
              <a:t>new</a:t>
            </a:r>
            <a:r>
              <a:rPr lang="en-US" altLang="en-US" sz="2800" b="1"/>
              <a:t> SortByName());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800" b="1"/>
              <a:t>Collections.sort(al,</a:t>
            </a:r>
            <a:r>
              <a:rPr lang="en-US" altLang="en-US" sz="2800" b="1">
                <a:solidFill>
                  <a:srgbClr val="006699"/>
                </a:solidFill>
              </a:rPr>
              <a:t>new</a:t>
            </a:r>
            <a:r>
              <a:rPr lang="en-US" altLang="en-US" sz="2800" b="1"/>
              <a:t> SortByRoll());</a:t>
            </a:r>
            <a:r>
              <a:rPr lang="en-US" altLang="en-US" sz="2000" b="1"/>
              <a:t> </a:t>
            </a:r>
            <a:r>
              <a:rPr lang="en-US" altLang="en-US" sz="2800" b="1"/>
              <a:t> </a:t>
            </a:r>
          </a:p>
          <a:p>
            <a:pPr marL="104775" indent="0">
              <a:buFont typeface="Wingdings" panose="05000000000000000000" pitchFamily="2" charset="2"/>
              <a:buNone/>
            </a:pPr>
            <a:endParaRPr lang="en-IN" altLang="en-US" sz="4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185F32B-4CBB-021F-B794-840CA1EDC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22238"/>
            <a:ext cx="8596312" cy="12557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n-lt"/>
                <a:ea typeface="ＭＳ Ｐゴシック" pitchFamily="34" charset="-128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ＭＳ Ｐゴシック" pitchFamily="34" charset="-128"/>
              </a:rPr>
              <a:t>StudentComparator</a:t>
            </a:r>
            <a:endParaRPr lang="en-US" sz="3200" dirty="0">
              <a:solidFill>
                <a:schemeClr val="tx1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1FF001C-31A4-C279-4F8A-FBE97BB1A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36638"/>
            <a:ext cx="10080625" cy="585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endParaRPr lang="en-US" altLang="en-US" b="1">
              <a:solidFill>
                <a:schemeClr val="accent2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public class SortByName</a:t>
            </a:r>
            <a:b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		 implements Comparator&lt;Student&gt; {</a:t>
            </a:r>
            <a:b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endParaRPr lang="en-US" altLang="en-US" b="1">
              <a:solidFill>
                <a:schemeClr val="accent2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rgbClr val="FF0000"/>
                </a:solidFill>
                <a:ea typeface="MS PGothic" panose="020B0600070205080204" pitchFamily="34" charset="-128"/>
              </a:rPr>
              <a:t>     public int compare(Student s1, 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rgbClr val="FF0000"/>
                </a:solidFill>
                <a:ea typeface="MS PGothic" panose="020B0600070205080204" pitchFamily="34" charset="-128"/>
              </a:rPr>
              <a:t>        Student s2){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3600" b="1">
                <a:solidFill>
                  <a:srgbClr val="FF0000"/>
                </a:solidFill>
                <a:ea typeface="MS PGothic" panose="020B0600070205080204" pitchFamily="34" charset="-128"/>
              </a:rPr>
              <a:t> return s1.name.CompareTo(s2.name);}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4000" b="1">
                <a:solidFill>
                  <a:srgbClr val="3333CC"/>
                </a:solidFill>
                <a:ea typeface="MS PGothic" panose="020B0600070205080204" pitchFamily="34" charset="-128"/>
              </a:rPr>
              <a:t>}</a:t>
            </a:r>
            <a:br>
              <a:rPr lang="en-US" altLang="en-US" sz="2400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r>
              <a:rPr lang="en-US" altLang="en-US" sz="2400" b="1">
                <a:solidFill>
                  <a:schemeClr val="accent2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     </a:t>
            </a:r>
            <a:endParaRPr lang="en-US" altLang="en-US">
              <a:solidFill>
                <a:schemeClr val="accent2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C53334-DEEA-A147-03F5-D81EA3BE76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82550"/>
            <a:ext cx="10080625" cy="1255713"/>
          </a:xfrm>
        </p:spPr>
        <p:txBody>
          <a:bodyPr/>
          <a:lstStyle/>
          <a:p>
            <a:r>
              <a:rPr lang="en-US" altLang="en-US" sz="3200"/>
              <a:t>Use Composite Pattern to only model dynamic aggregates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C5E9C0-E4C1-6B09-A7BB-B994B117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3721100"/>
            <a:ext cx="1077912" cy="447675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6231" tIns="48116" rIns="96231" bIns="48116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45EE1F5-1E55-ACBE-DAC1-194F04A5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3795713"/>
            <a:ext cx="11191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29" tIns="46779" rIns="95229" bIns="46779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University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8C661FA-DBF5-DBE4-9E91-F62166E1A506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3721100"/>
            <a:ext cx="1077912" cy="447675"/>
            <a:chOff x="2756" y="2020"/>
            <a:chExt cx="616" cy="256"/>
          </a:xfrm>
          <a:solidFill>
            <a:srgbClr val="FFCCFF"/>
          </a:solidFill>
        </p:grpSpPr>
        <p:sp>
          <p:nvSpPr>
            <p:cNvPr id="10245" name="Rectangle 5">
              <a:extLst>
                <a:ext uri="{FF2B5EF4-FFF2-40B4-BE49-F238E27FC236}">
                  <a16:creationId xmlns:a16="http://schemas.microsoft.com/office/drawing/2014/main" id="{5A791212-77D5-DF78-2DA4-F082766FB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020"/>
              <a:ext cx="616" cy="2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46" name="Rectangle 6">
              <a:extLst>
                <a:ext uri="{FF2B5EF4-FFF2-40B4-BE49-F238E27FC236}">
                  <a16:creationId xmlns:a16="http://schemas.microsoft.com/office/drawing/2014/main" id="{110E3E98-517F-DDCB-BF0D-9798A85E9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063"/>
              <a:ext cx="446" cy="17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School</a:t>
              </a:r>
            </a:p>
          </p:txBody>
        </p:sp>
      </p:grpSp>
      <p:sp>
        <p:nvSpPr>
          <p:cNvPr id="10248" name="Rectangle 8">
            <a:extLst>
              <a:ext uri="{FF2B5EF4-FFF2-40B4-BE49-F238E27FC236}">
                <a16:creationId xmlns:a16="http://schemas.microsoft.com/office/drawing/2014/main" id="{6346CC89-5AFA-6490-C83E-D3CE1F21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3708400"/>
            <a:ext cx="1457325" cy="447675"/>
          </a:xfrm>
          <a:prstGeom prst="rect">
            <a:avLst/>
          </a:prstGeom>
          <a:solidFill>
            <a:srgbClr val="FFC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6231" tIns="48116" rIns="96231" bIns="48116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A4E75A98-436D-C5C6-15F1-03200D16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3781425"/>
            <a:ext cx="1281113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29" tIns="46779" rIns="95229" bIns="46779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Department</a:t>
            </a:r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EB863188-3427-AAEE-AD2F-92E6BC50A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3944938"/>
            <a:ext cx="1497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6231" tIns="48116" rIns="96231" bIns="48116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51" name="Freeform 11">
            <a:extLst>
              <a:ext uri="{FF2B5EF4-FFF2-40B4-BE49-F238E27FC236}">
                <a16:creationId xmlns:a16="http://schemas.microsoft.com/office/drawing/2014/main" id="{86F92D89-6E47-584F-8B3A-B670822777A1}"/>
              </a:ext>
            </a:extLst>
          </p:cNvPr>
          <p:cNvSpPr>
            <a:spLocks/>
          </p:cNvSpPr>
          <p:nvPr/>
        </p:nvSpPr>
        <p:spPr bwMode="auto">
          <a:xfrm>
            <a:off x="5757863" y="3881438"/>
            <a:ext cx="184150" cy="155575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48" y="88"/>
              </a:cxn>
              <a:cxn ang="0">
                <a:pos x="104" y="40"/>
              </a:cxn>
              <a:cxn ang="0">
                <a:pos x="48" y="0"/>
              </a:cxn>
              <a:cxn ang="0">
                <a:pos x="8" y="40"/>
              </a:cxn>
            </a:cxnLst>
            <a:rect l="0" t="0" r="r" b="b"/>
            <a:pathLst>
              <a:path w="105" h="89">
                <a:moveTo>
                  <a:pt x="0" y="40"/>
                </a:moveTo>
                <a:lnTo>
                  <a:pt x="48" y="88"/>
                </a:lnTo>
                <a:lnTo>
                  <a:pt x="104" y="40"/>
                </a:lnTo>
                <a:lnTo>
                  <a:pt x="48" y="0"/>
                </a:lnTo>
                <a:lnTo>
                  <a:pt x="8" y="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6231" tIns="48116" rIns="96231" bIns="48116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52" name="Freeform 12">
            <a:extLst>
              <a:ext uri="{FF2B5EF4-FFF2-40B4-BE49-F238E27FC236}">
                <a16:creationId xmlns:a16="http://schemas.microsoft.com/office/drawing/2014/main" id="{3CB13BEE-6FA5-F85C-509C-B402E86A6C50}"/>
              </a:ext>
            </a:extLst>
          </p:cNvPr>
          <p:cNvSpPr>
            <a:spLocks/>
          </p:cNvSpPr>
          <p:nvPr/>
        </p:nvSpPr>
        <p:spPr bwMode="auto">
          <a:xfrm>
            <a:off x="2957513" y="3881438"/>
            <a:ext cx="184150" cy="128587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8" y="72"/>
              </a:cxn>
              <a:cxn ang="0">
                <a:pos x="104" y="32"/>
              </a:cxn>
              <a:cxn ang="0">
                <a:pos x="48" y="0"/>
              </a:cxn>
              <a:cxn ang="0">
                <a:pos x="8" y="32"/>
              </a:cxn>
            </a:cxnLst>
            <a:rect l="0" t="0" r="r" b="b"/>
            <a:pathLst>
              <a:path w="105" h="73">
                <a:moveTo>
                  <a:pt x="0" y="32"/>
                </a:moveTo>
                <a:lnTo>
                  <a:pt x="48" y="72"/>
                </a:lnTo>
                <a:lnTo>
                  <a:pt x="104" y="32"/>
                </a:lnTo>
                <a:lnTo>
                  <a:pt x="48" y="0"/>
                </a:lnTo>
                <a:lnTo>
                  <a:pt x="8" y="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6231" tIns="48116" rIns="96231" bIns="48116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FEEB189D-A5F1-0B0A-3540-BE098AB83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3959225"/>
            <a:ext cx="1274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6231" tIns="48116" rIns="96231" bIns="48116" anchor="ctr"/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endParaRPr lang="en-US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7EB4DFBD-E7E7-90EA-5F7E-84681BEA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222625"/>
            <a:ext cx="39814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29" tIns="46779" rIns="95229" bIns="46779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Organization Chart (variable aggregate):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101112BD-94C4-2882-0347-DAD372DA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621213"/>
            <a:ext cx="31019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29" tIns="46779" rIns="95229" bIns="46779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Dynamic (recursive) aggregate:</a:t>
            </a: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523962D7-D9E2-88D0-B4A4-A0AE9B2C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1485900"/>
            <a:ext cx="17700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29" tIns="46779" rIns="95229" bIns="46779">
            <a:spAutoFit/>
          </a:bodyPr>
          <a:lstStyle/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Fixed Structure:</a:t>
            </a:r>
          </a:p>
        </p:txBody>
      </p:sp>
      <p:grpSp>
        <p:nvGrpSpPr>
          <p:cNvPr id="9231" name="Group 69">
            <a:extLst>
              <a:ext uri="{FF2B5EF4-FFF2-40B4-BE49-F238E27FC236}">
                <a16:creationId xmlns:a16="http://schemas.microsoft.com/office/drawing/2014/main" id="{B02BF3C3-A182-4E0F-4FE7-8A4558847D6C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1374775"/>
            <a:ext cx="5140325" cy="1344613"/>
            <a:chOff x="3100388" y="1336675"/>
            <a:chExt cx="3908614" cy="1343180"/>
          </a:xfrm>
        </p:grpSpPr>
        <p:sp>
          <p:nvSpPr>
            <p:cNvPr id="10259" name="Rectangle 19">
              <a:extLst>
                <a:ext uri="{FF2B5EF4-FFF2-40B4-BE49-F238E27FC236}">
                  <a16:creationId xmlns:a16="http://schemas.microsoft.com/office/drawing/2014/main" id="{53F688F3-0760-053E-9DF4-5F5E1386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603" y="1336675"/>
              <a:ext cx="1063462" cy="3774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0" name="Rectangle 20">
              <a:extLst>
                <a:ext uri="{FF2B5EF4-FFF2-40B4-BE49-F238E27FC236}">
                  <a16:creationId xmlns:a16="http://schemas.microsoft.com/office/drawing/2014/main" id="{39E7A7BC-AF80-3E3E-2A0F-5A254B1CE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51" y="1398522"/>
              <a:ext cx="435766" cy="3441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5229" tIns="46779" rIns="95229" bIns="46779">
              <a:spAutoFit/>
            </a:bodyPr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Car</a:t>
              </a:r>
            </a:p>
          </p:txBody>
        </p:sp>
        <p:sp>
          <p:nvSpPr>
            <p:cNvPr id="10261" name="Line 21">
              <a:extLst>
                <a:ext uri="{FF2B5EF4-FFF2-40B4-BE49-F238E27FC236}">
                  <a16:creationId xmlns:a16="http://schemas.microsoft.com/office/drawing/2014/main" id="{934565E2-31C8-7D06-2E7E-6218763A7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7245" y="2007472"/>
              <a:ext cx="14835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2" name="Freeform 22">
              <a:extLst>
                <a:ext uri="{FF2B5EF4-FFF2-40B4-BE49-F238E27FC236}">
                  <a16:creationId xmlns:a16="http://schemas.microsoft.com/office/drawing/2014/main" id="{660180B8-7562-92E5-2B15-2D0D1B4E4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654" y="1722027"/>
              <a:ext cx="168995" cy="11259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8" y="64"/>
                </a:cxn>
                <a:cxn ang="0">
                  <a:pos x="96" y="24"/>
                </a:cxn>
                <a:cxn ang="0">
                  <a:pos x="48" y="0"/>
                </a:cxn>
                <a:cxn ang="0">
                  <a:pos x="8" y="24"/>
                </a:cxn>
              </a:cxnLst>
              <a:rect l="0" t="0" r="r" b="b"/>
              <a:pathLst>
                <a:path w="97" h="65">
                  <a:moveTo>
                    <a:pt x="0" y="24"/>
                  </a:moveTo>
                  <a:lnTo>
                    <a:pt x="48" y="64"/>
                  </a:lnTo>
                  <a:lnTo>
                    <a:pt x="96" y="24"/>
                  </a:lnTo>
                  <a:lnTo>
                    <a:pt x="48" y="0"/>
                  </a:lnTo>
                  <a:lnTo>
                    <a:pt x="8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6231" tIns="48116" rIns="96231" bIns="48116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4" name="Line 24">
              <a:extLst>
                <a:ext uri="{FF2B5EF4-FFF2-40B4-BE49-F238E27FC236}">
                  <a16:creationId xmlns:a16="http://schemas.microsoft.com/office/drawing/2014/main" id="{F29F0214-F17A-7B01-185B-4ACA6A221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4186" y="1840962"/>
              <a:ext cx="0" cy="1538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5" name="Rectangle 25">
              <a:extLst>
                <a:ext uri="{FF2B5EF4-FFF2-40B4-BE49-F238E27FC236}">
                  <a16:creationId xmlns:a16="http://schemas.microsoft.com/office/drawing/2014/main" id="{71838250-4B0B-83E4-F864-E0B0E303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2273888"/>
              <a:ext cx="841354" cy="3774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6" name="Rectangle 26">
              <a:extLst>
                <a:ext uri="{FF2B5EF4-FFF2-40B4-BE49-F238E27FC236}">
                  <a16:creationId xmlns:a16="http://schemas.microsoft.com/office/drawing/2014/main" id="{222ADE62-4377-CBD8-1159-DBBD9659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714" y="2335734"/>
              <a:ext cx="627696" cy="344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5229" tIns="46779" rIns="95229" bIns="46779">
              <a:spAutoFit/>
            </a:bodyPr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Doors</a:t>
              </a:r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73D4A396-3B7F-625B-7BD6-43B1D569A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17" y="2036017"/>
              <a:ext cx="0" cy="234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69" name="Line 29">
              <a:extLst>
                <a:ext uri="{FF2B5EF4-FFF2-40B4-BE49-F238E27FC236}">
                  <a16:creationId xmlns:a16="http://schemas.microsoft.com/office/drawing/2014/main" id="{6EFB58BB-FFE4-F417-3300-35A570B86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2189" y="2007472"/>
              <a:ext cx="3222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D7B2832C-EF95-6341-C395-32B4B5A6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767" y="2273888"/>
              <a:ext cx="853425" cy="37742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71" name="Rectangle 31">
              <a:extLst>
                <a:ext uri="{FF2B5EF4-FFF2-40B4-BE49-F238E27FC236}">
                  <a16:creationId xmlns:a16="http://schemas.microsoft.com/office/drawing/2014/main" id="{816F0EB8-77C0-6BA7-0EB7-0E673472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885" y="2335734"/>
              <a:ext cx="760478" cy="344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5229" tIns="46779" rIns="95229" bIns="46779">
              <a:spAutoFit/>
            </a:bodyPr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Wheels</a:t>
              </a:r>
            </a:p>
          </p:txBody>
        </p:sp>
        <p:sp>
          <p:nvSpPr>
            <p:cNvPr id="10274" name="Line 34">
              <a:extLst>
                <a:ext uri="{FF2B5EF4-FFF2-40B4-BE49-F238E27FC236}">
                  <a16:creationId xmlns:a16="http://schemas.microsoft.com/office/drawing/2014/main" id="{3948473B-2E9C-B188-7C7A-55109A1DB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725" y="2007472"/>
              <a:ext cx="3222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4" name="Group 37">
              <a:extLst>
                <a:ext uri="{FF2B5EF4-FFF2-40B4-BE49-F238E27FC236}">
                  <a16:creationId xmlns:a16="http://schemas.microsoft.com/office/drawing/2014/main" id="{48E0B9EB-2385-611E-0523-402FF18F1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3816" y="2260597"/>
              <a:ext cx="869583" cy="400564"/>
              <a:chOff x="2916" y="1292"/>
              <a:chExt cx="497" cy="229"/>
            </a:xfrm>
            <a:noFill/>
          </p:grpSpPr>
          <p:sp>
            <p:nvSpPr>
              <p:cNvPr id="10275" name="Rectangle 35">
                <a:extLst>
                  <a:ext uri="{FF2B5EF4-FFF2-40B4-BE49-F238E27FC236}">
                    <a16:creationId xmlns:a16="http://schemas.microsoft.com/office/drawing/2014/main" id="{6C7F71F5-2E45-8617-62DF-BFF2797D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292"/>
                <a:ext cx="480" cy="21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endParaRPr lang="en-US" sz="3200">
                  <a:solidFill>
                    <a:schemeClr val="accent2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0276" name="Rectangle 36">
                <a:extLst>
                  <a:ext uri="{FF2B5EF4-FFF2-40B4-BE49-F238E27FC236}">
                    <a16:creationId xmlns:a16="http://schemas.microsoft.com/office/drawing/2014/main" id="{DD30E210-5F83-E901-37B0-B8C9FBD4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1327"/>
                <a:ext cx="454" cy="194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Battery</a:t>
                </a:r>
              </a:p>
            </p:txBody>
          </p:sp>
        </p:grpSp>
        <p:sp>
          <p:nvSpPr>
            <p:cNvPr id="10278" name="Line 38">
              <a:extLst>
                <a:ext uri="{FF2B5EF4-FFF2-40B4-BE49-F238E27FC236}">
                  <a16:creationId xmlns:a16="http://schemas.microsoft.com/office/drawing/2014/main" id="{3B450EDA-CAC0-D5C6-1E7F-F7B73EBA6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2024" y="2021744"/>
              <a:ext cx="0" cy="2235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279" name="Line 39">
              <a:extLst>
                <a:ext uri="{FF2B5EF4-FFF2-40B4-BE49-F238E27FC236}">
                  <a16:creationId xmlns:a16="http://schemas.microsoft.com/office/drawing/2014/main" id="{80E47237-3137-C98C-F91D-38A545E44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502" y="2007472"/>
              <a:ext cx="12891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5" name="Group 42">
              <a:extLst>
                <a:ext uri="{FF2B5EF4-FFF2-40B4-BE49-F238E27FC236}">
                  <a16:creationId xmlns:a16="http://schemas.microsoft.com/office/drawing/2014/main" id="{798222C0-79BD-6D3D-BC11-1A617CF1F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7436" y="2260597"/>
              <a:ext cx="841566" cy="400564"/>
              <a:chOff x="3524" y="1292"/>
              <a:chExt cx="480" cy="229"/>
            </a:xfrm>
            <a:solidFill>
              <a:srgbClr val="CCFFFF"/>
            </a:solidFill>
          </p:grpSpPr>
          <p:sp>
            <p:nvSpPr>
              <p:cNvPr id="10280" name="Rectangle 40">
                <a:extLst>
                  <a:ext uri="{FF2B5EF4-FFF2-40B4-BE49-F238E27FC236}">
                    <a16:creationId xmlns:a16="http://schemas.microsoft.com/office/drawing/2014/main" id="{4B27A0A7-E9B9-A3AB-8109-FCF1446A9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1292"/>
                <a:ext cx="480" cy="2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endParaRPr lang="en-US" sz="3200">
                  <a:solidFill>
                    <a:schemeClr val="accent2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0281" name="Rectangle 41">
                <a:extLst>
                  <a:ext uri="{FF2B5EF4-FFF2-40B4-BE49-F238E27FC236}">
                    <a16:creationId xmlns:a16="http://schemas.microsoft.com/office/drawing/2014/main" id="{064CBA0A-35D7-50A3-9E71-54430E1B9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1327"/>
                <a:ext cx="383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</a:rPr>
                  <a:t>Engine</a:t>
                </a:r>
              </a:p>
            </p:txBody>
          </p:sp>
        </p:grpSp>
        <p:sp>
          <p:nvSpPr>
            <p:cNvPr id="10283" name="Line 43">
              <a:extLst>
                <a:ext uri="{FF2B5EF4-FFF2-40B4-BE49-F238E27FC236}">
                  <a16:creationId xmlns:a16="http://schemas.microsoft.com/office/drawing/2014/main" id="{C7135B40-44A3-0791-E99E-0191EE35A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970" y="2021744"/>
              <a:ext cx="0" cy="210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311" name="Line 71">
              <a:extLst>
                <a:ext uri="{FF2B5EF4-FFF2-40B4-BE49-F238E27FC236}">
                  <a16:creationId xmlns:a16="http://schemas.microsoft.com/office/drawing/2014/main" id="{F35C6D42-2416-5D59-C422-2EC0DB5DF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775" y="2040774"/>
              <a:ext cx="0" cy="234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6231" tIns="48116" rIns="96231" bIns="48116" anchor="ctr"/>
            <a:lstStyle/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endParaRPr lang="en-US" sz="3200">
                <a:solidFill>
                  <a:schemeClr val="accent2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0312" name="Text Box 72">
              <a:extLst>
                <a:ext uri="{FF2B5EF4-FFF2-40B4-BE49-F238E27FC236}">
                  <a16:creationId xmlns:a16="http://schemas.microsoft.com/office/drawing/2014/main" id="{FC6E24CC-B4B6-78D9-E38C-11D5E502D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77" y="2007472"/>
              <a:ext cx="187101" cy="5407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6231" tIns="48116" rIns="96231" bIns="48116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de-DE" sz="320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*</a:t>
              </a:r>
            </a:p>
          </p:txBody>
        </p:sp>
        <p:sp>
          <p:nvSpPr>
            <p:cNvPr id="10313" name="Text Box 73">
              <a:extLst>
                <a:ext uri="{FF2B5EF4-FFF2-40B4-BE49-F238E27FC236}">
                  <a16:creationId xmlns:a16="http://schemas.microsoft.com/office/drawing/2014/main" id="{AEEBB6B2-5F42-7415-634A-69550641F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9389" y="2053460"/>
              <a:ext cx="187101" cy="5407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6231" tIns="48116" rIns="96231" bIns="48116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None/>
                <a:defRPr/>
              </a:pPr>
              <a:r>
                <a:rPr lang="de-DE" sz="3200">
                  <a:solidFill>
                    <a:schemeClr val="accent2">
                      <a:lumMod val="50000"/>
                    </a:schemeClr>
                  </a:solidFill>
                  <a:latin typeface="+mn-lt"/>
                </a:rPr>
                <a:t>*</a:t>
              </a:r>
            </a:p>
          </p:txBody>
        </p:sp>
      </p:grpSp>
      <p:sp>
        <p:nvSpPr>
          <p:cNvPr id="10314" name="Text Box 74">
            <a:extLst>
              <a:ext uri="{FF2B5EF4-FFF2-40B4-BE49-F238E27FC236}">
                <a16:creationId xmlns:a16="http://schemas.microsoft.com/office/drawing/2014/main" id="{1CE23533-96B2-C0BE-EF29-61AC5F2B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694113"/>
            <a:ext cx="187325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6231" tIns="48116" rIns="96231" bIns="4811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*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F2C19028-54F8-4743-E9C6-BDCF8FA21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3694113"/>
            <a:ext cx="187325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6231" tIns="48116" rIns="96231" bIns="48116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de-DE">
                <a:solidFill>
                  <a:schemeClr val="accent2">
                    <a:lumMod val="50000"/>
                  </a:schemeClr>
                </a:solidFill>
                <a:latin typeface="+mn-lt"/>
              </a:rPr>
              <a:t>*</a:t>
            </a:r>
          </a:p>
        </p:txBody>
      </p:sp>
      <p:grpSp>
        <p:nvGrpSpPr>
          <p:cNvPr id="410642" name="Group 70">
            <a:extLst>
              <a:ext uri="{FF2B5EF4-FFF2-40B4-BE49-F238E27FC236}">
                <a16:creationId xmlns:a16="http://schemas.microsoft.com/office/drawing/2014/main" id="{1A41D5A3-E3D9-0D0B-6D94-A3B7B2129DBC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4684713"/>
            <a:ext cx="4167187" cy="2387600"/>
            <a:chOff x="1752600" y="2599943"/>
            <a:chExt cx="3072137" cy="1553203"/>
          </a:xfrm>
        </p:grpSpPr>
        <p:sp>
          <p:nvSpPr>
            <p:cNvPr id="9238" name="Rectangle 44">
              <a:extLst>
                <a:ext uri="{FF2B5EF4-FFF2-40B4-BE49-F238E27FC236}">
                  <a16:creationId xmlns:a16="http://schemas.microsoft.com/office/drawing/2014/main" id="{6E64AB68-9A4B-66DB-236F-F039E045B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684" y="3781587"/>
              <a:ext cx="895414" cy="371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474" tIns="32737" rIns="65474" bIns="3273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239" name="Rectangle 45">
              <a:extLst>
                <a:ext uri="{FF2B5EF4-FFF2-40B4-BE49-F238E27FC236}">
                  <a16:creationId xmlns:a16="http://schemas.microsoft.com/office/drawing/2014/main" id="{D39D0340-C9EC-CB0F-9C1F-DF2C0F9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417" y="3813991"/>
              <a:ext cx="813670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Compound</a:t>
              </a:r>
            </a:p>
          </p:txBody>
        </p:sp>
        <p:sp>
          <p:nvSpPr>
            <p:cNvPr id="9240" name="Rectangle 46">
              <a:extLst>
                <a:ext uri="{FF2B5EF4-FFF2-40B4-BE49-F238E27FC236}">
                  <a16:creationId xmlns:a16="http://schemas.microsoft.com/office/drawing/2014/main" id="{3D4C3A84-019E-251A-2C90-5351535E7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405" y="3813991"/>
              <a:ext cx="177554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241" name="Rectangle 47">
              <a:extLst>
                <a:ext uri="{FF2B5EF4-FFF2-40B4-BE49-F238E27FC236}">
                  <a16:creationId xmlns:a16="http://schemas.microsoft.com/office/drawing/2014/main" id="{627DC493-4FC7-127E-A150-478E93A4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416" y="3966287"/>
              <a:ext cx="887068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9242" name="Rectangle 48">
              <a:extLst>
                <a:ext uri="{FF2B5EF4-FFF2-40B4-BE49-F238E27FC236}">
                  <a16:creationId xmlns:a16="http://schemas.microsoft.com/office/drawing/2014/main" id="{365860AA-71F1-A54A-8F66-5BB5A7DB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691" y="3781587"/>
              <a:ext cx="1029348" cy="37155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474" tIns="32737" rIns="65474" bIns="3273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243" name="Rectangle 49">
              <a:extLst>
                <a:ext uri="{FF2B5EF4-FFF2-40B4-BE49-F238E27FC236}">
                  <a16:creationId xmlns:a16="http://schemas.microsoft.com/office/drawing/2014/main" id="{1ACA8F87-43D9-A08A-BD2D-F4A7B10E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669" y="3804270"/>
              <a:ext cx="586680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Simple</a:t>
              </a:r>
            </a:p>
          </p:txBody>
        </p:sp>
        <p:sp>
          <p:nvSpPr>
            <p:cNvPr id="9244" name="Rectangle 50">
              <a:extLst>
                <a:ext uri="{FF2B5EF4-FFF2-40B4-BE49-F238E27FC236}">
                  <a16:creationId xmlns:a16="http://schemas.microsoft.com/office/drawing/2014/main" id="{F77B692F-797F-A783-6710-90929584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033" y="3804270"/>
              <a:ext cx="177554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245" name="Rectangle 51">
              <a:extLst>
                <a:ext uri="{FF2B5EF4-FFF2-40B4-BE49-F238E27FC236}">
                  <a16:creationId xmlns:a16="http://schemas.microsoft.com/office/drawing/2014/main" id="{B4EB2769-73A1-2883-A61F-95FF26DF0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669" y="3956566"/>
              <a:ext cx="887068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Statement</a:t>
              </a:r>
            </a:p>
          </p:txBody>
        </p:sp>
        <p:sp>
          <p:nvSpPr>
            <p:cNvPr id="9246" name="Line 52">
              <a:extLst>
                <a:ext uri="{FF2B5EF4-FFF2-40B4-BE49-F238E27FC236}">
                  <a16:creationId xmlns:a16="http://schemas.microsoft.com/office/drawing/2014/main" id="{9BE0F6EE-042A-91D6-077F-D70EA7CB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014" y="3619570"/>
              <a:ext cx="0" cy="152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47" name="Line 53">
              <a:extLst>
                <a:ext uri="{FF2B5EF4-FFF2-40B4-BE49-F238E27FC236}">
                  <a16:creationId xmlns:a16="http://schemas.microsoft.com/office/drawing/2014/main" id="{C5F19644-B86C-1453-5257-6919914A9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7735" y="3619570"/>
              <a:ext cx="16190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48" name="Line 54">
              <a:extLst>
                <a:ext uri="{FF2B5EF4-FFF2-40B4-BE49-F238E27FC236}">
                  <a16:creationId xmlns:a16="http://schemas.microsoft.com/office/drawing/2014/main" id="{26ACD36F-FC01-466C-8646-2BE8DDC38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546" y="3609850"/>
              <a:ext cx="0" cy="1620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49" name="Freeform 55">
              <a:extLst>
                <a:ext uri="{FF2B5EF4-FFF2-40B4-BE49-F238E27FC236}">
                  <a16:creationId xmlns:a16="http://schemas.microsoft.com/office/drawing/2014/main" id="{5338C319-EE56-B8D7-0562-E84454553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625" y="3919841"/>
              <a:ext cx="172818" cy="86409"/>
            </a:xfrm>
            <a:custGeom>
              <a:avLst/>
              <a:gdLst>
                <a:gd name="T0" fmla="*/ 0 w 145"/>
                <a:gd name="T1" fmla="*/ 2147483646 h 73"/>
                <a:gd name="T2" fmla="*/ 2147483646 w 145"/>
                <a:gd name="T3" fmla="*/ 2147483646 h 73"/>
                <a:gd name="T4" fmla="*/ 2147483646 w 145"/>
                <a:gd name="T5" fmla="*/ 2147483646 h 73"/>
                <a:gd name="T6" fmla="*/ 2147483646 w 145"/>
                <a:gd name="T7" fmla="*/ 0 h 73"/>
                <a:gd name="T8" fmla="*/ 2147483646 w 145"/>
                <a:gd name="T9" fmla="*/ 2147483646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73">
                  <a:moveTo>
                    <a:pt x="0" y="32"/>
                  </a:moveTo>
                  <a:lnTo>
                    <a:pt x="56" y="72"/>
                  </a:lnTo>
                  <a:lnTo>
                    <a:pt x="144" y="32"/>
                  </a:lnTo>
                  <a:lnTo>
                    <a:pt x="56" y="0"/>
                  </a:lnTo>
                  <a:lnTo>
                    <a:pt x="16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5474" tIns="32737" rIns="65474" bIns="32737"/>
            <a:lstStyle/>
            <a:p>
              <a:endParaRPr lang="en-GB"/>
            </a:p>
          </p:txBody>
        </p:sp>
        <p:sp>
          <p:nvSpPr>
            <p:cNvPr id="9250" name="Line 56">
              <a:extLst>
                <a:ext uri="{FF2B5EF4-FFF2-40B4-BE49-F238E27FC236}">
                  <a16:creationId xmlns:a16="http://schemas.microsoft.com/office/drawing/2014/main" id="{C0180917-8EF6-41C8-5557-3C44F5AC0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6641" y="3971687"/>
              <a:ext cx="247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51" name="Rectangle 58">
              <a:extLst>
                <a:ext uri="{FF2B5EF4-FFF2-40B4-BE49-F238E27FC236}">
                  <a16:creationId xmlns:a16="http://schemas.microsoft.com/office/drawing/2014/main" id="{3E293459-EEDD-5B5E-1266-8BE2B473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869" y="2599943"/>
              <a:ext cx="639427" cy="25814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474" tIns="32737" rIns="65474" bIns="3273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252" name="Rectangle 59">
              <a:extLst>
                <a:ext uri="{FF2B5EF4-FFF2-40B4-BE49-F238E27FC236}">
                  <a16:creationId xmlns:a16="http://schemas.microsoft.com/office/drawing/2014/main" id="{75676499-6707-2A25-8382-3FDE0EDC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355" y="2642068"/>
              <a:ext cx="702213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Program</a:t>
              </a:r>
            </a:p>
          </p:txBody>
        </p:sp>
        <p:sp>
          <p:nvSpPr>
            <p:cNvPr id="9253" name="Freeform 60">
              <a:extLst>
                <a:ext uri="{FF2B5EF4-FFF2-40B4-BE49-F238E27FC236}">
                  <a16:creationId xmlns:a16="http://schemas.microsoft.com/office/drawing/2014/main" id="{329AF907-90FE-0CED-ABB2-2DA19FB83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859" y="2862411"/>
              <a:ext cx="113412" cy="86409"/>
            </a:xfrm>
            <a:custGeom>
              <a:avLst/>
              <a:gdLst>
                <a:gd name="T0" fmla="*/ 0 w 97"/>
                <a:gd name="T1" fmla="*/ 2147483646 h 73"/>
                <a:gd name="T2" fmla="*/ 2147483646 w 97"/>
                <a:gd name="T3" fmla="*/ 2147483646 h 73"/>
                <a:gd name="T4" fmla="*/ 2147483646 w 97"/>
                <a:gd name="T5" fmla="*/ 2147483646 h 73"/>
                <a:gd name="T6" fmla="*/ 2147483646 w 97"/>
                <a:gd name="T7" fmla="*/ 0 h 73"/>
                <a:gd name="T8" fmla="*/ 2147483646 w 97"/>
                <a:gd name="T9" fmla="*/ 2147483646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73">
                  <a:moveTo>
                    <a:pt x="0" y="32"/>
                  </a:moveTo>
                  <a:lnTo>
                    <a:pt x="48" y="72"/>
                  </a:lnTo>
                  <a:lnTo>
                    <a:pt x="96" y="32"/>
                  </a:lnTo>
                  <a:lnTo>
                    <a:pt x="48" y="0"/>
                  </a:lnTo>
                  <a:lnTo>
                    <a:pt x="8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5474" tIns="32737" rIns="65474" bIns="32737"/>
            <a:lstStyle/>
            <a:p>
              <a:endParaRPr lang="en-GB"/>
            </a:p>
          </p:txBody>
        </p:sp>
        <p:sp>
          <p:nvSpPr>
            <p:cNvPr id="9254" name="Line 61">
              <a:extLst>
                <a:ext uri="{FF2B5EF4-FFF2-40B4-BE49-F238E27FC236}">
                  <a16:creationId xmlns:a16="http://schemas.microsoft.com/office/drawing/2014/main" id="{AFC47366-0EB9-81EB-6A7B-F7ED7329A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345" y="2953141"/>
              <a:ext cx="0" cy="114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55" name="Rectangle 62">
              <a:extLst>
                <a:ext uri="{FF2B5EF4-FFF2-40B4-BE49-F238E27FC236}">
                  <a16:creationId xmlns:a16="http://schemas.microsoft.com/office/drawing/2014/main" id="{51D1E01C-3860-9A9D-166C-1B9151712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756" y="3152961"/>
              <a:ext cx="516294" cy="25706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474" tIns="32737" rIns="65474" bIns="32737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256" name="Rectangle 63">
              <a:extLst>
                <a:ext uri="{FF2B5EF4-FFF2-40B4-BE49-F238E27FC236}">
                  <a16:creationId xmlns:a16="http://schemas.microsoft.com/office/drawing/2014/main" id="{6B3E96F2-4EB8-E447-6BE3-14A2F3CF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60" y="3194005"/>
              <a:ext cx="490175" cy="16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4793" tIns="31828" rIns="64793" bIns="31828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9257" name="Line 65">
              <a:extLst>
                <a:ext uri="{FF2B5EF4-FFF2-40B4-BE49-F238E27FC236}">
                  <a16:creationId xmlns:a16="http://schemas.microsoft.com/office/drawing/2014/main" id="{39182339-A049-8441-7568-A27EB6323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345" y="2981224"/>
              <a:ext cx="0" cy="1868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58" name="Freeform 66">
              <a:extLst>
                <a:ext uri="{FF2B5EF4-FFF2-40B4-BE49-F238E27FC236}">
                  <a16:creationId xmlns:a16="http://schemas.microsoft.com/office/drawing/2014/main" id="{A334B599-55D0-2107-03A4-61B4E5BAB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613" y="3405708"/>
              <a:ext cx="93970" cy="210622"/>
            </a:xfrm>
            <a:custGeom>
              <a:avLst/>
              <a:gdLst>
                <a:gd name="T0" fmla="*/ 2147483646 w 81"/>
                <a:gd name="T1" fmla="*/ 0 h 177"/>
                <a:gd name="T2" fmla="*/ 2147483646 w 81"/>
                <a:gd name="T3" fmla="*/ 2147483646 h 177"/>
                <a:gd name="T4" fmla="*/ 0 w 81"/>
                <a:gd name="T5" fmla="*/ 2147483646 h 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" h="177">
                  <a:moveTo>
                    <a:pt x="80" y="0"/>
                  </a:moveTo>
                  <a:lnTo>
                    <a:pt x="80" y="80"/>
                  </a:lnTo>
                  <a:lnTo>
                    <a:pt x="0" y="1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5474" tIns="32737" rIns="65474" bIns="32737"/>
            <a:lstStyle/>
            <a:p>
              <a:endParaRPr lang="en-GB"/>
            </a:p>
          </p:txBody>
        </p:sp>
        <p:sp>
          <p:nvSpPr>
            <p:cNvPr id="9259" name="Line 67">
              <a:extLst>
                <a:ext uri="{FF2B5EF4-FFF2-40B4-BE49-F238E27FC236}">
                  <a16:creationId xmlns:a16="http://schemas.microsoft.com/office/drawing/2014/main" id="{4219E310-746C-0995-74F7-59CED53A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903" y="3505078"/>
              <a:ext cx="104771" cy="1144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60" name="Text Box 76">
              <a:extLst>
                <a:ext uri="{FF2B5EF4-FFF2-40B4-BE49-F238E27FC236}">
                  <a16:creationId xmlns:a16="http://schemas.microsoft.com/office/drawing/2014/main" id="{C4E4A594-2C9F-8D58-1510-1665FB7E5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685" y="3138730"/>
              <a:ext cx="127453" cy="22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474" tIns="32737" rIns="65474" bIns="3273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de-DE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261" name="Text Box 77">
              <a:extLst>
                <a:ext uri="{FF2B5EF4-FFF2-40B4-BE49-F238E27FC236}">
                  <a16:creationId xmlns:a16="http://schemas.microsoft.com/office/drawing/2014/main" id="{C3B854F0-49A6-376C-8CA7-4CFB3E89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280" y="3015536"/>
              <a:ext cx="128534" cy="22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474" tIns="32737" rIns="65474" bIns="3273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738"/>
                </a:spcAft>
                <a:buClr>
                  <a:srgbClr val="000000"/>
                </a:buClr>
                <a:buSzPct val="75000"/>
              </a:pPr>
              <a:r>
                <a:rPr lang="de-DE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9262" name="Rectangle 83">
              <a:extLst>
                <a:ext uri="{FF2B5EF4-FFF2-40B4-BE49-F238E27FC236}">
                  <a16:creationId xmlns:a16="http://schemas.microsoft.com/office/drawing/2014/main" id="{9B5203E7-B81F-AF33-98CE-668B860F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804" y="3365744"/>
              <a:ext cx="112172" cy="22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5474" tIns="32737" rIns="65474" bIns="32737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738"/>
                </a:spcAft>
                <a:buClr>
                  <a:srgbClr val="000000"/>
                </a:buClr>
                <a:buSzPct val="75000"/>
              </a:pPr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263" name="Line 89">
              <a:extLst>
                <a:ext uri="{FF2B5EF4-FFF2-40B4-BE49-F238E27FC236}">
                  <a16:creationId xmlns:a16="http://schemas.microsoft.com/office/drawing/2014/main" id="{B9353645-9443-4809-E9CD-D91A9FD3B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482" y="3291215"/>
              <a:ext cx="14678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  <p:sp>
          <p:nvSpPr>
            <p:cNvPr id="9264" name="Line 90">
              <a:extLst>
                <a:ext uri="{FF2B5EF4-FFF2-40B4-BE49-F238E27FC236}">
                  <a16:creationId xmlns:a16="http://schemas.microsoft.com/office/drawing/2014/main" id="{FB98F602-E05E-D68F-593E-5FB57B79D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3291216"/>
              <a:ext cx="0" cy="6815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5474" tIns="32737" rIns="65474" bIns="32737" anchor="ctr"/>
            <a:lstStyle/>
            <a:p>
              <a:endParaRPr lang="en-GB"/>
            </a:p>
          </p:txBody>
        </p: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858D7079-974A-01FA-4614-F07D0733EEE4}"/>
              </a:ext>
            </a:extLst>
          </p:cNvPr>
          <p:cNvSpPr/>
          <p:nvPr/>
        </p:nvSpPr>
        <p:spPr bwMode="auto">
          <a:xfrm>
            <a:off x="8445500" y="1971675"/>
            <a:ext cx="635000" cy="706438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A2DF607F-E420-15EC-9A79-8E4BEFD274D2}"/>
              </a:ext>
            </a:extLst>
          </p:cNvPr>
          <p:cNvSpPr/>
          <p:nvPr/>
        </p:nvSpPr>
        <p:spPr bwMode="auto">
          <a:xfrm>
            <a:off x="9080500" y="3613150"/>
            <a:ext cx="635000" cy="704850"/>
          </a:xfrm>
          <a:prstGeom prst="mathMultiply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89FA6A6-26E8-649D-F837-A6361D0A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5702300"/>
            <a:ext cx="9794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/>
      <p:bldP spid="10248" grpId="0" animBg="1"/>
      <p:bldP spid="10249" grpId="0"/>
      <p:bldP spid="10257" grpId="0"/>
      <p:bldP spid="10258" grpId="0"/>
      <p:bldP spid="10314" grpId="0"/>
      <p:bldP spid="103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F7AAB81-156C-E4E7-74F8-CACEC1C12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122238"/>
            <a:ext cx="8596312" cy="12557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n-lt"/>
                <a:ea typeface="ＭＳ Ｐゴシック" pitchFamily="34" charset="-128"/>
              </a:rPr>
              <a:t>Example: </a:t>
            </a:r>
            <a:r>
              <a:rPr lang="en-US" sz="3200" dirty="0" err="1">
                <a:solidFill>
                  <a:schemeClr val="tx1"/>
                </a:solidFill>
                <a:latin typeface="+mn-lt"/>
                <a:ea typeface="ＭＳ Ｐゴシック" pitchFamily="34" charset="-128"/>
              </a:rPr>
              <a:t>StudentComparator</a:t>
            </a:r>
            <a:endParaRPr lang="en-US" sz="3200" dirty="0">
              <a:solidFill>
                <a:schemeClr val="tx1"/>
              </a:solidFill>
              <a:latin typeface="+mn-lt"/>
              <a:ea typeface="ＭＳ Ｐゴシック" pitchFamily="34" charset="-128"/>
            </a:endParaRP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F62577-CAF1-1257-72C7-94F4875CB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36638"/>
            <a:ext cx="10080625" cy="585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endParaRPr lang="en-US" altLang="en-US" b="1">
              <a:solidFill>
                <a:schemeClr val="accent2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public class SortByRoll</a:t>
            </a:r>
            <a:b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		 implements Comparator&lt;Student&gt; {</a:t>
            </a:r>
            <a:b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endParaRPr lang="en-US" altLang="en-US" b="1">
              <a:solidFill>
                <a:schemeClr val="accent2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rgbClr val="FF0000"/>
                </a:solidFill>
                <a:ea typeface="MS PGothic" panose="020B0600070205080204" pitchFamily="34" charset="-128"/>
              </a:rPr>
              <a:t>      public int compare(Student s1, 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rgbClr val="FF0000"/>
                </a:solidFill>
                <a:ea typeface="MS PGothic" panose="020B0600070205080204" pitchFamily="34" charset="-128"/>
              </a:rPr>
              <a:t>        Student s2){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3600" b="1">
                <a:solidFill>
                  <a:srgbClr val="FF0000"/>
                </a:solidFill>
                <a:ea typeface="MS PGothic" panose="020B0600070205080204" pitchFamily="34" charset="-128"/>
              </a:rPr>
              <a:t>     return s1.score() – s2.score();}</a:t>
            </a:r>
          </a:p>
          <a:p>
            <a:pPr lvl="2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3600" b="1">
                <a:solidFill>
                  <a:srgbClr val="3333CC"/>
                </a:solidFill>
                <a:ea typeface="MS PGothic" panose="020B0600070205080204" pitchFamily="34" charset="-128"/>
              </a:rPr>
              <a:t>}</a:t>
            </a:r>
            <a:br>
              <a:rPr lang="en-US" altLang="en-US" sz="2000" b="1">
                <a:solidFill>
                  <a:schemeClr val="accent2"/>
                </a:solidFill>
                <a:ea typeface="MS PGothic" panose="020B0600070205080204" pitchFamily="34" charset="-128"/>
              </a:rPr>
            </a:br>
            <a:r>
              <a:rPr lang="en-US" altLang="en-US" sz="2000" b="1">
                <a:solidFill>
                  <a:schemeClr val="accent2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b="1">
                <a:solidFill>
                  <a:schemeClr val="accent2"/>
                </a:solidFill>
                <a:ea typeface="MS PGothic" panose="020B0600070205080204" pitchFamily="34" charset="-128"/>
              </a:rPr>
              <a:t>     </a:t>
            </a:r>
            <a:endParaRPr lang="en-US" altLang="en-US">
              <a:solidFill>
                <a:schemeClr val="accent2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F022052-6C0C-F937-802C-EED767281E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blackWhite">
          <a:xfrm>
            <a:off x="0" y="-182563"/>
            <a:ext cx="10080625" cy="1255713"/>
          </a:xfrm>
        </p:spPr>
        <p:txBody>
          <a:bodyPr anchor="b"/>
          <a:lstStyle/>
          <a:p>
            <a:r>
              <a:rPr lang="en-US" altLang="en-US" sz="3200"/>
              <a:t>Variant: Universal Adapter--Adapt Multiple Versions of NewSet</a:t>
            </a:r>
          </a:p>
        </p:txBody>
      </p:sp>
      <p:sp>
        <p:nvSpPr>
          <p:cNvPr id="81923" name="Rectangle 16">
            <a:extLst>
              <a:ext uri="{FF2B5EF4-FFF2-40B4-BE49-F238E27FC236}">
                <a16:creationId xmlns:a16="http://schemas.microsoft.com/office/drawing/2014/main" id="{F512D0C4-4DAF-697D-AB04-9E9D2C14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9663"/>
            <a:ext cx="10080625" cy="282257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CC"/>
            </a:solidFill>
            <a:miter lim="800000"/>
            <a:headEnd type="none" w="sm" len="sm"/>
            <a:tailEnd type="none" w="sm" len="sm"/>
          </a:ln>
        </p:spPr>
        <p:txBody>
          <a:bodyPr lIns="100772" tIns="50387" rIns="100772" bIns="5038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509588" indent="-2540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buSzPct val="110000"/>
            </a:pPr>
            <a:r>
              <a:rPr lang="en-US" altLang="en-US" sz="3100">
                <a:solidFill>
                  <a:srgbClr val="00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(Object only) </a:t>
            </a:r>
            <a:r>
              <a:rPr lang="en-US" altLang="en-US" sz="31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Several subclasses to adapt: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buSzPct val="110000"/>
              <a:buFontTx/>
              <a:buChar char="•"/>
            </a:pPr>
            <a:r>
              <a:rPr lang="en-US" altLang="en-US" sz="2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Too expensive to adapt each subclass.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buSzPct val="110000"/>
              <a:buFontTx/>
              <a:buChar char="•"/>
            </a:pPr>
            <a:r>
              <a:rPr lang="en-US" altLang="en-US" sz="26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Create single adapter to superclass interface.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C3300"/>
              </a:buClr>
              <a:buSzPct val="110000"/>
              <a:buFontTx/>
              <a:buChar char="•"/>
            </a:pP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Configure the </a:t>
            </a: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AdaptedSet</a:t>
            </a: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with the specific </a:t>
            </a:r>
            <a:r>
              <a:rPr lang="en-US" altLang="en-US" sz="2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NewSet</a:t>
            </a:r>
            <a:r>
              <a:rPr lang="en-US" altLang="en-US" sz="26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at run-time.</a:t>
            </a:r>
          </a:p>
        </p:txBody>
      </p:sp>
      <p:grpSp>
        <p:nvGrpSpPr>
          <p:cNvPr id="81924" name="Group 19">
            <a:extLst>
              <a:ext uri="{FF2B5EF4-FFF2-40B4-BE49-F238E27FC236}">
                <a16:creationId xmlns:a16="http://schemas.microsoft.com/office/drawing/2014/main" id="{690A5963-40EC-BB72-4D2E-C55AA4CFC50B}"/>
              </a:ext>
            </a:extLst>
          </p:cNvPr>
          <p:cNvGrpSpPr>
            <a:grpSpLocks/>
          </p:cNvGrpSpPr>
          <p:nvPr/>
        </p:nvGrpSpPr>
        <p:grpSpPr bwMode="auto">
          <a:xfrm>
            <a:off x="0" y="4008438"/>
            <a:ext cx="10080625" cy="3352800"/>
            <a:chOff x="537" y="2533"/>
            <a:chExt cx="5516" cy="1769"/>
          </a:xfrm>
        </p:grpSpPr>
        <p:sp>
          <p:nvSpPr>
            <p:cNvPr id="81925" name="Rectangle 3">
              <a:extLst>
                <a:ext uri="{FF2B5EF4-FFF2-40B4-BE49-F238E27FC236}">
                  <a16:creationId xmlns:a16="http://schemas.microsoft.com/office/drawing/2014/main" id="{46F20219-B40A-E077-71B8-94A80E66745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37" y="2533"/>
              <a:ext cx="1163" cy="294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1926" name="Rectangle 4">
              <a:extLst>
                <a:ext uri="{FF2B5EF4-FFF2-40B4-BE49-F238E27FC236}">
                  <a16:creationId xmlns:a16="http://schemas.microsoft.com/office/drawing/2014/main" id="{35A6CDD8-AE00-2BCC-7953-10A2C48C700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38" y="4021"/>
              <a:ext cx="1286" cy="281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NewHashSet</a:t>
              </a:r>
            </a:p>
          </p:txBody>
        </p:sp>
        <p:sp>
          <p:nvSpPr>
            <p:cNvPr id="81927" name="Rectangle 5">
              <a:extLst>
                <a:ext uri="{FF2B5EF4-FFF2-40B4-BE49-F238E27FC236}">
                  <a16:creationId xmlns:a16="http://schemas.microsoft.com/office/drawing/2014/main" id="{2C858A73-FC61-B5B9-C1BC-7C85FDEB90B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27" y="4021"/>
              <a:ext cx="1126" cy="281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NewBitSet</a:t>
              </a:r>
            </a:p>
          </p:txBody>
        </p:sp>
        <p:sp>
          <p:nvSpPr>
            <p:cNvPr id="81928" name="Rectangle 6">
              <a:extLst>
                <a:ext uri="{FF2B5EF4-FFF2-40B4-BE49-F238E27FC236}">
                  <a16:creationId xmlns:a16="http://schemas.microsoft.com/office/drawing/2014/main" id="{5DF20341-DCBD-D4F6-870E-C85BE8EC78A9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350" y="2540"/>
              <a:ext cx="1128" cy="281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OldSet</a:t>
              </a:r>
            </a:p>
          </p:txBody>
        </p:sp>
        <p:sp>
          <p:nvSpPr>
            <p:cNvPr id="81929" name="Rectangle 7">
              <a:extLst>
                <a:ext uri="{FF2B5EF4-FFF2-40B4-BE49-F238E27FC236}">
                  <a16:creationId xmlns:a16="http://schemas.microsoft.com/office/drawing/2014/main" id="{84FF4CA6-C29A-348E-86B3-5CAD6BB769D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233" y="3165"/>
              <a:ext cx="1127" cy="281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NewSet</a:t>
              </a:r>
            </a:p>
          </p:txBody>
        </p:sp>
        <p:sp>
          <p:nvSpPr>
            <p:cNvPr id="81930" name="Rectangle 8">
              <a:extLst>
                <a:ext uri="{FF2B5EF4-FFF2-40B4-BE49-F238E27FC236}">
                  <a16:creationId xmlns:a16="http://schemas.microsoft.com/office/drawing/2014/main" id="{5FC0C5D8-325A-7905-076E-2D499A9F5C9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71" y="3165"/>
              <a:ext cx="1287" cy="281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AdaptedSet</a:t>
              </a:r>
            </a:p>
          </p:txBody>
        </p:sp>
        <p:sp>
          <p:nvSpPr>
            <p:cNvPr id="81931" name="AutoShape 9">
              <a:extLst>
                <a:ext uri="{FF2B5EF4-FFF2-40B4-BE49-F238E27FC236}">
                  <a16:creationId xmlns:a16="http://schemas.microsoft.com/office/drawing/2014/main" id="{C03EE56F-1719-BB61-A157-FC15E0D6037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700" y="3465"/>
              <a:ext cx="185" cy="159"/>
            </a:xfrm>
            <a:prstGeom prst="triangle">
              <a:avLst>
                <a:gd name="adj" fmla="val 50000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1932" name="AutoShape 10">
              <a:extLst>
                <a:ext uri="{FF2B5EF4-FFF2-40B4-BE49-F238E27FC236}">
                  <a16:creationId xmlns:a16="http://schemas.microsoft.com/office/drawing/2014/main" id="{51389D81-6A3C-C9A8-5458-3AE0F4FA6F7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21" y="2834"/>
              <a:ext cx="185" cy="160"/>
            </a:xfrm>
            <a:prstGeom prst="triangle">
              <a:avLst>
                <a:gd name="adj" fmla="val 50000"/>
              </a:avLst>
            </a:prstGeom>
            <a:noFill/>
            <a:ln w="12700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81933" name="AutoShape 11">
              <a:extLst>
                <a:ext uri="{FF2B5EF4-FFF2-40B4-BE49-F238E27FC236}">
                  <a16:creationId xmlns:a16="http://schemas.microsoft.com/office/drawing/2014/main" id="{E4CEF481-B184-0942-1B19-7CDC4B3DA090}"/>
                </a:ext>
              </a:extLst>
            </p:cNvPr>
            <p:cNvCxnSpPr>
              <a:cxnSpLocks noChangeShapeType="1"/>
              <a:stCxn id="81925" idx="3"/>
              <a:endCxn id="81928" idx="1"/>
            </p:cNvCxnSpPr>
            <p:nvPr/>
          </p:nvCxnSpPr>
          <p:spPr bwMode="blackWhite">
            <a:xfrm>
              <a:off x="1700" y="2680"/>
              <a:ext cx="650" cy="1"/>
            </a:xfrm>
            <a:prstGeom prst="straightConnector1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4" name="AutoShape 12">
              <a:extLst>
                <a:ext uri="{FF2B5EF4-FFF2-40B4-BE49-F238E27FC236}">
                  <a16:creationId xmlns:a16="http://schemas.microsoft.com/office/drawing/2014/main" id="{431E1E42-F38F-BA15-5577-796CC0F82917}"/>
                </a:ext>
              </a:extLst>
            </p:cNvPr>
            <p:cNvCxnSpPr>
              <a:cxnSpLocks noChangeShapeType="1"/>
              <a:stCxn id="81932" idx="3"/>
              <a:endCxn id="81930" idx="0"/>
            </p:cNvCxnSpPr>
            <p:nvPr/>
          </p:nvCxnSpPr>
          <p:spPr bwMode="blackWhite">
            <a:xfrm>
              <a:off x="2914" y="2994"/>
              <a:ext cx="1" cy="171"/>
            </a:xfrm>
            <a:prstGeom prst="straightConnector1">
              <a:avLst/>
            </a:prstGeom>
            <a:noFill/>
            <a:ln w="12700" cap="sq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5" name="AutoShape 13">
              <a:extLst>
                <a:ext uri="{FF2B5EF4-FFF2-40B4-BE49-F238E27FC236}">
                  <a16:creationId xmlns:a16="http://schemas.microsoft.com/office/drawing/2014/main" id="{7B6D8FEF-2B01-18E8-3ADA-47CC0216B23C}"/>
                </a:ext>
              </a:extLst>
            </p:cNvPr>
            <p:cNvCxnSpPr>
              <a:cxnSpLocks noChangeShapeType="1"/>
              <a:stCxn id="81930" idx="3"/>
              <a:endCxn id="81929" idx="1"/>
            </p:cNvCxnSpPr>
            <p:nvPr/>
          </p:nvCxnSpPr>
          <p:spPr bwMode="blackWhite">
            <a:xfrm>
              <a:off x="3558" y="3306"/>
              <a:ext cx="675" cy="0"/>
            </a:xfrm>
            <a:prstGeom prst="straightConnector1">
              <a:avLst/>
            </a:prstGeom>
            <a:noFill/>
            <a:ln w="41275" cap="sq">
              <a:solidFill>
                <a:srgbClr val="0000CC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6" name="AutoShape 14">
              <a:extLst>
                <a:ext uri="{FF2B5EF4-FFF2-40B4-BE49-F238E27FC236}">
                  <a16:creationId xmlns:a16="http://schemas.microsoft.com/office/drawing/2014/main" id="{584997A0-704A-88B3-A759-0945B46D371E}"/>
                </a:ext>
              </a:extLst>
            </p:cNvPr>
            <p:cNvCxnSpPr>
              <a:cxnSpLocks noChangeShapeType="1"/>
              <a:stCxn id="81931" idx="3"/>
              <a:endCxn id="81926" idx="0"/>
            </p:cNvCxnSpPr>
            <p:nvPr/>
          </p:nvCxnSpPr>
          <p:spPr bwMode="blackWhite">
            <a:xfrm rot="5400000">
              <a:off x="4189" y="3417"/>
              <a:ext cx="397" cy="811"/>
            </a:xfrm>
            <a:prstGeom prst="bentConnector3">
              <a:avLst>
                <a:gd name="adj1" fmla="val 49875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37" name="AutoShape 15">
              <a:extLst>
                <a:ext uri="{FF2B5EF4-FFF2-40B4-BE49-F238E27FC236}">
                  <a16:creationId xmlns:a16="http://schemas.microsoft.com/office/drawing/2014/main" id="{91D68F7B-7D5D-EF1D-8FDC-C9F6045802FB}"/>
                </a:ext>
              </a:extLst>
            </p:cNvPr>
            <p:cNvCxnSpPr>
              <a:cxnSpLocks noChangeShapeType="1"/>
              <a:stCxn id="81931" idx="3"/>
              <a:endCxn id="81927" idx="0"/>
            </p:cNvCxnSpPr>
            <p:nvPr/>
          </p:nvCxnSpPr>
          <p:spPr bwMode="blackWhite">
            <a:xfrm rot="16200000" flipH="1">
              <a:off x="4943" y="3474"/>
              <a:ext cx="397" cy="697"/>
            </a:xfrm>
            <a:prstGeom prst="bentConnector3">
              <a:avLst>
                <a:gd name="adj1" fmla="val 49875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38" name="Text Box 18">
              <a:extLst>
                <a:ext uri="{FF2B5EF4-FFF2-40B4-BE49-F238E27FC236}">
                  <a16:creationId xmlns:a16="http://schemas.microsoft.com/office/drawing/2014/main" id="{82E46AA8-EF7F-CE3C-2DF8-665446E5A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" y="3122"/>
              <a:ext cx="6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adaptee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A4E359C-D2E3-6419-E596-0F5098EFC2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3" y="274638"/>
            <a:ext cx="5562600" cy="1287462"/>
          </a:xfrm>
          <a:solidFill>
            <a:srgbClr val="FFFFCC"/>
          </a:solidFill>
          <a:ln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en-US" sz="2000"/>
              <a:t>public class IPhoneCharger1 { </a:t>
            </a:r>
            <a:br>
              <a:rPr lang="en-US" altLang="en-US" sz="2000"/>
            </a:br>
            <a:r>
              <a:rPr lang="en-US" altLang="en-US" sz="2000"/>
              <a:t>public void iPhoneCharge(){ </a:t>
            </a:r>
            <a:br>
              <a:rPr lang="en-US" altLang="en-US" sz="2000"/>
            </a:br>
            <a:r>
              <a:rPr lang="en-US" altLang="en-US" sz="2000"/>
              <a:t> System.out.println("The iPhone is charging ..."); }  } </a:t>
            </a:r>
          </a:p>
        </p:txBody>
      </p:sp>
      <p:sp>
        <p:nvSpPr>
          <p:cNvPr id="1401859" name="Rectangle 3">
            <a:extLst>
              <a:ext uri="{FF2B5EF4-FFF2-40B4-BE49-F238E27FC236}">
                <a16:creationId xmlns:a16="http://schemas.microsoft.com/office/drawing/2014/main" id="{FDA4010A-F24B-93C0-AA50-8CD65241A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798638"/>
            <a:ext cx="10080625" cy="1693862"/>
          </a:xfrm>
          <a:solidFill>
            <a:srgbClr val="FFFFCC"/>
          </a:solidFill>
          <a:ln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public class </a:t>
            </a:r>
            <a:r>
              <a:rPr lang="en-US" altLang="en-US" sz="1800" b="1"/>
              <a:t>UniversalCharger</a:t>
            </a:r>
            <a:r>
              <a:rPr lang="en-US" altLang="en-US" sz="2000" b="1"/>
              <a:t> extends IPhoneCharger1 implements ChargAdapter{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public void phoneCharge() { 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altLang="en-US" sz="2000" b="1"/>
              <a:t>super.iPhoneCharge(); } }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BFA2D6D-DBA5-BCFD-659B-70F63276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257175"/>
            <a:ext cx="4278312" cy="1287463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interface ChargAdapter{ public void phoneCharge(); }</a:t>
            </a:r>
            <a:endParaRPr lang="en-US" altLang="en-US" sz="66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1861" name="Rectangle 5">
            <a:extLst>
              <a:ext uri="{FF2B5EF4-FFF2-40B4-BE49-F238E27FC236}">
                <a16:creationId xmlns:a16="http://schemas.microsoft.com/office/drawing/2014/main" id="{C8958039-D73F-868A-60BE-5832E68E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9838"/>
            <a:ext cx="10080625" cy="3733800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lIns="0" tIns="0" rIns="0" bIns="0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class UniversalCharger implements ChargeAdapter{ 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IPhoneCharger iphoneCharger; 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UniversalCharger(IPhoneCharger iphoneCharger1){ 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this.iphoneCharger = iphoneCharger;  } 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 void phoneCharge() {</a:t>
            </a:r>
          </a:p>
          <a:p>
            <a:pPr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iphoneCharger.iPhoneCharge(); } </a:t>
            </a:r>
            <a:r>
              <a:rPr lang="en-US" altLang="en-US" sz="24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1862" name="Text Box 6">
            <a:extLst>
              <a:ext uri="{FF2B5EF4-FFF2-40B4-BE49-F238E27FC236}">
                <a16:creationId xmlns:a16="http://schemas.microsoft.com/office/drawing/2014/main" id="{D87E8B97-726C-7914-6BDE-EAE22CE4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2317750"/>
            <a:ext cx="7097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6832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1025525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75000"/>
            </a:pPr>
            <a:r>
              <a:rPr lang="en-US" altLang="en-US" sz="3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adapter:</a:t>
            </a:r>
          </a:p>
          <a:p>
            <a:pPr lvl="2">
              <a:buClr>
                <a:srgbClr val="000000"/>
              </a:buClr>
              <a:buSzPct val="75000"/>
            </a:pPr>
            <a:r>
              <a:rPr lang="en-US" altLang="en-US" sz="2200">
                <a:solidFill>
                  <a:srgbClr val="CC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Adapter object can have at most two faces.</a:t>
            </a:r>
          </a:p>
          <a:p>
            <a:pPr lvl="1">
              <a:buClr>
                <a:srgbClr val="000000"/>
              </a:buClr>
              <a:buSzPct val="75000"/>
            </a:pPr>
            <a:endParaRPr lang="en-US" altLang="en-US" sz="2200">
              <a:solidFill>
                <a:srgbClr val="CC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401863" name="Text Box 7">
            <a:extLst>
              <a:ext uri="{FF2B5EF4-FFF2-40B4-BE49-F238E27FC236}">
                <a16:creationId xmlns:a16="http://schemas.microsoft.com/office/drawing/2014/main" id="{069B030F-C841-AF51-56B7-25412892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6705600"/>
            <a:ext cx="3962400" cy="5270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854075" indent="-2841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75000"/>
            </a:pPr>
            <a:r>
              <a:rPr lang="en-US" altLang="en-US" sz="3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Object adapter</a:t>
            </a:r>
            <a:endParaRPr lang="en-US" altLang="en-US" sz="3000" b="0">
              <a:solidFill>
                <a:srgbClr val="CC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FD400-387E-476C-780D-19FC5216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1806575"/>
            <a:ext cx="5164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IN" altLang="en-US" sz="720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DB108-590E-21AB-0AD0-5B577A06908D}"/>
              </a:ext>
            </a:extLst>
          </p:cNvPr>
          <p:cNvGrpSpPr>
            <a:grpSpLocks/>
          </p:cNvGrpSpPr>
          <p:nvPr/>
        </p:nvGrpSpPr>
        <p:grpSpPr bwMode="auto">
          <a:xfrm>
            <a:off x="7707313" y="4057650"/>
            <a:ext cx="2449512" cy="2517775"/>
            <a:chOff x="6704937" y="1276002"/>
            <a:chExt cx="2660531" cy="2383278"/>
          </a:xfrm>
        </p:grpSpPr>
        <p:sp>
          <p:nvSpPr>
            <p:cNvPr id="83978" name="Rectangle 4">
              <a:extLst>
                <a:ext uri="{FF2B5EF4-FFF2-40B4-BE49-F238E27FC236}">
                  <a16:creationId xmlns:a16="http://schemas.microsoft.com/office/drawing/2014/main" id="{9CE16383-E61E-D30D-2CCF-FF3C423B4A9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704937" y="3289325"/>
              <a:ext cx="1190572" cy="369955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64" tIns="34283" rIns="68564" bIns="34283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IN" altLang="en-US" sz="1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iPhoneCharge1</a:t>
              </a:r>
              <a:endParaRPr lang="en-US" altLang="en-US" sz="1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79" name="Rectangle 5">
              <a:extLst>
                <a:ext uri="{FF2B5EF4-FFF2-40B4-BE49-F238E27FC236}">
                  <a16:creationId xmlns:a16="http://schemas.microsoft.com/office/drawing/2014/main" id="{8E1AE1F2-5F59-892C-74EC-3FC2E6E4C6B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8174896" y="3289325"/>
              <a:ext cx="1190572" cy="369955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64" tIns="34283" rIns="68564" bIns="34283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iPhoneCharge2</a:t>
              </a:r>
            </a:p>
          </p:txBody>
        </p:sp>
        <p:sp>
          <p:nvSpPr>
            <p:cNvPr id="83980" name="Rectangle 7">
              <a:extLst>
                <a:ext uri="{FF2B5EF4-FFF2-40B4-BE49-F238E27FC236}">
                  <a16:creationId xmlns:a16="http://schemas.microsoft.com/office/drawing/2014/main" id="{FD267CF5-8984-10AF-6DA9-6C9FE2F7306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385945" y="2158815"/>
              <a:ext cx="1190572" cy="371544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64" tIns="34283" rIns="68564" bIns="34283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IN" altLang="en-US" sz="1200" i="1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iPhoneCharger</a:t>
              </a:r>
              <a:endParaRPr lang="en-US" altLang="en-US" sz="12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83981" name="Rectangle 8">
              <a:extLst>
                <a:ext uri="{FF2B5EF4-FFF2-40B4-BE49-F238E27FC236}">
                  <a16:creationId xmlns:a16="http://schemas.microsoft.com/office/drawing/2014/main" id="{4DF24467-8E3E-E42B-AA2C-E28E9F57104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455791" y="1276002"/>
              <a:ext cx="1190572" cy="369955"/>
            </a:xfrm>
            <a:prstGeom prst="rect">
              <a:avLst/>
            </a:prstGeom>
            <a:solidFill>
              <a:schemeClr val="bg1"/>
            </a:solidFill>
            <a:ln w="28575" cap="sq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68564" tIns="34283" rIns="68564" bIns="34283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Adapter</a:t>
              </a:r>
            </a:p>
          </p:txBody>
        </p:sp>
        <p:sp>
          <p:nvSpPr>
            <p:cNvPr id="83982" name="AutoShape 9">
              <a:extLst>
                <a:ext uri="{FF2B5EF4-FFF2-40B4-BE49-F238E27FC236}">
                  <a16:creationId xmlns:a16="http://schemas.microsoft.com/office/drawing/2014/main" id="{F7836DB3-7438-5E6C-A2BC-CA2AF3A2C02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7965356" y="2555764"/>
              <a:ext cx="171442" cy="209589"/>
            </a:xfrm>
            <a:prstGeom prst="triangle">
              <a:avLst>
                <a:gd name="adj" fmla="val 50000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2201" tIns="31101" rIns="62201" bIns="3110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600" b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83983" name="AutoShape 13">
              <a:extLst>
                <a:ext uri="{FF2B5EF4-FFF2-40B4-BE49-F238E27FC236}">
                  <a16:creationId xmlns:a16="http://schemas.microsoft.com/office/drawing/2014/main" id="{FCCD30F8-9863-C8E5-1DCC-6D6F450BAAF4}"/>
                </a:ext>
              </a:extLst>
            </p:cNvPr>
            <p:cNvCxnSpPr>
              <a:cxnSpLocks noChangeShapeType="1"/>
            </p:cNvCxnSpPr>
            <p:nvPr/>
          </p:nvCxnSpPr>
          <p:spPr bwMode="blackWhite">
            <a:xfrm>
              <a:off x="7986817" y="1665612"/>
              <a:ext cx="0" cy="493613"/>
            </a:xfrm>
            <a:prstGeom prst="straightConnector1">
              <a:avLst/>
            </a:prstGeom>
            <a:noFill/>
            <a:ln w="41275" cap="sq">
              <a:solidFill>
                <a:srgbClr val="0000CC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4" name="AutoShape 14">
              <a:extLst>
                <a:ext uri="{FF2B5EF4-FFF2-40B4-BE49-F238E27FC236}">
                  <a16:creationId xmlns:a16="http://schemas.microsoft.com/office/drawing/2014/main" id="{977EEEDE-64F6-A9C8-BE22-9CA50FF565F9}"/>
                </a:ext>
              </a:extLst>
            </p:cNvPr>
            <p:cNvCxnSpPr>
              <a:cxnSpLocks noChangeShapeType="1"/>
              <a:stCxn id="83982" idx="3"/>
              <a:endCxn id="83978" idx="0"/>
            </p:cNvCxnSpPr>
            <p:nvPr/>
          </p:nvCxnSpPr>
          <p:spPr bwMode="blackWhite">
            <a:xfrm rot="5400000">
              <a:off x="7414431" y="2651356"/>
              <a:ext cx="523766" cy="750631"/>
            </a:xfrm>
            <a:prstGeom prst="bentConnector3">
              <a:avLst>
                <a:gd name="adj1" fmla="val 49875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5" name="AutoShape 15">
              <a:extLst>
                <a:ext uri="{FF2B5EF4-FFF2-40B4-BE49-F238E27FC236}">
                  <a16:creationId xmlns:a16="http://schemas.microsoft.com/office/drawing/2014/main" id="{67A2BFA2-97AF-38A0-2910-5FBFFE5C52A5}"/>
                </a:ext>
              </a:extLst>
            </p:cNvPr>
            <p:cNvCxnSpPr>
              <a:cxnSpLocks noChangeShapeType="1"/>
              <a:stCxn id="83982" idx="3"/>
              <a:endCxn id="83979" idx="0"/>
            </p:cNvCxnSpPr>
            <p:nvPr/>
          </p:nvCxnSpPr>
          <p:spPr bwMode="blackWhite">
            <a:xfrm rot="16200000" flipH="1">
              <a:off x="8148644" y="2667786"/>
              <a:ext cx="523972" cy="719105"/>
            </a:xfrm>
            <a:prstGeom prst="bentConnector3">
              <a:avLst>
                <a:gd name="adj1" fmla="val 50000"/>
              </a:avLst>
            </a:prstGeom>
            <a:noFill/>
            <a:ln w="28575" cap="sq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18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18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59" grpId="0" build="p" animBg="1"/>
      <p:bldP spid="1401861" grpId="0" animBg="1"/>
      <p:bldP spid="1401862" grpId="0"/>
      <p:bldP spid="1401863" grpId="0" animBg="1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02B248F-8266-089C-E3D1-472177217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0"/>
            <a:ext cx="8596312" cy="1255713"/>
          </a:xfrm>
        </p:spPr>
        <p:txBody>
          <a:bodyPr/>
          <a:lstStyle/>
          <a:p>
            <a:r>
              <a:rPr lang="en-US" altLang="en-US" sz="3600"/>
              <a:t>Consequences - Class Adapters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58ECF99-82AA-7859-C806-8D0036CC6512}"/>
              </a:ext>
            </a:extLst>
          </p:cNvPr>
          <p:cNvSpPr/>
          <p:nvPr/>
        </p:nvSpPr>
        <p:spPr bwMode="auto">
          <a:xfrm>
            <a:off x="7935913" y="2292350"/>
            <a:ext cx="1401762" cy="801688"/>
          </a:xfrm>
          <a:prstGeom prst="hexagon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8323889-D072-4078-70BB-312480B64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036638"/>
            <a:ext cx="9448800" cy="4862512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dirty="0"/>
              <a:t>Creates concrete adapter for a specific </a:t>
            </a:r>
            <a:r>
              <a:rPr lang="en-US" altLang="en-US" dirty="0" err="1"/>
              <a:t>Adaptee</a:t>
            </a:r>
            <a:r>
              <a:rPr lang="en-US" altLang="en-US" dirty="0"/>
              <a:t> (e.g., </a:t>
            </a:r>
            <a:r>
              <a:rPr lang="en-US" altLang="en-US" b="1" dirty="0" err="1"/>
              <a:t>NewSet</a:t>
            </a:r>
            <a:r>
              <a:rPr lang="en-US" altLang="en-US" dirty="0"/>
              <a:t>):</a:t>
            </a:r>
          </a:p>
          <a:p>
            <a:pPr lvl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dirty="0"/>
              <a:t>Not really a wrapper pattern…</a:t>
            </a:r>
          </a:p>
          <a:p>
            <a:pPr marL="104775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8000" dirty="0">
                <a:solidFill>
                  <a:srgbClr val="FF0000"/>
                </a:solidFill>
              </a:rPr>
              <a:t>- </a:t>
            </a:r>
            <a:r>
              <a:rPr lang="en-US" altLang="en-US" dirty="0"/>
              <a:t>Cannot adapt a class and all its subclasses…</a:t>
            </a:r>
          </a:p>
          <a:p>
            <a:pPr marL="104775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7200" dirty="0">
                <a:solidFill>
                  <a:srgbClr val="00B050"/>
                </a:solidFill>
              </a:rPr>
              <a:t>+</a:t>
            </a:r>
            <a:r>
              <a:rPr lang="en-US" altLang="en-US" dirty="0"/>
              <a:t> Can override </a:t>
            </a:r>
            <a:r>
              <a:rPr lang="en-US" altLang="en-US" dirty="0" err="1"/>
              <a:t>Adaptee</a:t>
            </a:r>
            <a:r>
              <a:rPr lang="en-US" altLang="en-US" dirty="0"/>
              <a:t> (e.g., </a:t>
            </a:r>
            <a:r>
              <a:rPr lang="en-US" altLang="en-US" b="1" dirty="0" err="1"/>
              <a:t>NewSet</a:t>
            </a:r>
            <a:r>
              <a:rPr lang="en-US" altLang="en-US" dirty="0"/>
              <a:t>) behavior: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dirty="0"/>
              <a:t>After all, Adapter is a subclass of </a:t>
            </a:r>
            <a:r>
              <a:rPr lang="en-US" altLang="en-US" dirty="0" err="1"/>
              <a:t>Adaptee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C6B06-55EB-E971-C189-E5ACD518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5684838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xagon 1">
            <a:extLst>
              <a:ext uri="{FF2B5EF4-FFF2-40B4-BE49-F238E27FC236}">
                <a16:creationId xmlns:a16="http://schemas.microsoft.com/office/drawing/2014/main" id="{4AC3D506-2E20-DDA6-2415-5E5AA11D7306}"/>
              </a:ext>
            </a:extLst>
          </p:cNvPr>
          <p:cNvSpPr/>
          <p:nvPr/>
        </p:nvSpPr>
        <p:spPr bwMode="auto">
          <a:xfrm>
            <a:off x="8164513" y="2408238"/>
            <a:ext cx="990600" cy="533400"/>
          </a:xfrm>
          <a:prstGeom prst="hexagon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Obj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9C20FCD-66DC-5A05-22DA-8046E497A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69425" cy="1255713"/>
          </a:xfrm>
        </p:spPr>
        <p:txBody>
          <a:bodyPr/>
          <a:lstStyle/>
          <a:p>
            <a:r>
              <a:rPr lang="en-US" altLang="en-US" sz="3600"/>
              <a:t>Consequences - Object Adapters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9CD3EECF-F160-1646-5701-4775F3DD6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149350"/>
            <a:ext cx="9369425" cy="58674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Single Adapter can handle many Adaptees </a:t>
            </a:r>
            <a:r>
              <a:rPr lang="en-US" altLang="en-US" sz="3200" b="1">
                <a:solidFill>
                  <a:srgbClr val="006600"/>
                </a:solidFill>
              </a:rPr>
              <a:t>(Universal adaptor):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Can adapt the Adaptee class and all its subclasses.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The biggest benefit of Object Adapter compared to Class Adapter ( and thus Inheritance ):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Loose coupling of client and adaptee</a:t>
            </a:r>
            <a:r>
              <a:rPr lang="en-US" altLang="en-US" sz="2800">
                <a:solidFill>
                  <a:srgbClr val="006600"/>
                </a:solidFill>
              </a:rPr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Hard to override Adaptee behavior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Because the Adapter </a:t>
            </a:r>
            <a:r>
              <a:rPr lang="en-US" altLang="en-US" sz="2800" i="1"/>
              <a:t>uses</a:t>
            </a:r>
            <a:r>
              <a:rPr lang="en-US" altLang="en-US" sz="2800"/>
              <a:t> but does not </a:t>
            </a:r>
            <a:r>
              <a:rPr lang="en-US" altLang="en-US" sz="2800" i="1"/>
              <a:t>inherit from</a:t>
            </a:r>
            <a:r>
              <a:rPr lang="en-US" altLang="en-US" sz="2800"/>
              <a:t> Adaptee interface.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6">
            <a:extLst>
              <a:ext uri="{FF2B5EF4-FFF2-40B4-BE49-F238E27FC236}">
                <a16:creationId xmlns:a16="http://schemas.microsoft.com/office/drawing/2014/main" id="{83B1CDE0-B596-BBC6-DBDF-9AF52690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3743325"/>
            <a:ext cx="8991600" cy="2297113"/>
          </a:xfrm>
          <a:prstGeom prst="rect">
            <a:avLst/>
          </a:prstGeom>
          <a:solidFill>
            <a:srgbClr val="FFFFCC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>
              <a:cs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8A695CE-C5B5-5018-0B75-277D6C75A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338" y="85725"/>
            <a:ext cx="8596312" cy="1255713"/>
          </a:xfrm>
        </p:spPr>
        <p:txBody>
          <a:bodyPr/>
          <a:lstStyle/>
          <a:p>
            <a:r>
              <a:rPr lang="en-US" altLang="en-US" sz="3600"/>
              <a:t>Other Issues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1A47501-1520-8F11-7709-F2124537A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341438"/>
            <a:ext cx="9753600" cy="5943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How much adapting does adapter do?</a:t>
            </a:r>
          </a:p>
          <a:p>
            <a:pPr lvl="1">
              <a:spcBef>
                <a:spcPct val="25000"/>
              </a:spcBef>
              <a:spcAft>
                <a:spcPts val="1800"/>
              </a:spcAft>
            </a:pPr>
            <a:r>
              <a:rPr lang="en-US" altLang="en-US"/>
              <a:t>Simple forwarding of requests (renaming)?</a:t>
            </a:r>
          </a:p>
          <a:p>
            <a:pPr lvl="1">
              <a:spcBef>
                <a:spcPct val="25000"/>
              </a:spcBef>
              <a:spcAft>
                <a:spcPts val="1800"/>
              </a:spcAft>
            </a:pPr>
            <a:r>
              <a:rPr lang="en-US" altLang="en-US"/>
              <a:t>Different set of operations and semantics?</a:t>
            </a:r>
          </a:p>
          <a:p>
            <a:pPr lvl="1">
              <a:spcBef>
                <a:spcPct val="25000"/>
              </a:spcBef>
            </a:pPr>
            <a:r>
              <a:rPr lang="en-US" altLang="en-US" b="1">
                <a:solidFill>
                  <a:srgbClr val="0000CC"/>
                </a:solidFill>
              </a:rPr>
              <a:t>At some point do the Adaptee and Adapter interfaces  and functionality diverge so much that “adaption” is no longer the correct term…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6D87239C-86B2-080A-3E24-EFAD28DE73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350838"/>
            <a:ext cx="9096375" cy="1036637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600"/>
              <a:t>Advantages of Adapter Pattern</a:t>
            </a:r>
          </a:p>
        </p:txBody>
      </p:sp>
      <p:sp>
        <p:nvSpPr>
          <p:cNvPr id="494595" name="Content Placeholder 5">
            <a:extLst>
              <a:ext uri="{FF2B5EF4-FFF2-40B4-BE49-F238E27FC236}">
                <a16:creationId xmlns:a16="http://schemas.microsoft.com/office/drawing/2014/main" id="{BC793E97-891E-D7A1-F14C-932D013F37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125" y="1570038"/>
            <a:ext cx="9525000" cy="579120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Can help change behavior of existing software: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  <a:spcAft>
                <a:spcPts val="3000"/>
              </a:spcAft>
            </a:pPr>
            <a:r>
              <a:rPr lang="en-US" altLang="en-US">
                <a:solidFill>
                  <a:srgbClr val="0000CC"/>
                </a:solidFill>
              </a:rPr>
              <a:t>Without changing its source code.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Can help use legacy software:</a:t>
            </a:r>
          </a:p>
          <a:p>
            <a:pPr lvl="1" eaLnBrk="1" hangingPunct="1">
              <a:lnSpc>
                <a:spcPct val="114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altLang="en-US"/>
              <a:t>Without making any modifications to old source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3">
            <a:extLst>
              <a:ext uri="{FF2B5EF4-FFF2-40B4-BE49-F238E27FC236}">
                <a16:creationId xmlns:a16="http://schemas.microsoft.com/office/drawing/2014/main" id="{4B65E0E9-2BED-4C6F-BE3B-5A6D830F022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2347913"/>
            <a:ext cx="8569325" cy="1620837"/>
          </a:xfrm>
          <a:solidFill>
            <a:srgbClr val="FF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4800">
                <a:solidFill>
                  <a:srgbClr val="0000CC"/>
                </a:solidFill>
              </a:rPr>
              <a:t>Bridge Pattern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E1CD98-1853-4B30-74CE-2B7129EE77EE}"/>
              </a:ext>
            </a:extLst>
          </p:cNvPr>
          <p:cNvSpPr/>
          <p:nvPr/>
        </p:nvSpPr>
        <p:spPr bwMode="auto">
          <a:xfrm>
            <a:off x="684213" y="3759200"/>
            <a:ext cx="8534400" cy="12065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2B735-0A90-C001-E4C6-8973451095B4}"/>
              </a:ext>
            </a:extLst>
          </p:cNvPr>
          <p:cNvSpPr/>
          <p:nvPr/>
        </p:nvSpPr>
        <p:spPr bwMode="auto">
          <a:xfrm>
            <a:off x="684213" y="5334000"/>
            <a:ext cx="8623300" cy="141763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90116" name="Title 1">
            <a:extLst>
              <a:ext uri="{FF2B5EF4-FFF2-40B4-BE49-F238E27FC236}">
                <a16:creationId xmlns:a16="http://schemas.microsoft.com/office/drawing/2014/main" id="{9831AAC2-B22B-5822-FA7E-DD528D84CD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-452438"/>
            <a:ext cx="8596313" cy="1255713"/>
          </a:xfrm>
        </p:spPr>
        <p:txBody>
          <a:bodyPr lIns="100772" tIns="50387" rIns="100772" bIns="50387" anchor="b"/>
          <a:lstStyle/>
          <a:p>
            <a:pPr eaLnBrk="1" hangingPunct="1">
              <a:lnSpc>
                <a:spcPct val="114000"/>
              </a:lnSpc>
              <a:spcAft>
                <a:spcPts val="600"/>
              </a:spcAft>
            </a:pPr>
            <a:r>
              <a:rPr lang="en-US" altLang="en-US" sz="3200"/>
              <a:t>Bridge Pattern: Introduction</a:t>
            </a:r>
            <a:endParaRPr lang="en-IN" altLang="en-US" sz="3200"/>
          </a:p>
        </p:txBody>
      </p:sp>
      <p:sp>
        <p:nvSpPr>
          <p:cNvPr id="1284099" name="Content Placeholder 2">
            <a:extLst>
              <a:ext uri="{FF2B5EF4-FFF2-40B4-BE49-F238E27FC236}">
                <a16:creationId xmlns:a16="http://schemas.microsoft.com/office/drawing/2014/main" id="{2D6DE7EC-026B-501C-6D57-5964227C4B6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19063" y="1639888"/>
            <a:ext cx="9277350" cy="59197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/>
              <a:t>Helps decouple an                                       abstraction hierarchy                                       from its implementation:</a:t>
            </a:r>
          </a:p>
          <a:p>
            <a:pPr marL="742950" lvl="1" indent="-285750" defTabSz="912813" eaLnBrk="1" hangingPunct="1"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IN" altLang="en-US" sz="2800" b="1">
                <a:solidFill>
                  <a:srgbClr val="006600"/>
                </a:solidFill>
              </a:rPr>
              <a:t>Lets implementations and abstractions to vary independently.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Allows using one of several implementations of an interface  to  be decided upon dynamically.</a:t>
            </a:r>
          </a:p>
          <a:p>
            <a:pPr marL="742950" lvl="1" indent="-285750" defTabSz="912813"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endParaRPr lang="en-US" altLang="en-US" sz="2800"/>
          </a:p>
          <a:p>
            <a:pPr marL="742950" lvl="1" indent="-285750" defTabSz="912813" eaLnBrk="1" hangingPunct="1">
              <a:lnSpc>
                <a:spcPct val="125000"/>
              </a:lnSpc>
              <a:spcBef>
                <a:spcPts val="1200"/>
              </a:spcBef>
              <a:spcAft>
                <a:spcPts val="2400"/>
              </a:spcAft>
            </a:pPr>
            <a:endParaRPr lang="en-IN" altLang="en-US" sz="3600">
              <a:solidFill>
                <a:srgbClr val="0000CC"/>
              </a:solidFill>
            </a:endParaRPr>
          </a:p>
        </p:txBody>
      </p:sp>
      <p:pic>
        <p:nvPicPr>
          <p:cNvPr id="90118" name="Picture 3">
            <a:extLst>
              <a:ext uri="{FF2B5EF4-FFF2-40B4-BE49-F238E27FC236}">
                <a16:creationId xmlns:a16="http://schemas.microsoft.com/office/drawing/2014/main" id="{A6045388-1581-1162-D6AB-9FF10D15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8" y="884238"/>
            <a:ext cx="49799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>
            <a:extLst>
              <a:ext uri="{FF2B5EF4-FFF2-40B4-BE49-F238E27FC236}">
                <a16:creationId xmlns:a16="http://schemas.microsoft.com/office/drawing/2014/main" id="{FE4905E6-C7D2-9867-8DEA-CED93998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713038"/>
            <a:ext cx="39766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>
            <a:extLst>
              <a:ext uri="{FF2B5EF4-FFF2-40B4-BE49-F238E27FC236}">
                <a16:creationId xmlns:a16="http://schemas.microsoft.com/office/drawing/2014/main" id="{FE4B66AC-A407-83D2-BF50-8EFAF682E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98438"/>
            <a:ext cx="8596312" cy="884237"/>
          </a:xfrm>
        </p:spPr>
        <p:txBody>
          <a:bodyPr/>
          <a:lstStyle/>
          <a:p>
            <a:pPr eaLnBrk="1" hangingPunct="1"/>
            <a:r>
              <a:rPr lang="en-US" altLang="en-US" sz="3600"/>
              <a:t>Bridge Pattern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C36EE2F1-D213-4CB9-3289-ACF1AE255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341438"/>
            <a:ext cx="9601200" cy="5867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Also known as a </a:t>
            </a:r>
            <a:r>
              <a:rPr lang="en-US" altLang="en-US" b="1">
                <a:solidFill>
                  <a:srgbClr val="0000CC"/>
                </a:solidFill>
              </a:rPr>
              <a:t>Handle/Body pattern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Split </a:t>
            </a:r>
            <a:r>
              <a:rPr lang="en-US" altLang="en-US">
                <a:solidFill>
                  <a:schemeClr val="tx2"/>
                </a:solidFill>
              </a:rPr>
              <a:t>a class design into two class hierarchies.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>
                <a:solidFill>
                  <a:schemeClr val="tx2"/>
                </a:solidFill>
              </a:rPr>
              <a:t>One represents the                                               concepts (called the </a:t>
            </a:r>
            <a:r>
              <a:rPr lang="en-US" altLang="en-US">
                <a:solidFill>
                  <a:schemeClr val="accent2"/>
                </a:solidFill>
              </a:rPr>
              <a:t>handle</a:t>
            </a:r>
            <a:r>
              <a:rPr lang="en-US" altLang="en-US">
                <a:solidFill>
                  <a:schemeClr val="tx2"/>
                </a:solidFill>
              </a:rPr>
              <a:t>).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>
                <a:solidFill>
                  <a:schemeClr val="tx2"/>
                </a:solidFill>
              </a:rPr>
              <a:t>The other  embodies the                             implementation, and is called the </a:t>
            </a:r>
            <a:r>
              <a:rPr lang="en-US" altLang="en-US">
                <a:solidFill>
                  <a:schemeClr val="accent2"/>
                </a:solidFill>
              </a:rPr>
              <a:t>body</a:t>
            </a:r>
            <a:r>
              <a:rPr lang="en-US" altLang="en-US">
                <a:solidFill>
                  <a:schemeClr val="tx2"/>
                </a:solidFill>
              </a:rPr>
              <a:t>.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i="1">
                <a:solidFill>
                  <a:srgbClr val="0000CC"/>
                </a:solidFill>
              </a:rPr>
              <a:t>Handle </a:t>
            </a:r>
            <a:r>
              <a:rPr lang="en-US" altLang="en-US">
                <a:solidFill>
                  <a:srgbClr val="0000CC"/>
                </a:solidFill>
              </a:rPr>
              <a:t>forwards  any invocations to the body</a:t>
            </a:r>
            <a:r>
              <a:rPr lang="en-US" altLang="en-US">
                <a:solidFill>
                  <a:schemeClr val="tx2"/>
                </a:solidFill>
              </a:rPr>
              <a:t>.</a:t>
            </a:r>
            <a:endParaRPr lang="en-US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55351A1-8BAE-CC13-035B-04C4AA4CC34D}"/>
              </a:ext>
            </a:extLst>
          </p:cNvPr>
          <p:cNvSpPr/>
          <p:nvPr/>
        </p:nvSpPr>
        <p:spPr bwMode="auto">
          <a:xfrm>
            <a:off x="7859713" y="3627438"/>
            <a:ext cx="304800" cy="228600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91C566-8E36-517E-DA96-CC235549395B}"/>
              </a:ext>
            </a:extLst>
          </p:cNvPr>
          <p:cNvCxnSpPr>
            <a:cxnSpLocks/>
          </p:cNvCxnSpPr>
          <p:nvPr/>
        </p:nvCxnSpPr>
        <p:spPr bwMode="auto">
          <a:xfrm>
            <a:off x="5040313" y="1874838"/>
            <a:ext cx="1295400" cy="1295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D3C7FA-A773-3210-BAAD-47EEF39BF259}"/>
              </a:ext>
            </a:extLst>
          </p:cNvPr>
          <p:cNvCxnSpPr>
            <a:cxnSpLocks/>
          </p:cNvCxnSpPr>
          <p:nvPr/>
        </p:nvCxnSpPr>
        <p:spPr bwMode="auto">
          <a:xfrm>
            <a:off x="6564313" y="1911350"/>
            <a:ext cx="1905000" cy="10302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>
                <a16:creationId xmlns:a16="http://schemas.microsoft.com/office/drawing/2014/main" id="{9A49C634-D4A7-1D13-C59B-5FA0853996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3213"/>
            <a:ext cx="9074150" cy="504825"/>
          </a:xfrm>
        </p:spPr>
        <p:txBody>
          <a:bodyPr anchor="b"/>
          <a:lstStyle/>
          <a:p>
            <a:r>
              <a:rPr lang="en-US" altLang="en-US" sz="3600"/>
              <a:t>Composite: Object Diagram</a:t>
            </a: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CF7A85D0-F230-8DD0-FDAD-B6546A55516D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112838"/>
            <a:ext cx="9436100" cy="6092825"/>
            <a:chOff x="816" y="1464"/>
            <a:chExt cx="4212" cy="2436"/>
          </a:xfrm>
        </p:grpSpPr>
        <p:sp>
          <p:nvSpPr>
            <p:cNvPr id="11268" name="AutoShape 1030">
              <a:extLst>
                <a:ext uri="{FF2B5EF4-FFF2-40B4-BE49-F238E27FC236}">
                  <a16:creationId xmlns:a16="http://schemas.microsoft.com/office/drawing/2014/main" id="{3DD4EA32-77EA-39C0-25F9-BBEC7F05DD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16" y="1464"/>
              <a:ext cx="4212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" name="Rectangle 1032">
              <a:extLst>
                <a:ext uri="{FF2B5EF4-FFF2-40B4-BE49-F238E27FC236}">
                  <a16:creationId xmlns:a16="http://schemas.microsoft.com/office/drawing/2014/main" id="{F6750C43-7A31-93A2-35CF-EE79E3922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479"/>
              <a:ext cx="1091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0" name="Rectangle 1033">
              <a:extLst>
                <a:ext uri="{FF2B5EF4-FFF2-40B4-BE49-F238E27FC236}">
                  <a16:creationId xmlns:a16="http://schemas.microsoft.com/office/drawing/2014/main" id="{8EBB3452-F02E-9677-6F14-52C923C7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5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top : Composite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1" name="Rectangle 1034">
              <a:extLst>
                <a:ext uri="{FF2B5EF4-FFF2-40B4-BE49-F238E27FC236}">
                  <a16:creationId xmlns:a16="http://schemas.microsoft.com/office/drawing/2014/main" id="{18A1B893-61AD-C31C-FD39-79F921553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160"/>
              <a:ext cx="1092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2" name="Rectangle 1035">
              <a:extLst>
                <a:ext uri="{FF2B5EF4-FFF2-40B4-BE49-F238E27FC236}">
                  <a16:creationId xmlns:a16="http://schemas.microsoft.com/office/drawing/2014/main" id="{761EEB71-6231-1CC1-93F7-C6AF3A58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2267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top : Composite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3" name="Rectangle 1036">
              <a:extLst>
                <a:ext uri="{FF2B5EF4-FFF2-40B4-BE49-F238E27FC236}">
                  <a16:creationId xmlns:a16="http://schemas.microsoft.com/office/drawing/2014/main" id="{D0A43DA3-13C5-47E9-3CCC-68ABBBC0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4" name="Rectangle 1037">
              <a:extLst>
                <a:ext uri="{FF2B5EF4-FFF2-40B4-BE49-F238E27FC236}">
                  <a16:creationId xmlns:a16="http://schemas.microsoft.com/office/drawing/2014/main" id="{7C8D9EB6-3E15-D9E6-A3E1-275EF986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267"/>
              <a:ext cx="4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5" name="Rectangle 1038">
              <a:extLst>
                <a:ext uri="{FF2B5EF4-FFF2-40B4-BE49-F238E27FC236}">
                  <a16:creationId xmlns:a16="http://schemas.microsoft.com/office/drawing/2014/main" id="{E56BF240-E37D-AF99-298F-07EF5CCC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160"/>
              <a:ext cx="728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6" name="Rectangle 1039">
              <a:extLst>
                <a:ext uri="{FF2B5EF4-FFF2-40B4-BE49-F238E27FC236}">
                  <a16:creationId xmlns:a16="http://schemas.microsoft.com/office/drawing/2014/main" id="{0C45E858-3331-7F23-C576-1701EBCEC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2267"/>
              <a:ext cx="4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7" name="Rectangle 1040">
              <a:extLst>
                <a:ext uri="{FF2B5EF4-FFF2-40B4-BE49-F238E27FC236}">
                  <a16:creationId xmlns:a16="http://schemas.microsoft.com/office/drawing/2014/main" id="{0F9DAF45-4C63-CDBC-501C-FD12C24F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160"/>
              <a:ext cx="727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8" name="Rectangle 1041">
              <a:extLst>
                <a:ext uri="{FF2B5EF4-FFF2-40B4-BE49-F238E27FC236}">
                  <a16:creationId xmlns:a16="http://schemas.microsoft.com/office/drawing/2014/main" id="{DD423DE0-148E-1269-0316-A49BF50E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267"/>
              <a:ext cx="4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79" name="Rectangle 1044">
              <a:extLst>
                <a:ext uri="{FF2B5EF4-FFF2-40B4-BE49-F238E27FC236}">
                  <a16:creationId xmlns:a16="http://schemas.microsoft.com/office/drawing/2014/main" id="{36AAC0B8-77A2-63CA-19AB-935CFF814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845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80" name="Rectangle 1045">
              <a:extLst>
                <a:ext uri="{FF2B5EF4-FFF2-40B4-BE49-F238E27FC236}">
                  <a16:creationId xmlns:a16="http://schemas.microsoft.com/office/drawing/2014/main" id="{B0DA0AF3-C581-A8C1-44FE-0BC42A32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2951"/>
              <a:ext cx="4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81" name="Line 1046">
              <a:extLst>
                <a:ext uri="{FF2B5EF4-FFF2-40B4-BE49-F238E27FC236}">
                  <a16:creationId xmlns:a16="http://schemas.microsoft.com/office/drawing/2014/main" id="{4EA07318-66C7-E4E2-66E6-42ABFD836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1843"/>
              <a:ext cx="1704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2" name="Freeform 1047">
              <a:extLst>
                <a:ext uri="{FF2B5EF4-FFF2-40B4-BE49-F238E27FC236}">
                  <a16:creationId xmlns:a16="http://schemas.microsoft.com/office/drawing/2014/main" id="{C18A031F-ACE4-D2EC-3DF9-BF2B92A8B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" y="2112"/>
              <a:ext cx="102" cy="63"/>
            </a:xfrm>
            <a:custGeom>
              <a:avLst/>
              <a:gdLst>
                <a:gd name="T0" fmla="*/ 2147399550 w 102"/>
                <a:gd name="T1" fmla="*/ 0 h 63"/>
                <a:gd name="T2" fmla="*/ 0 w 102"/>
                <a:gd name="T3" fmla="*/ 2147399672 h 63"/>
                <a:gd name="T4" fmla="*/ 2147399550 w 102"/>
                <a:gd name="T5" fmla="*/ 2147399672 h 63"/>
                <a:gd name="T6" fmla="*/ 0 60000 65536"/>
                <a:gd name="T7" fmla="*/ 0 60000 65536"/>
                <a:gd name="T8" fmla="*/ 0 60000 65536"/>
                <a:gd name="T9" fmla="*/ 0 w 102"/>
                <a:gd name="T10" fmla="*/ 0 h 63"/>
                <a:gd name="T11" fmla="*/ 102 w 102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63">
                  <a:moveTo>
                    <a:pt x="90" y="0"/>
                  </a:moveTo>
                  <a:lnTo>
                    <a:pt x="0" y="48"/>
                  </a:lnTo>
                  <a:lnTo>
                    <a:pt x="10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3" name="Line 1048">
              <a:extLst>
                <a:ext uri="{FF2B5EF4-FFF2-40B4-BE49-F238E27FC236}">
                  <a16:creationId xmlns:a16="http://schemas.microsoft.com/office/drawing/2014/main" id="{A7E2D728-9D3D-7DF7-07BE-05102E338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" y="2525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4" name="Freeform 1049">
              <a:extLst>
                <a:ext uri="{FF2B5EF4-FFF2-40B4-BE49-F238E27FC236}">
                  <a16:creationId xmlns:a16="http://schemas.microsoft.com/office/drawing/2014/main" id="{9AF8C424-A49F-CA4E-1BE4-C01DD1772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2757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5" name="Line 1050">
              <a:extLst>
                <a:ext uri="{FF2B5EF4-FFF2-40B4-BE49-F238E27FC236}">
                  <a16:creationId xmlns:a16="http://schemas.microsoft.com/office/drawing/2014/main" id="{6EE3A992-992B-E7DD-4647-F2883EC12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525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6" name="Freeform 1051">
              <a:extLst>
                <a:ext uri="{FF2B5EF4-FFF2-40B4-BE49-F238E27FC236}">
                  <a16:creationId xmlns:a16="http://schemas.microsoft.com/office/drawing/2014/main" id="{1E7511A4-8F14-E0A6-5166-CCF14C477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762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7" name="Line 1052">
              <a:extLst>
                <a:ext uri="{FF2B5EF4-FFF2-40B4-BE49-F238E27FC236}">
                  <a16:creationId xmlns:a16="http://schemas.microsoft.com/office/drawing/2014/main" id="{0B9C24D9-34BD-4C00-6336-441D48F25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171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8" name="Freeform 1053">
              <a:extLst>
                <a:ext uri="{FF2B5EF4-FFF2-40B4-BE49-F238E27FC236}">
                  <a16:creationId xmlns:a16="http://schemas.microsoft.com/office/drawing/2014/main" id="{59B1F7BE-D600-808C-B7B6-E4FFF0271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2112"/>
              <a:ext cx="101" cy="63"/>
            </a:xfrm>
            <a:custGeom>
              <a:avLst/>
              <a:gdLst>
                <a:gd name="T0" fmla="*/ 0 w 101"/>
                <a:gd name="T1" fmla="*/ 2147399672 h 63"/>
                <a:gd name="T2" fmla="*/ 2147399543 w 101"/>
                <a:gd name="T3" fmla="*/ 2147399672 h 63"/>
                <a:gd name="T4" fmla="*/ 2147399543 w 101"/>
                <a:gd name="T5" fmla="*/ 0 h 63"/>
                <a:gd name="T6" fmla="*/ 0 60000 65536"/>
                <a:gd name="T7" fmla="*/ 0 60000 65536"/>
                <a:gd name="T8" fmla="*/ 0 60000 65536"/>
                <a:gd name="T9" fmla="*/ 0 w 101"/>
                <a:gd name="T10" fmla="*/ 0 h 63"/>
                <a:gd name="T11" fmla="*/ 101 w 101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63">
                  <a:moveTo>
                    <a:pt x="0" y="63"/>
                  </a:moveTo>
                  <a:lnTo>
                    <a:pt x="101" y="48"/>
                  </a:lnTo>
                  <a:lnTo>
                    <a:pt x="1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89" name="Line 1054">
              <a:extLst>
                <a:ext uri="{FF2B5EF4-FFF2-40B4-BE49-F238E27FC236}">
                  <a16:creationId xmlns:a16="http://schemas.microsoft.com/office/drawing/2014/main" id="{458E7AE2-DBB9-45EE-1799-7E700D99E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1843"/>
              <a:ext cx="582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0" name="Freeform 1055">
              <a:extLst>
                <a:ext uri="{FF2B5EF4-FFF2-40B4-BE49-F238E27FC236}">
                  <a16:creationId xmlns:a16="http://schemas.microsoft.com/office/drawing/2014/main" id="{0A54F803-9105-1319-359C-72679DB7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085"/>
              <a:ext cx="101" cy="75"/>
            </a:xfrm>
            <a:custGeom>
              <a:avLst/>
              <a:gdLst>
                <a:gd name="T0" fmla="*/ 0 w 101"/>
                <a:gd name="T1" fmla="*/ 2147399318 h 75"/>
                <a:gd name="T2" fmla="*/ 2147399543 w 101"/>
                <a:gd name="T3" fmla="*/ 2147399318 h 75"/>
                <a:gd name="T4" fmla="*/ 2147399543 w 101"/>
                <a:gd name="T5" fmla="*/ 0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0" y="59"/>
                  </a:moveTo>
                  <a:lnTo>
                    <a:pt x="101" y="75"/>
                  </a:lnTo>
                  <a:lnTo>
                    <a:pt x="3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1" name="Line 1056">
              <a:extLst>
                <a:ext uri="{FF2B5EF4-FFF2-40B4-BE49-F238E27FC236}">
                  <a16:creationId xmlns:a16="http://schemas.microsoft.com/office/drawing/2014/main" id="{4920F630-6A45-7F20-B461-05E4590F2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1843"/>
              <a:ext cx="569" cy="3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2" name="Freeform 1057">
              <a:extLst>
                <a:ext uri="{FF2B5EF4-FFF2-40B4-BE49-F238E27FC236}">
                  <a16:creationId xmlns:a16="http://schemas.microsoft.com/office/drawing/2014/main" id="{8E73356D-3D89-8BD6-11B0-C932D7BC3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2085"/>
              <a:ext cx="101" cy="75"/>
            </a:xfrm>
            <a:custGeom>
              <a:avLst/>
              <a:gdLst>
                <a:gd name="T0" fmla="*/ 2147399543 w 101"/>
                <a:gd name="T1" fmla="*/ 0 h 75"/>
                <a:gd name="T2" fmla="*/ 0 w 101"/>
                <a:gd name="T3" fmla="*/ 2147399318 h 75"/>
                <a:gd name="T4" fmla="*/ 2147399543 w 101"/>
                <a:gd name="T5" fmla="*/ 2147399318 h 75"/>
                <a:gd name="T6" fmla="*/ 0 60000 65536"/>
                <a:gd name="T7" fmla="*/ 0 60000 65536"/>
                <a:gd name="T8" fmla="*/ 0 60000 65536"/>
                <a:gd name="T9" fmla="*/ 0 w 101"/>
                <a:gd name="T10" fmla="*/ 0 h 75"/>
                <a:gd name="T11" fmla="*/ 101 w 10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5">
                  <a:moveTo>
                    <a:pt x="70" y="0"/>
                  </a:moveTo>
                  <a:lnTo>
                    <a:pt x="0" y="75"/>
                  </a:lnTo>
                  <a:lnTo>
                    <a:pt x="101" y="5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3" name="Rectangle 1042">
              <a:extLst>
                <a:ext uri="{FF2B5EF4-FFF2-40B4-BE49-F238E27FC236}">
                  <a16:creationId xmlns:a16="http://schemas.microsoft.com/office/drawing/2014/main" id="{05EFA592-6396-AD1F-505C-9575F4E7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36"/>
              <a:ext cx="728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94" name="Rectangle 1043">
              <a:extLst>
                <a:ext uri="{FF2B5EF4-FFF2-40B4-BE49-F238E27FC236}">
                  <a16:creationId xmlns:a16="http://schemas.microsoft.com/office/drawing/2014/main" id="{BFBFE4E9-E25E-E6EC-7077-C9CA20CB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642"/>
              <a:ext cx="46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95" name="Rectangle 1044">
              <a:extLst>
                <a:ext uri="{FF2B5EF4-FFF2-40B4-BE49-F238E27FC236}">
                  <a16:creationId xmlns:a16="http://schemas.microsoft.com/office/drawing/2014/main" id="{B184BF08-2949-5C3A-B2A2-96574843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36"/>
              <a:ext cx="727" cy="364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96" name="Rectangle 1045">
              <a:extLst>
                <a:ext uri="{FF2B5EF4-FFF2-40B4-BE49-F238E27FC236}">
                  <a16:creationId xmlns:a16="http://schemas.microsoft.com/office/drawing/2014/main" id="{90FF5DB3-3938-BD20-5C10-4AC3C7015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642"/>
              <a:ext cx="4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e : Leaf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297" name="Line 1048">
              <a:extLst>
                <a:ext uri="{FF2B5EF4-FFF2-40B4-BE49-F238E27FC236}">
                  <a16:creationId xmlns:a16="http://schemas.microsoft.com/office/drawing/2014/main" id="{7608C1C6-6C56-B3B2-42F0-5D9E9DCD2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2" y="3216"/>
              <a:ext cx="407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8" name="Freeform 1049">
              <a:extLst>
                <a:ext uri="{FF2B5EF4-FFF2-40B4-BE49-F238E27FC236}">
                  <a16:creationId xmlns:a16="http://schemas.microsoft.com/office/drawing/2014/main" id="{3E3B65B4-922E-1B91-14FD-A2F5AE5CA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448"/>
              <a:ext cx="97" cy="88"/>
            </a:xfrm>
            <a:custGeom>
              <a:avLst/>
              <a:gdLst>
                <a:gd name="T0" fmla="*/ 2147399516 w 97"/>
                <a:gd name="T1" fmla="*/ 0 h 88"/>
                <a:gd name="T2" fmla="*/ 0 w 97"/>
                <a:gd name="T3" fmla="*/ 2147399447 h 88"/>
                <a:gd name="T4" fmla="*/ 2147399516 w 97"/>
                <a:gd name="T5" fmla="*/ 2147399447 h 88"/>
                <a:gd name="T6" fmla="*/ 0 60000 65536"/>
                <a:gd name="T7" fmla="*/ 0 60000 65536"/>
                <a:gd name="T8" fmla="*/ 0 60000 65536"/>
                <a:gd name="T9" fmla="*/ 0 w 97"/>
                <a:gd name="T10" fmla="*/ 0 h 88"/>
                <a:gd name="T11" fmla="*/ 97 w 9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88">
                  <a:moveTo>
                    <a:pt x="56" y="0"/>
                  </a:moveTo>
                  <a:lnTo>
                    <a:pt x="0" y="88"/>
                  </a:lnTo>
                  <a:lnTo>
                    <a:pt x="97" y="5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9" name="Line 1050">
              <a:extLst>
                <a:ext uri="{FF2B5EF4-FFF2-40B4-BE49-F238E27FC236}">
                  <a16:creationId xmlns:a16="http://schemas.microsoft.com/office/drawing/2014/main" id="{16BACA5D-3FDA-8048-695F-CCF97D8A0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3216"/>
              <a:ext cx="502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0" name="Freeform 1051">
              <a:extLst>
                <a:ext uri="{FF2B5EF4-FFF2-40B4-BE49-F238E27FC236}">
                  <a16:creationId xmlns:a16="http://schemas.microsoft.com/office/drawing/2014/main" id="{3A2DB2EA-DB91-342F-FB3D-B4126AF3B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3453"/>
              <a:ext cx="101" cy="83"/>
            </a:xfrm>
            <a:custGeom>
              <a:avLst/>
              <a:gdLst>
                <a:gd name="T0" fmla="*/ 0 w 101"/>
                <a:gd name="T1" fmla="*/ 2147399402 h 83"/>
                <a:gd name="T2" fmla="*/ 2147399543 w 101"/>
                <a:gd name="T3" fmla="*/ 2147399402 h 83"/>
                <a:gd name="T4" fmla="*/ 2147399543 w 101"/>
                <a:gd name="T5" fmla="*/ 0 h 83"/>
                <a:gd name="T6" fmla="*/ 0 60000 65536"/>
                <a:gd name="T7" fmla="*/ 0 60000 65536"/>
                <a:gd name="T8" fmla="*/ 0 60000 65536"/>
                <a:gd name="T9" fmla="*/ 0 w 101"/>
                <a:gd name="T10" fmla="*/ 0 h 83"/>
                <a:gd name="T11" fmla="*/ 101 w 101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83">
                  <a:moveTo>
                    <a:pt x="0" y="56"/>
                  </a:moveTo>
                  <a:lnTo>
                    <a:pt x="101" y="83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1" name="Rectangle 1034">
              <a:extLst>
                <a:ext uri="{FF2B5EF4-FFF2-40B4-BE49-F238E27FC236}">
                  <a16:creationId xmlns:a16="http://schemas.microsoft.com/office/drawing/2014/main" id="{747372D4-D870-FB41-BDA4-6232C114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51"/>
              <a:ext cx="1092" cy="365"/>
            </a:xfrm>
            <a:prstGeom prst="rect">
              <a:avLst/>
            </a:prstGeom>
            <a:solidFill>
              <a:srgbClr val="FFFF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endParaRPr lang="en-US" altLang="en-US" sz="2800" b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302" name="Rectangle 1035">
              <a:extLst>
                <a:ext uri="{FF2B5EF4-FFF2-40B4-BE49-F238E27FC236}">
                  <a16:creationId xmlns:a16="http://schemas.microsoft.com/office/drawing/2014/main" id="{68425E20-3A61-BEA6-73FA-258E7EBD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2958"/>
              <a:ext cx="87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000" u="sng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top : Composite</a:t>
              </a:r>
              <a:endParaRPr lang="en-US" altLang="en-US" sz="20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9591190-3018-3FDF-5B0A-6C30F25817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5713" y="0"/>
            <a:ext cx="3863975" cy="1817688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 lIns="99725" tIns="48987" rIns="99725" bIns="48987"/>
          <a:lstStyle/>
          <a:p>
            <a:r>
              <a:rPr lang="en-AU" altLang="en-US" sz="2400"/>
              <a:t>Motivation: Novice Conference Participant Class Design</a:t>
            </a:r>
          </a:p>
        </p:txBody>
      </p:sp>
      <p:grpSp>
        <p:nvGrpSpPr>
          <p:cNvPr id="57347" name="Group 35">
            <a:extLst>
              <a:ext uri="{FF2B5EF4-FFF2-40B4-BE49-F238E27FC236}">
                <a16:creationId xmlns:a16="http://schemas.microsoft.com/office/drawing/2014/main" id="{EBD29B95-8540-3B86-39B7-A5F908CE12C1}"/>
              </a:ext>
            </a:extLst>
          </p:cNvPr>
          <p:cNvGrpSpPr>
            <a:grpSpLocks/>
          </p:cNvGrpSpPr>
          <p:nvPr/>
        </p:nvGrpSpPr>
        <p:grpSpPr bwMode="auto">
          <a:xfrm>
            <a:off x="0" y="350838"/>
            <a:ext cx="10080625" cy="6176962"/>
            <a:chOff x="409" y="1063"/>
            <a:chExt cx="5526" cy="3334"/>
          </a:xfrm>
        </p:grpSpPr>
        <p:sp>
          <p:nvSpPr>
            <p:cNvPr id="93188" name="Rectangle 4">
              <a:extLst>
                <a:ext uri="{FF2B5EF4-FFF2-40B4-BE49-F238E27FC236}">
                  <a16:creationId xmlns:a16="http://schemas.microsoft.com/office/drawing/2014/main" id="{BF30B056-1BF2-8AFA-E016-BF975C96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063"/>
              <a:ext cx="749" cy="53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Conference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Participant</a:t>
              </a:r>
            </a:p>
          </p:txBody>
        </p:sp>
        <p:sp>
          <p:nvSpPr>
            <p:cNvPr id="93189" name="Rectangle 5">
              <a:extLst>
                <a:ext uri="{FF2B5EF4-FFF2-40B4-BE49-F238E27FC236}">
                  <a16:creationId xmlns:a16="http://schemas.microsoft.com/office/drawing/2014/main" id="{EF34CA05-023D-4EAD-AA87-281EF0FFA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" y="2280"/>
              <a:ext cx="750" cy="5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Paper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Presenter</a:t>
              </a:r>
            </a:p>
          </p:txBody>
        </p:sp>
        <p:sp>
          <p:nvSpPr>
            <p:cNvPr id="93190" name="Rectangle 6">
              <a:extLst>
                <a:ext uri="{FF2B5EF4-FFF2-40B4-BE49-F238E27FC236}">
                  <a16:creationId xmlns:a16="http://schemas.microsoft.com/office/drawing/2014/main" id="{5C4BD8CB-A1C1-86EF-B47A-F5E0209CE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280"/>
              <a:ext cx="749" cy="5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Tutorial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Presenter</a:t>
              </a:r>
            </a:p>
          </p:txBody>
        </p:sp>
        <p:sp>
          <p:nvSpPr>
            <p:cNvPr id="93191" name="Rectangle 7">
              <a:extLst>
                <a:ext uri="{FF2B5EF4-FFF2-40B4-BE49-F238E27FC236}">
                  <a16:creationId xmlns:a16="http://schemas.microsoft.com/office/drawing/2014/main" id="{FC1B7107-A8F2-3C10-61A4-F7EECE134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280"/>
              <a:ext cx="750" cy="5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Special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Guest</a:t>
              </a:r>
            </a:p>
          </p:txBody>
        </p:sp>
        <p:sp>
          <p:nvSpPr>
            <p:cNvPr id="93192" name="Rectangle 8">
              <a:extLst>
                <a:ext uri="{FF2B5EF4-FFF2-40B4-BE49-F238E27FC236}">
                  <a16:creationId xmlns:a16="http://schemas.microsoft.com/office/drawing/2014/main" id="{36D5E633-07E6-264A-6CA8-BCC91EB70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80"/>
              <a:ext cx="750" cy="5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Organiser</a:t>
              </a:r>
            </a:p>
          </p:txBody>
        </p:sp>
        <p:sp>
          <p:nvSpPr>
            <p:cNvPr id="93193" name="Rectangle 9">
              <a:extLst>
                <a:ext uri="{FF2B5EF4-FFF2-40B4-BE49-F238E27FC236}">
                  <a16:creationId xmlns:a16="http://schemas.microsoft.com/office/drawing/2014/main" id="{2BD7923D-6D27-363E-7237-A86DEFC8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3868"/>
              <a:ext cx="749" cy="529"/>
            </a:xfrm>
            <a:prstGeom prst="rect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Industrial</a:t>
              </a:r>
            </a:p>
          </p:txBody>
        </p:sp>
        <p:sp>
          <p:nvSpPr>
            <p:cNvPr id="93194" name="Rectangle 10">
              <a:extLst>
                <a:ext uri="{FF2B5EF4-FFF2-40B4-BE49-F238E27FC236}">
                  <a16:creationId xmlns:a16="http://schemas.microsoft.com/office/drawing/2014/main" id="{7174F031-01AB-A1C3-BE4E-9CF19E35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3868"/>
              <a:ext cx="749" cy="529"/>
            </a:xfrm>
            <a:prstGeom prst="rect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Academic</a:t>
              </a:r>
            </a:p>
          </p:txBody>
        </p:sp>
        <p:sp>
          <p:nvSpPr>
            <p:cNvPr id="93195" name="Rectangle 11">
              <a:extLst>
                <a:ext uri="{FF2B5EF4-FFF2-40B4-BE49-F238E27FC236}">
                  <a16:creationId xmlns:a16="http://schemas.microsoft.com/office/drawing/2014/main" id="{5C81E575-9651-C932-E1A7-7264B0386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868"/>
              <a:ext cx="750" cy="529"/>
            </a:xfrm>
            <a:prstGeom prst="rect">
              <a:avLst/>
            </a:prstGeom>
            <a:solidFill>
              <a:srgbClr val="CC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31B4B318-A41D-21F7-D32D-FA178B96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280"/>
              <a:ext cx="749" cy="53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Registrant</a:t>
              </a:r>
            </a:p>
          </p:txBody>
        </p:sp>
        <p:sp>
          <p:nvSpPr>
            <p:cNvPr id="93197" name="AutoShape 13">
              <a:extLst>
                <a:ext uri="{FF2B5EF4-FFF2-40B4-BE49-F238E27FC236}">
                  <a16:creationId xmlns:a16="http://schemas.microsoft.com/office/drawing/2014/main" id="{45BF269D-C44F-7542-A460-66F81FC3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810"/>
              <a:ext cx="317" cy="2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198" name="AutoShape 14">
              <a:extLst>
                <a:ext uri="{FF2B5EF4-FFF2-40B4-BE49-F238E27FC236}">
                  <a16:creationId xmlns:a16="http://schemas.microsoft.com/office/drawing/2014/main" id="{8BFC7DEC-92DC-09F2-E020-76A07AFC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593"/>
              <a:ext cx="317" cy="2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199" name="Line 15">
              <a:extLst>
                <a:ext uri="{FF2B5EF4-FFF2-40B4-BE49-F238E27FC236}">
                  <a16:creationId xmlns:a16="http://schemas.microsoft.com/office/drawing/2014/main" id="{7C8880EA-CA2C-8E3F-C39F-4036F7953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963"/>
              <a:ext cx="4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0" name="Line 16">
              <a:extLst>
                <a:ext uri="{FF2B5EF4-FFF2-40B4-BE49-F238E27FC236}">
                  <a16:creationId xmlns:a16="http://schemas.microsoft.com/office/drawing/2014/main" id="{F6096C2A-AFB6-7F45-3A90-1C18B5711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3603"/>
              <a:ext cx="28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1" name="Line 17">
              <a:extLst>
                <a:ext uri="{FF2B5EF4-FFF2-40B4-BE49-F238E27FC236}">
                  <a16:creationId xmlns:a16="http://schemas.microsoft.com/office/drawing/2014/main" id="{28719A70-C058-E400-D7C7-95A22F18E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074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2" name="Line 18">
              <a:extLst>
                <a:ext uri="{FF2B5EF4-FFF2-40B4-BE49-F238E27FC236}">
                  <a16:creationId xmlns:a16="http://schemas.microsoft.com/office/drawing/2014/main" id="{AD385B81-5541-012C-FE2A-C79A00DC2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857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3" name="Line 19">
              <a:extLst>
                <a:ext uri="{FF2B5EF4-FFF2-40B4-BE49-F238E27FC236}">
                  <a16:creationId xmlns:a16="http://schemas.microsoft.com/office/drawing/2014/main" id="{8F971C68-C241-7B93-E123-59F1F557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96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4" name="Line 20">
              <a:extLst>
                <a:ext uri="{FF2B5EF4-FFF2-40B4-BE49-F238E27FC236}">
                  <a16:creationId xmlns:a16="http://schemas.microsoft.com/office/drawing/2014/main" id="{AAB330CA-97B6-9A27-4699-2E0A2D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8" y="196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5" name="Line 21">
              <a:extLst>
                <a:ext uri="{FF2B5EF4-FFF2-40B4-BE49-F238E27FC236}">
                  <a16:creationId xmlns:a16="http://schemas.microsoft.com/office/drawing/2014/main" id="{AC1F358B-6FEB-719E-3D37-64F7889BE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196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6" name="Line 22">
              <a:extLst>
                <a:ext uri="{FF2B5EF4-FFF2-40B4-BE49-F238E27FC236}">
                  <a16:creationId xmlns:a16="http://schemas.microsoft.com/office/drawing/2014/main" id="{AD82B151-D5A9-5786-612E-E675E5F24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" y="1963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7" name="Line 23">
              <a:extLst>
                <a:ext uri="{FF2B5EF4-FFF2-40B4-BE49-F238E27FC236}">
                  <a16:creationId xmlns:a16="http://schemas.microsoft.com/office/drawing/2014/main" id="{457A4B3A-B5FD-8933-1B05-356BCEFFC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3603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08" name="Line 24">
              <a:extLst>
                <a:ext uri="{FF2B5EF4-FFF2-40B4-BE49-F238E27FC236}">
                  <a16:creationId xmlns:a16="http://schemas.microsoft.com/office/drawing/2014/main" id="{C294135A-5722-C019-6E83-D6F7D7271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2" y="3603"/>
              <a:ext cx="0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137" name="Rectangle 26">
              <a:extLst>
                <a:ext uri="{FF2B5EF4-FFF2-40B4-BE49-F238E27FC236}">
                  <a16:creationId xmlns:a16="http://schemas.microsoft.com/office/drawing/2014/main" id="{011713C5-6C9D-11DE-7EE6-529C6DDB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" y="3392"/>
              <a:ext cx="749" cy="5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/>
            <a:p>
              <a:pPr algn="ctr" defTabSz="1008063">
                <a:defRPr/>
              </a:pPr>
              <a:r>
                <a:rPr lang="en-AU" sz="2000" dirty="0">
                  <a:solidFill>
                    <a:schemeClr val="tx1"/>
                  </a:solidFill>
                  <a:latin typeface="+mn-lt"/>
                </a:rPr>
                <a:t>Student</a:t>
              </a:r>
            </a:p>
            <a:p>
              <a:pPr algn="ctr" defTabSz="1008063">
                <a:defRPr/>
              </a:pPr>
              <a:r>
                <a:rPr lang="en-AU" sz="2000" dirty="0">
                  <a:solidFill>
                    <a:schemeClr val="tx1"/>
                  </a:solidFill>
                  <a:latin typeface="+mn-lt"/>
                </a:rPr>
                <a:t>Paper</a:t>
              </a:r>
            </a:p>
            <a:p>
              <a:pPr algn="ctr" defTabSz="1008063">
                <a:defRPr/>
              </a:pPr>
              <a:r>
                <a:rPr lang="en-AU" sz="2000" dirty="0">
                  <a:solidFill>
                    <a:schemeClr val="tx1"/>
                  </a:solidFill>
                  <a:latin typeface="+mn-lt"/>
                </a:rPr>
                <a:t>Presenter</a:t>
              </a:r>
            </a:p>
          </p:txBody>
        </p:sp>
        <p:sp>
          <p:nvSpPr>
            <p:cNvPr id="93210" name="AutoShape 27">
              <a:extLst>
                <a:ext uri="{FF2B5EF4-FFF2-40B4-BE49-F238E27FC236}">
                  <a16:creationId xmlns:a16="http://schemas.microsoft.com/office/drawing/2014/main" id="{BD50DEA5-9081-7642-9727-CDED834A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810"/>
              <a:ext cx="318" cy="2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11" name="AutoShape 28">
              <a:extLst>
                <a:ext uri="{FF2B5EF4-FFF2-40B4-BE49-F238E27FC236}">
                  <a16:creationId xmlns:a16="http://schemas.microsoft.com/office/drawing/2014/main" id="{509B17F8-C078-2C48-8606-72D9DFD811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63" y="4000"/>
              <a:ext cx="317" cy="26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12" name="Line 30">
              <a:extLst>
                <a:ext uri="{FF2B5EF4-FFF2-40B4-BE49-F238E27FC236}">
                  <a16:creationId xmlns:a16="http://schemas.microsoft.com/office/drawing/2014/main" id="{11F25653-407D-C452-CB8E-BEA1FD4E2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0" y="4125"/>
              <a:ext cx="4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13" name="Line 31">
              <a:extLst>
                <a:ext uri="{FF2B5EF4-FFF2-40B4-BE49-F238E27FC236}">
                  <a16:creationId xmlns:a16="http://schemas.microsoft.com/office/drawing/2014/main" id="{C9A28ABE-9374-73E8-3A55-88D2AB146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" y="3918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14" name="Rectangle 33">
              <a:extLst>
                <a:ext uri="{FF2B5EF4-FFF2-40B4-BE49-F238E27FC236}">
                  <a16:creationId xmlns:a16="http://schemas.microsoft.com/office/drawing/2014/main" id="{63FFFF83-73E9-C6EE-E15B-D0ECCF5F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3323"/>
              <a:ext cx="750" cy="52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Organiser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Tutorial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Presenter</a:t>
              </a:r>
            </a:p>
          </p:txBody>
        </p:sp>
        <p:sp>
          <p:nvSpPr>
            <p:cNvPr id="93215" name="AutoShape 35">
              <a:extLst>
                <a:ext uri="{FF2B5EF4-FFF2-40B4-BE49-F238E27FC236}">
                  <a16:creationId xmlns:a16="http://schemas.microsoft.com/office/drawing/2014/main" id="{BBDD258A-14EF-CCE2-286D-641DB06DE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2812"/>
              <a:ext cx="317" cy="2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16" name="Line 37">
              <a:extLst>
                <a:ext uri="{FF2B5EF4-FFF2-40B4-BE49-F238E27FC236}">
                  <a16:creationId xmlns:a16="http://schemas.microsoft.com/office/drawing/2014/main" id="{32475711-595D-0C64-B60A-CF70D517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3085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217" name="AutoShape 38">
              <a:extLst>
                <a:ext uri="{FF2B5EF4-FFF2-40B4-BE49-F238E27FC236}">
                  <a16:creationId xmlns:a16="http://schemas.microsoft.com/office/drawing/2014/main" id="{AB425D65-43D4-A70C-69CC-600688276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822"/>
              <a:ext cx="318" cy="2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3218" name="Freeform 44">
              <a:extLst>
                <a:ext uri="{FF2B5EF4-FFF2-40B4-BE49-F238E27FC236}">
                  <a16:creationId xmlns:a16="http://schemas.microsoft.com/office/drawing/2014/main" id="{785C9805-D2AF-12BD-404A-2DDD5048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" y="3063"/>
              <a:ext cx="317" cy="332"/>
            </a:xfrm>
            <a:custGeom>
              <a:avLst/>
              <a:gdLst>
                <a:gd name="T0" fmla="*/ 2147483646 w 288"/>
                <a:gd name="T1" fmla="*/ 2147483646 h 301"/>
                <a:gd name="T2" fmla="*/ 2147483646 w 288"/>
                <a:gd name="T3" fmla="*/ 2147483646 h 301"/>
                <a:gd name="T4" fmla="*/ 0 w 288"/>
                <a:gd name="T5" fmla="*/ 2147483646 h 301"/>
                <a:gd name="T6" fmla="*/ 0 w 288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01"/>
                <a:gd name="T14" fmla="*/ 288 w 288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01">
                  <a:moveTo>
                    <a:pt x="288" y="301"/>
                  </a:moveTo>
                  <a:lnTo>
                    <a:pt x="288" y="141"/>
                  </a:ln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219" name="Freeform 45">
              <a:extLst>
                <a:ext uri="{FF2B5EF4-FFF2-40B4-BE49-F238E27FC236}">
                  <a16:creationId xmlns:a16="http://schemas.microsoft.com/office/drawing/2014/main" id="{AB3BA0D6-7D96-C3D9-E8BF-0A8190BD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3077"/>
              <a:ext cx="2971" cy="494"/>
            </a:xfrm>
            <a:custGeom>
              <a:avLst/>
              <a:gdLst>
                <a:gd name="T0" fmla="*/ 0 w 2695"/>
                <a:gd name="T1" fmla="*/ 2147483646 h 448"/>
                <a:gd name="T2" fmla="*/ 2147483646 w 2695"/>
                <a:gd name="T3" fmla="*/ 2147483646 h 448"/>
                <a:gd name="T4" fmla="*/ 2147483646 w 2695"/>
                <a:gd name="T5" fmla="*/ 2147483646 h 448"/>
                <a:gd name="T6" fmla="*/ 2147483646 w 2695"/>
                <a:gd name="T7" fmla="*/ 2147483646 h 448"/>
                <a:gd name="T8" fmla="*/ 2147483646 w 269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5"/>
                <a:gd name="T16" fmla="*/ 0 h 448"/>
                <a:gd name="T17" fmla="*/ 2695 w 2695"/>
                <a:gd name="T18" fmla="*/ 448 h 4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5" h="448">
                  <a:moveTo>
                    <a:pt x="0" y="448"/>
                  </a:moveTo>
                  <a:lnTo>
                    <a:pt x="167" y="448"/>
                  </a:lnTo>
                  <a:lnTo>
                    <a:pt x="167" y="231"/>
                  </a:lnTo>
                  <a:lnTo>
                    <a:pt x="2695" y="231"/>
                  </a:lnTo>
                  <a:lnTo>
                    <a:pt x="269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AE60925-1C82-AF86-B788-F55CA12CD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884238"/>
          </a:xfrm>
        </p:spPr>
        <p:txBody>
          <a:bodyPr lIns="99725" tIns="48987" rIns="99725" bIns="48987"/>
          <a:lstStyle/>
          <a:p>
            <a:r>
              <a:rPr lang="en-AU" altLang="en-US" sz="3200"/>
              <a:t>Solution: Delegate to Roles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BE2E91C-2E9F-ED69-4333-6F653E6F9B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742950"/>
            <a:ext cx="9615487" cy="1912938"/>
          </a:xfrm>
        </p:spPr>
        <p:txBody>
          <a:bodyPr lIns="99725" tIns="48987" rIns="99725" bIns="48987"/>
          <a:lstStyle/>
          <a:p>
            <a:pPr marL="285750" indent="-285750" defTabSz="912813"/>
            <a:r>
              <a:rPr lang="en-AU" altLang="en-US" sz="2800"/>
              <a:t>For the discussed example, multiple inheritance is not a  good solution.</a:t>
            </a:r>
          </a:p>
          <a:p>
            <a:pPr marL="285750" indent="-285750" defTabSz="912813"/>
            <a:r>
              <a:rPr lang="en-AU" altLang="en-US" sz="2600" b="1" i="1">
                <a:solidFill>
                  <a:srgbClr val="0000CC"/>
                </a:solidFill>
              </a:rPr>
              <a:t>Delegation to required roles</a:t>
            </a:r>
            <a:r>
              <a:rPr lang="en-AU" altLang="en-US" sz="2600" b="1">
                <a:solidFill>
                  <a:srgbClr val="0000CC"/>
                </a:solidFill>
              </a:rPr>
              <a:t> is a much better solution --- makes the solution more flexible.</a:t>
            </a:r>
          </a:p>
        </p:txBody>
      </p:sp>
      <p:grpSp>
        <p:nvGrpSpPr>
          <p:cNvPr id="58372" name="Group 30">
            <a:extLst>
              <a:ext uri="{FF2B5EF4-FFF2-40B4-BE49-F238E27FC236}">
                <a16:creationId xmlns:a16="http://schemas.microsoft.com/office/drawing/2014/main" id="{EC27E1AC-F838-28F7-E48D-666C4CA53FA0}"/>
              </a:ext>
            </a:extLst>
          </p:cNvPr>
          <p:cNvGrpSpPr>
            <a:grpSpLocks/>
          </p:cNvGrpSpPr>
          <p:nvPr/>
        </p:nvGrpSpPr>
        <p:grpSpPr bwMode="auto">
          <a:xfrm>
            <a:off x="0" y="2797175"/>
            <a:ext cx="10080625" cy="4362450"/>
            <a:chOff x="406" y="1841"/>
            <a:chExt cx="5523" cy="2536"/>
          </a:xfrm>
        </p:grpSpPr>
        <p:sp>
          <p:nvSpPr>
            <p:cNvPr id="94213" name="Rectangle 4">
              <a:extLst>
                <a:ext uri="{FF2B5EF4-FFF2-40B4-BE49-F238E27FC236}">
                  <a16:creationId xmlns:a16="http://schemas.microsoft.com/office/drawing/2014/main" id="{E4D20D59-5624-A50A-E64D-79F76D7A7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865"/>
              <a:ext cx="808" cy="55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Conference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Member</a:t>
              </a:r>
            </a:p>
          </p:txBody>
        </p:sp>
        <p:sp>
          <p:nvSpPr>
            <p:cNvPr id="94214" name="Rectangle 5">
              <a:extLst>
                <a:ext uri="{FF2B5EF4-FFF2-40B4-BE49-F238E27FC236}">
                  <a16:creationId xmlns:a16="http://schemas.microsoft.com/office/drawing/2014/main" id="{E6052915-2C66-EAFC-8833-79575263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851"/>
              <a:ext cx="808" cy="55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Conference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Role</a:t>
              </a:r>
            </a:p>
          </p:txBody>
        </p:sp>
        <p:sp>
          <p:nvSpPr>
            <p:cNvPr id="94215" name="Line 6">
              <a:extLst>
                <a:ext uri="{FF2B5EF4-FFF2-40B4-BE49-F238E27FC236}">
                  <a16:creationId xmlns:a16="http://schemas.microsoft.com/office/drawing/2014/main" id="{22A830CA-865F-FA64-E4AB-C2813045B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2114"/>
              <a:ext cx="17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16" name="Text Box 7">
              <a:extLst>
                <a:ext uri="{FF2B5EF4-FFF2-40B4-BE49-F238E27FC236}">
                  <a16:creationId xmlns:a16="http://schemas.microsoft.com/office/drawing/2014/main" id="{58A1037B-9245-8DC1-35FB-75C4FBD4D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1841"/>
              <a:ext cx="71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performs</a:t>
              </a:r>
            </a:p>
          </p:txBody>
        </p:sp>
        <p:sp>
          <p:nvSpPr>
            <p:cNvPr id="94217" name="Text Box 8">
              <a:extLst>
                <a:ext uri="{FF2B5EF4-FFF2-40B4-BE49-F238E27FC236}">
                  <a16:creationId xmlns:a16="http://schemas.microsoft.com/office/drawing/2014/main" id="{76A3DBE2-88DA-AB09-2533-2F8CDAF53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1866"/>
              <a:ext cx="38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1..*</a:t>
              </a:r>
            </a:p>
          </p:txBody>
        </p:sp>
        <p:sp>
          <p:nvSpPr>
            <p:cNvPr id="94218" name="AutoShape 9">
              <a:extLst>
                <a:ext uri="{FF2B5EF4-FFF2-40B4-BE49-F238E27FC236}">
                  <a16:creationId xmlns:a16="http://schemas.microsoft.com/office/drawing/2014/main" id="{A7D56E13-276C-2342-EEEB-148A9011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2415"/>
              <a:ext cx="275" cy="24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4219" name="Rectangle 10">
              <a:extLst>
                <a:ext uri="{FF2B5EF4-FFF2-40B4-BE49-F238E27FC236}">
                  <a16:creationId xmlns:a16="http://schemas.microsoft.com/office/drawing/2014/main" id="{3B236F5C-6A8C-18A8-1434-49E7C6CB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3820"/>
              <a:ext cx="808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Academic</a:t>
              </a:r>
            </a:p>
          </p:txBody>
        </p:sp>
        <p:sp>
          <p:nvSpPr>
            <p:cNvPr id="94220" name="Rectangle 11">
              <a:extLst>
                <a:ext uri="{FF2B5EF4-FFF2-40B4-BE49-F238E27FC236}">
                  <a16:creationId xmlns:a16="http://schemas.microsoft.com/office/drawing/2014/main" id="{8C269378-353A-8B0F-734B-0A813D60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820"/>
              <a:ext cx="809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Industrial</a:t>
              </a:r>
            </a:p>
          </p:txBody>
        </p:sp>
        <p:sp>
          <p:nvSpPr>
            <p:cNvPr id="94221" name="Rectangle 12">
              <a:extLst>
                <a:ext uri="{FF2B5EF4-FFF2-40B4-BE49-F238E27FC236}">
                  <a16:creationId xmlns:a16="http://schemas.microsoft.com/office/drawing/2014/main" id="{7BBAF2DB-0FBE-C4F6-3AFB-912847F6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2829"/>
              <a:ext cx="808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Paper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Presenter</a:t>
              </a:r>
            </a:p>
          </p:txBody>
        </p:sp>
        <p:sp>
          <p:nvSpPr>
            <p:cNvPr id="94222" name="Rectangle 13">
              <a:extLst>
                <a:ext uri="{FF2B5EF4-FFF2-40B4-BE49-F238E27FC236}">
                  <a16:creationId xmlns:a16="http://schemas.microsoft.com/office/drawing/2014/main" id="{9CDE1C38-E6CA-2759-DF0B-12292B13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2866"/>
              <a:ext cx="808" cy="55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Tutorial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Presenter</a:t>
              </a:r>
            </a:p>
          </p:txBody>
        </p:sp>
        <p:sp>
          <p:nvSpPr>
            <p:cNvPr id="94223" name="Rectangle 14">
              <a:extLst>
                <a:ext uri="{FF2B5EF4-FFF2-40B4-BE49-F238E27FC236}">
                  <a16:creationId xmlns:a16="http://schemas.microsoft.com/office/drawing/2014/main" id="{3C1B14D5-E7B0-2944-B317-AED58C35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2878"/>
              <a:ext cx="808" cy="55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Registrant</a:t>
              </a:r>
            </a:p>
          </p:txBody>
        </p:sp>
        <p:sp>
          <p:nvSpPr>
            <p:cNvPr id="94224" name="Rectangle 15">
              <a:extLst>
                <a:ext uri="{FF2B5EF4-FFF2-40B4-BE49-F238E27FC236}">
                  <a16:creationId xmlns:a16="http://schemas.microsoft.com/office/drawing/2014/main" id="{7A208C17-6486-F60D-36D2-E74EBCEC4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63"/>
              <a:ext cx="808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Special</a:t>
              </a:r>
            </a:p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Guest</a:t>
              </a:r>
            </a:p>
          </p:txBody>
        </p:sp>
        <p:sp>
          <p:nvSpPr>
            <p:cNvPr id="94225" name="Rectangle 16">
              <a:extLst>
                <a:ext uri="{FF2B5EF4-FFF2-40B4-BE49-F238E27FC236}">
                  <a16:creationId xmlns:a16="http://schemas.microsoft.com/office/drawing/2014/main" id="{D674240D-2DD9-5CEF-3EF5-0DA0348E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" y="2840"/>
              <a:ext cx="808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Organiser</a:t>
              </a:r>
            </a:p>
          </p:txBody>
        </p:sp>
        <p:sp>
          <p:nvSpPr>
            <p:cNvPr id="94226" name="Rectangle 17">
              <a:extLst>
                <a:ext uri="{FF2B5EF4-FFF2-40B4-BE49-F238E27FC236}">
                  <a16:creationId xmlns:a16="http://schemas.microsoft.com/office/drawing/2014/main" id="{812C1FAE-72F3-C37B-3C04-5CCC5742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3820"/>
              <a:ext cx="808" cy="557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94227" name="Line 18">
              <a:extLst>
                <a:ext uri="{FF2B5EF4-FFF2-40B4-BE49-F238E27FC236}">
                  <a16:creationId xmlns:a16="http://schemas.microsoft.com/office/drawing/2014/main" id="{61D6C990-8692-1571-7A8B-4ABFD535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2732"/>
              <a:ext cx="4854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28" name="Line 19">
              <a:extLst>
                <a:ext uri="{FF2B5EF4-FFF2-40B4-BE49-F238E27FC236}">
                  <a16:creationId xmlns:a16="http://schemas.microsoft.com/office/drawing/2014/main" id="{9DAEC633-C712-8D0C-542B-922F9031E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" y="2663"/>
              <a:ext cx="0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29" name="Line 20">
              <a:extLst>
                <a:ext uri="{FF2B5EF4-FFF2-40B4-BE49-F238E27FC236}">
                  <a16:creationId xmlns:a16="http://schemas.microsoft.com/office/drawing/2014/main" id="{B56CA0CB-2BF6-55E4-958F-9143C46F1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2730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0" name="Line 21">
              <a:extLst>
                <a:ext uri="{FF2B5EF4-FFF2-40B4-BE49-F238E27FC236}">
                  <a16:creationId xmlns:a16="http://schemas.microsoft.com/office/drawing/2014/main" id="{480225C3-C5CC-BF4C-9A8D-90D40333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6" y="2732"/>
              <a:ext cx="0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1" name="Line 22">
              <a:extLst>
                <a:ext uri="{FF2B5EF4-FFF2-40B4-BE49-F238E27FC236}">
                  <a16:creationId xmlns:a16="http://schemas.microsoft.com/office/drawing/2014/main" id="{ABBD5BCA-F33B-C77D-4726-7ED2DA9F2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73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2" name="Line 23">
              <a:extLst>
                <a:ext uri="{FF2B5EF4-FFF2-40B4-BE49-F238E27FC236}">
                  <a16:creationId xmlns:a16="http://schemas.microsoft.com/office/drawing/2014/main" id="{1D07D908-5FF6-749F-A8DF-37FE4B3EE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2"/>
              <a:ext cx="2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3" name="Line 24">
              <a:extLst>
                <a:ext uri="{FF2B5EF4-FFF2-40B4-BE49-F238E27FC236}">
                  <a16:creationId xmlns:a16="http://schemas.microsoft.com/office/drawing/2014/main" id="{5DBA81C3-8991-8A32-E7A0-832BB3DCC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4" y="2732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4" name="AutoShape 26">
              <a:extLst>
                <a:ext uri="{FF2B5EF4-FFF2-40B4-BE49-F238E27FC236}">
                  <a16:creationId xmlns:a16="http://schemas.microsoft.com/office/drawing/2014/main" id="{8E97DAA7-6984-A52D-C0EC-4CA86B3A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3440"/>
              <a:ext cx="275" cy="24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4235" name="Line 27">
              <a:extLst>
                <a:ext uri="{FF2B5EF4-FFF2-40B4-BE49-F238E27FC236}">
                  <a16:creationId xmlns:a16="http://schemas.microsoft.com/office/drawing/2014/main" id="{64FA8D72-B835-60C9-6374-42D18B52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762"/>
              <a:ext cx="21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6" name="Line 28">
              <a:extLst>
                <a:ext uri="{FF2B5EF4-FFF2-40B4-BE49-F238E27FC236}">
                  <a16:creationId xmlns:a16="http://schemas.microsoft.com/office/drawing/2014/main" id="{D57384CF-6DA0-E2EA-23FA-8B736CBA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3685"/>
              <a:ext cx="0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7" name="Line 29">
              <a:extLst>
                <a:ext uri="{FF2B5EF4-FFF2-40B4-BE49-F238E27FC236}">
                  <a16:creationId xmlns:a16="http://schemas.microsoft.com/office/drawing/2014/main" id="{484C1243-FC36-0C1F-3C76-9BD4431DD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762"/>
              <a:ext cx="0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38" name="Line 30">
              <a:extLst>
                <a:ext uri="{FF2B5EF4-FFF2-40B4-BE49-F238E27FC236}">
                  <a16:creationId xmlns:a16="http://schemas.microsoft.com/office/drawing/2014/main" id="{35F4C0CB-5FA0-E178-62CA-866563D13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761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73F6F36-0995-27D7-5573-9DAAE35D98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0"/>
            <a:ext cx="8596312" cy="1255713"/>
          </a:xfrm>
        </p:spPr>
        <p:txBody>
          <a:bodyPr/>
          <a:lstStyle/>
          <a:p>
            <a:r>
              <a:rPr lang="en-US" altLang="en-US" sz="3600"/>
              <a:t>Motivating Example 2</a:t>
            </a:r>
            <a:endParaRPr lang="en-US" altLang="en-US" sz="2000"/>
          </a:p>
        </p:txBody>
      </p:sp>
      <p:sp>
        <p:nvSpPr>
          <p:cNvPr id="95235" name="Rectangle 14">
            <a:extLst>
              <a:ext uri="{FF2B5EF4-FFF2-40B4-BE49-F238E27FC236}">
                <a16:creationId xmlns:a16="http://schemas.microsoft.com/office/drawing/2014/main" id="{BD9B0E06-DED8-2898-1976-E9DC44A4DA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1189038"/>
            <a:ext cx="8596312" cy="5410200"/>
          </a:xfrm>
        </p:spPr>
        <p:txBody>
          <a:bodyPr/>
          <a:lstStyle/>
          <a:p>
            <a:r>
              <a:rPr lang="en-US" altLang="en-US"/>
              <a:t>You designed a graphics package…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A9DECD-70B8-7A3D-486D-E362DF4ED528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2444750"/>
            <a:ext cx="6629400" cy="2782888"/>
            <a:chOff x="80963" y="2408238"/>
            <a:chExt cx="9759950" cy="3352800"/>
          </a:xfrm>
        </p:grpSpPr>
        <p:grpSp>
          <p:nvGrpSpPr>
            <p:cNvPr id="95237" name="Group 8">
              <a:extLst>
                <a:ext uri="{FF2B5EF4-FFF2-40B4-BE49-F238E27FC236}">
                  <a16:creationId xmlns:a16="http://schemas.microsoft.com/office/drawing/2014/main" id="{50DA2AB8-DF20-C529-6FEA-16BCA2677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3913" y="2408238"/>
              <a:ext cx="3170237" cy="3352800"/>
              <a:chOff x="2408" y="1534"/>
              <a:chExt cx="1376" cy="2223"/>
            </a:xfrm>
          </p:grpSpPr>
          <p:sp>
            <p:nvSpPr>
              <p:cNvPr id="95245" name="Rectangle 3">
                <a:extLst>
                  <a:ext uri="{FF2B5EF4-FFF2-40B4-BE49-F238E27FC236}">
                    <a16:creationId xmlns:a16="http://schemas.microsoft.com/office/drawing/2014/main" id="{1512AD2A-F2B0-3F5A-33AA-A60998862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1534"/>
                <a:ext cx="1376" cy="63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4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shape</a:t>
                </a:r>
              </a:p>
            </p:txBody>
          </p:sp>
          <p:sp>
            <p:nvSpPr>
              <p:cNvPr id="95246" name="Rectangle 4">
                <a:extLst>
                  <a:ext uri="{FF2B5EF4-FFF2-40B4-BE49-F238E27FC236}">
                    <a16:creationId xmlns:a16="http://schemas.microsoft.com/office/drawing/2014/main" id="{A34D1E01-7505-9EEA-FE4E-1B3B1A375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3080"/>
                <a:ext cx="1342" cy="67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772" tIns="50387" rIns="100772" bIns="50387" anchor="ctr"/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ts val="1200"/>
                  </a:spcBef>
                  <a:spcAft>
                    <a:spcPts val="613"/>
                  </a:spcAft>
                </a:pPr>
                <a:r>
                  <a:rPr lang="en-US" altLang="en-US" sz="20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Line</a:t>
                </a:r>
              </a:p>
              <a:p>
                <a:pPr algn="ctr" eaLnBrk="1" hangingPunct="1">
                  <a:lnSpc>
                    <a:spcPct val="75000"/>
                  </a:lnSpc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draw()</a:t>
                </a:r>
              </a:p>
              <a:p>
                <a:pPr algn="ctr" eaLnBrk="1" hangingPunct="1">
                  <a:lnSpc>
                    <a:spcPct val="75000"/>
                  </a:lnSpc>
                </a:pPr>
                <a:r>
                  <a:rPr lang="en-US" altLang="en-US" sz="1800">
                    <a:solidFill>
                      <a:schemeClr val="tx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area()</a:t>
                </a:r>
              </a:p>
            </p:txBody>
          </p:sp>
          <p:sp>
            <p:nvSpPr>
              <p:cNvPr id="95247" name="AutoShape 5">
                <a:extLst>
                  <a:ext uri="{FF2B5EF4-FFF2-40B4-BE49-F238E27FC236}">
                    <a16:creationId xmlns:a16="http://schemas.microsoft.com/office/drawing/2014/main" id="{8209103A-A843-BC9D-EFD3-1CCCAC25B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169"/>
                <a:ext cx="159" cy="159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95248" name="Line 6">
                <a:extLst>
                  <a:ext uri="{FF2B5EF4-FFF2-40B4-BE49-F238E27FC236}">
                    <a16:creationId xmlns:a16="http://schemas.microsoft.com/office/drawing/2014/main" id="{190318EF-276B-EEE9-F82A-7D5592BEE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540000" flipH="1">
                <a:off x="3076" y="2328"/>
                <a:ext cx="20" cy="7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5249" name="Line 7">
                <a:extLst>
                  <a:ext uri="{FF2B5EF4-FFF2-40B4-BE49-F238E27FC236}">
                    <a16:creationId xmlns:a16="http://schemas.microsoft.com/office/drawing/2014/main" id="{378C6424-2D1B-30FE-B70D-F007E34F9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0000">
                <a:off x="2434" y="3322"/>
                <a:ext cx="1342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5238" name="Rectangle 4">
              <a:extLst>
                <a:ext uri="{FF2B5EF4-FFF2-40B4-BE49-F238E27FC236}">
                  <a16:creationId xmlns:a16="http://schemas.microsoft.com/office/drawing/2014/main" id="{DF80F1EE-2C19-8F44-01BC-D09BD749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763" y="4702175"/>
              <a:ext cx="2978150" cy="10080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613"/>
                </a:spcAft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Rectangle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area();</a:t>
              </a:r>
            </a:p>
          </p:txBody>
        </p:sp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CFDD91FE-9D1B-314A-8260-C39CA61176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 flipV="1">
              <a:off x="6861175" y="5038725"/>
              <a:ext cx="297815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0" name="Rectangle 4">
              <a:extLst>
                <a:ext uri="{FF2B5EF4-FFF2-40B4-BE49-F238E27FC236}">
                  <a16:creationId xmlns:a16="http://schemas.microsoft.com/office/drawing/2014/main" id="{F462F842-C333-7F9E-D8F3-25C1319CD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3" y="4695825"/>
              <a:ext cx="2978150" cy="10064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613"/>
                </a:spcAft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Circle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draw()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area();</a:t>
              </a:r>
            </a:p>
          </p:txBody>
        </p:sp>
        <p:sp>
          <p:nvSpPr>
            <p:cNvPr id="95241" name="Line 7">
              <a:extLst>
                <a:ext uri="{FF2B5EF4-FFF2-40B4-BE49-F238E27FC236}">
                  <a16:creationId xmlns:a16="http://schemas.microsoft.com/office/drawing/2014/main" id="{02ACCE7E-0605-FD96-09B4-4E162EE7D4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 flipV="1">
              <a:off x="80963" y="4999038"/>
              <a:ext cx="297815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2" name="Line 17">
              <a:extLst>
                <a:ext uri="{FF2B5EF4-FFF2-40B4-BE49-F238E27FC236}">
                  <a16:creationId xmlns:a16="http://schemas.microsoft.com/office/drawing/2014/main" id="{C90A17D9-1444-D3CF-A92C-2FFE114D7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113" y="4008438"/>
              <a:ext cx="6858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3" name="Line 18">
              <a:extLst>
                <a:ext uri="{FF2B5EF4-FFF2-40B4-BE49-F238E27FC236}">
                  <a16:creationId xmlns:a16="http://schemas.microsoft.com/office/drawing/2014/main" id="{679E1DB6-7D2A-9D76-ACC2-393448B23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113" y="4008438"/>
              <a:ext cx="0" cy="687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244" name="Line 19">
              <a:extLst>
                <a:ext uri="{FF2B5EF4-FFF2-40B4-BE49-F238E27FC236}">
                  <a16:creationId xmlns:a16="http://schemas.microsoft.com/office/drawing/2014/main" id="{3C95F4A3-8E5F-8C9C-5F0C-DFB6C70AA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3113" y="4008438"/>
              <a:ext cx="0" cy="687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ECBB0FF-8ABA-4ABC-30DE-BB1DC7EB58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Motivating Example  </a:t>
            </a:r>
            <a:r>
              <a:rPr lang="en-US" altLang="en-US" sz="2400"/>
              <a:t>cont…</a:t>
            </a:r>
          </a:p>
        </p:txBody>
      </p:sp>
      <p:sp>
        <p:nvSpPr>
          <p:cNvPr id="96259" name="Rectangle 32">
            <a:extLst>
              <a:ext uri="{FF2B5EF4-FFF2-40B4-BE49-F238E27FC236}">
                <a16:creationId xmlns:a16="http://schemas.microsoft.com/office/drawing/2014/main" id="{55A84F85-2363-A2FD-126B-71A8DFBF86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84238"/>
            <a:ext cx="9840913" cy="5791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Things worked fine: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Until you had to support mobile phones that can draw only low precision shapes.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You extended your design</a:t>
            </a:r>
            <a:r>
              <a:rPr lang="en-US" altLang="en-US" sz="2800" b="1"/>
              <a:t>….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8C3B65A8-C362-1799-3AF2-C8AD2E41E3D6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3703638"/>
            <a:ext cx="9523413" cy="2697162"/>
            <a:chOff x="199" y="2362"/>
            <a:chExt cx="6000" cy="1699"/>
          </a:xfrm>
        </p:grpSpPr>
        <p:sp>
          <p:nvSpPr>
            <p:cNvPr id="96261" name="Rectangle 3">
              <a:extLst>
                <a:ext uri="{FF2B5EF4-FFF2-40B4-BE49-F238E27FC236}">
                  <a16:creationId xmlns:a16="http://schemas.microsoft.com/office/drawing/2014/main" id="{F9E688F1-A906-CDD0-670F-BA978CBD7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362"/>
              <a:ext cx="1739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</a:t>
              </a:r>
            </a:p>
          </p:txBody>
        </p:sp>
        <p:sp>
          <p:nvSpPr>
            <p:cNvPr id="96262" name="Rectangle 4">
              <a:extLst>
                <a:ext uri="{FF2B5EF4-FFF2-40B4-BE49-F238E27FC236}">
                  <a16:creationId xmlns:a16="http://schemas.microsoft.com/office/drawing/2014/main" id="{09E93BD7-8EF1-B369-4222-D20652C1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3034"/>
              <a:ext cx="169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63" name="AutoShape 5">
              <a:extLst>
                <a:ext uri="{FF2B5EF4-FFF2-40B4-BE49-F238E27FC236}">
                  <a16:creationId xmlns:a16="http://schemas.microsoft.com/office/drawing/2014/main" id="{DB553F37-1201-74A7-DBB0-F881B11DB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650"/>
              <a:ext cx="201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6264" name="Line 6">
              <a:extLst>
                <a:ext uri="{FF2B5EF4-FFF2-40B4-BE49-F238E27FC236}">
                  <a16:creationId xmlns:a16="http://schemas.microsoft.com/office/drawing/2014/main" id="{F5DD42CC-B3D5-0B78-65E2-D34434455A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3110" y="2721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65" name="Rectangle 4">
              <a:extLst>
                <a:ext uri="{FF2B5EF4-FFF2-40B4-BE49-F238E27FC236}">
                  <a16:creationId xmlns:a16="http://schemas.microsoft.com/office/drawing/2014/main" id="{DD32AD58-4167-EF43-AEB0-4C4179F8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3034"/>
              <a:ext cx="169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Rectangle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66" name="Line 15">
              <a:extLst>
                <a:ext uri="{FF2B5EF4-FFF2-40B4-BE49-F238E27FC236}">
                  <a16:creationId xmlns:a16="http://schemas.microsoft.com/office/drawing/2014/main" id="{589E258A-53CB-5007-F04E-6450D6FE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284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67" name="Line 16">
              <a:extLst>
                <a:ext uri="{FF2B5EF4-FFF2-40B4-BE49-F238E27FC236}">
                  <a16:creationId xmlns:a16="http://schemas.microsoft.com/office/drawing/2014/main" id="{5C1BC482-23E6-3276-0FA0-E8FB4DCE7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284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68" name="Line 17">
              <a:extLst>
                <a:ext uri="{FF2B5EF4-FFF2-40B4-BE49-F238E27FC236}">
                  <a16:creationId xmlns:a16="http://schemas.microsoft.com/office/drawing/2014/main" id="{6F09FC68-137C-FEFB-DFEE-3BD15E305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84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69" name="Rectangle 4">
              <a:extLst>
                <a:ext uri="{FF2B5EF4-FFF2-40B4-BE49-F238E27FC236}">
                  <a16:creationId xmlns:a16="http://schemas.microsoft.com/office/drawing/2014/main" id="{08EF55BE-49D4-62D6-288F-BD1296411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54"/>
              <a:ext cx="919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LineLow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70" name="Rectangle 4">
              <a:extLst>
                <a:ext uri="{FF2B5EF4-FFF2-40B4-BE49-F238E27FC236}">
                  <a16:creationId xmlns:a16="http://schemas.microsoft.com/office/drawing/2014/main" id="{F1841B01-7606-FDFB-2D26-07B9B65C3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3754"/>
              <a:ext cx="864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LineHigh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71" name="AutoShape 5">
              <a:extLst>
                <a:ext uri="{FF2B5EF4-FFF2-40B4-BE49-F238E27FC236}">
                  <a16:creationId xmlns:a16="http://schemas.microsoft.com/office/drawing/2014/main" id="{17C4948F-C31A-59B2-86FB-73FDFF00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3370"/>
              <a:ext cx="201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6272" name="Line 6">
              <a:extLst>
                <a:ext uri="{FF2B5EF4-FFF2-40B4-BE49-F238E27FC236}">
                  <a16:creationId xmlns:a16="http://schemas.microsoft.com/office/drawing/2014/main" id="{83D9A0CF-0822-76FE-F770-CD3FD3838D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2070" y="3441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73" name="Line 22">
              <a:extLst>
                <a:ext uri="{FF2B5EF4-FFF2-40B4-BE49-F238E27FC236}">
                  <a16:creationId xmlns:a16="http://schemas.microsoft.com/office/drawing/2014/main" id="{5380699A-F0FE-9576-9F85-D258C33CC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3562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74" name="Line 23">
              <a:extLst>
                <a:ext uri="{FF2B5EF4-FFF2-40B4-BE49-F238E27FC236}">
                  <a16:creationId xmlns:a16="http://schemas.microsoft.com/office/drawing/2014/main" id="{1A2D0194-03D5-F5B6-7741-5EA49647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356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75" name="Line 24">
              <a:extLst>
                <a:ext uri="{FF2B5EF4-FFF2-40B4-BE49-F238E27FC236}">
                  <a16:creationId xmlns:a16="http://schemas.microsoft.com/office/drawing/2014/main" id="{C202E44D-C019-691E-53BA-D84140C5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56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76" name="Rectangle 4">
              <a:extLst>
                <a:ext uri="{FF2B5EF4-FFF2-40B4-BE49-F238E27FC236}">
                  <a16:creationId xmlns:a16="http://schemas.microsoft.com/office/drawing/2014/main" id="{06E6B4B0-126C-3EE3-2803-FFBB5BDE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06"/>
              <a:ext cx="919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RectLow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77" name="Rectangle 4">
              <a:extLst>
                <a:ext uri="{FF2B5EF4-FFF2-40B4-BE49-F238E27FC236}">
                  <a16:creationId xmlns:a16="http://schemas.microsoft.com/office/drawing/2014/main" id="{8BE738A2-9D4A-D8A2-88D3-CFA21188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706"/>
              <a:ext cx="864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RectHigh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6278" name="AutoShape 5">
              <a:extLst>
                <a:ext uri="{FF2B5EF4-FFF2-40B4-BE49-F238E27FC236}">
                  <a16:creationId xmlns:a16="http://schemas.microsoft.com/office/drawing/2014/main" id="{91087C52-A6C1-D4BD-DEE0-9E13EA99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3322"/>
              <a:ext cx="201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6279" name="Line 6">
              <a:extLst>
                <a:ext uri="{FF2B5EF4-FFF2-40B4-BE49-F238E27FC236}">
                  <a16:creationId xmlns:a16="http://schemas.microsoft.com/office/drawing/2014/main" id="{22BBC997-AABE-9228-DF13-97CE3A201E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4614" y="3393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0" name="Line 29">
              <a:extLst>
                <a:ext uri="{FF2B5EF4-FFF2-40B4-BE49-F238E27FC236}">
                  <a16:creationId xmlns:a16="http://schemas.microsoft.com/office/drawing/2014/main" id="{9CB476E1-8AD6-9D0E-394E-1C01ABD4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3514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1" name="Line 30">
              <a:extLst>
                <a:ext uri="{FF2B5EF4-FFF2-40B4-BE49-F238E27FC236}">
                  <a16:creationId xmlns:a16="http://schemas.microsoft.com/office/drawing/2014/main" id="{F6724817-0009-1F8B-C7F9-7006AD168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" y="351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2" name="Line 31">
              <a:extLst>
                <a:ext uri="{FF2B5EF4-FFF2-40B4-BE49-F238E27FC236}">
                  <a16:creationId xmlns:a16="http://schemas.microsoft.com/office/drawing/2014/main" id="{95B09ADD-076F-FA19-CAD5-5B7DD35AE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" y="351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3" name="Oval 33">
              <a:extLst>
                <a:ext uri="{FF2B5EF4-FFF2-40B4-BE49-F238E27FC236}">
                  <a16:creationId xmlns:a16="http://schemas.microsoft.com/office/drawing/2014/main" id="{BBF3263B-9992-4F0E-BE8F-EE1C3F56B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6284" name="Oval 34">
              <a:extLst>
                <a:ext uri="{FF2B5EF4-FFF2-40B4-BE49-F238E27FC236}">
                  <a16:creationId xmlns:a16="http://schemas.microsoft.com/office/drawing/2014/main" id="{767AD32A-69C4-AEB3-A06D-F210D2CF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6285" name="Oval 35">
              <a:extLst>
                <a:ext uri="{FF2B5EF4-FFF2-40B4-BE49-F238E27FC236}">
                  <a16:creationId xmlns:a16="http://schemas.microsoft.com/office/drawing/2014/main" id="{8E1BD4F2-A5E3-8431-EFD2-26506997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6286" name="Oval 36">
              <a:extLst>
                <a:ext uri="{FF2B5EF4-FFF2-40B4-BE49-F238E27FC236}">
                  <a16:creationId xmlns:a16="http://schemas.microsoft.com/office/drawing/2014/main" id="{F6B72695-953D-CEAD-72DF-E09F9D0E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6287" name="Oval 37">
              <a:extLst>
                <a:ext uri="{FF2B5EF4-FFF2-40B4-BE49-F238E27FC236}">
                  <a16:creationId xmlns:a16="http://schemas.microsoft.com/office/drawing/2014/main" id="{755A9199-BCFF-EDB9-AF75-526E6E744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6288" name="Oval 38">
              <a:extLst>
                <a:ext uri="{FF2B5EF4-FFF2-40B4-BE49-F238E27FC236}">
                  <a16:creationId xmlns:a16="http://schemas.microsoft.com/office/drawing/2014/main" id="{2A27D2FA-AE19-6DCD-B58D-65E08AD9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" y="310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grpSp>
          <p:nvGrpSpPr>
            <p:cNvPr id="96289" name="Group 42">
              <a:extLst>
                <a:ext uri="{FF2B5EF4-FFF2-40B4-BE49-F238E27FC236}">
                  <a16:creationId xmlns:a16="http://schemas.microsoft.com/office/drawing/2014/main" id="{677BF205-3AE5-6411-7108-1D07237AB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" y="3869"/>
              <a:ext cx="384" cy="96"/>
              <a:chOff x="199" y="3821"/>
              <a:chExt cx="528" cy="144"/>
            </a:xfrm>
          </p:grpSpPr>
          <p:sp>
            <p:nvSpPr>
              <p:cNvPr id="96294" name="Oval 39">
                <a:extLst>
                  <a:ext uri="{FF2B5EF4-FFF2-40B4-BE49-F238E27FC236}">
                    <a16:creationId xmlns:a16="http://schemas.microsoft.com/office/drawing/2014/main" id="{4C260A0B-CD7E-F1FE-7709-1935B96D9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6295" name="Oval 40">
                <a:extLst>
                  <a:ext uri="{FF2B5EF4-FFF2-40B4-BE49-F238E27FC236}">
                    <a16:creationId xmlns:a16="http://schemas.microsoft.com/office/drawing/2014/main" id="{5D9CBCFF-B13C-1A93-AC15-969BC398D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6296" name="Oval 41">
                <a:extLst>
                  <a:ext uri="{FF2B5EF4-FFF2-40B4-BE49-F238E27FC236}">
                    <a16:creationId xmlns:a16="http://schemas.microsoft.com/office/drawing/2014/main" id="{AB9BA9D0-646B-24E3-6C9A-55FE83BEC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290" name="Group 43">
              <a:extLst>
                <a:ext uri="{FF2B5EF4-FFF2-40B4-BE49-F238E27FC236}">
                  <a16:creationId xmlns:a16="http://schemas.microsoft.com/office/drawing/2014/main" id="{77DBFA5A-B598-5BF9-F6BD-B45F0E2F5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" y="3821"/>
              <a:ext cx="384" cy="96"/>
              <a:chOff x="199" y="3821"/>
              <a:chExt cx="528" cy="144"/>
            </a:xfrm>
          </p:grpSpPr>
          <p:sp>
            <p:nvSpPr>
              <p:cNvPr id="96291" name="Oval 44">
                <a:extLst>
                  <a:ext uri="{FF2B5EF4-FFF2-40B4-BE49-F238E27FC236}">
                    <a16:creationId xmlns:a16="http://schemas.microsoft.com/office/drawing/2014/main" id="{CFA67A28-9BD8-F775-DFB7-7AD4F0A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6292" name="Oval 45">
                <a:extLst>
                  <a:ext uri="{FF2B5EF4-FFF2-40B4-BE49-F238E27FC236}">
                    <a16:creationId xmlns:a16="http://schemas.microsoft.com/office/drawing/2014/main" id="{3E3C07AA-9B6C-85BB-EDCF-F3D62448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6293" name="Oval 46">
                <a:extLst>
                  <a:ext uri="{FF2B5EF4-FFF2-40B4-BE49-F238E27FC236}">
                    <a16:creationId xmlns:a16="http://schemas.microsoft.com/office/drawing/2014/main" id="{DDC8484D-964B-7D3B-FF48-1DF82D5A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B3901D6-0551-0BD7-5AA2-E1BEDF5596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258763"/>
            <a:ext cx="8596312" cy="1255713"/>
          </a:xfrm>
        </p:spPr>
        <p:txBody>
          <a:bodyPr/>
          <a:lstStyle/>
          <a:p>
            <a:r>
              <a:rPr lang="en-US" altLang="en-US" sz="3600"/>
              <a:t>Motivating Example  </a:t>
            </a:r>
            <a:r>
              <a:rPr lang="en-US" altLang="en-US" sz="2400"/>
              <a:t>cont…</a:t>
            </a:r>
          </a:p>
        </p:txBody>
      </p:sp>
      <p:sp>
        <p:nvSpPr>
          <p:cNvPr id="97283" name="Rectangle 32">
            <a:extLst>
              <a:ext uri="{FF2B5EF4-FFF2-40B4-BE49-F238E27FC236}">
                <a16:creationId xmlns:a16="http://schemas.microsoft.com/office/drawing/2014/main" id="{154960F1-CDAA-6C25-8975-CEC88D9E44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731838"/>
            <a:ext cx="10080625" cy="59436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You soon had to support a different way of drawing for efficient transient views for animation…</a:t>
            </a:r>
          </a:p>
          <a:p>
            <a:pPr lvl="1"/>
            <a:r>
              <a:rPr lang="en-US" altLang="en-US" sz="2800" b="1">
                <a:solidFill>
                  <a:srgbClr val="0000CC"/>
                </a:solidFill>
              </a:rPr>
              <a:t>You extended your design again </a:t>
            </a:r>
            <a:r>
              <a:rPr lang="en-US" altLang="en-US" sz="2800" b="1"/>
              <a:t>….</a:t>
            </a:r>
          </a:p>
          <a:p>
            <a:endParaRPr lang="en-US" altLang="en-US" sz="3200" b="1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3200" b="1">
              <a:solidFill>
                <a:schemeClr val="tx1"/>
              </a:solidFill>
            </a:endParaRP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3B6674F1-9A0B-0477-1DB0-14360103FBA1}"/>
              </a:ext>
            </a:extLst>
          </p:cNvPr>
          <p:cNvGrpSpPr>
            <a:grpSpLocks/>
          </p:cNvGrpSpPr>
          <p:nvPr/>
        </p:nvGrpSpPr>
        <p:grpSpPr bwMode="auto">
          <a:xfrm>
            <a:off x="11113" y="3017838"/>
            <a:ext cx="10058400" cy="3763962"/>
            <a:chOff x="7" y="1882"/>
            <a:chExt cx="6336" cy="2371"/>
          </a:xfrm>
        </p:grpSpPr>
        <p:sp>
          <p:nvSpPr>
            <p:cNvPr id="97285" name="Rectangle 3">
              <a:extLst>
                <a:ext uri="{FF2B5EF4-FFF2-40B4-BE49-F238E27FC236}">
                  <a16:creationId xmlns:a16="http://schemas.microsoft.com/office/drawing/2014/main" id="{36DA2929-32AD-3541-47DE-C79E1F633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882"/>
              <a:ext cx="1739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3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</a:t>
              </a:r>
            </a:p>
          </p:txBody>
        </p:sp>
        <p:sp>
          <p:nvSpPr>
            <p:cNvPr id="97286" name="Rectangle 4">
              <a:extLst>
                <a:ext uri="{FF2B5EF4-FFF2-40B4-BE49-F238E27FC236}">
                  <a16:creationId xmlns:a16="http://schemas.microsoft.com/office/drawing/2014/main" id="{DFE10ECA-9BA3-556E-C8DE-531170CC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554"/>
              <a:ext cx="169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287" name="AutoShape 5">
              <a:extLst>
                <a:ext uri="{FF2B5EF4-FFF2-40B4-BE49-F238E27FC236}">
                  <a16:creationId xmlns:a16="http://schemas.microsoft.com/office/drawing/2014/main" id="{54AD3385-B4F6-DEC0-6B97-03B94C5D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170"/>
              <a:ext cx="201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7288" name="Line 6">
              <a:extLst>
                <a:ext uri="{FF2B5EF4-FFF2-40B4-BE49-F238E27FC236}">
                  <a16:creationId xmlns:a16="http://schemas.microsoft.com/office/drawing/2014/main" id="{3B526E40-62F2-37FA-826A-958D5E54E4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3158" y="2241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89" name="Rectangle 4">
              <a:extLst>
                <a:ext uri="{FF2B5EF4-FFF2-40B4-BE49-F238E27FC236}">
                  <a16:creationId xmlns:a16="http://schemas.microsoft.com/office/drawing/2014/main" id="{2CB8A185-3C31-EA1E-766E-BD18AEC7A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2554"/>
              <a:ext cx="169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Rectangle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290" name="Line 15">
              <a:extLst>
                <a:ext uri="{FF2B5EF4-FFF2-40B4-BE49-F238E27FC236}">
                  <a16:creationId xmlns:a16="http://schemas.microsoft.com/office/drawing/2014/main" id="{417E2250-8217-A463-51E0-0BD48C7A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36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1" name="Line 16">
              <a:extLst>
                <a:ext uri="{FF2B5EF4-FFF2-40B4-BE49-F238E27FC236}">
                  <a16:creationId xmlns:a16="http://schemas.microsoft.com/office/drawing/2014/main" id="{2B5E9D16-6EB0-7382-D091-DFA9CDD87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36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2" name="Line 17">
              <a:extLst>
                <a:ext uri="{FF2B5EF4-FFF2-40B4-BE49-F238E27FC236}">
                  <a16:creationId xmlns:a16="http://schemas.microsoft.com/office/drawing/2014/main" id="{45FE28C8-3D75-B070-E19F-39100B1A9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236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3" name="Rectangle 4">
              <a:extLst>
                <a:ext uri="{FF2B5EF4-FFF2-40B4-BE49-F238E27FC236}">
                  <a16:creationId xmlns:a16="http://schemas.microsoft.com/office/drawing/2014/main" id="{9B141495-C214-83D3-4A92-A5257AAD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74"/>
              <a:ext cx="919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LineLow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294" name="Rectangle 4">
              <a:extLst>
                <a:ext uri="{FF2B5EF4-FFF2-40B4-BE49-F238E27FC236}">
                  <a16:creationId xmlns:a16="http://schemas.microsoft.com/office/drawing/2014/main" id="{4240799D-246F-AFEE-1CCC-37E8A944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274"/>
              <a:ext cx="864" cy="30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LineHigh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295" name="AutoShape 5">
              <a:extLst>
                <a:ext uri="{FF2B5EF4-FFF2-40B4-BE49-F238E27FC236}">
                  <a16:creationId xmlns:a16="http://schemas.microsoft.com/office/drawing/2014/main" id="{1F7FDC1F-FA57-B11B-4C6F-E927647A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2890"/>
              <a:ext cx="202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7296" name="Line 6">
              <a:extLst>
                <a:ext uri="{FF2B5EF4-FFF2-40B4-BE49-F238E27FC236}">
                  <a16:creationId xmlns:a16="http://schemas.microsoft.com/office/drawing/2014/main" id="{6A8196D2-D525-477B-58B8-6389E61ED2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2118" y="2961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7" name="Line 22">
              <a:extLst>
                <a:ext uri="{FF2B5EF4-FFF2-40B4-BE49-F238E27FC236}">
                  <a16:creationId xmlns:a16="http://schemas.microsoft.com/office/drawing/2014/main" id="{D15CD50C-43BA-9FF4-ED38-77941E463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3082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8" name="Line 23">
              <a:extLst>
                <a:ext uri="{FF2B5EF4-FFF2-40B4-BE49-F238E27FC236}">
                  <a16:creationId xmlns:a16="http://schemas.microsoft.com/office/drawing/2014/main" id="{79483745-A12F-70F9-1F47-FADF9FAE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308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299" name="Line 24">
              <a:extLst>
                <a:ext uri="{FF2B5EF4-FFF2-40B4-BE49-F238E27FC236}">
                  <a16:creationId xmlns:a16="http://schemas.microsoft.com/office/drawing/2014/main" id="{7A16D671-58F7-B314-570B-FA04F6726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08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00" name="Rectangle 4">
              <a:extLst>
                <a:ext uri="{FF2B5EF4-FFF2-40B4-BE49-F238E27FC236}">
                  <a16:creationId xmlns:a16="http://schemas.microsoft.com/office/drawing/2014/main" id="{D2E15AE6-3434-7D03-823E-45DD404B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27"/>
              <a:ext cx="919" cy="30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RectLow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01" name="Rectangle 4">
              <a:extLst>
                <a:ext uri="{FF2B5EF4-FFF2-40B4-BE49-F238E27FC236}">
                  <a16:creationId xmlns:a16="http://schemas.microsoft.com/office/drawing/2014/main" id="{41F3B340-A537-5E1C-7383-73050462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3227"/>
              <a:ext cx="864" cy="30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RectHigh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02" name="AutoShape 5">
              <a:extLst>
                <a:ext uri="{FF2B5EF4-FFF2-40B4-BE49-F238E27FC236}">
                  <a16:creationId xmlns:a16="http://schemas.microsoft.com/office/drawing/2014/main" id="{C0A4C248-F0B6-DDA1-B037-08CB6DBDA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2842"/>
              <a:ext cx="201" cy="71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7303" name="Line 6">
              <a:extLst>
                <a:ext uri="{FF2B5EF4-FFF2-40B4-BE49-F238E27FC236}">
                  <a16:creationId xmlns:a16="http://schemas.microsoft.com/office/drawing/2014/main" id="{6CC0B66B-4B1D-E0BD-F451-5F707489D3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4662" y="2913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04" name="Line 29">
              <a:extLst>
                <a:ext uri="{FF2B5EF4-FFF2-40B4-BE49-F238E27FC236}">
                  <a16:creationId xmlns:a16="http://schemas.microsoft.com/office/drawing/2014/main" id="{33D625A1-C435-C486-C2B7-B37F6808B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034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05" name="Line 30">
              <a:extLst>
                <a:ext uri="{FF2B5EF4-FFF2-40B4-BE49-F238E27FC236}">
                  <a16:creationId xmlns:a16="http://schemas.microsoft.com/office/drawing/2014/main" id="{55DF5AA0-4201-864D-F083-86435996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034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06" name="Line 31">
              <a:extLst>
                <a:ext uri="{FF2B5EF4-FFF2-40B4-BE49-F238E27FC236}">
                  <a16:creationId xmlns:a16="http://schemas.microsoft.com/office/drawing/2014/main" id="{127BC0AD-6161-AC77-4E0B-ECEE3B6A6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" y="3034"/>
              <a:ext cx="0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07" name="Oval 33">
              <a:extLst>
                <a:ext uri="{FF2B5EF4-FFF2-40B4-BE49-F238E27FC236}">
                  <a16:creationId xmlns:a16="http://schemas.microsoft.com/office/drawing/2014/main" id="{17C5E69D-A820-FD5B-3A1B-9AD6CD36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62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7308" name="Oval 34">
              <a:extLst>
                <a:ext uri="{FF2B5EF4-FFF2-40B4-BE49-F238E27FC236}">
                  <a16:creationId xmlns:a16="http://schemas.microsoft.com/office/drawing/2014/main" id="{B1A431AA-0B8F-3526-500D-5E0A9F7C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2621"/>
              <a:ext cx="145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7309" name="Oval 35">
              <a:extLst>
                <a:ext uri="{FF2B5EF4-FFF2-40B4-BE49-F238E27FC236}">
                  <a16:creationId xmlns:a16="http://schemas.microsoft.com/office/drawing/2014/main" id="{31ED27C9-F3F3-62B4-DBEE-0386A148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262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7310" name="Oval 36">
              <a:extLst>
                <a:ext uri="{FF2B5EF4-FFF2-40B4-BE49-F238E27FC236}">
                  <a16:creationId xmlns:a16="http://schemas.microsoft.com/office/drawing/2014/main" id="{FE65CC3F-B3F6-640A-4D4A-736D6ECD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1" y="262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7311" name="Oval 37">
              <a:extLst>
                <a:ext uri="{FF2B5EF4-FFF2-40B4-BE49-F238E27FC236}">
                  <a16:creationId xmlns:a16="http://schemas.microsoft.com/office/drawing/2014/main" id="{11851AE5-237A-FCDA-B63A-FF0741A5D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" y="262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sp>
          <p:nvSpPr>
            <p:cNvPr id="97312" name="Oval 38">
              <a:extLst>
                <a:ext uri="{FF2B5EF4-FFF2-40B4-BE49-F238E27FC236}">
                  <a16:creationId xmlns:a16="http://schemas.microsoft.com/office/drawing/2014/main" id="{EEC1759C-9C7F-11ED-4CB9-07D5D23F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" y="2621"/>
              <a:ext cx="144" cy="144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  <p:grpSp>
          <p:nvGrpSpPr>
            <p:cNvPr id="97313" name="Group 42">
              <a:extLst>
                <a:ext uri="{FF2B5EF4-FFF2-40B4-BE49-F238E27FC236}">
                  <a16:creationId xmlns:a16="http://schemas.microsoft.com/office/drawing/2014/main" id="{81E49219-01C5-D6B0-A40E-CD49169DC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" y="3389"/>
              <a:ext cx="383" cy="95"/>
              <a:chOff x="199" y="3821"/>
              <a:chExt cx="528" cy="144"/>
            </a:xfrm>
          </p:grpSpPr>
          <p:sp>
            <p:nvSpPr>
              <p:cNvPr id="97340" name="Oval 39">
                <a:extLst>
                  <a:ext uri="{FF2B5EF4-FFF2-40B4-BE49-F238E27FC236}">
                    <a16:creationId xmlns:a16="http://schemas.microsoft.com/office/drawing/2014/main" id="{F0E6A666-6AC0-C602-997C-CD7753693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41" name="Oval 40">
                <a:extLst>
                  <a:ext uri="{FF2B5EF4-FFF2-40B4-BE49-F238E27FC236}">
                    <a16:creationId xmlns:a16="http://schemas.microsoft.com/office/drawing/2014/main" id="{850B73BB-4424-1808-E96C-01E530740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42" name="Oval 41">
                <a:extLst>
                  <a:ext uri="{FF2B5EF4-FFF2-40B4-BE49-F238E27FC236}">
                    <a16:creationId xmlns:a16="http://schemas.microsoft.com/office/drawing/2014/main" id="{055AD90B-7409-7AEF-3424-E93C50F9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314" name="Group 43">
              <a:extLst>
                <a:ext uri="{FF2B5EF4-FFF2-40B4-BE49-F238E27FC236}">
                  <a16:creationId xmlns:a16="http://schemas.microsoft.com/office/drawing/2014/main" id="{16681668-4BB1-8A95-6B4F-3A0BF8EBF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3" y="3341"/>
              <a:ext cx="384" cy="96"/>
              <a:chOff x="199" y="3821"/>
              <a:chExt cx="528" cy="144"/>
            </a:xfrm>
          </p:grpSpPr>
          <p:sp>
            <p:nvSpPr>
              <p:cNvPr id="97337" name="Oval 44">
                <a:extLst>
                  <a:ext uri="{FF2B5EF4-FFF2-40B4-BE49-F238E27FC236}">
                    <a16:creationId xmlns:a16="http://schemas.microsoft.com/office/drawing/2014/main" id="{834BFD31-7E84-7052-BF21-7EDEB3F6A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8" name="Oval 45">
                <a:extLst>
                  <a:ext uri="{FF2B5EF4-FFF2-40B4-BE49-F238E27FC236}">
                    <a16:creationId xmlns:a16="http://schemas.microsoft.com/office/drawing/2014/main" id="{3E8D6B76-538B-4B8E-FAAA-E127B0F62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9" name="Oval 46">
                <a:extLst>
                  <a:ext uri="{FF2B5EF4-FFF2-40B4-BE49-F238E27FC236}">
                    <a16:creationId xmlns:a16="http://schemas.microsoft.com/office/drawing/2014/main" id="{EC71C110-30DC-468C-A5B0-80CE5620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315" name="AutoShape 5">
              <a:extLst>
                <a:ext uri="{FF2B5EF4-FFF2-40B4-BE49-F238E27FC236}">
                  <a16:creationId xmlns:a16="http://schemas.microsoft.com/office/drawing/2014/main" id="{D2F81620-88EB-3FB7-0FB9-54AC9ACC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3562"/>
              <a:ext cx="201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sp>
          <p:nvSpPr>
            <p:cNvPr id="97316" name="Line 6">
              <a:extLst>
                <a:ext uri="{FF2B5EF4-FFF2-40B4-BE49-F238E27FC236}">
                  <a16:creationId xmlns:a16="http://schemas.microsoft.com/office/drawing/2014/main" id="{6D13B0A0-3828-35CC-7A35-72FBEAE266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1446" y="3633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17" name="Line 22">
              <a:extLst>
                <a:ext uri="{FF2B5EF4-FFF2-40B4-BE49-F238E27FC236}">
                  <a16:creationId xmlns:a16="http://schemas.microsoft.com/office/drawing/2014/main" id="{D65168CE-7284-1D12-9B68-A4DDB6BA6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755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18" name="Line 23">
              <a:extLst>
                <a:ext uri="{FF2B5EF4-FFF2-40B4-BE49-F238E27FC236}">
                  <a16:creationId xmlns:a16="http://schemas.microsoft.com/office/drawing/2014/main" id="{49C85A96-27CE-5372-CA2F-81739B88D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755"/>
              <a:ext cx="0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19" name="Line 24">
              <a:extLst>
                <a:ext uri="{FF2B5EF4-FFF2-40B4-BE49-F238E27FC236}">
                  <a16:creationId xmlns:a16="http://schemas.microsoft.com/office/drawing/2014/main" id="{7F004B36-79A3-BD05-7954-954C4E90F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3755"/>
              <a:ext cx="0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20" name="Rectangle 4">
              <a:extLst>
                <a:ext uri="{FF2B5EF4-FFF2-40B4-BE49-F238E27FC236}">
                  <a16:creationId xmlns:a16="http://schemas.microsoft.com/office/drawing/2014/main" id="{D201FF61-7DA0-D620-165D-CB1AC6AD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3946"/>
              <a:ext cx="919" cy="30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LineLowN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21" name="Rectangle 4">
              <a:extLst>
                <a:ext uri="{FF2B5EF4-FFF2-40B4-BE49-F238E27FC236}">
                  <a16:creationId xmlns:a16="http://schemas.microsoft.com/office/drawing/2014/main" id="{B55A9E3F-09E8-CBAE-2B7F-4E523789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3946"/>
              <a:ext cx="864" cy="30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LineLowT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22" name="Line 6">
              <a:extLst>
                <a:ext uri="{FF2B5EF4-FFF2-40B4-BE49-F238E27FC236}">
                  <a16:creationId xmlns:a16="http://schemas.microsoft.com/office/drawing/2014/main" id="{4C69F0B9-7A62-82C6-D92D-D34E406510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5135" y="3610"/>
              <a:ext cx="4" cy="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23" name="Line 22">
              <a:extLst>
                <a:ext uri="{FF2B5EF4-FFF2-40B4-BE49-F238E27FC236}">
                  <a16:creationId xmlns:a16="http://schemas.microsoft.com/office/drawing/2014/main" id="{AFA74A8F-B8BF-BA67-5EE1-14333E765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31"/>
              <a:ext cx="1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24" name="Line 23">
              <a:extLst>
                <a:ext uri="{FF2B5EF4-FFF2-40B4-BE49-F238E27FC236}">
                  <a16:creationId xmlns:a16="http://schemas.microsoft.com/office/drawing/2014/main" id="{6ED4B1A3-5853-C7EF-19FA-3E7CB6D2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3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25" name="Line 24">
              <a:extLst>
                <a:ext uri="{FF2B5EF4-FFF2-40B4-BE49-F238E27FC236}">
                  <a16:creationId xmlns:a16="http://schemas.microsoft.com/office/drawing/2014/main" id="{769D473C-2C9F-B28C-38F8-A32A97B2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" y="373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326" name="Rectangle 4">
              <a:extLst>
                <a:ext uri="{FF2B5EF4-FFF2-40B4-BE49-F238E27FC236}">
                  <a16:creationId xmlns:a16="http://schemas.microsoft.com/office/drawing/2014/main" id="{26AC2499-F2AD-22F1-A0FA-7553DBC9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23"/>
              <a:ext cx="920" cy="30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RecHighN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27" name="Rectangle 4">
              <a:extLst>
                <a:ext uri="{FF2B5EF4-FFF2-40B4-BE49-F238E27FC236}">
                  <a16:creationId xmlns:a16="http://schemas.microsoft.com/office/drawing/2014/main" id="{18225BC0-5BF1-336C-F50C-D965A5DC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" y="3923"/>
              <a:ext cx="864" cy="30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72" tIns="50387" rIns="100772" bIns="5038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RecHighT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spcAft>
                  <a:spcPct val="40000"/>
                </a:spcAft>
              </a:pP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7328" name="AutoShape 5">
              <a:extLst>
                <a:ext uri="{FF2B5EF4-FFF2-40B4-BE49-F238E27FC236}">
                  <a16:creationId xmlns:a16="http://schemas.microsoft.com/office/drawing/2014/main" id="{24FC6AB0-A907-0673-2E7E-7F32BF0A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" y="3514"/>
              <a:ext cx="200" cy="7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>
                <a:cs typeface="Arial" panose="020B0604020202020204" pitchFamily="34" charset="0"/>
              </a:endParaRPr>
            </a:p>
          </p:txBody>
        </p:sp>
        <p:grpSp>
          <p:nvGrpSpPr>
            <p:cNvPr id="97329" name="Group 43">
              <a:extLst>
                <a:ext uri="{FF2B5EF4-FFF2-40B4-BE49-F238E27FC236}">
                  <a16:creationId xmlns:a16="http://schemas.microsoft.com/office/drawing/2014/main" id="{00AE0308-B59D-348D-7836-948B22F01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4042"/>
              <a:ext cx="384" cy="96"/>
              <a:chOff x="199" y="3821"/>
              <a:chExt cx="528" cy="144"/>
            </a:xfrm>
          </p:grpSpPr>
          <p:sp>
            <p:nvSpPr>
              <p:cNvPr id="97334" name="Oval 44">
                <a:extLst>
                  <a:ext uri="{FF2B5EF4-FFF2-40B4-BE49-F238E27FC236}">
                    <a16:creationId xmlns:a16="http://schemas.microsoft.com/office/drawing/2014/main" id="{794730FB-31CE-6088-7EA8-2B30F1ECE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5" name="Oval 45">
                <a:extLst>
                  <a:ext uri="{FF2B5EF4-FFF2-40B4-BE49-F238E27FC236}">
                    <a16:creationId xmlns:a16="http://schemas.microsoft.com/office/drawing/2014/main" id="{BCF22A05-85DE-AB24-76B2-56084594D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6" name="Oval 46">
                <a:extLst>
                  <a:ext uri="{FF2B5EF4-FFF2-40B4-BE49-F238E27FC236}">
                    <a16:creationId xmlns:a16="http://schemas.microsoft.com/office/drawing/2014/main" id="{8CD512C3-210D-DF47-AA5E-AD510C3C3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330" name="Group 43">
              <a:extLst>
                <a:ext uri="{FF2B5EF4-FFF2-40B4-BE49-F238E27FC236}">
                  <a16:creationId xmlns:a16="http://schemas.microsoft.com/office/drawing/2014/main" id="{B037CAC5-B407-847E-84E5-CB522348D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" y="4042"/>
              <a:ext cx="384" cy="96"/>
              <a:chOff x="199" y="3821"/>
              <a:chExt cx="528" cy="144"/>
            </a:xfrm>
          </p:grpSpPr>
          <p:sp>
            <p:nvSpPr>
              <p:cNvPr id="97331" name="Oval 44">
                <a:extLst>
                  <a:ext uri="{FF2B5EF4-FFF2-40B4-BE49-F238E27FC236}">
                    <a16:creationId xmlns:a16="http://schemas.microsoft.com/office/drawing/2014/main" id="{065B79BC-E664-9CC2-D5A4-5C52C6D11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2" name="Oval 45">
                <a:extLst>
                  <a:ext uri="{FF2B5EF4-FFF2-40B4-BE49-F238E27FC236}">
                    <a16:creationId xmlns:a16="http://schemas.microsoft.com/office/drawing/2014/main" id="{4288AA83-04E1-3E6E-DC26-B79D2C17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  <p:sp>
            <p:nvSpPr>
              <p:cNvPr id="97333" name="Oval 46">
                <a:extLst>
                  <a:ext uri="{FF2B5EF4-FFF2-40B4-BE49-F238E27FC236}">
                    <a16:creationId xmlns:a16="http://schemas.microsoft.com/office/drawing/2014/main" id="{775B8AC6-F0CC-1111-54E5-910A4C16E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" y="3821"/>
                <a:ext cx="144" cy="144"/>
              </a:xfrm>
              <a:prstGeom prst="ellipse">
                <a:avLst/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0" tIns="45711" rIns="91420" bIns="45711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b="0"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339F53-208E-5BAB-740E-F6A3B887F155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930275"/>
            <a:ext cx="9810750" cy="6597650"/>
            <a:chOff x="265" y="586"/>
            <a:chExt cx="6180" cy="4156"/>
          </a:xfrm>
        </p:grpSpPr>
        <p:sp>
          <p:nvSpPr>
            <p:cNvPr id="98308" name="Rectangle 2">
              <a:extLst>
                <a:ext uri="{FF2B5EF4-FFF2-40B4-BE49-F238E27FC236}">
                  <a16:creationId xmlns:a16="http://schemas.microsoft.com/office/drawing/2014/main" id="{080B06FB-13F7-CA0C-DB8D-A0D042514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211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8309" name="Rectangle 3">
              <a:extLst>
                <a:ext uri="{FF2B5EF4-FFF2-40B4-BE49-F238E27FC236}">
                  <a16:creationId xmlns:a16="http://schemas.microsoft.com/office/drawing/2014/main" id="{EA967FEB-71EF-133B-0D43-0221B48E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Triangle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8310" name="Rectangle 4">
              <a:extLst>
                <a:ext uri="{FF2B5EF4-FFF2-40B4-BE49-F238E27FC236}">
                  <a16:creationId xmlns:a16="http://schemas.microsoft.com/office/drawing/2014/main" id="{C27C1E5F-79E2-C3C3-20D5-E9C85E12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8311" name="AutoShape 5">
              <a:extLst>
                <a:ext uri="{FF2B5EF4-FFF2-40B4-BE49-F238E27FC236}">
                  <a16:creationId xmlns:a16="http://schemas.microsoft.com/office/drawing/2014/main" id="{8ECD9756-9F54-E77C-6C0A-52A733D22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141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98312" name="AutoShape 6">
              <a:extLst>
                <a:ext uri="{FF2B5EF4-FFF2-40B4-BE49-F238E27FC236}">
                  <a16:creationId xmlns:a16="http://schemas.microsoft.com/office/drawing/2014/main" id="{F12A5B98-C919-35F3-8C99-8B29652391E3}"/>
                </a:ext>
              </a:extLst>
            </p:cNvPr>
            <p:cNvCxnSpPr>
              <a:cxnSpLocks noChangeShapeType="1"/>
              <a:stCxn id="98310" idx="0"/>
              <a:endCxn id="98311" idx="3"/>
            </p:cNvCxnSpPr>
            <p:nvPr/>
          </p:nvCxnSpPr>
          <p:spPr bwMode="auto">
            <a:xfrm rot="-5400000">
              <a:off x="900" y="2377"/>
              <a:ext cx="607" cy="55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13" name="AutoShape 7">
              <a:extLst>
                <a:ext uri="{FF2B5EF4-FFF2-40B4-BE49-F238E27FC236}">
                  <a16:creationId xmlns:a16="http://schemas.microsoft.com/office/drawing/2014/main" id="{CE99A721-E9DA-D9F0-1BF1-44C78EA04E93}"/>
                </a:ext>
              </a:extLst>
            </p:cNvPr>
            <p:cNvCxnSpPr>
              <a:cxnSpLocks noChangeShapeType="1"/>
              <a:stCxn id="98309" idx="0"/>
              <a:endCxn id="98311" idx="3"/>
            </p:cNvCxnSpPr>
            <p:nvPr/>
          </p:nvCxnSpPr>
          <p:spPr bwMode="auto">
            <a:xfrm rot="5400000" flipH="1">
              <a:off x="1641" y="2195"/>
              <a:ext cx="607" cy="923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14" name="AutoShape 8">
              <a:extLst>
                <a:ext uri="{FF2B5EF4-FFF2-40B4-BE49-F238E27FC236}">
                  <a16:creationId xmlns:a16="http://schemas.microsoft.com/office/drawing/2014/main" id="{2C85F160-4985-B141-45A8-DFD084E17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613"/>
              <a:ext cx="318" cy="318"/>
            </a:xfrm>
            <a:prstGeom prst="diamond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98315" name="Rectangle 9">
              <a:extLst>
                <a:ext uri="{FF2B5EF4-FFF2-40B4-BE49-F238E27FC236}">
                  <a16:creationId xmlns:a16="http://schemas.microsoft.com/office/drawing/2014/main" id="{4C2D92E9-4A1E-F5A4-9342-57EDD33D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259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Drawer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8316" name="Rectangle 10">
              <a:extLst>
                <a:ext uri="{FF2B5EF4-FFF2-40B4-BE49-F238E27FC236}">
                  <a16:creationId xmlns:a16="http://schemas.microsoft.com/office/drawing/2014/main" id="{3FB30498-A757-BEFD-ED50-7BC77228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Low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8317" name="Rectangle 11">
              <a:extLst>
                <a:ext uri="{FF2B5EF4-FFF2-40B4-BE49-F238E27FC236}">
                  <a16:creationId xmlns:a16="http://schemas.microsoft.com/office/drawing/2014/main" id="{D2896E85-D5B2-1BCA-24F6-503391A0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Hi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98318" name="AutoShape 12">
              <a:extLst>
                <a:ext uri="{FF2B5EF4-FFF2-40B4-BE49-F238E27FC236}">
                  <a16:creationId xmlns:a16="http://schemas.microsoft.com/office/drawing/2014/main" id="{1D3DFB02-0C7A-6958-8BB8-D0564D925E6A}"/>
                </a:ext>
              </a:extLst>
            </p:cNvPr>
            <p:cNvCxnSpPr>
              <a:cxnSpLocks noChangeShapeType="1"/>
              <a:stCxn id="98314" idx="3"/>
              <a:endCxn id="98315" idx="1"/>
            </p:cNvCxnSpPr>
            <p:nvPr/>
          </p:nvCxnSpPr>
          <p:spPr bwMode="auto">
            <a:xfrm>
              <a:off x="2485" y="1772"/>
              <a:ext cx="1554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19" name="AutoShape 13">
              <a:extLst>
                <a:ext uri="{FF2B5EF4-FFF2-40B4-BE49-F238E27FC236}">
                  <a16:creationId xmlns:a16="http://schemas.microsoft.com/office/drawing/2014/main" id="{A3224AD8-56C1-81E6-4A2E-34D79CB6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2237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98320" name="AutoShape 14">
              <a:extLst>
                <a:ext uri="{FF2B5EF4-FFF2-40B4-BE49-F238E27FC236}">
                  <a16:creationId xmlns:a16="http://schemas.microsoft.com/office/drawing/2014/main" id="{3B45E64D-7D59-0FD9-3F3E-516F54EF2DE9}"/>
                </a:ext>
              </a:extLst>
            </p:cNvPr>
            <p:cNvCxnSpPr>
              <a:cxnSpLocks noChangeShapeType="1"/>
              <a:stCxn id="98317" idx="0"/>
              <a:endCxn id="98319" idx="3"/>
            </p:cNvCxnSpPr>
            <p:nvPr/>
          </p:nvCxnSpPr>
          <p:spPr bwMode="auto">
            <a:xfrm rot="-5400000">
              <a:off x="4093" y="2354"/>
              <a:ext cx="511" cy="701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AutoShape 15">
              <a:extLst>
                <a:ext uri="{FF2B5EF4-FFF2-40B4-BE49-F238E27FC236}">
                  <a16:creationId xmlns:a16="http://schemas.microsoft.com/office/drawing/2014/main" id="{9782C278-9C61-AABE-9662-CC7D256D0CA3}"/>
                </a:ext>
              </a:extLst>
            </p:cNvPr>
            <p:cNvCxnSpPr>
              <a:cxnSpLocks noChangeShapeType="1"/>
              <a:stCxn id="98319" idx="3"/>
              <a:endCxn id="98316" idx="0"/>
            </p:cNvCxnSpPr>
            <p:nvPr/>
          </p:nvCxnSpPr>
          <p:spPr bwMode="auto">
            <a:xfrm rot="16200000" flipH="1">
              <a:off x="4833" y="2315"/>
              <a:ext cx="511" cy="780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22" name="Text Box 16">
              <a:extLst>
                <a:ext uri="{FF2B5EF4-FFF2-40B4-BE49-F238E27FC236}">
                  <a16:creationId xmlns:a16="http://schemas.microsoft.com/office/drawing/2014/main" id="{F51CD5C6-607B-A731-C6A8-AA552B05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" y="4061"/>
              <a:ext cx="3221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Bridge Design Pattern</a:t>
              </a:r>
            </a:p>
          </p:txBody>
        </p:sp>
        <p:sp>
          <p:nvSpPr>
            <p:cNvPr id="98323" name="Text Box 17">
              <a:extLst>
                <a:ext uri="{FF2B5EF4-FFF2-40B4-BE49-F238E27FC236}">
                  <a16:creationId xmlns:a16="http://schemas.microsoft.com/office/drawing/2014/main" id="{1FC81E76-ADF4-143E-C8E2-E656F842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586"/>
              <a:ext cx="1791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defines the interface</a:t>
              </a:r>
            </a:p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shapes to draw</a:t>
              </a:r>
            </a:p>
          </p:txBody>
        </p:sp>
        <p:sp>
          <p:nvSpPr>
            <p:cNvPr id="98324" name="Line 18">
              <a:extLst>
                <a:ext uri="{FF2B5EF4-FFF2-40B4-BE49-F238E27FC236}">
                  <a16:creationId xmlns:a16="http://schemas.microsoft.com/office/drawing/2014/main" id="{1AD93F3C-DF36-ADBF-35BC-D9525ED8E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7" y="1005"/>
              <a:ext cx="318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25" name="Text Box 19">
              <a:extLst>
                <a:ext uri="{FF2B5EF4-FFF2-40B4-BE49-F238E27FC236}">
                  <a16:creationId xmlns:a16="http://schemas.microsoft.com/office/drawing/2014/main" id="{7F5C6391-3B72-646A-0E89-C6E967013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4290"/>
              <a:ext cx="192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“adapters” for specific</a:t>
              </a:r>
            </a:p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drawing interfaces</a:t>
              </a:r>
            </a:p>
          </p:txBody>
        </p:sp>
        <p:sp>
          <p:nvSpPr>
            <p:cNvPr id="98326" name="Line 20">
              <a:extLst>
                <a:ext uri="{FF2B5EF4-FFF2-40B4-BE49-F238E27FC236}">
                  <a16:creationId xmlns:a16="http://schemas.microsoft.com/office/drawing/2014/main" id="{17F4E504-5F67-A472-72B8-95A3C531D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" y="3915"/>
              <a:ext cx="15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27" name="Line 21">
              <a:extLst>
                <a:ext uri="{FF2B5EF4-FFF2-40B4-BE49-F238E27FC236}">
                  <a16:creationId xmlns:a16="http://schemas.microsoft.com/office/drawing/2014/main" id="{26892CC6-DEC9-8C40-F527-77E2DBEBE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8" y="3968"/>
              <a:ext cx="265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21891" name="Text Box 16">
            <a:extLst>
              <a:ext uri="{FF2B5EF4-FFF2-40B4-BE49-F238E27FC236}">
                <a16:creationId xmlns:a16="http://schemas.microsoft.com/office/drawing/2014/main" id="{2DDFCA5C-611C-15EA-89AE-AD4F4611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46038"/>
            <a:ext cx="880427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You soon needed a different way of drawing on Smartphones…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Things were becoming pretty complicated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until you decided to use bridge design pattern…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3">
            <a:extLst>
              <a:ext uri="{FF2B5EF4-FFF2-40B4-BE49-F238E27FC236}">
                <a16:creationId xmlns:a16="http://schemas.microsoft.com/office/drawing/2014/main" id="{412AF2BE-9F5A-EB8F-F982-BA62D9A341D8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930275"/>
            <a:ext cx="9810750" cy="6597650"/>
            <a:chOff x="265" y="586"/>
            <a:chExt cx="6180" cy="4156"/>
          </a:xfrm>
        </p:grpSpPr>
        <p:sp>
          <p:nvSpPr>
            <p:cNvPr id="99334" name="Rectangle 2">
              <a:extLst>
                <a:ext uri="{FF2B5EF4-FFF2-40B4-BE49-F238E27FC236}">
                  <a16:creationId xmlns:a16="http://schemas.microsoft.com/office/drawing/2014/main" id="{ADD4B94A-A7F8-3C0F-AEF7-995B5A398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211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9335" name="Rectangle 3">
              <a:extLst>
                <a:ext uri="{FF2B5EF4-FFF2-40B4-BE49-F238E27FC236}">
                  <a16:creationId xmlns:a16="http://schemas.microsoft.com/office/drawing/2014/main" id="{91B5E109-B863-D89E-7178-40424CC0D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Triangle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9336" name="Rectangle 4">
              <a:extLst>
                <a:ext uri="{FF2B5EF4-FFF2-40B4-BE49-F238E27FC236}">
                  <a16:creationId xmlns:a16="http://schemas.microsoft.com/office/drawing/2014/main" id="{4DE26835-EAF5-CDE2-4A9A-3FE0D5C0B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9337" name="AutoShape 5">
              <a:extLst>
                <a:ext uri="{FF2B5EF4-FFF2-40B4-BE49-F238E27FC236}">
                  <a16:creationId xmlns:a16="http://schemas.microsoft.com/office/drawing/2014/main" id="{06ADC746-F449-1EFF-E19D-8AAA90CA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141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99338" name="AutoShape 6">
              <a:extLst>
                <a:ext uri="{FF2B5EF4-FFF2-40B4-BE49-F238E27FC236}">
                  <a16:creationId xmlns:a16="http://schemas.microsoft.com/office/drawing/2014/main" id="{449199B5-F108-F7FF-CD99-A00654E89076}"/>
                </a:ext>
              </a:extLst>
            </p:cNvPr>
            <p:cNvCxnSpPr>
              <a:cxnSpLocks noChangeShapeType="1"/>
              <a:stCxn id="99336" idx="0"/>
              <a:endCxn id="99337" idx="3"/>
            </p:cNvCxnSpPr>
            <p:nvPr/>
          </p:nvCxnSpPr>
          <p:spPr bwMode="auto">
            <a:xfrm rot="-5400000">
              <a:off x="900" y="2377"/>
              <a:ext cx="607" cy="55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39" name="AutoShape 7">
              <a:extLst>
                <a:ext uri="{FF2B5EF4-FFF2-40B4-BE49-F238E27FC236}">
                  <a16:creationId xmlns:a16="http://schemas.microsoft.com/office/drawing/2014/main" id="{391C4F83-5EA5-8CEF-BBAD-BEE857CFCA12}"/>
                </a:ext>
              </a:extLst>
            </p:cNvPr>
            <p:cNvCxnSpPr>
              <a:cxnSpLocks noChangeShapeType="1"/>
              <a:stCxn id="99335" idx="0"/>
              <a:endCxn id="99337" idx="3"/>
            </p:cNvCxnSpPr>
            <p:nvPr/>
          </p:nvCxnSpPr>
          <p:spPr bwMode="auto">
            <a:xfrm rot="5400000" flipH="1">
              <a:off x="1641" y="2195"/>
              <a:ext cx="607" cy="923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40" name="AutoShape 8">
              <a:extLst>
                <a:ext uri="{FF2B5EF4-FFF2-40B4-BE49-F238E27FC236}">
                  <a16:creationId xmlns:a16="http://schemas.microsoft.com/office/drawing/2014/main" id="{66322CE6-1019-08B0-CFF2-455F86AF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613"/>
              <a:ext cx="318" cy="318"/>
            </a:xfrm>
            <a:prstGeom prst="diamond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99341" name="Rectangle 9">
              <a:extLst>
                <a:ext uri="{FF2B5EF4-FFF2-40B4-BE49-F238E27FC236}">
                  <a16:creationId xmlns:a16="http://schemas.microsoft.com/office/drawing/2014/main" id="{634DA94C-DC16-EB54-986C-94005D46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259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Drawer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9342" name="Rectangle 10">
              <a:extLst>
                <a:ext uri="{FF2B5EF4-FFF2-40B4-BE49-F238E27FC236}">
                  <a16:creationId xmlns:a16="http://schemas.microsoft.com/office/drawing/2014/main" id="{9613ABB6-B036-6E13-2C30-CF700E67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Low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9343" name="Rectangle 11">
              <a:extLst>
                <a:ext uri="{FF2B5EF4-FFF2-40B4-BE49-F238E27FC236}">
                  <a16:creationId xmlns:a16="http://schemas.microsoft.com/office/drawing/2014/main" id="{BFC35DF1-F930-11B3-20E6-DFED1801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Hi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99344" name="AutoShape 12">
              <a:extLst>
                <a:ext uri="{FF2B5EF4-FFF2-40B4-BE49-F238E27FC236}">
                  <a16:creationId xmlns:a16="http://schemas.microsoft.com/office/drawing/2014/main" id="{AC7B69FA-B697-3C63-1D8F-3E3885F90D15}"/>
                </a:ext>
              </a:extLst>
            </p:cNvPr>
            <p:cNvCxnSpPr>
              <a:cxnSpLocks noChangeShapeType="1"/>
              <a:stCxn id="99340" idx="3"/>
              <a:endCxn id="99341" idx="1"/>
            </p:cNvCxnSpPr>
            <p:nvPr/>
          </p:nvCxnSpPr>
          <p:spPr bwMode="auto">
            <a:xfrm>
              <a:off x="2485" y="1772"/>
              <a:ext cx="1554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45" name="AutoShape 13">
              <a:extLst>
                <a:ext uri="{FF2B5EF4-FFF2-40B4-BE49-F238E27FC236}">
                  <a16:creationId xmlns:a16="http://schemas.microsoft.com/office/drawing/2014/main" id="{BDBB383C-58D8-28FD-26F0-2BF5C8E7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2237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99346" name="AutoShape 14">
              <a:extLst>
                <a:ext uri="{FF2B5EF4-FFF2-40B4-BE49-F238E27FC236}">
                  <a16:creationId xmlns:a16="http://schemas.microsoft.com/office/drawing/2014/main" id="{F31CEE89-CCFA-ED46-C908-10EA4011B9C4}"/>
                </a:ext>
              </a:extLst>
            </p:cNvPr>
            <p:cNvCxnSpPr>
              <a:cxnSpLocks noChangeShapeType="1"/>
              <a:stCxn id="99343" idx="0"/>
              <a:endCxn id="99345" idx="3"/>
            </p:cNvCxnSpPr>
            <p:nvPr/>
          </p:nvCxnSpPr>
          <p:spPr bwMode="auto">
            <a:xfrm rot="-5400000">
              <a:off x="4093" y="2354"/>
              <a:ext cx="511" cy="701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7" name="AutoShape 15">
              <a:extLst>
                <a:ext uri="{FF2B5EF4-FFF2-40B4-BE49-F238E27FC236}">
                  <a16:creationId xmlns:a16="http://schemas.microsoft.com/office/drawing/2014/main" id="{74059B03-09B2-695C-AB6C-EB860B8C7D62}"/>
                </a:ext>
              </a:extLst>
            </p:cNvPr>
            <p:cNvCxnSpPr>
              <a:cxnSpLocks noChangeShapeType="1"/>
              <a:stCxn id="99345" idx="3"/>
              <a:endCxn id="99342" idx="0"/>
            </p:cNvCxnSpPr>
            <p:nvPr/>
          </p:nvCxnSpPr>
          <p:spPr bwMode="auto">
            <a:xfrm rot="16200000" flipH="1">
              <a:off x="4833" y="2315"/>
              <a:ext cx="511" cy="780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48" name="Text Box 16">
              <a:extLst>
                <a:ext uri="{FF2B5EF4-FFF2-40B4-BE49-F238E27FC236}">
                  <a16:creationId xmlns:a16="http://schemas.microsoft.com/office/drawing/2014/main" id="{422C9C7C-550F-848F-B8A8-E066EC621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4061"/>
              <a:ext cx="335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37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Bridge Design Pattern</a:t>
              </a:r>
            </a:p>
          </p:txBody>
        </p:sp>
        <p:sp>
          <p:nvSpPr>
            <p:cNvPr id="99349" name="Text Box 17">
              <a:extLst>
                <a:ext uri="{FF2B5EF4-FFF2-40B4-BE49-F238E27FC236}">
                  <a16:creationId xmlns:a16="http://schemas.microsoft.com/office/drawing/2014/main" id="{1B858ECA-217F-8450-49B6-AAD6C1F37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586"/>
              <a:ext cx="1791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defines the interface</a:t>
              </a:r>
            </a:p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shapes to draw</a:t>
              </a:r>
            </a:p>
          </p:txBody>
        </p:sp>
        <p:sp>
          <p:nvSpPr>
            <p:cNvPr id="99350" name="Line 18">
              <a:extLst>
                <a:ext uri="{FF2B5EF4-FFF2-40B4-BE49-F238E27FC236}">
                  <a16:creationId xmlns:a16="http://schemas.microsoft.com/office/drawing/2014/main" id="{55BD38FC-92D0-B17F-96E1-E11EE0FE6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7" y="1005"/>
              <a:ext cx="318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51" name="Text Box 19">
              <a:extLst>
                <a:ext uri="{FF2B5EF4-FFF2-40B4-BE49-F238E27FC236}">
                  <a16:creationId xmlns:a16="http://schemas.microsoft.com/office/drawing/2014/main" id="{BFB440E0-43FB-9828-5CF0-FB98DC4F3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4290"/>
              <a:ext cx="192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72" tIns="50387" rIns="100772" bIns="5038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“adapters” for specific</a:t>
              </a:r>
            </a:p>
            <a:p>
              <a:pPr eaLnBrk="1" hangingPunct="1"/>
              <a:r>
                <a:rPr lang="en-US" altLang="en-US" sz="2000">
                  <a:solidFill>
                    <a:srgbClr val="0000CC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drawing interfaces</a:t>
              </a:r>
            </a:p>
          </p:txBody>
        </p:sp>
        <p:sp>
          <p:nvSpPr>
            <p:cNvPr id="99352" name="Line 20">
              <a:extLst>
                <a:ext uri="{FF2B5EF4-FFF2-40B4-BE49-F238E27FC236}">
                  <a16:creationId xmlns:a16="http://schemas.microsoft.com/office/drawing/2014/main" id="{0C3D48AD-3FA3-2982-961F-225AFF21C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" y="3915"/>
              <a:ext cx="15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353" name="Line 21">
              <a:extLst>
                <a:ext uri="{FF2B5EF4-FFF2-40B4-BE49-F238E27FC236}">
                  <a16:creationId xmlns:a16="http://schemas.microsoft.com/office/drawing/2014/main" id="{AC1AAEB4-9610-5CD5-C77F-6F9D7EA21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8" y="3968"/>
              <a:ext cx="265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9331" name="Text Box 16">
            <a:extLst>
              <a:ext uri="{FF2B5EF4-FFF2-40B4-BE49-F238E27FC236}">
                <a16:creationId xmlns:a16="http://schemas.microsoft.com/office/drawing/2014/main" id="{4673CF70-C2C8-372B-0F7A-9A0DC97B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55563"/>
            <a:ext cx="9490075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2" tIns="50387" rIns="100772" bIns="5038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3200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Separate the abstraction from implementation</a:t>
            </a:r>
          </a:p>
        </p:txBody>
      </p:sp>
      <p:sp>
        <p:nvSpPr>
          <p:cNvPr id="1010712" name="Oval 24">
            <a:extLst>
              <a:ext uri="{FF2B5EF4-FFF2-40B4-BE49-F238E27FC236}">
                <a16:creationId xmlns:a16="http://schemas.microsoft.com/office/drawing/2014/main" id="{DA88D263-123E-17AB-2931-0FC988A8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488" y="1646238"/>
            <a:ext cx="5180013" cy="5913437"/>
          </a:xfrm>
          <a:prstGeom prst="ellipse">
            <a:avLst/>
          </a:prstGeom>
          <a:solidFill>
            <a:srgbClr val="99CC00">
              <a:alpha val="29019"/>
            </a:srgbClr>
          </a:solidFill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66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Abstraction</a:t>
            </a:r>
          </a:p>
        </p:txBody>
      </p:sp>
      <p:sp>
        <p:nvSpPr>
          <p:cNvPr id="1010713" name="Oval 25">
            <a:extLst>
              <a:ext uri="{FF2B5EF4-FFF2-40B4-BE49-F238E27FC236}">
                <a16:creationId xmlns:a16="http://schemas.microsoft.com/office/drawing/2014/main" id="{D398A71B-A4DC-5CB3-3C9C-ADFE4B9C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1646238"/>
            <a:ext cx="5180013" cy="5913437"/>
          </a:xfrm>
          <a:prstGeom prst="ellipse">
            <a:avLst/>
          </a:prstGeom>
          <a:solidFill>
            <a:srgbClr val="FFFF00">
              <a:alpha val="29019"/>
            </a:srgbClr>
          </a:solidFill>
          <a:ln w="762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lIns="91420" tIns="45711" rIns="91420" bIns="45711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540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712" grpId="0" animBg="1"/>
      <p:bldP spid="10107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EB740ECF-E403-72E3-3870-A0AA8CE021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6713" y="-423863"/>
            <a:ext cx="8594725" cy="1257301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Exercise 1</a:t>
            </a:r>
            <a:endParaRPr lang="en-IN" altLang="en-US" sz="3600"/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527EA185-4693-1D34-EEFF-793D31CFEA0A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8600" y="1047750"/>
            <a:ext cx="9764713" cy="5464175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3200"/>
              <a:t>Consider thread scheduling :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3F42CEC3-3CE0-3C77-9422-2F983641029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51038"/>
            <a:ext cx="9688513" cy="4191000"/>
            <a:chOff x="336550" y="354013"/>
            <a:chExt cx="8585200" cy="4186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1807E6-6A39-1E05-2853-E0CC4169D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105" y="354013"/>
              <a:ext cx="2209954" cy="68502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800">
                  <a:solidFill>
                    <a:srgbClr val="00664D"/>
                  </a:solidFill>
                  <a:latin typeface="+mn-lt"/>
                </a:rPr>
                <a:t>Thread 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155AC4-D62D-0B69-C269-BA725009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010" y="2082421"/>
              <a:ext cx="2208547" cy="68502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Preemptive Thread 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67887-E6D1-3110-2570-ECA3E06C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619" y="2084007"/>
              <a:ext cx="2208547" cy="686607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Time sliced Thread Scheduler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8F9163-1381-613E-C0CF-24BCE179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" y="3845715"/>
              <a:ext cx="1828733" cy="68502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800">
                  <a:solidFill>
                    <a:srgbClr val="00664D"/>
                  </a:solidFill>
                  <a:latin typeface="+mn-lt"/>
                </a:rPr>
                <a:t>Unix PTS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D37660-A8B0-53EE-CA7F-BC982F96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482" y="3855229"/>
              <a:ext cx="1714789" cy="68502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800">
                  <a:solidFill>
                    <a:srgbClr val="00664D"/>
                  </a:solidFill>
                  <a:latin typeface="+mn-lt"/>
                </a:rPr>
                <a:t>Windows PTS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30AA4-9211-AC1D-F25B-08C8FF78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066" y="3809244"/>
              <a:ext cx="1828733" cy="686607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800">
                  <a:solidFill>
                    <a:srgbClr val="00664D"/>
                  </a:solidFill>
                  <a:latin typeface="+mn-lt"/>
                </a:rPr>
                <a:t>Unix TSTS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7850C5-B90A-E9FD-F6F8-5252503D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017" y="3855229"/>
              <a:ext cx="1828733" cy="68502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800">
                  <a:solidFill>
                    <a:srgbClr val="00664D"/>
                  </a:solidFill>
                  <a:latin typeface="+mn-lt"/>
                </a:rPr>
                <a:t>Windows TSTS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A5043C-99C0-909A-FD6E-47D0CE227E88}"/>
                </a:ext>
              </a:extLst>
            </p:cNvPr>
            <p:cNvCxnSpPr/>
            <p:nvPr/>
          </p:nvCxnSpPr>
          <p:spPr>
            <a:xfrm>
              <a:off x="1875499" y="1678069"/>
              <a:ext cx="415263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EF5DE6-4B76-ED57-E6AD-22D7EAAF7A82}"/>
                </a:ext>
              </a:extLst>
            </p:cNvPr>
            <p:cNvCxnSpPr/>
            <p:nvPr/>
          </p:nvCxnSpPr>
          <p:spPr>
            <a:xfrm>
              <a:off x="1875499" y="1678069"/>
              <a:ext cx="0" cy="405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608479-2D06-2D33-A279-E8BCC76B62C9}"/>
                </a:ext>
              </a:extLst>
            </p:cNvPr>
            <p:cNvCxnSpPr/>
            <p:nvPr/>
          </p:nvCxnSpPr>
          <p:spPr>
            <a:xfrm>
              <a:off x="6030944" y="1673312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44A79A1-D162-28D8-C17E-77C217918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655" y="1039034"/>
              <a:ext cx="218041" cy="229925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800">
                <a:solidFill>
                  <a:srgbClr val="FFFFFF"/>
                </a:solidFill>
                <a:latin typeface="+mn-lt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CEF325-BCF3-393D-6053-526FF91F644B}"/>
                </a:ext>
              </a:extLst>
            </p:cNvPr>
            <p:cNvCxnSpPr/>
            <p:nvPr/>
          </p:nvCxnSpPr>
          <p:spPr>
            <a:xfrm>
              <a:off x="1979597" y="3021153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FD3EAD2-3BB4-CEB6-4C99-8ED462B4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280" y="2775370"/>
              <a:ext cx="218041" cy="228340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80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2F98BD6-F311-C645-F1E0-27EFE71D0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892" y="2791227"/>
              <a:ext cx="216635" cy="229926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800">
                <a:solidFill>
                  <a:srgbClr val="FFFFFF"/>
                </a:solidFill>
                <a:latin typeface="+mn-lt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F7EDE3-4C57-F335-0E03-F3BC2880A12E}"/>
                </a:ext>
              </a:extLst>
            </p:cNvPr>
            <p:cNvCxnSpPr/>
            <p:nvPr/>
          </p:nvCxnSpPr>
          <p:spPr>
            <a:xfrm>
              <a:off x="3861785" y="1268959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9245E4-CC68-4936-FE27-B91FA93D863E}"/>
                </a:ext>
              </a:extLst>
            </p:cNvPr>
            <p:cNvCxnSpPr/>
            <p:nvPr/>
          </p:nvCxnSpPr>
          <p:spPr>
            <a:xfrm>
              <a:off x="6548616" y="3021153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76D412-E159-116D-CD4E-78A315E98C44}"/>
                </a:ext>
              </a:extLst>
            </p:cNvPr>
            <p:cNvCxnSpPr/>
            <p:nvPr/>
          </p:nvCxnSpPr>
          <p:spPr>
            <a:xfrm>
              <a:off x="813428" y="3430263"/>
              <a:ext cx="245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08C932-09FA-1814-CAC0-5044B1411676}"/>
                </a:ext>
              </a:extLst>
            </p:cNvPr>
            <p:cNvCxnSpPr/>
            <p:nvPr/>
          </p:nvCxnSpPr>
          <p:spPr>
            <a:xfrm>
              <a:off x="813428" y="3430263"/>
              <a:ext cx="0" cy="4075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CA0ED0-B2A7-5F20-A799-F457D9247D86}"/>
                </a:ext>
              </a:extLst>
            </p:cNvPr>
            <p:cNvCxnSpPr/>
            <p:nvPr/>
          </p:nvCxnSpPr>
          <p:spPr>
            <a:xfrm>
              <a:off x="3269557" y="3446120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0484A-9F17-2BF2-B4D9-21C20E5335E5}"/>
                </a:ext>
              </a:extLst>
            </p:cNvPr>
            <p:cNvCxnSpPr/>
            <p:nvPr/>
          </p:nvCxnSpPr>
          <p:spPr>
            <a:xfrm>
              <a:off x="5516085" y="3430263"/>
              <a:ext cx="24589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66B1A5-B4F9-DAD4-2998-F9F001152579}"/>
                </a:ext>
              </a:extLst>
            </p:cNvPr>
            <p:cNvCxnSpPr/>
            <p:nvPr/>
          </p:nvCxnSpPr>
          <p:spPr>
            <a:xfrm>
              <a:off x="5516085" y="3430263"/>
              <a:ext cx="0" cy="4075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471D3B-834A-6696-1F46-62074A02D760}"/>
                </a:ext>
              </a:extLst>
            </p:cNvPr>
            <p:cNvCxnSpPr/>
            <p:nvPr/>
          </p:nvCxnSpPr>
          <p:spPr>
            <a:xfrm>
              <a:off x="7966588" y="3446120"/>
              <a:ext cx="0" cy="4091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182DB81E-BBB2-8B83-DFDA-168036F833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411163"/>
            <a:ext cx="8596312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Exercise 1</a:t>
            </a:r>
            <a:endParaRPr lang="en-IN" altLang="en-US" sz="3600"/>
          </a:p>
        </p:txBody>
      </p:sp>
      <p:sp>
        <p:nvSpPr>
          <p:cNvPr id="1295363" name="Content Placeholder 2">
            <a:extLst>
              <a:ext uri="{FF2B5EF4-FFF2-40B4-BE49-F238E27FC236}">
                <a16:creationId xmlns:a16="http://schemas.microsoft.com/office/drawing/2014/main" id="{A33D71BE-311B-1239-A58C-EC7F4E004D19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17500" y="884238"/>
            <a:ext cx="9445625" cy="57673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r>
              <a:rPr lang="en-US" altLang="en-US" sz="3200"/>
              <a:t>We need to now support Java platform also…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273050" indent="-273050" defTabSz="912813" eaLnBrk="1" hangingPunct="1"/>
            <a:endParaRPr lang="en-US" altLang="en-US" sz="2000"/>
          </a:p>
          <a:p>
            <a:pPr marL="273050" indent="-273050" defTabSz="912813" eaLnBrk="1" hangingPunct="1"/>
            <a:r>
              <a:rPr lang="en-US" altLang="en-US" sz="3200" b="1">
                <a:solidFill>
                  <a:srgbClr val="0000CC"/>
                </a:solidFill>
              </a:rPr>
              <a:t>Explosive Class Hierarchy!</a:t>
            </a:r>
            <a:endParaRPr lang="en-IN" altLang="en-US" sz="3200" b="1">
              <a:solidFill>
                <a:srgbClr val="0000CC"/>
              </a:solidFill>
            </a:endParaRP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 b="1">
              <a:solidFill>
                <a:srgbClr val="0000CC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7B19560-7B7A-418A-A950-8A21F36550A0}"/>
              </a:ext>
            </a:extLst>
          </p:cNvPr>
          <p:cNvGrpSpPr>
            <a:grpSpLocks/>
          </p:cNvGrpSpPr>
          <p:nvPr/>
        </p:nvGrpSpPr>
        <p:grpSpPr bwMode="auto">
          <a:xfrm>
            <a:off x="0" y="1646238"/>
            <a:ext cx="10080625" cy="4840287"/>
            <a:chOff x="192" y="1325"/>
            <a:chExt cx="6055" cy="2761"/>
          </a:xfrm>
        </p:grpSpPr>
        <p:grpSp>
          <p:nvGrpSpPr>
            <p:cNvPr id="101382" name="Group 4">
              <a:extLst>
                <a:ext uri="{FF2B5EF4-FFF2-40B4-BE49-F238E27FC236}">
                  <a16:creationId xmlns:a16="http://schemas.microsoft.com/office/drawing/2014/main" id="{7D882AFE-5994-B35B-3872-A62D414C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25"/>
              <a:ext cx="6055" cy="2205"/>
              <a:chOff x="336550" y="354013"/>
              <a:chExt cx="8585200" cy="418623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63907D-61E5-EC2B-9615-B1C1DC4EA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278" y="354013"/>
                <a:ext cx="2210520" cy="685957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Thread Scheduler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D4E57D-FB97-1DAF-C4E2-22E424873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222" y="2081800"/>
                <a:ext cx="2209168" cy="685958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Preemptive Thread Scheduler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5B2F87-1233-A268-48C8-CBE3BBE96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894" y="2083520"/>
                <a:ext cx="2209168" cy="687677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Time sliced Thread Scheduler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2E3D26-95B6-EA5D-F923-A1A4B9DBA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" y="3845690"/>
                <a:ext cx="1829256" cy="684238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Unix PTS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B2FFB-C856-6F3B-72E2-997650BDD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398" y="3854287"/>
                <a:ext cx="1714336" cy="685957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Windows PTS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65B915-BAD5-EABD-FF61-61E99A5D0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502" y="3809588"/>
                <a:ext cx="1829256" cy="687677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Unix TSTS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73AC0A-EAC9-A70C-77C7-D31368D2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494" y="3854287"/>
                <a:ext cx="1829256" cy="685957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rgbClr val="00956F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Windows TSTS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F6951A4-C239-8E46-BE8F-E50A80D6BB21}"/>
                  </a:ext>
                </a:extLst>
              </p:cNvPr>
              <p:cNvCxnSpPr/>
              <p:nvPr/>
            </p:nvCxnSpPr>
            <p:spPr>
              <a:xfrm>
                <a:off x="1875126" y="1677790"/>
                <a:ext cx="415334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2B1E55-46E4-25CB-8610-9CE45828DB1F}"/>
                  </a:ext>
                </a:extLst>
              </p:cNvPr>
              <p:cNvCxnSpPr/>
              <p:nvPr/>
            </p:nvCxnSpPr>
            <p:spPr>
              <a:xfrm>
                <a:off x="1875126" y="1677790"/>
                <a:ext cx="0" cy="4057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7C280E-06D1-9C56-9288-DB29426E0FCE}"/>
                  </a:ext>
                </a:extLst>
              </p:cNvPr>
              <p:cNvCxnSpPr/>
              <p:nvPr/>
            </p:nvCxnSpPr>
            <p:spPr>
              <a:xfrm>
                <a:off x="6031174" y="1672632"/>
                <a:ext cx="0" cy="409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73F4CD51-4937-3D64-6CAA-25488D3B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350" y="1039970"/>
                <a:ext cx="219024" cy="228653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000">
                  <a:solidFill>
                    <a:schemeClr val="lt1"/>
                  </a:solidFill>
                  <a:latin typeface="+mn-lt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F4C3829-137D-2CDD-5415-AD04807F69B1}"/>
                  </a:ext>
                </a:extLst>
              </p:cNvPr>
              <p:cNvCxnSpPr/>
              <p:nvPr/>
            </p:nvCxnSpPr>
            <p:spPr>
              <a:xfrm>
                <a:off x="1979230" y="3022198"/>
                <a:ext cx="0" cy="407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5A525D10-1C14-2B6D-3EF7-69EBC455D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070" y="2774634"/>
                <a:ext cx="217672" cy="230372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000">
                  <a:solidFill>
                    <a:schemeClr val="lt1"/>
                  </a:solidFill>
                  <a:latin typeface="+mn-lt"/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CB6503EF-DAAE-3F77-2F00-F7F18C91A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9478" y="2791826"/>
                <a:ext cx="216320" cy="230372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/>
              <a:p>
                <a:pPr algn="ctr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defRPr/>
                </a:pPr>
                <a:endParaRPr lang="en-US" sz="2000">
                  <a:solidFill>
                    <a:schemeClr val="lt1"/>
                  </a:solidFill>
                  <a:latin typeface="+mn-lt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AD4ADC-7D2E-C2F3-7A5C-455F288A5807}"/>
                  </a:ext>
                </a:extLst>
              </p:cNvPr>
              <p:cNvCxnSpPr/>
              <p:nvPr/>
            </p:nvCxnSpPr>
            <p:spPr>
              <a:xfrm>
                <a:off x="3861214" y="1268623"/>
                <a:ext cx="0" cy="4091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4DB1231-EDCA-0A85-62D6-0DF895DFC874}"/>
                  </a:ext>
                </a:extLst>
              </p:cNvPr>
              <p:cNvCxnSpPr/>
              <p:nvPr/>
            </p:nvCxnSpPr>
            <p:spPr>
              <a:xfrm>
                <a:off x="6547638" y="3022198"/>
                <a:ext cx="0" cy="4074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47D2F36-121A-ACA6-C306-C0FD87AAF526}"/>
                  </a:ext>
                </a:extLst>
              </p:cNvPr>
              <p:cNvCxnSpPr/>
              <p:nvPr/>
            </p:nvCxnSpPr>
            <p:spPr>
              <a:xfrm>
                <a:off x="812454" y="3429646"/>
                <a:ext cx="24579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97E366F-08A0-113B-750E-BC5FCBE08B44}"/>
                  </a:ext>
                </a:extLst>
              </p:cNvPr>
              <p:cNvCxnSpPr/>
              <p:nvPr/>
            </p:nvCxnSpPr>
            <p:spPr>
              <a:xfrm>
                <a:off x="812454" y="3429646"/>
                <a:ext cx="0" cy="4074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88232B8-F6F5-C6B2-EF39-3DDDD3265580}"/>
                  </a:ext>
                </a:extLst>
              </p:cNvPr>
              <p:cNvCxnSpPr/>
              <p:nvPr/>
            </p:nvCxnSpPr>
            <p:spPr>
              <a:xfrm>
                <a:off x="3270390" y="3446838"/>
                <a:ext cx="0" cy="4074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0A8D7A-73EF-67F7-6B45-7944BF99E444}"/>
                  </a:ext>
                </a:extLst>
              </p:cNvPr>
              <p:cNvCxnSpPr/>
              <p:nvPr/>
            </p:nvCxnSpPr>
            <p:spPr>
              <a:xfrm>
                <a:off x="5516062" y="3429646"/>
                <a:ext cx="24579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9A2894D-D040-8138-CB7B-CBE8BA1EE04D}"/>
                  </a:ext>
                </a:extLst>
              </p:cNvPr>
              <p:cNvCxnSpPr/>
              <p:nvPr/>
            </p:nvCxnSpPr>
            <p:spPr>
              <a:xfrm>
                <a:off x="5516062" y="3429646"/>
                <a:ext cx="0" cy="4074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FBE9F3-E8FA-5663-C6A4-F22C6333D67E}"/>
                  </a:ext>
                </a:extLst>
              </p:cNvPr>
              <p:cNvCxnSpPr/>
              <p:nvPr/>
            </p:nvCxnSpPr>
            <p:spPr>
              <a:xfrm>
                <a:off x="7965886" y="3446838"/>
                <a:ext cx="0" cy="4074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387B3F-35EF-BDEA-9730-A8ED2C399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725"/>
              <a:ext cx="1290" cy="36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JVM TSTS</a:t>
              </a:r>
            </a:p>
          </p:txBody>
        </p:sp>
        <p:cxnSp>
          <p:nvCxnSpPr>
            <p:cNvPr id="101384" name="Straight Connector 29">
              <a:extLst>
                <a:ext uri="{FF2B5EF4-FFF2-40B4-BE49-F238E27FC236}">
                  <a16:creationId xmlns:a16="http://schemas.microsoft.com/office/drawing/2014/main" id="{ABE18A0C-541C-9433-9FF5-C14398738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280000" flipH="1" flipV="1">
              <a:off x="4458" y="3327"/>
              <a:ext cx="768" cy="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5775F0-958A-0D10-B89E-9A4EB0B1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725"/>
              <a:ext cx="1290" cy="36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JVM PTS</a:t>
              </a:r>
            </a:p>
          </p:txBody>
        </p:sp>
        <p:cxnSp>
          <p:nvCxnSpPr>
            <p:cNvPr id="101386" name="Straight Connector 33">
              <a:extLst>
                <a:ext uri="{FF2B5EF4-FFF2-40B4-BE49-F238E27FC236}">
                  <a16:creationId xmlns:a16="http://schemas.microsoft.com/office/drawing/2014/main" id="{5AAA17AC-A771-1D24-9F59-A49E9A14B9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280000" flipH="1" flipV="1">
              <a:off x="1296" y="3327"/>
              <a:ext cx="768" cy="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C09493C-AAC3-9489-07A8-4CEEB4417F91}"/>
              </a:ext>
            </a:extLst>
          </p:cNvPr>
          <p:cNvSpPr txBox="1"/>
          <p:nvPr/>
        </p:nvSpPr>
        <p:spPr>
          <a:xfrm>
            <a:off x="5213350" y="2357438"/>
            <a:ext cx="4679950" cy="498475"/>
          </a:xfrm>
          <a:prstGeom prst="rect">
            <a:avLst/>
          </a:prstGeom>
          <a:solidFill>
            <a:srgbClr val="CCFF99"/>
          </a:solidFill>
        </p:spPr>
        <p:txBody>
          <a:bodyPr>
            <a:spAutoFit/>
          </a:bodyPr>
          <a:lstStyle/>
          <a:p>
            <a:pPr marL="273050" indent="-273050" defTabSz="912813" eaLnBrk="1" hangingPunct="1">
              <a:lnSpc>
                <a:spcPct val="7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3333CC"/>
                </a:solidFill>
                <a:latin typeface="+mn-lt"/>
              </a:rPr>
              <a:t>Give bridge solution!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9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05284265-6ADC-F2FF-1081-85E11E5894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-95250"/>
            <a:ext cx="9447212" cy="884238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/>
              <a:t>Solution with Bridge Pattern</a:t>
            </a:r>
            <a:endParaRPr lang="en-IN" altLang="en-US" sz="3200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C4DB4C1B-73A3-A81B-EB45-5299FC21F474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93688" y="925513"/>
            <a:ext cx="9371012" cy="56149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spcAft>
                <a:spcPct val="0"/>
              </a:spcAft>
            </a:pPr>
            <a:r>
              <a:rPr lang="en-US" altLang="en-US" sz="3200"/>
              <a:t>Refactor into two orthogonal hierarchies:</a:t>
            </a:r>
          </a:p>
          <a:p>
            <a:pPr marL="742950" lvl="1" indent="-285750" defTabSz="912813" eaLnBrk="1" hangingPunct="1"/>
            <a:r>
              <a:rPr lang="en-US" altLang="en-US" sz="2800"/>
              <a:t>Platform-independent abstractions and platform dependent implementations</a:t>
            </a:r>
          </a:p>
          <a:p>
            <a:pPr marL="273050" indent="-273050" defTabSz="912813" eaLnBrk="1" hangingPunct="1"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2BADB8D-790B-6CA6-4E3C-393E2FE20F4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636838"/>
            <a:ext cx="9599612" cy="3924300"/>
            <a:chOff x="304" y="413"/>
            <a:chExt cx="5847" cy="2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018AC1-38C4-06AE-7A84-3990B400A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413"/>
              <a:ext cx="1048" cy="48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Thread 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099928-B85D-D0BF-372E-06F39A0BF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643"/>
              <a:ext cx="1047" cy="48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Preemptive Thread 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EA632F-7944-CDE5-8A37-B7A76045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645"/>
              <a:ext cx="1047" cy="489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Time sliced Thread Scheduler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346C7F-4DD9-9113-EA2D-8BC4BEE4D3D3}"/>
                </a:ext>
              </a:extLst>
            </p:cNvPr>
            <p:cNvCxnSpPr/>
            <p:nvPr/>
          </p:nvCxnSpPr>
          <p:spPr>
            <a:xfrm>
              <a:off x="679" y="1373"/>
              <a:ext cx="14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6E4098-F4CC-0A2B-4D2B-A0AC47DB0569}"/>
                </a:ext>
              </a:extLst>
            </p:cNvPr>
            <p:cNvCxnSpPr/>
            <p:nvPr/>
          </p:nvCxnSpPr>
          <p:spPr>
            <a:xfrm>
              <a:off x="690" y="1356"/>
              <a:ext cx="0" cy="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B6922B-FE63-7032-7842-DB7A2EC9269D}"/>
                </a:ext>
              </a:extLst>
            </p:cNvPr>
            <p:cNvCxnSpPr/>
            <p:nvPr/>
          </p:nvCxnSpPr>
          <p:spPr>
            <a:xfrm>
              <a:off x="2153" y="1353"/>
              <a:ext cx="0" cy="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4DCAE65-887D-84FC-F025-D883AE47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901"/>
              <a:ext cx="102" cy="164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7D2785-1A71-16D2-711C-C50554E2A71D}"/>
                </a:ext>
              </a:extLst>
            </p:cNvPr>
            <p:cNvCxnSpPr/>
            <p:nvPr/>
          </p:nvCxnSpPr>
          <p:spPr>
            <a:xfrm>
              <a:off x="1333" y="1064"/>
              <a:ext cx="0" cy="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A32843-E332-BA4A-67B8-4FCA0FAD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552"/>
              <a:ext cx="1242" cy="42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Unix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84DE4B-7B92-BCEE-643D-2A987396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557"/>
              <a:ext cx="1160" cy="429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Windows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8B4A5A-B6C4-B451-5F9C-F0A605F52946}"/>
                </a:ext>
              </a:extLst>
            </p:cNvPr>
            <p:cNvCxnSpPr/>
            <p:nvPr/>
          </p:nvCxnSpPr>
          <p:spPr>
            <a:xfrm>
              <a:off x="4526" y="1037"/>
              <a:ext cx="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BB287C1-8FD4-DACB-55E6-F269E60AE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900"/>
              <a:ext cx="96" cy="137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2000">
                <a:solidFill>
                  <a:schemeClr val="lt1"/>
                </a:solidFill>
                <a:latin typeface="+mn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15E882-4195-78D7-921C-2AD18E497C2C}"/>
                </a:ext>
              </a:extLst>
            </p:cNvPr>
            <p:cNvCxnSpPr/>
            <p:nvPr/>
          </p:nvCxnSpPr>
          <p:spPr>
            <a:xfrm>
              <a:off x="3986" y="1288"/>
              <a:ext cx="1411" cy="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6BFB67-7AC3-793B-2495-FE1022EB04EC}"/>
                </a:ext>
              </a:extLst>
            </p:cNvPr>
            <p:cNvCxnSpPr/>
            <p:nvPr/>
          </p:nvCxnSpPr>
          <p:spPr>
            <a:xfrm>
              <a:off x="3986" y="1288"/>
              <a:ext cx="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F0BDD5-0CC4-1389-4A06-B447E227BE66}"/>
                </a:ext>
              </a:extLst>
            </p:cNvPr>
            <p:cNvCxnSpPr/>
            <p:nvPr/>
          </p:nvCxnSpPr>
          <p:spPr>
            <a:xfrm>
              <a:off x="5399" y="1303"/>
              <a:ext cx="0" cy="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2C2F1A-8E67-78EB-605E-26E78ECA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217"/>
              <a:ext cx="1237" cy="429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JVM</a:t>
              </a:r>
            </a:p>
          </p:txBody>
        </p:sp>
        <p:cxnSp>
          <p:nvCxnSpPr>
            <p:cNvPr id="102421" name="Straight Connector 33">
              <a:extLst>
                <a:ext uri="{FF2B5EF4-FFF2-40B4-BE49-F238E27FC236}">
                  <a16:creationId xmlns:a16="http://schemas.microsoft.com/office/drawing/2014/main" id="{DB205ABF-639F-520F-3B2E-D8315D939E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280000" flipH="1" flipV="1">
              <a:off x="4387" y="1749"/>
              <a:ext cx="910" cy="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9A464208-50F4-249B-4E85-C8F3771C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461"/>
              <a:ext cx="1236" cy="429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00956F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sz="2000">
                  <a:solidFill>
                    <a:srgbClr val="00664D"/>
                  </a:solidFill>
                  <a:latin typeface="+mn-lt"/>
                </a:rPr>
                <a:t>ThreadSched-Impl</a:t>
              </a:r>
            </a:p>
          </p:txBody>
        </p:sp>
        <p:sp>
          <p:nvSpPr>
            <p:cNvPr id="102423" name="Line 23">
              <a:extLst>
                <a:ext uri="{FF2B5EF4-FFF2-40B4-BE49-F238E27FC236}">
                  <a16:creationId xmlns:a16="http://schemas.microsoft.com/office/drawing/2014/main" id="{3898F9A8-5C46-E4DB-EEE1-D6CC723E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653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4">
            <a:extLst>
              <a:ext uri="{FF2B5EF4-FFF2-40B4-BE49-F238E27FC236}">
                <a16:creationId xmlns:a16="http://schemas.microsoft.com/office/drawing/2014/main" id="{F4CE59F6-1EDB-8EDA-B0E1-D3615255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11138"/>
            <a:ext cx="2809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Ø"/>
            </a:pPr>
            <a:br>
              <a:rPr lang="en-US" altLang="en-US" sz="1000" b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en-US" altLang="en-US" sz="26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44">
            <a:extLst>
              <a:ext uri="{FF2B5EF4-FFF2-40B4-BE49-F238E27FC236}">
                <a16:creationId xmlns:a16="http://schemas.microsoft.com/office/drawing/2014/main" id="{04D44CAE-25DE-88ED-FB1C-97FFE125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655638"/>
            <a:ext cx="9917112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ts val="11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"Component" 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Component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{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protected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name;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Constructor 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Component(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name)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         {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this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.name = name;}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Add(Component c);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Remove(Component c);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abstract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Display();</a:t>
            </a:r>
            <a:b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}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D80FA3D-F007-D44D-3295-FE1E3354E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198438"/>
            <a:ext cx="8596312" cy="731837"/>
          </a:xfrm>
        </p:spPr>
        <p:txBody>
          <a:bodyPr/>
          <a:lstStyle/>
          <a:p>
            <a:r>
              <a:rPr lang="en-US" altLang="en-US" sz="3600"/>
              <a:t>Few Observations…</a:t>
            </a:r>
          </a:p>
        </p:txBody>
      </p:sp>
      <p:sp>
        <p:nvSpPr>
          <p:cNvPr id="1298435" name="Rectangle 3">
            <a:extLst>
              <a:ext uri="{FF2B5EF4-FFF2-40B4-BE49-F238E27FC236}">
                <a16:creationId xmlns:a16="http://schemas.microsoft.com/office/drawing/2014/main" id="{AD4EBF57-9384-16CA-20C0-3A412ABBC5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930275"/>
            <a:ext cx="9525000" cy="6172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/>
              <a:t>Suppose an abstraction has several implementations: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006600"/>
                </a:solidFill>
              </a:rPr>
              <a:t>Inheritance is commonly used to accommodate these!!!</a:t>
            </a:r>
          </a:p>
          <a:p>
            <a:pPr marL="61912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105000"/>
              <a:buFont typeface="+mj-lt"/>
              <a:buAutoNum type="arabicPeriod"/>
              <a:defRPr/>
            </a:pPr>
            <a:r>
              <a:rPr lang="en-US" sz="3200" dirty="0">
                <a:solidFill>
                  <a:srgbClr val="0000CC"/>
                </a:solidFill>
              </a:rPr>
              <a:t>But inheritance binds an implementation to the abstraction permanently: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dirty="0"/>
              <a:t>It becomes difficult to modify and reuse abstraction and implementations independently.</a:t>
            </a:r>
          </a:p>
          <a:p>
            <a:pPr marL="61912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105000"/>
              <a:buFont typeface="+mj-lt"/>
              <a:buAutoNum type="arabicPeriod"/>
              <a:defRPr/>
            </a:pPr>
            <a:r>
              <a:rPr lang="en-US" sz="3200" dirty="0"/>
              <a:t>Inheritance without a </a:t>
            </a:r>
            <a:r>
              <a:rPr lang="en-US" sz="3200" b="1" dirty="0"/>
              <a:t>Bridge</a:t>
            </a:r>
            <a:r>
              <a:rPr lang="en-US" sz="3200" dirty="0"/>
              <a:t>:.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Leads to violation of single </a:t>
            </a:r>
            <a:r>
              <a:rPr lang="en-US" sz="2800" b="1" dirty="0" err="1">
                <a:solidFill>
                  <a:srgbClr val="FF0000"/>
                </a:solidFill>
              </a:rPr>
              <a:t>responsibilty</a:t>
            </a:r>
            <a:r>
              <a:rPr lang="en-US" sz="2800" b="1" dirty="0">
                <a:solidFill>
                  <a:srgbClr val="FF0000"/>
                </a:solidFill>
              </a:rPr>
              <a:t> principle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>
            <a:extLst>
              <a:ext uri="{FF2B5EF4-FFF2-40B4-BE49-F238E27FC236}">
                <a16:creationId xmlns:a16="http://schemas.microsoft.com/office/drawing/2014/main" id="{FFC75097-403D-37AA-B244-B4AE22B920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019175"/>
            <a:ext cx="9448800" cy="5846763"/>
          </a:xfrm>
          <a:solidFill>
            <a:srgbClr val="FFFF00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just">
              <a:lnSpc>
                <a:spcPct val="130000"/>
              </a:lnSpc>
              <a:spcBef>
                <a:spcPct val="150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en-US" sz="3200" b="1"/>
              <a:t>“As a beginning object-oriented analyst, I had a tendency to solve every kind of problem by using special cases,  taking advantage of inheritance. </a:t>
            </a:r>
            <a:r>
              <a:rPr lang="en-US" altLang="en-US" sz="3200" b="1">
                <a:solidFill>
                  <a:srgbClr val="003300"/>
                </a:solidFill>
              </a:rPr>
              <a:t>I loved the idea of inheritance because it seemed new and powerful. I used it whenever I could. This usually seems to be normal to many beginning analysts, but it is naive: “</a:t>
            </a:r>
            <a:r>
              <a:rPr lang="en-US" altLang="en-US" sz="3200" b="1">
                <a:solidFill>
                  <a:srgbClr val="006600"/>
                </a:solidFill>
              </a:rPr>
              <a:t>given a new hammer, everything seems like a nail.”</a:t>
            </a:r>
          </a:p>
          <a:p>
            <a:pPr algn="just">
              <a:lnSpc>
                <a:spcPct val="130000"/>
              </a:lnSpc>
              <a:spcBef>
                <a:spcPct val="15000"/>
              </a:spcBef>
              <a:spcAft>
                <a:spcPts val="1800"/>
              </a:spcAft>
            </a:pPr>
            <a:endParaRPr lang="en-US" altLang="en-US" sz="3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8E0A97B-6AE1-788C-F9C0-A67D281DB5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180975"/>
            <a:ext cx="8597900" cy="838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en-US" sz="3200"/>
              <a:t>	Overusing of inheritance…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853913A-0884-CDBD-D6BA-F757DDBD08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93663"/>
            <a:ext cx="8596312" cy="965200"/>
          </a:xfrm>
        </p:spPr>
        <p:txBody>
          <a:bodyPr/>
          <a:lstStyle/>
          <a:p>
            <a:r>
              <a:rPr lang="en-US" altLang="en-US" sz="3200"/>
              <a:t>Bridge: Applicability</a:t>
            </a:r>
          </a:p>
        </p:txBody>
      </p:sp>
      <p:sp>
        <p:nvSpPr>
          <p:cNvPr id="1301507" name="Rectangle 3">
            <a:extLst>
              <a:ext uri="{FF2B5EF4-FFF2-40B4-BE49-F238E27FC236}">
                <a16:creationId xmlns:a16="http://schemas.microsoft.com/office/drawing/2014/main" id="{5EC261B0-84C3-A469-FB39-200C4CA861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188" y="1031875"/>
            <a:ext cx="9872662" cy="595153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/>
              <a:t>Use bridge Pattern when:</a:t>
            </a:r>
            <a:endParaRPr lang="en-US" altLang="en-US" sz="160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You want to avoid  a permanent binding between an abstraction and its implementation.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Implementation may be selected or switched at run time.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Both the abstraction and their implementation should be extensible by subclassing without impacting the clients: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600"/>
              </a:spcAft>
            </a:pPr>
            <a:r>
              <a:rPr lang="en-US" altLang="en-US" sz="2800" b="1">
                <a:solidFill>
                  <a:srgbClr val="003300"/>
                </a:solidFill>
              </a:rPr>
              <a:t>Even client code would not need recompiling.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0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A454147A-163E-35D0-A096-1B7C1B612A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4750" y="-173038"/>
            <a:ext cx="8596313" cy="1066801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Bridge: Structure</a:t>
            </a:r>
            <a:endParaRPr lang="en-IN" altLang="en-US" sz="3600"/>
          </a:p>
        </p:txBody>
      </p:sp>
      <p:grpSp>
        <p:nvGrpSpPr>
          <p:cNvPr id="108547" name="Group 29">
            <a:extLst>
              <a:ext uri="{FF2B5EF4-FFF2-40B4-BE49-F238E27FC236}">
                <a16:creationId xmlns:a16="http://schemas.microsoft.com/office/drawing/2014/main" id="{6BA75BB0-B5F2-418C-C534-75F6CD593A19}"/>
              </a:ext>
            </a:extLst>
          </p:cNvPr>
          <p:cNvGrpSpPr>
            <a:grpSpLocks/>
          </p:cNvGrpSpPr>
          <p:nvPr/>
        </p:nvGrpSpPr>
        <p:grpSpPr bwMode="auto">
          <a:xfrm>
            <a:off x="0" y="1341438"/>
            <a:ext cx="10080625" cy="5562600"/>
            <a:chOff x="0" y="845"/>
            <a:chExt cx="6350" cy="3504"/>
          </a:xfrm>
        </p:grpSpPr>
        <p:grpSp>
          <p:nvGrpSpPr>
            <p:cNvPr id="108558" name="Group 4">
              <a:extLst>
                <a:ext uri="{FF2B5EF4-FFF2-40B4-BE49-F238E27FC236}">
                  <a16:creationId xmlns:a16="http://schemas.microsoft.com/office/drawing/2014/main" id="{A3EBC227-7CBA-7747-F96D-75FBDF97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845"/>
              <a:ext cx="1444" cy="905"/>
              <a:chOff x="1066800" y="838200"/>
              <a:chExt cx="1905000" cy="1219200"/>
            </a:xfrm>
          </p:grpSpPr>
          <p:sp>
            <p:nvSpPr>
              <p:cNvPr id="108575" name="Rectangle 1">
                <a:extLst>
                  <a:ext uri="{FF2B5EF4-FFF2-40B4-BE49-F238E27FC236}">
                    <a16:creationId xmlns:a16="http://schemas.microsoft.com/office/drawing/2014/main" id="{03425691-7D38-CAE4-7BA0-B9F6811BF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838200"/>
                <a:ext cx="1905000" cy="1219200"/>
              </a:xfrm>
              <a:prstGeom prst="rect">
                <a:avLst/>
              </a:prstGeom>
              <a:solidFill>
                <a:srgbClr val="FFFFCC"/>
              </a:solidFill>
              <a:ln w="2540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20" tIns="45711" rIns="91420" bIns="45711" anchor="ctr"/>
              <a:lstStyle>
                <a:lvl1pPr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912813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&lt;&lt;abstract&gt;&gt;</a:t>
                </a:r>
              </a:p>
              <a:p>
                <a:pPr algn="ctr" eaLnBrk="1" hangingPunct="1"/>
                <a:r>
                  <a: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Abstraction</a:t>
                </a:r>
              </a:p>
              <a:p>
                <a:pPr algn="ctr" eaLnBrk="1" hangingPunct="1"/>
                <a:endPara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2000">
                    <a:solidFill>
                      <a:srgbClr val="0000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+ Operation()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AF2E9E8-F8DD-14F8-BF67-E4C730565F36}"/>
                  </a:ext>
                </a:extLst>
              </p:cNvPr>
              <p:cNvCxnSpPr/>
              <p:nvPr/>
            </p:nvCxnSpPr>
            <p:spPr>
              <a:xfrm>
                <a:off x="1066800" y="1523915"/>
                <a:ext cx="1905000" cy="1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559" name="Rectangle 5">
              <a:extLst>
                <a:ext uri="{FF2B5EF4-FFF2-40B4-BE49-F238E27FC236}">
                  <a16:creationId xmlns:a16="http://schemas.microsoft.com/office/drawing/2014/main" id="{2D7CE619-2FD2-581E-B1B5-E6F5E71D7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49"/>
              <a:ext cx="1783" cy="768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RefinedAbstraction2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+  Operation()</a:t>
              </a:r>
            </a:p>
          </p:txBody>
        </p:sp>
        <p:sp>
          <p:nvSpPr>
            <p:cNvPr id="108560" name="Rectangle 6">
              <a:extLst>
                <a:ext uri="{FF2B5EF4-FFF2-40B4-BE49-F238E27FC236}">
                  <a16:creationId xmlns:a16="http://schemas.microsoft.com/office/drawing/2014/main" id="{B32E6A98-28EA-BEE6-896D-FCC2CAEE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901"/>
              <a:ext cx="1905" cy="905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&lt;&lt;interface&gt;&gt;</a:t>
              </a:r>
            </a:p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Implementor</a:t>
              </a:r>
            </a:p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20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+ Implementation()</a:t>
              </a:r>
            </a:p>
          </p:txBody>
        </p:sp>
        <p:sp>
          <p:nvSpPr>
            <p:cNvPr id="108561" name="Rectangle 7">
              <a:extLst>
                <a:ext uri="{FF2B5EF4-FFF2-40B4-BE49-F238E27FC236}">
                  <a16:creationId xmlns:a16="http://schemas.microsoft.com/office/drawing/2014/main" id="{35C9D030-8182-F619-4913-20C5127E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3444"/>
              <a:ext cx="1848" cy="905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ConcreteImplementorA</a:t>
              </a:r>
            </a:p>
            <a:p>
              <a:pPr algn="ctr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+    Implementation()</a:t>
              </a:r>
            </a:p>
          </p:txBody>
        </p:sp>
        <p:sp>
          <p:nvSpPr>
            <p:cNvPr id="108562" name="Rectangle 8">
              <a:extLst>
                <a:ext uri="{FF2B5EF4-FFF2-40B4-BE49-F238E27FC236}">
                  <a16:creationId xmlns:a16="http://schemas.microsoft.com/office/drawing/2014/main" id="{1D04BC11-1999-437F-7571-8D182E079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3444"/>
              <a:ext cx="1905" cy="905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ConcreteImplementorB</a:t>
              </a:r>
            </a:p>
            <a:p>
              <a:pPr algn="ctr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endParaRPr lang="en-US" altLang="en-US" sz="1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80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+   Implementation()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0725CA-EB39-7425-E124-1E2E6E59441C}"/>
                </a:ext>
              </a:extLst>
            </p:cNvPr>
            <p:cNvCxnSpPr/>
            <p:nvPr/>
          </p:nvCxnSpPr>
          <p:spPr>
            <a:xfrm>
              <a:off x="0" y="3502"/>
              <a:ext cx="178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4812A8-4447-65F6-96F1-48CCD9205D7A}"/>
                </a:ext>
              </a:extLst>
            </p:cNvPr>
            <p:cNvCxnSpPr/>
            <p:nvPr/>
          </p:nvCxnSpPr>
          <p:spPr>
            <a:xfrm>
              <a:off x="3521" y="1466"/>
              <a:ext cx="190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17F97A-E738-D4CA-427D-EBCEF3145A82}"/>
                </a:ext>
              </a:extLst>
            </p:cNvPr>
            <p:cNvCxnSpPr/>
            <p:nvPr/>
          </p:nvCxnSpPr>
          <p:spPr>
            <a:xfrm>
              <a:off x="2309" y="3917"/>
              <a:ext cx="18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CCACAB-7087-A155-E9BC-7F47EE65AA37}"/>
                </a:ext>
              </a:extLst>
            </p:cNvPr>
            <p:cNvCxnSpPr/>
            <p:nvPr/>
          </p:nvCxnSpPr>
          <p:spPr>
            <a:xfrm>
              <a:off x="4445" y="3917"/>
              <a:ext cx="19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67" name="Isosceles Triangle 25">
              <a:extLst>
                <a:ext uri="{FF2B5EF4-FFF2-40B4-BE49-F238E27FC236}">
                  <a16:creationId xmlns:a16="http://schemas.microsoft.com/office/drawing/2014/main" id="{569B67BD-AD20-B770-9FB3-F9A5795A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750"/>
              <a:ext cx="231" cy="33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8568" name="Isosceles Triangle 26">
              <a:extLst>
                <a:ext uri="{FF2B5EF4-FFF2-40B4-BE49-F238E27FC236}">
                  <a16:creationId xmlns:a16="http://schemas.microsoft.com/office/drawing/2014/main" id="{8FFEAB4C-D701-ACD5-1182-4E82A01ECC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7793">
              <a:off x="3700" y="1784"/>
              <a:ext cx="290" cy="29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8569" name="Isosceles Triangle 27">
              <a:extLst>
                <a:ext uri="{FF2B5EF4-FFF2-40B4-BE49-F238E27FC236}">
                  <a16:creationId xmlns:a16="http://schemas.microsoft.com/office/drawing/2014/main" id="{399B25D5-CED5-21B5-6AEB-472690C380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0739">
              <a:off x="4720" y="1786"/>
              <a:ext cx="289" cy="31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91420" tIns="45711" rIns="91420" bIns="45711" anchor="ctr"/>
            <a:lstStyle>
              <a:lvl1pPr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1281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8570" name="Straight Connector 32">
              <a:extLst>
                <a:ext uri="{FF2B5EF4-FFF2-40B4-BE49-F238E27FC236}">
                  <a16:creationId xmlns:a16="http://schemas.microsoft.com/office/drawing/2014/main" id="{B0FDAE4C-2A06-8587-99FC-71FE0F1A91ED}"/>
                </a:ext>
              </a:extLst>
            </p:cNvPr>
            <p:cNvCxnSpPr>
              <a:cxnSpLocks noChangeShapeType="1"/>
              <a:stCxn id="108567" idx="3"/>
              <a:endCxn id="108559" idx="0"/>
            </p:cNvCxnSpPr>
            <p:nvPr/>
          </p:nvCxnSpPr>
          <p:spPr bwMode="auto">
            <a:xfrm>
              <a:off x="867" y="2089"/>
              <a:ext cx="25" cy="106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71" name="Straight Connector 34">
              <a:extLst>
                <a:ext uri="{FF2B5EF4-FFF2-40B4-BE49-F238E27FC236}">
                  <a16:creationId xmlns:a16="http://schemas.microsoft.com/office/drawing/2014/main" id="{80982ABC-F0C2-A4DC-9832-B804ED2E13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94" y="1387"/>
              <a:ext cx="1618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72" name="Straight Connector 37">
              <a:extLst>
                <a:ext uri="{FF2B5EF4-FFF2-40B4-BE49-F238E27FC236}">
                  <a16:creationId xmlns:a16="http://schemas.microsoft.com/office/drawing/2014/main" id="{30A037F1-10FA-3C1F-A699-DD66F8182ED5}"/>
                </a:ext>
              </a:extLst>
            </p:cNvPr>
            <p:cNvCxnSpPr>
              <a:cxnSpLocks noChangeShapeType="1"/>
              <a:stCxn id="108568" idx="3"/>
              <a:endCxn id="108561" idx="0"/>
            </p:cNvCxnSpPr>
            <p:nvPr/>
          </p:nvCxnSpPr>
          <p:spPr bwMode="auto">
            <a:xfrm rot="5400000">
              <a:off x="2814" y="2480"/>
              <a:ext cx="1383" cy="545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73" name="Straight Connector 39">
              <a:extLst>
                <a:ext uri="{FF2B5EF4-FFF2-40B4-BE49-F238E27FC236}">
                  <a16:creationId xmlns:a16="http://schemas.microsoft.com/office/drawing/2014/main" id="{36A427EC-1116-D948-25FD-8D7B673E285C}"/>
                </a:ext>
              </a:extLst>
            </p:cNvPr>
            <p:cNvCxnSpPr>
              <a:cxnSpLocks noChangeShapeType="1"/>
              <a:stCxn id="108569" idx="3"/>
              <a:endCxn id="108562" idx="0"/>
            </p:cNvCxnSpPr>
            <p:nvPr/>
          </p:nvCxnSpPr>
          <p:spPr bwMode="auto">
            <a:xfrm rot="16200000" flipH="1">
              <a:off x="4479" y="2526"/>
              <a:ext cx="1355" cy="481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574" name="AutoShape 31">
              <a:extLst>
                <a:ext uri="{FF2B5EF4-FFF2-40B4-BE49-F238E27FC236}">
                  <a16:creationId xmlns:a16="http://schemas.microsoft.com/office/drawing/2014/main" id="{99098C5B-659C-C3F7-6782-8107C0801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325"/>
              <a:ext cx="335" cy="125"/>
            </a:xfrm>
            <a:prstGeom prst="diamond">
              <a:avLst/>
            </a:prstGeom>
            <a:solidFill>
              <a:srgbClr val="0000CC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>
                <a:cs typeface="Arial" panose="020B0604020202020204" pitchFamily="34" charset="0"/>
              </a:endParaRPr>
            </a:p>
          </p:txBody>
        </p:sp>
      </p:grpSp>
      <p:grpSp>
        <p:nvGrpSpPr>
          <p:cNvPr id="108548" name="Group 23">
            <a:extLst>
              <a:ext uri="{FF2B5EF4-FFF2-40B4-BE49-F238E27FC236}">
                <a16:creationId xmlns:a16="http://schemas.microsoft.com/office/drawing/2014/main" id="{48208EFC-75CD-B785-2457-6A8B9A8734FD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274638"/>
            <a:ext cx="1522412" cy="1066800"/>
            <a:chOff x="1196" y="1392"/>
            <a:chExt cx="721" cy="480"/>
          </a:xfrm>
        </p:grpSpPr>
        <p:sp>
          <p:nvSpPr>
            <p:cNvPr id="108553" name="Line 24">
              <a:extLst>
                <a:ext uri="{FF2B5EF4-FFF2-40B4-BE49-F238E27FC236}">
                  <a16:creationId xmlns:a16="http://schemas.microsoft.com/office/drawing/2014/main" id="{EB581FAB-0209-3E26-CF4B-510D4CF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2" y="1608"/>
              <a:ext cx="88" cy="26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54" name="Line 25">
              <a:extLst>
                <a:ext uri="{FF2B5EF4-FFF2-40B4-BE49-F238E27FC236}">
                  <a16:creationId xmlns:a16="http://schemas.microsoft.com/office/drawing/2014/main" id="{28146FE9-4BB7-9403-4E08-9238C1859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2" y="1780"/>
              <a:ext cx="78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55" name="Line 26">
              <a:extLst>
                <a:ext uri="{FF2B5EF4-FFF2-40B4-BE49-F238E27FC236}">
                  <a16:creationId xmlns:a16="http://schemas.microsoft.com/office/drawing/2014/main" id="{57C3279D-0C5A-59F8-DFFE-356F50969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1750"/>
              <a:ext cx="10" cy="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56" name="Rectangle 27">
              <a:extLst>
                <a:ext uri="{FF2B5EF4-FFF2-40B4-BE49-F238E27FC236}">
                  <a16:creationId xmlns:a16="http://schemas.microsoft.com/office/drawing/2014/main" id="{7FC1C03D-A59B-EF29-B61F-7F108E1E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392"/>
              <a:ext cx="721" cy="214"/>
            </a:xfrm>
            <a:prstGeom prst="rect">
              <a:avLst/>
            </a:prstGeom>
            <a:solidFill>
              <a:srgbClr val="99CC00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 lIns="91420" tIns="45711" rIns="91420" bIns="45711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90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8557" name="Rectangle 28">
              <a:extLst>
                <a:ext uri="{FF2B5EF4-FFF2-40B4-BE49-F238E27FC236}">
                  <a16:creationId xmlns:a16="http://schemas.microsoft.com/office/drawing/2014/main" id="{A697C470-E418-75E2-45D5-1F86FC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1432"/>
              <a:ext cx="410" cy="171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500">
                  <a:solidFill>
                    <a:srgbClr val="00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Client</a:t>
              </a:r>
              <a:endPara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424B5A0A-4F33-89E3-3A43-C78117E5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703638"/>
            <a:ext cx="2830512" cy="12192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1420" tIns="45711" rIns="91420" bIns="45711" anchor="ctr"/>
          <a:lstStyle>
            <a:lvl1pPr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RefinedAbstraction1</a:t>
            </a:r>
          </a:p>
          <a:p>
            <a:pPr algn="ctr" eaLnBrk="1" hangingPunct="1"/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  Operation()</a:t>
            </a:r>
          </a:p>
        </p:txBody>
      </p:sp>
      <p:sp>
        <p:nvSpPr>
          <p:cNvPr id="108550" name="Isosceles Triangle 25">
            <a:extLst>
              <a:ext uri="{FF2B5EF4-FFF2-40B4-BE49-F238E27FC236}">
                <a16:creationId xmlns:a16="http://schemas.microsoft.com/office/drawing/2014/main" id="{AAE8A3A9-F828-A5A1-4C5B-5659B427DE84}"/>
              </a:ext>
            </a:extLst>
          </p:cNvPr>
          <p:cNvSpPr>
            <a:spLocks noChangeArrowheads="1"/>
          </p:cNvSpPr>
          <p:nvPr/>
        </p:nvSpPr>
        <p:spPr bwMode="auto">
          <a:xfrm rot="-3037903">
            <a:off x="1986757" y="2697956"/>
            <a:ext cx="431800" cy="5826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lIns="91420" tIns="45711" rIns="91420" bIns="45711" anchor="ctr"/>
          <a:lstStyle>
            <a:lvl1pPr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cxnSp>
        <p:nvCxnSpPr>
          <p:cNvPr id="108551" name="Straight Connector 32">
            <a:extLst>
              <a:ext uri="{FF2B5EF4-FFF2-40B4-BE49-F238E27FC236}">
                <a16:creationId xmlns:a16="http://schemas.microsoft.com/office/drawing/2014/main" id="{12BB17C5-BC3C-6BBC-6785-C796B1F9D0F1}"/>
              </a:ext>
            </a:extLst>
          </p:cNvPr>
          <p:cNvCxnSpPr>
            <a:cxnSpLocks noChangeShapeType="1"/>
            <a:stCxn id="108550" idx="3"/>
            <a:endCxn id="108549" idx="0"/>
          </p:cNvCxnSpPr>
          <p:nvPr/>
        </p:nvCxnSpPr>
        <p:spPr bwMode="auto">
          <a:xfrm>
            <a:off x="2427288" y="3173413"/>
            <a:ext cx="1284287" cy="530225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714EC6-79B7-68B2-17C2-F4F713DF7B32}"/>
              </a:ext>
            </a:extLst>
          </p:cNvPr>
          <p:cNvCxnSpPr/>
          <p:nvPr/>
        </p:nvCxnSpPr>
        <p:spPr bwMode="auto">
          <a:xfrm>
            <a:off x="2297113" y="4313238"/>
            <a:ext cx="28400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2">
            <a:extLst>
              <a:ext uri="{FF2B5EF4-FFF2-40B4-BE49-F238E27FC236}">
                <a16:creationId xmlns:a16="http://schemas.microsoft.com/office/drawing/2014/main" id="{CD9A3122-1072-55B0-C71D-CCD1BFCA0CFA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665163"/>
            <a:ext cx="9323387" cy="4440237"/>
            <a:chOff x="265" y="1211"/>
            <a:chExt cx="5873" cy="2797"/>
          </a:xfrm>
        </p:grpSpPr>
        <p:sp>
          <p:nvSpPr>
            <p:cNvPr id="109578" name="Rectangle 2">
              <a:extLst>
                <a:ext uri="{FF2B5EF4-FFF2-40B4-BE49-F238E27FC236}">
                  <a16:creationId xmlns:a16="http://schemas.microsoft.com/office/drawing/2014/main" id="{FC968572-51B0-9046-FBC1-5E1423FB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211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Shape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79" name="Rectangle 3">
              <a:extLst>
                <a:ext uri="{FF2B5EF4-FFF2-40B4-BE49-F238E27FC236}">
                  <a16:creationId xmlns:a16="http://schemas.microsoft.com/office/drawing/2014/main" id="{10F97C28-61C9-B795-1F2A-FD2D6ED6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Triangle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80" name="Rectangle 4">
              <a:extLst>
                <a:ext uri="{FF2B5EF4-FFF2-40B4-BE49-F238E27FC236}">
                  <a16:creationId xmlns:a16="http://schemas.microsoft.com/office/drawing/2014/main" id="{DE59E8FB-8DE8-DC6F-1FB3-4E010F37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Line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81" name="AutoShape 5">
              <a:extLst>
                <a:ext uri="{FF2B5EF4-FFF2-40B4-BE49-F238E27FC236}">
                  <a16:creationId xmlns:a16="http://schemas.microsoft.com/office/drawing/2014/main" id="{43D7C3CB-A2F0-369E-CCF3-187EB3C6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141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109582" name="AutoShape 6">
              <a:extLst>
                <a:ext uri="{FF2B5EF4-FFF2-40B4-BE49-F238E27FC236}">
                  <a16:creationId xmlns:a16="http://schemas.microsoft.com/office/drawing/2014/main" id="{7F49B6E6-ABB7-91B2-C4C7-844B3AB1FAE2}"/>
                </a:ext>
              </a:extLst>
            </p:cNvPr>
            <p:cNvCxnSpPr>
              <a:cxnSpLocks noChangeShapeType="1"/>
              <a:stCxn id="109580" idx="0"/>
              <a:endCxn id="109581" idx="3"/>
            </p:cNvCxnSpPr>
            <p:nvPr/>
          </p:nvCxnSpPr>
          <p:spPr bwMode="auto">
            <a:xfrm rot="-5400000">
              <a:off x="900" y="2377"/>
              <a:ext cx="607" cy="55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83" name="AutoShape 7">
              <a:extLst>
                <a:ext uri="{FF2B5EF4-FFF2-40B4-BE49-F238E27FC236}">
                  <a16:creationId xmlns:a16="http://schemas.microsoft.com/office/drawing/2014/main" id="{D9CBA1F4-714A-C1DB-61FD-E4CEDDC96CB8}"/>
                </a:ext>
              </a:extLst>
            </p:cNvPr>
            <p:cNvCxnSpPr>
              <a:cxnSpLocks noChangeShapeType="1"/>
              <a:stCxn id="109579" idx="0"/>
              <a:endCxn id="109581" idx="3"/>
            </p:cNvCxnSpPr>
            <p:nvPr/>
          </p:nvCxnSpPr>
          <p:spPr bwMode="auto">
            <a:xfrm rot="5400000" flipH="1">
              <a:off x="1641" y="2195"/>
              <a:ext cx="607" cy="923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4" name="AutoShape 8">
              <a:extLst>
                <a:ext uri="{FF2B5EF4-FFF2-40B4-BE49-F238E27FC236}">
                  <a16:creationId xmlns:a16="http://schemas.microsoft.com/office/drawing/2014/main" id="{7D0EFCE5-D01E-FCDC-A6FA-24C38574C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613"/>
              <a:ext cx="318" cy="318"/>
            </a:xfrm>
            <a:prstGeom prst="diamond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109585" name="Rectangle 9">
              <a:extLst>
                <a:ext uri="{FF2B5EF4-FFF2-40B4-BE49-F238E27FC236}">
                  <a16:creationId xmlns:a16="http://schemas.microsoft.com/office/drawing/2014/main" id="{3472B029-5545-4B87-1105-BDF9C648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259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Drawer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86" name="Rectangle 10">
              <a:extLst>
                <a:ext uri="{FF2B5EF4-FFF2-40B4-BE49-F238E27FC236}">
                  <a16:creationId xmlns:a16="http://schemas.microsoft.com/office/drawing/2014/main" id="{A8810F94-2918-3780-0BFF-B876C08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960"/>
              <a:ext cx="1318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Low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9587" name="Rectangle 11">
              <a:extLst>
                <a:ext uri="{FF2B5EF4-FFF2-40B4-BE49-F238E27FC236}">
                  <a16:creationId xmlns:a16="http://schemas.microsoft.com/office/drawing/2014/main" id="{57D4875A-A384-DCB4-1DD5-9E502B5A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" y="2960"/>
              <a:ext cx="1319" cy="10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72" tIns="50387" rIns="100772" bIns="50387" anchor="ctr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Hi Res</a:t>
              </a:r>
            </a:p>
            <a:p>
              <a:pPr algn="ctr" eaLnBrk="1" hangingPunct="1"/>
              <a:endParaRPr lang="en-US" altLang="en-US" sz="340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cxnSp>
          <p:nvCxnSpPr>
            <p:cNvPr id="109588" name="AutoShape 12">
              <a:extLst>
                <a:ext uri="{FF2B5EF4-FFF2-40B4-BE49-F238E27FC236}">
                  <a16:creationId xmlns:a16="http://schemas.microsoft.com/office/drawing/2014/main" id="{C228E93E-B0E4-22F9-5AAC-629838C3E10A}"/>
                </a:ext>
              </a:extLst>
            </p:cNvPr>
            <p:cNvCxnSpPr>
              <a:cxnSpLocks noChangeShapeType="1"/>
              <a:stCxn id="109584" idx="3"/>
              <a:endCxn id="109585" idx="1"/>
            </p:cNvCxnSpPr>
            <p:nvPr/>
          </p:nvCxnSpPr>
          <p:spPr bwMode="auto">
            <a:xfrm>
              <a:off x="2485" y="1772"/>
              <a:ext cx="1554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589" name="AutoShape 13">
              <a:extLst>
                <a:ext uri="{FF2B5EF4-FFF2-40B4-BE49-F238E27FC236}">
                  <a16:creationId xmlns:a16="http://schemas.microsoft.com/office/drawing/2014/main" id="{326D3C9D-15A6-0028-8F3E-2D1BC9C65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2237"/>
              <a:ext cx="264" cy="212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1" rIns="91420" bIns="45711" anchor="ctr"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cs typeface="Arial" panose="020B0604020202020204" pitchFamily="34" charset="0"/>
              </a:endParaRPr>
            </a:p>
          </p:txBody>
        </p:sp>
        <p:cxnSp>
          <p:nvCxnSpPr>
            <p:cNvPr id="109590" name="AutoShape 14">
              <a:extLst>
                <a:ext uri="{FF2B5EF4-FFF2-40B4-BE49-F238E27FC236}">
                  <a16:creationId xmlns:a16="http://schemas.microsoft.com/office/drawing/2014/main" id="{C6586BED-915F-AA1E-D3A0-BCF38C83787A}"/>
                </a:ext>
              </a:extLst>
            </p:cNvPr>
            <p:cNvCxnSpPr>
              <a:cxnSpLocks noChangeShapeType="1"/>
              <a:stCxn id="109587" idx="0"/>
              <a:endCxn id="109589" idx="3"/>
            </p:cNvCxnSpPr>
            <p:nvPr/>
          </p:nvCxnSpPr>
          <p:spPr bwMode="auto">
            <a:xfrm rot="-5400000">
              <a:off x="4093" y="2354"/>
              <a:ext cx="511" cy="701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91" name="AutoShape 15">
              <a:extLst>
                <a:ext uri="{FF2B5EF4-FFF2-40B4-BE49-F238E27FC236}">
                  <a16:creationId xmlns:a16="http://schemas.microsoft.com/office/drawing/2014/main" id="{430375D5-77DD-0D41-DC56-1E29F6639E71}"/>
                </a:ext>
              </a:extLst>
            </p:cNvPr>
            <p:cNvCxnSpPr>
              <a:cxnSpLocks noChangeShapeType="1"/>
              <a:stCxn id="109589" idx="3"/>
              <a:endCxn id="109586" idx="0"/>
            </p:cNvCxnSpPr>
            <p:nvPr/>
          </p:nvCxnSpPr>
          <p:spPr bwMode="auto">
            <a:xfrm rot="16200000" flipH="1">
              <a:off x="4833" y="2315"/>
              <a:ext cx="511" cy="780"/>
            </a:xfrm>
            <a:prstGeom prst="bentConnector3">
              <a:avLst>
                <a:gd name="adj1" fmla="val 4990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">
            <a:extLst>
              <a:ext uri="{FF2B5EF4-FFF2-40B4-BE49-F238E27FC236}">
                <a16:creationId xmlns:a16="http://schemas.microsoft.com/office/drawing/2014/main" id="{4BE1474B-8B2B-8E01-03FD-86A708CAC146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3062288"/>
            <a:ext cx="4665663" cy="4251325"/>
            <a:chOff x="146050" y="2732755"/>
            <a:chExt cx="4665662" cy="4250658"/>
          </a:xfrm>
        </p:grpSpPr>
        <p:sp>
          <p:nvSpPr>
            <p:cNvPr id="109576" name="AutoShape 3">
              <a:extLst>
                <a:ext uri="{FF2B5EF4-FFF2-40B4-BE49-F238E27FC236}">
                  <a16:creationId xmlns:a16="http://schemas.microsoft.com/office/drawing/2014/main" id="{6DE9A413-47DF-4BAF-57F3-C1BB93F7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0" y="5670550"/>
              <a:ext cx="3948113" cy="1312863"/>
            </a:xfrm>
            <a:prstGeom prst="cloudCallout">
              <a:avLst>
                <a:gd name="adj1" fmla="val 30778"/>
                <a:gd name="adj2" fmla="val -104060"/>
              </a:avLst>
            </a:prstGeom>
            <a:solidFill>
              <a:srgbClr val="FF1C1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6211" tIns="48105" rIns="96211" bIns="48105" anchor="ctr"/>
            <a:lstStyle>
              <a:lvl1pPr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500"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Taxonomy in</a:t>
              </a:r>
            </a:p>
            <a:p>
              <a:pPr algn="ctr"/>
              <a:r>
                <a:rPr lang="en-US" altLang="en-US" sz="2500"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Application  Domain</a:t>
              </a:r>
              <a:endParaRPr lang="en-US" altLang="en-US" sz="1900"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E88906-377D-8C7F-549E-C64751DE5853}"/>
                </a:ext>
              </a:extLst>
            </p:cNvPr>
            <p:cNvSpPr/>
            <p:nvPr/>
          </p:nvSpPr>
          <p:spPr bwMode="auto">
            <a:xfrm>
              <a:off x="146050" y="2732755"/>
              <a:ext cx="4665662" cy="249515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latin typeface="+mj-lt"/>
              </a:endParaRPr>
            </a:p>
          </p:txBody>
        </p:sp>
      </p:grpSp>
      <p:grpSp>
        <p:nvGrpSpPr>
          <p:cNvPr id="5" name="Group 3">
            <a:extLst>
              <a:ext uri="{FF2B5EF4-FFF2-40B4-BE49-F238E27FC236}">
                <a16:creationId xmlns:a16="http://schemas.microsoft.com/office/drawing/2014/main" id="{D9D435CB-7C8D-C9B6-9D60-11E330ABF8C5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3062288"/>
            <a:ext cx="4833938" cy="4375150"/>
            <a:chOff x="5082383" y="2732755"/>
            <a:chExt cx="4834730" cy="4374483"/>
          </a:xfrm>
        </p:grpSpPr>
        <p:sp>
          <p:nvSpPr>
            <p:cNvPr id="109574" name="AutoShape 4">
              <a:extLst>
                <a:ext uri="{FF2B5EF4-FFF2-40B4-BE49-F238E27FC236}">
                  <a16:creationId xmlns:a16="http://schemas.microsoft.com/office/drawing/2014/main" id="{DE48E71E-7DAF-FE79-AAF8-E43B1DB9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650" y="5767388"/>
              <a:ext cx="4081463" cy="1339850"/>
            </a:xfrm>
            <a:prstGeom prst="cloudCallout">
              <a:avLst>
                <a:gd name="adj1" fmla="val -25574"/>
                <a:gd name="adj2" fmla="val -97843"/>
              </a:avLst>
            </a:prstGeom>
            <a:solidFill>
              <a:srgbClr val="FF1C1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6211" tIns="48105" rIns="96211" bIns="48105" anchor="ctr"/>
            <a:lstStyle>
              <a:lvl1pPr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962025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962025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500"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Taxonomy in</a:t>
              </a:r>
            </a:p>
            <a:p>
              <a:pPr algn="ctr"/>
              <a:r>
                <a:rPr lang="en-US" altLang="en-US" sz="2500"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rPr>
                <a:t>Solution Domain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7F928D4-284D-2A6A-274A-722C1BAB02CE}"/>
                </a:ext>
              </a:extLst>
            </p:cNvPr>
            <p:cNvSpPr/>
            <p:nvPr/>
          </p:nvSpPr>
          <p:spPr bwMode="auto">
            <a:xfrm>
              <a:off x="5082383" y="2732755"/>
              <a:ext cx="4666427" cy="24951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Aft>
                  <a:spcPts val="1088"/>
                </a:spcAft>
                <a:buClr>
                  <a:srgbClr val="000000"/>
                </a:buClr>
                <a:buSzPct val="75000"/>
                <a:buFont typeface="Wingdings" pitchFamily="2" charset="2"/>
                <a:buChar char="Ø"/>
                <a:defRPr/>
              </a:pPr>
              <a:endParaRPr lang="en-US" b="0">
                <a:latin typeface="+mj-lt"/>
              </a:endParaRPr>
            </a:p>
          </p:txBody>
        </p:sp>
      </p:grp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63793874-C2A8-561E-E506-E979B522D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52400"/>
            <a:ext cx="85963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Why the Name Bridge?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4">
            <a:extLst>
              <a:ext uri="{FF2B5EF4-FFF2-40B4-BE49-F238E27FC236}">
                <a16:creationId xmlns:a16="http://schemas.microsoft.com/office/drawing/2014/main" id="{C141802F-9A03-E6A9-207F-52B87D33CF3B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1341438"/>
            <a:ext cx="9771063" cy="6096000"/>
            <a:chOff x="146050" y="665830"/>
            <a:chExt cx="9771063" cy="6771607"/>
          </a:xfrm>
        </p:grpSpPr>
        <p:grpSp>
          <p:nvGrpSpPr>
            <p:cNvPr id="110596" name="Group 2">
              <a:extLst>
                <a:ext uri="{FF2B5EF4-FFF2-40B4-BE49-F238E27FC236}">
                  <a16:creationId xmlns:a16="http://schemas.microsoft.com/office/drawing/2014/main" id="{964D3CCD-4F00-CBEA-D2AD-4EDBB693B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995" y="665830"/>
              <a:ext cx="9323388" cy="4440238"/>
              <a:chOff x="265" y="1211"/>
              <a:chExt cx="5873" cy="2797"/>
            </a:xfrm>
          </p:grpSpPr>
          <p:sp>
            <p:nvSpPr>
              <p:cNvPr id="110603" name="Rectangle 2">
                <a:extLst>
                  <a:ext uri="{FF2B5EF4-FFF2-40B4-BE49-F238E27FC236}">
                    <a16:creationId xmlns:a16="http://schemas.microsoft.com/office/drawing/2014/main" id="{D3508F2B-3D18-8491-3E80-29506CA2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" y="1211"/>
                <a:ext cx="1319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Shape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04" name="Rectangle 3">
                <a:extLst>
                  <a:ext uri="{FF2B5EF4-FFF2-40B4-BE49-F238E27FC236}">
                    <a16:creationId xmlns:a16="http://schemas.microsoft.com/office/drawing/2014/main" id="{A78D09DE-D024-18B8-FC28-7A6D0B3DD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960"/>
                <a:ext cx="1319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Triangle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05" name="Rectangle 4">
                <a:extLst>
                  <a:ext uri="{FF2B5EF4-FFF2-40B4-BE49-F238E27FC236}">
                    <a16:creationId xmlns:a16="http://schemas.microsoft.com/office/drawing/2014/main" id="{FB34290A-7835-D9B3-1C68-019CF156D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2960"/>
                <a:ext cx="1318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Line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06" name="AutoShape 5">
                <a:extLst>
                  <a:ext uri="{FF2B5EF4-FFF2-40B4-BE49-F238E27FC236}">
                    <a16:creationId xmlns:a16="http://schemas.microsoft.com/office/drawing/2014/main" id="{46AE2548-1DD2-3835-8466-EB15AABAA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2141"/>
                <a:ext cx="264" cy="212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>
                <a:spAutoFit/>
              </a:bodyPr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>
                  <a:cs typeface="Arial" panose="020B0604020202020204" pitchFamily="34" charset="0"/>
                </a:endParaRPr>
              </a:p>
            </p:txBody>
          </p:sp>
          <p:cxnSp>
            <p:nvCxnSpPr>
              <p:cNvPr id="110607" name="AutoShape 6">
                <a:extLst>
                  <a:ext uri="{FF2B5EF4-FFF2-40B4-BE49-F238E27FC236}">
                    <a16:creationId xmlns:a16="http://schemas.microsoft.com/office/drawing/2014/main" id="{3BA97EC9-2FC0-9793-D919-5B9FA94C9A23}"/>
                  </a:ext>
                </a:extLst>
              </p:cNvPr>
              <p:cNvCxnSpPr>
                <a:cxnSpLocks noChangeShapeType="1"/>
                <a:stCxn id="110605" idx="0"/>
                <a:endCxn id="110606" idx="3"/>
              </p:cNvCxnSpPr>
              <p:nvPr/>
            </p:nvCxnSpPr>
            <p:spPr bwMode="auto">
              <a:xfrm rot="-5400000">
                <a:off x="900" y="2377"/>
                <a:ext cx="607" cy="559"/>
              </a:xfrm>
              <a:prstGeom prst="bentConnector3">
                <a:avLst>
                  <a:gd name="adj1" fmla="val 4991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608" name="AutoShape 7">
                <a:extLst>
                  <a:ext uri="{FF2B5EF4-FFF2-40B4-BE49-F238E27FC236}">
                    <a16:creationId xmlns:a16="http://schemas.microsoft.com/office/drawing/2014/main" id="{4E0A90C5-B489-FB8F-96D3-15A824B2BDB8}"/>
                  </a:ext>
                </a:extLst>
              </p:cNvPr>
              <p:cNvCxnSpPr>
                <a:cxnSpLocks noChangeShapeType="1"/>
                <a:stCxn id="110604" idx="0"/>
                <a:endCxn id="110606" idx="3"/>
              </p:cNvCxnSpPr>
              <p:nvPr/>
            </p:nvCxnSpPr>
            <p:spPr bwMode="auto">
              <a:xfrm rot="5400000" flipH="1">
                <a:off x="1641" y="2195"/>
                <a:ext cx="607" cy="923"/>
              </a:xfrm>
              <a:prstGeom prst="bentConnector3">
                <a:avLst>
                  <a:gd name="adj1" fmla="val 4991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0609" name="AutoShape 8">
                <a:extLst>
                  <a:ext uri="{FF2B5EF4-FFF2-40B4-BE49-F238E27FC236}">
                    <a16:creationId xmlns:a16="http://schemas.microsoft.com/office/drawing/2014/main" id="{233EB57A-9379-E4E7-C791-2D9A374D7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1613"/>
                <a:ext cx="318" cy="318"/>
              </a:xfrm>
              <a:prstGeom prst="diamond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>
                <a:spAutoFit/>
              </a:bodyPr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0610" name="Rectangle 9">
                <a:extLst>
                  <a:ext uri="{FF2B5EF4-FFF2-40B4-BE49-F238E27FC236}">
                    <a16:creationId xmlns:a16="http://schemas.microsoft.com/office/drawing/2014/main" id="{51C0004E-F905-25C2-A852-E3A96205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1259"/>
                <a:ext cx="1319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Drawer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11" name="Rectangle 10">
                <a:extLst>
                  <a:ext uri="{FF2B5EF4-FFF2-40B4-BE49-F238E27FC236}">
                    <a16:creationId xmlns:a16="http://schemas.microsoft.com/office/drawing/2014/main" id="{B3E66F22-F04E-47A3-C3E8-CBE66045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0" y="2960"/>
                <a:ext cx="1318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Low Res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12" name="Rectangle 11">
                <a:extLst>
                  <a:ext uri="{FF2B5EF4-FFF2-40B4-BE49-F238E27FC236}">
                    <a16:creationId xmlns:a16="http://schemas.microsoft.com/office/drawing/2014/main" id="{E6304DE2-6BB1-3C7B-8AE3-8F6F41C7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2960"/>
                <a:ext cx="1319" cy="1048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00772" tIns="50387" rIns="100772" bIns="50387" anchor="ctr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3400">
                    <a:solidFill>
                      <a:srgbClr val="FFFF00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Hi Res</a:t>
                </a:r>
              </a:p>
              <a:p>
                <a:pPr algn="ctr" eaLnBrk="1" hangingPunct="1"/>
                <a:endParaRPr lang="en-US" altLang="en-US" sz="340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0613" name="AutoShape 12">
                <a:extLst>
                  <a:ext uri="{FF2B5EF4-FFF2-40B4-BE49-F238E27FC236}">
                    <a16:creationId xmlns:a16="http://schemas.microsoft.com/office/drawing/2014/main" id="{FDC1C769-B7B7-0F8F-43CC-8B859434D6A1}"/>
                  </a:ext>
                </a:extLst>
              </p:cNvPr>
              <p:cNvCxnSpPr>
                <a:cxnSpLocks noChangeShapeType="1"/>
                <a:stCxn id="110609" idx="3"/>
                <a:endCxn id="110610" idx="1"/>
              </p:cNvCxnSpPr>
              <p:nvPr/>
            </p:nvCxnSpPr>
            <p:spPr bwMode="auto">
              <a:xfrm>
                <a:off x="2485" y="1772"/>
                <a:ext cx="1554" cy="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0614" name="AutoShape 13">
                <a:extLst>
                  <a:ext uri="{FF2B5EF4-FFF2-40B4-BE49-F238E27FC236}">
                    <a16:creationId xmlns:a16="http://schemas.microsoft.com/office/drawing/2014/main" id="{5391BB30-D6F9-7C0F-74A2-84F9D4BF5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2237"/>
                <a:ext cx="264" cy="212"/>
              </a:xfrm>
              <a:prstGeom prst="triangle">
                <a:avLst>
                  <a:gd name="adj" fmla="val 50000"/>
                </a:avLst>
              </a:prstGeom>
              <a:solidFill>
                <a:srgbClr val="66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1" rIns="91420" bIns="45711" anchor="ctr">
                <a:spAutoFit/>
              </a:bodyPr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>
                  <a:cs typeface="Arial" panose="020B0604020202020204" pitchFamily="34" charset="0"/>
                </a:endParaRPr>
              </a:p>
            </p:txBody>
          </p:sp>
          <p:cxnSp>
            <p:nvCxnSpPr>
              <p:cNvPr id="110615" name="AutoShape 14">
                <a:extLst>
                  <a:ext uri="{FF2B5EF4-FFF2-40B4-BE49-F238E27FC236}">
                    <a16:creationId xmlns:a16="http://schemas.microsoft.com/office/drawing/2014/main" id="{5685A8A2-4D5A-B0DF-FC10-440B5CF38DE9}"/>
                  </a:ext>
                </a:extLst>
              </p:cNvPr>
              <p:cNvCxnSpPr>
                <a:cxnSpLocks noChangeShapeType="1"/>
                <a:stCxn id="110612" idx="0"/>
                <a:endCxn id="110614" idx="3"/>
              </p:cNvCxnSpPr>
              <p:nvPr/>
            </p:nvCxnSpPr>
            <p:spPr bwMode="auto">
              <a:xfrm rot="-5400000">
                <a:off x="4093" y="2354"/>
                <a:ext cx="511" cy="701"/>
              </a:xfrm>
              <a:prstGeom prst="bentConnector3">
                <a:avLst>
                  <a:gd name="adj1" fmla="val 4990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616" name="AutoShape 15">
                <a:extLst>
                  <a:ext uri="{FF2B5EF4-FFF2-40B4-BE49-F238E27FC236}">
                    <a16:creationId xmlns:a16="http://schemas.microsoft.com/office/drawing/2014/main" id="{F8CF8E07-4568-F810-A2B3-27BD3A0E550B}"/>
                  </a:ext>
                </a:extLst>
              </p:cNvPr>
              <p:cNvCxnSpPr>
                <a:cxnSpLocks noChangeShapeType="1"/>
                <a:stCxn id="110614" idx="3"/>
                <a:endCxn id="110611" idx="0"/>
              </p:cNvCxnSpPr>
              <p:nvPr/>
            </p:nvCxnSpPr>
            <p:spPr bwMode="auto">
              <a:xfrm rot="16200000" flipH="1">
                <a:off x="4833" y="2315"/>
                <a:ext cx="511" cy="780"/>
              </a:xfrm>
              <a:prstGeom prst="bentConnector3">
                <a:avLst>
                  <a:gd name="adj1" fmla="val 4990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0597" name="Group 2">
              <a:extLst>
                <a:ext uri="{FF2B5EF4-FFF2-40B4-BE49-F238E27FC236}">
                  <a16:creationId xmlns:a16="http://schemas.microsoft.com/office/drawing/2014/main" id="{A72F0CE5-86EE-090C-41F7-352282D0E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050" y="3062954"/>
              <a:ext cx="4665662" cy="4250658"/>
              <a:chOff x="146050" y="2732755"/>
              <a:chExt cx="4665662" cy="4250658"/>
            </a:xfrm>
          </p:grpSpPr>
          <p:sp>
            <p:nvSpPr>
              <p:cNvPr id="110601" name="AutoShape 3">
                <a:extLst>
                  <a:ext uri="{FF2B5EF4-FFF2-40B4-BE49-F238E27FC236}">
                    <a16:creationId xmlns:a16="http://schemas.microsoft.com/office/drawing/2014/main" id="{D81D0FBE-7955-8EE2-C194-815E99556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50" y="5670550"/>
                <a:ext cx="3948113" cy="1312863"/>
              </a:xfrm>
              <a:prstGeom prst="cloudCallout">
                <a:avLst>
                  <a:gd name="adj1" fmla="val 30778"/>
                  <a:gd name="adj2" fmla="val -104060"/>
                </a:avLst>
              </a:prstGeom>
              <a:solidFill>
                <a:srgbClr val="FF1C1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211" tIns="48105" rIns="96211" bIns="48105" anchor="ctr"/>
              <a:lstStyle>
                <a:lvl1pPr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500"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Taxonomy in</a:t>
                </a:r>
              </a:p>
              <a:p>
                <a:pPr algn="ctr"/>
                <a:r>
                  <a:rPr lang="en-US" altLang="en-US" sz="2500"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Application  Domain</a:t>
                </a:r>
                <a:endParaRPr lang="en-US" altLang="en-US" sz="1900">
                  <a:latin typeface="Comic Sans MS" panose="030F0702030302020204" pitchFamily="66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6BBD2E7-C9C8-81B2-543E-7E913F87DBC9}"/>
                  </a:ext>
                </a:extLst>
              </p:cNvPr>
              <p:cNvSpPr/>
              <p:nvPr/>
            </p:nvSpPr>
            <p:spPr bwMode="auto">
              <a:xfrm>
                <a:off x="146050" y="2732144"/>
                <a:ext cx="4665663" cy="249526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 b="0">
                  <a:latin typeface="+mj-lt"/>
                </a:endParaRPr>
              </a:p>
            </p:txBody>
          </p:sp>
        </p:grpSp>
        <p:grpSp>
          <p:nvGrpSpPr>
            <p:cNvPr id="110598" name="Group 3">
              <a:extLst>
                <a:ext uri="{FF2B5EF4-FFF2-40B4-BE49-F238E27FC236}">
                  <a16:creationId xmlns:a16="http://schemas.microsoft.com/office/drawing/2014/main" id="{5D609F7B-E90E-197E-B693-05D911142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2383" y="3062954"/>
              <a:ext cx="4834730" cy="4374483"/>
              <a:chOff x="5082383" y="2732755"/>
              <a:chExt cx="4834730" cy="4374483"/>
            </a:xfrm>
          </p:grpSpPr>
          <p:sp>
            <p:nvSpPr>
              <p:cNvPr id="110599" name="AutoShape 4">
                <a:extLst>
                  <a:ext uri="{FF2B5EF4-FFF2-40B4-BE49-F238E27FC236}">
                    <a16:creationId xmlns:a16="http://schemas.microsoft.com/office/drawing/2014/main" id="{CC44ABF9-2964-4F13-5ED0-42DC67103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5650" y="5767388"/>
                <a:ext cx="4081463" cy="1339850"/>
              </a:xfrm>
              <a:prstGeom prst="cloudCallout">
                <a:avLst>
                  <a:gd name="adj1" fmla="val -25574"/>
                  <a:gd name="adj2" fmla="val -97843"/>
                </a:avLst>
              </a:prstGeom>
              <a:solidFill>
                <a:srgbClr val="FF1C1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211" tIns="48105" rIns="96211" bIns="48105" anchor="ctr"/>
              <a:lstStyle>
                <a:lvl1pPr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962025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9620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500"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Taxonomy in</a:t>
                </a:r>
              </a:p>
              <a:p>
                <a:pPr algn="ctr"/>
                <a:r>
                  <a:rPr lang="en-US" altLang="en-US" sz="2500">
                    <a:latin typeface="Comic Sans MS" panose="030F0702030302020204" pitchFamily="66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Solution Domain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800C84-1409-47AF-4434-FB4E34A60F53}"/>
                  </a:ext>
                </a:extLst>
              </p:cNvPr>
              <p:cNvSpPr/>
              <p:nvPr/>
            </p:nvSpPr>
            <p:spPr bwMode="auto">
              <a:xfrm>
                <a:off x="5083175" y="2732144"/>
                <a:ext cx="4665663" cy="2495267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Aft>
                    <a:spcPts val="1088"/>
                  </a:spcAft>
                  <a:buClr>
                    <a:srgbClr val="000000"/>
                  </a:buClr>
                  <a:buSzPct val="75000"/>
                  <a:buFont typeface="Wingdings" pitchFamily="2" charset="2"/>
                  <a:buChar char="Ø"/>
                  <a:defRPr/>
                </a:pPr>
                <a:endParaRPr lang="en-US" b="0">
                  <a:latin typeface="+mj-lt"/>
                </a:endParaRPr>
              </a:p>
            </p:txBody>
          </p:sp>
        </p:grpSp>
      </p:grp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5ED6C14-EFF3-548D-2126-4650E351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33350"/>
            <a:ext cx="9372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Provides A Bridge Between the Application and Solution domains…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46">
            <a:extLst>
              <a:ext uri="{FF2B5EF4-FFF2-40B4-BE49-F238E27FC236}">
                <a16:creationId xmlns:a16="http://schemas.microsoft.com/office/drawing/2014/main" id="{F670E182-5998-EE54-9936-42604AE8CF94}"/>
              </a:ext>
            </a:extLst>
          </p:cNvPr>
          <p:cNvGrpSpPr>
            <a:grpSpLocks/>
          </p:cNvGrpSpPr>
          <p:nvPr/>
        </p:nvGrpSpPr>
        <p:grpSpPr bwMode="auto">
          <a:xfrm>
            <a:off x="0" y="2063750"/>
            <a:ext cx="8594725" cy="3773488"/>
            <a:chOff x="0" y="1417638"/>
            <a:chExt cx="9963149" cy="5929765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08A303DB-10CD-24A0-71EB-07CE38713F82}"/>
                </a:ext>
              </a:extLst>
            </p:cNvPr>
            <p:cNvSpPr/>
            <p:nvPr/>
          </p:nvSpPr>
          <p:spPr>
            <a:xfrm>
              <a:off x="4780987" y="2485345"/>
              <a:ext cx="366212" cy="613682"/>
            </a:xfrm>
            <a:custGeom>
              <a:avLst/>
              <a:gdLst>
                <a:gd name="connsiteX0" fmla="*/ 311727 w 311727"/>
                <a:gd name="connsiteY0" fmla="*/ 0 h 477982"/>
                <a:gd name="connsiteX1" fmla="*/ 0 w 311727"/>
                <a:gd name="connsiteY1" fmla="*/ 332509 h 477982"/>
                <a:gd name="connsiteX2" fmla="*/ 290945 w 311727"/>
                <a:gd name="connsiteY2" fmla="*/ 477982 h 477982"/>
                <a:gd name="connsiteX3" fmla="*/ 311727 w 311727"/>
                <a:gd name="connsiteY3" fmla="*/ 0 h 4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" h="477982">
                  <a:moveTo>
                    <a:pt x="311727" y="0"/>
                  </a:moveTo>
                  <a:lnTo>
                    <a:pt x="0" y="332509"/>
                  </a:lnTo>
                  <a:lnTo>
                    <a:pt x="290945" y="477982"/>
                  </a:lnTo>
                  <a:lnTo>
                    <a:pt x="31172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C4960FC-3F3E-6D7E-EB0D-363E1F7474F8}"/>
                </a:ext>
              </a:extLst>
            </p:cNvPr>
            <p:cNvSpPr/>
            <p:nvPr/>
          </p:nvSpPr>
          <p:spPr>
            <a:xfrm>
              <a:off x="4217868" y="2510291"/>
              <a:ext cx="441662" cy="454025"/>
            </a:xfrm>
            <a:custGeom>
              <a:avLst/>
              <a:gdLst>
                <a:gd name="connsiteX0" fmla="*/ 374073 w 374073"/>
                <a:gd name="connsiteY0" fmla="*/ 0 h 353290"/>
                <a:gd name="connsiteX1" fmla="*/ 0 w 374073"/>
                <a:gd name="connsiteY1" fmla="*/ 62345 h 353290"/>
                <a:gd name="connsiteX2" fmla="*/ 166255 w 374073"/>
                <a:gd name="connsiteY2" fmla="*/ 353290 h 353290"/>
                <a:gd name="connsiteX3" fmla="*/ 374073 w 374073"/>
                <a:gd name="connsiteY3" fmla="*/ 0 h 3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73" h="353290">
                  <a:moveTo>
                    <a:pt x="374073" y="0"/>
                  </a:moveTo>
                  <a:lnTo>
                    <a:pt x="0" y="62345"/>
                  </a:lnTo>
                  <a:lnTo>
                    <a:pt x="166255" y="353290"/>
                  </a:lnTo>
                  <a:lnTo>
                    <a:pt x="374073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F2295D4-4AD2-7398-92B4-8EE8903C2312}"/>
                </a:ext>
              </a:extLst>
            </p:cNvPr>
            <p:cNvSpPr/>
            <p:nvPr/>
          </p:nvSpPr>
          <p:spPr>
            <a:xfrm>
              <a:off x="5612782" y="2537733"/>
              <a:ext cx="393815" cy="586240"/>
            </a:xfrm>
            <a:custGeom>
              <a:avLst/>
              <a:gdLst>
                <a:gd name="connsiteX0" fmla="*/ 0 w 332509"/>
                <a:gd name="connsiteY0" fmla="*/ 0 h 457200"/>
                <a:gd name="connsiteX1" fmla="*/ 41563 w 332509"/>
                <a:gd name="connsiteY1" fmla="*/ 457200 h 457200"/>
                <a:gd name="connsiteX2" fmla="*/ 332509 w 332509"/>
                <a:gd name="connsiteY2" fmla="*/ 290946 h 457200"/>
                <a:gd name="connsiteX3" fmla="*/ 0 w 332509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509" h="457200">
                  <a:moveTo>
                    <a:pt x="0" y="0"/>
                  </a:moveTo>
                  <a:lnTo>
                    <a:pt x="41563" y="457200"/>
                  </a:lnTo>
                  <a:lnTo>
                    <a:pt x="332509" y="290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948DFF9-417A-4600-B35D-E76456B86020}"/>
                </a:ext>
              </a:extLst>
            </p:cNvPr>
            <p:cNvSpPr/>
            <p:nvPr/>
          </p:nvSpPr>
          <p:spPr>
            <a:xfrm>
              <a:off x="6102291" y="2457905"/>
              <a:ext cx="489508" cy="506412"/>
            </a:xfrm>
            <a:custGeom>
              <a:avLst/>
              <a:gdLst>
                <a:gd name="connsiteX0" fmla="*/ 0 w 415636"/>
                <a:gd name="connsiteY0" fmla="*/ 0 h 394854"/>
                <a:gd name="connsiteX1" fmla="*/ 228600 w 415636"/>
                <a:gd name="connsiteY1" fmla="*/ 394854 h 394854"/>
                <a:gd name="connsiteX2" fmla="*/ 415636 w 415636"/>
                <a:gd name="connsiteY2" fmla="*/ 166254 h 394854"/>
                <a:gd name="connsiteX3" fmla="*/ 0 w 415636"/>
                <a:gd name="connsiteY3" fmla="*/ 0 h 39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636" h="394854">
                  <a:moveTo>
                    <a:pt x="0" y="0"/>
                  </a:moveTo>
                  <a:lnTo>
                    <a:pt x="228600" y="394854"/>
                  </a:lnTo>
                  <a:lnTo>
                    <a:pt x="415636" y="166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422C595-EEF4-3045-D9C3-C6A5301D6EDF}"/>
                </a:ext>
              </a:extLst>
            </p:cNvPr>
            <p:cNvSpPr/>
            <p:nvPr/>
          </p:nvSpPr>
          <p:spPr>
            <a:xfrm>
              <a:off x="1451963" y="4989965"/>
              <a:ext cx="368051" cy="641124"/>
            </a:xfrm>
            <a:custGeom>
              <a:avLst/>
              <a:gdLst>
                <a:gd name="connsiteX0" fmla="*/ 311727 w 311727"/>
                <a:gd name="connsiteY0" fmla="*/ 0 h 498763"/>
                <a:gd name="connsiteX1" fmla="*/ 0 w 311727"/>
                <a:gd name="connsiteY1" fmla="*/ 353291 h 498763"/>
                <a:gd name="connsiteX2" fmla="*/ 290945 w 311727"/>
                <a:gd name="connsiteY2" fmla="*/ 498763 h 498763"/>
                <a:gd name="connsiteX3" fmla="*/ 311727 w 311727"/>
                <a:gd name="connsiteY3" fmla="*/ 0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27" h="498763">
                  <a:moveTo>
                    <a:pt x="311727" y="0"/>
                  </a:moveTo>
                  <a:lnTo>
                    <a:pt x="0" y="353291"/>
                  </a:lnTo>
                  <a:lnTo>
                    <a:pt x="290945" y="498763"/>
                  </a:lnTo>
                  <a:lnTo>
                    <a:pt x="311727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2688F7A-DB69-9866-18F2-E470C68D5898}"/>
                </a:ext>
              </a:extLst>
            </p:cNvPr>
            <p:cNvSpPr/>
            <p:nvPr/>
          </p:nvSpPr>
          <p:spPr>
            <a:xfrm>
              <a:off x="2373931" y="4922611"/>
              <a:ext cx="511591" cy="399143"/>
            </a:xfrm>
            <a:custGeom>
              <a:avLst/>
              <a:gdLst>
                <a:gd name="connsiteX0" fmla="*/ 0 w 436419"/>
                <a:gd name="connsiteY0" fmla="*/ 0 h 311727"/>
                <a:gd name="connsiteX1" fmla="*/ 270164 w 436419"/>
                <a:gd name="connsiteY1" fmla="*/ 311727 h 311727"/>
                <a:gd name="connsiteX2" fmla="*/ 436419 w 436419"/>
                <a:gd name="connsiteY2" fmla="*/ 41563 h 311727"/>
                <a:gd name="connsiteX3" fmla="*/ 0 w 436419"/>
                <a:gd name="connsiteY3" fmla="*/ 0 h 31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9" h="311727">
                  <a:moveTo>
                    <a:pt x="0" y="0"/>
                  </a:moveTo>
                  <a:lnTo>
                    <a:pt x="270164" y="311727"/>
                  </a:lnTo>
                  <a:lnTo>
                    <a:pt x="436419" y="4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404CBE6-2E56-BD78-87FB-C077997ADFD3}"/>
                </a:ext>
              </a:extLst>
            </p:cNvPr>
            <p:cNvSpPr/>
            <p:nvPr/>
          </p:nvSpPr>
          <p:spPr>
            <a:xfrm>
              <a:off x="3776206" y="4989965"/>
              <a:ext cx="391975" cy="641124"/>
            </a:xfrm>
            <a:custGeom>
              <a:avLst/>
              <a:gdLst>
                <a:gd name="connsiteX0" fmla="*/ 249382 w 332509"/>
                <a:gd name="connsiteY0" fmla="*/ 0 h 498763"/>
                <a:gd name="connsiteX1" fmla="*/ 0 w 332509"/>
                <a:gd name="connsiteY1" fmla="*/ 436418 h 498763"/>
                <a:gd name="connsiteX2" fmla="*/ 332509 w 332509"/>
                <a:gd name="connsiteY2" fmla="*/ 498763 h 498763"/>
                <a:gd name="connsiteX3" fmla="*/ 249382 w 332509"/>
                <a:gd name="connsiteY3" fmla="*/ 0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509" h="498763">
                  <a:moveTo>
                    <a:pt x="249382" y="0"/>
                  </a:moveTo>
                  <a:lnTo>
                    <a:pt x="0" y="436418"/>
                  </a:lnTo>
                  <a:lnTo>
                    <a:pt x="332509" y="498763"/>
                  </a:lnTo>
                  <a:lnTo>
                    <a:pt x="24938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EDAB703-99B1-A726-EF65-F32725537750}"/>
                </a:ext>
              </a:extLst>
            </p:cNvPr>
            <p:cNvSpPr/>
            <p:nvPr/>
          </p:nvSpPr>
          <p:spPr>
            <a:xfrm>
              <a:off x="4431338" y="4922611"/>
              <a:ext cx="537355" cy="451529"/>
            </a:xfrm>
            <a:custGeom>
              <a:avLst/>
              <a:gdLst>
                <a:gd name="connsiteX0" fmla="*/ 0 w 457200"/>
                <a:gd name="connsiteY0" fmla="*/ 0 h 353290"/>
                <a:gd name="connsiteX1" fmla="*/ 332509 w 457200"/>
                <a:gd name="connsiteY1" fmla="*/ 353290 h 353290"/>
                <a:gd name="connsiteX2" fmla="*/ 457200 w 457200"/>
                <a:gd name="connsiteY2" fmla="*/ 41563 h 353290"/>
                <a:gd name="connsiteX3" fmla="*/ 0 w 457200"/>
                <a:gd name="connsiteY3" fmla="*/ 0 h 3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353290">
                  <a:moveTo>
                    <a:pt x="0" y="0"/>
                  </a:moveTo>
                  <a:lnTo>
                    <a:pt x="332509" y="353290"/>
                  </a:lnTo>
                  <a:lnTo>
                    <a:pt x="457200" y="41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3CEFBA4-C3C4-72F1-BE1B-BBC39D924428}"/>
                </a:ext>
              </a:extLst>
            </p:cNvPr>
            <p:cNvSpPr/>
            <p:nvPr/>
          </p:nvSpPr>
          <p:spPr>
            <a:xfrm>
              <a:off x="5498687" y="4922611"/>
              <a:ext cx="537355" cy="399143"/>
            </a:xfrm>
            <a:custGeom>
              <a:avLst/>
              <a:gdLst>
                <a:gd name="connsiteX0" fmla="*/ 0 w 457200"/>
                <a:gd name="connsiteY0" fmla="*/ 0 h 311727"/>
                <a:gd name="connsiteX1" fmla="*/ 457200 w 457200"/>
                <a:gd name="connsiteY1" fmla="*/ 41564 h 311727"/>
                <a:gd name="connsiteX2" fmla="*/ 103909 w 457200"/>
                <a:gd name="connsiteY2" fmla="*/ 311727 h 311727"/>
                <a:gd name="connsiteX3" fmla="*/ 0 w 457200"/>
                <a:gd name="connsiteY3" fmla="*/ 0 h 31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311727">
                  <a:moveTo>
                    <a:pt x="0" y="0"/>
                  </a:moveTo>
                  <a:lnTo>
                    <a:pt x="457200" y="41564"/>
                  </a:lnTo>
                  <a:lnTo>
                    <a:pt x="103909" y="311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1A67071-4F44-AC30-840A-9761ECAA939D}"/>
                </a:ext>
              </a:extLst>
            </p:cNvPr>
            <p:cNvSpPr/>
            <p:nvPr/>
          </p:nvSpPr>
          <p:spPr>
            <a:xfrm>
              <a:off x="6411454" y="4922611"/>
              <a:ext cx="491349" cy="533853"/>
            </a:xfrm>
            <a:custGeom>
              <a:avLst/>
              <a:gdLst>
                <a:gd name="connsiteX0" fmla="*/ 0 w 415636"/>
                <a:gd name="connsiteY0" fmla="*/ 0 h 415636"/>
                <a:gd name="connsiteX1" fmla="*/ 207818 w 415636"/>
                <a:gd name="connsiteY1" fmla="*/ 415636 h 415636"/>
                <a:gd name="connsiteX2" fmla="*/ 415636 w 415636"/>
                <a:gd name="connsiteY2" fmla="*/ 187036 h 415636"/>
                <a:gd name="connsiteX3" fmla="*/ 0 w 415636"/>
                <a:gd name="connsiteY3" fmla="*/ 0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636" h="415636">
                  <a:moveTo>
                    <a:pt x="0" y="0"/>
                  </a:moveTo>
                  <a:lnTo>
                    <a:pt x="207818" y="415636"/>
                  </a:lnTo>
                  <a:lnTo>
                    <a:pt x="415636" y="187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CC2986-7B5B-E3A7-4821-B2883A9AE3D3}"/>
                </a:ext>
              </a:extLst>
            </p:cNvPr>
            <p:cNvSpPr/>
            <p:nvPr/>
          </p:nvSpPr>
          <p:spPr>
            <a:xfrm>
              <a:off x="7556093" y="4922611"/>
              <a:ext cx="489508" cy="451529"/>
            </a:xfrm>
            <a:custGeom>
              <a:avLst/>
              <a:gdLst>
                <a:gd name="connsiteX0" fmla="*/ 0 w 415637"/>
                <a:gd name="connsiteY0" fmla="*/ 0 h 353290"/>
                <a:gd name="connsiteX1" fmla="*/ 103910 w 415637"/>
                <a:gd name="connsiteY1" fmla="*/ 353290 h 353290"/>
                <a:gd name="connsiteX2" fmla="*/ 415637 w 415637"/>
                <a:gd name="connsiteY2" fmla="*/ 20781 h 353290"/>
                <a:gd name="connsiteX3" fmla="*/ 0 w 415637"/>
                <a:gd name="connsiteY3" fmla="*/ 0 h 3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637" h="353290">
                  <a:moveTo>
                    <a:pt x="0" y="0"/>
                  </a:moveTo>
                  <a:lnTo>
                    <a:pt x="103910" y="353290"/>
                  </a:lnTo>
                  <a:lnTo>
                    <a:pt x="415637" y="20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75A2AD3-5CED-1AD6-13DA-61E7352327C2}"/>
                </a:ext>
              </a:extLst>
            </p:cNvPr>
            <p:cNvSpPr/>
            <p:nvPr/>
          </p:nvSpPr>
          <p:spPr>
            <a:xfrm>
              <a:off x="8240669" y="4922611"/>
              <a:ext cx="441662" cy="506412"/>
            </a:xfrm>
            <a:custGeom>
              <a:avLst/>
              <a:gdLst>
                <a:gd name="connsiteX0" fmla="*/ 374073 w 374073"/>
                <a:gd name="connsiteY0" fmla="*/ 0 h 394855"/>
                <a:gd name="connsiteX1" fmla="*/ 0 w 374073"/>
                <a:gd name="connsiteY1" fmla="*/ 166255 h 394855"/>
                <a:gd name="connsiteX2" fmla="*/ 166255 w 374073"/>
                <a:gd name="connsiteY2" fmla="*/ 394855 h 394855"/>
                <a:gd name="connsiteX3" fmla="*/ 374073 w 374073"/>
                <a:gd name="connsiteY3" fmla="*/ 0 h 39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73" h="394855">
                  <a:moveTo>
                    <a:pt x="374073" y="0"/>
                  </a:moveTo>
                  <a:lnTo>
                    <a:pt x="0" y="166255"/>
                  </a:lnTo>
                  <a:lnTo>
                    <a:pt x="166255" y="394855"/>
                  </a:lnTo>
                  <a:lnTo>
                    <a:pt x="374073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 b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BFAC13-4788-7F4B-C2BA-3AD35D7F9FF3}"/>
                </a:ext>
              </a:extLst>
            </p:cNvPr>
            <p:cNvCxnSpPr/>
            <p:nvPr/>
          </p:nvCxnSpPr>
          <p:spPr>
            <a:xfrm flipV="1">
              <a:off x="2822954" y="2789691"/>
              <a:ext cx="1409637" cy="1169988"/>
            </a:xfrm>
            <a:prstGeom prst="line">
              <a:avLst/>
            </a:prstGeom>
            <a:ln w="3175">
              <a:solidFill>
                <a:srgbClr val="5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2DB3C5-E0F4-28D4-CFD4-8C305B42AF1C}"/>
                </a:ext>
              </a:extLst>
            </p:cNvPr>
            <p:cNvCxnSpPr/>
            <p:nvPr/>
          </p:nvCxnSpPr>
          <p:spPr>
            <a:xfrm flipV="1">
              <a:off x="4438699" y="2964316"/>
              <a:ext cx="526313" cy="995363"/>
            </a:xfrm>
            <a:prstGeom prst="line">
              <a:avLst/>
            </a:prstGeom>
            <a:ln w="3175">
              <a:solidFill>
                <a:srgbClr val="5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608A3C-29D5-E09C-BD7D-C5989F2F5ABD}"/>
                </a:ext>
              </a:extLst>
            </p:cNvPr>
            <p:cNvCxnSpPr/>
            <p:nvPr/>
          </p:nvCxnSpPr>
          <p:spPr>
            <a:xfrm flipH="1" flipV="1">
              <a:off x="5809691" y="3099027"/>
              <a:ext cx="292600" cy="860652"/>
            </a:xfrm>
            <a:prstGeom prst="line">
              <a:avLst/>
            </a:prstGeom>
            <a:ln w="3175">
              <a:solidFill>
                <a:srgbClr val="5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DE188D-9A83-D123-2B67-967BB94544AD}"/>
                </a:ext>
              </a:extLst>
            </p:cNvPr>
            <p:cNvCxnSpPr/>
            <p:nvPr/>
          </p:nvCxnSpPr>
          <p:spPr>
            <a:xfrm flipH="1" flipV="1">
              <a:off x="6466662" y="2789691"/>
              <a:ext cx="1496129" cy="1169988"/>
            </a:xfrm>
            <a:prstGeom prst="line">
              <a:avLst/>
            </a:prstGeom>
            <a:ln w="3175">
              <a:solidFill>
                <a:srgbClr val="5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1E0C07-0D0F-A849-38E3-46FBA2A1DDFB}"/>
                </a:ext>
              </a:extLst>
            </p:cNvPr>
            <p:cNvCxnSpPr/>
            <p:nvPr/>
          </p:nvCxnSpPr>
          <p:spPr>
            <a:xfrm flipV="1">
              <a:off x="1255055" y="5523819"/>
              <a:ext cx="380934" cy="783318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176519-0AD2-B1FB-29B6-AC553C7D548B}"/>
                </a:ext>
              </a:extLst>
            </p:cNvPr>
            <p:cNvCxnSpPr/>
            <p:nvPr/>
          </p:nvCxnSpPr>
          <p:spPr>
            <a:xfrm flipV="1">
              <a:off x="2154941" y="5631089"/>
              <a:ext cx="1720639" cy="676047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B81B6D-C20F-7C96-5D61-DA0F2F15D151}"/>
                </a:ext>
              </a:extLst>
            </p:cNvPr>
            <p:cNvCxnSpPr/>
            <p:nvPr/>
          </p:nvCxnSpPr>
          <p:spPr>
            <a:xfrm flipV="1">
              <a:off x="4168182" y="5152118"/>
              <a:ext cx="1405956" cy="371701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9103F0-0618-FE19-9184-8A48B0E5B266}"/>
                </a:ext>
              </a:extLst>
            </p:cNvPr>
            <p:cNvCxnSpPr/>
            <p:nvPr/>
          </p:nvCxnSpPr>
          <p:spPr>
            <a:xfrm flipH="1" flipV="1">
              <a:off x="4887721" y="5226957"/>
              <a:ext cx="2854238" cy="1080179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7F5CB1-49BE-4002-3DD7-3BF33FB24FF8}"/>
                </a:ext>
              </a:extLst>
            </p:cNvPr>
            <p:cNvCxnSpPr/>
            <p:nvPr/>
          </p:nvCxnSpPr>
          <p:spPr>
            <a:xfrm flipV="1">
              <a:off x="3776206" y="5631089"/>
              <a:ext cx="195067" cy="676047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69DBB7-BB91-B22B-C3E7-ADA1FD06B94E}"/>
                </a:ext>
              </a:extLst>
            </p:cNvPr>
            <p:cNvCxnSpPr/>
            <p:nvPr/>
          </p:nvCxnSpPr>
          <p:spPr>
            <a:xfrm flipV="1">
              <a:off x="4278597" y="5152118"/>
              <a:ext cx="3352947" cy="1142546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00BFF7-5399-6073-DB2F-EA87DE4A4519}"/>
                </a:ext>
              </a:extLst>
            </p:cNvPr>
            <p:cNvCxnSpPr/>
            <p:nvPr/>
          </p:nvCxnSpPr>
          <p:spPr>
            <a:xfrm flipV="1">
              <a:off x="6641486" y="5304290"/>
              <a:ext cx="1676473" cy="1002846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F3BBDB-8AE8-9375-16D3-6B90F894F933}"/>
                </a:ext>
              </a:extLst>
            </p:cNvPr>
            <p:cNvCxnSpPr/>
            <p:nvPr/>
          </p:nvCxnSpPr>
          <p:spPr>
            <a:xfrm flipH="1" flipV="1">
              <a:off x="6792388" y="5304290"/>
              <a:ext cx="1463003" cy="1002846"/>
            </a:xfrm>
            <a:prstGeom prst="line">
              <a:avLst/>
            </a:prstGeom>
            <a:ln w="3175">
              <a:solidFill>
                <a:srgbClr val="7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54" name="Rectangle 28">
              <a:extLst>
                <a:ext uri="{FF2B5EF4-FFF2-40B4-BE49-F238E27FC236}">
                  <a16:creationId xmlns:a16="http://schemas.microsoft.com/office/drawing/2014/main" id="{543F6B3D-64CC-4CFE-0D78-C40E3451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637" y="1417638"/>
              <a:ext cx="2194277" cy="10668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rgbClr val="58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55" name="Rectangle 29">
              <a:extLst>
                <a:ext uri="{FF2B5EF4-FFF2-40B4-BE49-F238E27FC236}">
                  <a16:creationId xmlns:a16="http://schemas.microsoft.com/office/drawing/2014/main" id="{2358AA0D-E929-AFBB-7112-6B58C785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3960813"/>
              <a:ext cx="1525587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56" name="Rectangle 30">
              <a:extLst>
                <a:ext uri="{FF2B5EF4-FFF2-40B4-BE49-F238E27FC236}">
                  <a16:creationId xmlns:a16="http://schemas.microsoft.com/office/drawing/2014/main" id="{07C1DC8D-17B2-C9EC-557E-AEB06C14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3960813"/>
              <a:ext cx="1525588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57" name="Rectangle 31">
              <a:extLst>
                <a:ext uri="{FF2B5EF4-FFF2-40B4-BE49-F238E27FC236}">
                  <a16:creationId xmlns:a16="http://schemas.microsoft.com/office/drawing/2014/main" id="{7A391EF6-800F-CF84-5681-DD9B8B367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88" y="3960813"/>
              <a:ext cx="1525587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58" name="Rectangle 32">
              <a:extLst>
                <a:ext uri="{FF2B5EF4-FFF2-40B4-BE49-F238E27FC236}">
                  <a16:creationId xmlns:a16="http://schemas.microsoft.com/office/drawing/2014/main" id="{A8D46D3F-3E48-3B72-4BB7-E5DB78D8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6838" y="3960813"/>
              <a:ext cx="1525587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59" name="Rectangle 33">
              <a:extLst>
                <a:ext uri="{FF2B5EF4-FFF2-40B4-BE49-F238E27FC236}">
                  <a16:creationId xmlns:a16="http://schemas.microsoft.com/office/drawing/2014/main" id="{6AFE3FA8-0070-CCAC-7B01-E08802410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07138"/>
              <a:ext cx="2243138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60" name="Rectangle 34">
              <a:extLst>
                <a:ext uri="{FF2B5EF4-FFF2-40B4-BE49-F238E27FC236}">
                  <a16:creationId xmlns:a16="http://schemas.microsoft.com/office/drawing/2014/main" id="{8C2838B9-D0B0-144C-B326-4237B9462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3" y="6307138"/>
              <a:ext cx="2262187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61" name="Rectangle 35">
              <a:extLst>
                <a:ext uri="{FF2B5EF4-FFF2-40B4-BE49-F238E27FC236}">
                  <a16:creationId xmlns:a16="http://schemas.microsoft.com/office/drawing/2014/main" id="{84DB6317-21D4-7BB3-6EEE-E65CE852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925" y="6307138"/>
              <a:ext cx="2063750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62" name="Rectangle 36">
              <a:extLst>
                <a:ext uri="{FF2B5EF4-FFF2-40B4-BE49-F238E27FC236}">
                  <a16:creationId xmlns:a16="http://schemas.microsoft.com/office/drawing/2014/main" id="{15F701B8-F106-39B6-29CC-4F83303D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874" y="6369503"/>
              <a:ext cx="2454275" cy="977900"/>
            </a:xfrm>
            <a:prstGeom prst="rect">
              <a:avLst/>
            </a:prstGeom>
            <a:solidFill>
              <a:srgbClr val="FCF9B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1663" name="TextBox 60">
              <a:extLst>
                <a:ext uri="{FF2B5EF4-FFF2-40B4-BE49-F238E27FC236}">
                  <a16:creationId xmlns:a16="http://schemas.microsoft.com/office/drawing/2014/main" id="{DDDC12B4-33F2-E714-2E24-A1CED0C7B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600" y="1486979"/>
              <a:ext cx="2152225" cy="933776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Vehicle</a:t>
              </a:r>
            </a:p>
          </p:txBody>
        </p:sp>
        <p:sp>
          <p:nvSpPr>
            <p:cNvPr id="111664" name="TextBox 61">
              <a:extLst>
                <a:ext uri="{FF2B5EF4-FFF2-40B4-BE49-F238E27FC236}">
                  <a16:creationId xmlns:a16="http://schemas.microsoft.com/office/drawing/2014/main" id="{F5A417AB-4221-BD9C-D8F1-A21F91107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548" y="4051300"/>
              <a:ext cx="1085117" cy="788681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Ford</a:t>
              </a:r>
            </a:p>
          </p:txBody>
        </p:sp>
        <p:sp>
          <p:nvSpPr>
            <p:cNvPr id="111665" name="TextBox 62">
              <a:extLst>
                <a:ext uri="{FF2B5EF4-FFF2-40B4-BE49-F238E27FC236}">
                  <a16:creationId xmlns:a16="http://schemas.microsoft.com/office/drawing/2014/main" id="{8802754B-7A07-10E7-F1CB-5E5DE3041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532" y="4057651"/>
              <a:ext cx="1521777" cy="788681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Toyota</a:t>
              </a:r>
            </a:p>
          </p:txBody>
        </p:sp>
        <p:sp>
          <p:nvSpPr>
            <p:cNvPr id="111666" name="TextBox 63">
              <a:extLst>
                <a:ext uri="{FF2B5EF4-FFF2-40B4-BE49-F238E27FC236}">
                  <a16:creationId xmlns:a16="http://schemas.microsoft.com/office/drawing/2014/main" id="{CF55A973-4275-F98D-00E6-18CD2CB4D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2905" y="4051300"/>
              <a:ext cx="1493905" cy="788681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Sporty</a:t>
              </a:r>
            </a:p>
          </p:txBody>
        </p:sp>
        <p:sp>
          <p:nvSpPr>
            <p:cNvPr id="111667" name="TextBox 64">
              <a:extLst>
                <a:ext uri="{FF2B5EF4-FFF2-40B4-BE49-F238E27FC236}">
                  <a16:creationId xmlns:a16="http://schemas.microsoft.com/office/drawing/2014/main" id="{3188531A-0710-1941-5769-85F18B48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0863" y="4051300"/>
              <a:ext cx="1298801" cy="788681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6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Truck</a:t>
              </a:r>
            </a:p>
          </p:txBody>
        </p:sp>
        <p:sp>
          <p:nvSpPr>
            <p:cNvPr id="111668" name="TextBox 65">
              <a:extLst>
                <a:ext uri="{FF2B5EF4-FFF2-40B4-BE49-F238E27FC236}">
                  <a16:creationId xmlns:a16="http://schemas.microsoft.com/office/drawing/2014/main" id="{EB3AB33A-E1C6-5A06-9ABE-D90DED815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9" y="6431595"/>
              <a:ext cx="2183270" cy="740316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SportyFord</a:t>
              </a:r>
            </a:p>
          </p:txBody>
        </p:sp>
        <p:sp>
          <p:nvSpPr>
            <p:cNvPr id="111669" name="TextBox 66">
              <a:extLst>
                <a:ext uri="{FF2B5EF4-FFF2-40B4-BE49-F238E27FC236}">
                  <a16:creationId xmlns:a16="http://schemas.microsoft.com/office/drawing/2014/main" id="{522273FA-B5E9-5315-79A0-D7FC53E32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050" y="6423394"/>
              <a:ext cx="2224149" cy="691952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ToyotaTruck</a:t>
              </a:r>
            </a:p>
          </p:txBody>
        </p:sp>
        <p:sp>
          <p:nvSpPr>
            <p:cNvPr id="111670" name="TextBox 67">
              <a:extLst>
                <a:ext uri="{FF2B5EF4-FFF2-40B4-BE49-F238E27FC236}">
                  <a16:creationId xmlns:a16="http://schemas.microsoft.com/office/drawing/2014/main" id="{242BC574-3CEA-A98B-6BAA-F841DB751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875" y="6399212"/>
              <a:ext cx="2004889" cy="740316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FordTruck</a:t>
              </a:r>
            </a:p>
          </p:txBody>
        </p:sp>
        <p:sp>
          <p:nvSpPr>
            <p:cNvPr id="111671" name="TextBox 68">
              <a:extLst>
                <a:ext uri="{FF2B5EF4-FFF2-40B4-BE49-F238E27FC236}">
                  <a16:creationId xmlns:a16="http://schemas.microsoft.com/office/drawing/2014/main" id="{C20C06C2-0A75-9DA9-619E-FCE4FBAE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322" y="6405563"/>
              <a:ext cx="2391380" cy="691952"/>
            </a:xfrm>
            <a:prstGeom prst="rect">
              <a:avLst/>
            </a:prstGeom>
            <a:solidFill>
              <a:srgbClr val="FCF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SportyToyota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57E4510-0672-8930-8102-3555DF04229A}"/>
                </a:ext>
              </a:extLst>
            </p:cNvPr>
            <p:cNvCxnSpPr/>
            <p:nvPr/>
          </p:nvCxnSpPr>
          <p:spPr>
            <a:xfrm>
              <a:off x="2830315" y="5152118"/>
              <a:ext cx="2316884" cy="1234847"/>
            </a:xfrm>
            <a:prstGeom prst="line">
              <a:avLst/>
            </a:prstGeom>
            <a:ln w="3175">
              <a:solidFill>
                <a:srgbClr val="5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E01984F-14B6-02D5-01A6-ACEE5BC9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190500"/>
            <a:ext cx="100060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Bridge Pattern:   Exercise 2</a:t>
            </a:r>
            <a:endParaRPr lang="zh-CN" altLang="zh-CN">
              <a:solidFill>
                <a:srgbClr val="000000"/>
              </a:solidFill>
              <a:latin typeface="Comic Sans MS" panose="030F0702030302020204" pitchFamily="66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7B40B99-9649-6545-7FF9-3E9CDA0E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1084263"/>
            <a:ext cx="980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09588" indent="-5095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How to improve this design?</a:t>
            </a:r>
          </a:p>
        </p:txBody>
      </p:sp>
      <p:sp>
        <p:nvSpPr>
          <p:cNvPr id="111621" name="Rectangle 32">
            <a:extLst>
              <a:ext uri="{FF2B5EF4-FFF2-40B4-BE49-F238E27FC236}">
                <a16:creationId xmlns:a16="http://schemas.microsoft.com/office/drawing/2014/main" id="{5A744146-D015-8584-EF26-DD0662F7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3740150"/>
            <a:ext cx="1316037" cy="6223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SUV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2CA85CC-32B2-7C48-3715-F72AFB01D26B}"/>
              </a:ext>
            </a:extLst>
          </p:cNvPr>
          <p:cNvSpPr/>
          <p:nvPr/>
        </p:nvSpPr>
        <p:spPr>
          <a:xfrm>
            <a:off x="5568950" y="2292350"/>
            <a:ext cx="422275" cy="320675"/>
          </a:xfrm>
          <a:custGeom>
            <a:avLst/>
            <a:gdLst>
              <a:gd name="connsiteX0" fmla="*/ 0 w 415636"/>
              <a:gd name="connsiteY0" fmla="*/ 0 h 394854"/>
              <a:gd name="connsiteX1" fmla="*/ 228600 w 415636"/>
              <a:gd name="connsiteY1" fmla="*/ 394854 h 394854"/>
              <a:gd name="connsiteX2" fmla="*/ 415636 w 415636"/>
              <a:gd name="connsiteY2" fmla="*/ 166254 h 394854"/>
              <a:gd name="connsiteX3" fmla="*/ 0 w 415636"/>
              <a:gd name="connsiteY3" fmla="*/ 0 h 39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6" h="394854">
                <a:moveTo>
                  <a:pt x="0" y="0"/>
                </a:moveTo>
                <a:lnTo>
                  <a:pt x="228600" y="394854"/>
                </a:lnTo>
                <a:lnTo>
                  <a:pt x="415636" y="16625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5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7707DA-4761-0A95-5F57-513289D8D294}"/>
              </a:ext>
            </a:extLst>
          </p:cNvPr>
          <p:cNvCxnSpPr/>
          <p:nvPr/>
        </p:nvCxnSpPr>
        <p:spPr>
          <a:xfrm rot="10800000">
            <a:off x="5881688" y="2503488"/>
            <a:ext cx="3197225" cy="1312862"/>
          </a:xfrm>
          <a:prstGeom prst="line">
            <a:avLst/>
          </a:prstGeom>
          <a:ln w="3175"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24" name="Rectangle 33">
            <a:extLst>
              <a:ext uri="{FF2B5EF4-FFF2-40B4-BE49-F238E27FC236}">
                <a16:creationId xmlns:a16="http://schemas.microsoft.com/office/drawing/2014/main" id="{2092BF34-3E3E-02D2-903A-47A7112E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5111750"/>
            <a:ext cx="1316037" cy="6985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FordSUV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97AC3BB-CC6F-40DC-6DEB-6AFC2B5D59E3}"/>
              </a:ext>
            </a:extLst>
          </p:cNvPr>
          <p:cNvSpPr/>
          <p:nvPr/>
        </p:nvSpPr>
        <p:spPr>
          <a:xfrm rot="18312056">
            <a:off x="8507412" y="4294188"/>
            <a:ext cx="322263" cy="528638"/>
          </a:xfrm>
          <a:custGeom>
            <a:avLst/>
            <a:gdLst>
              <a:gd name="connsiteX0" fmla="*/ 311727 w 311727"/>
              <a:gd name="connsiteY0" fmla="*/ 0 h 498763"/>
              <a:gd name="connsiteX1" fmla="*/ 0 w 311727"/>
              <a:gd name="connsiteY1" fmla="*/ 353291 h 498763"/>
              <a:gd name="connsiteX2" fmla="*/ 290945 w 311727"/>
              <a:gd name="connsiteY2" fmla="*/ 498763 h 498763"/>
              <a:gd name="connsiteX3" fmla="*/ 311727 w 311727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27" h="498763">
                <a:moveTo>
                  <a:pt x="311727" y="0"/>
                </a:moveTo>
                <a:lnTo>
                  <a:pt x="0" y="353291"/>
                </a:lnTo>
                <a:lnTo>
                  <a:pt x="290945" y="498763"/>
                </a:lnTo>
                <a:lnTo>
                  <a:pt x="311727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DF44EE-81EA-3178-E55E-C2AB23571EF8}"/>
              </a:ext>
            </a:extLst>
          </p:cNvPr>
          <p:cNvCxnSpPr>
            <a:cxnSpLocks/>
            <a:stCxn id="111624" idx="0"/>
          </p:cNvCxnSpPr>
          <p:nvPr/>
        </p:nvCxnSpPr>
        <p:spPr>
          <a:xfrm flipH="1" flipV="1">
            <a:off x="8843963" y="4689475"/>
            <a:ext cx="588962" cy="422275"/>
          </a:xfrm>
          <a:prstGeom prst="line">
            <a:avLst/>
          </a:prstGeom>
          <a:ln w="3175">
            <a:solidFill>
              <a:srgbClr val="7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DEDE4207-FE90-AA26-3EC2-C6576DC6EB2F}"/>
              </a:ext>
            </a:extLst>
          </p:cNvPr>
          <p:cNvSpPr/>
          <p:nvPr/>
        </p:nvSpPr>
        <p:spPr>
          <a:xfrm>
            <a:off x="2419350" y="4179888"/>
            <a:ext cx="442913" cy="254000"/>
          </a:xfrm>
          <a:custGeom>
            <a:avLst/>
            <a:gdLst>
              <a:gd name="connsiteX0" fmla="*/ 0 w 436419"/>
              <a:gd name="connsiteY0" fmla="*/ 0 h 311727"/>
              <a:gd name="connsiteX1" fmla="*/ 270164 w 436419"/>
              <a:gd name="connsiteY1" fmla="*/ 311727 h 311727"/>
              <a:gd name="connsiteX2" fmla="*/ 436419 w 436419"/>
              <a:gd name="connsiteY2" fmla="*/ 41563 h 311727"/>
              <a:gd name="connsiteX3" fmla="*/ 0 w 436419"/>
              <a:gd name="connsiteY3" fmla="*/ 0 h 31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19" h="311727">
                <a:moveTo>
                  <a:pt x="0" y="0"/>
                </a:moveTo>
                <a:lnTo>
                  <a:pt x="270164" y="311727"/>
                </a:lnTo>
                <a:lnTo>
                  <a:pt x="436419" y="4156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74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005216-C32C-7925-1543-0EEC50A57110}"/>
              </a:ext>
            </a:extLst>
          </p:cNvPr>
          <p:cNvCxnSpPr>
            <a:cxnSpLocks/>
            <a:endCxn id="111624" idx="0"/>
          </p:cNvCxnSpPr>
          <p:nvPr/>
        </p:nvCxnSpPr>
        <p:spPr>
          <a:xfrm>
            <a:off x="2813050" y="4324350"/>
            <a:ext cx="6619875" cy="787400"/>
          </a:xfrm>
          <a:prstGeom prst="line">
            <a:avLst/>
          </a:prstGeom>
          <a:ln w="3175"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670C7BB9-9410-9852-6E93-7D6891CA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6099175"/>
            <a:ext cx="980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09588" indent="-5095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Existing design…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1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670B9DF-C1AC-E288-F5DA-3709E94DECDF}"/>
              </a:ext>
            </a:extLst>
          </p:cNvPr>
          <p:cNvSpPr/>
          <p:nvPr/>
        </p:nvSpPr>
        <p:spPr>
          <a:xfrm>
            <a:off x="955675" y="3708400"/>
            <a:ext cx="352425" cy="803275"/>
          </a:xfrm>
          <a:custGeom>
            <a:avLst/>
            <a:gdLst>
              <a:gd name="connsiteX0" fmla="*/ 270163 w 290945"/>
              <a:gd name="connsiteY0" fmla="*/ 0 h 602672"/>
              <a:gd name="connsiteX1" fmla="*/ 0 w 290945"/>
              <a:gd name="connsiteY1" fmla="*/ 498763 h 602672"/>
              <a:gd name="connsiteX2" fmla="*/ 290945 w 290945"/>
              <a:gd name="connsiteY2" fmla="*/ 602672 h 602672"/>
              <a:gd name="connsiteX3" fmla="*/ 270163 w 290945"/>
              <a:gd name="connsiteY3" fmla="*/ 0 h 60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5" h="602672">
                <a:moveTo>
                  <a:pt x="270163" y="0"/>
                </a:moveTo>
                <a:lnTo>
                  <a:pt x="0" y="498763"/>
                </a:lnTo>
                <a:lnTo>
                  <a:pt x="290945" y="602672"/>
                </a:lnTo>
                <a:lnTo>
                  <a:pt x="270163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4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A0E71E5-030A-EC78-9643-A54C3FFE70AF}"/>
              </a:ext>
            </a:extLst>
          </p:cNvPr>
          <p:cNvSpPr/>
          <p:nvPr/>
        </p:nvSpPr>
        <p:spPr>
          <a:xfrm>
            <a:off x="1673225" y="3652838"/>
            <a:ext cx="457200" cy="692150"/>
          </a:xfrm>
          <a:custGeom>
            <a:avLst/>
            <a:gdLst>
              <a:gd name="connsiteX0" fmla="*/ 0 w 374073"/>
              <a:gd name="connsiteY0" fmla="*/ 0 h 519546"/>
              <a:gd name="connsiteX1" fmla="*/ 124691 w 374073"/>
              <a:gd name="connsiteY1" fmla="*/ 519546 h 519546"/>
              <a:gd name="connsiteX2" fmla="*/ 374073 w 374073"/>
              <a:gd name="connsiteY2" fmla="*/ 332510 h 519546"/>
              <a:gd name="connsiteX3" fmla="*/ 0 w 374073"/>
              <a:gd name="connsiteY3" fmla="*/ 0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3" h="519546">
                <a:moveTo>
                  <a:pt x="0" y="0"/>
                </a:moveTo>
                <a:lnTo>
                  <a:pt x="124691" y="519546"/>
                </a:lnTo>
                <a:lnTo>
                  <a:pt x="374073" y="3325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4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F6E94D0-6AB5-B9B2-3FEE-AC08E475267C}"/>
              </a:ext>
            </a:extLst>
          </p:cNvPr>
          <p:cNvSpPr/>
          <p:nvPr/>
        </p:nvSpPr>
        <p:spPr>
          <a:xfrm>
            <a:off x="6878638" y="3708400"/>
            <a:ext cx="431800" cy="665163"/>
          </a:xfrm>
          <a:custGeom>
            <a:avLst/>
            <a:gdLst>
              <a:gd name="connsiteX0" fmla="*/ 353291 w 353291"/>
              <a:gd name="connsiteY0" fmla="*/ 0 h 498763"/>
              <a:gd name="connsiteX1" fmla="*/ 0 w 353291"/>
              <a:gd name="connsiteY1" fmla="*/ 290945 h 498763"/>
              <a:gd name="connsiteX2" fmla="*/ 270164 w 353291"/>
              <a:gd name="connsiteY2" fmla="*/ 498763 h 498763"/>
              <a:gd name="connsiteX3" fmla="*/ 353291 w 353291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291" h="498763">
                <a:moveTo>
                  <a:pt x="353291" y="0"/>
                </a:moveTo>
                <a:lnTo>
                  <a:pt x="0" y="290945"/>
                </a:lnTo>
                <a:lnTo>
                  <a:pt x="270164" y="498763"/>
                </a:lnTo>
                <a:lnTo>
                  <a:pt x="353291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4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F388B0F-2A6C-6F3C-024B-03C58DE4E919}"/>
              </a:ext>
            </a:extLst>
          </p:cNvPr>
          <p:cNvSpPr/>
          <p:nvPr/>
        </p:nvSpPr>
        <p:spPr>
          <a:xfrm>
            <a:off x="7807325" y="3652838"/>
            <a:ext cx="404813" cy="692150"/>
          </a:xfrm>
          <a:custGeom>
            <a:avLst/>
            <a:gdLst>
              <a:gd name="connsiteX0" fmla="*/ 0 w 332509"/>
              <a:gd name="connsiteY0" fmla="*/ 0 h 519546"/>
              <a:gd name="connsiteX1" fmla="*/ 62346 w 332509"/>
              <a:gd name="connsiteY1" fmla="*/ 519546 h 519546"/>
              <a:gd name="connsiteX2" fmla="*/ 332509 w 332509"/>
              <a:gd name="connsiteY2" fmla="*/ 311728 h 519546"/>
              <a:gd name="connsiteX3" fmla="*/ 0 w 332509"/>
              <a:gd name="connsiteY3" fmla="*/ 0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519546">
                <a:moveTo>
                  <a:pt x="0" y="0"/>
                </a:moveTo>
                <a:lnTo>
                  <a:pt x="62346" y="519546"/>
                </a:lnTo>
                <a:lnTo>
                  <a:pt x="332509" y="3117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4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E1CE49D-E256-EED2-5878-393022BFE057}"/>
              </a:ext>
            </a:extLst>
          </p:cNvPr>
          <p:cNvSpPr/>
          <p:nvPr/>
        </p:nvSpPr>
        <p:spPr>
          <a:xfrm>
            <a:off x="2238375" y="3008313"/>
            <a:ext cx="457200" cy="339725"/>
          </a:xfrm>
          <a:custGeom>
            <a:avLst/>
            <a:gdLst>
              <a:gd name="connsiteX0" fmla="*/ 0 w 374072"/>
              <a:gd name="connsiteY0" fmla="*/ 103909 h 228600"/>
              <a:gd name="connsiteX1" fmla="*/ 187036 w 374072"/>
              <a:gd name="connsiteY1" fmla="*/ 0 h 228600"/>
              <a:gd name="connsiteX2" fmla="*/ 374072 w 374072"/>
              <a:gd name="connsiteY2" fmla="*/ 103909 h 228600"/>
              <a:gd name="connsiteX3" fmla="*/ 187036 w 374072"/>
              <a:gd name="connsiteY3" fmla="*/ 228600 h 228600"/>
              <a:gd name="connsiteX4" fmla="*/ 0 w 374072"/>
              <a:gd name="connsiteY4" fmla="*/ 103909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" h="228600">
                <a:moveTo>
                  <a:pt x="0" y="103909"/>
                </a:moveTo>
                <a:lnTo>
                  <a:pt x="187036" y="0"/>
                </a:lnTo>
                <a:lnTo>
                  <a:pt x="374072" y="103909"/>
                </a:lnTo>
                <a:lnTo>
                  <a:pt x="187036" y="228600"/>
                </a:lnTo>
                <a:lnTo>
                  <a:pt x="0" y="103909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 b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EF0DE-D789-84FD-1349-3457EA865629}"/>
              </a:ext>
            </a:extLst>
          </p:cNvPr>
          <p:cNvCxnSpPr/>
          <p:nvPr/>
        </p:nvCxnSpPr>
        <p:spPr>
          <a:xfrm>
            <a:off x="2703513" y="3146425"/>
            <a:ext cx="3338512" cy="12700"/>
          </a:xfrm>
          <a:prstGeom prst="line">
            <a:avLst/>
          </a:prstGeom>
          <a:ln w="3175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20C2F-87F1-5307-A9BD-17467D8D359A}"/>
              </a:ext>
            </a:extLst>
          </p:cNvPr>
          <p:cNvCxnSpPr/>
          <p:nvPr/>
        </p:nvCxnSpPr>
        <p:spPr>
          <a:xfrm flipH="1" flipV="1">
            <a:off x="5721350" y="3040063"/>
            <a:ext cx="320675" cy="114300"/>
          </a:xfrm>
          <a:prstGeom prst="line">
            <a:avLst/>
          </a:prstGeom>
          <a:ln w="3175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0D43A-8EF7-CBAB-DD4C-A606B683601F}"/>
              </a:ext>
            </a:extLst>
          </p:cNvPr>
          <p:cNvCxnSpPr/>
          <p:nvPr/>
        </p:nvCxnSpPr>
        <p:spPr>
          <a:xfrm flipV="1">
            <a:off x="955675" y="4429125"/>
            <a:ext cx="177800" cy="849313"/>
          </a:xfrm>
          <a:prstGeom prst="line">
            <a:avLst/>
          </a:prstGeom>
          <a:ln w="3175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C18A8D-A630-B10B-F030-104C47411BDD}"/>
              </a:ext>
            </a:extLst>
          </p:cNvPr>
          <p:cNvCxnSpPr/>
          <p:nvPr/>
        </p:nvCxnSpPr>
        <p:spPr>
          <a:xfrm flipV="1">
            <a:off x="6505575" y="4262438"/>
            <a:ext cx="558800" cy="1214437"/>
          </a:xfrm>
          <a:prstGeom prst="line">
            <a:avLst/>
          </a:prstGeom>
          <a:ln w="3175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6014B6-BEA1-D3D9-8E42-72C202576301}"/>
              </a:ext>
            </a:extLst>
          </p:cNvPr>
          <p:cNvCxnSpPr/>
          <p:nvPr/>
        </p:nvCxnSpPr>
        <p:spPr>
          <a:xfrm flipH="1" flipV="1">
            <a:off x="1995488" y="4224338"/>
            <a:ext cx="708025" cy="1131887"/>
          </a:xfrm>
          <a:prstGeom prst="line">
            <a:avLst/>
          </a:prstGeom>
          <a:ln w="3175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D89AB-20E4-8A81-60E3-C70A5912EDCE}"/>
              </a:ext>
            </a:extLst>
          </p:cNvPr>
          <p:cNvCxnSpPr/>
          <p:nvPr/>
        </p:nvCxnSpPr>
        <p:spPr>
          <a:xfrm flipH="1" flipV="1">
            <a:off x="8086725" y="4224338"/>
            <a:ext cx="649288" cy="1341437"/>
          </a:xfrm>
          <a:prstGeom prst="line">
            <a:avLst/>
          </a:prstGeom>
          <a:ln w="3175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101A5196-E460-E418-1867-175A6AB4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2636838"/>
            <a:ext cx="1581150" cy="10160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89037135-7C56-7138-7951-A63E29A5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2636838"/>
            <a:ext cx="3417888" cy="10160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29A2AE9D-9919-05EB-9F29-6D3A4B222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360988"/>
            <a:ext cx="1581150" cy="1119187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9F0734F7-F0F1-2351-D088-EBE47FBE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483225"/>
            <a:ext cx="1579563" cy="11176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21760C8B-407A-2205-929D-B1116E585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5565775"/>
            <a:ext cx="1830388" cy="1016000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15BFB8DE-96E2-FDCA-55CD-826729FC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8438"/>
            <a:ext cx="1581150" cy="1119187"/>
          </a:xfrm>
          <a:prstGeom prst="rect">
            <a:avLst/>
          </a:prstGeom>
          <a:solidFill>
            <a:srgbClr val="FCF9B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643" name="TextBox 26">
            <a:extLst>
              <a:ext uri="{FF2B5EF4-FFF2-40B4-BE49-F238E27FC236}">
                <a16:creationId xmlns:a16="http://schemas.microsoft.com/office/drawing/2014/main" id="{DF8F21AE-4F31-E558-047D-DF60189DD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2733675"/>
            <a:ext cx="33305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CarManufacturer</a:t>
            </a:r>
          </a:p>
        </p:txBody>
      </p:sp>
      <p:sp>
        <p:nvSpPr>
          <p:cNvPr id="26644" name="TextBox 27">
            <a:extLst>
              <a:ext uri="{FF2B5EF4-FFF2-40B4-BE49-F238E27FC236}">
                <a16:creationId xmlns:a16="http://schemas.microsoft.com/office/drawing/2014/main" id="{E95AA211-CCD4-DB92-09DC-FFD395E90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832100"/>
            <a:ext cx="828675" cy="557213"/>
          </a:xfrm>
          <a:prstGeom prst="rect">
            <a:avLst/>
          </a:prstGeom>
          <a:solidFill>
            <a:srgbClr val="FCF9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6645" name="TextBox 28">
            <a:extLst>
              <a:ext uri="{FF2B5EF4-FFF2-40B4-BE49-F238E27FC236}">
                <a16:creationId xmlns:a16="http://schemas.microsoft.com/office/drawing/2014/main" id="{40B2B573-B641-5D26-4D9E-98E9C2BD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476875"/>
            <a:ext cx="1439862" cy="558800"/>
          </a:xfrm>
          <a:prstGeom prst="rect">
            <a:avLst/>
          </a:prstGeom>
          <a:solidFill>
            <a:srgbClr val="FCF9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Sporty</a:t>
            </a:r>
          </a:p>
        </p:txBody>
      </p:sp>
      <p:sp>
        <p:nvSpPr>
          <p:cNvPr id="26646" name="TextBox 29">
            <a:extLst>
              <a:ext uri="{FF2B5EF4-FFF2-40B4-BE49-F238E27FC236}">
                <a16:creationId xmlns:a16="http://schemas.microsoft.com/office/drawing/2014/main" id="{BF832419-7966-169D-C8C3-E39FAFD7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5457825"/>
            <a:ext cx="1249363" cy="558800"/>
          </a:xfrm>
          <a:prstGeom prst="rect">
            <a:avLst/>
          </a:prstGeom>
          <a:solidFill>
            <a:srgbClr val="FCF9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Truck</a:t>
            </a:r>
          </a:p>
        </p:txBody>
      </p:sp>
      <p:sp>
        <p:nvSpPr>
          <p:cNvPr id="26647" name="TextBox 30">
            <a:extLst>
              <a:ext uri="{FF2B5EF4-FFF2-40B4-BE49-F238E27FC236}">
                <a16:creationId xmlns:a16="http://schemas.microsoft.com/office/drawing/2014/main" id="{BE630183-713E-29AC-C477-55C01D81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680075"/>
            <a:ext cx="1038225" cy="558800"/>
          </a:xfrm>
          <a:prstGeom prst="rect">
            <a:avLst/>
          </a:prstGeom>
          <a:solidFill>
            <a:srgbClr val="FCF9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Ford</a:t>
            </a:r>
          </a:p>
        </p:txBody>
      </p:sp>
      <p:sp>
        <p:nvSpPr>
          <p:cNvPr id="26648" name="TextBox 31">
            <a:extLst>
              <a:ext uri="{FF2B5EF4-FFF2-40B4-BE49-F238E27FC236}">
                <a16:creationId xmlns:a16="http://schemas.microsoft.com/office/drawing/2014/main" id="{1B437B1F-0A4F-8339-8B23-DBB6802DF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863" y="5661025"/>
            <a:ext cx="1466850" cy="558800"/>
          </a:xfrm>
          <a:prstGeom prst="rect">
            <a:avLst/>
          </a:prstGeom>
          <a:solidFill>
            <a:srgbClr val="FCF9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Toyota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B294B-A52D-DBE3-9639-65DCE48FFE9C}"/>
              </a:ext>
            </a:extLst>
          </p:cNvPr>
          <p:cNvCxnSpPr/>
          <p:nvPr/>
        </p:nvCxnSpPr>
        <p:spPr>
          <a:xfrm flipH="1" flipV="1">
            <a:off x="5720254" y="3145219"/>
            <a:ext cx="321282" cy="193729"/>
          </a:xfrm>
          <a:prstGeom prst="line">
            <a:avLst/>
          </a:prstGeom>
          <a:ln w="3175">
            <a:solidFill>
              <a:srgbClr val="7A0000"/>
            </a:solidFill>
          </a:ln>
          <a:scene3d>
            <a:camera prst="orthographicFront">
              <a:rot lat="0" lon="0" rev="138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6" name="Rectangle 2">
            <a:extLst>
              <a:ext uri="{FF2B5EF4-FFF2-40B4-BE49-F238E27FC236}">
                <a16:creationId xmlns:a16="http://schemas.microsoft.com/office/drawing/2014/main" id="{B743A3CC-9D2B-9711-D582-5AAFAAD9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138113"/>
            <a:ext cx="99218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Exercise 1:  Solution…</a:t>
            </a:r>
            <a:endParaRPr lang="zh-CN" altLang="zh-CN" sz="3200">
              <a:solidFill>
                <a:srgbClr val="000000"/>
              </a:solidFill>
              <a:latin typeface="Comic Sans MS" panose="030F0702030302020204" pitchFamily="66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667" name="Rectangle 4">
            <a:extLst>
              <a:ext uri="{FF2B5EF4-FFF2-40B4-BE49-F238E27FC236}">
                <a16:creationId xmlns:a16="http://schemas.microsoft.com/office/drawing/2014/main" id="{820FCA62-0AFB-E74A-B27C-29BD91ED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915988"/>
            <a:ext cx="100806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09588" indent="-50958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800" b="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0">
                <a:solidFill>
                  <a:schemeClr val="tx1"/>
                </a:solidFill>
                <a:latin typeface="Comic Sans MS" panose="030F0702030302020204" pitchFamily="66" charset="0"/>
                <a:ea typeface="SimSun" panose="02010600030101010101" pitchFamily="2" charset="-122"/>
                <a:cs typeface="Arial" panose="020B0604020202020204" pitchFamily="34" charset="0"/>
              </a:rPr>
              <a:t>Use Bridge when you might otherwise be tempted to use multiple inheritance...</a:t>
            </a:r>
            <a:endParaRPr lang="en-US" altLang="zh-CN" sz="2800" b="0">
              <a:solidFill>
                <a:schemeClr val="tx1"/>
              </a:solidFill>
              <a:latin typeface="Comic Sans MS" panose="030F0702030302020204" pitchFamily="66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nimBg="1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/>
      <p:bldP spid="26644" grpId="0" animBg="1"/>
      <p:bldP spid="26645" grpId="0" animBg="1"/>
      <p:bldP spid="26646" grpId="0" animBg="1"/>
      <p:bldP spid="26647" grpId="0" animBg="1"/>
      <p:bldP spid="2664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6EA1AD6C-641B-FC7B-AA4E-7F15DAA356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-411163"/>
            <a:ext cx="9763125" cy="1257301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200"/>
              <a:t>When should we apply Bridge Pattern?</a:t>
            </a:r>
            <a:endParaRPr lang="en-IN" altLang="en-US" sz="320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F3987724-2E21-BE21-C22A-73D7D1F9A90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158750" y="1265238"/>
            <a:ext cx="9529763" cy="58435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15000"/>
              </a:lnSpc>
              <a:spcBef>
                <a:spcPts val="900"/>
              </a:spcBef>
              <a:spcAft>
                <a:spcPts val="24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We want run-time binding with any required implementation.</a:t>
            </a:r>
          </a:p>
          <a:p>
            <a:pPr marL="273050" indent="-273050" defTabSz="912813" eaLnBrk="1" hangingPunct="1">
              <a:lnSpc>
                <a:spcPct val="115000"/>
              </a:lnSpc>
              <a:spcBef>
                <a:spcPts val="9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We need to overcome a proliferation of classes:</a:t>
            </a:r>
          </a:p>
          <a:p>
            <a:pPr marL="742950" lvl="1" indent="-285750" defTabSz="912813" eaLnBrk="1" hangingPunct="1">
              <a:lnSpc>
                <a:spcPct val="115000"/>
              </a:lnSpc>
              <a:spcBef>
                <a:spcPts val="900"/>
              </a:spcBef>
              <a:spcAft>
                <a:spcPts val="1800"/>
              </a:spcAft>
            </a:pPr>
            <a:r>
              <a:rPr lang="en-US" altLang="en-US" sz="2800"/>
              <a:t>Resulted from a coupled interface and numerous implementations</a:t>
            </a:r>
          </a:p>
          <a:p>
            <a:pPr marL="742950" lvl="1" indent="-285750" defTabSz="912813" eaLnBrk="1" hangingPunct="1">
              <a:lnSpc>
                <a:spcPct val="115000"/>
              </a:lnSpc>
              <a:spcBef>
                <a:spcPts val="900"/>
              </a:spcBef>
              <a:spcAft>
                <a:spcPts val="1800"/>
              </a:spcAft>
            </a:pPr>
            <a:r>
              <a:rPr lang="en-US" altLang="en-US" sz="2800"/>
              <a:t>We need to map these into orthogonal class hierarchies…</a:t>
            </a:r>
            <a:endParaRPr lang="en-I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696F50DC-A6F0-3562-1B2C-CC07352414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198438"/>
            <a:ext cx="8596312" cy="655637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Benefits</a:t>
            </a:r>
            <a:endParaRPr lang="en-IN" altLang="en-US" sz="3600"/>
          </a:p>
        </p:txBody>
      </p:sp>
      <p:sp>
        <p:nvSpPr>
          <p:cNvPr id="533507" name="Content Placeholder 2">
            <a:extLst>
              <a:ext uri="{FF2B5EF4-FFF2-40B4-BE49-F238E27FC236}">
                <a16:creationId xmlns:a16="http://schemas.microsoft.com/office/drawing/2014/main" id="{88C2614A-5286-F86D-CE04-707951658611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77813" y="865188"/>
            <a:ext cx="9523412" cy="59959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Decoupling abstraction from implementation</a:t>
            </a:r>
          </a:p>
          <a:p>
            <a:pPr marL="273050" indent="-273050" defTabSz="912813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Reduction in number of sub-classes</a:t>
            </a:r>
          </a:p>
          <a:p>
            <a:pPr marL="273050" indent="-273050" defTabSz="912813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>
                <a:solidFill>
                  <a:srgbClr val="0000CC"/>
                </a:solidFill>
              </a:rPr>
              <a:t> Reduction of program complexity and executable code size.</a:t>
            </a:r>
          </a:p>
          <a:p>
            <a:pPr marL="273050" indent="-273050" defTabSz="912813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Interface and Implementation can be varied independently.</a:t>
            </a:r>
          </a:p>
          <a:p>
            <a:pPr marL="273050" indent="-273050" defTabSz="912813"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Improved extensibility:</a:t>
            </a:r>
          </a:p>
          <a:p>
            <a:pPr marL="742950" lvl="1" indent="-285750" defTabSz="912813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Abstraction and Implementation can be extended independently…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4">
            <a:extLst>
              <a:ext uri="{FF2B5EF4-FFF2-40B4-BE49-F238E27FC236}">
                <a16:creationId xmlns:a16="http://schemas.microsoft.com/office/drawing/2014/main" id="{0F4D5405-A965-1E21-ED43-02EAF7DD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0"/>
            <a:ext cx="9448800" cy="708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"Composite"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Composite extends Component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{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private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ArrayList children =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ArrayList();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Constructor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Composite(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string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name)  {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super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(name); }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Add(Component component)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{children.Add(component);}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Remove(Component component)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{children.Remove(component);}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public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Display(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depth)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//override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{System.out.println(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new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String('-', depth) + name);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</a:t>
            </a:r>
            <a:r>
              <a:rPr lang="en-US" altLang="en-US" sz="2400">
                <a:solidFill>
                  <a:srgbClr val="008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// Recursively display child nodes 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</a:t>
            </a:r>
            <a:r>
              <a:rPr lang="en-US" altLang="en-US" sz="2400">
                <a:solidFill>
                  <a:srgbClr val="0000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(Component component : children)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      component.Display()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  }</a:t>
            </a:r>
            <a:b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  }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81F1B1A-FBB2-4561-1AA2-2206DF4C38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334963"/>
            <a:ext cx="8596312" cy="1255713"/>
          </a:xfrm>
        </p:spPr>
        <p:txBody>
          <a:bodyPr lIns="100772" tIns="50387" rIns="100772" bIns="50387" anchor="b"/>
          <a:lstStyle/>
          <a:p>
            <a:pPr eaLnBrk="1" hangingPunct="1"/>
            <a:r>
              <a:rPr lang="en-US" altLang="en-US" sz="3600"/>
              <a:t>Drawbacks?</a:t>
            </a:r>
            <a:endParaRPr lang="en-IN" altLang="en-US" sz="3600"/>
          </a:p>
        </p:txBody>
      </p:sp>
      <p:sp>
        <p:nvSpPr>
          <p:cNvPr id="458755" name="Content Placeholder 2">
            <a:extLst>
              <a:ext uri="{FF2B5EF4-FFF2-40B4-BE49-F238E27FC236}">
                <a16:creationId xmlns:a16="http://schemas.microsoft.com/office/drawing/2014/main" id="{1590C681-FDB3-17CD-C5CC-FC8FB9007627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544513" y="1341438"/>
            <a:ext cx="9371012" cy="5462587"/>
          </a:xfrm>
        </p:spPr>
        <p:txBody>
          <a:bodyPr lIns="100772" tIns="50387" rIns="100772" bIns="50387"/>
          <a:lstStyle/>
          <a:p>
            <a:pPr marL="273050" indent="-273050" defTabSz="912813" eaLnBrk="1" hangingPunct="1">
              <a:lnSpc>
                <a:spcPct val="135000"/>
              </a:lnSpc>
              <a:spcBef>
                <a:spcPts val="1800"/>
              </a:spcBef>
              <a:spcAft>
                <a:spcPct val="25000"/>
              </a:spcAft>
            </a:pPr>
            <a:r>
              <a:rPr lang="en-US" altLang="en-US"/>
              <a:t>Runtime inefficiency</a:t>
            </a:r>
          </a:p>
          <a:p>
            <a:pPr marL="273050" indent="-273050" defTabSz="912813" eaLnBrk="1" hangingPunct="1">
              <a:lnSpc>
                <a:spcPct val="135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altLang="en-US"/>
              <a:t>Increased Complexity due to double Indirection : </a:t>
            </a:r>
          </a:p>
          <a:p>
            <a:pPr marL="547688" lvl="1" indent="-273050" defTabSz="912813" eaLnBrk="1" hangingPunct="1">
              <a:lnSpc>
                <a:spcPct val="135000"/>
              </a:lnSpc>
              <a:spcAft>
                <a:spcPct val="25000"/>
              </a:spcAft>
            </a:pPr>
            <a:r>
              <a:rPr lang="en-US" altLang="en-US">
                <a:solidFill>
                  <a:srgbClr val="0000CC"/>
                </a:solidFill>
              </a:rPr>
              <a:t>Abstraction</a:t>
            </a:r>
            <a:r>
              <a:rPr lang="en-US" altLang="en-US">
                <a:solidFill>
                  <a:srgbClr val="0000CC"/>
                </a:solidFill>
                <a:sym typeface="Wingdings" panose="05000000000000000000" pitchFamily="2" charset="2"/>
              </a:rPr>
              <a:t> Implementor ConcreteImplementor</a:t>
            </a:r>
            <a:endParaRPr lang="en-I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6FC6209-6F32-B5EF-DB62-99428A538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503238"/>
            <a:ext cx="8596312" cy="754062"/>
          </a:xfrm>
        </p:spPr>
        <p:txBody>
          <a:bodyPr/>
          <a:lstStyle/>
          <a:p>
            <a:r>
              <a:rPr lang="en-US" altLang="en-US" sz="3200"/>
              <a:t>Final Analysis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ADE3FA-62A8-BFB3-2D93-0037AF685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413" y="1874838"/>
            <a:ext cx="8991600" cy="2819400"/>
          </a:xfrm>
          <a:solidFill>
            <a:srgbClr val="FFFFCC"/>
          </a:solidFill>
          <a:ln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Application of the time tested principle: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“Find</a:t>
            </a:r>
            <a:r>
              <a:rPr lang="en-US" altLang="en-US" sz="2000" b="1">
                <a:solidFill>
                  <a:srgbClr val="0000CC"/>
                </a:solidFill>
              </a:rPr>
              <a:t> </a:t>
            </a:r>
            <a:r>
              <a:rPr lang="en-US" altLang="en-US" sz="2800" b="1">
                <a:solidFill>
                  <a:srgbClr val="0000CC"/>
                </a:solidFill>
              </a:rPr>
              <a:t>what varies and encapsulate it” and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“Favor object composition over class inheritance</a:t>
            </a:r>
            <a:r>
              <a:rPr lang="en-US" altLang="en-US" sz="2800">
                <a:solidFill>
                  <a:srgbClr val="0000CC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3">
            <a:extLst>
              <a:ext uri="{FF2B5EF4-FFF2-40B4-BE49-F238E27FC236}">
                <a16:creationId xmlns:a16="http://schemas.microsoft.com/office/drawing/2014/main" id="{B0E7497F-4755-49FC-24C7-49BB6AE756B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63713" y="2347913"/>
            <a:ext cx="6858000" cy="1620837"/>
          </a:xfrm>
          <a:solidFill>
            <a:srgbClr val="FFFFCC"/>
          </a:solidFill>
          <a:ln w="76200" cap="flat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/>
          <a:lstStyle/>
          <a:p>
            <a:r>
              <a:rPr lang="en-US" altLang="en-US" sz="4000">
                <a:solidFill>
                  <a:srgbClr val="0000CC"/>
                </a:solidFill>
              </a:rPr>
              <a:t>Decorator Pattern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1B210-5AFA-5780-5374-E0DD0F9E4318}"/>
              </a:ext>
            </a:extLst>
          </p:cNvPr>
          <p:cNvSpPr/>
          <p:nvPr/>
        </p:nvSpPr>
        <p:spPr bwMode="auto">
          <a:xfrm>
            <a:off x="809625" y="4465638"/>
            <a:ext cx="8802688" cy="9906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 b="0">
              <a:latin typeface="+mj-lt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3B5E29F-B5CA-790E-01C4-69B6CADE3F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27013"/>
            <a:ext cx="9536113" cy="808037"/>
          </a:xfrm>
        </p:spPr>
        <p:txBody>
          <a:bodyPr lIns="100772" tIns="50387" rIns="100772" bIns="50387"/>
          <a:lstStyle/>
          <a:p>
            <a:pPr eaLnBrk="1" hangingPunct="1"/>
            <a:r>
              <a:rPr lang="en-US" altLang="en-US" sz="3200"/>
              <a:t>Decorator Pattern: </a:t>
            </a:r>
            <a:r>
              <a:rPr lang="en-US" altLang="en-US" sz="3200">
                <a:solidFill>
                  <a:srgbClr val="0000CC"/>
                </a:solidFill>
              </a:rPr>
              <a:t>Another wrapper pattern!</a:t>
            </a:r>
            <a:br>
              <a:rPr lang="en-US" altLang="en-US" sz="2000">
                <a:solidFill>
                  <a:srgbClr val="0000CC"/>
                </a:solidFill>
              </a:rPr>
            </a:br>
            <a:endParaRPr lang="en-US" altLang="en-US" sz="2000"/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A53AED27-C174-190A-2C03-88EB28A300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1035050"/>
            <a:ext cx="9601200" cy="5835650"/>
          </a:xfrm>
        </p:spPr>
        <p:txBody>
          <a:bodyPr lIns="100772" tIns="50387" rIns="100772" bIns="50387"/>
          <a:lstStyle/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Intent:</a:t>
            </a:r>
            <a:r>
              <a:rPr lang="en-US" altLang="en-US" sz="3200">
                <a:solidFill>
                  <a:srgbClr val="0000CC"/>
                </a:solidFill>
              </a:rPr>
              <a:t>  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b="1">
                <a:solidFill>
                  <a:srgbClr val="006600"/>
                </a:solidFill>
              </a:rPr>
              <a:t>Attach additional responsibilities to an object dynamically</a:t>
            </a:r>
            <a:r>
              <a:rPr lang="en-US" altLang="en-US" sz="2400">
                <a:solidFill>
                  <a:srgbClr val="006600"/>
                </a:solidFill>
              </a:rPr>
              <a:t>. </a:t>
            </a:r>
          </a:p>
          <a:p>
            <a:pPr lvl="1" eaLnBrk="1" hangingPunct="1">
              <a:lnSpc>
                <a:spcPct val="114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2800"/>
              <a:t>Provides a flexible alternative to subclassing.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Motivation:</a:t>
            </a:r>
            <a:endParaRPr lang="en-US" altLang="en-US" sz="3200" b="1"/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it-IT" altLang="en-US" sz="2800" b="1">
                <a:solidFill>
                  <a:srgbClr val="003300"/>
                </a:solidFill>
              </a:rPr>
              <a:t>Add responsibilities to individual objects as and when required and not to an entire class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it-IT" altLang="en-US" sz="2800"/>
              <a:t>Should conform to the interface of the object being decorated.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D87A6B0-4662-985D-6DF6-E1872FD4E787}"/>
              </a:ext>
            </a:extLst>
          </p:cNvPr>
          <p:cNvSpPr/>
          <p:nvPr/>
        </p:nvSpPr>
        <p:spPr bwMode="auto">
          <a:xfrm>
            <a:off x="7631113" y="655638"/>
            <a:ext cx="2271712" cy="2057400"/>
          </a:xfrm>
          <a:prstGeom prst="hexagon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6FFFC36-848F-71D3-415A-0BE6C179C4B2}"/>
              </a:ext>
            </a:extLst>
          </p:cNvPr>
          <p:cNvSpPr/>
          <p:nvPr/>
        </p:nvSpPr>
        <p:spPr bwMode="auto">
          <a:xfrm>
            <a:off x="7783513" y="808038"/>
            <a:ext cx="1981200" cy="1752600"/>
          </a:xfrm>
          <a:prstGeom prst="hexag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j-lt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1C5DF9A-F9D9-8535-9F18-C7685CB716B1}"/>
              </a:ext>
            </a:extLst>
          </p:cNvPr>
          <p:cNvSpPr/>
          <p:nvPr/>
        </p:nvSpPr>
        <p:spPr bwMode="auto">
          <a:xfrm>
            <a:off x="7935913" y="884238"/>
            <a:ext cx="1763712" cy="1524000"/>
          </a:xfrm>
          <a:prstGeom prst="hexagon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  <p:sp>
        <p:nvSpPr>
          <p:cNvPr id="119813" name="Title 1">
            <a:extLst>
              <a:ext uri="{FF2B5EF4-FFF2-40B4-BE49-F238E27FC236}">
                <a16:creationId xmlns:a16="http://schemas.microsoft.com/office/drawing/2014/main" id="{85759ABD-86A3-FCBC-1544-B657276E5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960438"/>
          </a:xfrm>
        </p:spPr>
        <p:txBody>
          <a:bodyPr/>
          <a:lstStyle/>
          <a:p>
            <a:r>
              <a:rPr lang="en-US" altLang="en-US" sz="3200"/>
              <a:t>Decorator: In Simple Words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FA25DC-4A6A-7DD2-DF7E-8C0CE90AD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800" y="1036638"/>
            <a:ext cx="9906000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You have an object: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You wrap it with another object.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They both support the same interface.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Later possibly wrap with more objects..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 </a:t>
            </a:r>
            <a:r>
              <a:rPr lang="en-US" altLang="en-US" b="1">
                <a:solidFill>
                  <a:srgbClr val="003300"/>
                </a:solidFill>
              </a:rPr>
              <a:t>The ones on outside are "decorators"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Clients use the one on the outermost.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US" altLang="en-US"/>
              <a:t>Each decorator either masks, changes, or passes on  method calls to one inside it… 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46F29EB-A447-9987-2522-9D8B13B92FF7}"/>
              </a:ext>
            </a:extLst>
          </p:cNvPr>
          <p:cNvSpPr/>
          <p:nvPr/>
        </p:nvSpPr>
        <p:spPr bwMode="auto">
          <a:xfrm>
            <a:off x="8088313" y="1036638"/>
            <a:ext cx="1371600" cy="1219200"/>
          </a:xfrm>
          <a:prstGeom prst="hexagon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200" dirty="0" err="1">
                <a:solidFill>
                  <a:srgbClr val="006600"/>
                </a:solidFill>
                <a:latin typeface="+mj-lt"/>
              </a:rPr>
              <a:t>Obj</a:t>
            </a:r>
            <a:endParaRPr lang="en-US" sz="3200" dirty="0">
              <a:solidFill>
                <a:srgbClr val="0066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>
            <a:extLst>
              <a:ext uri="{FF2B5EF4-FFF2-40B4-BE49-F238E27FC236}">
                <a16:creationId xmlns:a16="http://schemas.microsoft.com/office/drawing/2014/main" id="{1FEFCBAF-325F-5C59-3BB0-BEC43A9DE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3301" name="Text Box 5">
            <a:extLst>
              <a:ext uri="{FF2B5EF4-FFF2-40B4-BE49-F238E27FC236}">
                <a16:creationId xmlns:a16="http://schemas.microsoft.com/office/drawing/2014/main" id="{D8EA0635-7F03-7B96-2BE6-8CF513BC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5532438"/>
            <a:ext cx="5791200" cy="120015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854075" indent="-2841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You were working with a directory listing window… then you decided to  resize it…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3066AEE-F964-19A6-8177-D8AE1CAF7CFA}"/>
              </a:ext>
            </a:extLst>
          </p:cNvPr>
          <p:cNvSpPr/>
          <p:nvPr/>
        </p:nvSpPr>
        <p:spPr bwMode="auto">
          <a:xfrm rot="7286144">
            <a:off x="8616156" y="685007"/>
            <a:ext cx="1812925" cy="246062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330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330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301" grpId="0" build="allAtOnce" animBg="1"/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4">
            <a:extLst>
              <a:ext uri="{FF2B5EF4-FFF2-40B4-BE49-F238E27FC236}">
                <a16:creationId xmlns:a16="http://schemas.microsoft.com/office/drawing/2014/main" id="{779881DD-E5FA-E44B-A02E-0F1524E3D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75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11EC3C52-329E-C395-B4B4-DF4752C3D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6183313"/>
            <a:ext cx="7162800" cy="87788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CC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854075" indent="-2841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Mysteriously a scroll bar has appeared!!!</a:t>
            </a:r>
          </a:p>
          <a:p>
            <a:pPr>
              <a:spcBef>
                <a:spcPts val="600"/>
              </a:spcBef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How can a window change?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8B18C6-9EF9-DE5A-60D6-BA13F58FFA01}"/>
              </a:ext>
            </a:extLst>
          </p:cNvPr>
          <p:cNvSpPr/>
          <p:nvPr/>
        </p:nvSpPr>
        <p:spPr bwMode="auto">
          <a:xfrm>
            <a:off x="7326313" y="1265238"/>
            <a:ext cx="457200" cy="48768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B22EB121-A249-C08A-AA5D-9055195F6C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06013" cy="787400"/>
          </a:xfrm>
        </p:spPr>
        <p:txBody>
          <a:bodyPr lIns="101472" tIns="50738" rIns="101472" bIns="50738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A Non-Software Example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0233FA4-A2A5-171C-EEB0-8A62C8E624F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4613" y="787400"/>
            <a:ext cx="10080625" cy="2168525"/>
          </a:xfrm>
        </p:spPr>
        <p:txBody>
          <a:bodyPr lIns="118969" tIns="59485" rIns="118969" bIns="59485"/>
          <a:lstStyle/>
          <a:p>
            <a:pPr marL="463550" indent="-463550" defTabSz="912813" eaLnBrk="1" hangingPunct="1">
              <a:spcAft>
                <a:spcPts val="1200"/>
              </a:spcAft>
            </a:pPr>
            <a:r>
              <a:rPr lang="en-US" altLang="zh-CN" sz="2800">
                <a:ea typeface="SimSun" panose="02010600030101010101" pitchFamily="2" charset="-122"/>
              </a:rPr>
              <a:t>Frames are often added to pictures.</a:t>
            </a:r>
          </a:p>
          <a:p>
            <a:pPr marL="463550" indent="-463550" defTabSz="912813" eaLnBrk="1" hangingPunct="1">
              <a:spcAft>
                <a:spcPts val="1200"/>
              </a:spcAft>
            </a:pPr>
            <a:r>
              <a:rPr lang="en-US" altLang="zh-CN" sz="2800">
                <a:ea typeface="SimSun" panose="02010600030101010101" pitchFamily="2" charset="-122"/>
              </a:rPr>
              <a:t>Prior to hanging, the paintings may be matted</a:t>
            </a:r>
          </a:p>
        </p:txBody>
      </p:sp>
      <p:pic>
        <p:nvPicPr>
          <p:cNvPr id="626692" name="Picture 5" descr="pateximg9">
            <a:extLst>
              <a:ext uri="{FF2B5EF4-FFF2-40B4-BE49-F238E27FC236}">
                <a16:creationId xmlns:a16="http://schemas.microsoft.com/office/drawing/2014/main" id="{817AD68C-6487-5FAD-0086-4D95EBE2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51038"/>
            <a:ext cx="8991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65" name="Picture 5">
            <a:extLst>
              <a:ext uri="{FF2B5EF4-FFF2-40B4-BE49-F238E27FC236}">
                <a16:creationId xmlns:a16="http://schemas.microsoft.com/office/drawing/2014/main" id="{2ED779D2-D083-1841-D63C-24B964A4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6142038"/>
            <a:ext cx="150018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CB6076-4C58-399E-6A6F-6C68B0C9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6162675"/>
            <a:ext cx="1295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Matte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2" name="TextBox 5">
            <a:extLst>
              <a:ext uri="{FF2B5EF4-FFF2-40B4-BE49-F238E27FC236}">
                <a16:creationId xmlns:a16="http://schemas.microsoft.com/office/drawing/2014/main" id="{FC0236A8-5325-97C8-CCEF-9AB38E64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2408238"/>
            <a:ext cx="4430712" cy="51689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Aft>
                <a:spcPts val="110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government warehouse in </a:t>
            </a:r>
            <a:r>
              <a:rPr lang="en-US" altLang="en-US" sz="28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Raiders of the Lost Ark</a:t>
            </a:r>
            <a:r>
              <a:rPr lang="en-US" altLang="en-US" sz="2800" b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(1981) was painted on glass by Michael Pangrazio at Industrial Light &amp; Magic, and combined with live-action footage of a government worker, pushing his cargo up the center aisle.</a:t>
            </a:r>
          </a:p>
        </p:txBody>
      </p:sp>
      <p:sp>
        <p:nvSpPr>
          <p:cNvPr id="124931" name="Title 1">
            <a:extLst>
              <a:ext uri="{FF2B5EF4-FFF2-40B4-BE49-F238E27FC236}">
                <a16:creationId xmlns:a16="http://schemas.microsoft.com/office/drawing/2014/main" id="{F89DBF3A-B542-FA8E-6400-7C2822B5F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808038"/>
          </a:xfrm>
        </p:spPr>
        <p:txBody>
          <a:bodyPr/>
          <a:lstStyle/>
          <a:p>
            <a:r>
              <a:rPr lang="en-US" altLang="en-US" sz="3200"/>
              <a:t>Matte Painting? --Digression</a:t>
            </a:r>
          </a:p>
        </p:txBody>
      </p:sp>
      <p:sp>
        <p:nvSpPr>
          <p:cNvPr id="124932" name="Content Placeholder 2">
            <a:extLst>
              <a:ext uri="{FF2B5EF4-FFF2-40B4-BE49-F238E27FC236}">
                <a16:creationId xmlns:a16="http://schemas.microsoft.com/office/drawing/2014/main" id="{B63A0C84-A467-04BD-9009-6CDFC98AE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10080625" cy="6019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en-US" sz="3200">
                <a:solidFill>
                  <a:srgbClr val="0000CC"/>
                </a:solidFill>
              </a:rPr>
              <a:t>Helps create the illusion of an environment that is nonexistent or is too expensive or impossible to build or use.</a:t>
            </a:r>
          </a:p>
        </p:txBody>
      </p:sp>
      <p:pic>
        <p:nvPicPr>
          <p:cNvPr id="124933" name="Picture 2">
            <a:extLst>
              <a:ext uri="{FF2B5EF4-FFF2-40B4-BE49-F238E27FC236}">
                <a16:creationId xmlns:a16="http://schemas.microsoft.com/office/drawing/2014/main" id="{AB362C7E-313D-EDD5-24F1-606CC306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1738"/>
            <a:ext cx="5726113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TextBox 4">
            <a:extLst>
              <a:ext uri="{FF2B5EF4-FFF2-40B4-BE49-F238E27FC236}">
                <a16:creationId xmlns:a16="http://schemas.microsoft.com/office/drawing/2014/main" id="{A3319EC9-AA92-D4A9-ABD2-2D4BD1BA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0338"/>
            <a:ext cx="100806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600" b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3">
            <a:extLst>
              <a:ext uri="{FF2B5EF4-FFF2-40B4-BE49-F238E27FC236}">
                <a16:creationId xmlns:a16="http://schemas.microsoft.com/office/drawing/2014/main" id="{AD3D7DFF-C6A5-5C06-A97F-CAA6D4CB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0" b="3210"/>
          <a:stretch>
            <a:fillRect/>
          </a:stretch>
        </p:blipFill>
        <p:spPr bwMode="auto">
          <a:xfrm>
            <a:off x="163513" y="655638"/>
            <a:ext cx="9821862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97E97C-1D3F-9722-89F6-44B62384B753}"/>
              </a:ext>
            </a:extLst>
          </p:cNvPr>
          <p:cNvSpPr txBox="1">
            <a:spLocks noChangeArrowheads="1"/>
          </p:cNvSpPr>
          <p:nvPr/>
        </p:nvSpPr>
        <p:spPr>
          <a:xfrm>
            <a:off x="665163" y="122238"/>
            <a:ext cx="8596312" cy="808037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Matte Painting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26051</TotalTime>
  <Words>7824</Words>
  <Application>Microsoft Office PowerPoint</Application>
  <PresentationFormat>Custom</PresentationFormat>
  <Paragraphs>1496</Paragraphs>
  <Slides>148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49" baseType="lpstr">
      <vt:lpstr>Default Design</vt:lpstr>
      <vt:lpstr>  Remaining parts of Composite Pattern and then Adapter and Bridge Patterns</vt:lpstr>
      <vt:lpstr>Composite Pattern: Class Diagram</vt:lpstr>
      <vt:lpstr>Composite: Object Diagram</vt:lpstr>
      <vt:lpstr>Consequences</vt:lpstr>
      <vt:lpstr>Applicability</vt:lpstr>
      <vt:lpstr>Use Composite Pattern to only model dynamic aggregates </vt:lpstr>
      <vt:lpstr>Composite: Object Diagram</vt:lpstr>
      <vt:lpstr>PowerPoint Presentation</vt:lpstr>
      <vt:lpstr>PowerPoint Presentation</vt:lpstr>
      <vt:lpstr>PowerPoint Presentation</vt:lpstr>
      <vt:lpstr>PowerPoint Presentation</vt:lpstr>
      <vt:lpstr>Composite example: Jpanel</vt:lpstr>
      <vt:lpstr>Some Insights</vt:lpstr>
      <vt:lpstr>Elegance Issue</vt:lpstr>
      <vt:lpstr>Composite Pattern: Example 1</vt:lpstr>
      <vt:lpstr>Example 1</vt:lpstr>
      <vt:lpstr>Example 1</vt:lpstr>
      <vt:lpstr>PowerPoint Presentation</vt:lpstr>
      <vt:lpstr>Exercise 1</vt:lpstr>
      <vt:lpstr>Exercise 1: Solution</vt:lpstr>
      <vt:lpstr>PowerPoint Presentation</vt:lpstr>
      <vt:lpstr>PowerPoint Presentation</vt:lpstr>
      <vt:lpstr>Exercise 3: Programming</vt:lpstr>
      <vt:lpstr>Exercise 4</vt:lpstr>
      <vt:lpstr>Composite Pattern: Solution</vt:lpstr>
      <vt:lpstr>Object Structure?</vt:lpstr>
      <vt:lpstr>Solution Note</vt:lpstr>
      <vt:lpstr>Alternatives…</vt:lpstr>
      <vt:lpstr>Composite: Issues with Part-of</vt:lpstr>
      <vt:lpstr>Composite Implementation: Alternatives</vt:lpstr>
      <vt:lpstr>Composite: Issues with Part-of</vt:lpstr>
      <vt:lpstr>Ensuring consistency</vt:lpstr>
      <vt:lpstr>addChild() in Composite</vt:lpstr>
      <vt:lpstr>Exercise 4: Composing GUI</vt:lpstr>
      <vt:lpstr>Solution: Composing GUI</vt:lpstr>
      <vt:lpstr>AWT Components</vt:lpstr>
      <vt:lpstr>Swing Components</vt:lpstr>
      <vt:lpstr>Composite: Consequences </vt:lpstr>
      <vt:lpstr>Adapter Pattern</vt:lpstr>
      <vt:lpstr>Adapter --a Wrapper Pattern</vt:lpstr>
      <vt:lpstr>Adapter Pattern</vt:lpstr>
      <vt:lpstr>Essential Idea Behind Adapter Pattern</vt:lpstr>
      <vt:lpstr>PowerPoint Presentation</vt:lpstr>
      <vt:lpstr>PowerPoint Presentation</vt:lpstr>
      <vt:lpstr>Class and Object Adapters</vt:lpstr>
      <vt:lpstr>Example 1 – Sets</vt:lpstr>
      <vt:lpstr>Class Adapter: Main Idea</vt:lpstr>
      <vt:lpstr>Object Adapter: Main Idea</vt:lpstr>
      <vt:lpstr>Example: Solution</vt:lpstr>
      <vt:lpstr>Object Adapter Pattern</vt:lpstr>
      <vt:lpstr> Object Adapter - Code</vt:lpstr>
      <vt:lpstr>Class Adaptation</vt:lpstr>
      <vt:lpstr> Class Adapter - Code</vt:lpstr>
      <vt:lpstr>Example: Restaurant Application</vt:lpstr>
      <vt:lpstr>Object Adapter Pattern</vt:lpstr>
      <vt:lpstr>Example Code: Object Adapter </vt:lpstr>
      <vt:lpstr>Adapter design pattern for comparing Objects</vt:lpstr>
      <vt:lpstr>Java Comparator: Example </vt:lpstr>
      <vt:lpstr>Example: StudentComparator</vt:lpstr>
      <vt:lpstr>Example: StudentComparator</vt:lpstr>
      <vt:lpstr>Variant: Universal Adapter--Adapt Multiple Versions of NewSet</vt:lpstr>
      <vt:lpstr>public class IPhoneCharger1 {  public void iPhoneCharge(){   System.out.println("The iPhone is charging ..."); }  } </vt:lpstr>
      <vt:lpstr>Consequences - Class Adapters</vt:lpstr>
      <vt:lpstr>Consequences - Object Adapters</vt:lpstr>
      <vt:lpstr>Other Issues</vt:lpstr>
      <vt:lpstr>Advantages of Adapter Pattern</vt:lpstr>
      <vt:lpstr>Bridge Pattern</vt:lpstr>
      <vt:lpstr>Bridge Pattern: Introduction</vt:lpstr>
      <vt:lpstr>Bridge Pattern</vt:lpstr>
      <vt:lpstr>Motivation: Novice Conference Participant Class Design</vt:lpstr>
      <vt:lpstr>Solution: Delegate to Roles</vt:lpstr>
      <vt:lpstr>Motivating Example 2</vt:lpstr>
      <vt:lpstr>Motivating Example  cont…</vt:lpstr>
      <vt:lpstr>Motivating Example  cont…</vt:lpstr>
      <vt:lpstr>PowerPoint Presentation</vt:lpstr>
      <vt:lpstr>PowerPoint Presentation</vt:lpstr>
      <vt:lpstr>Exercise 1</vt:lpstr>
      <vt:lpstr>Exercise 1</vt:lpstr>
      <vt:lpstr>Solution with Bridge Pattern</vt:lpstr>
      <vt:lpstr>Few Observations…</vt:lpstr>
      <vt:lpstr> Overusing of inheritance…</vt:lpstr>
      <vt:lpstr>Bridge: Applicability</vt:lpstr>
      <vt:lpstr>Bridge: Structure</vt:lpstr>
      <vt:lpstr>PowerPoint Presentation</vt:lpstr>
      <vt:lpstr>PowerPoint Presentation</vt:lpstr>
      <vt:lpstr>PowerPoint Presentation</vt:lpstr>
      <vt:lpstr>PowerPoint Presentation</vt:lpstr>
      <vt:lpstr>When should we apply Bridge Pattern?</vt:lpstr>
      <vt:lpstr>Benefits</vt:lpstr>
      <vt:lpstr>Drawbacks?</vt:lpstr>
      <vt:lpstr>Final Analysis</vt:lpstr>
      <vt:lpstr>Decorator Pattern</vt:lpstr>
      <vt:lpstr>Decorator Pattern: Another wrapper pattern! </vt:lpstr>
      <vt:lpstr>Decorator: In Simple Words</vt:lpstr>
      <vt:lpstr>PowerPoint Presentation</vt:lpstr>
      <vt:lpstr>PowerPoint Presentation</vt:lpstr>
      <vt:lpstr>A Non-Software Example</vt:lpstr>
      <vt:lpstr>Matte Painting? --Digression</vt:lpstr>
      <vt:lpstr>PowerPoint Presentation</vt:lpstr>
      <vt:lpstr>Decorator: Non-software example 2</vt:lpstr>
      <vt:lpstr>Gift-Wrap Options</vt:lpstr>
      <vt:lpstr>Solution</vt:lpstr>
      <vt:lpstr>Decorator Pattern: Some Examples… </vt:lpstr>
      <vt:lpstr>Decorator: Some General Concepts</vt:lpstr>
      <vt:lpstr>Decorator: Recounting the Ideas</vt:lpstr>
      <vt:lpstr>Decorator example: GUI</vt:lpstr>
      <vt:lpstr>Decorator: Programming Example </vt:lpstr>
      <vt:lpstr>Decorator: Object Diagram </vt:lpstr>
      <vt:lpstr>Widget and Stream Examples</vt:lpstr>
      <vt:lpstr>Example: Decorator Class Structure</vt:lpstr>
      <vt:lpstr>Decorator Structure </vt:lpstr>
      <vt:lpstr>An Example Application</vt:lpstr>
      <vt:lpstr>That’s a lot of classes!</vt:lpstr>
      <vt:lpstr>A Simpler Solution</vt:lpstr>
      <vt:lpstr>PowerPoint Presentation</vt:lpstr>
      <vt:lpstr>Disadvantages of Inheritance</vt:lpstr>
      <vt:lpstr>Decorator Disadvantages </vt:lpstr>
      <vt:lpstr>Decorator: Review </vt:lpstr>
      <vt:lpstr>Decorator Example: Object Diagram</vt:lpstr>
      <vt:lpstr>Java Borders</vt:lpstr>
      <vt:lpstr>JTextField, JTextArea</vt:lpstr>
      <vt:lpstr>Example: Scroll Bars</vt:lpstr>
      <vt:lpstr>JScrollPane</vt:lpstr>
      <vt:lpstr>Quiz</vt:lpstr>
      <vt:lpstr>Quiz: Solution</vt:lpstr>
      <vt:lpstr>Quiz: Java Code</vt:lpstr>
      <vt:lpstr>PowerPoint Presentation</vt:lpstr>
      <vt:lpstr>Making Sense of Stream Classes…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Decorator Pattern in Java</vt:lpstr>
      <vt:lpstr>PowerPoint Presentation</vt:lpstr>
      <vt:lpstr>PowerPoint Presentation</vt:lpstr>
      <vt:lpstr>I/O  Explanation</vt:lpstr>
      <vt:lpstr>PowerPoint Presentation</vt:lpstr>
      <vt:lpstr>Another Decorator Example</vt:lpstr>
      <vt:lpstr>Java streams</vt:lpstr>
      <vt:lpstr>Decorator: Pros </vt:lpstr>
      <vt:lpstr>Decorator:  Cons</vt:lpstr>
      <vt:lpstr>Aggregation vs. inheritance</vt:lpstr>
      <vt:lpstr>Aggregation vs. Inheritance cont…</vt:lpstr>
      <vt:lpstr>PowerPoint Presentation</vt:lpstr>
      <vt:lpstr>Decorator: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RAJIB MALL</cp:lastModifiedBy>
  <cp:revision>1059</cp:revision>
  <dcterms:modified xsi:type="dcterms:W3CDTF">2023-11-16T05:46:39Z</dcterms:modified>
</cp:coreProperties>
</file>