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93"/>
  </p:notesMasterIdLst>
  <p:sldIdLst>
    <p:sldId id="3881" r:id="rId2"/>
    <p:sldId id="297" r:id="rId3"/>
    <p:sldId id="3882" r:id="rId4"/>
    <p:sldId id="298" r:id="rId5"/>
    <p:sldId id="302" r:id="rId6"/>
    <p:sldId id="303" r:id="rId7"/>
    <p:sldId id="304" r:id="rId8"/>
    <p:sldId id="305" r:id="rId9"/>
    <p:sldId id="306" r:id="rId10"/>
    <p:sldId id="307" r:id="rId11"/>
    <p:sldId id="310" r:id="rId12"/>
    <p:sldId id="311" r:id="rId13"/>
    <p:sldId id="312" r:id="rId14"/>
    <p:sldId id="313" r:id="rId15"/>
    <p:sldId id="314" r:id="rId16"/>
    <p:sldId id="315" r:id="rId17"/>
    <p:sldId id="316" r:id="rId18"/>
    <p:sldId id="317" r:id="rId19"/>
    <p:sldId id="318" r:id="rId20"/>
    <p:sldId id="319" r:id="rId21"/>
    <p:sldId id="320" r:id="rId22"/>
    <p:sldId id="321" r:id="rId23"/>
    <p:sldId id="322" r:id="rId24"/>
    <p:sldId id="323" r:id="rId25"/>
    <p:sldId id="324" r:id="rId26"/>
    <p:sldId id="325" r:id="rId27"/>
    <p:sldId id="326" r:id="rId28"/>
    <p:sldId id="327" r:id="rId29"/>
    <p:sldId id="328" r:id="rId30"/>
    <p:sldId id="329" r:id="rId31"/>
    <p:sldId id="330" r:id="rId32"/>
    <p:sldId id="331" r:id="rId33"/>
    <p:sldId id="332" r:id="rId34"/>
    <p:sldId id="1600" r:id="rId35"/>
    <p:sldId id="1566" r:id="rId36"/>
    <p:sldId id="3281" r:id="rId37"/>
    <p:sldId id="3282" r:id="rId38"/>
    <p:sldId id="3278" r:id="rId39"/>
    <p:sldId id="3279" r:id="rId40"/>
    <p:sldId id="3280" r:id="rId41"/>
    <p:sldId id="3291" r:id="rId42"/>
    <p:sldId id="3799" r:id="rId43"/>
    <p:sldId id="3290" r:id="rId44"/>
    <p:sldId id="1745" r:id="rId45"/>
    <p:sldId id="3499" r:id="rId46"/>
    <p:sldId id="1729" r:id="rId47"/>
    <p:sldId id="2131" r:id="rId48"/>
    <p:sldId id="3500" r:id="rId49"/>
    <p:sldId id="1570" r:id="rId50"/>
    <p:sldId id="2075" r:id="rId51"/>
    <p:sldId id="2057" r:id="rId52"/>
    <p:sldId id="2080" r:id="rId53"/>
    <p:sldId id="2079" r:id="rId54"/>
    <p:sldId id="3501" r:id="rId55"/>
    <p:sldId id="2081" r:id="rId56"/>
    <p:sldId id="2077" r:id="rId57"/>
    <p:sldId id="2061" r:id="rId58"/>
    <p:sldId id="3283" r:id="rId59"/>
    <p:sldId id="3284" r:id="rId60"/>
    <p:sldId id="3285" r:id="rId61"/>
    <p:sldId id="3416" r:id="rId62"/>
    <p:sldId id="2083" r:id="rId63"/>
    <p:sldId id="2107" r:id="rId64"/>
    <p:sldId id="3880" r:id="rId65"/>
    <p:sldId id="2110" r:id="rId66"/>
    <p:sldId id="2180" r:id="rId67"/>
    <p:sldId id="2181" r:id="rId68"/>
    <p:sldId id="2090" r:id="rId69"/>
    <p:sldId id="2092" r:id="rId70"/>
    <p:sldId id="2063" r:id="rId71"/>
    <p:sldId id="2065" r:id="rId72"/>
    <p:sldId id="3502" r:id="rId73"/>
    <p:sldId id="3503" r:id="rId74"/>
    <p:sldId id="1528" r:id="rId75"/>
    <p:sldId id="2067" r:id="rId76"/>
    <p:sldId id="1551" r:id="rId77"/>
    <p:sldId id="1757" r:id="rId78"/>
    <p:sldId id="1553" r:id="rId79"/>
    <p:sldId id="2066" r:id="rId80"/>
    <p:sldId id="1708" r:id="rId81"/>
    <p:sldId id="2106" r:id="rId82"/>
    <p:sldId id="3504" r:id="rId83"/>
    <p:sldId id="2109" r:id="rId84"/>
    <p:sldId id="3505" r:id="rId85"/>
    <p:sldId id="1588" r:id="rId86"/>
    <p:sldId id="1591" r:id="rId87"/>
    <p:sldId id="3506" r:id="rId88"/>
    <p:sldId id="1658" r:id="rId89"/>
    <p:sldId id="1593" r:id="rId90"/>
    <p:sldId id="3507" r:id="rId91"/>
    <p:sldId id="1594" r:id="rId92"/>
  </p:sldIdLst>
  <p:sldSz cx="10080625" cy="7559675"/>
  <p:notesSz cx="7008813" cy="9294813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defRPr sz="3600" b="1" kern="1200">
        <a:solidFill>
          <a:schemeClr val="bg1"/>
        </a:solidFill>
        <a:latin typeface="Times New Roman" panose="02020603050405020304" pitchFamily="18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sz="3600" b="1" kern="1200">
        <a:solidFill>
          <a:schemeClr val="bg1"/>
        </a:solidFill>
        <a:latin typeface="Times New Roman" panose="02020603050405020304" pitchFamily="18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sz="3600" b="1" kern="1200">
        <a:solidFill>
          <a:schemeClr val="bg1"/>
        </a:solidFill>
        <a:latin typeface="Times New Roman" panose="02020603050405020304" pitchFamily="18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sz="3600" b="1" kern="1200">
        <a:solidFill>
          <a:schemeClr val="bg1"/>
        </a:solidFill>
        <a:latin typeface="Times New Roman" panose="02020603050405020304" pitchFamily="18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sz="3600" b="1" kern="1200">
        <a:solidFill>
          <a:schemeClr val="bg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3600" b="1" kern="1200">
        <a:solidFill>
          <a:schemeClr val="bg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3600" b="1" kern="1200">
        <a:solidFill>
          <a:schemeClr val="bg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3600" b="1" kern="1200">
        <a:solidFill>
          <a:schemeClr val="bg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3600" b="1" kern="1200">
        <a:solidFill>
          <a:schemeClr val="bg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33CC"/>
    <a:srgbClr val="CCFF99"/>
    <a:srgbClr val="006600"/>
    <a:srgbClr val="FFFFCC"/>
    <a:srgbClr val="FFCCFF"/>
    <a:srgbClr val="0000CC"/>
    <a:srgbClr val="FF9900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011" autoAdjust="0"/>
  </p:normalViewPr>
  <p:slideViewPr>
    <p:cSldViewPr>
      <p:cViewPr varScale="1">
        <p:scale>
          <a:sx n="75" d="100"/>
          <a:sy n="75" d="100"/>
        </p:scale>
        <p:origin x="1445" y="53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viewProps" Target="view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1">
            <a:extLst>
              <a:ext uri="{FF2B5EF4-FFF2-40B4-BE49-F238E27FC236}">
                <a16:creationId xmlns:a16="http://schemas.microsoft.com/office/drawing/2014/main" id="{C92CC331-ED7B-0843-62E8-55BC508635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008813" cy="9294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 b="0"/>
          </a:p>
        </p:txBody>
      </p:sp>
      <p:sp>
        <p:nvSpPr>
          <p:cNvPr id="2051" name="AutoShape 2">
            <a:extLst>
              <a:ext uri="{FF2B5EF4-FFF2-40B4-BE49-F238E27FC236}">
                <a16:creationId xmlns:a16="http://schemas.microsoft.com/office/drawing/2014/main" id="{61F03808-6975-D34F-6BFC-00C65D6668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008813" cy="9294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 b="0"/>
          </a:p>
        </p:txBody>
      </p:sp>
      <p:sp>
        <p:nvSpPr>
          <p:cNvPr id="2052" name="AutoShape 3">
            <a:extLst>
              <a:ext uri="{FF2B5EF4-FFF2-40B4-BE49-F238E27FC236}">
                <a16:creationId xmlns:a16="http://schemas.microsoft.com/office/drawing/2014/main" id="{B7220078-3D9B-E135-2711-12CC4AB9FE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008813" cy="9294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 b="0"/>
          </a:p>
        </p:txBody>
      </p:sp>
      <p:sp>
        <p:nvSpPr>
          <p:cNvPr id="2053" name="AutoShape 4">
            <a:extLst>
              <a:ext uri="{FF2B5EF4-FFF2-40B4-BE49-F238E27FC236}">
                <a16:creationId xmlns:a16="http://schemas.microsoft.com/office/drawing/2014/main" id="{61E2E4FB-D370-9889-F6FC-A23E6D1A4C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010400" cy="9296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 b="0"/>
          </a:p>
        </p:txBody>
      </p:sp>
      <p:sp>
        <p:nvSpPr>
          <p:cNvPr id="2054" name="AutoShape 5">
            <a:extLst>
              <a:ext uri="{FF2B5EF4-FFF2-40B4-BE49-F238E27FC236}">
                <a16:creationId xmlns:a16="http://schemas.microsoft.com/office/drawing/2014/main" id="{DB2559CE-5E39-5DA5-A386-A710E5115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010400" cy="9296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 b="0"/>
          </a:p>
        </p:txBody>
      </p:sp>
      <p:sp>
        <p:nvSpPr>
          <p:cNvPr id="2055" name="AutoShape 6">
            <a:extLst>
              <a:ext uri="{FF2B5EF4-FFF2-40B4-BE49-F238E27FC236}">
                <a16:creationId xmlns:a16="http://schemas.microsoft.com/office/drawing/2014/main" id="{DF1C0910-F3A0-FE12-0E0B-0F546291E4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010400" cy="9296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 b="0"/>
          </a:p>
        </p:txBody>
      </p:sp>
      <p:sp>
        <p:nvSpPr>
          <p:cNvPr id="258056" name="Text Box 7">
            <a:extLst>
              <a:ext uri="{FF2B5EF4-FFF2-40B4-BE49-F238E27FC236}">
                <a16:creationId xmlns:a16="http://schemas.microsoft.com/office/drawing/2014/main" id="{A29804EF-89F1-D8D8-FA0C-3687B72F3E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0488" y="893763"/>
            <a:ext cx="4289425" cy="32162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600" b="1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3600" b="1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3600" b="1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3600" b="1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3600" b="1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b="0"/>
          </a:p>
        </p:txBody>
      </p:sp>
      <p:sp>
        <p:nvSpPr>
          <p:cNvPr id="3080" name="Rectangle 8">
            <a:extLst>
              <a:ext uri="{FF2B5EF4-FFF2-40B4-BE49-F238E27FC236}">
                <a16:creationId xmlns:a16="http://schemas.microsoft.com/office/drawing/2014/main" id="{C289878C-D236-84A0-1A1F-B34D4C8FEAF0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1085850" y="4422775"/>
            <a:ext cx="4840288" cy="3567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2058" name="Rectangle 9">
            <a:extLst>
              <a:ext uri="{FF2B5EF4-FFF2-40B4-BE49-F238E27FC236}">
                <a16:creationId xmlns:a16="http://schemas.microsoft.com/office/drawing/2014/main" id="{C383A16E-6BFF-F8FD-4D20-8465BC541472}"/>
              </a:ext>
            </a:extLst>
          </p:cNvPr>
          <p:cNvSpPr>
            <a:spLocks noGrp="1" noChangeArrowheads="1"/>
          </p:cNvSpPr>
          <p:nvPr>
            <p:ph type="sldImg"/>
          </p:nvPr>
        </p:nvSpPr>
        <p:spPr bwMode="auto">
          <a:xfrm>
            <a:off x="1181100" y="706438"/>
            <a:ext cx="4641850" cy="34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>
            <a:extLst>
              <a:ext uri="{FF2B5EF4-FFF2-40B4-BE49-F238E27FC236}">
                <a16:creationId xmlns:a16="http://schemas.microsoft.com/office/drawing/2014/main" id="{6A1F77FA-943E-28AF-E418-68A740A2220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54100" y="303213"/>
            <a:ext cx="4746625" cy="3560762"/>
          </a:xfrm>
        </p:spPr>
      </p:sp>
      <p:sp>
        <p:nvSpPr>
          <p:cNvPr id="5123" name="Text Box 2">
            <a:extLst>
              <a:ext uri="{FF2B5EF4-FFF2-40B4-BE49-F238E27FC236}">
                <a16:creationId xmlns:a16="http://schemas.microsoft.com/office/drawing/2014/main" id="{BAC03036-B790-C65F-17C9-16769AC912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4316413"/>
            <a:ext cx="5853112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>
            <a:extLst>
              <a:ext uri="{FF2B5EF4-FFF2-40B4-BE49-F238E27FC236}">
                <a16:creationId xmlns:a16="http://schemas.microsoft.com/office/drawing/2014/main" id="{15032F5D-B1F5-A2E5-DEE7-D1EBC6FF0C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54100" y="303213"/>
            <a:ext cx="4746625" cy="3560762"/>
          </a:xfrm>
        </p:spPr>
      </p:sp>
      <p:sp>
        <p:nvSpPr>
          <p:cNvPr id="23555" name="Text Box 2">
            <a:extLst>
              <a:ext uri="{FF2B5EF4-FFF2-40B4-BE49-F238E27FC236}">
                <a16:creationId xmlns:a16="http://schemas.microsoft.com/office/drawing/2014/main" id="{6ED6AA88-8165-BC74-8656-59354328B4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4316413"/>
            <a:ext cx="5853112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>
            <a:extLst>
              <a:ext uri="{FF2B5EF4-FFF2-40B4-BE49-F238E27FC236}">
                <a16:creationId xmlns:a16="http://schemas.microsoft.com/office/drawing/2014/main" id="{506BCCC0-9098-7049-25A3-B5B8C5C7F2A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54100" y="303213"/>
            <a:ext cx="4746625" cy="3560762"/>
          </a:xfrm>
        </p:spPr>
      </p:sp>
      <p:sp>
        <p:nvSpPr>
          <p:cNvPr id="25603" name="Text Box 2">
            <a:extLst>
              <a:ext uri="{FF2B5EF4-FFF2-40B4-BE49-F238E27FC236}">
                <a16:creationId xmlns:a16="http://schemas.microsoft.com/office/drawing/2014/main" id="{E22033EC-6FAE-D4D9-C77A-CC7DA1855E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4316413"/>
            <a:ext cx="5853112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">
            <a:extLst>
              <a:ext uri="{FF2B5EF4-FFF2-40B4-BE49-F238E27FC236}">
                <a16:creationId xmlns:a16="http://schemas.microsoft.com/office/drawing/2014/main" id="{AB05F776-9E52-E83B-8F8C-EC99A4A9D95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54100" y="303213"/>
            <a:ext cx="4746625" cy="3560762"/>
          </a:xfrm>
        </p:spPr>
      </p:sp>
      <p:sp>
        <p:nvSpPr>
          <p:cNvPr id="27651" name="Text Box 2">
            <a:extLst>
              <a:ext uri="{FF2B5EF4-FFF2-40B4-BE49-F238E27FC236}">
                <a16:creationId xmlns:a16="http://schemas.microsoft.com/office/drawing/2014/main" id="{BB4A369F-7847-9169-AB3F-767EB6EB19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4316413"/>
            <a:ext cx="5853112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">
            <a:extLst>
              <a:ext uri="{FF2B5EF4-FFF2-40B4-BE49-F238E27FC236}">
                <a16:creationId xmlns:a16="http://schemas.microsoft.com/office/drawing/2014/main" id="{E848A63C-9169-F3FB-11C7-D1EA574ECB8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54100" y="303213"/>
            <a:ext cx="4746625" cy="3560762"/>
          </a:xfrm>
        </p:spPr>
      </p:sp>
      <p:sp>
        <p:nvSpPr>
          <p:cNvPr id="29699" name="Text Box 2">
            <a:extLst>
              <a:ext uri="{FF2B5EF4-FFF2-40B4-BE49-F238E27FC236}">
                <a16:creationId xmlns:a16="http://schemas.microsoft.com/office/drawing/2014/main" id="{42658385-A1A3-C79D-5793-6A6AA261BD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4316413"/>
            <a:ext cx="5853112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">
            <a:extLst>
              <a:ext uri="{FF2B5EF4-FFF2-40B4-BE49-F238E27FC236}">
                <a16:creationId xmlns:a16="http://schemas.microsoft.com/office/drawing/2014/main" id="{F6600126-B515-2491-A922-D98245AC023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1747" name="Text Box 2">
            <a:extLst>
              <a:ext uri="{FF2B5EF4-FFF2-40B4-BE49-F238E27FC236}">
                <a16:creationId xmlns:a16="http://schemas.microsoft.com/office/drawing/2014/main" id="{4E95F4E0-D499-6C9E-AEAA-0F7619F62E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46163" y="4352925"/>
            <a:ext cx="4770437" cy="3478213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3177" tIns="46589" rIns="93177" bIns="46589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">
            <a:extLst>
              <a:ext uri="{FF2B5EF4-FFF2-40B4-BE49-F238E27FC236}">
                <a16:creationId xmlns:a16="http://schemas.microsoft.com/office/drawing/2014/main" id="{4F6F1A5A-56F6-157C-2CCD-158C22CF409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54100" y="303213"/>
            <a:ext cx="4746625" cy="3560762"/>
          </a:xfrm>
        </p:spPr>
      </p:sp>
      <p:sp>
        <p:nvSpPr>
          <p:cNvPr id="33795" name="Text Box 2">
            <a:extLst>
              <a:ext uri="{FF2B5EF4-FFF2-40B4-BE49-F238E27FC236}">
                <a16:creationId xmlns:a16="http://schemas.microsoft.com/office/drawing/2014/main" id="{0C3473F3-F470-E858-7381-CC5F56ADAA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4316413"/>
            <a:ext cx="5853112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">
            <a:extLst>
              <a:ext uri="{FF2B5EF4-FFF2-40B4-BE49-F238E27FC236}">
                <a16:creationId xmlns:a16="http://schemas.microsoft.com/office/drawing/2014/main" id="{AA728542-1C04-2938-CCDC-2FAE59FA346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5843" name="Text Box 2">
            <a:extLst>
              <a:ext uri="{FF2B5EF4-FFF2-40B4-BE49-F238E27FC236}">
                <a16:creationId xmlns:a16="http://schemas.microsoft.com/office/drawing/2014/main" id="{1C3A9EA6-5EA3-65CC-ED53-B86C829676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46163" y="4352925"/>
            <a:ext cx="4770437" cy="3478213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3177" tIns="46589" rIns="93177" bIns="46589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">
            <a:extLst>
              <a:ext uri="{FF2B5EF4-FFF2-40B4-BE49-F238E27FC236}">
                <a16:creationId xmlns:a16="http://schemas.microsoft.com/office/drawing/2014/main" id="{09A5594E-1246-084C-C571-F721605BD0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54100" y="303213"/>
            <a:ext cx="4746625" cy="3560762"/>
          </a:xfrm>
        </p:spPr>
      </p:sp>
      <p:sp>
        <p:nvSpPr>
          <p:cNvPr id="37891" name="Text Box 2">
            <a:extLst>
              <a:ext uri="{FF2B5EF4-FFF2-40B4-BE49-F238E27FC236}">
                <a16:creationId xmlns:a16="http://schemas.microsoft.com/office/drawing/2014/main" id="{16D5A9CA-FC49-8DE6-8903-58C7F7A81C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4316413"/>
            <a:ext cx="5853112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">
            <a:extLst>
              <a:ext uri="{FF2B5EF4-FFF2-40B4-BE49-F238E27FC236}">
                <a16:creationId xmlns:a16="http://schemas.microsoft.com/office/drawing/2014/main" id="{1133DDD5-A549-4641-DDD8-F46FBCD58DF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9939" name="Text Box 2">
            <a:extLst>
              <a:ext uri="{FF2B5EF4-FFF2-40B4-BE49-F238E27FC236}">
                <a16:creationId xmlns:a16="http://schemas.microsoft.com/office/drawing/2014/main" id="{9B8576DC-320A-3B30-5F83-F8A1A76C36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46163" y="4352925"/>
            <a:ext cx="4770437" cy="3478213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3177" tIns="46589" rIns="93177" bIns="46589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">
            <a:extLst>
              <a:ext uri="{FF2B5EF4-FFF2-40B4-BE49-F238E27FC236}">
                <a16:creationId xmlns:a16="http://schemas.microsoft.com/office/drawing/2014/main" id="{150C2220-4811-F4EA-5192-F5D90D8CD33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54100" y="303213"/>
            <a:ext cx="4746625" cy="3560762"/>
          </a:xfrm>
        </p:spPr>
      </p:sp>
      <p:sp>
        <p:nvSpPr>
          <p:cNvPr id="41987" name="Text Box 2">
            <a:extLst>
              <a:ext uri="{FF2B5EF4-FFF2-40B4-BE49-F238E27FC236}">
                <a16:creationId xmlns:a16="http://schemas.microsoft.com/office/drawing/2014/main" id="{A4957D73-8A6A-1700-3D26-EE88EAF058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4316413"/>
            <a:ext cx="5853112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>
            <a:extLst>
              <a:ext uri="{FF2B5EF4-FFF2-40B4-BE49-F238E27FC236}">
                <a16:creationId xmlns:a16="http://schemas.microsoft.com/office/drawing/2014/main" id="{70FBEA05-175F-EA19-5BBE-F7822FD943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54100" y="303213"/>
            <a:ext cx="4746625" cy="3560762"/>
          </a:xfrm>
        </p:spPr>
      </p:sp>
      <p:sp>
        <p:nvSpPr>
          <p:cNvPr id="7171" name="Text Box 2">
            <a:extLst>
              <a:ext uri="{FF2B5EF4-FFF2-40B4-BE49-F238E27FC236}">
                <a16:creationId xmlns:a16="http://schemas.microsoft.com/office/drawing/2014/main" id="{00AE5851-5E78-356F-7341-F7A6B40475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4316413"/>
            <a:ext cx="5853112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">
            <a:extLst>
              <a:ext uri="{FF2B5EF4-FFF2-40B4-BE49-F238E27FC236}">
                <a16:creationId xmlns:a16="http://schemas.microsoft.com/office/drawing/2014/main" id="{4DDB4133-0A6A-D9B5-6A0C-F5C88F974A4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54100" y="303213"/>
            <a:ext cx="4746625" cy="3560762"/>
          </a:xfrm>
        </p:spPr>
      </p:sp>
      <p:sp>
        <p:nvSpPr>
          <p:cNvPr id="44035" name="Text Box 2">
            <a:extLst>
              <a:ext uri="{FF2B5EF4-FFF2-40B4-BE49-F238E27FC236}">
                <a16:creationId xmlns:a16="http://schemas.microsoft.com/office/drawing/2014/main" id="{82C536D8-091A-049C-4CF2-A1668E3B38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4316413"/>
            <a:ext cx="5853112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">
            <a:extLst>
              <a:ext uri="{FF2B5EF4-FFF2-40B4-BE49-F238E27FC236}">
                <a16:creationId xmlns:a16="http://schemas.microsoft.com/office/drawing/2014/main" id="{567EFA41-3429-107A-4375-E8F9D97418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46083" name="Text Box 2">
            <a:extLst>
              <a:ext uri="{FF2B5EF4-FFF2-40B4-BE49-F238E27FC236}">
                <a16:creationId xmlns:a16="http://schemas.microsoft.com/office/drawing/2014/main" id="{EA0C58FB-958D-0398-7EAA-7A6A0B72FA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46163" y="4352925"/>
            <a:ext cx="4770437" cy="3478213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3177" tIns="46589" rIns="93177" bIns="46589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">
            <a:extLst>
              <a:ext uri="{FF2B5EF4-FFF2-40B4-BE49-F238E27FC236}">
                <a16:creationId xmlns:a16="http://schemas.microsoft.com/office/drawing/2014/main" id="{BEFE80DB-CA2B-A83F-DDB3-B5C1C4EE49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54100" y="303213"/>
            <a:ext cx="4746625" cy="3560762"/>
          </a:xfrm>
        </p:spPr>
      </p:sp>
      <p:sp>
        <p:nvSpPr>
          <p:cNvPr id="48131" name="Text Box 2">
            <a:extLst>
              <a:ext uri="{FF2B5EF4-FFF2-40B4-BE49-F238E27FC236}">
                <a16:creationId xmlns:a16="http://schemas.microsoft.com/office/drawing/2014/main" id="{B1E0C89F-67F8-FF76-3DBF-5095F3465E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4316413"/>
            <a:ext cx="5853112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">
            <a:extLst>
              <a:ext uri="{FF2B5EF4-FFF2-40B4-BE49-F238E27FC236}">
                <a16:creationId xmlns:a16="http://schemas.microsoft.com/office/drawing/2014/main" id="{857BD10E-1A1C-5CED-03FA-BAC46A9C9B2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54100" y="303213"/>
            <a:ext cx="4746625" cy="3560762"/>
          </a:xfrm>
        </p:spPr>
      </p:sp>
      <p:sp>
        <p:nvSpPr>
          <p:cNvPr id="50179" name="Text Box 2">
            <a:extLst>
              <a:ext uri="{FF2B5EF4-FFF2-40B4-BE49-F238E27FC236}">
                <a16:creationId xmlns:a16="http://schemas.microsoft.com/office/drawing/2014/main" id="{09B4BB28-F1C6-FBC5-2915-35E38E9435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4316413"/>
            <a:ext cx="5853112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1">
            <a:extLst>
              <a:ext uri="{FF2B5EF4-FFF2-40B4-BE49-F238E27FC236}">
                <a16:creationId xmlns:a16="http://schemas.microsoft.com/office/drawing/2014/main" id="{FE502B0F-E1E4-7BDF-5862-08048332C7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54100" y="303213"/>
            <a:ext cx="4746625" cy="3560762"/>
          </a:xfrm>
        </p:spPr>
      </p:sp>
      <p:sp>
        <p:nvSpPr>
          <p:cNvPr id="52227" name="Text Box 2">
            <a:extLst>
              <a:ext uri="{FF2B5EF4-FFF2-40B4-BE49-F238E27FC236}">
                <a16:creationId xmlns:a16="http://schemas.microsoft.com/office/drawing/2014/main" id="{6B954657-596D-8505-F965-F3515A834A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4316413"/>
            <a:ext cx="5853112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">
            <a:extLst>
              <a:ext uri="{FF2B5EF4-FFF2-40B4-BE49-F238E27FC236}">
                <a16:creationId xmlns:a16="http://schemas.microsoft.com/office/drawing/2014/main" id="{AF43B7BB-173A-5495-2D1B-D4056CD0CC1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54100" y="303213"/>
            <a:ext cx="4746625" cy="3560762"/>
          </a:xfrm>
        </p:spPr>
      </p:sp>
      <p:sp>
        <p:nvSpPr>
          <p:cNvPr id="54275" name="Text Box 2">
            <a:extLst>
              <a:ext uri="{FF2B5EF4-FFF2-40B4-BE49-F238E27FC236}">
                <a16:creationId xmlns:a16="http://schemas.microsoft.com/office/drawing/2014/main" id="{2D497A22-AF47-E2CD-AD00-C4F3957FCA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4316413"/>
            <a:ext cx="5853112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">
            <a:extLst>
              <a:ext uri="{FF2B5EF4-FFF2-40B4-BE49-F238E27FC236}">
                <a16:creationId xmlns:a16="http://schemas.microsoft.com/office/drawing/2014/main" id="{B82665BE-3D82-839F-E79D-76EDE24B2C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54100" y="303213"/>
            <a:ext cx="4746625" cy="3560762"/>
          </a:xfrm>
        </p:spPr>
      </p:sp>
      <p:sp>
        <p:nvSpPr>
          <p:cNvPr id="56323" name="Text Box 2">
            <a:extLst>
              <a:ext uri="{FF2B5EF4-FFF2-40B4-BE49-F238E27FC236}">
                <a16:creationId xmlns:a16="http://schemas.microsoft.com/office/drawing/2014/main" id="{69D7568B-4183-3901-FC91-3226FD974B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4316413"/>
            <a:ext cx="5853112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1">
            <a:extLst>
              <a:ext uri="{FF2B5EF4-FFF2-40B4-BE49-F238E27FC236}">
                <a16:creationId xmlns:a16="http://schemas.microsoft.com/office/drawing/2014/main" id="{0F46946A-ABFC-E7C2-6355-388E0B9B02B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54100" y="303213"/>
            <a:ext cx="4746625" cy="3560762"/>
          </a:xfrm>
        </p:spPr>
      </p:sp>
      <p:sp>
        <p:nvSpPr>
          <p:cNvPr id="58371" name="Text Box 2">
            <a:extLst>
              <a:ext uri="{FF2B5EF4-FFF2-40B4-BE49-F238E27FC236}">
                <a16:creationId xmlns:a16="http://schemas.microsoft.com/office/drawing/2014/main" id="{3E3BFDDB-A062-1931-A97F-637476CCF9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4316413"/>
            <a:ext cx="5853112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1">
            <a:extLst>
              <a:ext uri="{FF2B5EF4-FFF2-40B4-BE49-F238E27FC236}">
                <a16:creationId xmlns:a16="http://schemas.microsoft.com/office/drawing/2014/main" id="{4519F818-08B4-BD4C-6C72-7E610975687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54100" y="303213"/>
            <a:ext cx="4746625" cy="3560762"/>
          </a:xfrm>
        </p:spPr>
      </p:sp>
      <p:sp>
        <p:nvSpPr>
          <p:cNvPr id="60419" name="Text Box 2">
            <a:extLst>
              <a:ext uri="{FF2B5EF4-FFF2-40B4-BE49-F238E27FC236}">
                <a16:creationId xmlns:a16="http://schemas.microsoft.com/office/drawing/2014/main" id="{4979D9CF-0B73-CDE8-D92E-C395D792AC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4316413"/>
            <a:ext cx="5853112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">
            <a:extLst>
              <a:ext uri="{FF2B5EF4-FFF2-40B4-BE49-F238E27FC236}">
                <a16:creationId xmlns:a16="http://schemas.microsoft.com/office/drawing/2014/main" id="{8EE0CC24-19EA-A0F4-A4BD-981C275D53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54100" y="303213"/>
            <a:ext cx="4746625" cy="3560762"/>
          </a:xfrm>
        </p:spPr>
      </p:sp>
      <p:sp>
        <p:nvSpPr>
          <p:cNvPr id="62467" name="Text Box 2">
            <a:extLst>
              <a:ext uri="{FF2B5EF4-FFF2-40B4-BE49-F238E27FC236}">
                <a16:creationId xmlns:a16="http://schemas.microsoft.com/office/drawing/2014/main" id="{CEE5E31E-E445-57EE-9AF6-10D2673867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4316413"/>
            <a:ext cx="5853112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>
            <a:extLst>
              <a:ext uri="{FF2B5EF4-FFF2-40B4-BE49-F238E27FC236}">
                <a16:creationId xmlns:a16="http://schemas.microsoft.com/office/drawing/2014/main" id="{C2E3DB3A-5228-F2AD-2678-9E5D199E7E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54100" y="303213"/>
            <a:ext cx="4746625" cy="3560762"/>
          </a:xfrm>
        </p:spPr>
      </p:sp>
      <p:sp>
        <p:nvSpPr>
          <p:cNvPr id="9219" name="Text Box 2">
            <a:extLst>
              <a:ext uri="{FF2B5EF4-FFF2-40B4-BE49-F238E27FC236}">
                <a16:creationId xmlns:a16="http://schemas.microsoft.com/office/drawing/2014/main" id="{D30CF602-89F0-D0C3-5E57-4E609E77F6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4316413"/>
            <a:ext cx="5853112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">
            <a:extLst>
              <a:ext uri="{FF2B5EF4-FFF2-40B4-BE49-F238E27FC236}">
                <a16:creationId xmlns:a16="http://schemas.microsoft.com/office/drawing/2014/main" id="{4B9A0784-5016-97EE-6060-EA1547948A2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54100" y="303213"/>
            <a:ext cx="4746625" cy="3560762"/>
          </a:xfrm>
        </p:spPr>
      </p:sp>
      <p:sp>
        <p:nvSpPr>
          <p:cNvPr id="64515" name="Text Box 2">
            <a:extLst>
              <a:ext uri="{FF2B5EF4-FFF2-40B4-BE49-F238E27FC236}">
                <a16:creationId xmlns:a16="http://schemas.microsoft.com/office/drawing/2014/main" id="{AA1CEDC4-453C-128E-D2C0-1AC152D8D7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4316413"/>
            <a:ext cx="5853112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1">
            <a:extLst>
              <a:ext uri="{FF2B5EF4-FFF2-40B4-BE49-F238E27FC236}">
                <a16:creationId xmlns:a16="http://schemas.microsoft.com/office/drawing/2014/main" id="{4C9E2FC5-2C8B-A81B-F26C-53C3A9B05CE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54100" y="303213"/>
            <a:ext cx="4746625" cy="3560762"/>
          </a:xfrm>
        </p:spPr>
      </p:sp>
      <p:sp>
        <p:nvSpPr>
          <p:cNvPr id="66563" name="Text Box 2">
            <a:extLst>
              <a:ext uri="{FF2B5EF4-FFF2-40B4-BE49-F238E27FC236}">
                <a16:creationId xmlns:a16="http://schemas.microsoft.com/office/drawing/2014/main" id="{0EF0A7EB-9E7D-18D7-825E-C98BD35150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4316413"/>
            <a:ext cx="5853112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1">
            <a:extLst>
              <a:ext uri="{FF2B5EF4-FFF2-40B4-BE49-F238E27FC236}">
                <a16:creationId xmlns:a16="http://schemas.microsoft.com/office/drawing/2014/main" id="{6201723B-7B0D-E158-3AE9-CE75E0313E6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54100" y="303213"/>
            <a:ext cx="4746625" cy="3560762"/>
          </a:xfrm>
        </p:spPr>
      </p:sp>
      <p:sp>
        <p:nvSpPr>
          <p:cNvPr id="68611" name="Text Box 2">
            <a:extLst>
              <a:ext uri="{FF2B5EF4-FFF2-40B4-BE49-F238E27FC236}">
                <a16:creationId xmlns:a16="http://schemas.microsoft.com/office/drawing/2014/main" id="{3D088D83-3442-F339-55DE-D8532532B7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4316413"/>
            <a:ext cx="5853112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1">
            <a:extLst>
              <a:ext uri="{FF2B5EF4-FFF2-40B4-BE49-F238E27FC236}">
                <a16:creationId xmlns:a16="http://schemas.microsoft.com/office/drawing/2014/main" id="{79B841D7-95C3-05D8-C0A8-5C82DA446BE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706438"/>
            <a:ext cx="4643438" cy="348138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B9169045-418F-EB93-A0EA-F89609C612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85850" y="4422775"/>
            <a:ext cx="4841875" cy="3479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6B0E51A4-1752-59BB-D18D-58C19AD6302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6913"/>
            <a:ext cx="4648200" cy="3486150"/>
          </a:xfrm>
        </p:spPr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13AEE52B-B0A3-B4C6-6350-B211762675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1675" y="4416425"/>
            <a:ext cx="5607050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D670E3FF-4B9A-5E1F-2486-8B5391C7910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8200" cy="3486150"/>
          </a:xfrm>
        </p:spPr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C5951098-8E37-5101-6106-8ECCA96707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1675" y="4414838"/>
            <a:ext cx="5607050" cy="41830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9" tIns="46580" rIns="93159" bIns="46580"/>
          <a:lstStyle/>
          <a:p>
            <a:pPr defTabSz="914400"/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39A16C1F-DFAD-D620-67B5-12CD7FBC0C9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8200" cy="3486150"/>
          </a:xfrm>
        </p:spPr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D47D50C8-62E7-3897-D90E-D4CE8673FB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1675" y="4414838"/>
            <a:ext cx="5607050" cy="41830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>
            <a:extLst>
              <a:ext uri="{FF2B5EF4-FFF2-40B4-BE49-F238E27FC236}">
                <a16:creationId xmlns:a16="http://schemas.microsoft.com/office/drawing/2014/main" id="{84A07AD0-57D7-BC3C-E610-27C6EE98BFD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0338" y="8829675"/>
            <a:ext cx="30368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2" tIns="46577" rIns="93152" bIns="46577" anchor="b"/>
          <a:lstStyle>
            <a:lvl1pPr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1938883-FE58-4AE5-BDBF-3B047D749B69}" type="slidenum">
              <a:rPr lang="en-US" altLang="en-US" sz="1300" b="0">
                <a:solidFill>
                  <a:schemeClr val="tx1"/>
                </a:solidFill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lang="en-US" altLang="en-US" sz="13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AA37B2E9-6002-6049-AA0C-6BF9BE25AE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31913" y="31750"/>
            <a:ext cx="4230687" cy="3173413"/>
          </a:xfrm>
        </p:spPr>
      </p:sp>
      <p:sp>
        <p:nvSpPr>
          <p:cNvPr id="84996" name="Rectangle 3">
            <a:extLst>
              <a:ext uri="{FF2B5EF4-FFF2-40B4-BE49-F238E27FC236}">
                <a16:creationId xmlns:a16="http://schemas.microsoft.com/office/drawing/2014/main" id="{F50949CD-CAAC-DCA2-6AB1-1F92BC732C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6725" y="3348038"/>
            <a:ext cx="6119813" cy="53276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2" tIns="46577" rIns="93152" bIns="46577"/>
          <a:lstStyle/>
          <a:p>
            <a:pPr defTabSz="914400"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>
            <a:extLst>
              <a:ext uri="{FF2B5EF4-FFF2-40B4-BE49-F238E27FC236}">
                <a16:creationId xmlns:a16="http://schemas.microsoft.com/office/drawing/2014/main" id="{FA056C6D-73E1-63FE-1607-CCD397529A05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1925" y="8829675"/>
            <a:ext cx="3036888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8" tIns="46579" rIns="93158" bIns="46579" anchor="b"/>
          <a:lstStyle>
            <a:lvl1pPr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0BE02FF8-3F08-4B5C-917E-B5F1C8B0B164}" type="slidenum">
              <a:rPr lang="en-GB" altLang="en-US" sz="1300" b="0">
                <a:solidFill>
                  <a:schemeClr val="tx1"/>
                </a:solidFill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lang="en-GB" altLang="en-US" sz="1300" b="0">
              <a:solidFill>
                <a:schemeClr val="tx1"/>
              </a:solidFill>
            </a:endParaRPr>
          </a:p>
        </p:txBody>
      </p:sp>
      <p:sp>
        <p:nvSpPr>
          <p:cNvPr id="87043" name="Rectangle 2">
            <a:extLst>
              <a:ext uri="{FF2B5EF4-FFF2-40B4-BE49-F238E27FC236}">
                <a16:creationId xmlns:a16="http://schemas.microsoft.com/office/drawing/2014/main" id="{4A6C870F-6409-F2B3-CDFF-492F54A0296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6913"/>
            <a:ext cx="4649788" cy="3487737"/>
          </a:xfrm>
        </p:spPr>
      </p:sp>
      <p:sp>
        <p:nvSpPr>
          <p:cNvPr id="87044" name="Rectangle 3">
            <a:extLst>
              <a:ext uri="{FF2B5EF4-FFF2-40B4-BE49-F238E27FC236}">
                <a16:creationId xmlns:a16="http://schemas.microsoft.com/office/drawing/2014/main" id="{FECB5F43-1092-16D8-7CA0-1389801D2D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1913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8" tIns="46579" rIns="93158" bIns="46579"/>
          <a:lstStyle/>
          <a:p>
            <a:pPr defTabSz="914400"/>
            <a:endParaRPr lang="en-US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>
            <a:extLst>
              <a:ext uri="{FF2B5EF4-FFF2-40B4-BE49-F238E27FC236}">
                <a16:creationId xmlns:a16="http://schemas.microsoft.com/office/drawing/2014/main" id="{A53C7CC0-4859-C3CC-0010-E6919F1AA73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6913"/>
            <a:ext cx="4649788" cy="3487737"/>
          </a:xfrm>
        </p:spPr>
      </p:sp>
      <p:sp>
        <p:nvSpPr>
          <p:cNvPr id="91139" name="Notes Placeholder 2">
            <a:extLst>
              <a:ext uri="{FF2B5EF4-FFF2-40B4-BE49-F238E27FC236}">
                <a16:creationId xmlns:a16="http://schemas.microsoft.com/office/drawing/2014/main" id="{D40738DB-9B53-878D-5819-2BDC19C357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3450" y="4416425"/>
            <a:ext cx="5141913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8" tIns="46579" rIns="93158" bIns="46579"/>
          <a:lstStyle/>
          <a:p>
            <a:pPr defTabSz="914400"/>
            <a:endParaRPr lang="en-IE" altLang="en-US"/>
          </a:p>
        </p:txBody>
      </p:sp>
      <p:sp>
        <p:nvSpPr>
          <p:cNvPr id="91140" name="Slide Number Placeholder 3">
            <a:extLst>
              <a:ext uri="{FF2B5EF4-FFF2-40B4-BE49-F238E27FC236}">
                <a16:creationId xmlns:a16="http://schemas.microsoft.com/office/drawing/2014/main" id="{A3050A36-A363-3495-76A7-6AC62D2473F2}"/>
              </a:ext>
            </a:extLst>
          </p:cNvPr>
          <p:cNvSpPr txBox="1">
            <a:spLocks noGrp="1"/>
          </p:cNvSpPr>
          <p:nvPr/>
        </p:nvSpPr>
        <p:spPr bwMode="auto">
          <a:xfrm>
            <a:off x="3971925" y="8829675"/>
            <a:ext cx="3036888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8" tIns="46579" rIns="93158" bIns="46579" anchor="b"/>
          <a:lstStyle>
            <a:lvl1pPr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81BAAD62-7D4F-435E-AA70-08168A17B5AB}" type="slidenum">
              <a:rPr lang="en-GB" altLang="en-US" sz="1300" b="0">
                <a:solidFill>
                  <a:schemeClr val="tx1"/>
                </a:solidFill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48</a:t>
            </a:fld>
            <a:endParaRPr lang="en-GB" altLang="en-US" sz="13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>
            <a:extLst>
              <a:ext uri="{FF2B5EF4-FFF2-40B4-BE49-F238E27FC236}">
                <a16:creationId xmlns:a16="http://schemas.microsoft.com/office/drawing/2014/main" id="{899D2EDB-A790-FE06-84D2-239A63EA3C2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54100" y="303213"/>
            <a:ext cx="4746625" cy="3560762"/>
          </a:xfrm>
        </p:spPr>
      </p:sp>
      <p:sp>
        <p:nvSpPr>
          <p:cNvPr id="11267" name="Text Box 2">
            <a:extLst>
              <a:ext uri="{FF2B5EF4-FFF2-40B4-BE49-F238E27FC236}">
                <a16:creationId xmlns:a16="http://schemas.microsoft.com/office/drawing/2014/main" id="{5C6927EA-1C98-0589-A5F4-7DFC99DD82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4316413"/>
            <a:ext cx="5853112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>
            <a:extLst>
              <a:ext uri="{FF2B5EF4-FFF2-40B4-BE49-F238E27FC236}">
                <a16:creationId xmlns:a16="http://schemas.microsoft.com/office/drawing/2014/main" id="{9DCB34C2-2D3D-91EE-52A4-F1B53288A88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8200" cy="3486150"/>
          </a:xfrm>
        </p:spPr>
      </p:sp>
      <p:sp>
        <p:nvSpPr>
          <p:cNvPr id="95235" name="Rectangle 3">
            <a:extLst>
              <a:ext uri="{FF2B5EF4-FFF2-40B4-BE49-F238E27FC236}">
                <a16:creationId xmlns:a16="http://schemas.microsoft.com/office/drawing/2014/main" id="{7793D1D8-6CF2-4BC9-9503-CDFE332338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44600" y="3562350"/>
            <a:ext cx="4751388" cy="50355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9" tIns="46580" rIns="93159" bIns="46580"/>
          <a:lstStyle/>
          <a:p>
            <a:pPr defTabSz="914400"/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>
            <a:extLst>
              <a:ext uri="{FF2B5EF4-FFF2-40B4-BE49-F238E27FC236}">
                <a16:creationId xmlns:a16="http://schemas.microsoft.com/office/drawing/2014/main" id="{301648F6-EDEA-2AF4-2551-87AEB76B712C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0338" y="8829675"/>
            <a:ext cx="30368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2" tIns="46577" rIns="93152" bIns="46577" anchor="b"/>
          <a:lstStyle>
            <a:lvl1pPr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E2A03E0E-FA58-4203-95CC-D030FA90B334}" type="slidenum">
              <a:rPr lang="en-US" altLang="en-US" sz="1300" b="0">
                <a:solidFill>
                  <a:schemeClr val="tx1"/>
                </a:solidFill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55</a:t>
            </a:fld>
            <a:endParaRPr lang="en-US" altLang="en-US" sz="13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0355" name="Rectangle 2">
            <a:extLst>
              <a:ext uri="{FF2B5EF4-FFF2-40B4-BE49-F238E27FC236}">
                <a16:creationId xmlns:a16="http://schemas.microsoft.com/office/drawing/2014/main" id="{5FE37EFD-F9CC-BC2B-D4EF-31AAA4BD5E6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31913" y="31750"/>
            <a:ext cx="4230687" cy="3173413"/>
          </a:xfrm>
        </p:spPr>
      </p:sp>
      <p:sp>
        <p:nvSpPr>
          <p:cNvPr id="100356" name="Rectangle 3">
            <a:extLst>
              <a:ext uri="{FF2B5EF4-FFF2-40B4-BE49-F238E27FC236}">
                <a16:creationId xmlns:a16="http://schemas.microsoft.com/office/drawing/2014/main" id="{80A90256-78A5-E5F6-E63B-02F534951F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6725" y="3348038"/>
            <a:ext cx="6119813" cy="53276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2" tIns="46577" rIns="93152" bIns="46577"/>
          <a:lstStyle/>
          <a:p>
            <a:pPr defTabSz="914400"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>
            <a:extLst>
              <a:ext uri="{FF2B5EF4-FFF2-40B4-BE49-F238E27FC236}">
                <a16:creationId xmlns:a16="http://schemas.microsoft.com/office/drawing/2014/main" id="{585A70BA-74F0-B9F3-0DC9-DC1C2F20105E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1925" y="8829675"/>
            <a:ext cx="3036888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9" tIns="46580" rIns="93159" bIns="46580" anchor="b"/>
          <a:lstStyle>
            <a:lvl1pPr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67D9A21F-9A6C-43BC-90B5-92AA0B5ECE0D}" type="slidenum">
              <a:rPr lang="en-US" altLang="en-US" b="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57</a:t>
            </a:fld>
            <a:endParaRPr lang="en-US" altLang="en-US" b="0">
              <a:solidFill>
                <a:schemeClr val="tx1"/>
              </a:solidFill>
              <a:latin typeface="Times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103427" name="Rectangle 2">
            <a:extLst>
              <a:ext uri="{FF2B5EF4-FFF2-40B4-BE49-F238E27FC236}">
                <a16:creationId xmlns:a16="http://schemas.microsoft.com/office/drawing/2014/main" id="{9D343AF7-2BA8-67A6-A4CE-FD69904C96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8200" cy="3486150"/>
          </a:xfrm>
        </p:spPr>
      </p:sp>
      <p:sp>
        <p:nvSpPr>
          <p:cNvPr id="103428" name="Rectangle 3">
            <a:extLst>
              <a:ext uri="{FF2B5EF4-FFF2-40B4-BE49-F238E27FC236}">
                <a16:creationId xmlns:a16="http://schemas.microsoft.com/office/drawing/2014/main" id="{E8C8003B-9CF1-AA6B-7109-B1BF612E89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5038" y="4414838"/>
            <a:ext cx="5138737" cy="41830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9" tIns="46580" rIns="93159" bIns="46580"/>
          <a:lstStyle/>
          <a:p>
            <a:pPr defTabSz="914400"/>
            <a:endParaRPr lang="en-US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מציין מיקום של תמונת שקופית 1">
            <a:extLst>
              <a:ext uri="{FF2B5EF4-FFF2-40B4-BE49-F238E27FC236}">
                <a16:creationId xmlns:a16="http://schemas.microsoft.com/office/drawing/2014/main" id="{44D49E8D-9436-3477-FBA7-5F85F239011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189038" y="703263"/>
            <a:ext cx="4630737" cy="3473450"/>
          </a:xfrm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5" name="מציין מיקום של הערות 2">
            <a:extLst>
              <a:ext uri="{FF2B5EF4-FFF2-40B4-BE49-F238E27FC236}">
                <a16:creationId xmlns:a16="http://schemas.microsoft.com/office/drawing/2014/main" id="{E417CC08-7C21-1CC9-F9F2-94B289429F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1675" y="4414838"/>
            <a:ext cx="5607050" cy="41830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9" tIns="46580" rIns="93159" bIns="46580"/>
          <a:lstStyle/>
          <a:p>
            <a:pPr defTabSz="914400"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05476" name="מציין מיקום של מספר שקופית 3">
            <a:extLst>
              <a:ext uri="{FF2B5EF4-FFF2-40B4-BE49-F238E27FC236}">
                <a16:creationId xmlns:a16="http://schemas.microsoft.com/office/drawing/2014/main" id="{8245F4C3-67D1-8BE7-2D2E-AD97086A32DD}"/>
              </a:ext>
            </a:extLst>
          </p:cNvPr>
          <p:cNvSpPr txBox="1">
            <a:spLocks noGrp="1"/>
          </p:cNvSpPr>
          <p:nvPr/>
        </p:nvSpPr>
        <p:spPr bwMode="auto">
          <a:xfrm>
            <a:off x="3970338" y="8828088"/>
            <a:ext cx="3036887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9" tIns="46580" rIns="93159" bIns="46580" anchor="b"/>
          <a:lstStyle>
            <a:lvl1pPr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4FCE8F-36A5-4D03-9C2F-126D486A8E98}" type="slidenum">
              <a:rPr lang="ar-SA" altLang="en-US" b="0">
                <a:solidFill>
                  <a:schemeClr val="tx1"/>
                </a:solidFill>
                <a:latin typeface="Calibri" panose="020F050202020403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58</a:t>
            </a:fld>
            <a:endParaRPr lang="en-US" altLang="en-US" b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מציין מיקום של תמונת שקופית 1">
            <a:extLst>
              <a:ext uri="{FF2B5EF4-FFF2-40B4-BE49-F238E27FC236}">
                <a16:creationId xmlns:a16="http://schemas.microsoft.com/office/drawing/2014/main" id="{D62C9096-4431-1E5E-CD51-98254E8416C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189038" y="703263"/>
            <a:ext cx="4630737" cy="3473450"/>
          </a:xfrm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7523" name="מציין מיקום של הערות 2">
            <a:extLst>
              <a:ext uri="{FF2B5EF4-FFF2-40B4-BE49-F238E27FC236}">
                <a16:creationId xmlns:a16="http://schemas.microsoft.com/office/drawing/2014/main" id="{D5CC6D14-998E-CA0F-0980-D1127ED784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1675" y="4414838"/>
            <a:ext cx="5607050" cy="41830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9" tIns="46580" rIns="93159" bIns="46580"/>
          <a:lstStyle/>
          <a:p>
            <a:pPr defTabSz="914400"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07524" name="מציין מיקום של מספר שקופית 3">
            <a:extLst>
              <a:ext uri="{FF2B5EF4-FFF2-40B4-BE49-F238E27FC236}">
                <a16:creationId xmlns:a16="http://schemas.microsoft.com/office/drawing/2014/main" id="{09815174-07CB-7185-D547-DCB53F213C6B}"/>
              </a:ext>
            </a:extLst>
          </p:cNvPr>
          <p:cNvSpPr txBox="1">
            <a:spLocks noGrp="1"/>
          </p:cNvSpPr>
          <p:nvPr/>
        </p:nvSpPr>
        <p:spPr bwMode="auto">
          <a:xfrm>
            <a:off x="3970338" y="8828088"/>
            <a:ext cx="3036887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9" tIns="46580" rIns="93159" bIns="46580" anchor="b"/>
          <a:lstStyle>
            <a:lvl1pPr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8DC6762-4246-4853-9614-B503B5E8AA09}" type="slidenum">
              <a:rPr lang="ar-SA" altLang="en-US" b="0">
                <a:solidFill>
                  <a:schemeClr val="tx1"/>
                </a:solidFill>
                <a:latin typeface="Calibri" panose="020F050202020403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59</a:t>
            </a:fld>
            <a:endParaRPr lang="en-US" altLang="en-US" b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>
            <a:extLst>
              <a:ext uri="{FF2B5EF4-FFF2-40B4-BE49-F238E27FC236}">
                <a16:creationId xmlns:a16="http://schemas.microsoft.com/office/drawing/2014/main" id="{05091348-2283-9609-0D4B-E5EC3A05FE4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6913"/>
            <a:ext cx="4649788" cy="3487737"/>
          </a:xfrm>
        </p:spPr>
      </p:sp>
      <p:sp>
        <p:nvSpPr>
          <p:cNvPr id="111619" name="Notes Placeholder 2">
            <a:extLst>
              <a:ext uri="{FF2B5EF4-FFF2-40B4-BE49-F238E27FC236}">
                <a16:creationId xmlns:a16="http://schemas.microsoft.com/office/drawing/2014/main" id="{B5BB8B7A-C5C3-56AB-0CCC-F65957C1B9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3450" y="4416425"/>
            <a:ext cx="5141913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8" tIns="46579" rIns="93158" bIns="46579"/>
          <a:lstStyle/>
          <a:p>
            <a:pPr defTabSz="914400"/>
            <a:endParaRPr lang="en-IE" altLang="en-US"/>
          </a:p>
        </p:txBody>
      </p:sp>
      <p:sp>
        <p:nvSpPr>
          <p:cNvPr id="111620" name="Slide Number Placeholder 3">
            <a:extLst>
              <a:ext uri="{FF2B5EF4-FFF2-40B4-BE49-F238E27FC236}">
                <a16:creationId xmlns:a16="http://schemas.microsoft.com/office/drawing/2014/main" id="{0D343359-7200-4986-DE44-B23FBC5C52C0}"/>
              </a:ext>
            </a:extLst>
          </p:cNvPr>
          <p:cNvSpPr txBox="1">
            <a:spLocks noGrp="1"/>
          </p:cNvSpPr>
          <p:nvPr/>
        </p:nvSpPr>
        <p:spPr bwMode="auto">
          <a:xfrm>
            <a:off x="3971925" y="8829675"/>
            <a:ext cx="3036888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8" tIns="46579" rIns="93158" bIns="46579" anchor="b"/>
          <a:lstStyle>
            <a:lvl1pPr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E00CA170-DBB5-41B6-A450-C6E356E3F1ED}" type="slidenum">
              <a:rPr lang="en-GB" altLang="en-US" sz="1300" b="0">
                <a:solidFill>
                  <a:schemeClr val="tx1"/>
                </a:solidFill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62</a:t>
            </a:fld>
            <a:endParaRPr lang="en-GB" altLang="en-US" sz="13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>
            <a:extLst>
              <a:ext uri="{FF2B5EF4-FFF2-40B4-BE49-F238E27FC236}">
                <a16:creationId xmlns:a16="http://schemas.microsoft.com/office/drawing/2014/main" id="{BFB45153-AE7E-7ACC-B64A-F32A07386A08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1925" y="8829675"/>
            <a:ext cx="3036888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9" tIns="46580" rIns="93159" bIns="46580" anchor="b"/>
          <a:lstStyle>
            <a:lvl1pPr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14C58E82-75D2-4337-B172-FCA6E75EC090}" type="slidenum">
              <a:rPr lang="en-US" altLang="en-US" b="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64</a:t>
            </a:fld>
            <a:endParaRPr lang="en-US" altLang="en-US" b="0">
              <a:solidFill>
                <a:schemeClr val="tx1"/>
              </a:solidFill>
              <a:latin typeface="Times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114691" name="Rectangle 2">
            <a:extLst>
              <a:ext uri="{FF2B5EF4-FFF2-40B4-BE49-F238E27FC236}">
                <a16:creationId xmlns:a16="http://schemas.microsoft.com/office/drawing/2014/main" id="{4C881C9E-959C-F787-B1F3-A5BBAA9196C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8200" cy="3486150"/>
          </a:xfrm>
        </p:spPr>
      </p:sp>
      <p:sp>
        <p:nvSpPr>
          <p:cNvPr id="114692" name="Rectangle 3">
            <a:extLst>
              <a:ext uri="{FF2B5EF4-FFF2-40B4-BE49-F238E27FC236}">
                <a16:creationId xmlns:a16="http://schemas.microsoft.com/office/drawing/2014/main" id="{948654E7-D89E-5015-1776-DC3F4961AC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5038" y="4414838"/>
            <a:ext cx="5138737" cy="41830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9" tIns="46580" rIns="93159" bIns="46580"/>
          <a:lstStyle/>
          <a:p>
            <a:pPr defTabSz="914400"/>
            <a:endParaRPr lang="en-US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>
            <a:extLst>
              <a:ext uri="{FF2B5EF4-FFF2-40B4-BE49-F238E27FC236}">
                <a16:creationId xmlns:a16="http://schemas.microsoft.com/office/drawing/2014/main" id="{4FB9F574-2C21-7128-9A76-101339F1FE9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6913"/>
            <a:ext cx="4649788" cy="3487737"/>
          </a:xfrm>
        </p:spPr>
      </p:sp>
      <p:sp>
        <p:nvSpPr>
          <p:cNvPr id="119811" name="Notes Placeholder 2">
            <a:extLst>
              <a:ext uri="{FF2B5EF4-FFF2-40B4-BE49-F238E27FC236}">
                <a16:creationId xmlns:a16="http://schemas.microsoft.com/office/drawing/2014/main" id="{83BC22C1-5591-59E9-9ED1-841DC05B5E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3450" y="4416425"/>
            <a:ext cx="5141913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8" tIns="46579" rIns="93158" bIns="46579"/>
          <a:lstStyle/>
          <a:p>
            <a:pPr defTabSz="914400"/>
            <a:endParaRPr lang="en-IE" altLang="en-US"/>
          </a:p>
        </p:txBody>
      </p:sp>
      <p:sp>
        <p:nvSpPr>
          <p:cNvPr id="119812" name="Slide Number Placeholder 3">
            <a:extLst>
              <a:ext uri="{FF2B5EF4-FFF2-40B4-BE49-F238E27FC236}">
                <a16:creationId xmlns:a16="http://schemas.microsoft.com/office/drawing/2014/main" id="{5492E425-5383-3D69-9974-9748438D24C9}"/>
              </a:ext>
            </a:extLst>
          </p:cNvPr>
          <p:cNvSpPr txBox="1">
            <a:spLocks noGrp="1"/>
          </p:cNvSpPr>
          <p:nvPr/>
        </p:nvSpPr>
        <p:spPr bwMode="auto">
          <a:xfrm>
            <a:off x="3971925" y="8829675"/>
            <a:ext cx="3036888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8" tIns="46579" rIns="93158" bIns="46579" anchor="b"/>
          <a:lstStyle>
            <a:lvl1pPr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77525D45-24FF-41A8-A0A3-9BE3A4EFD0C6}" type="slidenum">
              <a:rPr lang="en-GB" altLang="en-US" sz="1300" b="0">
                <a:solidFill>
                  <a:schemeClr val="tx1"/>
                </a:solidFill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68</a:t>
            </a:fld>
            <a:endParaRPr lang="en-GB" altLang="en-US" sz="13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>
            <a:extLst>
              <a:ext uri="{FF2B5EF4-FFF2-40B4-BE49-F238E27FC236}">
                <a16:creationId xmlns:a16="http://schemas.microsoft.com/office/drawing/2014/main" id="{197EB680-345D-E527-FAB8-85F15281DBEE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0338" y="8829675"/>
            <a:ext cx="30368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2" tIns="46577" rIns="93152" bIns="46577" anchor="b"/>
          <a:lstStyle>
            <a:lvl1pPr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7FA213E5-8093-4B6F-8407-E637BBE6A376}" type="slidenum">
              <a:rPr lang="en-US" altLang="en-US" sz="1300" b="0">
                <a:solidFill>
                  <a:schemeClr val="tx1"/>
                </a:solidFill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69</a:t>
            </a:fld>
            <a:endParaRPr lang="en-US" altLang="en-US" sz="13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21859" name="Rectangle 2">
            <a:extLst>
              <a:ext uri="{FF2B5EF4-FFF2-40B4-BE49-F238E27FC236}">
                <a16:creationId xmlns:a16="http://schemas.microsoft.com/office/drawing/2014/main" id="{2BE02D1F-B966-5901-3045-14799098C3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8500"/>
            <a:ext cx="4646613" cy="3484563"/>
          </a:xfrm>
        </p:spPr>
      </p:sp>
      <p:sp>
        <p:nvSpPr>
          <p:cNvPr id="121860" name="Rectangle 3">
            <a:extLst>
              <a:ext uri="{FF2B5EF4-FFF2-40B4-BE49-F238E27FC236}">
                <a16:creationId xmlns:a16="http://schemas.microsoft.com/office/drawing/2014/main" id="{5870BF89-DC99-25A1-335F-C421BC4812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1675" y="4414838"/>
            <a:ext cx="5605463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2" tIns="46577" rIns="93152" bIns="46577"/>
          <a:lstStyle/>
          <a:p>
            <a:pPr defTabSz="914400"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>
            <a:extLst>
              <a:ext uri="{FF2B5EF4-FFF2-40B4-BE49-F238E27FC236}">
                <a16:creationId xmlns:a16="http://schemas.microsoft.com/office/drawing/2014/main" id="{5E39D70A-1C79-128E-6651-685E0DAC0CC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1925" y="8829675"/>
            <a:ext cx="3036888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9" tIns="46580" rIns="93159" bIns="46580" anchor="b"/>
          <a:lstStyle>
            <a:lvl1pPr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0AD11000-72F9-4E95-A877-6E9A5D540197}" type="slidenum">
              <a:rPr lang="en-US" altLang="en-US" b="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70</a:t>
            </a:fld>
            <a:endParaRPr lang="en-US" altLang="en-US" b="0">
              <a:solidFill>
                <a:schemeClr val="tx1"/>
              </a:solidFill>
              <a:latin typeface="Times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123907" name="Rectangle 2">
            <a:extLst>
              <a:ext uri="{FF2B5EF4-FFF2-40B4-BE49-F238E27FC236}">
                <a16:creationId xmlns:a16="http://schemas.microsoft.com/office/drawing/2014/main" id="{3B701F06-5834-06A2-2563-F1100491369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8200" cy="3486150"/>
          </a:xfrm>
          <a:solidFill>
            <a:srgbClr val="FFFFFF"/>
          </a:solidFill>
        </p:spPr>
      </p:sp>
      <p:sp>
        <p:nvSpPr>
          <p:cNvPr id="123908" name="Rectangle 3">
            <a:extLst>
              <a:ext uri="{FF2B5EF4-FFF2-40B4-BE49-F238E27FC236}">
                <a16:creationId xmlns:a16="http://schemas.microsoft.com/office/drawing/2014/main" id="{AF19CFF5-277E-93CE-910F-16FC785C9F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5038" y="4414838"/>
            <a:ext cx="5138737" cy="4183062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 lIns="93159" tIns="46580" rIns="93159" bIns="46580"/>
          <a:lstStyle/>
          <a:p>
            <a:pPr defTabSz="914400"/>
            <a:r>
              <a:rPr lang="en-US" altLang="en-US"/>
              <a:t>Lazy evaluation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>
            <a:extLst>
              <a:ext uri="{FF2B5EF4-FFF2-40B4-BE49-F238E27FC236}">
                <a16:creationId xmlns:a16="http://schemas.microsoft.com/office/drawing/2014/main" id="{36A5FBF2-7684-6A54-FBDB-F86E194150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54100" y="303213"/>
            <a:ext cx="4746625" cy="3560762"/>
          </a:xfrm>
        </p:spPr>
      </p:sp>
      <p:sp>
        <p:nvSpPr>
          <p:cNvPr id="13315" name="Text Box 2">
            <a:extLst>
              <a:ext uri="{FF2B5EF4-FFF2-40B4-BE49-F238E27FC236}">
                <a16:creationId xmlns:a16="http://schemas.microsoft.com/office/drawing/2014/main" id="{47ACF8D2-1F5D-213F-9B5F-3CE5BD89E1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4316413"/>
            <a:ext cx="5853112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>
            <a:extLst>
              <a:ext uri="{FF2B5EF4-FFF2-40B4-BE49-F238E27FC236}">
                <a16:creationId xmlns:a16="http://schemas.microsoft.com/office/drawing/2014/main" id="{6E69B448-7872-AEA3-F6B3-75C37BA4A765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1925" y="8829675"/>
            <a:ext cx="3036888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9" tIns="46580" rIns="93159" bIns="46580" anchor="b"/>
          <a:lstStyle>
            <a:lvl1pPr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D932E624-DD88-49B7-B59D-10C5B47FF8D4}" type="slidenum">
              <a:rPr lang="en-US" altLang="en-US" b="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71</a:t>
            </a:fld>
            <a:endParaRPr lang="en-US" altLang="en-US" b="0">
              <a:solidFill>
                <a:schemeClr val="tx1"/>
              </a:solidFill>
              <a:latin typeface="Times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125955" name="Rectangle 2">
            <a:extLst>
              <a:ext uri="{FF2B5EF4-FFF2-40B4-BE49-F238E27FC236}">
                <a16:creationId xmlns:a16="http://schemas.microsoft.com/office/drawing/2014/main" id="{A6E11CBC-7474-EFF9-7292-862D5D29F4A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8200" cy="3486150"/>
          </a:xfrm>
        </p:spPr>
      </p:sp>
      <p:sp>
        <p:nvSpPr>
          <p:cNvPr id="125956" name="Rectangle 3">
            <a:extLst>
              <a:ext uri="{FF2B5EF4-FFF2-40B4-BE49-F238E27FC236}">
                <a16:creationId xmlns:a16="http://schemas.microsoft.com/office/drawing/2014/main" id="{1C2465F2-9014-6BDC-14EA-507A5E499D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5038" y="4414838"/>
            <a:ext cx="5138737" cy="41830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9" tIns="46580" rIns="93159" bIns="46580"/>
          <a:lstStyle/>
          <a:p>
            <a:pPr defTabSz="914400"/>
            <a:endParaRPr lang="en-US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>
            <a:extLst>
              <a:ext uri="{FF2B5EF4-FFF2-40B4-BE49-F238E27FC236}">
                <a16:creationId xmlns:a16="http://schemas.microsoft.com/office/drawing/2014/main" id="{9685499F-CBD0-3A1A-7042-91DA22A50F1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8200" cy="3486150"/>
          </a:xfrm>
        </p:spPr>
      </p:sp>
      <p:sp>
        <p:nvSpPr>
          <p:cNvPr id="130051" name="Rectangle 3">
            <a:extLst>
              <a:ext uri="{FF2B5EF4-FFF2-40B4-BE49-F238E27FC236}">
                <a16:creationId xmlns:a16="http://schemas.microsoft.com/office/drawing/2014/main" id="{A79B5B21-8FF6-CB40-C167-B9A712BD76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1675" y="4414838"/>
            <a:ext cx="5607050" cy="41830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>
            <a:extLst>
              <a:ext uri="{FF2B5EF4-FFF2-40B4-BE49-F238E27FC236}">
                <a16:creationId xmlns:a16="http://schemas.microsoft.com/office/drawing/2014/main" id="{EC755B5E-D465-4605-B3C1-1E61B0E29258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1925" y="8829675"/>
            <a:ext cx="3036888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9" tIns="46580" rIns="93159" bIns="46580" anchor="b"/>
          <a:lstStyle>
            <a:lvl1pPr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1004A8EB-BC6A-40E6-8255-5DBD6E1995F6}" type="slidenum">
              <a:rPr lang="en-US" altLang="en-US" b="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75</a:t>
            </a:fld>
            <a:endParaRPr lang="en-US" altLang="en-US" b="0">
              <a:solidFill>
                <a:schemeClr val="tx1"/>
              </a:solidFill>
              <a:latin typeface="Times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132099" name="Rectangle 2">
            <a:extLst>
              <a:ext uri="{FF2B5EF4-FFF2-40B4-BE49-F238E27FC236}">
                <a16:creationId xmlns:a16="http://schemas.microsoft.com/office/drawing/2014/main" id="{3DE260C8-507D-302F-76FE-DAB3B53BF7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8200" cy="3486150"/>
          </a:xfrm>
        </p:spPr>
      </p:sp>
      <p:sp>
        <p:nvSpPr>
          <p:cNvPr id="132100" name="Rectangle 3">
            <a:extLst>
              <a:ext uri="{FF2B5EF4-FFF2-40B4-BE49-F238E27FC236}">
                <a16:creationId xmlns:a16="http://schemas.microsoft.com/office/drawing/2014/main" id="{F4A2B4AD-1F47-5BCD-A4D0-1F269D7FDB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5038" y="4414838"/>
            <a:ext cx="5138737" cy="41830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9" tIns="46580" rIns="93159" bIns="46580"/>
          <a:lstStyle/>
          <a:p>
            <a:pPr defTabSz="914400"/>
            <a:endParaRPr lang="en-US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1">
            <a:extLst>
              <a:ext uri="{FF2B5EF4-FFF2-40B4-BE49-F238E27FC236}">
                <a16:creationId xmlns:a16="http://schemas.microsoft.com/office/drawing/2014/main" id="{BE799A27-E7CE-8629-887A-89FB8F30F5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88" y="0"/>
            <a:ext cx="1587" cy="15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5171" name="Rectangle 2">
            <a:extLst>
              <a:ext uri="{FF2B5EF4-FFF2-40B4-BE49-F238E27FC236}">
                <a16:creationId xmlns:a16="http://schemas.microsoft.com/office/drawing/2014/main" id="{BCF8C2CB-F42B-E1D5-A9D7-0B80BCF11C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1675" y="4414838"/>
            <a:ext cx="5607050" cy="41830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>
            <a:extLst>
              <a:ext uri="{FF2B5EF4-FFF2-40B4-BE49-F238E27FC236}">
                <a16:creationId xmlns:a16="http://schemas.microsoft.com/office/drawing/2014/main" id="{F34AFAEF-2E40-FA67-671E-73378D8D422B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1925" y="8829675"/>
            <a:ext cx="3036888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9" tIns="46580" rIns="93159" bIns="46580" anchor="b"/>
          <a:lstStyle>
            <a:lvl1pPr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1BF0274D-7D8E-434B-82BF-2966F1FB1EA4}" type="slidenum">
              <a:rPr lang="en-US" altLang="en-US" b="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79</a:t>
            </a:fld>
            <a:endParaRPr lang="en-US" altLang="en-US" b="0">
              <a:solidFill>
                <a:schemeClr val="tx1"/>
              </a:solidFill>
              <a:latin typeface="Times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138243" name="Rectangle 2">
            <a:extLst>
              <a:ext uri="{FF2B5EF4-FFF2-40B4-BE49-F238E27FC236}">
                <a16:creationId xmlns:a16="http://schemas.microsoft.com/office/drawing/2014/main" id="{B28A7A40-A36B-08B8-4189-C2F5E5B7085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8200" cy="3486150"/>
          </a:xfrm>
        </p:spPr>
      </p:sp>
      <p:sp>
        <p:nvSpPr>
          <p:cNvPr id="138244" name="Rectangle 3">
            <a:extLst>
              <a:ext uri="{FF2B5EF4-FFF2-40B4-BE49-F238E27FC236}">
                <a16:creationId xmlns:a16="http://schemas.microsoft.com/office/drawing/2014/main" id="{3C3018FB-4F4A-56A9-1179-E27843DA22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5038" y="4414838"/>
            <a:ext cx="5138737" cy="41830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9" tIns="46580" rIns="93159" bIns="46580"/>
          <a:lstStyle/>
          <a:p>
            <a:pPr defTabSz="914400"/>
            <a:endParaRPr lang="en-US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>
            <a:extLst>
              <a:ext uri="{FF2B5EF4-FFF2-40B4-BE49-F238E27FC236}">
                <a16:creationId xmlns:a16="http://schemas.microsoft.com/office/drawing/2014/main" id="{9F1B8723-2858-60C4-9D42-1F3CB235B93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8200" cy="3486150"/>
          </a:xfrm>
        </p:spPr>
      </p:sp>
      <p:sp>
        <p:nvSpPr>
          <p:cNvPr id="140291" name="Rectangle 3">
            <a:extLst>
              <a:ext uri="{FF2B5EF4-FFF2-40B4-BE49-F238E27FC236}">
                <a16:creationId xmlns:a16="http://schemas.microsoft.com/office/drawing/2014/main" id="{3D14DA6D-8786-0D58-1640-5F9361058B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1675" y="4414838"/>
            <a:ext cx="5607050" cy="41830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>
            <a:extLst>
              <a:ext uri="{FF2B5EF4-FFF2-40B4-BE49-F238E27FC236}">
                <a16:creationId xmlns:a16="http://schemas.microsoft.com/office/drawing/2014/main" id="{289FD3E8-A26A-5227-57F4-3D15260C0CF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6913"/>
            <a:ext cx="4648200" cy="3486150"/>
          </a:xfrm>
        </p:spPr>
      </p:sp>
      <p:sp>
        <p:nvSpPr>
          <p:cNvPr id="142339" name="Rectangle 3">
            <a:extLst>
              <a:ext uri="{FF2B5EF4-FFF2-40B4-BE49-F238E27FC236}">
                <a16:creationId xmlns:a16="http://schemas.microsoft.com/office/drawing/2014/main" id="{2FB72852-6BBC-D9F0-F4CC-58F08A5F0C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1675" y="4416425"/>
            <a:ext cx="5607050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>
            <a:extLst>
              <a:ext uri="{FF2B5EF4-FFF2-40B4-BE49-F238E27FC236}">
                <a16:creationId xmlns:a16="http://schemas.microsoft.com/office/drawing/2014/main" id="{BC3E1920-24ED-66E4-1700-188DCA46F66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15363" name="Notes Placeholder 2">
            <a:extLst>
              <a:ext uri="{FF2B5EF4-FFF2-40B4-BE49-F238E27FC236}">
                <a16:creationId xmlns:a16="http://schemas.microsoft.com/office/drawing/2014/main" id="{607F66A0-5BF3-FC54-B935-504162D203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3177" tIns="46589" rIns="93177" bIns="46589"/>
          <a:lstStyle/>
          <a:p>
            <a:pPr eaLnBrk="1" hangingPunct="1"/>
            <a:endParaRPr lang="en-US" altLang="en-US"/>
          </a:p>
        </p:txBody>
      </p:sp>
      <p:sp>
        <p:nvSpPr>
          <p:cNvPr id="15364" name="Slide Number Placeholder 3">
            <a:extLst>
              <a:ext uri="{FF2B5EF4-FFF2-40B4-BE49-F238E27FC236}">
                <a16:creationId xmlns:a16="http://schemas.microsoft.com/office/drawing/2014/main" id="{CF274CF5-1504-7178-1B24-492695B5C737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7" tIns="46589" rIns="93177" bIns="46589" anchor="b"/>
          <a:lstStyle>
            <a:lvl1pPr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FB328D4B-5CED-449A-933C-5C19741E464C}" type="slidenum">
              <a:rPr lang="en-US" altLang="en-US">
                <a:solidFill>
                  <a:schemeClr val="tx1"/>
                </a:solidFill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>
            <a:extLst>
              <a:ext uri="{FF2B5EF4-FFF2-40B4-BE49-F238E27FC236}">
                <a16:creationId xmlns:a16="http://schemas.microsoft.com/office/drawing/2014/main" id="{8EE691A5-E3FE-8FC7-9992-8740F7C853A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54100" y="303213"/>
            <a:ext cx="4746625" cy="3560762"/>
          </a:xfrm>
        </p:spPr>
      </p:sp>
      <p:sp>
        <p:nvSpPr>
          <p:cNvPr id="17411" name="Text Box 2">
            <a:extLst>
              <a:ext uri="{FF2B5EF4-FFF2-40B4-BE49-F238E27FC236}">
                <a16:creationId xmlns:a16="http://schemas.microsoft.com/office/drawing/2014/main" id="{4B9564BC-15DC-B20E-375C-105A7DC7D7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4316413"/>
            <a:ext cx="5853112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>
            <a:extLst>
              <a:ext uri="{FF2B5EF4-FFF2-40B4-BE49-F238E27FC236}">
                <a16:creationId xmlns:a16="http://schemas.microsoft.com/office/drawing/2014/main" id="{22C49B96-EFE1-36A8-5128-3BB82ABF6B2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54100" y="303213"/>
            <a:ext cx="4746625" cy="3560762"/>
          </a:xfrm>
        </p:spPr>
      </p:sp>
      <p:sp>
        <p:nvSpPr>
          <p:cNvPr id="19459" name="Text Box 2">
            <a:extLst>
              <a:ext uri="{FF2B5EF4-FFF2-40B4-BE49-F238E27FC236}">
                <a16:creationId xmlns:a16="http://schemas.microsoft.com/office/drawing/2014/main" id="{E470B70E-7F6E-F80E-DB0D-A2326303B7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4316413"/>
            <a:ext cx="5853112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>
            <a:extLst>
              <a:ext uri="{FF2B5EF4-FFF2-40B4-BE49-F238E27FC236}">
                <a16:creationId xmlns:a16="http://schemas.microsoft.com/office/drawing/2014/main" id="{0CE1E114-4A2A-D351-F3A8-771CB694D0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54100" y="303213"/>
            <a:ext cx="4746625" cy="3560762"/>
          </a:xfrm>
        </p:spPr>
      </p:sp>
      <p:sp>
        <p:nvSpPr>
          <p:cNvPr id="21507" name="Text Box 2">
            <a:extLst>
              <a:ext uri="{FF2B5EF4-FFF2-40B4-BE49-F238E27FC236}">
                <a16:creationId xmlns:a16="http://schemas.microsoft.com/office/drawing/2014/main" id="{33291E02-01C3-385D-B322-D03274A40F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4316413"/>
            <a:ext cx="5853112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60856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5321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8200" y="358775"/>
            <a:ext cx="2147888" cy="63166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9775" y="358775"/>
            <a:ext cx="6296025" cy="63166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776519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775" y="358775"/>
            <a:ext cx="8596313" cy="12557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39775" y="1924050"/>
            <a:ext cx="4221163" cy="47513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338" y="1924050"/>
            <a:ext cx="4222750" cy="47513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596104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775" y="358775"/>
            <a:ext cx="8596313" cy="12557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9775" y="1924050"/>
            <a:ext cx="8596313" cy="2298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9775" y="4375150"/>
            <a:ext cx="8596313" cy="2300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124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08057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22866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9775" y="1924050"/>
            <a:ext cx="4221163" cy="4751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338" y="1924050"/>
            <a:ext cx="4222750" cy="4751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46531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82502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7225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216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55414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40773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>
            <a:extLst>
              <a:ext uri="{FF2B5EF4-FFF2-40B4-BE49-F238E27FC236}">
                <a16:creationId xmlns:a16="http://schemas.microsoft.com/office/drawing/2014/main" id="{C3A38DFF-4B6B-880D-8BFF-89127C5ADF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39775" y="358775"/>
            <a:ext cx="8596313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5A16FAFE-3320-66E3-1E27-E94928C0C9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39775" y="1924050"/>
            <a:ext cx="8596313" cy="475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EBC3E2A2-15C8-3178-1562-559E022449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4713" y="6884988"/>
            <a:ext cx="2352675" cy="5238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6871E1FE-B890-4003-BC53-BC1BAE7208E0}" type="slidenum">
              <a:rPr lang="en-GB" altLang="en-US" sz="1400" b="0" smtClean="0">
                <a:solidFill>
                  <a:srgbClr val="000000"/>
                </a:solidFill>
              </a:rPr>
              <a:pPr algn="r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t>‹#›</a:t>
            </a:fld>
            <a:endParaRPr lang="en-GB" altLang="en-US" sz="1400" b="0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457200" rtl="0" eaLnBrk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anose="05000000000000000000" pitchFamily="2" charset="2"/>
        <a:defRPr sz="4400" b="1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anose="05000000000000000000" pitchFamily="2" charset="2"/>
        <a:defRPr sz="4400" b="1">
          <a:solidFill>
            <a:srgbClr val="000000"/>
          </a:solidFill>
          <a:latin typeface="Comic Sans MS" pitchFamily="66" charset="0"/>
        </a:defRPr>
      </a:lvl2pPr>
      <a:lvl3pPr algn="ctr" defTabSz="457200" rtl="0" eaLnBrk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anose="05000000000000000000" pitchFamily="2" charset="2"/>
        <a:defRPr sz="4400" b="1">
          <a:solidFill>
            <a:srgbClr val="000000"/>
          </a:solidFill>
          <a:latin typeface="Comic Sans MS" pitchFamily="66" charset="0"/>
        </a:defRPr>
      </a:lvl3pPr>
      <a:lvl4pPr algn="ctr" defTabSz="457200" rtl="0" eaLnBrk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anose="05000000000000000000" pitchFamily="2" charset="2"/>
        <a:defRPr sz="4400" b="1">
          <a:solidFill>
            <a:srgbClr val="000000"/>
          </a:solidFill>
          <a:latin typeface="Comic Sans MS" pitchFamily="66" charset="0"/>
        </a:defRPr>
      </a:lvl4pPr>
      <a:lvl5pPr algn="ctr" defTabSz="457200" rtl="0" eaLnBrk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anose="05000000000000000000" pitchFamily="2" charset="2"/>
        <a:defRPr sz="4400" b="1">
          <a:solidFill>
            <a:srgbClr val="000000"/>
          </a:solidFill>
          <a:latin typeface="Comic Sans MS" pitchFamily="66" charset="0"/>
        </a:defRPr>
      </a:lvl5pPr>
      <a:lvl6pPr marL="457200" algn="ctr" defTabSz="457200" rtl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400">
          <a:solidFill>
            <a:srgbClr val="000000"/>
          </a:solidFill>
          <a:latin typeface="Comic Sans MS" pitchFamily="66" charset="0"/>
        </a:defRPr>
      </a:lvl6pPr>
      <a:lvl7pPr marL="914400" algn="ctr" defTabSz="457200" rtl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400">
          <a:solidFill>
            <a:srgbClr val="000000"/>
          </a:solidFill>
          <a:latin typeface="Comic Sans MS" pitchFamily="66" charset="0"/>
        </a:defRPr>
      </a:lvl7pPr>
      <a:lvl8pPr marL="1371600" algn="ctr" defTabSz="457200" rtl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400">
          <a:solidFill>
            <a:srgbClr val="000000"/>
          </a:solidFill>
          <a:latin typeface="Comic Sans MS" pitchFamily="66" charset="0"/>
        </a:defRPr>
      </a:lvl8pPr>
      <a:lvl9pPr marL="1828800" algn="ctr" defTabSz="457200" rtl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400">
          <a:solidFill>
            <a:srgbClr val="000000"/>
          </a:solidFill>
          <a:latin typeface="Comic Sans MS" pitchFamily="66" charset="0"/>
        </a:defRPr>
      </a:lvl9pPr>
    </p:titleStyle>
    <p:bodyStyle>
      <a:lvl1pPr marL="422275" indent="-317500" algn="l" defTabSz="457200" rtl="0" eaLnBrk="0" fontAlgn="base" hangingPunct="0">
        <a:spcBef>
          <a:spcPct val="0"/>
        </a:spcBef>
        <a:spcAft>
          <a:spcPts val="1375"/>
        </a:spcAft>
        <a:buClr>
          <a:srgbClr val="000000"/>
        </a:buClr>
        <a:buSzPct val="45000"/>
        <a:buFont typeface="Wingdings" panose="05000000000000000000" pitchFamily="2" charset="2"/>
        <a:buChar char=""/>
        <a:defRPr sz="3600">
          <a:solidFill>
            <a:srgbClr val="000000"/>
          </a:solidFill>
          <a:latin typeface="+mn-lt"/>
          <a:ea typeface="+mn-ea"/>
          <a:cs typeface="+mn-cs"/>
        </a:defRPr>
      </a:lvl1pPr>
      <a:lvl2pPr marL="854075" indent="-284163" algn="l" defTabSz="457200" rtl="0" eaLnBrk="0" fontAlgn="base" hangingPunct="0">
        <a:spcBef>
          <a:spcPct val="0"/>
        </a:spcBef>
        <a:spcAft>
          <a:spcPts val="1088"/>
        </a:spcAft>
        <a:buClr>
          <a:srgbClr val="000000"/>
        </a:buClr>
        <a:buSzPct val="75000"/>
        <a:buFont typeface="Symbol" panose="05050102010706020507" pitchFamily="18" charset="2"/>
        <a:buChar char=""/>
        <a:defRPr sz="3200">
          <a:solidFill>
            <a:srgbClr val="000000"/>
          </a:solidFill>
          <a:latin typeface="+mn-lt"/>
        </a:defRPr>
      </a:lvl2pPr>
      <a:lvl3pPr marL="1285875" indent="-212725" algn="l" defTabSz="457200" rtl="0" eaLnBrk="0" fontAlgn="base" hangingPunct="0">
        <a:spcBef>
          <a:spcPct val="0"/>
        </a:spcBef>
        <a:spcAft>
          <a:spcPts val="813"/>
        </a:spcAft>
        <a:buClr>
          <a:srgbClr val="000000"/>
        </a:buClr>
        <a:buSzPct val="45000"/>
        <a:buFont typeface="Wingdings" panose="05000000000000000000" pitchFamily="2" charset="2"/>
        <a:buChar char=""/>
        <a:defRPr sz="2800">
          <a:solidFill>
            <a:srgbClr val="000000"/>
          </a:solidFill>
          <a:latin typeface="+mn-lt"/>
        </a:defRPr>
      </a:lvl3pPr>
      <a:lvl4pPr marL="1717675" indent="-206375" algn="l" defTabSz="457200" rtl="0" eaLnBrk="0" fontAlgn="base" hangingPunct="0">
        <a:spcBef>
          <a:spcPct val="0"/>
        </a:spcBef>
        <a:spcAft>
          <a:spcPts val="525"/>
        </a:spcAft>
        <a:buClr>
          <a:srgbClr val="000000"/>
        </a:buClr>
        <a:buSzPct val="75000"/>
        <a:buFont typeface="Symbol" panose="05050102010706020507" pitchFamily="18" charset="2"/>
        <a:buChar char=""/>
        <a:defRPr sz="2400">
          <a:solidFill>
            <a:srgbClr val="000000"/>
          </a:solidFill>
          <a:latin typeface="+mn-lt"/>
        </a:defRPr>
      </a:lvl4pPr>
      <a:lvl5pPr marL="2149475" indent="-207963" algn="l" defTabSz="457200" rtl="0" eaLnBrk="0" fontAlgn="base" hangingPunct="0">
        <a:spcBef>
          <a:spcPct val="0"/>
        </a:spcBef>
        <a:spcAft>
          <a:spcPts val="238"/>
        </a:spcAft>
        <a:buClr>
          <a:srgbClr val="000000"/>
        </a:buClr>
        <a:buSzPct val="45000"/>
        <a:buFont typeface="Wingdings" panose="05000000000000000000" pitchFamily="2" charset="2"/>
        <a:buChar char=""/>
        <a:defRPr sz="2400">
          <a:solidFill>
            <a:srgbClr val="000000"/>
          </a:solidFill>
          <a:latin typeface="+mn-lt"/>
        </a:defRPr>
      </a:lvl5pPr>
      <a:lvl6pPr marL="2606675" indent="-207963" algn="l" defTabSz="457200" rtl="0" fontAlgn="base" hangingPunct="0">
        <a:lnSpc>
          <a:spcPct val="88000"/>
        </a:lnSpc>
        <a:spcBef>
          <a:spcPct val="0"/>
        </a:spcBef>
        <a:spcAft>
          <a:spcPts val="238"/>
        </a:spcAft>
        <a:buClr>
          <a:srgbClr val="000000"/>
        </a:buClr>
        <a:buSzPct val="45000"/>
        <a:buFont typeface="Wingdings" pitchFamily="2" charset="2"/>
        <a:buChar char=""/>
        <a:defRPr sz="2000" b="1">
          <a:solidFill>
            <a:srgbClr val="000000"/>
          </a:solidFill>
          <a:latin typeface="+mn-lt"/>
        </a:defRPr>
      </a:lvl6pPr>
      <a:lvl7pPr marL="3063875" indent="-207963" algn="l" defTabSz="457200" rtl="0" fontAlgn="base" hangingPunct="0">
        <a:lnSpc>
          <a:spcPct val="88000"/>
        </a:lnSpc>
        <a:spcBef>
          <a:spcPct val="0"/>
        </a:spcBef>
        <a:spcAft>
          <a:spcPts val="238"/>
        </a:spcAft>
        <a:buClr>
          <a:srgbClr val="000000"/>
        </a:buClr>
        <a:buSzPct val="45000"/>
        <a:buFont typeface="Wingdings" pitchFamily="2" charset="2"/>
        <a:buChar char=""/>
        <a:defRPr sz="2000" b="1">
          <a:solidFill>
            <a:srgbClr val="000000"/>
          </a:solidFill>
          <a:latin typeface="+mn-lt"/>
        </a:defRPr>
      </a:lvl7pPr>
      <a:lvl8pPr marL="3521075" indent="-207963" algn="l" defTabSz="457200" rtl="0" fontAlgn="base" hangingPunct="0">
        <a:lnSpc>
          <a:spcPct val="88000"/>
        </a:lnSpc>
        <a:spcBef>
          <a:spcPct val="0"/>
        </a:spcBef>
        <a:spcAft>
          <a:spcPts val="238"/>
        </a:spcAft>
        <a:buClr>
          <a:srgbClr val="000000"/>
        </a:buClr>
        <a:buSzPct val="45000"/>
        <a:buFont typeface="Wingdings" pitchFamily="2" charset="2"/>
        <a:buChar char=""/>
        <a:defRPr sz="2000" b="1">
          <a:solidFill>
            <a:srgbClr val="000000"/>
          </a:solidFill>
          <a:latin typeface="+mn-lt"/>
        </a:defRPr>
      </a:lvl8pPr>
      <a:lvl9pPr marL="3978275" indent="-207963" algn="l" defTabSz="457200" rtl="0" fontAlgn="base" hangingPunct="0">
        <a:lnSpc>
          <a:spcPct val="88000"/>
        </a:lnSpc>
        <a:spcBef>
          <a:spcPct val="0"/>
        </a:spcBef>
        <a:spcAft>
          <a:spcPts val="238"/>
        </a:spcAft>
        <a:buClr>
          <a:srgbClr val="000000"/>
        </a:buClr>
        <a:buSzPct val="45000"/>
        <a:buFont typeface="Wingdings" pitchFamily="2" charset="2"/>
        <a:buChar char=""/>
        <a:defRPr sz="2000" b="1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Relationship Id="rId5" Type="http://schemas.openxmlformats.org/officeDocument/2006/relationships/oleObject" Target="../embeddings/oleObject2.bin"/><Relationship Id="rId4" Type="http://schemas.openxmlformats.org/officeDocument/2006/relationships/image" Target="../media/image10.wmf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3">
            <a:extLst>
              <a:ext uri="{FF2B5EF4-FFF2-40B4-BE49-F238E27FC236}">
                <a16:creationId xmlns:a16="http://schemas.microsoft.com/office/drawing/2014/main" id="{96823E23-E4B9-30DB-E26A-A88ECC79AD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0913" y="1455738"/>
            <a:ext cx="6096000" cy="2514600"/>
          </a:xfrm>
          <a:solidFill>
            <a:srgbClr val="FFFFCC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en-US" sz="4000">
                <a:solidFill>
                  <a:srgbClr val="0000CC"/>
                </a:solidFill>
              </a:rPr>
              <a:t>1. Regress: Modularity</a:t>
            </a:r>
            <a:br>
              <a:rPr lang="en-US" altLang="en-US" sz="4000">
                <a:solidFill>
                  <a:srgbClr val="0000CC"/>
                </a:solidFill>
              </a:rPr>
            </a:br>
            <a:r>
              <a:rPr lang="en-US" altLang="en-US" sz="4000">
                <a:solidFill>
                  <a:srgbClr val="0000CC"/>
                </a:solidFill>
              </a:rPr>
              <a:t>2. Proxy Pattern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762BA1A8-D95F-AB10-BE1A-F48423A318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4713" y="4465638"/>
            <a:ext cx="6096000" cy="1371600"/>
          </a:xfrm>
          <a:prstGeom prst="rect">
            <a:avLst/>
          </a:prstGeom>
          <a:solidFill>
            <a:srgbClr val="FFFF00"/>
          </a:solidFill>
          <a:ln w="76200">
            <a:solidFill>
              <a:srgbClr val="FF6699"/>
            </a:solidFill>
            <a:round/>
            <a:headEnd/>
            <a:tailEnd/>
          </a:ln>
        </p:spPr>
        <p:txBody>
          <a:bodyPr lIns="0" tIns="0" rIns="0" bIns="0" anchor="ctr"/>
          <a:lstStyle>
            <a:lvl1pPr algn="ctr" defTabSz="457200" rtl="0" eaLnBrk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44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57200" rtl="0" eaLnBrk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4400" b="1">
                <a:solidFill>
                  <a:srgbClr val="000000"/>
                </a:solidFill>
                <a:latin typeface="Comic Sans MS" pitchFamily="66" charset="0"/>
              </a:defRPr>
            </a:lvl2pPr>
            <a:lvl3pPr algn="ctr" defTabSz="457200" rtl="0" eaLnBrk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4400" b="1">
                <a:solidFill>
                  <a:srgbClr val="000000"/>
                </a:solidFill>
                <a:latin typeface="Comic Sans MS" pitchFamily="66" charset="0"/>
              </a:defRPr>
            </a:lvl3pPr>
            <a:lvl4pPr algn="ctr" defTabSz="457200" rtl="0" eaLnBrk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4400" b="1">
                <a:solidFill>
                  <a:srgbClr val="000000"/>
                </a:solidFill>
                <a:latin typeface="Comic Sans MS" pitchFamily="66" charset="0"/>
              </a:defRPr>
            </a:lvl4pPr>
            <a:lvl5pPr algn="ctr" defTabSz="457200" rtl="0" eaLnBrk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4400" b="1">
                <a:solidFill>
                  <a:srgbClr val="000000"/>
                </a:solidFill>
                <a:latin typeface="Comic Sans MS" pitchFamily="66" charset="0"/>
              </a:defRPr>
            </a:lvl5pPr>
            <a:lvl6pPr marL="457200" algn="ctr" defTabSz="457200" rtl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sz="4400">
                <a:solidFill>
                  <a:srgbClr val="000000"/>
                </a:solidFill>
                <a:latin typeface="Comic Sans MS" pitchFamily="66" charset="0"/>
              </a:defRPr>
            </a:lvl6pPr>
            <a:lvl7pPr marL="914400" algn="ctr" defTabSz="457200" rtl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sz="4400">
                <a:solidFill>
                  <a:srgbClr val="000000"/>
                </a:solidFill>
                <a:latin typeface="Comic Sans MS" pitchFamily="66" charset="0"/>
              </a:defRPr>
            </a:lvl7pPr>
            <a:lvl8pPr marL="1371600" algn="ctr" defTabSz="457200" rtl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sz="4400">
                <a:solidFill>
                  <a:srgbClr val="000000"/>
                </a:solidFill>
                <a:latin typeface="Comic Sans MS" pitchFamily="66" charset="0"/>
              </a:defRPr>
            </a:lvl8pPr>
            <a:lvl9pPr marL="1828800" algn="ctr" defTabSz="457200" rtl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sz="4400">
                <a:solidFill>
                  <a:srgbClr val="000000"/>
                </a:solidFill>
                <a:latin typeface="Comic Sans MS" pitchFamily="66" charset="0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en-US" altLang="en-US" sz="4000" kern="0" dirty="0" err="1"/>
              <a:t>Lect</a:t>
            </a:r>
            <a:r>
              <a:rPr lang="en-US" altLang="en-US" sz="4000" kern="0" dirty="0"/>
              <a:t> 24</a:t>
            </a:r>
          </a:p>
          <a:p>
            <a:pPr>
              <a:lnSpc>
                <a:spcPct val="100000"/>
              </a:lnSpc>
              <a:defRPr/>
            </a:pPr>
            <a:r>
              <a:rPr lang="en-US" altLang="en-US" sz="3200" kern="0" dirty="0"/>
              <a:t>17-10-2023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">
            <a:extLst>
              <a:ext uri="{FF2B5EF4-FFF2-40B4-BE49-F238E27FC236}">
                <a16:creationId xmlns:a16="http://schemas.microsoft.com/office/drawing/2014/main" id="{C6180598-EECB-23E2-FEE7-2B461FF2BB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3850" y="0"/>
            <a:ext cx="9240838" cy="958850"/>
          </a:xfrm>
        </p:spPr>
        <p:txBody>
          <a:bodyPr lIns="14883" tIns="38695" rIns="14883" bIns="38695" rtlCol="0">
            <a:normAutofit/>
          </a:bodyPr>
          <a:lstStyle/>
          <a:p>
            <a:pPr>
              <a:spcBef>
                <a:spcPts val="652"/>
              </a:spcBef>
              <a:defRPr/>
            </a:pPr>
            <a:r>
              <a:rPr lang="en-GB" altLang="en-US" sz="3528" dirty="0"/>
              <a:t>Advantages of Functional Independence</a:t>
            </a: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7797CEF3-C5E2-2896-B56E-167B1E7DE0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76238" y="1422400"/>
            <a:ext cx="6923087" cy="3736975"/>
          </a:xfrm>
        </p:spPr>
        <p:txBody>
          <a:bodyPr lIns="14883" tIns="38695" rIns="14883" bIns="38695"/>
          <a:lstStyle/>
          <a:p>
            <a:pPr>
              <a:lnSpc>
                <a:spcPct val="115000"/>
              </a:lnSpc>
              <a:spcAft>
                <a:spcPts val="1800"/>
              </a:spcAft>
            </a:pPr>
            <a:r>
              <a:rPr lang="en-GB" altLang="en-US" sz="3200"/>
              <a:t>Better understandability	</a:t>
            </a:r>
          </a:p>
          <a:p>
            <a:pPr>
              <a:lnSpc>
                <a:spcPct val="115000"/>
              </a:lnSpc>
              <a:spcAft>
                <a:spcPts val="2400"/>
              </a:spcAft>
            </a:pPr>
            <a:r>
              <a:rPr lang="en-GB" altLang="en-US" sz="3200">
                <a:solidFill>
                  <a:srgbClr val="0000FF"/>
                </a:solidFill>
              </a:rPr>
              <a:t>Complexity of design is reduced,</a:t>
            </a:r>
          </a:p>
          <a:p>
            <a:pPr>
              <a:lnSpc>
                <a:spcPct val="115000"/>
              </a:lnSpc>
              <a:spcAft>
                <a:spcPct val="20000"/>
              </a:spcAft>
            </a:pPr>
            <a:r>
              <a:rPr lang="en-GB" altLang="en-US" sz="3200"/>
              <a:t>Different modules easily understood in isolation:</a:t>
            </a:r>
          </a:p>
          <a:p>
            <a:pPr lvl="1">
              <a:lnSpc>
                <a:spcPct val="115000"/>
              </a:lnSpc>
              <a:spcAft>
                <a:spcPts val="2400"/>
              </a:spcAft>
            </a:pPr>
            <a:r>
              <a:rPr lang="en-GB" altLang="en-US"/>
              <a:t>Modules are independent</a:t>
            </a:r>
          </a:p>
          <a:p>
            <a:pPr>
              <a:lnSpc>
                <a:spcPct val="115000"/>
              </a:lnSpc>
              <a:spcAft>
                <a:spcPct val="20000"/>
              </a:spcAft>
            </a:pPr>
            <a:r>
              <a:rPr lang="en-GB" altLang="en-US" b="1">
                <a:solidFill>
                  <a:srgbClr val="0000FF"/>
                </a:solidFill>
              </a:rPr>
              <a:t>Also: Reuse of modules                 is possible.</a:t>
            </a:r>
          </a:p>
          <a:p>
            <a:pPr lvl="1">
              <a:lnSpc>
                <a:spcPct val="115000"/>
              </a:lnSpc>
              <a:spcAft>
                <a:spcPct val="20000"/>
              </a:spcAft>
            </a:pPr>
            <a:endParaRPr lang="en-GB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F97C5B3-DDF1-9F68-B4A2-C2A1710278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6188" y="2351088"/>
            <a:ext cx="566737" cy="3159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1488">
              <a:latin typeface="Arial" panose="020B0604020202020204" pitchFamily="34" charset="0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0ECFF47-E1BC-0348-F60A-60E32DADFA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6188" y="2919413"/>
            <a:ext cx="566737" cy="3143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1488">
              <a:latin typeface="Arial" panose="020B0604020202020204" pitchFamily="34" charset="0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C9EC27C-EF84-CE6E-D442-E8551E29CC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5338" y="2919413"/>
            <a:ext cx="566737" cy="3143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1488">
              <a:latin typeface="Arial" panose="020B0604020202020204" pitchFamily="34" charset="0"/>
            </a:endParaRP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4A5A9F12-2D80-A935-19E3-809C829835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5338" y="2351088"/>
            <a:ext cx="566737" cy="3159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1488">
              <a:latin typeface="Arial" panose="020B0604020202020204" pitchFamily="34" charset="0"/>
            </a:endParaRPr>
          </a:p>
        </p:txBody>
      </p:sp>
      <p:sp>
        <p:nvSpPr>
          <p:cNvPr id="8" name="Rectangle 16">
            <a:extLst>
              <a:ext uri="{FF2B5EF4-FFF2-40B4-BE49-F238E27FC236}">
                <a16:creationId xmlns:a16="http://schemas.microsoft.com/office/drawing/2014/main" id="{B7B4CB51-948C-4FBE-8E69-3DF7C4914E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3638" y="4200525"/>
            <a:ext cx="566737" cy="3143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1488">
              <a:latin typeface="Arial" panose="020B0604020202020204" pitchFamily="34" charset="0"/>
            </a:endParaRPr>
          </a:p>
        </p:txBody>
      </p:sp>
      <p:sp>
        <p:nvSpPr>
          <p:cNvPr id="9" name="Rectangle 17">
            <a:extLst>
              <a:ext uri="{FF2B5EF4-FFF2-40B4-BE49-F238E27FC236}">
                <a16:creationId xmlns:a16="http://schemas.microsoft.com/office/drawing/2014/main" id="{267938BB-6862-CE8C-8452-908B713800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3638" y="4767263"/>
            <a:ext cx="566737" cy="3143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1488">
              <a:latin typeface="Arial" panose="020B0604020202020204" pitchFamily="34" charset="0"/>
            </a:endParaRPr>
          </a:p>
        </p:txBody>
      </p:sp>
      <p:sp>
        <p:nvSpPr>
          <p:cNvPr id="10" name="Rectangle 18">
            <a:extLst>
              <a:ext uri="{FF2B5EF4-FFF2-40B4-BE49-F238E27FC236}">
                <a16:creationId xmlns:a16="http://schemas.microsoft.com/office/drawing/2014/main" id="{F86C6B6E-0D35-1C52-334E-5B9799A6FA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2788" y="4767263"/>
            <a:ext cx="566737" cy="3143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1488">
              <a:latin typeface="Arial" panose="020B0604020202020204" pitchFamily="34" charset="0"/>
            </a:endParaRPr>
          </a:p>
        </p:txBody>
      </p:sp>
      <p:sp>
        <p:nvSpPr>
          <p:cNvPr id="11" name="Rectangle 19">
            <a:extLst>
              <a:ext uri="{FF2B5EF4-FFF2-40B4-BE49-F238E27FC236}">
                <a16:creationId xmlns:a16="http://schemas.microsoft.com/office/drawing/2014/main" id="{3BCA3617-5FF8-2CF5-37D8-984D64172D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2788" y="4200525"/>
            <a:ext cx="566737" cy="3143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1488">
              <a:latin typeface="Arial" panose="020B0604020202020204" pitchFamily="34" charset="0"/>
            </a:endParaRPr>
          </a:p>
        </p:txBody>
      </p:sp>
      <p:sp>
        <p:nvSpPr>
          <p:cNvPr id="12" name="Text Box 20">
            <a:extLst>
              <a:ext uri="{FF2B5EF4-FFF2-40B4-BE49-F238E27FC236}">
                <a16:creationId xmlns:a16="http://schemas.microsoft.com/office/drawing/2014/main" id="{5D37C86D-147D-13A4-B2E8-34745BE811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3488" y="3263900"/>
            <a:ext cx="1722437" cy="3206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488">
                <a:latin typeface="Comic Sans MS" panose="030F0702030302020204" pitchFamily="66" charset="0"/>
              </a:rPr>
              <a:t>No dependencies</a:t>
            </a:r>
          </a:p>
        </p:txBody>
      </p:sp>
      <p:sp>
        <p:nvSpPr>
          <p:cNvPr id="14" name="Line 28">
            <a:extLst>
              <a:ext uri="{FF2B5EF4-FFF2-40B4-BE49-F238E27FC236}">
                <a16:creationId xmlns:a16="http://schemas.microsoft.com/office/drawing/2014/main" id="{C0C9C8C8-686A-160F-99F0-3431D6BB851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40638" y="4514850"/>
            <a:ext cx="0" cy="2524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 sz="1488"/>
          </a:p>
        </p:txBody>
      </p:sp>
      <p:sp>
        <p:nvSpPr>
          <p:cNvPr id="15" name="Line 29">
            <a:extLst>
              <a:ext uri="{FF2B5EF4-FFF2-40B4-BE49-F238E27FC236}">
                <a16:creationId xmlns:a16="http://schemas.microsoft.com/office/drawing/2014/main" id="{07919357-39F4-70F0-E5CD-DD567F65CDA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66050" y="4514850"/>
            <a:ext cx="0" cy="2524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 sz="1488"/>
          </a:p>
        </p:txBody>
      </p:sp>
      <p:sp>
        <p:nvSpPr>
          <p:cNvPr id="16" name="Line 30">
            <a:extLst>
              <a:ext uri="{FF2B5EF4-FFF2-40B4-BE49-F238E27FC236}">
                <a16:creationId xmlns:a16="http://schemas.microsoft.com/office/drawing/2014/main" id="{7461C47E-7C8E-9D17-72C7-05377B5113F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891463" y="4514850"/>
            <a:ext cx="0" cy="2524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 sz="1488"/>
          </a:p>
        </p:txBody>
      </p:sp>
      <p:sp>
        <p:nvSpPr>
          <p:cNvPr id="17" name="Line 31">
            <a:extLst>
              <a:ext uri="{FF2B5EF4-FFF2-40B4-BE49-F238E27FC236}">
                <a16:creationId xmlns:a16="http://schemas.microsoft.com/office/drawing/2014/main" id="{0B25C9A4-9324-B970-6BEC-902A4A28E46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96288" y="4514850"/>
            <a:ext cx="0" cy="2524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 sz="1488"/>
          </a:p>
        </p:txBody>
      </p:sp>
      <p:sp>
        <p:nvSpPr>
          <p:cNvPr id="18" name="Line 32">
            <a:extLst>
              <a:ext uri="{FF2B5EF4-FFF2-40B4-BE49-F238E27FC236}">
                <a16:creationId xmlns:a16="http://schemas.microsoft.com/office/drawing/2014/main" id="{37DDFEA7-EC28-60D2-ADDA-B19B46884C2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521700" y="4514850"/>
            <a:ext cx="0" cy="2524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 sz="1488"/>
          </a:p>
        </p:txBody>
      </p:sp>
      <p:sp>
        <p:nvSpPr>
          <p:cNvPr id="19" name="Line 34">
            <a:extLst>
              <a:ext uri="{FF2B5EF4-FFF2-40B4-BE49-F238E27FC236}">
                <a16:creationId xmlns:a16="http://schemas.microsoft.com/office/drawing/2014/main" id="{F0C365A8-A1B3-7321-5541-4BFB7336386D}"/>
              </a:ext>
            </a:extLst>
          </p:cNvPr>
          <p:cNvSpPr>
            <a:spLocks noChangeShapeType="1"/>
          </p:cNvSpPr>
          <p:nvPr/>
        </p:nvSpPr>
        <p:spPr bwMode="auto">
          <a:xfrm>
            <a:off x="8080375" y="4262438"/>
            <a:ext cx="252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 sz="1488"/>
          </a:p>
        </p:txBody>
      </p:sp>
      <p:sp>
        <p:nvSpPr>
          <p:cNvPr id="20" name="Line 35">
            <a:extLst>
              <a:ext uri="{FF2B5EF4-FFF2-40B4-BE49-F238E27FC236}">
                <a16:creationId xmlns:a16="http://schemas.microsoft.com/office/drawing/2014/main" id="{56B94376-E839-E7CE-37E8-E586B6A2557E}"/>
              </a:ext>
            </a:extLst>
          </p:cNvPr>
          <p:cNvSpPr>
            <a:spLocks noChangeShapeType="1"/>
          </p:cNvSpPr>
          <p:nvPr/>
        </p:nvSpPr>
        <p:spPr bwMode="auto">
          <a:xfrm>
            <a:off x="8080375" y="4451350"/>
            <a:ext cx="252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 sz="1488"/>
          </a:p>
        </p:txBody>
      </p:sp>
      <p:sp>
        <p:nvSpPr>
          <p:cNvPr id="21" name="Line 36">
            <a:extLst>
              <a:ext uri="{FF2B5EF4-FFF2-40B4-BE49-F238E27FC236}">
                <a16:creationId xmlns:a16="http://schemas.microsoft.com/office/drawing/2014/main" id="{E80837E4-3029-5F20-247D-ACC631A3FC4C}"/>
              </a:ext>
            </a:extLst>
          </p:cNvPr>
          <p:cNvSpPr>
            <a:spLocks noChangeShapeType="1"/>
          </p:cNvSpPr>
          <p:nvPr/>
        </p:nvSpPr>
        <p:spPr bwMode="auto">
          <a:xfrm>
            <a:off x="8080375" y="4892675"/>
            <a:ext cx="252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 sz="1488"/>
          </a:p>
        </p:txBody>
      </p:sp>
      <p:sp>
        <p:nvSpPr>
          <p:cNvPr id="22" name="Line 37">
            <a:extLst>
              <a:ext uri="{FF2B5EF4-FFF2-40B4-BE49-F238E27FC236}">
                <a16:creationId xmlns:a16="http://schemas.microsoft.com/office/drawing/2014/main" id="{1CF85F7B-F195-81CA-C11A-C9A879F18B4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080375" y="4325938"/>
            <a:ext cx="252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 sz="1488"/>
          </a:p>
        </p:txBody>
      </p:sp>
      <p:sp>
        <p:nvSpPr>
          <p:cNvPr id="23" name="Line 38">
            <a:extLst>
              <a:ext uri="{FF2B5EF4-FFF2-40B4-BE49-F238E27FC236}">
                <a16:creationId xmlns:a16="http://schemas.microsoft.com/office/drawing/2014/main" id="{6069A985-BD3B-6C79-29B1-9BE05F276875}"/>
              </a:ext>
            </a:extLst>
          </p:cNvPr>
          <p:cNvSpPr>
            <a:spLocks noChangeShapeType="1"/>
          </p:cNvSpPr>
          <p:nvPr/>
        </p:nvSpPr>
        <p:spPr bwMode="auto">
          <a:xfrm>
            <a:off x="8080375" y="4389438"/>
            <a:ext cx="252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 sz="1488"/>
          </a:p>
        </p:txBody>
      </p:sp>
      <p:sp>
        <p:nvSpPr>
          <p:cNvPr id="24" name="Line 39">
            <a:extLst>
              <a:ext uri="{FF2B5EF4-FFF2-40B4-BE49-F238E27FC236}">
                <a16:creationId xmlns:a16="http://schemas.microsoft.com/office/drawing/2014/main" id="{644D0730-B55D-873C-4886-B6037F4202C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080375" y="4956175"/>
            <a:ext cx="252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 sz="1488"/>
          </a:p>
        </p:txBody>
      </p:sp>
      <p:sp>
        <p:nvSpPr>
          <p:cNvPr id="25" name="Line 40">
            <a:extLst>
              <a:ext uri="{FF2B5EF4-FFF2-40B4-BE49-F238E27FC236}">
                <a16:creationId xmlns:a16="http://schemas.microsoft.com/office/drawing/2014/main" id="{2C9D64EA-FCFC-366D-2D69-BCE979EFAC5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080375" y="5019675"/>
            <a:ext cx="252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 sz="1488"/>
          </a:p>
        </p:txBody>
      </p:sp>
      <p:sp>
        <p:nvSpPr>
          <p:cNvPr id="26" name="Line 41">
            <a:extLst>
              <a:ext uri="{FF2B5EF4-FFF2-40B4-BE49-F238E27FC236}">
                <a16:creationId xmlns:a16="http://schemas.microsoft.com/office/drawing/2014/main" id="{D9344960-5DAE-28E9-1900-B124AB0ADA0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18463" y="4514850"/>
            <a:ext cx="314325" cy="188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 sz="1488"/>
          </a:p>
        </p:txBody>
      </p:sp>
      <p:sp>
        <p:nvSpPr>
          <p:cNvPr id="27" name="Line 42">
            <a:extLst>
              <a:ext uri="{FF2B5EF4-FFF2-40B4-BE49-F238E27FC236}">
                <a16:creationId xmlns:a16="http://schemas.microsoft.com/office/drawing/2014/main" id="{E2B5EFF9-5868-2804-BEE6-A2258044E74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18463" y="4578350"/>
            <a:ext cx="314325" cy="188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 sz="1488"/>
          </a:p>
        </p:txBody>
      </p:sp>
      <p:sp>
        <p:nvSpPr>
          <p:cNvPr id="28" name="Text Box 43">
            <a:extLst>
              <a:ext uri="{FF2B5EF4-FFF2-40B4-BE49-F238E27FC236}">
                <a16:creationId xmlns:a16="http://schemas.microsoft.com/office/drawing/2014/main" id="{AAB580DC-E234-B69D-22BD-9E5B1F5CC7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7113" y="5132388"/>
            <a:ext cx="3368675" cy="3206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488" dirty="0">
                <a:latin typeface="Comic Sans MS" panose="030F0702030302020204" pitchFamily="66" charset="0"/>
              </a:rPr>
              <a:t>Highly coupled-many dependencies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">
            <a:extLst>
              <a:ext uri="{FF2B5EF4-FFF2-40B4-BE49-F238E27FC236}">
                <a16:creationId xmlns:a16="http://schemas.microsoft.com/office/drawing/2014/main" id="{FD128A5B-8CB1-B73D-E066-1C392FCB48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01713" y="122238"/>
            <a:ext cx="7627937" cy="942975"/>
          </a:xfrm>
        </p:spPr>
        <p:txBody>
          <a:bodyPr lIns="14883" tIns="38695" rIns="14883" bIns="38695" rtlCol="0">
            <a:normAutofit fontScale="90000"/>
          </a:bodyPr>
          <a:lstStyle/>
          <a:p>
            <a:pPr>
              <a:spcBef>
                <a:spcPts val="434"/>
              </a:spcBef>
              <a:defRPr/>
            </a:pPr>
            <a:r>
              <a:rPr lang="en-GB" altLang="en-US" sz="3528" dirty="0"/>
              <a:t>Measuring Functional Independence</a:t>
            </a: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A114AE4D-5DBA-5B42-FD45-BF03EF803E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79400" y="1189038"/>
            <a:ext cx="9521825" cy="3630612"/>
          </a:xfrm>
        </p:spPr>
        <p:txBody>
          <a:bodyPr lIns="14883" tIns="38695" rIns="14883" bIns="38695"/>
          <a:lstStyle/>
          <a:p>
            <a:pPr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</a:pPr>
            <a:r>
              <a:rPr lang="en-GB" altLang="en-US" sz="3200"/>
              <a:t>Unfortunately, there are no ways available:</a:t>
            </a:r>
          </a:p>
          <a:p>
            <a:pPr lvl="1">
              <a:lnSpc>
                <a:spcPct val="120000"/>
              </a:lnSpc>
              <a:spcBef>
                <a:spcPts val="500"/>
              </a:spcBef>
              <a:spcAft>
                <a:spcPts val="988"/>
              </a:spcAft>
            </a:pPr>
            <a:r>
              <a:rPr lang="en-GB" altLang="en-US"/>
              <a:t>To quantitatively measure  the degree of cohesion and coupling</a:t>
            </a:r>
            <a:r>
              <a:rPr lang="en-GB" altLang="en-US" sz="2400"/>
              <a:t>:</a:t>
            </a:r>
          </a:p>
          <a:p>
            <a:pPr lvl="1">
              <a:lnSpc>
                <a:spcPct val="120000"/>
              </a:lnSpc>
              <a:spcBef>
                <a:spcPts val="500"/>
              </a:spcBef>
              <a:spcAft>
                <a:spcPts val="1800"/>
              </a:spcAft>
            </a:pPr>
            <a:r>
              <a:rPr lang="en-GB" altLang="en-US">
                <a:solidFill>
                  <a:srgbClr val="0000FF"/>
                </a:solidFill>
              </a:rPr>
              <a:t>At present classification of different  kinds of cohesion and coupling:</a:t>
            </a:r>
          </a:p>
          <a:p>
            <a:pPr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</a:pPr>
            <a:r>
              <a:rPr lang="en-GB" altLang="en-US" sz="3200">
                <a:solidFill>
                  <a:srgbClr val="0000FF"/>
                </a:solidFill>
              </a:rPr>
              <a:t>If we can classify a module with respect to its cohesion and coupling:</a:t>
            </a:r>
          </a:p>
          <a:p>
            <a:pPr lvl="1">
              <a:lnSpc>
                <a:spcPct val="120000"/>
              </a:lnSpc>
              <a:spcBef>
                <a:spcPts val="500"/>
              </a:spcBef>
              <a:spcAft>
                <a:spcPts val="988"/>
              </a:spcAft>
            </a:pPr>
            <a:r>
              <a:rPr lang="en-GB" altLang="en-US" sz="2800">
                <a:solidFill>
                  <a:srgbClr val="0000FF"/>
                </a:solidFill>
              </a:rPr>
              <a:t>It will give us some rough idea regarding the degree of cohesiveness of a module.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">
            <a:extLst>
              <a:ext uri="{FF2B5EF4-FFF2-40B4-BE49-F238E27FC236}">
                <a16:creationId xmlns:a16="http://schemas.microsoft.com/office/drawing/2014/main" id="{340E0640-965B-ABE5-BA46-3BBF18C459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01713" y="198438"/>
            <a:ext cx="7851775" cy="942975"/>
          </a:xfrm>
        </p:spPr>
        <p:txBody>
          <a:bodyPr lIns="14883" tIns="38695" rIns="14883" bIns="38695" rtlCol="0">
            <a:normAutofit/>
          </a:bodyPr>
          <a:lstStyle/>
          <a:p>
            <a:pPr>
              <a:spcBef>
                <a:spcPts val="817"/>
              </a:spcBef>
              <a:defRPr/>
            </a:pPr>
            <a:r>
              <a:rPr lang="en-GB" altLang="en-US" sz="3969" dirty="0"/>
              <a:t>Classification of Cohesiveness</a:t>
            </a: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1B384787-CA5B-B6BE-CAC6-1B47606273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20688" y="1341438"/>
            <a:ext cx="8658225" cy="3884612"/>
          </a:xfrm>
        </p:spPr>
        <p:txBody>
          <a:bodyPr lIns="14883" tIns="38695" rIns="14883" bIns="38695"/>
          <a:lstStyle/>
          <a:p>
            <a:pPr>
              <a:lnSpc>
                <a:spcPct val="115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GB" altLang="en-US" sz="3200"/>
              <a:t>Classification usually has scope for ambiguity and incorrectness: </a:t>
            </a:r>
          </a:p>
          <a:p>
            <a:pPr lvl="1">
              <a:lnSpc>
                <a:spcPct val="115000"/>
              </a:lnSpc>
              <a:spcBef>
                <a:spcPct val="15000"/>
              </a:spcBef>
              <a:spcAft>
                <a:spcPts val="1800"/>
              </a:spcAft>
            </a:pPr>
            <a:r>
              <a:rPr lang="en-GB" altLang="en-US"/>
              <a:t>yet gives us some rough  idea about cohesiveness of a module.</a:t>
            </a:r>
          </a:p>
          <a:p>
            <a:pPr>
              <a:lnSpc>
                <a:spcPct val="115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GB" altLang="en-US" sz="3200"/>
              <a:t>By examining the type of cohesion exhibited by a module:</a:t>
            </a:r>
          </a:p>
          <a:p>
            <a:pPr lvl="1">
              <a:lnSpc>
                <a:spcPct val="115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GB" altLang="en-US"/>
              <a:t>we can roughly tell whether it displays high cohesion or low cohesion.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">
            <a:extLst>
              <a:ext uri="{FF2B5EF4-FFF2-40B4-BE49-F238E27FC236}">
                <a16:creationId xmlns:a16="http://schemas.microsoft.com/office/drawing/2014/main" id="{41A1D637-A780-574C-644B-E14CB25A88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3225" y="2468563"/>
            <a:ext cx="2997200" cy="941387"/>
          </a:xfrm>
          <a:solidFill>
            <a:srgbClr val="FFFF00"/>
          </a:solidFill>
        </p:spPr>
        <p:txBody>
          <a:bodyPr lIns="14883" tIns="38695" rIns="14883" bIns="38695" rtlCol="0">
            <a:noAutofit/>
          </a:bodyPr>
          <a:lstStyle/>
          <a:p>
            <a:pPr>
              <a:spcBef>
                <a:spcPts val="817"/>
              </a:spcBef>
              <a:defRPr/>
            </a:pPr>
            <a:r>
              <a:rPr lang="en-GB" altLang="en-US" sz="3087" dirty="0"/>
              <a:t>Classification of Cohesiveness</a:t>
            </a:r>
          </a:p>
        </p:txBody>
      </p:sp>
      <p:grpSp>
        <p:nvGrpSpPr>
          <p:cNvPr id="26627" name="Group 19">
            <a:extLst>
              <a:ext uri="{FF2B5EF4-FFF2-40B4-BE49-F238E27FC236}">
                <a16:creationId xmlns:a16="http://schemas.microsoft.com/office/drawing/2014/main" id="{ABC98897-33D5-F190-64EA-35D1D5B99A66}"/>
              </a:ext>
            </a:extLst>
          </p:cNvPr>
          <p:cNvGrpSpPr>
            <a:grpSpLocks/>
          </p:cNvGrpSpPr>
          <p:nvPr/>
        </p:nvGrpSpPr>
        <p:grpSpPr bwMode="auto">
          <a:xfrm>
            <a:off x="4284663" y="1595438"/>
            <a:ext cx="4473575" cy="4032250"/>
            <a:chOff x="1392" y="1056"/>
            <a:chExt cx="2352" cy="2014"/>
          </a:xfrm>
        </p:grpSpPr>
        <p:sp>
          <p:nvSpPr>
            <p:cNvPr id="33797" name="AutoShape 2">
              <a:extLst>
                <a:ext uri="{FF2B5EF4-FFF2-40B4-BE49-F238E27FC236}">
                  <a16:creationId xmlns:a16="http://schemas.microsoft.com/office/drawing/2014/main" id="{B2224EA9-D076-3F89-8AA4-2FBABC7D11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1056"/>
              <a:ext cx="1966" cy="286"/>
            </a:xfrm>
            <a:prstGeom prst="roundRect">
              <a:avLst>
                <a:gd name="adj" fmla="val 347"/>
              </a:avLst>
            </a:prstGeom>
            <a:solidFill>
              <a:srgbClr val="008000"/>
            </a:solidFill>
            <a:ln w="9525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9pPr>
            </a:lstStyle>
            <a:p>
              <a:pPr>
                <a:defRPr/>
              </a:pPr>
              <a:endParaRPr lang="en-US" altLang="en-US" sz="1984"/>
            </a:p>
          </p:txBody>
        </p:sp>
        <p:sp>
          <p:nvSpPr>
            <p:cNvPr id="33798" name="AutoShape 3">
              <a:extLst>
                <a:ext uri="{FF2B5EF4-FFF2-40B4-BE49-F238E27FC236}">
                  <a16:creationId xmlns:a16="http://schemas.microsoft.com/office/drawing/2014/main" id="{7466C33E-08A0-7F81-65E0-C3B97DA07F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1344"/>
              <a:ext cx="1966" cy="286"/>
            </a:xfrm>
            <a:prstGeom prst="roundRect">
              <a:avLst>
                <a:gd name="adj" fmla="val 347"/>
              </a:avLst>
            </a:prstGeom>
            <a:solidFill>
              <a:srgbClr val="008000"/>
            </a:solidFill>
            <a:ln w="9525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9pPr>
            </a:lstStyle>
            <a:p>
              <a:pPr>
                <a:defRPr/>
              </a:pPr>
              <a:endParaRPr lang="en-US" altLang="en-US" sz="1984"/>
            </a:p>
          </p:txBody>
        </p:sp>
        <p:sp>
          <p:nvSpPr>
            <p:cNvPr id="33799" name="AutoShape 4">
              <a:extLst>
                <a:ext uri="{FF2B5EF4-FFF2-40B4-BE49-F238E27FC236}">
                  <a16:creationId xmlns:a16="http://schemas.microsoft.com/office/drawing/2014/main" id="{7B9A972B-8975-08D0-759C-542FB79E78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1632"/>
              <a:ext cx="1966" cy="286"/>
            </a:xfrm>
            <a:prstGeom prst="roundRect">
              <a:avLst>
                <a:gd name="adj" fmla="val 347"/>
              </a:avLst>
            </a:prstGeom>
            <a:solidFill>
              <a:srgbClr val="008000"/>
            </a:solidFill>
            <a:ln w="9525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9pPr>
            </a:lstStyle>
            <a:p>
              <a:pPr>
                <a:defRPr/>
              </a:pPr>
              <a:endParaRPr lang="en-US" altLang="en-US" sz="1984"/>
            </a:p>
          </p:txBody>
        </p:sp>
        <p:sp>
          <p:nvSpPr>
            <p:cNvPr id="33800" name="AutoShape 5">
              <a:extLst>
                <a:ext uri="{FF2B5EF4-FFF2-40B4-BE49-F238E27FC236}">
                  <a16:creationId xmlns:a16="http://schemas.microsoft.com/office/drawing/2014/main" id="{0861F50A-8C96-CA48-E5E7-57BFBACA90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1920"/>
              <a:ext cx="1966" cy="285"/>
            </a:xfrm>
            <a:prstGeom prst="roundRect">
              <a:avLst>
                <a:gd name="adj" fmla="val 347"/>
              </a:avLst>
            </a:prstGeom>
            <a:solidFill>
              <a:srgbClr val="008000"/>
            </a:solidFill>
            <a:ln w="9525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9pPr>
            </a:lstStyle>
            <a:p>
              <a:pPr>
                <a:defRPr/>
              </a:pPr>
              <a:endParaRPr lang="en-US" altLang="en-US" sz="1984"/>
            </a:p>
          </p:txBody>
        </p:sp>
        <p:sp>
          <p:nvSpPr>
            <p:cNvPr id="33801" name="AutoShape 6">
              <a:extLst>
                <a:ext uri="{FF2B5EF4-FFF2-40B4-BE49-F238E27FC236}">
                  <a16:creationId xmlns:a16="http://schemas.microsoft.com/office/drawing/2014/main" id="{DFF4A8B9-D74D-8D96-B488-6E6E326D76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2208"/>
              <a:ext cx="1966" cy="286"/>
            </a:xfrm>
            <a:prstGeom prst="roundRect">
              <a:avLst>
                <a:gd name="adj" fmla="val 347"/>
              </a:avLst>
            </a:prstGeom>
            <a:solidFill>
              <a:srgbClr val="008000"/>
            </a:solidFill>
            <a:ln w="9525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9pPr>
            </a:lstStyle>
            <a:p>
              <a:pPr>
                <a:defRPr/>
              </a:pPr>
              <a:endParaRPr lang="en-US" altLang="en-US" sz="1984"/>
            </a:p>
          </p:txBody>
        </p:sp>
        <p:sp>
          <p:nvSpPr>
            <p:cNvPr id="33802" name="AutoShape 7">
              <a:extLst>
                <a:ext uri="{FF2B5EF4-FFF2-40B4-BE49-F238E27FC236}">
                  <a16:creationId xmlns:a16="http://schemas.microsoft.com/office/drawing/2014/main" id="{9EE6E315-6175-364A-8E82-6FAD1D1A60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2496"/>
              <a:ext cx="1966" cy="286"/>
            </a:xfrm>
            <a:prstGeom prst="roundRect">
              <a:avLst>
                <a:gd name="adj" fmla="val 347"/>
              </a:avLst>
            </a:prstGeom>
            <a:solidFill>
              <a:srgbClr val="008000"/>
            </a:solidFill>
            <a:ln w="9525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9pPr>
            </a:lstStyle>
            <a:p>
              <a:pPr>
                <a:defRPr/>
              </a:pPr>
              <a:endParaRPr lang="en-US" altLang="en-US" sz="1984"/>
            </a:p>
          </p:txBody>
        </p:sp>
        <p:sp>
          <p:nvSpPr>
            <p:cNvPr id="33803" name="AutoShape 8">
              <a:extLst>
                <a:ext uri="{FF2B5EF4-FFF2-40B4-BE49-F238E27FC236}">
                  <a16:creationId xmlns:a16="http://schemas.microsoft.com/office/drawing/2014/main" id="{5E796024-4832-380C-AB36-94AF763DE3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2784"/>
              <a:ext cx="1966" cy="286"/>
            </a:xfrm>
            <a:prstGeom prst="roundRect">
              <a:avLst>
                <a:gd name="adj" fmla="val 347"/>
              </a:avLst>
            </a:prstGeom>
            <a:solidFill>
              <a:srgbClr val="008000"/>
            </a:solidFill>
            <a:ln w="9525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9pPr>
            </a:lstStyle>
            <a:p>
              <a:pPr>
                <a:defRPr/>
              </a:pPr>
              <a:endParaRPr lang="en-US" altLang="en-US" sz="1984"/>
            </a:p>
          </p:txBody>
        </p:sp>
        <p:sp>
          <p:nvSpPr>
            <p:cNvPr id="33804" name="Text Box 9">
              <a:extLst>
                <a:ext uri="{FF2B5EF4-FFF2-40B4-BE49-F238E27FC236}">
                  <a16:creationId xmlns:a16="http://schemas.microsoft.com/office/drawing/2014/main" id="{07AF4C32-63EA-3B58-B9EC-1ED2817801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2736"/>
              <a:ext cx="1678" cy="285"/>
            </a:xfrm>
            <a:prstGeom prst="rect">
              <a:avLst/>
            </a:prstGeom>
            <a:noFill/>
            <a:ln>
              <a:noFill/>
            </a:ln>
          </p:spPr>
          <p:txBody>
            <a:bodyPr lIns="14883" tIns="38695" rIns="14883" bIns="38695"/>
            <a:lstStyle>
              <a:lvl1pPr>
                <a:tabLst>
                  <a:tab pos="815975" algn="l"/>
                  <a:tab pos="1633538" algn="l"/>
                  <a:tab pos="2449513" algn="l"/>
                  <a:tab pos="2592388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tabLst>
                  <a:tab pos="815975" algn="l"/>
                  <a:tab pos="1633538" algn="l"/>
                  <a:tab pos="2449513" algn="l"/>
                  <a:tab pos="2592388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2pPr>
              <a:lvl3pPr marL="1143000" indent="-228600">
                <a:tabLst>
                  <a:tab pos="815975" algn="l"/>
                  <a:tab pos="1633538" algn="l"/>
                  <a:tab pos="2449513" algn="l"/>
                  <a:tab pos="2592388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3pPr>
              <a:lvl4pPr marL="1600200" indent="-228600">
                <a:tabLst>
                  <a:tab pos="815975" algn="l"/>
                  <a:tab pos="1633538" algn="l"/>
                  <a:tab pos="2449513" algn="l"/>
                  <a:tab pos="2592388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4pPr>
              <a:lvl5pPr marL="2057400" indent="-228600">
                <a:tabLst>
                  <a:tab pos="815975" algn="l"/>
                  <a:tab pos="1633538" algn="l"/>
                  <a:tab pos="2449513" algn="l"/>
                  <a:tab pos="2592388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15975" algn="l"/>
                  <a:tab pos="1633538" algn="l"/>
                  <a:tab pos="2449513" algn="l"/>
                  <a:tab pos="2592388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15975" algn="l"/>
                  <a:tab pos="1633538" algn="l"/>
                  <a:tab pos="2449513" algn="l"/>
                  <a:tab pos="2592388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15975" algn="l"/>
                  <a:tab pos="1633538" algn="l"/>
                  <a:tab pos="2449513" algn="l"/>
                  <a:tab pos="2592388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15975" algn="l"/>
                  <a:tab pos="1633538" algn="l"/>
                  <a:tab pos="2449513" algn="l"/>
                  <a:tab pos="2592388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9pPr>
            </a:lstStyle>
            <a:p>
              <a:pPr>
                <a:lnSpc>
                  <a:spcPct val="110000"/>
                </a:lnSpc>
                <a:spcBef>
                  <a:spcPts val="661"/>
                </a:spcBef>
                <a:spcAft>
                  <a:spcPct val="5000"/>
                </a:spcAft>
                <a:defRPr/>
              </a:pPr>
              <a:r>
                <a:rPr lang="en-GB" altLang="en-US" sz="2646">
                  <a:solidFill>
                    <a:srgbClr val="FFFF00"/>
                  </a:solidFill>
                  <a:latin typeface="Comic Sans MS" panose="030F0702030302020204" pitchFamily="66" charset="0"/>
                </a:rPr>
                <a:t>coincidental</a:t>
              </a:r>
            </a:p>
          </p:txBody>
        </p:sp>
        <p:sp>
          <p:nvSpPr>
            <p:cNvPr id="33805" name="Text Box 10">
              <a:extLst>
                <a:ext uri="{FF2B5EF4-FFF2-40B4-BE49-F238E27FC236}">
                  <a16:creationId xmlns:a16="http://schemas.microsoft.com/office/drawing/2014/main" id="{0C8D051E-F41B-2B77-4035-725D828C6E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2496"/>
              <a:ext cx="1678" cy="286"/>
            </a:xfrm>
            <a:prstGeom prst="rect">
              <a:avLst/>
            </a:prstGeom>
            <a:noFill/>
            <a:ln>
              <a:noFill/>
            </a:ln>
          </p:spPr>
          <p:txBody>
            <a:bodyPr lIns="14883" tIns="38695" rIns="14883" bIns="38695"/>
            <a:lstStyle>
              <a:lvl1pPr>
                <a:tabLst>
                  <a:tab pos="815975" algn="l"/>
                  <a:tab pos="1633538" algn="l"/>
                  <a:tab pos="2449513" algn="l"/>
                  <a:tab pos="2592388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tabLst>
                  <a:tab pos="815975" algn="l"/>
                  <a:tab pos="1633538" algn="l"/>
                  <a:tab pos="2449513" algn="l"/>
                  <a:tab pos="2592388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2pPr>
              <a:lvl3pPr marL="1143000" indent="-228600">
                <a:tabLst>
                  <a:tab pos="815975" algn="l"/>
                  <a:tab pos="1633538" algn="l"/>
                  <a:tab pos="2449513" algn="l"/>
                  <a:tab pos="2592388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3pPr>
              <a:lvl4pPr marL="1600200" indent="-228600">
                <a:tabLst>
                  <a:tab pos="815975" algn="l"/>
                  <a:tab pos="1633538" algn="l"/>
                  <a:tab pos="2449513" algn="l"/>
                  <a:tab pos="2592388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4pPr>
              <a:lvl5pPr marL="2057400" indent="-228600">
                <a:tabLst>
                  <a:tab pos="815975" algn="l"/>
                  <a:tab pos="1633538" algn="l"/>
                  <a:tab pos="2449513" algn="l"/>
                  <a:tab pos="2592388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15975" algn="l"/>
                  <a:tab pos="1633538" algn="l"/>
                  <a:tab pos="2449513" algn="l"/>
                  <a:tab pos="2592388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15975" algn="l"/>
                  <a:tab pos="1633538" algn="l"/>
                  <a:tab pos="2449513" algn="l"/>
                  <a:tab pos="2592388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15975" algn="l"/>
                  <a:tab pos="1633538" algn="l"/>
                  <a:tab pos="2449513" algn="l"/>
                  <a:tab pos="2592388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15975" algn="l"/>
                  <a:tab pos="1633538" algn="l"/>
                  <a:tab pos="2449513" algn="l"/>
                  <a:tab pos="2592388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9pPr>
            </a:lstStyle>
            <a:p>
              <a:pPr>
                <a:lnSpc>
                  <a:spcPct val="110000"/>
                </a:lnSpc>
                <a:spcBef>
                  <a:spcPts val="661"/>
                </a:spcBef>
                <a:spcAft>
                  <a:spcPct val="5000"/>
                </a:spcAft>
                <a:defRPr/>
              </a:pPr>
              <a:r>
                <a:rPr lang="en-GB" altLang="en-US" sz="2646">
                  <a:solidFill>
                    <a:srgbClr val="FFFF00"/>
                  </a:solidFill>
                  <a:latin typeface="Comic Sans MS" panose="030F0702030302020204" pitchFamily="66" charset="0"/>
                </a:rPr>
                <a:t>logical</a:t>
              </a:r>
            </a:p>
          </p:txBody>
        </p:sp>
        <p:sp>
          <p:nvSpPr>
            <p:cNvPr id="33806" name="Text Box 11">
              <a:extLst>
                <a:ext uri="{FF2B5EF4-FFF2-40B4-BE49-F238E27FC236}">
                  <a16:creationId xmlns:a16="http://schemas.microsoft.com/office/drawing/2014/main" id="{5A61EEA1-5CA6-478E-245C-7458549CD8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2160"/>
              <a:ext cx="1678" cy="286"/>
            </a:xfrm>
            <a:prstGeom prst="rect">
              <a:avLst/>
            </a:prstGeom>
            <a:noFill/>
            <a:ln>
              <a:noFill/>
            </a:ln>
          </p:spPr>
          <p:txBody>
            <a:bodyPr lIns="14883" tIns="38695" rIns="14883" bIns="38695"/>
            <a:lstStyle>
              <a:lvl1pPr>
                <a:tabLst>
                  <a:tab pos="815975" algn="l"/>
                  <a:tab pos="1633538" algn="l"/>
                  <a:tab pos="2449513" algn="l"/>
                  <a:tab pos="2592388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tabLst>
                  <a:tab pos="815975" algn="l"/>
                  <a:tab pos="1633538" algn="l"/>
                  <a:tab pos="2449513" algn="l"/>
                  <a:tab pos="2592388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2pPr>
              <a:lvl3pPr marL="1143000" indent="-228600">
                <a:tabLst>
                  <a:tab pos="815975" algn="l"/>
                  <a:tab pos="1633538" algn="l"/>
                  <a:tab pos="2449513" algn="l"/>
                  <a:tab pos="2592388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3pPr>
              <a:lvl4pPr marL="1600200" indent="-228600">
                <a:tabLst>
                  <a:tab pos="815975" algn="l"/>
                  <a:tab pos="1633538" algn="l"/>
                  <a:tab pos="2449513" algn="l"/>
                  <a:tab pos="2592388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4pPr>
              <a:lvl5pPr marL="2057400" indent="-228600">
                <a:tabLst>
                  <a:tab pos="815975" algn="l"/>
                  <a:tab pos="1633538" algn="l"/>
                  <a:tab pos="2449513" algn="l"/>
                  <a:tab pos="2592388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15975" algn="l"/>
                  <a:tab pos="1633538" algn="l"/>
                  <a:tab pos="2449513" algn="l"/>
                  <a:tab pos="2592388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15975" algn="l"/>
                  <a:tab pos="1633538" algn="l"/>
                  <a:tab pos="2449513" algn="l"/>
                  <a:tab pos="2592388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15975" algn="l"/>
                  <a:tab pos="1633538" algn="l"/>
                  <a:tab pos="2449513" algn="l"/>
                  <a:tab pos="2592388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15975" algn="l"/>
                  <a:tab pos="1633538" algn="l"/>
                  <a:tab pos="2449513" algn="l"/>
                  <a:tab pos="2592388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9pPr>
            </a:lstStyle>
            <a:p>
              <a:pPr>
                <a:lnSpc>
                  <a:spcPct val="110000"/>
                </a:lnSpc>
                <a:spcBef>
                  <a:spcPts val="661"/>
                </a:spcBef>
                <a:spcAft>
                  <a:spcPct val="5000"/>
                </a:spcAft>
                <a:defRPr/>
              </a:pPr>
              <a:r>
                <a:rPr lang="en-GB" altLang="en-US" sz="2646">
                  <a:solidFill>
                    <a:srgbClr val="FFFF00"/>
                  </a:solidFill>
                  <a:latin typeface="Comic Sans MS" panose="030F0702030302020204" pitchFamily="66" charset="0"/>
                </a:rPr>
                <a:t>temporal</a:t>
              </a:r>
            </a:p>
          </p:txBody>
        </p:sp>
        <p:sp>
          <p:nvSpPr>
            <p:cNvPr id="33807" name="Text Box 12">
              <a:extLst>
                <a:ext uri="{FF2B5EF4-FFF2-40B4-BE49-F238E27FC236}">
                  <a16:creationId xmlns:a16="http://schemas.microsoft.com/office/drawing/2014/main" id="{1BD7720B-2FAD-C84B-4C99-DDB64AAD37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1872"/>
              <a:ext cx="1678" cy="286"/>
            </a:xfrm>
            <a:prstGeom prst="rect">
              <a:avLst/>
            </a:prstGeom>
            <a:noFill/>
            <a:ln>
              <a:noFill/>
            </a:ln>
          </p:spPr>
          <p:txBody>
            <a:bodyPr lIns="14883" tIns="38695" rIns="14883" bIns="38695"/>
            <a:lstStyle>
              <a:lvl1pPr>
                <a:tabLst>
                  <a:tab pos="815975" algn="l"/>
                  <a:tab pos="1633538" algn="l"/>
                  <a:tab pos="2449513" algn="l"/>
                  <a:tab pos="2592388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tabLst>
                  <a:tab pos="815975" algn="l"/>
                  <a:tab pos="1633538" algn="l"/>
                  <a:tab pos="2449513" algn="l"/>
                  <a:tab pos="2592388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2pPr>
              <a:lvl3pPr marL="1143000" indent="-228600">
                <a:tabLst>
                  <a:tab pos="815975" algn="l"/>
                  <a:tab pos="1633538" algn="l"/>
                  <a:tab pos="2449513" algn="l"/>
                  <a:tab pos="2592388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3pPr>
              <a:lvl4pPr marL="1600200" indent="-228600">
                <a:tabLst>
                  <a:tab pos="815975" algn="l"/>
                  <a:tab pos="1633538" algn="l"/>
                  <a:tab pos="2449513" algn="l"/>
                  <a:tab pos="2592388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4pPr>
              <a:lvl5pPr marL="2057400" indent="-228600">
                <a:tabLst>
                  <a:tab pos="815975" algn="l"/>
                  <a:tab pos="1633538" algn="l"/>
                  <a:tab pos="2449513" algn="l"/>
                  <a:tab pos="2592388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15975" algn="l"/>
                  <a:tab pos="1633538" algn="l"/>
                  <a:tab pos="2449513" algn="l"/>
                  <a:tab pos="2592388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15975" algn="l"/>
                  <a:tab pos="1633538" algn="l"/>
                  <a:tab pos="2449513" algn="l"/>
                  <a:tab pos="2592388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15975" algn="l"/>
                  <a:tab pos="1633538" algn="l"/>
                  <a:tab pos="2449513" algn="l"/>
                  <a:tab pos="2592388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15975" algn="l"/>
                  <a:tab pos="1633538" algn="l"/>
                  <a:tab pos="2449513" algn="l"/>
                  <a:tab pos="2592388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9pPr>
            </a:lstStyle>
            <a:p>
              <a:pPr>
                <a:lnSpc>
                  <a:spcPct val="110000"/>
                </a:lnSpc>
                <a:spcBef>
                  <a:spcPts val="661"/>
                </a:spcBef>
                <a:spcAft>
                  <a:spcPct val="5000"/>
                </a:spcAft>
                <a:defRPr/>
              </a:pPr>
              <a:r>
                <a:rPr lang="en-GB" altLang="en-US" sz="2646">
                  <a:solidFill>
                    <a:srgbClr val="FFFF00"/>
                  </a:solidFill>
                  <a:latin typeface="Comic Sans MS" panose="030F0702030302020204" pitchFamily="66" charset="0"/>
                </a:rPr>
                <a:t>procedural</a:t>
              </a:r>
            </a:p>
          </p:txBody>
        </p:sp>
        <p:sp>
          <p:nvSpPr>
            <p:cNvPr id="33808" name="Text Box 13">
              <a:extLst>
                <a:ext uri="{FF2B5EF4-FFF2-40B4-BE49-F238E27FC236}">
                  <a16:creationId xmlns:a16="http://schemas.microsoft.com/office/drawing/2014/main" id="{32EA9F50-7748-0A75-94D1-2021622916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1296"/>
              <a:ext cx="1678" cy="285"/>
            </a:xfrm>
            <a:prstGeom prst="rect">
              <a:avLst/>
            </a:prstGeom>
            <a:noFill/>
            <a:ln>
              <a:noFill/>
            </a:ln>
          </p:spPr>
          <p:txBody>
            <a:bodyPr lIns="14883" tIns="38695" rIns="14883" bIns="38695"/>
            <a:lstStyle>
              <a:lvl1pPr>
                <a:tabLst>
                  <a:tab pos="815975" algn="l"/>
                  <a:tab pos="1633538" algn="l"/>
                  <a:tab pos="2449513" algn="l"/>
                  <a:tab pos="2592388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tabLst>
                  <a:tab pos="815975" algn="l"/>
                  <a:tab pos="1633538" algn="l"/>
                  <a:tab pos="2449513" algn="l"/>
                  <a:tab pos="2592388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2pPr>
              <a:lvl3pPr marL="1143000" indent="-228600">
                <a:tabLst>
                  <a:tab pos="815975" algn="l"/>
                  <a:tab pos="1633538" algn="l"/>
                  <a:tab pos="2449513" algn="l"/>
                  <a:tab pos="2592388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3pPr>
              <a:lvl4pPr marL="1600200" indent="-228600">
                <a:tabLst>
                  <a:tab pos="815975" algn="l"/>
                  <a:tab pos="1633538" algn="l"/>
                  <a:tab pos="2449513" algn="l"/>
                  <a:tab pos="2592388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4pPr>
              <a:lvl5pPr marL="2057400" indent="-228600">
                <a:tabLst>
                  <a:tab pos="815975" algn="l"/>
                  <a:tab pos="1633538" algn="l"/>
                  <a:tab pos="2449513" algn="l"/>
                  <a:tab pos="2592388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15975" algn="l"/>
                  <a:tab pos="1633538" algn="l"/>
                  <a:tab pos="2449513" algn="l"/>
                  <a:tab pos="2592388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15975" algn="l"/>
                  <a:tab pos="1633538" algn="l"/>
                  <a:tab pos="2449513" algn="l"/>
                  <a:tab pos="2592388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15975" algn="l"/>
                  <a:tab pos="1633538" algn="l"/>
                  <a:tab pos="2449513" algn="l"/>
                  <a:tab pos="2592388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15975" algn="l"/>
                  <a:tab pos="1633538" algn="l"/>
                  <a:tab pos="2449513" algn="l"/>
                  <a:tab pos="2592388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9pPr>
            </a:lstStyle>
            <a:p>
              <a:pPr>
                <a:lnSpc>
                  <a:spcPct val="110000"/>
                </a:lnSpc>
                <a:spcBef>
                  <a:spcPts val="661"/>
                </a:spcBef>
                <a:spcAft>
                  <a:spcPct val="5000"/>
                </a:spcAft>
                <a:defRPr/>
              </a:pPr>
              <a:r>
                <a:rPr lang="en-GB" altLang="en-US" sz="2646">
                  <a:solidFill>
                    <a:srgbClr val="FFFF00"/>
                  </a:solidFill>
                  <a:latin typeface="Comic Sans MS" panose="030F0702030302020204" pitchFamily="66" charset="0"/>
                </a:rPr>
                <a:t>sequential</a:t>
              </a:r>
            </a:p>
          </p:txBody>
        </p:sp>
        <p:sp>
          <p:nvSpPr>
            <p:cNvPr id="33809" name="Text Box 14">
              <a:extLst>
                <a:ext uri="{FF2B5EF4-FFF2-40B4-BE49-F238E27FC236}">
                  <a16:creationId xmlns:a16="http://schemas.microsoft.com/office/drawing/2014/main" id="{CEF67EC7-77C6-1644-3F31-04B9948809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1584"/>
              <a:ext cx="1678" cy="286"/>
            </a:xfrm>
            <a:prstGeom prst="rect">
              <a:avLst/>
            </a:prstGeom>
            <a:noFill/>
            <a:ln>
              <a:noFill/>
            </a:ln>
          </p:spPr>
          <p:txBody>
            <a:bodyPr lIns="14883" tIns="38695" rIns="14883" bIns="38695"/>
            <a:lstStyle>
              <a:lvl1pPr>
                <a:tabLst>
                  <a:tab pos="815975" algn="l"/>
                  <a:tab pos="1633538" algn="l"/>
                  <a:tab pos="2449513" algn="l"/>
                  <a:tab pos="2592388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tabLst>
                  <a:tab pos="815975" algn="l"/>
                  <a:tab pos="1633538" algn="l"/>
                  <a:tab pos="2449513" algn="l"/>
                  <a:tab pos="2592388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2pPr>
              <a:lvl3pPr marL="1143000" indent="-228600">
                <a:tabLst>
                  <a:tab pos="815975" algn="l"/>
                  <a:tab pos="1633538" algn="l"/>
                  <a:tab pos="2449513" algn="l"/>
                  <a:tab pos="2592388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3pPr>
              <a:lvl4pPr marL="1600200" indent="-228600">
                <a:tabLst>
                  <a:tab pos="815975" algn="l"/>
                  <a:tab pos="1633538" algn="l"/>
                  <a:tab pos="2449513" algn="l"/>
                  <a:tab pos="2592388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4pPr>
              <a:lvl5pPr marL="2057400" indent="-228600">
                <a:tabLst>
                  <a:tab pos="815975" algn="l"/>
                  <a:tab pos="1633538" algn="l"/>
                  <a:tab pos="2449513" algn="l"/>
                  <a:tab pos="2592388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15975" algn="l"/>
                  <a:tab pos="1633538" algn="l"/>
                  <a:tab pos="2449513" algn="l"/>
                  <a:tab pos="2592388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15975" algn="l"/>
                  <a:tab pos="1633538" algn="l"/>
                  <a:tab pos="2449513" algn="l"/>
                  <a:tab pos="2592388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15975" algn="l"/>
                  <a:tab pos="1633538" algn="l"/>
                  <a:tab pos="2449513" algn="l"/>
                  <a:tab pos="2592388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15975" algn="l"/>
                  <a:tab pos="1633538" algn="l"/>
                  <a:tab pos="2449513" algn="l"/>
                  <a:tab pos="2592388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9pPr>
            </a:lstStyle>
            <a:p>
              <a:pPr>
                <a:lnSpc>
                  <a:spcPct val="110000"/>
                </a:lnSpc>
                <a:spcBef>
                  <a:spcPts val="661"/>
                </a:spcBef>
                <a:spcAft>
                  <a:spcPct val="5000"/>
                </a:spcAft>
                <a:defRPr/>
              </a:pPr>
              <a:r>
                <a:rPr lang="en-GB" altLang="en-US" sz="2646">
                  <a:solidFill>
                    <a:srgbClr val="FFFF00"/>
                  </a:solidFill>
                  <a:latin typeface="Comic Sans MS" panose="030F0702030302020204" pitchFamily="66" charset="0"/>
                </a:rPr>
                <a:t>communicational</a:t>
              </a:r>
            </a:p>
          </p:txBody>
        </p:sp>
        <p:sp>
          <p:nvSpPr>
            <p:cNvPr id="33810" name="Text Box 15">
              <a:extLst>
                <a:ext uri="{FF2B5EF4-FFF2-40B4-BE49-F238E27FC236}">
                  <a16:creationId xmlns:a16="http://schemas.microsoft.com/office/drawing/2014/main" id="{57ED0851-0EB2-9705-516C-A333F52E7E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1056"/>
              <a:ext cx="1678" cy="286"/>
            </a:xfrm>
            <a:prstGeom prst="rect">
              <a:avLst/>
            </a:prstGeom>
            <a:noFill/>
            <a:ln>
              <a:noFill/>
            </a:ln>
          </p:spPr>
          <p:txBody>
            <a:bodyPr lIns="14883" tIns="38695" rIns="14883" bIns="38695"/>
            <a:lstStyle>
              <a:lvl1pPr>
                <a:tabLst>
                  <a:tab pos="815975" algn="l"/>
                  <a:tab pos="1633538" algn="l"/>
                  <a:tab pos="2449513" algn="l"/>
                  <a:tab pos="2592388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tabLst>
                  <a:tab pos="815975" algn="l"/>
                  <a:tab pos="1633538" algn="l"/>
                  <a:tab pos="2449513" algn="l"/>
                  <a:tab pos="2592388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2pPr>
              <a:lvl3pPr marL="1143000" indent="-228600">
                <a:tabLst>
                  <a:tab pos="815975" algn="l"/>
                  <a:tab pos="1633538" algn="l"/>
                  <a:tab pos="2449513" algn="l"/>
                  <a:tab pos="2592388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3pPr>
              <a:lvl4pPr marL="1600200" indent="-228600">
                <a:tabLst>
                  <a:tab pos="815975" algn="l"/>
                  <a:tab pos="1633538" algn="l"/>
                  <a:tab pos="2449513" algn="l"/>
                  <a:tab pos="2592388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4pPr>
              <a:lvl5pPr marL="2057400" indent="-228600">
                <a:tabLst>
                  <a:tab pos="815975" algn="l"/>
                  <a:tab pos="1633538" algn="l"/>
                  <a:tab pos="2449513" algn="l"/>
                  <a:tab pos="2592388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15975" algn="l"/>
                  <a:tab pos="1633538" algn="l"/>
                  <a:tab pos="2449513" algn="l"/>
                  <a:tab pos="2592388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15975" algn="l"/>
                  <a:tab pos="1633538" algn="l"/>
                  <a:tab pos="2449513" algn="l"/>
                  <a:tab pos="2592388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15975" algn="l"/>
                  <a:tab pos="1633538" algn="l"/>
                  <a:tab pos="2449513" algn="l"/>
                  <a:tab pos="2592388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15975" algn="l"/>
                  <a:tab pos="1633538" algn="l"/>
                  <a:tab pos="2449513" algn="l"/>
                  <a:tab pos="2592388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9pPr>
            </a:lstStyle>
            <a:p>
              <a:pPr>
                <a:lnSpc>
                  <a:spcPct val="110000"/>
                </a:lnSpc>
                <a:spcBef>
                  <a:spcPts val="661"/>
                </a:spcBef>
                <a:spcAft>
                  <a:spcPct val="5000"/>
                </a:spcAft>
                <a:defRPr/>
              </a:pPr>
              <a:r>
                <a:rPr lang="en-GB" altLang="en-US" sz="2646">
                  <a:solidFill>
                    <a:srgbClr val="FFFF00"/>
                  </a:solidFill>
                  <a:latin typeface="Comic Sans MS" panose="030F0702030302020204" pitchFamily="66" charset="0"/>
                </a:rPr>
                <a:t>functional</a:t>
              </a:r>
            </a:p>
          </p:txBody>
        </p:sp>
        <p:sp>
          <p:nvSpPr>
            <p:cNvPr id="33811" name="Line 16">
              <a:extLst>
                <a:ext uri="{FF2B5EF4-FFF2-40B4-BE49-F238E27FC236}">
                  <a16:creationId xmlns:a16="http://schemas.microsoft.com/office/drawing/2014/main" id="{2A9E3AD9-3557-B1C1-024E-1C1F6AD58C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44" y="1056"/>
              <a:ext cx="0" cy="1968"/>
            </a:xfrm>
            <a:prstGeom prst="line">
              <a:avLst/>
            </a:prstGeom>
            <a:noFill/>
            <a:ln w="57240">
              <a:solidFill>
                <a:srgbClr val="FF66FF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pPr>
                <a:defRPr/>
              </a:pPr>
              <a:endParaRPr lang="en-US" sz="1488"/>
            </a:p>
          </p:txBody>
        </p:sp>
      </p:grpSp>
      <p:sp>
        <p:nvSpPr>
          <p:cNvPr id="33796" name="Text Box 17">
            <a:extLst>
              <a:ext uri="{FF2B5EF4-FFF2-40B4-BE49-F238E27FC236}">
                <a16:creationId xmlns:a16="http://schemas.microsoft.com/office/drawing/2014/main" id="{6AB44250-623C-22F6-D1B3-379EC8CCBA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3413" y="3097213"/>
            <a:ext cx="2201862" cy="577850"/>
          </a:xfrm>
          <a:prstGeom prst="rect">
            <a:avLst/>
          </a:prstGeom>
          <a:noFill/>
          <a:ln>
            <a:noFill/>
          </a:ln>
        </p:spPr>
        <p:txBody>
          <a:bodyPr lIns="14883" tIns="38695" rIns="14883" bIns="38695"/>
          <a:lstStyle>
            <a:lvl1pPr>
              <a:tabLst>
                <a:tab pos="815975" algn="l"/>
                <a:tab pos="1633538" algn="l"/>
                <a:tab pos="2449513" algn="l"/>
                <a:tab pos="2592388" algn="l"/>
              </a:tabLs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tabLst>
                <a:tab pos="815975" algn="l"/>
                <a:tab pos="1633538" algn="l"/>
                <a:tab pos="2449513" algn="l"/>
                <a:tab pos="2592388" algn="l"/>
              </a:tabLs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tabLst>
                <a:tab pos="815975" algn="l"/>
                <a:tab pos="1633538" algn="l"/>
                <a:tab pos="2449513" algn="l"/>
                <a:tab pos="2592388" algn="l"/>
              </a:tabLs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tabLst>
                <a:tab pos="815975" algn="l"/>
                <a:tab pos="1633538" algn="l"/>
                <a:tab pos="2449513" algn="l"/>
                <a:tab pos="2592388" algn="l"/>
              </a:tabLs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tabLst>
                <a:tab pos="815975" algn="l"/>
                <a:tab pos="1633538" algn="l"/>
                <a:tab pos="2449513" algn="l"/>
                <a:tab pos="2592388" algn="l"/>
              </a:tabLs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15975" algn="l"/>
                <a:tab pos="1633538" algn="l"/>
                <a:tab pos="2449513" algn="l"/>
                <a:tab pos="2592388" algn="l"/>
              </a:tabLs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15975" algn="l"/>
                <a:tab pos="1633538" algn="l"/>
                <a:tab pos="2449513" algn="l"/>
                <a:tab pos="2592388" algn="l"/>
              </a:tabLs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15975" algn="l"/>
                <a:tab pos="1633538" algn="l"/>
                <a:tab pos="2449513" algn="l"/>
                <a:tab pos="2592388" algn="l"/>
              </a:tabLs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15975" algn="l"/>
                <a:tab pos="1633538" algn="l"/>
                <a:tab pos="2449513" algn="l"/>
                <a:tab pos="2592388" algn="l"/>
              </a:tabLs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>
              <a:lnSpc>
                <a:spcPct val="72000"/>
              </a:lnSpc>
              <a:spcBef>
                <a:spcPts val="941"/>
              </a:spcBef>
              <a:defRPr/>
            </a:pPr>
            <a:r>
              <a:rPr lang="en-GB" altLang="en-US" sz="2646">
                <a:latin typeface="Comic Sans MS" panose="030F0702030302020204" pitchFamily="66" charset="0"/>
              </a:rPr>
              <a:t>Degree of </a:t>
            </a:r>
            <a:br>
              <a:rPr lang="en-GB" altLang="en-US" sz="2646">
                <a:latin typeface="Comic Sans MS" panose="030F0702030302020204" pitchFamily="66" charset="0"/>
              </a:rPr>
            </a:br>
            <a:r>
              <a:rPr lang="en-GB" altLang="en-US" sz="2646">
                <a:latin typeface="Comic Sans MS" panose="030F0702030302020204" pitchFamily="66" charset="0"/>
              </a:rPr>
              <a:t>cohesion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">
            <a:extLst>
              <a:ext uri="{FF2B5EF4-FFF2-40B4-BE49-F238E27FC236}">
                <a16:creationId xmlns:a16="http://schemas.microsoft.com/office/drawing/2014/main" id="{1F5851F7-EADB-6F46-8420-01A2F66C5A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58913" y="122238"/>
            <a:ext cx="6423025" cy="942975"/>
          </a:xfrm>
        </p:spPr>
        <p:txBody>
          <a:bodyPr lIns="14883" tIns="38695" rIns="14883" bIns="38695" rtlCol="0">
            <a:normAutofit/>
          </a:bodyPr>
          <a:lstStyle/>
          <a:p>
            <a:pPr>
              <a:spcBef>
                <a:spcPts val="434"/>
              </a:spcBef>
              <a:defRPr/>
            </a:pPr>
            <a:r>
              <a:rPr lang="en-GB" altLang="en-US" sz="3969" dirty="0"/>
              <a:t>Coincidental cohesion</a:t>
            </a: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31E9E550-5F3A-A817-BD2B-20B2B80CE4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9863" y="1189038"/>
            <a:ext cx="8604250" cy="3833812"/>
          </a:xfrm>
        </p:spPr>
        <p:txBody>
          <a:bodyPr lIns="14883" tIns="38695" rIns="14883" bIns="38695" rtlCol="0">
            <a:noAutofit/>
          </a:bodyPr>
          <a:lstStyle/>
          <a:p>
            <a:pPr>
              <a:lnSpc>
                <a:spcPct val="114000"/>
              </a:lnSpc>
              <a:spcBef>
                <a:spcPts val="661"/>
              </a:spcBef>
              <a:spcAft>
                <a:spcPts val="661"/>
              </a:spcAft>
              <a:defRPr/>
            </a:pPr>
            <a:r>
              <a:rPr lang="en-GB" altLang="en-US" dirty="0"/>
              <a:t>The module performs a set of tasks:</a:t>
            </a:r>
          </a:p>
          <a:p>
            <a:pPr lvl="1">
              <a:lnSpc>
                <a:spcPct val="114000"/>
              </a:lnSpc>
              <a:spcBef>
                <a:spcPts val="661"/>
              </a:spcBef>
              <a:spcAft>
                <a:spcPts val="661"/>
              </a:spcAft>
              <a:defRPr/>
            </a:pPr>
            <a:r>
              <a:rPr lang="en-GB" altLang="en-US" sz="3528" dirty="0"/>
              <a:t>which relate to each other very loosely, if at all. </a:t>
            </a:r>
          </a:p>
          <a:p>
            <a:pPr lvl="2">
              <a:lnSpc>
                <a:spcPct val="114000"/>
              </a:lnSpc>
              <a:spcBef>
                <a:spcPts val="661"/>
              </a:spcBef>
              <a:spcAft>
                <a:spcPts val="661"/>
              </a:spcAft>
              <a:defRPr/>
            </a:pPr>
            <a:r>
              <a:rPr lang="en-GB" altLang="en-US" sz="3087" dirty="0"/>
              <a:t>That is, the module contains a random collection of  functions. </a:t>
            </a:r>
          </a:p>
          <a:p>
            <a:pPr lvl="2">
              <a:lnSpc>
                <a:spcPct val="114000"/>
              </a:lnSpc>
              <a:spcBef>
                <a:spcPts val="661"/>
              </a:spcBef>
              <a:spcAft>
                <a:spcPts val="661"/>
              </a:spcAft>
              <a:defRPr/>
            </a:pPr>
            <a:r>
              <a:rPr lang="en-GB" altLang="en-US" sz="3087" b="1" dirty="0">
                <a:solidFill>
                  <a:srgbClr val="0000FF"/>
                </a:solidFill>
              </a:rPr>
              <a:t>functions have been put in the module out of pure coincidence without any thought or design.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Text Box 1">
            <a:extLst>
              <a:ext uri="{FF2B5EF4-FFF2-40B4-BE49-F238E27FC236}">
                <a16:creationId xmlns:a16="http://schemas.microsoft.com/office/drawing/2014/main" id="{366AD97E-2FD1-1579-5FF8-7E77EFC6BC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4513" y="2520950"/>
            <a:ext cx="6456362" cy="3573463"/>
          </a:xfrm>
          <a:prstGeom prst="rect">
            <a:avLst/>
          </a:prstGeom>
          <a:noFill/>
          <a:ln>
            <a:noFill/>
          </a:ln>
        </p:spPr>
        <p:txBody>
          <a:bodyPr wrap="none" lIns="68581" tIns="34291" rIns="68581" bIns="34291" anchor="ctr"/>
          <a:lstStyle>
            <a:lvl1pPr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1488">
              <a:latin typeface="Arial" panose="020B0604020202020204" pitchFamily="34" charset="0"/>
            </a:endParaRPr>
          </a:p>
        </p:txBody>
      </p:sp>
      <p:sp>
        <p:nvSpPr>
          <p:cNvPr id="301059" name="Text Box 2">
            <a:extLst>
              <a:ext uri="{FF2B5EF4-FFF2-40B4-BE49-F238E27FC236}">
                <a16:creationId xmlns:a16="http://schemas.microsoft.com/office/drawing/2014/main" id="{0B9C112E-25BD-12AF-776E-A125A9DCA5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4488" y="2016125"/>
            <a:ext cx="3929062" cy="37655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000000"/>
              </a:buClr>
              <a:buSzPct val="45000"/>
              <a:defRPr/>
            </a:pPr>
            <a:r>
              <a:rPr lang="en-GB" altLang="en-US" sz="2315" dirty="0">
                <a:solidFill>
                  <a:srgbClr val="000000"/>
                </a:solidFill>
                <a:latin typeface="Comic Sans MS" panose="030F0702030302020204" pitchFamily="66" charset="0"/>
              </a:rPr>
              <a:t>Module AAA{</a:t>
            </a:r>
          </a:p>
          <a:p>
            <a:pPr eaLnBrk="1" hangingPunct="1">
              <a:lnSpc>
                <a:spcPct val="120000"/>
              </a:lnSpc>
              <a:buClr>
                <a:srgbClr val="000000"/>
              </a:buClr>
              <a:buSzPct val="45000"/>
              <a:defRPr/>
            </a:pPr>
            <a:endParaRPr lang="en-GB" altLang="en-US" sz="2315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eaLnBrk="1" hangingPunct="1">
              <a:lnSpc>
                <a:spcPct val="120000"/>
              </a:lnSpc>
              <a:buClr>
                <a:srgbClr val="000000"/>
              </a:buClr>
              <a:buSzPct val="45000"/>
              <a:defRPr/>
            </a:pPr>
            <a:r>
              <a:rPr lang="en-GB" altLang="en-US" sz="2315" dirty="0">
                <a:solidFill>
                  <a:srgbClr val="000000"/>
                </a:solidFill>
                <a:latin typeface="Comic Sans MS" panose="030F0702030302020204" pitchFamily="66" charset="0"/>
              </a:rPr>
              <a:t>	Print-inventory();</a:t>
            </a:r>
          </a:p>
          <a:p>
            <a:pPr eaLnBrk="1" hangingPunct="1">
              <a:lnSpc>
                <a:spcPct val="120000"/>
              </a:lnSpc>
              <a:buClr>
                <a:srgbClr val="000000"/>
              </a:buClr>
              <a:buSzPct val="45000"/>
              <a:defRPr/>
            </a:pPr>
            <a:endParaRPr lang="en-GB" altLang="en-US" sz="2315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eaLnBrk="1" hangingPunct="1">
              <a:lnSpc>
                <a:spcPct val="120000"/>
              </a:lnSpc>
              <a:buClr>
                <a:srgbClr val="000000"/>
              </a:buClr>
              <a:buSzPct val="45000"/>
              <a:defRPr/>
            </a:pPr>
            <a:r>
              <a:rPr lang="en-GB" altLang="en-US" sz="2315" dirty="0">
                <a:solidFill>
                  <a:srgbClr val="000000"/>
                </a:solidFill>
                <a:latin typeface="Comic Sans MS" panose="030F0702030302020204" pitchFamily="66" charset="0"/>
              </a:rPr>
              <a:t>	Register-Student();</a:t>
            </a:r>
          </a:p>
          <a:p>
            <a:pPr eaLnBrk="1" hangingPunct="1">
              <a:lnSpc>
                <a:spcPct val="120000"/>
              </a:lnSpc>
              <a:buClr>
                <a:srgbClr val="000000"/>
              </a:buClr>
              <a:buSzPct val="45000"/>
              <a:defRPr/>
            </a:pPr>
            <a:endParaRPr lang="en-GB" altLang="en-US" sz="2315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eaLnBrk="1" hangingPunct="1">
              <a:lnSpc>
                <a:spcPct val="120000"/>
              </a:lnSpc>
              <a:buClr>
                <a:srgbClr val="000000"/>
              </a:buClr>
              <a:buSzPct val="45000"/>
              <a:defRPr/>
            </a:pPr>
            <a:r>
              <a:rPr lang="en-GB" altLang="en-US" sz="2315" dirty="0">
                <a:solidFill>
                  <a:srgbClr val="000000"/>
                </a:solidFill>
                <a:latin typeface="Comic Sans MS" panose="030F0702030302020204" pitchFamily="66" charset="0"/>
              </a:rPr>
              <a:t>	Issue-Book();</a:t>
            </a:r>
          </a:p>
          <a:p>
            <a:pPr eaLnBrk="1" hangingPunct="1">
              <a:lnSpc>
                <a:spcPct val="120000"/>
              </a:lnSpc>
              <a:buClr>
                <a:srgbClr val="000000"/>
              </a:buClr>
              <a:buSzPct val="45000"/>
              <a:defRPr/>
            </a:pPr>
            <a:r>
              <a:rPr lang="en-GB" altLang="en-US" sz="2315" dirty="0">
                <a:solidFill>
                  <a:srgbClr val="000000"/>
                </a:solidFill>
                <a:latin typeface="Comic Sans MS" panose="030F0702030302020204" pitchFamily="66" charset="0"/>
              </a:rPr>
              <a:t>};</a:t>
            </a:r>
          </a:p>
          <a:p>
            <a:pPr eaLnBrk="1" hangingPunct="1">
              <a:lnSpc>
                <a:spcPct val="97000"/>
              </a:lnSpc>
              <a:buClr>
                <a:srgbClr val="000000"/>
              </a:buClr>
              <a:buSzPct val="45000"/>
              <a:defRPr/>
            </a:pPr>
            <a:endParaRPr lang="en-GB" altLang="en-US" sz="2315" dirty="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42FE73A-9D28-986B-9F1B-4313AD4A2B1E}"/>
              </a:ext>
            </a:extLst>
          </p:cNvPr>
          <p:cNvSpPr txBox="1">
            <a:spLocks noChangeArrowheads="1"/>
          </p:cNvSpPr>
          <p:nvPr/>
        </p:nvSpPr>
        <p:spPr>
          <a:xfrm>
            <a:off x="1638300" y="1171575"/>
            <a:ext cx="6804025" cy="944563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3307">
                <a:solidFill>
                  <a:schemeClr val="tx2"/>
                </a:solidFill>
                <a:latin typeface="Comic Sans MS" panose="030F0702030302020204" pitchFamily="66" charset="0"/>
              </a:rPr>
              <a:t>Coincidental Cohesion - example 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">
            <a:extLst>
              <a:ext uri="{FF2B5EF4-FFF2-40B4-BE49-F238E27FC236}">
                <a16:creationId xmlns:a16="http://schemas.microsoft.com/office/drawing/2014/main" id="{608BA462-BB97-1B98-EB7F-C8469DFEE1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35113" y="350838"/>
            <a:ext cx="6423025" cy="942975"/>
          </a:xfrm>
        </p:spPr>
        <p:txBody>
          <a:bodyPr lIns="14883" tIns="38695" rIns="14883" bIns="38695" rtlCol="0">
            <a:normAutofit/>
          </a:bodyPr>
          <a:lstStyle/>
          <a:p>
            <a:pPr>
              <a:spcBef>
                <a:spcPts val="889"/>
              </a:spcBef>
              <a:defRPr/>
            </a:pPr>
            <a:r>
              <a:rPr lang="en-GB" altLang="en-US" sz="3969" dirty="0"/>
              <a:t>Logical cohesion</a:t>
            </a: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C2BCC8CD-4AAD-B9AA-1CEC-869385A8D3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44513" y="1493838"/>
            <a:ext cx="8686800" cy="5257800"/>
          </a:xfrm>
        </p:spPr>
        <p:txBody>
          <a:bodyPr lIns="14883" tIns="38695" rIns="14883" bIns="38695" rtlCol="0">
            <a:normAutofit/>
          </a:bodyPr>
          <a:lstStyle/>
          <a:p>
            <a:pPr>
              <a:lnSpc>
                <a:spcPct val="115000"/>
              </a:lnSpc>
              <a:spcBef>
                <a:spcPts val="661"/>
              </a:spcBef>
              <a:spcAft>
                <a:spcPts val="661"/>
              </a:spcAft>
              <a:defRPr/>
            </a:pPr>
            <a:r>
              <a:rPr lang="en-GB" altLang="en-US" sz="3087" b="1" dirty="0">
                <a:solidFill>
                  <a:srgbClr val="0000FF"/>
                </a:solidFill>
              </a:rPr>
              <a:t>All elements of the module perform similar operations:</a:t>
            </a:r>
          </a:p>
          <a:p>
            <a:pPr lvl="1">
              <a:lnSpc>
                <a:spcPct val="115000"/>
              </a:lnSpc>
              <a:spcBef>
                <a:spcPts val="661"/>
              </a:spcBef>
              <a:spcAft>
                <a:spcPts val="2400"/>
              </a:spcAft>
              <a:defRPr/>
            </a:pPr>
            <a:r>
              <a:rPr lang="en-GB" altLang="en-US" dirty="0"/>
              <a:t>e.g. error handling, data input, data output, etc.</a:t>
            </a:r>
          </a:p>
          <a:p>
            <a:pPr>
              <a:lnSpc>
                <a:spcPct val="115000"/>
              </a:lnSpc>
              <a:spcBef>
                <a:spcPts val="661"/>
              </a:spcBef>
              <a:spcAft>
                <a:spcPts val="661"/>
              </a:spcAft>
              <a:defRPr/>
            </a:pPr>
            <a:r>
              <a:rPr lang="en-GB" altLang="en-US" sz="3087" dirty="0"/>
              <a:t>An example of logical cohesion: </a:t>
            </a:r>
          </a:p>
          <a:p>
            <a:pPr lvl="1">
              <a:lnSpc>
                <a:spcPct val="115000"/>
              </a:lnSpc>
              <a:spcBef>
                <a:spcPts val="661"/>
              </a:spcBef>
              <a:spcAft>
                <a:spcPts val="661"/>
              </a:spcAft>
              <a:defRPr/>
            </a:pPr>
            <a:r>
              <a:rPr lang="en-GB" altLang="en-US" dirty="0"/>
              <a:t>a set of print functions to generate an  output report arranged into  a single module.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Text Box 1">
            <a:extLst>
              <a:ext uri="{FF2B5EF4-FFF2-40B4-BE49-F238E27FC236}">
                <a16:creationId xmlns:a16="http://schemas.microsoft.com/office/drawing/2014/main" id="{572CD78C-220C-A9F0-8F1A-AB20AFACA1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8463" y="1931988"/>
            <a:ext cx="7740650" cy="35210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</a:tabLs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</a:tabLs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</a:tabLs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</a:tabLs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</a:tabLs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</a:tabLs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</a:tabLs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</a:tabLs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</a:tabLs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buClr>
                <a:srgbClr val="000000"/>
              </a:buClr>
              <a:buSzPct val="45000"/>
              <a:defRPr/>
            </a:pPr>
            <a:r>
              <a:rPr lang="en-GB" altLang="en-US" sz="2646" dirty="0">
                <a:solidFill>
                  <a:srgbClr val="000000"/>
                </a:solidFill>
                <a:latin typeface="Comic Sans MS" panose="030F0702030302020204" pitchFamily="66" charset="0"/>
              </a:rPr>
              <a:t>module print{</a:t>
            </a:r>
          </a:p>
          <a:p>
            <a:pPr eaLnBrk="1" hangingPunct="1">
              <a:lnSpc>
                <a:spcPct val="125000"/>
              </a:lnSpc>
              <a:buClr>
                <a:srgbClr val="000000"/>
              </a:buClr>
              <a:buSzPct val="45000"/>
              <a:defRPr/>
            </a:pPr>
            <a:r>
              <a:rPr lang="en-GB" altLang="en-US" sz="2646" dirty="0">
                <a:solidFill>
                  <a:srgbClr val="000000"/>
                </a:solidFill>
                <a:latin typeface="Comic Sans MS" panose="030F0702030302020204" pitchFamily="66" charset="0"/>
              </a:rPr>
              <a:t>	void print-grades(student-file){ …}</a:t>
            </a:r>
          </a:p>
          <a:p>
            <a:pPr eaLnBrk="1" hangingPunct="1">
              <a:lnSpc>
                <a:spcPct val="125000"/>
              </a:lnSpc>
              <a:buClr>
                <a:srgbClr val="000000"/>
              </a:buClr>
              <a:buSzPct val="45000"/>
              <a:defRPr/>
            </a:pPr>
            <a:endParaRPr lang="en-GB" altLang="en-US" sz="2646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eaLnBrk="1" hangingPunct="1">
              <a:lnSpc>
                <a:spcPct val="125000"/>
              </a:lnSpc>
              <a:buClr>
                <a:srgbClr val="000000"/>
              </a:buClr>
              <a:buSzPct val="45000"/>
              <a:defRPr/>
            </a:pPr>
            <a:r>
              <a:rPr lang="en-GB" altLang="en-US" sz="2646" dirty="0">
                <a:solidFill>
                  <a:srgbClr val="000000"/>
                </a:solidFill>
                <a:latin typeface="Comic Sans MS" panose="030F0702030302020204" pitchFamily="66" charset="0"/>
              </a:rPr>
              <a:t>	void print-certificates(student-file){…}</a:t>
            </a:r>
          </a:p>
          <a:p>
            <a:pPr eaLnBrk="1" hangingPunct="1">
              <a:lnSpc>
                <a:spcPct val="125000"/>
              </a:lnSpc>
              <a:buClr>
                <a:srgbClr val="000000"/>
              </a:buClr>
              <a:buSzPct val="45000"/>
              <a:defRPr/>
            </a:pPr>
            <a:endParaRPr lang="en-GB" altLang="en-US" sz="2646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eaLnBrk="1" hangingPunct="1">
              <a:lnSpc>
                <a:spcPct val="125000"/>
              </a:lnSpc>
              <a:buClr>
                <a:srgbClr val="000000"/>
              </a:buClr>
              <a:buSzPct val="45000"/>
              <a:defRPr/>
            </a:pPr>
            <a:r>
              <a:rPr lang="en-GB" altLang="en-US" sz="2646" dirty="0">
                <a:solidFill>
                  <a:srgbClr val="000000"/>
                </a:solidFill>
                <a:latin typeface="Comic Sans MS" panose="030F0702030302020204" pitchFamily="66" charset="0"/>
              </a:rPr>
              <a:t>	void print-salary(teacher-file){…}</a:t>
            </a:r>
          </a:p>
          <a:p>
            <a:pPr eaLnBrk="1" hangingPunct="1">
              <a:lnSpc>
                <a:spcPct val="125000"/>
              </a:lnSpc>
              <a:buClr>
                <a:srgbClr val="000000"/>
              </a:buClr>
              <a:buSzPct val="45000"/>
              <a:defRPr/>
            </a:pPr>
            <a:r>
              <a:rPr lang="en-GB" altLang="en-US" sz="2646" dirty="0">
                <a:solidFill>
                  <a:srgbClr val="000000"/>
                </a:solidFill>
                <a:latin typeface="Comic Sans MS" panose="030F0702030302020204" pitchFamily="66" charset="0"/>
              </a:rPr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E2EFDA9-1007-56D3-40C9-196F4FFEBE95}"/>
              </a:ext>
            </a:extLst>
          </p:cNvPr>
          <p:cNvSpPr txBox="1">
            <a:spLocks noChangeArrowheads="1"/>
          </p:cNvSpPr>
          <p:nvPr/>
        </p:nvSpPr>
        <p:spPr>
          <a:xfrm>
            <a:off x="1306513" y="503238"/>
            <a:ext cx="6804025" cy="944562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3638" dirty="0">
                <a:solidFill>
                  <a:schemeClr val="tx2"/>
                </a:solidFill>
                <a:latin typeface="Comic Sans MS" panose="030F0702030302020204" pitchFamily="66" charset="0"/>
              </a:rPr>
              <a:t>Logical Cohesion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">
            <a:extLst>
              <a:ext uri="{FF2B5EF4-FFF2-40B4-BE49-F238E27FC236}">
                <a16:creationId xmlns:a16="http://schemas.microsoft.com/office/drawing/2014/main" id="{6D5CAD03-4C2E-AE30-0346-930D48E854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87513" y="198438"/>
            <a:ext cx="6423025" cy="942975"/>
          </a:xfrm>
        </p:spPr>
        <p:txBody>
          <a:bodyPr lIns="14883" tIns="38695" rIns="14883" bIns="38695" rtlCol="0">
            <a:normAutofit/>
          </a:bodyPr>
          <a:lstStyle/>
          <a:p>
            <a:pPr>
              <a:spcBef>
                <a:spcPts val="817"/>
              </a:spcBef>
              <a:defRPr/>
            </a:pPr>
            <a:r>
              <a:rPr lang="en-GB" altLang="en-US" sz="3638" dirty="0"/>
              <a:t>Temporal cohesion</a:t>
            </a: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DF546FC9-F09C-D29B-17A3-514FCDD18F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01713" y="1417638"/>
            <a:ext cx="8342312" cy="5257800"/>
          </a:xfrm>
        </p:spPr>
        <p:txBody>
          <a:bodyPr lIns="14883" tIns="38695" rIns="14883" bIns="38695" rtlCol="0">
            <a:normAutofit/>
          </a:bodyPr>
          <a:lstStyle/>
          <a:p>
            <a:pPr>
              <a:lnSpc>
                <a:spcPct val="105000"/>
              </a:lnSpc>
              <a:spcBef>
                <a:spcPct val="15000"/>
              </a:spcBef>
              <a:spcAft>
                <a:spcPct val="25000"/>
              </a:spcAft>
              <a:defRPr/>
            </a:pPr>
            <a:r>
              <a:rPr lang="en-GB" altLang="en-US" sz="2976" dirty="0"/>
              <a:t>The module contains functions so that: </a:t>
            </a:r>
          </a:p>
          <a:p>
            <a:pPr lvl="1">
              <a:lnSpc>
                <a:spcPct val="105000"/>
              </a:lnSpc>
              <a:spcBef>
                <a:spcPct val="15000"/>
              </a:spcBef>
              <a:spcAft>
                <a:spcPts val="2400"/>
              </a:spcAft>
              <a:defRPr/>
            </a:pPr>
            <a:r>
              <a:rPr lang="en-GB" altLang="en-US" sz="2646" b="1" dirty="0">
                <a:solidFill>
                  <a:srgbClr val="0000FF"/>
                </a:solidFill>
              </a:rPr>
              <a:t>all the functions must be executed in the same time span. </a:t>
            </a:r>
            <a:r>
              <a:rPr lang="en-GB" altLang="en-US" sz="2646" b="1" dirty="0"/>
              <a:t> </a:t>
            </a:r>
          </a:p>
          <a:p>
            <a:pPr>
              <a:lnSpc>
                <a:spcPct val="105000"/>
              </a:lnSpc>
              <a:spcBef>
                <a:spcPct val="15000"/>
              </a:spcBef>
              <a:spcAft>
                <a:spcPct val="25000"/>
              </a:spcAft>
              <a:defRPr/>
            </a:pPr>
            <a:r>
              <a:rPr lang="en-GB" altLang="en-US" sz="2976" b="1" u="sng" dirty="0">
                <a:solidFill>
                  <a:srgbClr val="0000FF"/>
                </a:solidFill>
              </a:rPr>
              <a:t>Example:</a:t>
            </a:r>
          </a:p>
          <a:p>
            <a:pPr lvl="1">
              <a:lnSpc>
                <a:spcPct val="105000"/>
              </a:lnSpc>
              <a:spcBef>
                <a:spcPct val="15000"/>
              </a:spcBef>
              <a:spcAft>
                <a:spcPct val="25000"/>
              </a:spcAft>
              <a:defRPr/>
            </a:pPr>
            <a:r>
              <a:rPr lang="en-GB" altLang="en-US" sz="2646" dirty="0"/>
              <a:t>The set of functions responsible for </a:t>
            </a:r>
          </a:p>
          <a:p>
            <a:pPr lvl="2">
              <a:lnSpc>
                <a:spcPct val="105000"/>
              </a:lnSpc>
              <a:spcBef>
                <a:spcPct val="15000"/>
              </a:spcBef>
              <a:spcAft>
                <a:spcPct val="25000"/>
              </a:spcAft>
              <a:defRPr/>
            </a:pPr>
            <a:r>
              <a:rPr lang="en-GB" altLang="en-US" dirty="0"/>
              <a:t>initialization, </a:t>
            </a:r>
          </a:p>
          <a:p>
            <a:pPr lvl="2">
              <a:lnSpc>
                <a:spcPct val="105000"/>
              </a:lnSpc>
              <a:spcBef>
                <a:spcPct val="15000"/>
              </a:spcBef>
              <a:spcAft>
                <a:spcPct val="25000"/>
              </a:spcAft>
              <a:defRPr/>
            </a:pPr>
            <a:r>
              <a:rPr lang="en-GB" altLang="en-US" dirty="0"/>
              <a:t>start-up, shut-down of some process, etc.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Text Box 1">
            <a:extLst>
              <a:ext uri="{FF2B5EF4-FFF2-40B4-BE49-F238E27FC236}">
                <a16:creationId xmlns:a16="http://schemas.microsoft.com/office/drawing/2014/main" id="{4B0266AE-86CA-A29F-570F-84A1AADFB0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8063" y="839788"/>
            <a:ext cx="5062537" cy="6019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20000"/>
              </a:spcBef>
              <a:spcAft>
                <a:spcPct val="20000"/>
              </a:spcAft>
              <a:buClr>
                <a:srgbClr val="000000"/>
              </a:buClr>
              <a:buSzPct val="45000"/>
              <a:defRPr/>
            </a:pPr>
            <a:endParaRPr lang="en-GB" altLang="en-US" sz="2646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spcAft>
                <a:spcPct val="20000"/>
              </a:spcAft>
              <a:buClr>
                <a:srgbClr val="000000"/>
              </a:buClr>
              <a:buSzPct val="45000"/>
              <a:defRPr/>
            </a:pPr>
            <a:r>
              <a:rPr lang="en-GB" altLang="en-US" sz="2646" dirty="0" err="1">
                <a:solidFill>
                  <a:srgbClr val="000000"/>
                </a:solidFill>
                <a:latin typeface="Comic Sans MS" panose="030F0702030302020204" pitchFamily="66" charset="0"/>
              </a:rPr>
              <a:t>init</a:t>
            </a:r>
            <a:r>
              <a:rPr lang="en-GB" altLang="en-US" sz="2646" dirty="0">
                <a:solidFill>
                  <a:srgbClr val="000000"/>
                </a:solidFill>
                <a:latin typeface="Comic Sans MS" panose="030F0702030302020204" pitchFamily="66" charset="0"/>
              </a:rPr>
              <a:t>() {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spcAft>
                <a:spcPct val="20000"/>
              </a:spcAft>
              <a:buClr>
                <a:srgbClr val="000000"/>
              </a:buClr>
              <a:buSzPct val="45000"/>
              <a:defRPr/>
            </a:pPr>
            <a:r>
              <a:rPr lang="en-GB" altLang="en-US" sz="2646" dirty="0">
                <a:solidFill>
                  <a:srgbClr val="000000"/>
                </a:solidFill>
                <a:latin typeface="Comic Sans MS" panose="030F0702030302020204" pitchFamily="66" charset="0"/>
              </a:rPr>
              <a:t>	Check-memory();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spcAft>
                <a:spcPct val="20000"/>
              </a:spcAft>
              <a:buClr>
                <a:srgbClr val="000000"/>
              </a:buClr>
              <a:buSzPct val="45000"/>
              <a:defRPr/>
            </a:pPr>
            <a:r>
              <a:rPr lang="en-GB" altLang="en-US" sz="2646" dirty="0">
                <a:solidFill>
                  <a:srgbClr val="000000"/>
                </a:solidFill>
                <a:latin typeface="Comic Sans MS" panose="030F0702030302020204" pitchFamily="66" charset="0"/>
              </a:rPr>
              <a:t>	Check-Hard-disk();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spcAft>
                <a:spcPct val="20000"/>
              </a:spcAft>
              <a:buClr>
                <a:srgbClr val="000000"/>
              </a:buClr>
              <a:buSzPct val="45000"/>
              <a:defRPr/>
            </a:pPr>
            <a:r>
              <a:rPr lang="en-GB" altLang="en-US" sz="2646" dirty="0">
                <a:solidFill>
                  <a:srgbClr val="000000"/>
                </a:solidFill>
                <a:latin typeface="Comic Sans MS" panose="030F0702030302020204" pitchFamily="66" charset="0"/>
              </a:rPr>
              <a:t>	Initialize-Ports();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spcAft>
                <a:spcPct val="20000"/>
              </a:spcAft>
              <a:buClr>
                <a:srgbClr val="000000"/>
              </a:buClr>
              <a:buSzPct val="45000"/>
              <a:defRPr/>
            </a:pPr>
            <a:r>
              <a:rPr lang="en-GB" altLang="en-US" sz="2646" dirty="0">
                <a:solidFill>
                  <a:srgbClr val="000000"/>
                </a:solidFill>
                <a:latin typeface="Comic Sans MS" panose="030F0702030302020204" pitchFamily="66" charset="0"/>
              </a:rPr>
              <a:t>	Display-Login-Screen();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spcAft>
                <a:spcPct val="20000"/>
              </a:spcAft>
              <a:buClr>
                <a:srgbClr val="000000"/>
              </a:buClr>
              <a:buSzPct val="45000"/>
              <a:defRPr/>
            </a:pPr>
            <a:r>
              <a:rPr lang="en-GB" altLang="en-US" sz="2646" dirty="0">
                <a:solidFill>
                  <a:srgbClr val="000000"/>
                </a:solidFill>
                <a:latin typeface="Comic Sans MS" panose="030F0702030302020204" pitchFamily="66" charset="0"/>
              </a:rPr>
              <a:t>}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spcAft>
                <a:spcPct val="20000"/>
              </a:spcAft>
              <a:buClr>
                <a:srgbClr val="000000"/>
              </a:buClr>
              <a:buSzPct val="45000"/>
              <a:defRPr/>
            </a:pPr>
            <a:endParaRPr lang="en-GB" altLang="en-US" sz="2646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spcAft>
                <a:spcPct val="20000"/>
              </a:spcAft>
              <a:buClr>
                <a:srgbClr val="000000"/>
              </a:buClr>
              <a:buSzPct val="45000"/>
              <a:defRPr/>
            </a:pPr>
            <a:endParaRPr lang="en-GB" altLang="en-US" sz="2646" dirty="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341838D-09E6-BC70-1345-70BABD1BFDD8}"/>
              </a:ext>
            </a:extLst>
          </p:cNvPr>
          <p:cNvSpPr txBox="1">
            <a:spLocks noChangeArrowheads="1"/>
          </p:cNvSpPr>
          <p:nvPr/>
        </p:nvSpPr>
        <p:spPr>
          <a:xfrm>
            <a:off x="6972300" y="2184400"/>
            <a:ext cx="2562225" cy="1931988"/>
          </a:xfrm>
          <a:prstGeom prst="rect">
            <a:avLst/>
          </a:prstGeom>
          <a:solidFill>
            <a:srgbClr val="FFFF00"/>
          </a:solidFill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3307" dirty="0">
                <a:solidFill>
                  <a:schemeClr val="tx2"/>
                </a:solidFill>
                <a:latin typeface="Comic Sans MS" panose="030F0702030302020204" pitchFamily="66" charset="0"/>
              </a:rPr>
              <a:t>Temporal Cohesion – Example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>
            <a:extLst>
              <a:ext uri="{FF2B5EF4-FFF2-40B4-BE49-F238E27FC236}">
                <a16:creationId xmlns:a16="http://schemas.microsoft.com/office/drawing/2014/main" id="{AFD70129-607E-A647-A3D4-E7A633AB1D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35113" y="350838"/>
            <a:ext cx="6423025" cy="942975"/>
          </a:xfrm>
        </p:spPr>
        <p:txBody>
          <a:bodyPr lIns="14883" tIns="38695" rIns="14883" bIns="38695" rtlCol="0">
            <a:normAutofit/>
          </a:bodyPr>
          <a:lstStyle/>
          <a:p>
            <a:pPr>
              <a:spcBef>
                <a:spcPts val="1107"/>
              </a:spcBef>
              <a:defRPr/>
            </a:pPr>
            <a:r>
              <a:rPr lang="en-GB" altLang="en-US" sz="3528" dirty="0"/>
              <a:t>Modularity</a:t>
            </a: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5304DB2B-8A47-E3CA-BA7E-322416DF48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20713" y="1417638"/>
            <a:ext cx="8529637" cy="3694112"/>
          </a:xfrm>
        </p:spPr>
        <p:txBody>
          <a:bodyPr lIns="14883" tIns="38695" rIns="14883" bIns="38695" rtlCol="0">
            <a:noAutofit/>
          </a:bodyPr>
          <a:lstStyle/>
          <a:p>
            <a:pPr>
              <a:lnSpc>
                <a:spcPct val="120000"/>
              </a:lnSpc>
              <a:spcBef>
                <a:spcPts val="909"/>
              </a:spcBef>
              <a:spcAft>
                <a:spcPct val="15000"/>
              </a:spcAft>
              <a:defRPr/>
            </a:pPr>
            <a:r>
              <a:rPr lang="en-GB" altLang="en-US" sz="3087" dirty="0">
                <a:solidFill>
                  <a:srgbClr val="0000FF"/>
                </a:solidFill>
              </a:rPr>
              <a:t>Modularity is a fundamental attributes of any good design</a:t>
            </a:r>
            <a:r>
              <a:rPr lang="en-GB" altLang="en-US" sz="3087" dirty="0">
                <a:solidFill>
                  <a:srgbClr val="800000"/>
                </a:solidFill>
              </a:rPr>
              <a:t>.</a:t>
            </a:r>
          </a:p>
          <a:p>
            <a:pPr lvl="1">
              <a:lnSpc>
                <a:spcPct val="120000"/>
              </a:lnSpc>
              <a:spcBef>
                <a:spcPts val="909"/>
              </a:spcBef>
              <a:spcAft>
                <a:spcPct val="15000"/>
              </a:spcAft>
              <a:defRPr/>
            </a:pPr>
            <a:r>
              <a:rPr lang="en-GB" altLang="en-US" sz="2800" b="1" dirty="0">
                <a:solidFill>
                  <a:srgbClr val="0000FF"/>
                </a:solidFill>
              </a:rPr>
              <a:t>Defined in terms of cohesion and coupling.</a:t>
            </a:r>
          </a:p>
          <a:p>
            <a:pPr lvl="1">
              <a:lnSpc>
                <a:spcPct val="120000"/>
              </a:lnSpc>
              <a:spcBef>
                <a:spcPts val="909"/>
              </a:spcBef>
              <a:spcAft>
                <a:spcPct val="15000"/>
              </a:spcAft>
              <a:defRPr/>
            </a:pPr>
            <a:r>
              <a:rPr lang="en-GB" altLang="en-US" sz="2800" b="1" dirty="0">
                <a:solidFill>
                  <a:srgbClr val="0000FF"/>
                </a:solidFill>
              </a:rPr>
              <a:t>Normally covered in First level Software Engineering subject</a:t>
            </a:r>
          </a:p>
          <a:p>
            <a:pPr lvl="1">
              <a:lnSpc>
                <a:spcPct val="120000"/>
              </a:lnSpc>
              <a:spcBef>
                <a:spcPts val="909"/>
              </a:spcBef>
              <a:spcAft>
                <a:spcPct val="15000"/>
              </a:spcAft>
              <a:defRPr/>
            </a:pPr>
            <a:r>
              <a:rPr lang="en-GB" altLang="en-US" sz="2800" b="1" dirty="0">
                <a:solidFill>
                  <a:srgbClr val="0000FF"/>
                </a:solidFill>
              </a:rPr>
              <a:t>We are revisiting the concepts based on requests from many of you.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">
            <a:extLst>
              <a:ext uri="{FF2B5EF4-FFF2-40B4-BE49-F238E27FC236}">
                <a16:creationId xmlns:a16="http://schemas.microsoft.com/office/drawing/2014/main" id="{5A1BCAD6-52B8-0567-B17D-4B74372FB4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0" y="279400"/>
            <a:ext cx="6423025" cy="942975"/>
          </a:xfrm>
        </p:spPr>
        <p:txBody>
          <a:bodyPr lIns="14883" tIns="38695" rIns="14883" bIns="38695" rtlCol="0">
            <a:normAutofit/>
          </a:bodyPr>
          <a:lstStyle/>
          <a:p>
            <a:pPr>
              <a:spcBef>
                <a:spcPts val="817"/>
              </a:spcBef>
              <a:defRPr/>
            </a:pPr>
            <a:r>
              <a:rPr lang="en-GB" altLang="en-US" sz="3969" dirty="0"/>
              <a:t>Procedural  cohesion</a:t>
            </a: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BDE5501A-1660-3D2B-5D0E-ED2A292610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5513" y="1535113"/>
            <a:ext cx="8382000" cy="4489450"/>
          </a:xfrm>
        </p:spPr>
        <p:txBody>
          <a:bodyPr lIns="14883" tIns="38695" rIns="14883" bIns="38695" rtlCol="0">
            <a:normAutofit fontScale="92500"/>
          </a:bodyPr>
          <a:lstStyle/>
          <a:p>
            <a:pPr>
              <a:lnSpc>
                <a:spcPct val="115000"/>
              </a:lnSpc>
              <a:spcBef>
                <a:spcPct val="15000"/>
              </a:spcBef>
              <a:spcAft>
                <a:spcPct val="15000"/>
              </a:spcAft>
              <a:defRPr/>
            </a:pPr>
            <a:r>
              <a:rPr lang="en-GB" altLang="en-US" sz="3969" dirty="0"/>
              <a:t>The set of functions of the module: </a:t>
            </a:r>
          </a:p>
          <a:p>
            <a:pPr lvl="1">
              <a:lnSpc>
                <a:spcPct val="115000"/>
              </a:lnSpc>
              <a:spcBef>
                <a:spcPct val="15000"/>
              </a:spcBef>
              <a:spcAft>
                <a:spcPct val="15000"/>
              </a:spcAft>
              <a:defRPr/>
            </a:pPr>
            <a:r>
              <a:rPr lang="en-GB" altLang="en-US" sz="3528" dirty="0"/>
              <a:t>all part of a procedure (algorithm)</a:t>
            </a:r>
          </a:p>
          <a:p>
            <a:pPr lvl="1">
              <a:lnSpc>
                <a:spcPct val="115000"/>
              </a:lnSpc>
              <a:spcBef>
                <a:spcPct val="15000"/>
              </a:spcBef>
              <a:spcAft>
                <a:spcPct val="15000"/>
              </a:spcAft>
              <a:defRPr/>
            </a:pPr>
            <a:r>
              <a:rPr lang="en-GB" altLang="en-US" sz="3528" dirty="0"/>
              <a:t>certain sequence of steps have to be carried out in a certain order for achieving an objective, </a:t>
            </a:r>
          </a:p>
          <a:p>
            <a:pPr lvl="2">
              <a:lnSpc>
                <a:spcPct val="115000"/>
              </a:lnSpc>
              <a:spcBef>
                <a:spcPct val="15000"/>
              </a:spcBef>
              <a:spcAft>
                <a:spcPct val="15000"/>
              </a:spcAft>
              <a:defRPr/>
            </a:pPr>
            <a:r>
              <a:rPr lang="en-GB" altLang="en-US" sz="3087" dirty="0"/>
              <a:t>e.g. the algorithm for decoding a message.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">
            <a:extLst>
              <a:ext uri="{FF2B5EF4-FFF2-40B4-BE49-F238E27FC236}">
                <a16:creationId xmlns:a16="http://schemas.microsoft.com/office/drawing/2014/main" id="{B2DF6847-146B-E830-DDB4-94D1CFF4DF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35113" y="198438"/>
            <a:ext cx="6423025" cy="942975"/>
          </a:xfrm>
        </p:spPr>
        <p:txBody>
          <a:bodyPr lIns="14883" tIns="38695" rIns="14883" bIns="38695" rtlCol="0">
            <a:normAutofit/>
          </a:bodyPr>
          <a:lstStyle/>
          <a:p>
            <a:pPr>
              <a:spcBef>
                <a:spcPts val="817"/>
              </a:spcBef>
              <a:defRPr/>
            </a:pPr>
            <a:r>
              <a:rPr lang="en-GB" altLang="en-US" sz="3638" dirty="0"/>
              <a:t>Communicational cohesion</a:t>
            </a: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C83C725E-0ADC-5952-F572-EA6E6AEE0D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3113" y="1493838"/>
            <a:ext cx="8229600" cy="3989387"/>
          </a:xfrm>
        </p:spPr>
        <p:txBody>
          <a:bodyPr lIns="14883" tIns="38695" rIns="14883" bIns="38695" rtlCol="0">
            <a:normAutofit fontScale="92500" lnSpcReduction="20000"/>
          </a:bodyPr>
          <a:lstStyle/>
          <a:p>
            <a:pPr>
              <a:lnSpc>
                <a:spcPct val="115000"/>
              </a:lnSpc>
              <a:spcBef>
                <a:spcPct val="15000"/>
              </a:spcBef>
              <a:spcAft>
                <a:spcPct val="15000"/>
              </a:spcAft>
              <a:defRPr/>
            </a:pPr>
            <a:r>
              <a:rPr lang="en-GB" altLang="en-US" dirty="0"/>
              <a:t>All functions of the module: </a:t>
            </a:r>
          </a:p>
          <a:p>
            <a:pPr lvl="1">
              <a:lnSpc>
                <a:spcPct val="115000"/>
              </a:lnSpc>
              <a:spcBef>
                <a:spcPct val="15000"/>
              </a:spcBef>
              <a:spcAft>
                <a:spcPct val="15000"/>
              </a:spcAft>
              <a:defRPr/>
            </a:pPr>
            <a:r>
              <a:rPr lang="en-GB" altLang="en-US" dirty="0"/>
              <a:t>Reference or update the same data structure.</a:t>
            </a:r>
          </a:p>
          <a:p>
            <a:pPr marL="569912" lvl="1" indent="0">
              <a:lnSpc>
                <a:spcPct val="115000"/>
              </a:lnSpc>
              <a:spcBef>
                <a:spcPct val="15000"/>
              </a:spcBef>
              <a:spcAft>
                <a:spcPct val="15000"/>
              </a:spcAft>
              <a:buFont typeface="Symbol" panose="05050102010706020507" pitchFamily="18" charset="2"/>
              <a:buNone/>
              <a:defRPr/>
            </a:pPr>
            <a:endParaRPr lang="en-GB" altLang="en-US" dirty="0"/>
          </a:p>
          <a:p>
            <a:pPr>
              <a:lnSpc>
                <a:spcPct val="115000"/>
              </a:lnSpc>
              <a:spcBef>
                <a:spcPct val="15000"/>
              </a:spcBef>
              <a:spcAft>
                <a:spcPct val="15000"/>
              </a:spcAft>
              <a:defRPr/>
            </a:pPr>
            <a:r>
              <a:rPr lang="en-GB" altLang="en-US" b="1" dirty="0"/>
              <a:t>Example: </a:t>
            </a:r>
          </a:p>
          <a:p>
            <a:pPr lvl="1">
              <a:lnSpc>
                <a:spcPct val="115000"/>
              </a:lnSpc>
              <a:spcBef>
                <a:spcPct val="15000"/>
              </a:spcBef>
              <a:spcAft>
                <a:spcPct val="15000"/>
              </a:spcAft>
              <a:defRPr/>
            </a:pPr>
            <a:r>
              <a:rPr lang="en-GB" altLang="en-US" dirty="0"/>
              <a:t>The set of functions  defined on an array or a stack.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Text Box 1">
            <a:extLst>
              <a:ext uri="{FF2B5EF4-FFF2-40B4-BE49-F238E27FC236}">
                <a16:creationId xmlns:a16="http://schemas.microsoft.com/office/drawing/2014/main" id="{7EE30BB1-4FD3-3BB9-BCB9-53082A7567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150" y="1568450"/>
            <a:ext cx="6337300" cy="479901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000000"/>
              </a:buClr>
              <a:buSzPct val="45000"/>
              <a:defRPr/>
            </a:pPr>
            <a:endParaRPr lang="en-GB" altLang="en-US" sz="2315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ea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000000"/>
              </a:buClr>
              <a:buSzPct val="45000"/>
              <a:defRPr/>
            </a:pPr>
            <a:r>
              <a:rPr lang="en-GB" altLang="en-US" sz="2315" dirty="0">
                <a:solidFill>
                  <a:srgbClr val="000000"/>
                </a:solidFill>
                <a:latin typeface="Comic Sans MS" panose="030F0702030302020204" pitchFamily="66" charset="0"/>
              </a:rPr>
              <a:t>handle-Student- Data() {</a:t>
            </a:r>
          </a:p>
          <a:p>
            <a:pPr ea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000000"/>
              </a:buClr>
              <a:buSzPct val="45000"/>
              <a:defRPr/>
            </a:pPr>
            <a:r>
              <a:rPr lang="en-GB" altLang="en-US" sz="2315" dirty="0">
                <a:solidFill>
                  <a:srgbClr val="000000"/>
                </a:solidFill>
                <a:latin typeface="Comic Sans MS" panose="030F0702030302020204" pitchFamily="66" charset="0"/>
              </a:rPr>
              <a:t>	Static </a:t>
            </a:r>
            <a:r>
              <a:rPr lang="en-GB" altLang="en-US" sz="2315" dirty="0" err="1">
                <a:solidFill>
                  <a:srgbClr val="000000"/>
                </a:solidFill>
                <a:latin typeface="Comic Sans MS" panose="030F0702030302020204" pitchFamily="66" charset="0"/>
              </a:rPr>
              <a:t>Struct</a:t>
            </a:r>
            <a:r>
              <a:rPr lang="en-GB" altLang="en-US" sz="2315" dirty="0">
                <a:solidFill>
                  <a:srgbClr val="000000"/>
                </a:solidFill>
                <a:latin typeface="Comic Sans MS" panose="030F0702030302020204" pitchFamily="66" charset="0"/>
              </a:rPr>
              <a:t>  Student-data[10000];</a:t>
            </a:r>
          </a:p>
          <a:p>
            <a:pPr ea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000000"/>
              </a:buClr>
              <a:buSzPct val="45000"/>
              <a:defRPr/>
            </a:pPr>
            <a:r>
              <a:rPr lang="en-GB" altLang="en-US" sz="2315" dirty="0">
                <a:solidFill>
                  <a:srgbClr val="000000"/>
                </a:solidFill>
                <a:latin typeface="Comic Sans MS" panose="030F0702030302020204" pitchFamily="66" charset="0"/>
              </a:rPr>
              <a:t>	Store-student-data();</a:t>
            </a:r>
          </a:p>
          <a:p>
            <a:pPr ea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000000"/>
              </a:buClr>
              <a:buSzPct val="45000"/>
              <a:defRPr/>
            </a:pPr>
            <a:r>
              <a:rPr lang="en-GB" altLang="en-US" sz="2315" dirty="0">
                <a:solidFill>
                  <a:srgbClr val="000000"/>
                </a:solidFill>
                <a:latin typeface="Comic Sans MS" panose="030F0702030302020204" pitchFamily="66" charset="0"/>
              </a:rPr>
              <a:t>	Search-Student-data();</a:t>
            </a:r>
          </a:p>
          <a:p>
            <a:pPr ea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000000"/>
              </a:buClr>
              <a:buSzPct val="45000"/>
              <a:defRPr/>
            </a:pPr>
            <a:r>
              <a:rPr lang="en-GB" altLang="en-US" sz="2315" dirty="0">
                <a:solidFill>
                  <a:srgbClr val="000000"/>
                </a:solidFill>
                <a:latin typeface="Comic Sans MS" panose="030F0702030302020204" pitchFamily="66" charset="0"/>
              </a:rPr>
              <a:t>	Print-all-students();</a:t>
            </a:r>
          </a:p>
          <a:p>
            <a:pPr ea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000000"/>
              </a:buClr>
              <a:buSzPct val="45000"/>
              <a:defRPr/>
            </a:pPr>
            <a:r>
              <a:rPr lang="en-GB" altLang="en-US" sz="2315" dirty="0">
                <a:solidFill>
                  <a:srgbClr val="000000"/>
                </a:solidFill>
                <a:latin typeface="Comic Sans MS" panose="030F0702030302020204" pitchFamily="66" charset="0"/>
              </a:rPr>
              <a:t>};</a:t>
            </a:r>
          </a:p>
          <a:p>
            <a:pPr ea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000000"/>
              </a:buClr>
              <a:buSzPct val="45000"/>
              <a:defRPr/>
            </a:pPr>
            <a:endParaRPr lang="en-GB" altLang="en-US" sz="2315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ea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000000"/>
              </a:buClr>
              <a:buSzPct val="45000"/>
              <a:defRPr/>
            </a:pPr>
            <a:endParaRPr lang="en-GB" altLang="en-US" sz="2315" dirty="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5C80A19-B609-498E-E488-CC9969AA7337}"/>
              </a:ext>
            </a:extLst>
          </p:cNvPr>
          <p:cNvSpPr txBox="1">
            <a:spLocks noChangeArrowheads="1"/>
          </p:cNvSpPr>
          <p:nvPr/>
        </p:nvSpPr>
        <p:spPr>
          <a:xfrm>
            <a:off x="1458913" y="247650"/>
            <a:ext cx="6804025" cy="944563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3638">
                <a:solidFill>
                  <a:schemeClr val="tx2"/>
                </a:solidFill>
                <a:latin typeface="Comic Sans MS" panose="030F0702030302020204" pitchFamily="66" charset="0"/>
              </a:rPr>
              <a:t>Communicational Cohesion</a:t>
            </a:r>
          </a:p>
        </p:txBody>
      </p:sp>
      <p:grpSp>
        <p:nvGrpSpPr>
          <p:cNvPr id="45060" name="Group 13">
            <a:extLst>
              <a:ext uri="{FF2B5EF4-FFF2-40B4-BE49-F238E27FC236}">
                <a16:creationId xmlns:a16="http://schemas.microsoft.com/office/drawing/2014/main" id="{8BF32A8F-8711-F347-19EE-00619C336C6D}"/>
              </a:ext>
            </a:extLst>
          </p:cNvPr>
          <p:cNvGrpSpPr>
            <a:grpSpLocks/>
          </p:cNvGrpSpPr>
          <p:nvPr/>
        </p:nvGrpSpPr>
        <p:grpSpPr bwMode="auto">
          <a:xfrm>
            <a:off x="7056438" y="2687638"/>
            <a:ext cx="2646362" cy="2668587"/>
            <a:chOff x="432" y="672"/>
            <a:chExt cx="1633" cy="1824"/>
          </a:xfrm>
        </p:grpSpPr>
        <p:sp>
          <p:nvSpPr>
            <p:cNvPr id="305156" name="Rectangle 8">
              <a:extLst>
                <a:ext uri="{FF2B5EF4-FFF2-40B4-BE49-F238E27FC236}">
                  <a16:creationId xmlns:a16="http://schemas.microsoft.com/office/drawing/2014/main" id="{8C65209B-BF56-D790-8EC2-AC4CBD6AFD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1233"/>
              <a:ext cx="1248" cy="81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488">
                <a:latin typeface="Arial" panose="020B0604020202020204" pitchFamily="34" charset="0"/>
              </a:endParaRPr>
            </a:p>
          </p:txBody>
        </p:sp>
        <p:sp>
          <p:nvSpPr>
            <p:cNvPr id="305157" name="Line 9">
              <a:extLst>
                <a:ext uri="{FF2B5EF4-FFF2-40B4-BE49-F238E27FC236}">
                  <a16:creationId xmlns:a16="http://schemas.microsoft.com/office/drawing/2014/main" id="{7C1D2111-8DBB-BACF-05BF-E6BE56FEBE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1473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488"/>
            </a:p>
          </p:txBody>
        </p:sp>
        <p:sp>
          <p:nvSpPr>
            <p:cNvPr id="305158" name="Line 10">
              <a:extLst>
                <a:ext uri="{FF2B5EF4-FFF2-40B4-BE49-F238E27FC236}">
                  <a16:creationId xmlns:a16="http://schemas.microsoft.com/office/drawing/2014/main" id="{51A46F3B-8B52-1698-FAB8-69D6D0AC92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1761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488"/>
            </a:p>
          </p:txBody>
        </p:sp>
        <p:sp>
          <p:nvSpPr>
            <p:cNvPr id="305159" name="Text Box 11">
              <a:extLst>
                <a:ext uri="{FF2B5EF4-FFF2-40B4-BE49-F238E27FC236}">
                  <a16:creationId xmlns:a16="http://schemas.microsoft.com/office/drawing/2014/main" id="{14CD26E7-03B9-CD6C-1FCB-B1C3AEA1EE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1200"/>
              <a:ext cx="717" cy="844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en-US" sz="1488">
                  <a:latin typeface="Comic Sans MS" panose="030F0702030302020204" pitchFamily="66" charset="0"/>
                </a:rPr>
                <a:t>Function A</a:t>
              </a:r>
            </a:p>
            <a:p>
              <a:pPr eaLnBrk="1" hangingPunct="1">
                <a:defRPr/>
              </a:pPr>
              <a:endParaRPr lang="en-US" altLang="en-US" sz="1488">
                <a:latin typeface="Comic Sans MS" panose="030F0702030302020204" pitchFamily="66" charset="0"/>
              </a:endParaRPr>
            </a:p>
            <a:p>
              <a:pPr eaLnBrk="1" hangingPunct="1">
                <a:defRPr/>
              </a:pPr>
              <a:r>
                <a:rPr lang="en-US" altLang="en-US" sz="1488">
                  <a:latin typeface="Comic Sans MS" panose="030F0702030302020204" pitchFamily="66" charset="0"/>
                </a:rPr>
                <a:t>Function B</a:t>
              </a:r>
            </a:p>
            <a:p>
              <a:pPr eaLnBrk="1" hangingPunct="1">
                <a:defRPr/>
              </a:pPr>
              <a:endParaRPr lang="en-US" altLang="en-US" sz="1488">
                <a:latin typeface="Comic Sans MS" panose="030F0702030302020204" pitchFamily="66" charset="0"/>
              </a:endParaRPr>
            </a:p>
            <a:p>
              <a:pPr eaLnBrk="1" hangingPunct="1">
                <a:defRPr/>
              </a:pPr>
              <a:r>
                <a:rPr lang="en-US" altLang="en-US" sz="1488">
                  <a:latin typeface="Comic Sans MS" panose="030F0702030302020204" pitchFamily="66" charset="0"/>
                </a:rPr>
                <a:t>Function C</a:t>
              </a:r>
            </a:p>
          </p:txBody>
        </p:sp>
        <p:sp>
          <p:nvSpPr>
            <p:cNvPr id="305160" name="Text Box 12">
              <a:extLst>
                <a:ext uri="{FF2B5EF4-FFF2-40B4-BE49-F238E27FC236}">
                  <a16:creationId xmlns:a16="http://schemas.microsoft.com/office/drawing/2014/main" id="{0D714664-D890-6980-1950-6638D98CEA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5" y="2119"/>
              <a:ext cx="1310" cy="37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en-US" sz="1488">
                  <a:latin typeface="Comic Sans MS" panose="030F0702030302020204" pitchFamily="66" charset="0"/>
                </a:rPr>
                <a:t>Communicational</a:t>
              </a:r>
            </a:p>
            <a:p>
              <a:pPr algn="ctr" eaLnBrk="1" hangingPunct="1">
                <a:defRPr/>
              </a:pPr>
              <a:r>
                <a:rPr lang="en-US" altLang="en-US" sz="1488">
                  <a:latin typeface="Comic Sans MS" panose="030F0702030302020204" pitchFamily="66" charset="0"/>
                </a:rPr>
                <a:t>Access same data</a:t>
              </a:r>
            </a:p>
          </p:txBody>
        </p:sp>
        <p:sp>
          <p:nvSpPr>
            <p:cNvPr id="305161" name="AutoShape 18">
              <a:extLst>
                <a:ext uri="{FF2B5EF4-FFF2-40B4-BE49-F238E27FC236}">
                  <a16:creationId xmlns:a16="http://schemas.microsoft.com/office/drawing/2014/main" id="{A3764F26-F11B-2479-78DA-3CF92E6D5C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672"/>
              <a:ext cx="384" cy="384"/>
            </a:xfrm>
            <a:prstGeom prst="can">
              <a:avLst>
                <a:gd name="adj" fmla="val 25000"/>
              </a:avLst>
            </a:prstGeom>
            <a:solidFill>
              <a:srgbClr val="CC00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488">
                <a:latin typeface="Arial" panose="020B0604020202020204" pitchFamily="34" charset="0"/>
              </a:endParaRPr>
            </a:p>
          </p:txBody>
        </p:sp>
        <p:cxnSp>
          <p:nvCxnSpPr>
            <p:cNvPr id="45067" name="AutoShape 19">
              <a:extLst>
                <a:ext uri="{FF2B5EF4-FFF2-40B4-BE49-F238E27FC236}">
                  <a16:creationId xmlns:a16="http://schemas.microsoft.com/office/drawing/2014/main" id="{C295A662-185B-5864-5DF8-3F301319AFE7}"/>
                </a:ext>
              </a:extLst>
            </p:cNvPr>
            <p:cNvCxnSpPr>
              <a:cxnSpLocks noChangeShapeType="1"/>
              <a:stCxn id="305161" idx="3"/>
              <a:endCxn id="305156" idx="1"/>
            </p:cNvCxnSpPr>
            <p:nvPr/>
          </p:nvCxnSpPr>
          <p:spPr bwMode="auto">
            <a:xfrm>
              <a:off x="624" y="1056"/>
              <a:ext cx="192" cy="58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5163" name="Line 20">
              <a:extLst>
                <a:ext uri="{FF2B5EF4-FFF2-40B4-BE49-F238E27FC236}">
                  <a16:creationId xmlns:a16="http://schemas.microsoft.com/office/drawing/2014/main" id="{905CA1FA-ADA6-54B3-7F71-B680CD5BB6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1008"/>
              <a:ext cx="192" cy="3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en-US" sz="1488"/>
            </a:p>
          </p:txBody>
        </p:sp>
        <p:sp>
          <p:nvSpPr>
            <p:cNvPr id="305164" name="Line 21">
              <a:extLst>
                <a:ext uri="{FF2B5EF4-FFF2-40B4-BE49-F238E27FC236}">
                  <a16:creationId xmlns:a16="http://schemas.microsoft.com/office/drawing/2014/main" id="{926193CD-47DB-16A7-5175-2834B3655D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056"/>
              <a:ext cx="336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en-US" sz="1488"/>
            </a:p>
          </p:txBody>
        </p:sp>
      </p:grp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">
            <a:extLst>
              <a:ext uri="{FF2B5EF4-FFF2-40B4-BE49-F238E27FC236}">
                <a16:creationId xmlns:a16="http://schemas.microsoft.com/office/drawing/2014/main" id="{6AEEB21B-2D32-99E7-9A83-1BE1D75A22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44663" y="344488"/>
            <a:ext cx="6423025" cy="942975"/>
          </a:xfrm>
        </p:spPr>
        <p:txBody>
          <a:bodyPr lIns="14883" tIns="38695" rIns="14883" bIns="38695" rtlCol="0">
            <a:normAutofit/>
          </a:bodyPr>
          <a:lstStyle/>
          <a:p>
            <a:pPr>
              <a:spcBef>
                <a:spcPts val="817"/>
              </a:spcBef>
              <a:defRPr/>
            </a:pPr>
            <a:r>
              <a:rPr lang="en-GB" altLang="en-US" sz="3969" dirty="0"/>
              <a:t>Sequential  cohesion</a:t>
            </a: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0D269428-AC6D-CB69-CCCE-BC30134ABD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9713" y="1500188"/>
            <a:ext cx="6884987" cy="5589587"/>
          </a:xfrm>
        </p:spPr>
        <p:txBody>
          <a:bodyPr lIns="14883" tIns="38695" rIns="14883" bIns="38695"/>
          <a:lstStyle/>
          <a:p>
            <a:pPr>
              <a:lnSpc>
                <a:spcPct val="115000"/>
              </a:lnSpc>
              <a:spcBef>
                <a:spcPts val="825"/>
              </a:spcBef>
            </a:pPr>
            <a:r>
              <a:rPr lang="en-GB" altLang="en-US"/>
              <a:t>Elements of a module form different parts of a sequence, </a:t>
            </a:r>
          </a:p>
          <a:p>
            <a:pPr lvl="1">
              <a:lnSpc>
                <a:spcPct val="115000"/>
              </a:lnSpc>
              <a:spcBef>
                <a:spcPts val="825"/>
              </a:spcBef>
            </a:pPr>
            <a:r>
              <a:rPr lang="en-GB" altLang="en-US"/>
              <a:t>output from one element of the                                      sequence is input to the next. </a:t>
            </a:r>
          </a:p>
          <a:p>
            <a:pPr lvl="1">
              <a:lnSpc>
                <a:spcPct val="115000"/>
              </a:lnSpc>
              <a:spcBef>
                <a:spcPts val="825"/>
              </a:spcBef>
            </a:pPr>
            <a:r>
              <a:rPr lang="en-GB" altLang="en-US"/>
              <a:t>Example: </a:t>
            </a:r>
          </a:p>
        </p:txBody>
      </p:sp>
      <p:grpSp>
        <p:nvGrpSpPr>
          <p:cNvPr id="47108" name="Group 1">
            <a:extLst>
              <a:ext uri="{FF2B5EF4-FFF2-40B4-BE49-F238E27FC236}">
                <a16:creationId xmlns:a16="http://schemas.microsoft.com/office/drawing/2014/main" id="{FD66EEDA-E1F5-1572-98D9-2A0FF1969012}"/>
              </a:ext>
            </a:extLst>
          </p:cNvPr>
          <p:cNvGrpSpPr>
            <a:grpSpLocks/>
          </p:cNvGrpSpPr>
          <p:nvPr/>
        </p:nvGrpSpPr>
        <p:grpSpPr bwMode="auto">
          <a:xfrm>
            <a:off x="7226300" y="3443288"/>
            <a:ext cx="1509713" cy="1704975"/>
            <a:chOff x="3659188" y="3959225"/>
            <a:chExt cx="1368425" cy="1663700"/>
          </a:xfrm>
        </p:grpSpPr>
        <p:sp>
          <p:nvSpPr>
            <p:cNvPr id="2" name="Text Box 3">
              <a:extLst>
                <a:ext uri="{FF2B5EF4-FFF2-40B4-BE49-F238E27FC236}">
                  <a16:creationId xmlns:a16="http://schemas.microsoft.com/office/drawing/2014/main" id="{032BB591-DEC1-1732-0C04-73C6BC1125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9188" y="3959225"/>
              <a:ext cx="1368425" cy="444582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4883" tIns="38695" rIns="14883" bIns="38695" anchor="ctr" anchorCtr="1"/>
            <a:lstStyle>
              <a:lvl1pPr>
                <a:tabLst>
                  <a:tab pos="815975" algn="l"/>
                  <a:tab pos="863600" algn="l"/>
                </a:tabLst>
                <a:defRPr sz="2400">
                  <a:solidFill>
                    <a:schemeClr val="tx1"/>
                  </a:solidFill>
                  <a:latin typeface="Arial Black" pitchFamily="34" charset="0"/>
                </a:defRPr>
              </a:lvl1pPr>
              <a:lvl2pPr marL="742950" indent="-285750">
                <a:tabLst>
                  <a:tab pos="815975" algn="l"/>
                  <a:tab pos="863600" algn="l"/>
                </a:tabLst>
                <a:defRPr sz="2400">
                  <a:solidFill>
                    <a:schemeClr val="tx1"/>
                  </a:solidFill>
                  <a:latin typeface="Arial Black" pitchFamily="34" charset="0"/>
                </a:defRPr>
              </a:lvl2pPr>
              <a:lvl3pPr marL="1143000" indent="-228600">
                <a:tabLst>
                  <a:tab pos="815975" algn="l"/>
                  <a:tab pos="863600" algn="l"/>
                </a:tabLst>
                <a:defRPr sz="2400">
                  <a:solidFill>
                    <a:schemeClr val="tx1"/>
                  </a:solidFill>
                  <a:latin typeface="Arial Black" pitchFamily="34" charset="0"/>
                </a:defRPr>
              </a:lvl3pPr>
              <a:lvl4pPr marL="1600200" indent="-228600">
                <a:tabLst>
                  <a:tab pos="815975" algn="l"/>
                  <a:tab pos="863600" algn="l"/>
                </a:tabLst>
                <a:defRPr sz="2400">
                  <a:solidFill>
                    <a:schemeClr val="tx1"/>
                  </a:solidFill>
                  <a:latin typeface="Arial Black" pitchFamily="34" charset="0"/>
                </a:defRPr>
              </a:lvl4pPr>
              <a:lvl5pPr marL="2057400" indent="-228600">
                <a:tabLst>
                  <a:tab pos="815975" algn="l"/>
                  <a:tab pos="863600" algn="l"/>
                </a:tabLst>
                <a:defRPr sz="2400">
                  <a:solidFill>
                    <a:schemeClr val="tx1"/>
                  </a:solidFill>
                  <a:latin typeface="Arial Black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15975" algn="l"/>
                  <a:tab pos="863600" algn="l"/>
                </a:tabLst>
                <a:defRPr sz="2400">
                  <a:solidFill>
                    <a:schemeClr val="tx1"/>
                  </a:solidFill>
                  <a:latin typeface="Arial Black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15975" algn="l"/>
                  <a:tab pos="863600" algn="l"/>
                </a:tabLst>
                <a:defRPr sz="2400">
                  <a:solidFill>
                    <a:schemeClr val="tx1"/>
                  </a:solidFill>
                  <a:latin typeface="Arial Black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15975" algn="l"/>
                  <a:tab pos="863600" algn="l"/>
                </a:tabLst>
                <a:defRPr sz="2400">
                  <a:solidFill>
                    <a:schemeClr val="tx1"/>
                  </a:solidFill>
                  <a:latin typeface="Arial Black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15975" algn="l"/>
                  <a:tab pos="863600" algn="l"/>
                </a:tabLst>
                <a:defRPr sz="2400">
                  <a:solidFill>
                    <a:schemeClr val="tx1"/>
                  </a:solidFill>
                  <a:latin typeface="Arial Black" pitchFamily="34" charset="0"/>
                </a:defRPr>
              </a:lvl9pPr>
            </a:lstStyle>
            <a:p>
              <a:pPr algn="ctr">
                <a:lnSpc>
                  <a:spcPct val="72000"/>
                </a:lnSpc>
                <a:spcBef>
                  <a:spcPts val="445"/>
                </a:spcBef>
                <a:defRPr/>
              </a:pPr>
              <a:r>
                <a:rPr lang="en-GB" sz="2646">
                  <a:solidFill>
                    <a:srgbClr val="FFFF00"/>
                  </a:solidFill>
                  <a:latin typeface="+mn-lt"/>
                </a:rPr>
                <a:t>sort</a:t>
              </a:r>
            </a:p>
          </p:txBody>
        </p:sp>
        <p:sp>
          <p:nvSpPr>
            <p:cNvPr id="40965" name="Text Box 4">
              <a:extLst>
                <a:ext uri="{FF2B5EF4-FFF2-40B4-BE49-F238E27FC236}">
                  <a16:creationId xmlns:a16="http://schemas.microsoft.com/office/drawing/2014/main" id="{7C2F8AF3-7B44-19E8-8732-B53BC7AB5F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9188" y="4569558"/>
              <a:ext cx="1368425" cy="443034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4883" tIns="38695" rIns="14883" bIns="38695" anchor="ctr" anchorCtr="1"/>
            <a:lstStyle>
              <a:lvl1pPr>
                <a:tabLst>
                  <a:tab pos="815975" algn="l"/>
                  <a:tab pos="863600" algn="l"/>
                </a:tabLst>
                <a:defRPr sz="2400">
                  <a:solidFill>
                    <a:schemeClr val="tx1"/>
                  </a:solidFill>
                  <a:latin typeface="Arial Black" pitchFamily="34" charset="0"/>
                </a:defRPr>
              </a:lvl1pPr>
              <a:lvl2pPr marL="742950" indent="-285750">
                <a:tabLst>
                  <a:tab pos="815975" algn="l"/>
                  <a:tab pos="863600" algn="l"/>
                </a:tabLst>
                <a:defRPr sz="2400">
                  <a:solidFill>
                    <a:schemeClr val="tx1"/>
                  </a:solidFill>
                  <a:latin typeface="Arial Black" pitchFamily="34" charset="0"/>
                </a:defRPr>
              </a:lvl2pPr>
              <a:lvl3pPr marL="1143000" indent="-228600">
                <a:tabLst>
                  <a:tab pos="815975" algn="l"/>
                  <a:tab pos="863600" algn="l"/>
                </a:tabLst>
                <a:defRPr sz="2400">
                  <a:solidFill>
                    <a:schemeClr val="tx1"/>
                  </a:solidFill>
                  <a:latin typeface="Arial Black" pitchFamily="34" charset="0"/>
                </a:defRPr>
              </a:lvl3pPr>
              <a:lvl4pPr marL="1600200" indent="-228600">
                <a:tabLst>
                  <a:tab pos="815975" algn="l"/>
                  <a:tab pos="863600" algn="l"/>
                </a:tabLst>
                <a:defRPr sz="2400">
                  <a:solidFill>
                    <a:schemeClr val="tx1"/>
                  </a:solidFill>
                  <a:latin typeface="Arial Black" pitchFamily="34" charset="0"/>
                </a:defRPr>
              </a:lvl4pPr>
              <a:lvl5pPr marL="2057400" indent="-228600">
                <a:tabLst>
                  <a:tab pos="815975" algn="l"/>
                  <a:tab pos="863600" algn="l"/>
                </a:tabLst>
                <a:defRPr sz="2400">
                  <a:solidFill>
                    <a:schemeClr val="tx1"/>
                  </a:solidFill>
                  <a:latin typeface="Arial Black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15975" algn="l"/>
                  <a:tab pos="863600" algn="l"/>
                </a:tabLst>
                <a:defRPr sz="2400">
                  <a:solidFill>
                    <a:schemeClr val="tx1"/>
                  </a:solidFill>
                  <a:latin typeface="Arial Black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15975" algn="l"/>
                  <a:tab pos="863600" algn="l"/>
                </a:tabLst>
                <a:defRPr sz="2400">
                  <a:solidFill>
                    <a:schemeClr val="tx1"/>
                  </a:solidFill>
                  <a:latin typeface="Arial Black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15975" algn="l"/>
                  <a:tab pos="863600" algn="l"/>
                </a:tabLst>
                <a:defRPr sz="2400">
                  <a:solidFill>
                    <a:schemeClr val="tx1"/>
                  </a:solidFill>
                  <a:latin typeface="Arial Black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15975" algn="l"/>
                  <a:tab pos="863600" algn="l"/>
                </a:tabLst>
                <a:defRPr sz="2400">
                  <a:solidFill>
                    <a:schemeClr val="tx1"/>
                  </a:solidFill>
                  <a:latin typeface="Arial Black" pitchFamily="34" charset="0"/>
                </a:defRPr>
              </a:lvl9pPr>
            </a:lstStyle>
            <a:p>
              <a:pPr algn="ctr">
                <a:lnSpc>
                  <a:spcPct val="72000"/>
                </a:lnSpc>
                <a:spcBef>
                  <a:spcPts val="445"/>
                </a:spcBef>
                <a:defRPr/>
              </a:pPr>
              <a:r>
                <a:rPr lang="en-GB" sz="2646">
                  <a:solidFill>
                    <a:srgbClr val="FFFF00"/>
                  </a:solidFill>
                  <a:latin typeface="+mn-lt"/>
                </a:rPr>
                <a:t>search</a:t>
              </a:r>
            </a:p>
          </p:txBody>
        </p:sp>
        <p:sp>
          <p:nvSpPr>
            <p:cNvPr id="40966" name="Text Box 5">
              <a:extLst>
                <a:ext uri="{FF2B5EF4-FFF2-40B4-BE49-F238E27FC236}">
                  <a16:creationId xmlns:a16="http://schemas.microsoft.com/office/drawing/2014/main" id="{B8953C96-2A98-658C-7E36-37F3121DA0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9188" y="5178342"/>
              <a:ext cx="1368425" cy="444583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4883" tIns="38695" rIns="14883" bIns="38695" anchor="ctr" anchorCtr="1"/>
            <a:lstStyle>
              <a:lvl1pPr>
                <a:tabLst>
                  <a:tab pos="815975" algn="l"/>
                  <a:tab pos="863600" algn="l"/>
                </a:tabLst>
                <a:defRPr sz="2400">
                  <a:solidFill>
                    <a:schemeClr val="tx1"/>
                  </a:solidFill>
                  <a:latin typeface="Arial Black" pitchFamily="34" charset="0"/>
                </a:defRPr>
              </a:lvl1pPr>
              <a:lvl2pPr marL="742950" indent="-285750">
                <a:tabLst>
                  <a:tab pos="815975" algn="l"/>
                  <a:tab pos="863600" algn="l"/>
                </a:tabLst>
                <a:defRPr sz="2400">
                  <a:solidFill>
                    <a:schemeClr val="tx1"/>
                  </a:solidFill>
                  <a:latin typeface="Arial Black" pitchFamily="34" charset="0"/>
                </a:defRPr>
              </a:lvl2pPr>
              <a:lvl3pPr marL="1143000" indent="-228600">
                <a:tabLst>
                  <a:tab pos="815975" algn="l"/>
                  <a:tab pos="863600" algn="l"/>
                </a:tabLst>
                <a:defRPr sz="2400">
                  <a:solidFill>
                    <a:schemeClr val="tx1"/>
                  </a:solidFill>
                  <a:latin typeface="Arial Black" pitchFamily="34" charset="0"/>
                </a:defRPr>
              </a:lvl3pPr>
              <a:lvl4pPr marL="1600200" indent="-228600">
                <a:tabLst>
                  <a:tab pos="815975" algn="l"/>
                  <a:tab pos="863600" algn="l"/>
                </a:tabLst>
                <a:defRPr sz="2400">
                  <a:solidFill>
                    <a:schemeClr val="tx1"/>
                  </a:solidFill>
                  <a:latin typeface="Arial Black" pitchFamily="34" charset="0"/>
                </a:defRPr>
              </a:lvl4pPr>
              <a:lvl5pPr marL="2057400" indent="-228600">
                <a:tabLst>
                  <a:tab pos="815975" algn="l"/>
                  <a:tab pos="863600" algn="l"/>
                </a:tabLst>
                <a:defRPr sz="2400">
                  <a:solidFill>
                    <a:schemeClr val="tx1"/>
                  </a:solidFill>
                  <a:latin typeface="Arial Black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15975" algn="l"/>
                  <a:tab pos="863600" algn="l"/>
                </a:tabLst>
                <a:defRPr sz="2400">
                  <a:solidFill>
                    <a:schemeClr val="tx1"/>
                  </a:solidFill>
                  <a:latin typeface="Arial Black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15975" algn="l"/>
                  <a:tab pos="863600" algn="l"/>
                </a:tabLst>
                <a:defRPr sz="2400">
                  <a:solidFill>
                    <a:schemeClr val="tx1"/>
                  </a:solidFill>
                  <a:latin typeface="Arial Black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15975" algn="l"/>
                  <a:tab pos="863600" algn="l"/>
                </a:tabLst>
                <a:defRPr sz="2400">
                  <a:solidFill>
                    <a:schemeClr val="tx1"/>
                  </a:solidFill>
                  <a:latin typeface="Arial Black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15975" algn="l"/>
                  <a:tab pos="863600" algn="l"/>
                </a:tabLst>
                <a:defRPr sz="2400">
                  <a:solidFill>
                    <a:schemeClr val="tx1"/>
                  </a:solidFill>
                  <a:latin typeface="Arial Black" pitchFamily="34" charset="0"/>
                </a:defRPr>
              </a:lvl9pPr>
            </a:lstStyle>
            <a:p>
              <a:pPr algn="ctr">
                <a:lnSpc>
                  <a:spcPct val="72000"/>
                </a:lnSpc>
                <a:spcBef>
                  <a:spcPts val="445"/>
                </a:spcBef>
                <a:defRPr/>
              </a:pPr>
              <a:r>
                <a:rPr lang="en-GB" sz="2646">
                  <a:solidFill>
                    <a:srgbClr val="FFFF00"/>
                  </a:solidFill>
                  <a:latin typeface="+mn-lt"/>
                </a:rPr>
                <a:t>display</a:t>
              </a:r>
            </a:p>
          </p:txBody>
        </p:sp>
        <p:sp>
          <p:nvSpPr>
            <p:cNvPr id="40967" name="Line 6">
              <a:extLst>
                <a:ext uri="{FF2B5EF4-FFF2-40B4-BE49-F238E27FC236}">
                  <a16:creationId xmlns:a16="http://schemas.microsoft.com/office/drawing/2014/main" id="{AD6E392B-C770-0420-EC36-D879F3C4CA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5559" y="4420848"/>
              <a:ext cx="0" cy="229262"/>
            </a:xfrm>
            <a:prstGeom prst="line">
              <a:avLst/>
            </a:prstGeom>
            <a:noFill/>
            <a:ln w="19080">
              <a:solidFill>
                <a:srgbClr val="00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pPr>
                <a:defRPr/>
              </a:pPr>
              <a:endParaRPr lang="en-US" sz="2646"/>
            </a:p>
          </p:txBody>
        </p:sp>
        <p:sp>
          <p:nvSpPr>
            <p:cNvPr id="40968" name="Line 7">
              <a:extLst>
                <a:ext uri="{FF2B5EF4-FFF2-40B4-BE49-F238E27FC236}">
                  <a16:creationId xmlns:a16="http://schemas.microsoft.com/office/drawing/2014/main" id="{A22D9595-8E76-D3A3-D395-41DC84BC07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5559" y="5031181"/>
              <a:ext cx="0" cy="227713"/>
            </a:xfrm>
            <a:prstGeom prst="line">
              <a:avLst/>
            </a:prstGeom>
            <a:noFill/>
            <a:ln w="19080">
              <a:solidFill>
                <a:srgbClr val="00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pPr>
                <a:defRPr/>
              </a:pPr>
              <a:endParaRPr lang="en-US" sz="2646"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">
            <a:extLst>
              <a:ext uri="{FF2B5EF4-FFF2-40B4-BE49-F238E27FC236}">
                <a16:creationId xmlns:a16="http://schemas.microsoft.com/office/drawing/2014/main" id="{2BF5F3B9-398E-E51E-B200-7936DFB43C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6913" y="198438"/>
            <a:ext cx="8485187" cy="942975"/>
          </a:xfrm>
        </p:spPr>
        <p:txBody>
          <a:bodyPr lIns="14883" tIns="38695" rIns="14883" bIns="38695" rtlCol="0">
            <a:normAutofit/>
          </a:bodyPr>
          <a:lstStyle/>
          <a:p>
            <a:pPr>
              <a:spcBef>
                <a:spcPts val="817"/>
              </a:spcBef>
              <a:defRPr/>
            </a:pPr>
            <a:r>
              <a:rPr lang="en-GB" altLang="en-US" sz="3969" dirty="0"/>
              <a:t>Functional cohesion</a:t>
            </a: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29BD0016-D893-0E6F-23F5-EB8AC53AD5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2113" y="1341438"/>
            <a:ext cx="8485187" cy="5029200"/>
          </a:xfrm>
        </p:spPr>
        <p:txBody>
          <a:bodyPr lIns="14883" tIns="38695" rIns="14883" bIns="38695" rtlCol="0">
            <a:normAutofit/>
          </a:bodyPr>
          <a:lstStyle/>
          <a:p>
            <a:pPr>
              <a:lnSpc>
                <a:spcPct val="110000"/>
              </a:lnSpc>
              <a:spcBef>
                <a:spcPts val="661"/>
              </a:spcBef>
              <a:spcAft>
                <a:spcPts val="661"/>
              </a:spcAft>
              <a:defRPr/>
            </a:pPr>
            <a:r>
              <a:rPr lang="en-GB" altLang="en-US" sz="3307" dirty="0"/>
              <a:t>Different elements of a module cooperate:</a:t>
            </a:r>
          </a:p>
          <a:p>
            <a:pPr lvl="1">
              <a:lnSpc>
                <a:spcPct val="110000"/>
              </a:lnSpc>
              <a:spcBef>
                <a:spcPts val="661"/>
              </a:spcBef>
              <a:spcAft>
                <a:spcPts val="661"/>
              </a:spcAft>
              <a:defRPr/>
            </a:pPr>
            <a:r>
              <a:rPr lang="en-GB" altLang="en-US" sz="2976" dirty="0"/>
              <a:t>to achieve a single function, </a:t>
            </a:r>
          </a:p>
          <a:p>
            <a:pPr lvl="1">
              <a:lnSpc>
                <a:spcPct val="110000"/>
              </a:lnSpc>
              <a:spcBef>
                <a:spcPts val="661"/>
              </a:spcBef>
              <a:spcAft>
                <a:spcPts val="661"/>
              </a:spcAft>
              <a:defRPr/>
            </a:pPr>
            <a:r>
              <a:rPr lang="en-GB" altLang="en-US" sz="2976" dirty="0"/>
              <a:t>e.g. managing an employee's pay-roll. </a:t>
            </a:r>
          </a:p>
          <a:p>
            <a:pPr>
              <a:lnSpc>
                <a:spcPct val="110000"/>
              </a:lnSpc>
              <a:spcBef>
                <a:spcPts val="661"/>
              </a:spcBef>
              <a:spcAft>
                <a:spcPts val="661"/>
              </a:spcAft>
              <a:defRPr/>
            </a:pPr>
            <a:r>
              <a:rPr lang="en-GB" altLang="en-US" sz="3307" dirty="0"/>
              <a:t>When a module displays functional cohesion, </a:t>
            </a:r>
          </a:p>
          <a:p>
            <a:pPr lvl="1">
              <a:lnSpc>
                <a:spcPct val="110000"/>
              </a:lnSpc>
              <a:spcBef>
                <a:spcPts val="661"/>
              </a:spcBef>
              <a:spcAft>
                <a:spcPts val="661"/>
              </a:spcAft>
              <a:defRPr/>
            </a:pPr>
            <a:r>
              <a:rPr lang="en-GB" altLang="en-US" sz="2976" b="1" dirty="0">
                <a:solidFill>
                  <a:srgbClr val="0000FF"/>
                </a:solidFill>
              </a:rPr>
              <a:t>we can  describe the function  using a single sentence.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">
            <a:extLst>
              <a:ext uri="{FF2B5EF4-FFF2-40B4-BE49-F238E27FC236}">
                <a16:creationId xmlns:a16="http://schemas.microsoft.com/office/drawing/2014/main" id="{D85533BE-E6E8-1374-163D-A6BCBDDC87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14688" y="198438"/>
            <a:ext cx="3651250" cy="942975"/>
          </a:xfrm>
          <a:solidFill>
            <a:srgbClr val="FFFF00"/>
          </a:solidFill>
        </p:spPr>
        <p:txBody>
          <a:bodyPr lIns="14883" tIns="38695" rIns="14883" bIns="38695" rtlCol="0">
            <a:normAutofit fontScale="90000"/>
          </a:bodyPr>
          <a:lstStyle/>
          <a:p>
            <a:pPr>
              <a:spcBef>
                <a:spcPts val="434"/>
              </a:spcBef>
              <a:defRPr/>
            </a:pPr>
            <a:r>
              <a:rPr lang="en-GB" altLang="en-US" sz="3969" dirty="0"/>
              <a:t>Determining Cohesiveness</a:t>
            </a: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84035E3D-D00C-1725-2A53-13C4EB1168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96913" y="1798638"/>
            <a:ext cx="7848600" cy="4949825"/>
          </a:xfrm>
        </p:spPr>
        <p:txBody>
          <a:bodyPr lIns="14883" tIns="38695" rIns="14883" bIns="38695" rtlCol="0">
            <a:normAutofit/>
          </a:bodyPr>
          <a:lstStyle/>
          <a:p>
            <a:pPr>
              <a:spcBef>
                <a:spcPts val="661"/>
              </a:spcBef>
              <a:spcAft>
                <a:spcPts val="661"/>
              </a:spcAft>
              <a:defRPr/>
            </a:pPr>
            <a:r>
              <a:rPr lang="en-GB" altLang="en-US" sz="2976" dirty="0"/>
              <a:t>Write down a sentence to describe the function of the module </a:t>
            </a:r>
          </a:p>
          <a:p>
            <a:pPr lvl="1">
              <a:spcBef>
                <a:spcPts val="661"/>
              </a:spcBef>
              <a:spcAft>
                <a:spcPts val="661"/>
              </a:spcAft>
              <a:defRPr/>
            </a:pPr>
            <a:r>
              <a:rPr lang="en-GB" altLang="en-US" sz="2646" dirty="0">
                <a:solidFill>
                  <a:srgbClr val="0000FF"/>
                </a:solidFill>
              </a:rPr>
              <a:t>If the sentence is compound</a:t>
            </a:r>
            <a:r>
              <a:rPr lang="en-GB" altLang="en-US" sz="2646" dirty="0"/>
              <a:t>, 	</a:t>
            </a:r>
          </a:p>
          <a:p>
            <a:pPr lvl="2">
              <a:spcBef>
                <a:spcPts val="661"/>
              </a:spcBef>
              <a:spcAft>
                <a:spcPts val="661"/>
              </a:spcAft>
              <a:defRPr/>
            </a:pPr>
            <a:r>
              <a:rPr lang="en-GB" altLang="en-US" sz="2315" dirty="0"/>
              <a:t>it has a sequential or communicational cohesion.</a:t>
            </a:r>
          </a:p>
          <a:p>
            <a:pPr lvl="1">
              <a:spcBef>
                <a:spcPts val="661"/>
              </a:spcBef>
              <a:spcAft>
                <a:spcPts val="661"/>
              </a:spcAft>
              <a:defRPr/>
            </a:pPr>
            <a:r>
              <a:rPr lang="en-GB" altLang="en-US" sz="2646" dirty="0">
                <a:solidFill>
                  <a:srgbClr val="0000FF"/>
                </a:solidFill>
              </a:rPr>
              <a:t>If it has words like “first”, “next”, “after”, “then”, etc. </a:t>
            </a:r>
          </a:p>
          <a:p>
            <a:pPr lvl="2">
              <a:spcBef>
                <a:spcPts val="661"/>
              </a:spcBef>
              <a:spcAft>
                <a:spcPts val="661"/>
              </a:spcAft>
              <a:defRPr/>
            </a:pPr>
            <a:r>
              <a:rPr lang="en-GB" altLang="en-US" sz="2315" dirty="0"/>
              <a:t>it has sequential  or temporal cohesion.</a:t>
            </a:r>
          </a:p>
          <a:p>
            <a:pPr lvl="1">
              <a:spcBef>
                <a:spcPts val="661"/>
              </a:spcBef>
              <a:spcAft>
                <a:spcPts val="661"/>
              </a:spcAft>
              <a:defRPr/>
            </a:pPr>
            <a:r>
              <a:rPr lang="en-GB" altLang="en-US" sz="2646" dirty="0">
                <a:solidFill>
                  <a:srgbClr val="0000FF"/>
                </a:solidFill>
              </a:rPr>
              <a:t>If it has words like initialize</a:t>
            </a:r>
            <a:r>
              <a:rPr lang="en-GB" altLang="en-US" sz="2646" dirty="0"/>
              <a:t>, </a:t>
            </a:r>
          </a:p>
          <a:p>
            <a:pPr lvl="2">
              <a:spcBef>
                <a:spcPts val="661"/>
              </a:spcBef>
              <a:spcAft>
                <a:spcPts val="661"/>
              </a:spcAft>
              <a:defRPr/>
            </a:pPr>
            <a:r>
              <a:rPr lang="en-GB" altLang="en-US" sz="2315" dirty="0"/>
              <a:t>it probably has temporal cohesion.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">
            <a:extLst>
              <a:ext uri="{FF2B5EF4-FFF2-40B4-BE49-F238E27FC236}">
                <a16:creationId xmlns:a16="http://schemas.microsoft.com/office/drawing/2014/main" id="{539B9D90-48B7-DBE5-3387-118FDF4C4E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58913" y="274638"/>
            <a:ext cx="6423025" cy="942975"/>
          </a:xfrm>
        </p:spPr>
        <p:txBody>
          <a:bodyPr lIns="14883" tIns="38695" rIns="14883" bIns="38695" rtlCol="0">
            <a:normAutofit/>
          </a:bodyPr>
          <a:lstStyle/>
          <a:p>
            <a:pPr>
              <a:spcBef>
                <a:spcPts val="1003"/>
              </a:spcBef>
              <a:defRPr/>
            </a:pPr>
            <a:r>
              <a:rPr lang="en-GB" altLang="en-US" sz="3969" dirty="0"/>
              <a:t>Coupling</a:t>
            </a: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6609D34A-5838-6CE6-8817-B7B6963CD3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1493838"/>
            <a:ext cx="8251825" cy="3884612"/>
          </a:xfrm>
        </p:spPr>
        <p:txBody>
          <a:bodyPr lIns="14883" tIns="38695" rIns="14883" bIns="38695" rtlCol="0">
            <a:normAutofit/>
          </a:bodyPr>
          <a:lstStyle/>
          <a:p>
            <a:pPr>
              <a:lnSpc>
                <a:spcPct val="110000"/>
              </a:lnSpc>
              <a:spcBef>
                <a:spcPct val="15000"/>
              </a:spcBef>
              <a:spcAft>
                <a:spcPct val="25000"/>
              </a:spcAft>
              <a:defRPr/>
            </a:pPr>
            <a:r>
              <a:rPr lang="en-GB" altLang="en-US" sz="3638" dirty="0"/>
              <a:t>Coupling indicates: </a:t>
            </a:r>
          </a:p>
          <a:p>
            <a:pPr lvl="1">
              <a:lnSpc>
                <a:spcPct val="110000"/>
              </a:lnSpc>
              <a:spcBef>
                <a:spcPct val="15000"/>
              </a:spcBef>
              <a:spcAft>
                <a:spcPct val="25000"/>
              </a:spcAft>
              <a:defRPr/>
            </a:pPr>
            <a:r>
              <a:rPr lang="en-GB" altLang="en-US" sz="3307" dirty="0"/>
              <a:t>How closely two modules interact or how interdependent they are.</a:t>
            </a:r>
          </a:p>
          <a:p>
            <a:pPr lvl="1">
              <a:lnSpc>
                <a:spcPct val="110000"/>
              </a:lnSpc>
              <a:spcBef>
                <a:spcPct val="15000"/>
              </a:spcBef>
              <a:spcAft>
                <a:spcPct val="25000"/>
              </a:spcAft>
              <a:defRPr/>
            </a:pPr>
            <a:r>
              <a:rPr lang="en-GB" altLang="en-US" sz="3307" b="1" dirty="0">
                <a:solidFill>
                  <a:srgbClr val="0000FF"/>
                </a:solidFill>
              </a:rPr>
              <a:t>The degree of coupling between two modules depends on their interface complexity.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">
            <a:extLst>
              <a:ext uri="{FF2B5EF4-FFF2-40B4-BE49-F238E27FC236}">
                <a16:creationId xmlns:a16="http://schemas.microsoft.com/office/drawing/2014/main" id="{4DE7B8DF-A604-4419-64B7-9859E70D2E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35113" y="274638"/>
            <a:ext cx="6423025" cy="942975"/>
          </a:xfrm>
        </p:spPr>
        <p:txBody>
          <a:bodyPr lIns="14883" tIns="38695" rIns="14883" bIns="38695" rtlCol="0">
            <a:normAutofit/>
          </a:bodyPr>
          <a:lstStyle/>
          <a:p>
            <a:pPr>
              <a:spcBef>
                <a:spcPts val="1003"/>
              </a:spcBef>
              <a:defRPr/>
            </a:pPr>
            <a:r>
              <a:rPr lang="en-GB" altLang="en-US" sz="4465" dirty="0"/>
              <a:t>Coupling</a:t>
            </a: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44BA0EF3-B586-DD44-2A81-679F6DE51D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44513" y="1727200"/>
            <a:ext cx="8605837" cy="4872038"/>
          </a:xfrm>
        </p:spPr>
        <p:txBody>
          <a:bodyPr lIns="14883" tIns="38695" rIns="14883" bIns="38695" rtlCol="0">
            <a:normAutofit/>
          </a:bodyPr>
          <a:lstStyle/>
          <a:p>
            <a:pPr>
              <a:lnSpc>
                <a:spcPct val="120000"/>
              </a:lnSpc>
              <a:spcAft>
                <a:spcPct val="20000"/>
              </a:spcAft>
              <a:defRPr/>
            </a:pPr>
            <a:r>
              <a:rPr lang="en-GB" altLang="en-US" sz="2976" dirty="0"/>
              <a:t>There are no ways to precisely measure coupling between two  modules:  </a:t>
            </a:r>
          </a:p>
          <a:p>
            <a:pPr lvl="1">
              <a:lnSpc>
                <a:spcPct val="120000"/>
              </a:lnSpc>
              <a:spcAft>
                <a:spcPts val="3000"/>
              </a:spcAft>
              <a:defRPr/>
            </a:pPr>
            <a:r>
              <a:rPr lang="en-GB" altLang="en-US" sz="2646" b="1" dirty="0">
                <a:solidFill>
                  <a:srgbClr val="0000FF"/>
                </a:solidFill>
              </a:rPr>
              <a:t>classification of different types of coupling  will help us  to approximately estimate the degree of coupling between two modules. </a:t>
            </a:r>
          </a:p>
          <a:p>
            <a:pPr>
              <a:lnSpc>
                <a:spcPct val="120000"/>
              </a:lnSpc>
              <a:spcAft>
                <a:spcPct val="20000"/>
              </a:spcAft>
              <a:defRPr/>
            </a:pPr>
            <a:r>
              <a:rPr lang="en-GB" altLang="en-US" sz="2976" dirty="0"/>
              <a:t>Five types of coupling can exist between any two modules.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">
            <a:extLst>
              <a:ext uri="{FF2B5EF4-FFF2-40B4-BE49-F238E27FC236}">
                <a16:creationId xmlns:a16="http://schemas.microsoft.com/office/drawing/2014/main" id="{76785DB1-C08F-26D8-B71A-55C7D189E5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35113" y="427038"/>
            <a:ext cx="6423025" cy="942975"/>
          </a:xfrm>
        </p:spPr>
        <p:txBody>
          <a:bodyPr lIns="14883" tIns="38695" rIns="14883" bIns="38695" rtlCol="0">
            <a:normAutofit/>
          </a:bodyPr>
          <a:lstStyle/>
          <a:p>
            <a:pPr>
              <a:spcBef>
                <a:spcPts val="817"/>
              </a:spcBef>
              <a:defRPr/>
            </a:pPr>
            <a:r>
              <a:rPr lang="en-GB" altLang="en-US" sz="3638" dirty="0"/>
              <a:t>Classes of coupling</a:t>
            </a:r>
          </a:p>
        </p:txBody>
      </p:sp>
      <p:grpSp>
        <p:nvGrpSpPr>
          <p:cNvPr id="57347" name="Group 15">
            <a:extLst>
              <a:ext uri="{FF2B5EF4-FFF2-40B4-BE49-F238E27FC236}">
                <a16:creationId xmlns:a16="http://schemas.microsoft.com/office/drawing/2014/main" id="{3CAD6DFE-0935-1A74-A9BE-6EF6F2B9D977}"/>
              </a:ext>
            </a:extLst>
          </p:cNvPr>
          <p:cNvGrpSpPr>
            <a:grpSpLocks/>
          </p:cNvGrpSpPr>
          <p:nvPr/>
        </p:nvGrpSpPr>
        <p:grpSpPr bwMode="auto">
          <a:xfrm>
            <a:off x="2016125" y="2266950"/>
            <a:ext cx="6361113" cy="3024188"/>
            <a:chOff x="1392" y="1200"/>
            <a:chExt cx="4030" cy="1440"/>
          </a:xfrm>
        </p:grpSpPr>
        <p:sp>
          <p:nvSpPr>
            <p:cNvPr id="45060" name="AutoShape 2">
              <a:extLst>
                <a:ext uri="{FF2B5EF4-FFF2-40B4-BE49-F238E27FC236}">
                  <a16:creationId xmlns:a16="http://schemas.microsoft.com/office/drawing/2014/main" id="{C663282F-ACD4-3D38-75D1-C73C5E7862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1200"/>
              <a:ext cx="1966" cy="286"/>
            </a:xfrm>
            <a:prstGeom prst="roundRect">
              <a:avLst>
                <a:gd name="adj" fmla="val 347"/>
              </a:avLst>
            </a:prstGeom>
            <a:solidFill>
              <a:srgbClr val="99FFCC"/>
            </a:solidFill>
            <a:ln w="9525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9pPr>
            </a:lstStyle>
            <a:p>
              <a:pPr>
                <a:defRPr/>
              </a:pPr>
              <a:endParaRPr lang="en-US" altLang="en-US" sz="1984"/>
            </a:p>
          </p:txBody>
        </p:sp>
        <p:sp>
          <p:nvSpPr>
            <p:cNvPr id="45061" name="AutoShape 3">
              <a:extLst>
                <a:ext uri="{FF2B5EF4-FFF2-40B4-BE49-F238E27FC236}">
                  <a16:creationId xmlns:a16="http://schemas.microsoft.com/office/drawing/2014/main" id="{C38EE5BF-DF82-8185-D49A-D8B60D4B2A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1488"/>
              <a:ext cx="1966" cy="286"/>
            </a:xfrm>
            <a:prstGeom prst="roundRect">
              <a:avLst>
                <a:gd name="adj" fmla="val 347"/>
              </a:avLst>
            </a:prstGeom>
            <a:solidFill>
              <a:srgbClr val="99FFCC"/>
            </a:solidFill>
            <a:ln w="9525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9pPr>
            </a:lstStyle>
            <a:p>
              <a:pPr>
                <a:defRPr/>
              </a:pPr>
              <a:endParaRPr lang="en-US" altLang="en-US" sz="1984"/>
            </a:p>
          </p:txBody>
        </p:sp>
        <p:sp>
          <p:nvSpPr>
            <p:cNvPr id="45062" name="AutoShape 4">
              <a:extLst>
                <a:ext uri="{FF2B5EF4-FFF2-40B4-BE49-F238E27FC236}">
                  <a16:creationId xmlns:a16="http://schemas.microsoft.com/office/drawing/2014/main" id="{C3F97AE2-11BF-7528-6692-052D19B087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1776"/>
              <a:ext cx="1966" cy="286"/>
            </a:xfrm>
            <a:prstGeom prst="roundRect">
              <a:avLst>
                <a:gd name="adj" fmla="val 347"/>
              </a:avLst>
            </a:prstGeom>
            <a:solidFill>
              <a:srgbClr val="99FFCC"/>
            </a:solidFill>
            <a:ln w="9525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9pPr>
            </a:lstStyle>
            <a:p>
              <a:pPr>
                <a:defRPr/>
              </a:pPr>
              <a:endParaRPr lang="en-US" altLang="en-US" sz="1984"/>
            </a:p>
          </p:txBody>
        </p:sp>
        <p:sp>
          <p:nvSpPr>
            <p:cNvPr id="45063" name="AutoShape 5">
              <a:extLst>
                <a:ext uri="{FF2B5EF4-FFF2-40B4-BE49-F238E27FC236}">
                  <a16:creationId xmlns:a16="http://schemas.microsoft.com/office/drawing/2014/main" id="{2B453C1F-D89B-89B2-D4F6-EE079499DD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2064"/>
              <a:ext cx="1966" cy="286"/>
            </a:xfrm>
            <a:prstGeom prst="roundRect">
              <a:avLst>
                <a:gd name="adj" fmla="val 347"/>
              </a:avLst>
            </a:prstGeom>
            <a:solidFill>
              <a:srgbClr val="99FFCC"/>
            </a:solidFill>
            <a:ln w="9525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9pPr>
            </a:lstStyle>
            <a:p>
              <a:pPr>
                <a:defRPr/>
              </a:pPr>
              <a:endParaRPr lang="en-US" altLang="en-US" sz="1984"/>
            </a:p>
          </p:txBody>
        </p:sp>
        <p:sp>
          <p:nvSpPr>
            <p:cNvPr id="45064" name="AutoShape 6">
              <a:extLst>
                <a:ext uri="{FF2B5EF4-FFF2-40B4-BE49-F238E27FC236}">
                  <a16:creationId xmlns:a16="http://schemas.microsoft.com/office/drawing/2014/main" id="{2BC6A2C9-5572-7CD4-DCB8-403BE934C9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2352"/>
              <a:ext cx="1966" cy="286"/>
            </a:xfrm>
            <a:prstGeom prst="roundRect">
              <a:avLst>
                <a:gd name="adj" fmla="val 347"/>
              </a:avLst>
            </a:prstGeom>
            <a:solidFill>
              <a:srgbClr val="99FFCC"/>
            </a:solidFill>
            <a:ln w="9525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9pPr>
            </a:lstStyle>
            <a:p>
              <a:pPr>
                <a:defRPr/>
              </a:pPr>
              <a:endParaRPr lang="en-US" altLang="en-US" sz="1984"/>
            </a:p>
          </p:txBody>
        </p:sp>
        <p:sp>
          <p:nvSpPr>
            <p:cNvPr id="45065" name="Text Box 7">
              <a:extLst>
                <a:ext uri="{FF2B5EF4-FFF2-40B4-BE49-F238E27FC236}">
                  <a16:creationId xmlns:a16="http://schemas.microsoft.com/office/drawing/2014/main" id="{416A96F4-4152-2D88-989B-A217A31DEE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2304"/>
              <a:ext cx="1678" cy="286"/>
            </a:xfrm>
            <a:prstGeom prst="rect">
              <a:avLst/>
            </a:prstGeom>
            <a:noFill/>
            <a:ln>
              <a:noFill/>
            </a:ln>
          </p:spPr>
          <p:txBody>
            <a:bodyPr lIns="14883" tIns="38695" rIns="14883" bIns="38695"/>
            <a:lstStyle>
              <a:lvl1pPr>
                <a:tabLst>
                  <a:tab pos="815975" algn="l"/>
                  <a:tab pos="1633538" algn="l"/>
                  <a:tab pos="2449513" algn="l"/>
                  <a:tab pos="2592388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tabLst>
                  <a:tab pos="815975" algn="l"/>
                  <a:tab pos="1633538" algn="l"/>
                  <a:tab pos="2449513" algn="l"/>
                  <a:tab pos="2592388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2pPr>
              <a:lvl3pPr marL="1143000" indent="-228600">
                <a:tabLst>
                  <a:tab pos="815975" algn="l"/>
                  <a:tab pos="1633538" algn="l"/>
                  <a:tab pos="2449513" algn="l"/>
                  <a:tab pos="2592388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3pPr>
              <a:lvl4pPr marL="1600200" indent="-228600">
                <a:tabLst>
                  <a:tab pos="815975" algn="l"/>
                  <a:tab pos="1633538" algn="l"/>
                  <a:tab pos="2449513" algn="l"/>
                  <a:tab pos="2592388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4pPr>
              <a:lvl5pPr marL="2057400" indent="-228600">
                <a:tabLst>
                  <a:tab pos="815975" algn="l"/>
                  <a:tab pos="1633538" algn="l"/>
                  <a:tab pos="2449513" algn="l"/>
                  <a:tab pos="2592388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15975" algn="l"/>
                  <a:tab pos="1633538" algn="l"/>
                  <a:tab pos="2449513" algn="l"/>
                  <a:tab pos="2592388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15975" algn="l"/>
                  <a:tab pos="1633538" algn="l"/>
                  <a:tab pos="2449513" algn="l"/>
                  <a:tab pos="2592388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15975" algn="l"/>
                  <a:tab pos="1633538" algn="l"/>
                  <a:tab pos="2449513" algn="l"/>
                  <a:tab pos="2592388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15975" algn="l"/>
                  <a:tab pos="1633538" algn="l"/>
                  <a:tab pos="2449513" algn="l"/>
                  <a:tab pos="2592388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9pPr>
            </a:lstStyle>
            <a:p>
              <a:pPr>
                <a:lnSpc>
                  <a:spcPct val="110000"/>
                </a:lnSpc>
                <a:spcBef>
                  <a:spcPts val="1127"/>
                </a:spcBef>
                <a:defRPr/>
              </a:pPr>
              <a:r>
                <a:rPr lang="en-GB" altLang="en-US" sz="2976">
                  <a:solidFill>
                    <a:srgbClr val="0000FF"/>
                  </a:solidFill>
                  <a:latin typeface="Comic Sans MS" panose="030F0702030302020204" pitchFamily="66" charset="0"/>
                </a:rPr>
                <a:t>content</a:t>
              </a:r>
            </a:p>
          </p:txBody>
        </p:sp>
        <p:sp>
          <p:nvSpPr>
            <p:cNvPr id="45066" name="Text Box 8">
              <a:extLst>
                <a:ext uri="{FF2B5EF4-FFF2-40B4-BE49-F238E27FC236}">
                  <a16:creationId xmlns:a16="http://schemas.microsoft.com/office/drawing/2014/main" id="{ABAC5317-43FF-281B-41AF-3AF37AB161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2016"/>
              <a:ext cx="1678" cy="286"/>
            </a:xfrm>
            <a:prstGeom prst="rect">
              <a:avLst/>
            </a:prstGeom>
            <a:noFill/>
            <a:ln>
              <a:noFill/>
            </a:ln>
          </p:spPr>
          <p:txBody>
            <a:bodyPr lIns="14883" tIns="38695" rIns="14883" bIns="38695"/>
            <a:lstStyle>
              <a:lvl1pPr>
                <a:tabLst>
                  <a:tab pos="815975" algn="l"/>
                  <a:tab pos="1633538" algn="l"/>
                  <a:tab pos="2449513" algn="l"/>
                  <a:tab pos="2592388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tabLst>
                  <a:tab pos="815975" algn="l"/>
                  <a:tab pos="1633538" algn="l"/>
                  <a:tab pos="2449513" algn="l"/>
                  <a:tab pos="2592388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2pPr>
              <a:lvl3pPr marL="1143000" indent="-228600">
                <a:tabLst>
                  <a:tab pos="815975" algn="l"/>
                  <a:tab pos="1633538" algn="l"/>
                  <a:tab pos="2449513" algn="l"/>
                  <a:tab pos="2592388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3pPr>
              <a:lvl4pPr marL="1600200" indent="-228600">
                <a:tabLst>
                  <a:tab pos="815975" algn="l"/>
                  <a:tab pos="1633538" algn="l"/>
                  <a:tab pos="2449513" algn="l"/>
                  <a:tab pos="2592388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4pPr>
              <a:lvl5pPr marL="2057400" indent="-228600">
                <a:tabLst>
                  <a:tab pos="815975" algn="l"/>
                  <a:tab pos="1633538" algn="l"/>
                  <a:tab pos="2449513" algn="l"/>
                  <a:tab pos="2592388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15975" algn="l"/>
                  <a:tab pos="1633538" algn="l"/>
                  <a:tab pos="2449513" algn="l"/>
                  <a:tab pos="2592388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15975" algn="l"/>
                  <a:tab pos="1633538" algn="l"/>
                  <a:tab pos="2449513" algn="l"/>
                  <a:tab pos="2592388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15975" algn="l"/>
                  <a:tab pos="1633538" algn="l"/>
                  <a:tab pos="2449513" algn="l"/>
                  <a:tab pos="2592388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15975" algn="l"/>
                  <a:tab pos="1633538" algn="l"/>
                  <a:tab pos="2449513" algn="l"/>
                  <a:tab pos="2592388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9pPr>
            </a:lstStyle>
            <a:p>
              <a:pPr>
                <a:lnSpc>
                  <a:spcPct val="110000"/>
                </a:lnSpc>
                <a:spcBef>
                  <a:spcPts val="1127"/>
                </a:spcBef>
                <a:defRPr/>
              </a:pPr>
              <a:r>
                <a:rPr lang="en-GB" altLang="en-US" sz="2976">
                  <a:solidFill>
                    <a:srgbClr val="0000FF"/>
                  </a:solidFill>
                  <a:latin typeface="Comic Sans MS" panose="030F0702030302020204" pitchFamily="66" charset="0"/>
                </a:rPr>
                <a:t>common</a:t>
              </a:r>
            </a:p>
          </p:txBody>
        </p:sp>
        <p:sp>
          <p:nvSpPr>
            <p:cNvPr id="45067" name="Text Box 9">
              <a:extLst>
                <a:ext uri="{FF2B5EF4-FFF2-40B4-BE49-F238E27FC236}">
                  <a16:creationId xmlns:a16="http://schemas.microsoft.com/office/drawing/2014/main" id="{D7BBED94-41D5-219B-BD16-753ADFD67D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1440"/>
              <a:ext cx="1678" cy="286"/>
            </a:xfrm>
            <a:prstGeom prst="rect">
              <a:avLst/>
            </a:prstGeom>
            <a:noFill/>
            <a:ln>
              <a:noFill/>
            </a:ln>
          </p:spPr>
          <p:txBody>
            <a:bodyPr lIns="14883" tIns="38695" rIns="14883" bIns="38695"/>
            <a:lstStyle>
              <a:lvl1pPr>
                <a:tabLst>
                  <a:tab pos="815975" algn="l"/>
                  <a:tab pos="1633538" algn="l"/>
                  <a:tab pos="2449513" algn="l"/>
                  <a:tab pos="2592388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tabLst>
                  <a:tab pos="815975" algn="l"/>
                  <a:tab pos="1633538" algn="l"/>
                  <a:tab pos="2449513" algn="l"/>
                  <a:tab pos="2592388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2pPr>
              <a:lvl3pPr marL="1143000" indent="-228600">
                <a:tabLst>
                  <a:tab pos="815975" algn="l"/>
                  <a:tab pos="1633538" algn="l"/>
                  <a:tab pos="2449513" algn="l"/>
                  <a:tab pos="2592388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3pPr>
              <a:lvl4pPr marL="1600200" indent="-228600">
                <a:tabLst>
                  <a:tab pos="815975" algn="l"/>
                  <a:tab pos="1633538" algn="l"/>
                  <a:tab pos="2449513" algn="l"/>
                  <a:tab pos="2592388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4pPr>
              <a:lvl5pPr marL="2057400" indent="-228600">
                <a:tabLst>
                  <a:tab pos="815975" algn="l"/>
                  <a:tab pos="1633538" algn="l"/>
                  <a:tab pos="2449513" algn="l"/>
                  <a:tab pos="2592388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15975" algn="l"/>
                  <a:tab pos="1633538" algn="l"/>
                  <a:tab pos="2449513" algn="l"/>
                  <a:tab pos="2592388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15975" algn="l"/>
                  <a:tab pos="1633538" algn="l"/>
                  <a:tab pos="2449513" algn="l"/>
                  <a:tab pos="2592388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15975" algn="l"/>
                  <a:tab pos="1633538" algn="l"/>
                  <a:tab pos="2449513" algn="l"/>
                  <a:tab pos="2592388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15975" algn="l"/>
                  <a:tab pos="1633538" algn="l"/>
                  <a:tab pos="2449513" algn="l"/>
                  <a:tab pos="2592388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9pPr>
            </a:lstStyle>
            <a:p>
              <a:pPr>
                <a:lnSpc>
                  <a:spcPct val="110000"/>
                </a:lnSpc>
                <a:spcBef>
                  <a:spcPts val="1127"/>
                </a:spcBef>
                <a:defRPr/>
              </a:pPr>
              <a:r>
                <a:rPr lang="en-GB" altLang="en-US" sz="2976">
                  <a:solidFill>
                    <a:srgbClr val="0000FF"/>
                  </a:solidFill>
                  <a:latin typeface="Comic Sans MS" panose="030F0702030302020204" pitchFamily="66" charset="0"/>
                </a:rPr>
                <a:t>stamp</a:t>
              </a:r>
            </a:p>
          </p:txBody>
        </p:sp>
        <p:sp>
          <p:nvSpPr>
            <p:cNvPr id="45068" name="Text Box 10">
              <a:extLst>
                <a:ext uri="{FF2B5EF4-FFF2-40B4-BE49-F238E27FC236}">
                  <a16:creationId xmlns:a16="http://schemas.microsoft.com/office/drawing/2014/main" id="{34044501-6BCA-549B-E8E5-010C0F3908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1728"/>
              <a:ext cx="1678" cy="286"/>
            </a:xfrm>
            <a:prstGeom prst="rect">
              <a:avLst/>
            </a:prstGeom>
            <a:noFill/>
            <a:ln>
              <a:noFill/>
            </a:ln>
          </p:spPr>
          <p:txBody>
            <a:bodyPr lIns="14883" tIns="38695" rIns="14883" bIns="38695"/>
            <a:lstStyle>
              <a:lvl1pPr>
                <a:tabLst>
                  <a:tab pos="815975" algn="l"/>
                  <a:tab pos="1633538" algn="l"/>
                  <a:tab pos="2449513" algn="l"/>
                  <a:tab pos="2592388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tabLst>
                  <a:tab pos="815975" algn="l"/>
                  <a:tab pos="1633538" algn="l"/>
                  <a:tab pos="2449513" algn="l"/>
                  <a:tab pos="2592388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2pPr>
              <a:lvl3pPr marL="1143000" indent="-228600">
                <a:tabLst>
                  <a:tab pos="815975" algn="l"/>
                  <a:tab pos="1633538" algn="l"/>
                  <a:tab pos="2449513" algn="l"/>
                  <a:tab pos="2592388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3pPr>
              <a:lvl4pPr marL="1600200" indent="-228600">
                <a:tabLst>
                  <a:tab pos="815975" algn="l"/>
                  <a:tab pos="1633538" algn="l"/>
                  <a:tab pos="2449513" algn="l"/>
                  <a:tab pos="2592388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4pPr>
              <a:lvl5pPr marL="2057400" indent="-228600">
                <a:tabLst>
                  <a:tab pos="815975" algn="l"/>
                  <a:tab pos="1633538" algn="l"/>
                  <a:tab pos="2449513" algn="l"/>
                  <a:tab pos="2592388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15975" algn="l"/>
                  <a:tab pos="1633538" algn="l"/>
                  <a:tab pos="2449513" algn="l"/>
                  <a:tab pos="2592388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15975" algn="l"/>
                  <a:tab pos="1633538" algn="l"/>
                  <a:tab pos="2449513" algn="l"/>
                  <a:tab pos="2592388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15975" algn="l"/>
                  <a:tab pos="1633538" algn="l"/>
                  <a:tab pos="2449513" algn="l"/>
                  <a:tab pos="2592388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15975" algn="l"/>
                  <a:tab pos="1633538" algn="l"/>
                  <a:tab pos="2449513" algn="l"/>
                  <a:tab pos="2592388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9pPr>
            </a:lstStyle>
            <a:p>
              <a:pPr>
                <a:lnSpc>
                  <a:spcPct val="110000"/>
                </a:lnSpc>
                <a:spcBef>
                  <a:spcPts val="1127"/>
                </a:spcBef>
                <a:defRPr/>
              </a:pPr>
              <a:r>
                <a:rPr lang="en-GB" altLang="en-US" sz="2976">
                  <a:solidFill>
                    <a:srgbClr val="0000FF"/>
                  </a:solidFill>
                  <a:latin typeface="Comic Sans MS" panose="030F0702030302020204" pitchFamily="66" charset="0"/>
                </a:rPr>
                <a:t>control</a:t>
              </a:r>
            </a:p>
          </p:txBody>
        </p:sp>
        <p:sp>
          <p:nvSpPr>
            <p:cNvPr id="45069" name="Text Box 11">
              <a:extLst>
                <a:ext uri="{FF2B5EF4-FFF2-40B4-BE49-F238E27FC236}">
                  <a16:creationId xmlns:a16="http://schemas.microsoft.com/office/drawing/2014/main" id="{DCA1F6DA-F241-AC94-A317-4E85924F6F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1200"/>
              <a:ext cx="1678" cy="286"/>
            </a:xfrm>
            <a:prstGeom prst="rect">
              <a:avLst/>
            </a:prstGeom>
            <a:noFill/>
            <a:ln>
              <a:noFill/>
            </a:ln>
          </p:spPr>
          <p:txBody>
            <a:bodyPr lIns="14883" tIns="38695" rIns="14883" bIns="38695"/>
            <a:lstStyle>
              <a:lvl1pPr>
                <a:tabLst>
                  <a:tab pos="815975" algn="l"/>
                  <a:tab pos="1633538" algn="l"/>
                  <a:tab pos="2449513" algn="l"/>
                  <a:tab pos="2592388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tabLst>
                  <a:tab pos="815975" algn="l"/>
                  <a:tab pos="1633538" algn="l"/>
                  <a:tab pos="2449513" algn="l"/>
                  <a:tab pos="2592388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2pPr>
              <a:lvl3pPr marL="1143000" indent="-228600">
                <a:tabLst>
                  <a:tab pos="815975" algn="l"/>
                  <a:tab pos="1633538" algn="l"/>
                  <a:tab pos="2449513" algn="l"/>
                  <a:tab pos="2592388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3pPr>
              <a:lvl4pPr marL="1600200" indent="-228600">
                <a:tabLst>
                  <a:tab pos="815975" algn="l"/>
                  <a:tab pos="1633538" algn="l"/>
                  <a:tab pos="2449513" algn="l"/>
                  <a:tab pos="2592388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4pPr>
              <a:lvl5pPr marL="2057400" indent="-228600">
                <a:tabLst>
                  <a:tab pos="815975" algn="l"/>
                  <a:tab pos="1633538" algn="l"/>
                  <a:tab pos="2449513" algn="l"/>
                  <a:tab pos="2592388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15975" algn="l"/>
                  <a:tab pos="1633538" algn="l"/>
                  <a:tab pos="2449513" algn="l"/>
                  <a:tab pos="2592388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15975" algn="l"/>
                  <a:tab pos="1633538" algn="l"/>
                  <a:tab pos="2449513" algn="l"/>
                  <a:tab pos="2592388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15975" algn="l"/>
                  <a:tab pos="1633538" algn="l"/>
                  <a:tab pos="2449513" algn="l"/>
                  <a:tab pos="2592388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15975" algn="l"/>
                  <a:tab pos="1633538" algn="l"/>
                  <a:tab pos="2449513" algn="l"/>
                  <a:tab pos="2592388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9pPr>
            </a:lstStyle>
            <a:p>
              <a:pPr>
                <a:lnSpc>
                  <a:spcPct val="110000"/>
                </a:lnSpc>
                <a:spcBef>
                  <a:spcPts val="1127"/>
                </a:spcBef>
                <a:defRPr/>
              </a:pPr>
              <a:r>
                <a:rPr lang="en-GB" altLang="en-US" sz="2976">
                  <a:solidFill>
                    <a:srgbClr val="0000FF"/>
                  </a:solidFill>
                  <a:latin typeface="Comic Sans MS" panose="030F0702030302020204" pitchFamily="66" charset="0"/>
                </a:rPr>
                <a:t>data</a:t>
              </a:r>
            </a:p>
          </p:txBody>
        </p:sp>
        <p:sp>
          <p:nvSpPr>
            <p:cNvPr id="45070" name="Line 12">
              <a:extLst>
                <a:ext uri="{FF2B5EF4-FFF2-40B4-BE49-F238E27FC236}">
                  <a16:creationId xmlns:a16="http://schemas.microsoft.com/office/drawing/2014/main" id="{D1A6A109-7987-C197-C5A0-B715C93189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44" y="1200"/>
              <a:ext cx="0" cy="1440"/>
            </a:xfrm>
            <a:prstGeom prst="line">
              <a:avLst/>
            </a:prstGeom>
            <a:noFill/>
            <a:ln w="57240">
              <a:solidFill>
                <a:srgbClr val="FF66FF"/>
              </a:solidFill>
              <a:round/>
              <a:headEnd type="triangle" w="lg" len="lg"/>
              <a:tailEnd/>
            </a:ln>
          </p:spPr>
          <p:txBody>
            <a:bodyPr/>
            <a:lstStyle/>
            <a:p>
              <a:pPr>
                <a:defRPr/>
              </a:pPr>
              <a:endParaRPr lang="en-US" sz="1488"/>
            </a:p>
          </p:txBody>
        </p:sp>
        <p:sp>
          <p:nvSpPr>
            <p:cNvPr id="45071" name="Text Box 13">
              <a:extLst>
                <a:ext uri="{FF2B5EF4-FFF2-40B4-BE49-F238E27FC236}">
                  <a16:creationId xmlns:a16="http://schemas.microsoft.com/office/drawing/2014/main" id="{A062187A-B6C6-C630-D812-13B6B649E5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4" y="1680"/>
              <a:ext cx="1678" cy="440"/>
            </a:xfrm>
            <a:prstGeom prst="rect">
              <a:avLst/>
            </a:prstGeom>
            <a:noFill/>
            <a:ln>
              <a:noFill/>
            </a:ln>
          </p:spPr>
          <p:txBody>
            <a:bodyPr lIns="14883" tIns="38695" rIns="14883" bIns="38695"/>
            <a:lstStyle>
              <a:lvl1pPr>
                <a:tabLst>
                  <a:tab pos="815975" algn="l"/>
                  <a:tab pos="1633538" algn="l"/>
                  <a:tab pos="2449513" algn="l"/>
                  <a:tab pos="2592388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tabLst>
                  <a:tab pos="815975" algn="l"/>
                  <a:tab pos="1633538" algn="l"/>
                  <a:tab pos="2449513" algn="l"/>
                  <a:tab pos="2592388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2pPr>
              <a:lvl3pPr marL="1143000" indent="-228600">
                <a:tabLst>
                  <a:tab pos="815975" algn="l"/>
                  <a:tab pos="1633538" algn="l"/>
                  <a:tab pos="2449513" algn="l"/>
                  <a:tab pos="2592388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3pPr>
              <a:lvl4pPr marL="1600200" indent="-228600">
                <a:tabLst>
                  <a:tab pos="815975" algn="l"/>
                  <a:tab pos="1633538" algn="l"/>
                  <a:tab pos="2449513" algn="l"/>
                  <a:tab pos="2592388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4pPr>
              <a:lvl5pPr marL="2057400" indent="-228600">
                <a:tabLst>
                  <a:tab pos="815975" algn="l"/>
                  <a:tab pos="1633538" algn="l"/>
                  <a:tab pos="2449513" algn="l"/>
                  <a:tab pos="2592388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15975" algn="l"/>
                  <a:tab pos="1633538" algn="l"/>
                  <a:tab pos="2449513" algn="l"/>
                  <a:tab pos="2592388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15975" algn="l"/>
                  <a:tab pos="1633538" algn="l"/>
                  <a:tab pos="2449513" algn="l"/>
                  <a:tab pos="2592388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15975" algn="l"/>
                  <a:tab pos="1633538" algn="l"/>
                  <a:tab pos="2449513" algn="l"/>
                  <a:tab pos="2592388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15975" algn="l"/>
                  <a:tab pos="1633538" algn="l"/>
                  <a:tab pos="2449513" algn="l"/>
                  <a:tab pos="2592388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9pPr>
            </a:lstStyle>
            <a:p>
              <a:pPr>
                <a:lnSpc>
                  <a:spcPct val="110000"/>
                </a:lnSpc>
                <a:spcBef>
                  <a:spcPts val="941"/>
                </a:spcBef>
                <a:defRPr/>
              </a:pPr>
              <a:r>
                <a:rPr lang="en-GB" altLang="en-US" sz="2646">
                  <a:latin typeface="Comic Sans MS" panose="030F0702030302020204" pitchFamily="66" charset="0"/>
                </a:rPr>
                <a:t>Degree of </a:t>
              </a:r>
              <a:br>
                <a:rPr lang="en-GB" altLang="en-US" sz="2646">
                  <a:latin typeface="Comic Sans MS" panose="030F0702030302020204" pitchFamily="66" charset="0"/>
                </a:rPr>
              </a:br>
              <a:r>
                <a:rPr lang="en-GB" altLang="en-US" sz="2646">
                  <a:latin typeface="Comic Sans MS" panose="030F0702030302020204" pitchFamily="66" charset="0"/>
                </a:rPr>
                <a:t>coupling</a:t>
              </a: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">
            <a:extLst>
              <a:ext uri="{FF2B5EF4-FFF2-40B4-BE49-F238E27FC236}">
                <a16:creationId xmlns:a16="http://schemas.microsoft.com/office/drawing/2014/main" id="{3916C286-42B1-3160-0791-1DC764E1AA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82713" y="350838"/>
            <a:ext cx="6423025" cy="942975"/>
          </a:xfrm>
        </p:spPr>
        <p:txBody>
          <a:bodyPr lIns="14883" tIns="38695" rIns="14883" bIns="38695" rtlCol="0">
            <a:normAutofit/>
          </a:bodyPr>
          <a:lstStyle/>
          <a:p>
            <a:pPr>
              <a:spcBef>
                <a:spcPts val="1003"/>
              </a:spcBef>
              <a:defRPr/>
            </a:pPr>
            <a:r>
              <a:rPr lang="en-GB" altLang="en-US" sz="3969" dirty="0"/>
              <a:t>Data coupling</a:t>
            </a: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501E1E94-0645-5F99-2584-1CC02017F1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2413" y="1847850"/>
            <a:ext cx="9575800" cy="3984625"/>
          </a:xfrm>
        </p:spPr>
        <p:txBody>
          <a:bodyPr lIns="14883" tIns="38695" rIns="14883" bIns="38695" rtlCol="0">
            <a:normAutofit/>
          </a:bodyPr>
          <a:lstStyle/>
          <a:p>
            <a:pPr>
              <a:lnSpc>
                <a:spcPct val="115000"/>
              </a:lnSpc>
              <a:spcBef>
                <a:spcPct val="15000"/>
              </a:spcBef>
              <a:spcAft>
                <a:spcPct val="25000"/>
              </a:spcAft>
              <a:defRPr/>
            </a:pPr>
            <a:r>
              <a:rPr lang="en-GB" altLang="en-US" sz="3307" dirty="0"/>
              <a:t>Two modules are data coupled, </a:t>
            </a:r>
          </a:p>
          <a:p>
            <a:pPr lvl="1">
              <a:lnSpc>
                <a:spcPct val="115000"/>
              </a:lnSpc>
              <a:spcBef>
                <a:spcPct val="15000"/>
              </a:spcBef>
              <a:spcAft>
                <a:spcPct val="25000"/>
              </a:spcAft>
              <a:defRPr/>
            </a:pPr>
            <a:r>
              <a:rPr lang="en-GB" altLang="en-US" sz="2976" dirty="0">
                <a:solidFill>
                  <a:srgbClr val="0000FF"/>
                </a:solidFill>
              </a:rPr>
              <a:t>if they communicate via a parameter:</a:t>
            </a:r>
          </a:p>
          <a:p>
            <a:pPr lvl="2">
              <a:lnSpc>
                <a:spcPct val="115000"/>
              </a:lnSpc>
              <a:spcBef>
                <a:spcPct val="15000"/>
              </a:spcBef>
              <a:spcAft>
                <a:spcPct val="25000"/>
              </a:spcAft>
              <a:defRPr/>
            </a:pPr>
            <a:r>
              <a:rPr lang="en-GB" altLang="en-US" dirty="0">
                <a:solidFill>
                  <a:srgbClr val="0000FF"/>
                </a:solidFill>
              </a:rPr>
              <a:t> that is an elementary data item, </a:t>
            </a:r>
          </a:p>
          <a:p>
            <a:pPr lvl="2">
              <a:lnSpc>
                <a:spcPct val="115000"/>
              </a:lnSpc>
              <a:spcBef>
                <a:spcPct val="15000"/>
              </a:spcBef>
              <a:spcAft>
                <a:spcPct val="25000"/>
              </a:spcAft>
              <a:defRPr/>
            </a:pPr>
            <a:r>
              <a:rPr lang="en-GB" altLang="en-US" dirty="0" err="1"/>
              <a:t>e.g</a:t>
            </a:r>
            <a:r>
              <a:rPr lang="en-GB" altLang="en-US" dirty="0"/>
              <a:t> an integer, a float, a character variable</a:t>
            </a:r>
            <a:r>
              <a:rPr lang="en-GB" altLang="en-US" sz="1654" dirty="0"/>
              <a:t>.</a:t>
            </a:r>
            <a:r>
              <a:rPr lang="en-GB" altLang="en-US" dirty="0"/>
              <a:t> </a:t>
            </a:r>
          </a:p>
          <a:p>
            <a:pPr lvl="1">
              <a:lnSpc>
                <a:spcPct val="115000"/>
              </a:lnSpc>
              <a:spcBef>
                <a:spcPct val="15000"/>
              </a:spcBef>
              <a:spcAft>
                <a:spcPct val="25000"/>
              </a:spcAft>
              <a:defRPr/>
            </a:pPr>
            <a:r>
              <a:rPr lang="en-GB" altLang="en-US" sz="2646" dirty="0"/>
              <a:t>The data item should be problem related:</a:t>
            </a:r>
          </a:p>
          <a:p>
            <a:pPr lvl="2">
              <a:lnSpc>
                <a:spcPct val="115000"/>
              </a:lnSpc>
              <a:spcBef>
                <a:spcPct val="15000"/>
              </a:spcBef>
              <a:spcAft>
                <a:spcPct val="25000"/>
              </a:spcAft>
              <a:defRPr/>
            </a:pPr>
            <a:r>
              <a:rPr lang="en-GB" altLang="en-US" dirty="0"/>
              <a:t>not used for control purpose.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>
            <a:extLst>
              <a:ext uri="{FF2B5EF4-FFF2-40B4-BE49-F238E27FC236}">
                <a16:creationId xmlns:a16="http://schemas.microsoft.com/office/drawing/2014/main" id="{48F31529-97E5-7181-75A5-DF9FBA3FAE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35113" y="350838"/>
            <a:ext cx="6423025" cy="942975"/>
          </a:xfrm>
        </p:spPr>
        <p:txBody>
          <a:bodyPr lIns="14883" tIns="38695" rIns="14883" bIns="38695" rtlCol="0">
            <a:normAutofit/>
          </a:bodyPr>
          <a:lstStyle/>
          <a:p>
            <a:pPr>
              <a:spcBef>
                <a:spcPts val="1107"/>
              </a:spcBef>
              <a:defRPr/>
            </a:pPr>
            <a:r>
              <a:rPr lang="en-GB" altLang="en-US" sz="3528" dirty="0"/>
              <a:t>Modularity</a:t>
            </a: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24FA10E8-A8B5-F93B-A52B-2308264D04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20713" y="1417638"/>
            <a:ext cx="8529637" cy="3694112"/>
          </a:xfrm>
        </p:spPr>
        <p:txBody>
          <a:bodyPr lIns="14883" tIns="38695" rIns="14883" bIns="38695" rtlCol="0">
            <a:noAutofit/>
          </a:bodyPr>
          <a:lstStyle/>
          <a:p>
            <a:pPr>
              <a:lnSpc>
                <a:spcPct val="120000"/>
              </a:lnSpc>
              <a:spcBef>
                <a:spcPts val="909"/>
              </a:spcBef>
              <a:spcAft>
                <a:spcPct val="15000"/>
              </a:spcAft>
              <a:defRPr/>
            </a:pPr>
            <a:r>
              <a:rPr lang="en-GB" altLang="en-US" sz="3087" dirty="0">
                <a:solidFill>
                  <a:srgbClr val="0000FF"/>
                </a:solidFill>
              </a:rPr>
              <a:t>Modularity is a fundamental attributes of any good design</a:t>
            </a:r>
            <a:r>
              <a:rPr lang="en-GB" altLang="en-US" sz="3087" dirty="0">
                <a:solidFill>
                  <a:srgbClr val="800000"/>
                </a:solidFill>
              </a:rPr>
              <a:t>.</a:t>
            </a:r>
          </a:p>
          <a:p>
            <a:pPr lvl="1">
              <a:lnSpc>
                <a:spcPct val="120000"/>
              </a:lnSpc>
              <a:spcBef>
                <a:spcPts val="909"/>
              </a:spcBef>
              <a:spcAft>
                <a:spcPct val="15000"/>
              </a:spcAft>
              <a:defRPr/>
            </a:pPr>
            <a:r>
              <a:rPr lang="en-GB" altLang="en-US" dirty="0"/>
              <a:t>Measures how effectively a design has been decomposed into a set of modules:</a:t>
            </a:r>
          </a:p>
          <a:p>
            <a:pPr lvl="1">
              <a:lnSpc>
                <a:spcPct val="120000"/>
              </a:lnSpc>
              <a:spcBef>
                <a:spcPts val="909"/>
              </a:spcBef>
              <a:spcAft>
                <a:spcPct val="15000"/>
              </a:spcAft>
              <a:defRPr/>
            </a:pPr>
            <a:r>
              <a:rPr lang="en-GB" altLang="en-US" dirty="0"/>
              <a:t>Modules should be almost independent of each other</a:t>
            </a:r>
          </a:p>
          <a:p>
            <a:pPr lvl="1">
              <a:lnSpc>
                <a:spcPct val="120000"/>
              </a:lnSpc>
              <a:spcBef>
                <a:spcPts val="909"/>
              </a:spcBef>
              <a:spcAft>
                <a:spcPct val="15000"/>
              </a:spcAft>
              <a:defRPr/>
            </a:pPr>
            <a:r>
              <a:rPr lang="en-GB" altLang="en-US" dirty="0"/>
              <a:t> Based on </a:t>
            </a:r>
            <a:r>
              <a:rPr lang="en-GB" altLang="en-US" b="1" dirty="0">
                <a:solidFill>
                  <a:srgbClr val="0000FF"/>
                </a:solidFill>
              </a:rPr>
              <a:t>divide and conquer principle.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">
            <a:extLst>
              <a:ext uri="{FF2B5EF4-FFF2-40B4-BE49-F238E27FC236}">
                <a16:creationId xmlns:a16="http://schemas.microsoft.com/office/drawing/2014/main" id="{E19E61A2-F894-5A3D-7C56-05A0BDB879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35113" y="503238"/>
            <a:ext cx="6423025" cy="942975"/>
          </a:xfrm>
        </p:spPr>
        <p:txBody>
          <a:bodyPr lIns="14883" tIns="38695" rIns="14883" bIns="38695" rtlCol="0">
            <a:normAutofit/>
          </a:bodyPr>
          <a:lstStyle/>
          <a:p>
            <a:pPr>
              <a:spcBef>
                <a:spcPts val="889"/>
              </a:spcBef>
              <a:defRPr/>
            </a:pPr>
            <a:r>
              <a:rPr lang="en-GB" altLang="en-US" sz="3969" dirty="0"/>
              <a:t>Stamp coupling</a:t>
            </a: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14716D7E-C8E9-7859-5AF5-D36DCA4691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8275" y="1931988"/>
            <a:ext cx="9659938" cy="3671887"/>
          </a:xfrm>
        </p:spPr>
        <p:txBody>
          <a:bodyPr lIns="14883" tIns="38695" rIns="14883" bIns="38695" rtlCol="0">
            <a:normAutofit/>
          </a:bodyPr>
          <a:lstStyle/>
          <a:p>
            <a:pPr>
              <a:lnSpc>
                <a:spcPct val="120000"/>
              </a:lnSpc>
              <a:spcAft>
                <a:spcPct val="30000"/>
              </a:spcAft>
              <a:defRPr/>
            </a:pPr>
            <a:r>
              <a:rPr lang="en-GB" altLang="en-US" sz="3638" dirty="0"/>
              <a:t>Two modules are stamp coupled, </a:t>
            </a:r>
          </a:p>
          <a:p>
            <a:pPr lvl="1">
              <a:lnSpc>
                <a:spcPct val="120000"/>
              </a:lnSpc>
              <a:spcAft>
                <a:spcPct val="30000"/>
              </a:spcAft>
              <a:defRPr/>
            </a:pPr>
            <a:r>
              <a:rPr lang="en-GB" altLang="en-US" sz="3307" dirty="0">
                <a:solidFill>
                  <a:srgbClr val="0000FF"/>
                </a:solidFill>
              </a:rPr>
              <a:t>if they communicate via a composite data item </a:t>
            </a:r>
          </a:p>
          <a:p>
            <a:pPr lvl="2">
              <a:lnSpc>
                <a:spcPct val="120000"/>
              </a:lnSpc>
              <a:spcAft>
                <a:spcPct val="30000"/>
              </a:spcAft>
              <a:defRPr/>
            </a:pPr>
            <a:r>
              <a:rPr lang="en-GB" altLang="en-US" sz="3307" dirty="0">
                <a:solidFill>
                  <a:srgbClr val="0000FF"/>
                </a:solidFill>
              </a:rPr>
              <a:t>or an array or structure in C.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">
            <a:extLst>
              <a:ext uri="{FF2B5EF4-FFF2-40B4-BE49-F238E27FC236}">
                <a16:creationId xmlns:a16="http://schemas.microsoft.com/office/drawing/2014/main" id="{3DFAB3D7-8974-517F-64EF-CC9B4A9DE8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82713" y="350838"/>
            <a:ext cx="6423025" cy="942975"/>
          </a:xfrm>
        </p:spPr>
        <p:txBody>
          <a:bodyPr lIns="14883" tIns="38695" rIns="14883" bIns="38695" rtlCol="0">
            <a:normAutofit/>
          </a:bodyPr>
          <a:lstStyle/>
          <a:p>
            <a:pPr>
              <a:spcBef>
                <a:spcPts val="817"/>
              </a:spcBef>
              <a:defRPr/>
            </a:pPr>
            <a:r>
              <a:rPr lang="en-GB" altLang="en-US" sz="3969" dirty="0"/>
              <a:t>Control coupling</a:t>
            </a:r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D334C593-955E-1E73-1430-A549794D77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36550" y="1931988"/>
            <a:ext cx="9407525" cy="3798887"/>
          </a:xfrm>
        </p:spPr>
        <p:txBody>
          <a:bodyPr lIns="14883" tIns="38695" rIns="14883" bIns="38695"/>
          <a:lstStyle/>
          <a:p>
            <a:pPr>
              <a:lnSpc>
                <a:spcPct val="110000"/>
              </a:lnSpc>
              <a:spcBef>
                <a:spcPts val="663"/>
              </a:spcBef>
              <a:spcAft>
                <a:spcPct val="15000"/>
              </a:spcAft>
            </a:pPr>
            <a:r>
              <a:rPr lang="en-GB" altLang="en-US"/>
              <a:t>Data from one module is used to direct</a:t>
            </a:r>
            <a:r>
              <a:rPr lang="en-GB" altLang="en-US">
                <a:solidFill>
                  <a:srgbClr val="0000FF"/>
                </a:solidFill>
              </a:rPr>
              <a:t> </a:t>
            </a:r>
          </a:p>
          <a:p>
            <a:pPr lvl="1">
              <a:lnSpc>
                <a:spcPct val="110000"/>
              </a:lnSpc>
              <a:spcBef>
                <a:spcPts val="663"/>
              </a:spcBef>
              <a:spcAft>
                <a:spcPct val="15000"/>
              </a:spcAft>
            </a:pPr>
            <a:r>
              <a:rPr lang="en-GB" altLang="en-US">
                <a:solidFill>
                  <a:srgbClr val="0000FF"/>
                </a:solidFill>
              </a:rPr>
              <a:t>order of instruction execution in another. </a:t>
            </a:r>
          </a:p>
          <a:p>
            <a:pPr>
              <a:lnSpc>
                <a:spcPct val="110000"/>
              </a:lnSpc>
              <a:spcBef>
                <a:spcPts val="663"/>
              </a:spcBef>
              <a:spcAft>
                <a:spcPct val="15000"/>
              </a:spcAft>
            </a:pPr>
            <a:r>
              <a:rPr lang="en-GB" altLang="en-US"/>
              <a:t>Example of control coupling:</a:t>
            </a:r>
          </a:p>
          <a:p>
            <a:pPr lvl="1">
              <a:lnSpc>
                <a:spcPct val="110000"/>
              </a:lnSpc>
              <a:spcBef>
                <a:spcPts val="663"/>
              </a:spcBef>
              <a:spcAft>
                <a:spcPct val="15000"/>
              </a:spcAft>
            </a:pPr>
            <a:r>
              <a:rPr lang="en-GB" altLang="en-US"/>
              <a:t>a flag set in one module and tested in another module.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">
            <a:extLst>
              <a:ext uri="{FF2B5EF4-FFF2-40B4-BE49-F238E27FC236}">
                <a16:creationId xmlns:a16="http://schemas.microsoft.com/office/drawing/2014/main" id="{A4818A9A-3950-5A96-20BE-51F7EA580A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11313" y="503238"/>
            <a:ext cx="6423025" cy="942975"/>
          </a:xfrm>
        </p:spPr>
        <p:txBody>
          <a:bodyPr lIns="14883" tIns="38695" rIns="14883" bIns="38695" rtlCol="0">
            <a:normAutofit/>
          </a:bodyPr>
          <a:lstStyle/>
          <a:p>
            <a:pPr>
              <a:spcBef>
                <a:spcPts val="434"/>
              </a:spcBef>
              <a:defRPr/>
            </a:pPr>
            <a:r>
              <a:rPr lang="en-GB" altLang="en-US" sz="3969" dirty="0"/>
              <a:t>Common Coupling</a:t>
            </a:r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9EEA3F69-D51F-1C8E-80A9-034BC632BF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 lIns="14883" tIns="38695" rIns="14883" bIns="38695" rtlCol="0">
            <a:norm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  <a:spcAft>
                <a:spcPct val="15000"/>
              </a:spcAft>
              <a:defRPr/>
            </a:pPr>
            <a:r>
              <a:rPr lang="en-GB" altLang="en-US" sz="3969" dirty="0"/>
              <a:t>Two modules are common coupled, </a:t>
            </a:r>
          </a:p>
          <a:p>
            <a:pPr lvl="1">
              <a:lnSpc>
                <a:spcPct val="110000"/>
              </a:lnSpc>
              <a:spcBef>
                <a:spcPct val="10000"/>
              </a:spcBef>
              <a:spcAft>
                <a:spcPct val="15000"/>
              </a:spcAft>
              <a:defRPr/>
            </a:pPr>
            <a:r>
              <a:rPr lang="en-GB" altLang="en-US" sz="3528" dirty="0">
                <a:solidFill>
                  <a:srgbClr val="0000FF"/>
                </a:solidFill>
              </a:rPr>
              <a:t>if they share some global data.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">
            <a:extLst>
              <a:ext uri="{FF2B5EF4-FFF2-40B4-BE49-F238E27FC236}">
                <a16:creationId xmlns:a16="http://schemas.microsoft.com/office/drawing/2014/main" id="{AAF1A0BB-672C-8F3A-5908-0479DCE2CD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35113" y="427038"/>
            <a:ext cx="6423025" cy="942975"/>
          </a:xfrm>
        </p:spPr>
        <p:txBody>
          <a:bodyPr lIns="14883" tIns="38695" rIns="14883" bIns="38695" rtlCol="0">
            <a:normAutofit/>
          </a:bodyPr>
          <a:lstStyle/>
          <a:p>
            <a:pPr>
              <a:spcBef>
                <a:spcPts val="889"/>
              </a:spcBef>
              <a:defRPr/>
            </a:pPr>
            <a:r>
              <a:rPr lang="en-GB" altLang="en-US" sz="3969" dirty="0"/>
              <a:t>Content coupling</a:t>
            </a: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4F457A2C-F83E-F856-D604-416E603E3F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3113" y="1847850"/>
            <a:ext cx="7924800" cy="3940175"/>
          </a:xfrm>
        </p:spPr>
        <p:txBody>
          <a:bodyPr lIns="14883" tIns="38695" rIns="14883" bIns="38695" rtlCol="0">
            <a:normAutofit fontScale="92500" lnSpcReduction="10000"/>
          </a:bodyPr>
          <a:lstStyle/>
          <a:p>
            <a:pPr>
              <a:lnSpc>
                <a:spcPct val="115000"/>
              </a:lnSpc>
              <a:spcAft>
                <a:spcPct val="20000"/>
              </a:spcAft>
              <a:defRPr/>
            </a:pPr>
            <a:r>
              <a:rPr lang="en-GB" altLang="en-US" sz="3087" dirty="0"/>
              <a:t>Content coupling exists between two modules: </a:t>
            </a:r>
          </a:p>
          <a:p>
            <a:pPr lvl="1">
              <a:lnSpc>
                <a:spcPct val="115000"/>
              </a:lnSpc>
              <a:spcAft>
                <a:spcPct val="20000"/>
              </a:spcAft>
              <a:defRPr/>
            </a:pPr>
            <a:r>
              <a:rPr lang="en-GB" altLang="en-US" dirty="0">
                <a:solidFill>
                  <a:srgbClr val="0000FF"/>
                </a:solidFill>
              </a:rPr>
              <a:t>if  they share code, </a:t>
            </a:r>
          </a:p>
          <a:p>
            <a:pPr lvl="1">
              <a:lnSpc>
                <a:spcPct val="115000"/>
              </a:lnSpc>
              <a:spcAft>
                <a:spcPts val="2400"/>
              </a:spcAft>
              <a:defRPr/>
            </a:pPr>
            <a:r>
              <a:rPr lang="en-GB" altLang="en-US" dirty="0" err="1"/>
              <a:t>e.g</a:t>
            </a:r>
            <a:r>
              <a:rPr lang="en-GB" altLang="en-US" dirty="0"/>
              <a:t>, branching from one module into another module. </a:t>
            </a:r>
          </a:p>
          <a:p>
            <a:pPr>
              <a:lnSpc>
                <a:spcPct val="115000"/>
              </a:lnSpc>
              <a:spcAft>
                <a:spcPct val="20000"/>
              </a:spcAft>
              <a:defRPr/>
            </a:pPr>
            <a:r>
              <a:rPr lang="en-GB" altLang="en-US" sz="3087" dirty="0"/>
              <a:t>The degree of coupling increases </a:t>
            </a:r>
          </a:p>
          <a:p>
            <a:pPr lvl="1">
              <a:lnSpc>
                <a:spcPct val="115000"/>
              </a:lnSpc>
              <a:spcAft>
                <a:spcPct val="20000"/>
              </a:spcAft>
              <a:defRPr/>
            </a:pPr>
            <a:r>
              <a:rPr lang="en-GB" altLang="en-US" dirty="0"/>
              <a:t>from data coupling to content coupling. 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3">
            <a:extLst>
              <a:ext uri="{FF2B5EF4-FFF2-40B4-BE49-F238E27FC236}">
                <a16:creationId xmlns:a16="http://schemas.microsoft.com/office/drawing/2014/main" id="{2F045433-FC83-49D7-ABF2-489186484A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1713" y="2179638"/>
            <a:ext cx="7866062" cy="1331912"/>
          </a:xfrm>
          <a:solidFill>
            <a:srgbClr val="FFFFCC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en-US" sz="4800">
                <a:solidFill>
                  <a:srgbClr val="0000CC"/>
                </a:solidFill>
              </a:rPr>
              <a:t>Proxy Pattern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1">
            <a:extLst>
              <a:ext uri="{FF2B5EF4-FFF2-40B4-BE49-F238E27FC236}">
                <a16:creationId xmlns:a16="http://schemas.microsoft.com/office/drawing/2014/main" id="{C52DA19B-CAFE-25BC-9FC7-8E0EE8C7427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96913" y="96838"/>
            <a:ext cx="8597900" cy="711200"/>
          </a:xfrm>
        </p:spPr>
        <p:txBody>
          <a:bodyPr/>
          <a:lstStyle/>
          <a:p>
            <a:pPr eaLnBrk="1"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0425" algn="l"/>
                <a:tab pos="6399213" algn="l"/>
                <a:tab pos="6858000" algn="l"/>
                <a:tab pos="7315200" algn="l"/>
                <a:tab pos="7769225" algn="l"/>
                <a:tab pos="8226425" algn="l"/>
                <a:tab pos="8686800" algn="l"/>
                <a:tab pos="9144000" algn="l"/>
              </a:tabLst>
            </a:pPr>
            <a:r>
              <a:rPr lang="en-GB" altLang="en-US" sz="3200"/>
              <a:t>Proxy (Surrogate) Pattern</a:t>
            </a:r>
          </a:p>
        </p:txBody>
      </p:sp>
      <p:sp>
        <p:nvSpPr>
          <p:cNvPr id="420867" name="Rectangle 2">
            <a:extLst>
              <a:ext uri="{FF2B5EF4-FFF2-40B4-BE49-F238E27FC236}">
                <a16:creationId xmlns:a16="http://schemas.microsoft.com/office/drawing/2014/main" id="{7C7B77CB-15C8-5EB8-9BE7-EDFFDA1C383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7788" y="882650"/>
            <a:ext cx="9915525" cy="6478588"/>
          </a:xfrm>
        </p:spPr>
        <p:txBody>
          <a:bodyPr/>
          <a:lstStyle/>
          <a:p>
            <a:pPr eaLnBrk="1">
              <a:lnSpc>
                <a:spcPct val="114000"/>
              </a:lnSpc>
              <a:spcBef>
                <a:spcPct val="10000"/>
              </a:spcBef>
              <a:spcAft>
                <a:spcPts val="1200"/>
              </a:spcAft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08450" algn="l"/>
                <a:tab pos="4568825" algn="l"/>
                <a:tab pos="5026025" algn="l"/>
                <a:tab pos="5483225" algn="l"/>
                <a:tab pos="5937250" algn="l"/>
                <a:tab pos="6397625" algn="l"/>
                <a:tab pos="6854825" algn="l"/>
                <a:tab pos="7308850" algn="l"/>
                <a:tab pos="7766050" algn="l"/>
                <a:tab pos="8226425" algn="l"/>
                <a:tab pos="8683625" algn="l"/>
                <a:tab pos="9137650" algn="l"/>
              </a:tabLst>
            </a:pPr>
            <a:r>
              <a:rPr lang="en-GB" altLang="en-US" sz="3200" b="1">
                <a:solidFill>
                  <a:srgbClr val="0000CC"/>
                </a:solidFill>
              </a:rPr>
              <a:t>Problem:</a:t>
            </a:r>
            <a:r>
              <a:rPr lang="en-GB" altLang="en-US" sz="3200"/>
              <a:t> </a:t>
            </a:r>
            <a:r>
              <a:rPr lang="en-GB" altLang="en-US" sz="3200" b="1">
                <a:solidFill>
                  <a:srgbClr val="336600"/>
                </a:solidFill>
              </a:rPr>
              <a:t>How should a client  invoke the services of a server when </a:t>
            </a:r>
            <a:r>
              <a:rPr lang="en-US" altLang="en-US" sz="3200" b="1">
                <a:solidFill>
                  <a:srgbClr val="336600"/>
                </a:solidFill>
              </a:rPr>
              <a:t>access to the server</a:t>
            </a:r>
            <a:r>
              <a:rPr lang="en-GB" altLang="en-US" sz="3200" b="1">
                <a:solidFill>
                  <a:srgbClr val="336600"/>
                </a:solidFill>
              </a:rPr>
              <a:t> should be </a:t>
            </a:r>
            <a:r>
              <a:rPr lang="en-US" altLang="en-US" sz="3200" b="1">
                <a:solidFill>
                  <a:srgbClr val="336600"/>
                </a:solidFill>
              </a:rPr>
              <a:t>managed in some way</a:t>
            </a:r>
            <a:r>
              <a:rPr lang="en-GB" altLang="en-US" sz="3200" b="1">
                <a:solidFill>
                  <a:srgbClr val="336600"/>
                </a:solidFill>
              </a:rPr>
              <a:t>?</a:t>
            </a:r>
          </a:p>
          <a:p>
            <a:pPr eaLnBrk="1">
              <a:lnSpc>
                <a:spcPct val="114000"/>
              </a:lnSpc>
              <a:spcBef>
                <a:spcPct val="10000"/>
              </a:spcBef>
              <a:spcAft>
                <a:spcPts val="1200"/>
              </a:spcAft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08450" algn="l"/>
                <a:tab pos="4568825" algn="l"/>
                <a:tab pos="5026025" algn="l"/>
                <a:tab pos="5483225" algn="l"/>
                <a:tab pos="5937250" algn="l"/>
                <a:tab pos="6397625" algn="l"/>
                <a:tab pos="6854825" algn="l"/>
                <a:tab pos="7308850" algn="l"/>
                <a:tab pos="7766050" algn="l"/>
                <a:tab pos="8226425" algn="l"/>
                <a:tab pos="8683625" algn="l"/>
                <a:tab pos="9137650" algn="l"/>
              </a:tabLst>
            </a:pPr>
            <a:r>
              <a:rPr lang="en-GB" altLang="en-US" sz="3200" b="1">
                <a:solidFill>
                  <a:srgbClr val="0000CC"/>
                </a:solidFill>
              </a:rPr>
              <a:t>Solution</a:t>
            </a:r>
            <a:r>
              <a:rPr lang="en-GB" altLang="en-US" sz="3200">
                <a:solidFill>
                  <a:srgbClr val="0000CC"/>
                </a:solidFill>
              </a:rPr>
              <a:t>:</a:t>
            </a:r>
            <a:r>
              <a:rPr lang="en-GB" altLang="en-US" sz="3200"/>
              <a:t> A proxy object should be created at the client side. </a:t>
            </a:r>
          </a:p>
          <a:p>
            <a:pPr eaLnBrk="1">
              <a:lnSpc>
                <a:spcPct val="114000"/>
              </a:lnSpc>
              <a:spcBef>
                <a:spcPct val="10000"/>
              </a:spcBef>
              <a:spcAft>
                <a:spcPct val="0"/>
              </a:spcAft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08450" algn="l"/>
                <a:tab pos="4568825" algn="l"/>
                <a:tab pos="5026025" algn="l"/>
                <a:tab pos="5483225" algn="l"/>
                <a:tab pos="5937250" algn="l"/>
                <a:tab pos="6397625" algn="l"/>
                <a:tab pos="6854825" algn="l"/>
                <a:tab pos="7308850" algn="l"/>
                <a:tab pos="7766050" algn="l"/>
                <a:tab pos="8226425" algn="l"/>
                <a:tab pos="8683625" algn="l"/>
                <a:tab pos="9137650" algn="l"/>
              </a:tabLst>
            </a:pPr>
            <a:r>
              <a:rPr lang="en-GB" altLang="en-US" sz="3200" b="1">
                <a:solidFill>
                  <a:srgbClr val="0000CC"/>
                </a:solidFill>
              </a:rPr>
              <a:t>Explanation</a:t>
            </a:r>
            <a:r>
              <a:rPr lang="en-GB" altLang="en-US" sz="3200">
                <a:solidFill>
                  <a:srgbClr val="0000CC"/>
                </a:solidFill>
              </a:rPr>
              <a:t>:</a:t>
            </a:r>
            <a:r>
              <a:rPr lang="en-GB" altLang="en-US" sz="3200"/>
              <a:t> Manage service</a:t>
            </a:r>
          </a:p>
          <a:p>
            <a:pPr lvl="1" eaLnBrk="1">
              <a:lnSpc>
                <a:spcPct val="114000"/>
              </a:lnSpc>
              <a:spcBef>
                <a:spcPct val="10000"/>
              </a:spcBef>
              <a:spcAft>
                <a:spcPts val="1200"/>
              </a:spcAft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08450" algn="l"/>
                <a:tab pos="4568825" algn="l"/>
                <a:tab pos="5026025" algn="l"/>
                <a:tab pos="5483225" algn="l"/>
                <a:tab pos="5937250" algn="l"/>
                <a:tab pos="6397625" algn="l"/>
                <a:tab pos="6854825" algn="l"/>
                <a:tab pos="7308850" algn="l"/>
                <a:tab pos="7766050" algn="l"/>
                <a:tab pos="8226425" algn="l"/>
                <a:tab pos="8683625" algn="l"/>
                <a:tab pos="9137650" algn="l"/>
              </a:tabLst>
            </a:pPr>
            <a:r>
              <a:rPr lang="en-GB" altLang="en-US" sz="2800"/>
              <a:t>Authenticate</a:t>
            </a:r>
          </a:p>
          <a:p>
            <a:pPr lvl="1" eaLnBrk="1">
              <a:lnSpc>
                <a:spcPct val="114000"/>
              </a:lnSpc>
              <a:spcBef>
                <a:spcPct val="10000"/>
              </a:spcBef>
              <a:spcAft>
                <a:spcPct val="0"/>
              </a:spcAft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08450" algn="l"/>
                <a:tab pos="4568825" algn="l"/>
                <a:tab pos="5026025" algn="l"/>
                <a:tab pos="5483225" algn="l"/>
                <a:tab pos="5937250" algn="l"/>
                <a:tab pos="6397625" algn="l"/>
                <a:tab pos="6854825" algn="l"/>
                <a:tab pos="7308850" algn="l"/>
                <a:tab pos="7766050" algn="l"/>
                <a:tab pos="8226425" algn="l"/>
                <a:tab pos="8683625" algn="l"/>
                <a:tab pos="9137650" algn="l"/>
              </a:tabLst>
            </a:pPr>
            <a:r>
              <a:rPr lang="en-GB" altLang="en-US" sz="2800"/>
              <a:t>Hide details of network operations.</a:t>
            </a:r>
          </a:p>
          <a:p>
            <a:pPr marL="1143000" lvl="2" indent="-228600" eaLnBrk="1">
              <a:lnSpc>
                <a:spcPct val="114000"/>
              </a:lnSpc>
              <a:spcBef>
                <a:spcPct val="10000"/>
              </a:spcBef>
              <a:spcAft>
                <a:spcPts val="1200"/>
              </a:spcAft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08450" algn="l"/>
                <a:tab pos="4568825" algn="l"/>
                <a:tab pos="5026025" algn="l"/>
                <a:tab pos="5483225" algn="l"/>
                <a:tab pos="5937250" algn="l"/>
                <a:tab pos="6397625" algn="l"/>
                <a:tab pos="6854825" algn="l"/>
                <a:tab pos="7308850" algn="l"/>
                <a:tab pos="7766050" algn="l"/>
                <a:tab pos="8226425" algn="l"/>
                <a:tab pos="8683625" algn="l"/>
                <a:tab pos="9137650" algn="l"/>
              </a:tabLst>
            </a:pPr>
            <a:r>
              <a:rPr lang="en-GB" altLang="en-US" sz="2400"/>
              <a:t>Determine server address,</a:t>
            </a:r>
          </a:p>
          <a:p>
            <a:pPr marL="1143000" lvl="2" indent="-228600" eaLnBrk="1">
              <a:lnSpc>
                <a:spcPct val="114000"/>
              </a:lnSpc>
              <a:spcBef>
                <a:spcPct val="10000"/>
              </a:spcBef>
              <a:spcAft>
                <a:spcPts val="1200"/>
              </a:spcAft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08450" algn="l"/>
                <a:tab pos="4568825" algn="l"/>
                <a:tab pos="5026025" algn="l"/>
                <a:tab pos="5483225" algn="l"/>
                <a:tab pos="5937250" algn="l"/>
                <a:tab pos="6397625" algn="l"/>
                <a:tab pos="6854825" algn="l"/>
                <a:tab pos="7308850" algn="l"/>
                <a:tab pos="7766050" algn="l"/>
                <a:tab pos="8226425" algn="l"/>
                <a:tab pos="8683625" algn="l"/>
                <a:tab pos="9137650" algn="l"/>
              </a:tabLst>
            </a:pPr>
            <a:r>
              <a:rPr lang="en-GB" altLang="en-US" sz="2400"/>
              <a:t>Communicate with the server, obtain server response and seamlessly pass that to the client, etc.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E0A7F5C-2750-4C02-755A-93B17C71CF71}"/>
              </a:ext>
            </a:extLst>
          </p:cNvPr>
          <p:cNvSpPr/>
          <p:nvPr/>
        </p:nvSpPr>
        <p:spPr bwMode="auto">
          <a:xfrm>
            <a:off x="6716713" y="3779838"/>
            <a:ext cx="457200" cy="381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en-US" dirty="0">
                <a:solidFill>
                  <a:schemeClr val="tx1"/>
                </a:solidFill>
                <a:latin typeface="+mj-lt"/>
              </a:rPr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7AAA6C5-F968-EECC-A175-32F1CC230D15}"/>
              </a:ext>
            </a:extLst>
          </p:cNvPr>
          <p:cNvSpPr/>
          <p:nvPr/>
        </p:nvSpPr>
        <p:spPr bwMode="auto">
          <a:xfrm>
            <a:off x="7173913" y="4160838"/>
            <a:ext cx="457200" cy="381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en-US" dirty="0">
                <a:solidFill>
                  <a:schemeClr val="tx1"/>
                </a:solidFill>
                <a:latin typeface="+mj-lt"/>
              </a:rPr>
              <a:t>c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E93B2F5-52F2-60AC-3C0F-442889122228}"/>
              </a:ext>
            </a:extLst>
          </p:cNvPr>
          <p:cNvSpPr/>
          <p:nvPr/>
        </p:nvSpPr>
        <p:spPr bwMode="auto">
          <a:xfrm>
            <a:off x="7554913" y="4770438"/>
            <a:ext cx="457200" cy="381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en-US" dirty="0">
                <a:solidFill>
                  <a:schemeClr val="tx1"/>
                </a:solidFill>
                <a:latin typeface="+mj-lt"/>
              </a:rPr>
              <a:t>c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0676417-2AF2-673B-E3ED-932FEDCC685D}"/>
              </a:ext>
            </a:extLst>
          </p:cNvPr>
          <p:cNvSpPr/>
          <p:nvPr/>
        </p:nvSpPr>
        <p:spPr bwMode="auto">
          <a:xfrm>
            <a:off x="7402513" y="3627438"/>
            <a:ext cx="457200" cy="381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en-US" dirty="0">
                <a:solidFill>
                  <a:schemeClr val="tx1"/>
                </a:solidFill>
                <a:latin typeface="+mj-lt"/>
              </a:rPr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AEA4F08-F28B-8301-F6BB-FD48498FACF3}"/>
              </a:ext>
            </a:extLst>
          </p:cNvPr>
          <p:cNvSpPr/>
          <p:nvPr/>
        </p:nvSpPr>
        <p:spPr bwMode="auto">
          <a:xfrm>
            <a:off x="8469313" y="3856038"/>
            <a:ext cx="685800" cy="609600"/>
          </a:xfrm>
          <a:prstGeom prst="ellipse">
            <a:avLst/>
          </a:prstGeom>
          <a:solidFill>
            <a:srgbClr val="3399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en-US" dirty="0">
                <a:latin typeface="+mj-lt"/>
              </a:rPr>
              <a:t>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5CBB9B7-2132-39B0-34AF-CB43EA2836E5}"/>
              </a:ext>
            </a:extLst>
          </p:cNvPr>
          <p:cNvSpPr/>
          <p:nvPr/>
        </p:nvSpPr>
        <p:spPr bwMode="auto">
          <a:xfrm>
            <a:off x="8316913" y="4999038"/>
            <a:ext cx="457200" cy="381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en-US" dirty="0">
                <a:solidFill>
                  <a:schemeClr val="tx1"/>
                </a:solidFill>
                <a:latin typeface="+mj-lt"/>
              </a:rPr>
              <a:t>c</a:t>
            </a:r>
          </a:p>
        </p:txBody>
      </p:sp>
      <p:cxnSp>
        <p:nvCxnSpPr>
          <p:cNvPr id="70666" name="Straight Arrow Connector 10">
            <a:extLst>
              <a:ext uri="{FF2B5EF4-FFF2-40B4-BE49-F238E27FC236}">
                <a16:creationId xmlns:a16="http://schemas.microsoft.com/office/drawing/2014/main" id="{A7CFC7F9-AFB6-ED8A-8320-E35FE43CC45E}"/>
              </a:ext>
            </a:extLst>
          </p:cNvPr>
          <p:cNvCxnSpPr>
            <a:cxnSpLocks noChangeShapeType="1"/>
            <a:stCxn id="7" idx="6"/>
            <a:endCxn id="8" idx="1"/>
          </p:cNvCxnSpPr>
          <p:nvPr/>
        </p:nvCxnSpPr>
        <p:spPr bwMode="auto">
          <a:xfrm>
            <a:off x="7859713" y="3817938"/>
            <a:ext cx="709612" cy="1270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667" name="Straight Arrow Connector 11">
            <a:extLst>
              <a:ext uri="{FF2B5EF4-FFF2-40B4-BE49-F238E27FC236}">
                <a16:creationId xmlns:a16="http://schemas.microsoft.com/office/drawing/2014/main" id="{77292F0A-40A6-2F1C-688A-CB8665CABD64}"/>
              </a:ext>
            </a:extLst>
          </p:cNvPr>
          <p:cNvCxnSpPr>
            <a:cxnSpLocks noChangeShapeType="1"/>
            <a:endCxn id="8" idx="2"/>
          </p:cNvCxnSpPr>
          <p:nvPr/>
        </p:nvCxnSpPr>
        <p:spPr bwMode="auto">
          <a:xfrm>
            <a:off x="7173913" y="4008438"/>
            <a:ext cx="1295400" cy="152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668" name="Straight Arrow Connector 13">
            <a:extLst>
              <a:ext uri="{FF2B5EF4-FFF2-40B4-BE49-F238E27FC236}">
                <a16:creationId xmlns:a16="http://schemas.microsoft.com/office/drawing/2014/main" id="{3854843D-F9F8-016A-1E8D-CE0D5BB06010}"/>
              </a:ext>
            </a:extLst>
          </p:cNvPr>
          <p:cNvCxnSpPr>
            <a:cxnSpLocks noChangeShapeType="1"/>
            <a:endCxn id="8" idx="2"/>
          </p:cNvCxnSpPr>
          <p:nvPr/>
        </p:nvCxnSpPr>
        <p:spPr bwMode="auto">
          <a:xfrm flipV="1">
            <a:off x="7631113" y="4160838"/>
            <a:ext cx="838200" cy="228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669" name="Straight Arrow Connector 15">
            <a:extLst>
              <a:ext uri="{FF2B5EF4-FFF2-40B4-BE49-F238E27FC236}">
                <a16:creationId xmlns:a16="http://schemas.microsoft.com/office/drawing/2014/main" id="{28EF0888-DCB3-5B1B-3D35-88BA10A6C6A2}"/>
              </a:ext>
            </a:extLst>
          </p:cNvPr>
          <p:cNvCxnSpPr>
            <a:cxnSpLocks noChangeShapeType="1"/>
            <a:endCxn id="8" idx="3"/>
          </p:cNvCxnSpPr>
          <p:nvPr/>
        </p:nvCxnSpPr>
        <p:spPr bwMode="auto">
          <a:xfrm flipV="1">
            <a:off x="7935913" y="4376738"/>
            <a:ext cx="633412" cy="4699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670" name="Straight Arrow Connector 17">
            <a:extLst>
              <a:ext uri="{FF2B5EF4-FFF2-40B4-BE49-F238E27FC236}">
                <a16:creationId xmlns:a16="http://schemas.microsoft.com/office/drawing/2014/main" id="{34741F6C-E04B-66E7-59B4-3DD526AE2957}"/>
              </a:ext>
            </a:extLst>
          </p:cNvPr>
          <p:cNvCxnSpPr>
            <a:cxnSpLocks noChangeShapeType="1"/>
            <a:endCxn id="8" idx="4"/>
          </p:cNvCxnSpPr>
          <p:nvPr/>
        </p:nvCxnSpPr>
        <p:spPr bwMode="auto">
          <a:xfrm flipV="1">
            <a:off x="8632825" y="4465638"/>
            <a:ext cx="179388" cy="533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20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20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20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420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420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420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420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867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6" name="Picture 5" descr="Dispatcher.JPG">
            <a:extLst>
              <a:ext uri="{FF2B5EF4-FFF2-40B4-BE49-F238E27FC236}">
                <a16:creationId xmlns:a16="http://schemas.microsoft.com/office/drawing/2014/main" id="{77A8765E-13D8-AE1B-A01F-0A631D521A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7038"/>
            <a:ext cx="5334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9171" name="Rectangle 5">
            <a:extLst>
              <a:ext uri="{FF2B5EF4-FFF2-40B4-BE49-F238E27FC236}">
                <a16:creationId xmlns:a16="http://schemas.microsoft.com/office/drawing/2014/main" id="{33B1688B-8EDC-2E8A-282D-893230C9DA0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041900" y="1651000"/>
            <a:ext cx="4883150" cy="4141788"/>
          </a:xfrm>
        </p:spPr>
        <p:txBody>
          <a:bodyPr lIns="100772" tIns="50387" rIns="100772" bIns="50387"/>
          <a:lstStyle/>
          <a:p>
            <a:pPr marL="571500" indent="-571500" defTabSz="912813" eaLnBrk="1" hangingPunct="1">
              <a:lnSpc>
                <a:spcPct val="110000"/>
              </a:lnSpc>
              <a:spcBef>
                <a:spcPts val="1200"/>
              </a:spcBef>
            </a:pPr>
            <a:r>
              <a:rPr lang="en-US" altLang="en-US" b="1">
                <a:solidFill>
                  <a:srgbClr val="0000CC"/>
                </a:solidFill>
              </a:rPr>
              <a:t>To control access to an object:</a:t>
            </a:r>
          </a:p>
          <a:p>
            <a:pPr marL="1003300" lvl="1" indent="-571500" defTabSz="912813" eaLnBrk="1" hangingPunct="1">
              <a:lnSpc>
                <a:spcPct val="130000"/>
              </a:lnSpc>
              <a:spcBef>
                <a:spcPts val="1200"/>
              </a:spcBef>
            </a:pPr>
            <a:r>
              <a:rPr lang="en-US" altLang="en-US" b="1">
                <a:solidFill>
                  <a:srgbClr val="0000CC"/>
                </a:solidFill>
              </a:rPr>
              <a:t>Provide a surrogate for the object</a:t>
            </a:r>
          </a:p>
        </p:txBody>
      </p:sp>
      <p:sp>
        <p:nvSpPr>
          <p:cNvPr id="72708" name="Rectangle 2">
            <a:extLst>
              <a:ext uri="{FF2B5EF4-FFF2-40B4-BE49-F238E27FC236}">
                <a16:creationId xmlns:a16="http://schemas.microsoft.com/office/drawing/2014/main" id="{3E6BEDD2-354B-8A39-F097-E32F8946E86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036638" y="-541338"/>
            <a:ext cx="8594725" cy="1255713"/>
          </a:xfrm>
        </p:spPr>
        <p:txBody>
          <a:bodyPr lIns="100772" tIns="50387" rIns="100772" bIns="50387" anchor="b"/>
          <a:lstStyle/>
          <a:p>
            <a:pPr eaLnBrk="1" hangingPunct="1"/>
            <a:r>
              <a:rPr lang="en-US" altLang="en-US" sz="3600"/>
              <a:t>Proxy: Non-software example 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27CD119-3ADE-C256-9FE0-14C3924EF77A}"/>
              </a:ext>
            </a:extLst>
          </p:cNvPr>
          <p:cNvSpPr/>
          <p:nvPr/>
        </p:nvSpPr>
        <p:spPr bwMode="auto">
          <a:xfrm>
            <a:off x="1992313" y="2560638"/>
            <a:ext cx="3200400" cy="1524000"/>
          </a:xfrm>
          <a:prstGeom prst="rect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itchFamily="2" charset="2"/>
              <a:buChar char="Ø"/>
              <a:defRPr/>
            </a:pPr>
            <a:endParaRPr lang="en-US" b="0">
              <a:latin typeface="+mj-lt"/>
            </a:endParaRPr>
          </a:p>
        </p:txBody>
      </p:sp>
      <p:sp>
        <p:nvSpPr>
          <p:cNvPr id="3" name="Oval Callout 2">
            <a:extLst>
              <a:ext uri="{FF2B5EF4-FFF2-40B4-BE49-F238E27FC236}">
                <a16:creationId xmlns:a16="http://schemas.microsoft.com/office/drawing/2014/main" id="{9E0BFA25-A846-BB53-9010-C95DD31A47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7513" y="4846638"/>
            <a:ext cx="3048000" cy="1600200"/>
          </a:xfrm>
          <a:prstGeom prst="wedgeEllipseCallout">
            <a:avLst>
              <a:gd name="adj1" fmla="val -52412"/>
              <a:gd name="adj2" fmla="val 49343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003300"/>
                </a:solidFill>
                <a:latin typeface="+mj-lt"/>
              </a:rPr>
              <a:t>May I speak to the manager?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F6B691-D715-8469-2A2B-2F2CB46CD13B}"/>
              </a:ext>
            </a:extLst>
          </p:cNvPr>
          <p:cNvSpPr/>
          <p:nvPr/>
        </p:nvSpPr>
        <p:spPr bwMode="auto">
          <a:xfrm>
            <a:off x="1458913" y="2560638"/>
            <a:ext cx="457200" cy="990600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itchFamily="2" charset="2"/>
              <a:buChar char="Ø"/>
              <a:defRPr/>
            </a:pPr>
            <a:endParaRPr lang="en-US">
              <a:latin typeface="+mj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B3FE94-1808-8899-754B-4EB0E59F8E71}"/>
              </a:ext>
            </a:extLst>
          </p:cNvPr>
          <p:cNvSpPr/>
          <p:nvPr/>
        </p:nvSpPr>
        <p:spPr bwMode="auto">
          <a:xfrm>
            <a:off x="239713" y="3419475"/>
            <a:ext cx="2819400" cy="1524000"/>
          </a:xfrm>
          <a:prstGeom prst="rect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IN">
              <a:latin typeface="+mj-lt"/>
            </a:endParaRPr>
          </a:p>
        </p:txBody>
      </p:sp>
      <p:sp>
        <p:nvSpPr>
          <p:cNvPr id="7" name="Oval Callout 6">
            <a:extLst>
              <a:ext uri="{FF2B5EF4-FFF2-40B4-BE49-F238E27FC236}">
                <a16:creationId xmlns:a16="http://schemas.microsoft.com/office/drawing/2014/main" id="{12A16B99-828F-57DA-13AA-BE036E6CE5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6113" y="2408238"/>
            <a:ext cx="3048000" cy="1600200"/>
          </a:xfrm>
          <a:prstGeom prst="wedgeEllipseCallout">
            <a:avLst>
              <a:gd name="adj1" fmla="val -52412"/>
              <a:gd name="adj2" fmla="val 49343"/>
            </a:avLst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003300"/>
                </a:solidFill>
                <a:latin typeface="+mj-lt"/>
              </a:rPr>
              <a:t>May I know who is speaking?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9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19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9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19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9171" grpId="0" build="p"/>
      <p:bldP spid="4" grpId="0" animBg="1"/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2">
            <a:extLst>
              <a:ext uri="{FF2B5EF4-FFF2-40B4-BE49-F238E27FC236}">
                <a16:creationId xmlns:a16="http://schemas.microsoft.com/office/drawing/2014/main" id="{FC89E5BF-B73C-3CC3-E1CC-1085CA612F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8875" y="1641475"/>
            <a:ext cx="5310188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72" tIns="50387" rIns="100772" bIns="50387">
            <a:spAutoFit/>
          </a:bodyPr>
          <a:lstStyle>
            <a:lvl1pPr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26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0D524301-6A27-976F-5AA0-F4759CF885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763125" cy="604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72" tIns="50387" rIns="100772" bIns="50387"/>
          <a:lstStyle>
            <a:lvl1pPr marL="338138" indent="-338138" defTabSz="91281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91281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250950" indent="-338138" defTabSz="91281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91281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91281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9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CC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Proxy: Non-software example 2</a:t>
            </a:r>
          </a:p>
          <a:p>
            <a:pPr lvl="2">
              <a:lnSpc>
                <a:spcPct val="9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3500" b="0">
                <a:solidFill>
                  <a:srgbClr val="0000CC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Toll-free numbers</a:t>
            </a:r>
          </a:p>
          <a:p>
            <a:pPr lvl="2">
              <a:lnSpc>
                <a:spcPct val="9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3500" b="0">
              <a:solidFill>
                <a:srgbClr val="0000CC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  <a:p>
            <a:pPr lvl="2">
              <a:lnSpc>
                <a:spcPct val="9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3500" b="0">
              <a:solidFill>
                <a:srgbClr val="0000CC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  <a:p>
            <a:pPr lvl="2">
              <a:lnSpc>
                <a:spcPct val="9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b="0">
              <a:cs typeface="Arial" panose="020B0604020202020204" pitchFamily="34" charset="0"/>
            </a:endParaRPr>
          </a:p>
          <a:p>
            <a:pPr lvl="2">
              <a:lnSpc>
                <a:spcPct val="9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b="0">
              <a:cs typeface="Arial" panose="020B0604020202020204" pitchFamily="34" charset="0"/>
            </a:endParaRPr>
          </a:p>
          <a:p>
            <a:pPr lvl="2">
              <a:lnSpc>
                <a:spcPct val="9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b="0">
              <a:cs typeface="Arial" panose="020B0604020202020204" pitchFamily="34" charset="0"/>
            </a:endParaRPr>
          </a:p>
          <a:p>
            <a:pPr lvl="2">
              <a:lnSpc>
                <a:spcPct val="9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b="0">
              <a:cs typeface="Arial" panose="020B0604020202020204" pitchFamily="34" charset="0"/>
            </a:endParaRPr>
          </a:p>
          <a:p>
            <a:pPr lvl="2">
              <a:lnSpc>
                <a:spcPct val="9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b="0">
              <a:cs typeface="Arial" panose="020B0604020202020204" pitchFamily="34" charset="0"/>
            </a:endParaRPr>
          </a:p>
          <a:p>
            <a:pPr lvl="2">
              <a:lnSpc>
                <a:spcPct val="9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700" b="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  <a:p>
            <a:pPr lvl="2">
              <a:lnSpc>
                <a:spcPct val="9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700" b="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  <a:p>
            <a:pPr lvl="2">
              <a:lnSpc>
                <a:spcPct val="9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700" b="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  <a:p>
            <a:pPr>
              <a:lnSpc>
                <a:spcPct val="105000"/>
              </a:lnSpc>
              <a:spcBef>
                <a:spcPct val="5000"/>
              </a:spcBef>
              <a:spcAft>
                <a:spcPct val="100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700" b="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  <a:p>
            <a:pPr>
              <a:lnSpc>
                <a:spcPct val="105000"/>
              </a:lnSpc>
              <a:spcBef>
                <a:spcPct val="5000"/>
              </a:spcBef>
              <a:spcAft>
                <a:spcPct val="100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7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Client dials the “800” std code just like any other number</a:t>
            </a:r>
          </a:p>
          <a:p>
            <a:pPr>
              <a:lnSpc>
                <a:spcPct val="105000"/>
              </a:lnSpc>
              <a:spcBef>
                <a:spcPct val="5000"/>
              </a:spcBef>
              <a:spcAft>
                <a:spcPct val="100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7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Proxy records billing information and connects to the nearest call center.</a:t>
            </a:r>
          </a:p>
        </p:txBody>
      </p:sp>
      <p:pic>
        <p:nvPicPr>
          <p:cNvPr id="73732" name="Picture 4">
            <a:extLst>
              <a:ext uri="{FF2B5EF4-FFF2-40B4-BE49-F238E27FC236}">
                <a16:creationId xmlns:a16="http://schemas.microsoft.com/office/drawing/2014/main" id="{0AC799EB-0D89-ABF0-6D1B-FAFAFF96BF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213" y="1265238"/>
            <a:ext cx="10129838" cy="4652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374B0366-CA2B-F827-61B1-A39B767D2B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9563" y="122238"/>
            <a:ext cx="9459912" cy="1255712"/>
          </a:xfrm>
        </p:spPr>
        <p:txBody>
          <a:bodyPr/>
          <a:lstStyle/>
          <a:p>
            <a:r>
              <a:rPr lang="en-US" altLang="en-US" sz="3200"/>
              <a:t>Non-software Example 3: Payment By Cheque</a:t>
            </a:r>
          </a:p>
        </p:txBody>
      </p:sp>
      <p:sp>
        <p:nvSpPr>
          <p:cNvPr id="1258499" name="Rectangle 3">
            <a:extLst>
              <a:ext uri="{FF2B5EF4-FFF2-40B4-BE49-F238E27FC236}">
                <a16:creationId xmlns:a16="http://schemas.microsoft.com/office/drawing/2014/main" id="{361ED2E2-DF1E-66D1-59B5-B2602876D6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9063" y="1447800"/>
            <a:ext cx="9840912" cy="4749800"/>
          </a:xfrm>
        </p:spPr>
        <p:txBody>
          <a:bodyPr/>
          <a:lstStyle/>
          <a:p>
            <a:pPr>
              <a:spcAft>
                <a:spcPts val="600"/>
              </a:spcAft>
              <a:buSzPct val="80000"/>
            </a:pPr>
            <a:r>
              <a:rPr lang="en-US" altLang="en-US" b="1">
                <a:solidFill>
                  <a:srgbClr val="006600"/>
                </a:solidFill>
              </a:rPr>
              <a:t>Problem: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  </a:t>
            </a:r>
            <a:r>
              <a:rPr lang="en-US" altLang="en-US" sz="3200">
                <a:solidFill>
                  <a:srgbClr val="0000CC"/>
                </a:solidFill>
              </a:rPr>
              <a:t>A person has cash in his bank account but does not carry cash with him as it is cumbersome. Wants to make purchase…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>
              <a:solidFill>
                <a:srgbClr val="0000CC"/>
              </a:solidFill>
            </a:endParaRPr>
          </a:p>
          <a:p>
            <a:pPr>
              <a:buClr>
                <a:schemeClr val="tx2"/>
              </a:buClr>
              <a:buSzPct val="155000"/>
              <a:buFont typeface="Arial" panose="020B0604020202020204" pitchFamily="34" charset="0"/>
              <a:buChar char="•"/>
            </a:pPr>
            <a:r>
              <a:rPr lang="en-US" altLang="en-US" b="1">
                <a:solidFill>
                  <a:srgbClr val="006600"/>
                </a:solidFill>
              </a:rPr>
              <a:t>Solution:</a:t>
            </a:r>
          </a:p>
          <a:p>
            <a:pPr>
              <a:buClr>
                <a:schemeClr val="tx2"/>
              </a:buClr>
              <a:buSzPct val="155000"/>
              <a:buFont typeface="Wingdings" panose="05000000000000000000" pitchFamily="2" charset="2"/>
              <a:buNone/>
            </a:pPr>
            <a:r>
              <a:rPr lang="en-US" altLang="en-US" sz="4400"/>
              <a:t>    </a:t>
            </a:r>
            <a:r>
              <a:rPr lang="en-US" altLang="en-US" b="1">
                <a:solidFill>
                  <a:srgbClr val="0000CC"/>
                </a:solidFill>
              </a:rPr>
              <a:t>Proxy.</a:t>
            </a:r>
            <a:endParaRPr lang="en-US" altLang="en-US" sz="4400" b="1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58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58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258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58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9C4D16E4-4875-7809-89D4-0DF867024D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7975" y="274638"/>
            <a:ext cx="9523413" cy="808037"/>
          </a:xfrm>
        </p:spPr>
        <p:txBody>
          <a:bodyPr/>
          <a:lstStyle/>
          <a:p>
            <a:r>
              <a:rPr lang="en-US" altLang="en-US" sz="3200"/>
              <a:t>Payment by Cheque Example</a:t>
            </a:r>
            <a:endParaRPr lang="en-US" altLang="en-US" sz="1800"/>
          </a:p>
        </p:txBody>
      </p:sp>
      <p:sp>
        <p:nvSpPr>
          <p:cNvPr id="523267" name="Rectangle 3">
            <a:extLst>
              <a:ext uri="{FF2B5EF4-FFF2-40B4-BE49-F238E27FC236}">
                <a16:creationId xmlns:a16="http://schemas.microsoft.com/office/drawing/2014/main" id="{905D9B14-D501-8086-68A8-1F4280B877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7975" y="1265238"/>
            <a:ext cx="9523413" cy="586740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1800"/>
              </a:spcAft>
            </a:pPr>
            <a:r>
              <a:rPr lang="en-US" altLang="en-US"/>
              <a:t>The cheque acts as a proxy for the fund in the account.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altLang="en-US"/>
              <a:t>The fund is the real subject.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1800"/>
              </a:spcAft>
            </a:pPr>
            <a:r>
              <a:rPr lang="en-US" altLang="en-US"/>
              <a:t>The client asks for payment through a Cheque.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>
                <a:solidFill>
                  <a:srgbClr val="0000CC"/>
                </a:solidFill>
              </a:rPr>
              <a:t>The proxy (cheque) behaves: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1800"/>
              </a:spcAft>
            </a:pPr>
            <a:r>
              <a:rPr lang="en-US" altLang="en-US">
                <a:solidFill>
                  <a:srgbClr val="0000CC"/>
                </a:solidFill>
              </a:rPr>
              <a:t>As if it was actual fund.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1800"/>
              </a:spcAft>
            </a:pPr>
            <a:endParaRPr lang="en-US" altLang="en-US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23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23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23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523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523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>
            <a:extLst>
              <a:ext uri="{FF2B5EF4-FFF2-40B4-BE49-F238E27FC236}">
                <a16:creationId xmlns:a16="http://schemas.microsoft.com/office/drawing/2014/main" id="{FBDFB7F7-1491-544D-559E-23468739D6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49313" y="136525"/>
            <a:ext cx="7696200" cy="941388"/>
          </a:xfrm>
        </p:spPr>
        <p:txBody>
          <a:bodyPr lIns="14883" tIns="38695" rIns="14883" bIns="38695" rtlCol="0">
            <a:normAutofit/>
          </a:bodyPr>
          <a:lstStyle/>
          <a:p>
            <a:pPr>
              <a:spcBef>
                <a:spcPts val="1107"/>
              </a:spcBef>
              <a:defRPr/>
            </a:pPr>
            <a:r>
              <a:rPr lang="en-GB" altLang="en-US" sz="3528" dirty="0"/>
              <a:t>Modularity: Intuitive Explanation</a:t>
            </a: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BE279E59-396B-3FC1-1B36-96338436CE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2113" y="1271588"/>
            <a:ext cx="8382000" cy="3578225"/>
          </a:xfrm>
        </p:spPr>
        <p:txBody>
          <a:bodyPr lIns="14883" tIns="38695" rIns="14883" bIns="38695" rtlCol="0">
            <a:noAutofit/>
          </a:bodyPr>
          <a:lstStyle/>
          <a:p>
            <a:pPr>
              <a:lnSpc>
                <a:spcPct val="114000"/>
              </a:lnSpc>
              <a:spcBef>
                <a:spcPts val="661"/>
              </a:spcBef>
              <a:spcAft>
                <a:spcPts val="661"/>
              </a:spcAft>
              <a:defRPr/>
            </a:pPr>
            <a:r>
              <a:rPr lang="en-GB" altLang="en-US" dirty="0"/>
              <a:t>If modules  are independent: </a:t>
            </a:r>
          </a:p>
          <a:p>
            <a:pPr lvl="1">
              <a:lnSpc>
                <a:spcPct val="114000"/>
              </a:lnSpc>
              <a:spcBef>
                <a:spcPts val="661"/>
              </a:spcBef>
              <a:spcAft>
                <a:spcPts val="661"/>
              </a:spcAft>
              <a:defRPr/>
            </a:pPr>
            <a:r>
              <a:rPr lang="en-GB" altLang="en-US" dirty="0"/>
              <a:t>Each module can be understood separately, </a:t>
            </a:r>
          </a:p>
          <a:p>
            <a:pPr lvl="2">
              <a:lnSpc>
                <a:spcPct val="114000"/>
              </a:lnSpc>
              <a:spcBef>
                <a:spcPts val="661"/>
              </a:spcBef>
              <a:spcAft>
                <a:spcPts val="661"/>
              </a:spcAft>
              <a:defRPr/>
            </a:pPr>
            <a:r>
              <a:rPr lang="en-GB" altLang="en-US" sz="3087" dirty="0"/>
              <a:t>reduces complexity greatly. </a:t>
            </a:r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EC94FF0E-46DD-FB28-FDD9-0A260C3AF1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784600"/>
            <a:ext cx="3300413" cy="296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197" name="Group 7">
            <a:extLst>
              <a:ext uri="{FF2B5EF4-FFF2-40B4-BE49-F238E27FC236}">
                <a16:creationId xmlns:a16="http://schemas.microsoft.com/office/drawing/2014/main" id="{FD2BD351-2D59-2AF8-EA0A-1CA4390F0FFC}"/>
              </a:ext>
            </a:extLst>
          </p:cNvPr>
          <p:cNvGrpSpPr>
            <a:grpSpLocks/>
          </p:cNvGrpSpPr>
          <p:nvPr/>
        </p:nvGrpSpPr>
        <p:grpSpPr bwMode="auto">
          <a:xfrm>
            <a:off x="849313" y="4506913"/>
            <a:ext cx="3603625" cy="2446337"/>
            <a:chOff x="6521803" y="-64535"/>
            <a:chExt cx="3234219" cy="2142463"/>
          </a:xfrm>
        </p:grpSpPr>
        <p:pic>
          <p:nvPicPr>
            <p:cNvPr id="8198" name="Picture 2">
              <a:extLst>
                <a:ext uri="{FF2B5EF4-FFF2-40B4-BE49-F238E27FC236}">
                  <a16:creationId xmlns:a16="http://schemas.microsoft.com/office/drawing/2014/main" id="{E504B162-B85C-C61D-0E51-A4F953974A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80879" y="-64535"/>
              <a:ext cx="2575143" cy="2142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199" name="Picture 6">
              <a:extLst>
                <a:ext uri="{FF2B5EF4-FFF2-40B4-BE49-F238E27FC236}">
                  <a16:creationId xmlns:a16="http://schemas.microsoft.com/office/drawing/2014/main" id="{3D1277A5-EE1C-ADBB-9492-6B3587CA4C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21803" y="46037"/>
              <a:ext cx="1486029" cy="3810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063063DD-25CB-300A-265B-78357A66ECB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350838"/>
            <a:ext cx="10006013" cy="787400"/>
          </a:xfrm>
        </p:spPr>
        <p:txBody>
          <a:bodyPr lIns="101472" tIns="50738" rIns="101472" bIns="50738"/>
          <a:lstStyle/>
          <a:p>
            <a:pPr eaLnBrk="1" hangingPunct="1"/>
            <a:r>
              <a:rPr lang="en-US" altLang="zh-CN" sz="3200">
                <a:ea typeface="SimSun" panose="02010600030101010101" pitchFamily="2" charset="-122"/>
              </a:rPr>
              <a:t>Proxy Design Pattern </a:t>
            </a:r>
          </a:p>
        </p:txBody>
      </p:sp>
      <p:pic>
        <p:nvPicPr>
          <p:cNvPr id="77827" name="Picture 7" descr="pateximg12">
            <a:extLst>
              <a:ext uri="{FF2B5EF4-FFF2-40B4-BE49-F238E27FC236}">
                <a16:creationId xmlns:a16="http://schemas.microsoft.com/office/drawing/2014/main" id="{006EFCC5-4CE7-860E-E59B-EA212437F16F}"/>
              </a:ext>
            </a:extLst>
          </p:cNvPr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06513" y="1646238"/>
            <a:ext cx="7783512" cy="5411787"/>
          </a:xfr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26F0633B-B0F7-3F31-55F2-07D30D73B6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9713" y="-142875"/>
            <a:ext cx="9339262" cy="1255713"/>
          </a:xfrm>
        </p:spPr>
        <p:txBody>
          <a:bodyPr/>
          <a:lstStyle/>
          <a:p>
            <a:r>
              <a:rPr lang="en-US" altLang="en-US" sz="3200">
                <a:solidFill>
                  <a:srgbClr val="0000CC"/>
                </a:solidFill>
              </a:rPr>
              <a:t>Digression:</a:t>
            </a:r>
            <a:r>
              <a:rPr lang="en-US" altLang="en-US" sz="3200"/>
              <a:t> Network Proxy Server</a:t>
            </a:r>
          </a:p>
        </p:txBody>
      </p:sp>
      <p:sp>
        <p:nvSpPr>
          <p:cNvPr id="1255427" name="Rectangle 3">
            <a:extLst>
              <a:ext uri="{FF2B5EF4-FFF2-40B4-BE49-F238E27FC236}">
                <a16:creationId xmlns:a16="http://schemas.microsoft.com/office/drawing/2014/main" id="{962D20A2-4374-F3E4-4357-5BEFD25CA0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-15875" y="884238"/>
            <a:ext cx="10080625" cy="6827837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  <a:spcAft>
                <a:spcPts val="2400"/>
              </a:spcAft>
            </a:pPr>
            <a:r>
              <a:rPr lang="en-US" altLang="en-US" sz="3200" b="1">
                <a:solidFill>
                  <a:srgbClr val="006600"/>
                </a:solidFill>
              </a:rPr>
              <a:t>What is the role of a network proxy server?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altLang="en-US"/>
              <a:t>To keep machines behind it                                anonymous, mainly for security.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altLang="en-US"/>
              <a:t>To speed up access to resources using caching.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altLang="en-US"/>
              <a:t>To prevent downloading the same content multiple times and save bandwidth.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altLang="en-US"/>
              <a:t>To log / audit usage, e.g. to provide company employee Internet usage reporting.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altLang="en-US"/>
              <a:t>Firewall and filtering: Scan for malware </a:t>
            </a:r>
          </a:p>
        </p:txBody>
      </p:sp>
      <p:pic>
        <p:nvPicPr>
          <p:cNvPr id="468997" name="Picture 5" descr="https://upload.wikimedia.org/wikipedia/commons/thumb/8/8b/CPT-Proxy.svg/400px-CPT-Proxy.svg.png">
            <a:extLst>
              <a:ext uri="{FF2B5EF4-FFF2-40B4-BE49-F238E27FC236}">
                <a16:creationId xmlns:a16="http://schemas.microsoft.com/office/drawing/2014/main" id="{27F1F841-A130-01BD-8584-17116A849A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8513" y="1341438"/>
            <a:ext cx="4208462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68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55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255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55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255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255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255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5427" grpId="0" build="allAtOnce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Content Placeholder 2">
            <a:extLst>
              <a:ext uri="{FF2B5EF4-FFF2-40B4-BE49-F238E27FC236}">
                <a16:creationId xmlns:a16="http://schemas.microsoft.com/office/drawing/2014/main" id="{A3693166-33D3-74F0-DD27-2277519B66B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198438"/>
            <a:ext cx="10080625" cy="6675437"/>
          </a:xfrm>
        </p:spPr>
        <p:txBody>
          <a:bodyPr/>
          <a:lstStyle/>
          <a:p>
            <a:pPr>
              <a:lnSpc>
                <a:spcPct val="105000"/>
              </a:lnSpc>
              <a:spcBef>
                <a:spcPts val="600"/>
              </a:spcBef>
              <a:spcAft>
                <a:spcPts val="1800"/>
              </a:spcAft>
            </a:pPr>
            <a:r>
              <a:rPr lang="en-US" altLang="en-US" sz="3200" b="1">
                <a:solidFill>
                  <a:srgbClr val="0000CC"/>
                </a:solidFill>
              </a:rPr>
              <a:t>Encryption / SSL acceleration: </a:t>
            </a:r>
            <a:r>
              <a:rPr lang="en-US" altLang="en-US" sz="3200"/>
              <a:t>Secure Sockets Layer (SSL) encryption is often not done by the web browser itself, but by proxy that is equipped with SSL acceleration hardware. </a:t>
            </a:r>
          </a:p>
          <a:p>
            <a:pPr>
              <a:lnSpc>
                <a:spcPct val="105000"/>
              </a:lnSpc>
              <a:spcBef>
                <a:spcPts val="600"/>
              </a:spcBef>
              <a:spcAft>
                <a:spcPts val="1800"/>
              </a:spcAft>
            </a:pPr>
            <a:r>
              <a:rPr lang="en-US" altLang="en-US" sz="3200" b="1">
                <a:solidFill>
                  <a:srgbClr val="0000CC"/>
                </a:solidFill>
              </a:rPr>
              <a:t>Load balancing: </a:t>
            </a:r>
            <a:r>
              <a:rPr lang="en-US" altLang="en-US" sz="3200"/>
              <a:t>can distribute the load to several web servers, each web server serving its own application area. </a:t>
            </a:r>
          </a:p>
          <a:p>
            <a:pPr>
              <a:lnSpc>
                <a:spcPct val="105000"/>
              </a:lnSpc>
              <a:spcBef>
                <a:spcPts val="600"/>
              </a:spcBef>
              <a:spcAft>
                <a:spcPts val="1800"/>
              </a:spcAft>
            </a:pPr>
            <a:r>
              <a:rPr lang="en-US" altLang="en-US" sz="3200" b="1">
                <a:solidFill>
                  <a:srgbClr val="0000CC"/>
                </a:solidFill>
              </a:rPr>
              <a:t>Compression: </a:t>
            </a:r>
            <a:r>
              <a:rPr lang="en-US" altLang="en-US" sz="3200"/>
              <a:t>proxy server can optimize and compress the content to speed up the load time.</a:t>
            </a:r>
          </a:p>
          <a:p>
            <a:pPr>
              <a:lnSpc>
                <a:spcPct val="105000"/>
              </a:lnSpc>
              <a:spcBef>
                <a:spcPts val="600"/>
              </a:spcBef>
            </a:pPr>
            <a:r>
              <a:rPr lang="en-US" altLang="en-US" sz="3200" b="1">
                <a:solidFill>
                  <a:srgbClr val="0000CC"/>
                </a:solidFill>
              </a:rPr>
              <a:t>Spoon feeding: </a:t>
            </a:r>
            <a:r>
              <a:rPr lang="en-US" altLang="en-US" sz="3200"/>
              <a:t>reduces resource usage caused by slow clients by caching the content the web server sent and slowly "spoon feeding" it to the client.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78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78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78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9" name="Rectangle 9">
            <a:extLst>
              <a:ext uri="{FF2B5EF4-FFF2-40B4-BE49-F238E27FC236}">
                <a16:creationId xmlns:a16="http://schemas.microsoft.com/office/drawing/2014/main" id="{57AE32F9-4437-AF5F-42A1-6912EEEC0C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813" y="1112838"/>
            <a:ext cx="9523412" cy="1828800"/>
          </a:xfrm>
          <a:prstGeom prst="rect">
            <a:avLst/>
          </a:prstGeom>
          <a:solidFill>
            <a:srgbClr val="FFFFCC"/>
          </a:solidFill>
          <a:ln w="9525" algn="ctr">
            <a:solidFill>
              <a:srgbClr val="CC3300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anose="05000000000000000000" pitchFamily="2" charset="2"/>
              <a:buChar char="Ø"/>
            </a:pPr>
            <a:endParaRPr lang="en-US" altLang="en-US" sz="2600">
              <a:solidFill>
                <a:srgbClr val="000000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F18C236E-11F5-AC63-039B-6F4FAFBB0C3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20713" y="215900"/>
            <a:ext cx="8596312" cy="668338"/>
          </a:xfrm>
        </p:spPr>
        <p:txBody>
          <a:bodyPr/>
          <a:lstStyle/>
          <a:p>
            <a:r>
              <a:rPr lang="en-CA" altLang="en-US" sz="3600"/>
              <a:t>Proxy: Some Insights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F9F75B2F-103C-F50A-3850-EA854202588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77813" y="1112838"/>
            <a:ext cx="9523412" cy="586740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1200"/>
              </a:spcBef>
              <a:spcAft>
                <a:spcPts val="1800"/>
              </a:spcAft>
            </a:pPr>
            <a:r>
              <a:rPr lang="en-US" altLang="en-US" sz="3200" b="1">
                <a:solidFill>
                  <a:srgbClr val="0000CC"/>
                </a:solidFill>
              </a:rPr>
              <a:t>Use Proxy pattern whenever the services provided by a supplier need to be managed in some way without disturbing the supplier.</a:t>
            </a:r>
          </a:p>
          <a:p>
            <a:pPr>
              <a:lnSpc>
                <a:spcPct val="120000"/>
              </a:lnSpc>
              <a:spcBef>
                <a:spcPts val="1200"/>
              </a:spcBef>
              <a:spcAft>
                <a:spcPts val="1800"/>
              </a:spcAft>
            </a:pPr>
            <a:r>
              <a:rPr lang="en-CA" altLang="en-US" sz="3200" b="1">
                <a:solidFill>
                  <a:srgbClr val="006600"/>
                </a:solidFill>
              </a:rPr>
              <a:t>Example:</a:t>
            </a:r>
            <a:r>
              <a:rPr lang="en-CA" altLang="en-US" sz="3200"/>
              <a:t> You require some additional conditions to be satisfied  before the actual object is accessed:</a:t>
            </a:r>
          </a:p>
          <a:p>
            <a:pPr lvl="2">
              <a:lnSpc>
                <a:spcPct val="120000"/>
              </a:lnSpc>
              <a:spcBef>
                <a:spcPts val="1200"/>
              </a:spcBef>
              <a:spcAft>
                <a:spcPts val="1800"/>
              </a:spcAft>
            </a:pPr>
            <a:r>
              <a:rPr lang="en-CA" altLang="en-US" sz="2400" b="1">
                <a:solidFill>
                  <a:srgbClr val="0000CC"/>
                </a:solidFill>
              </a:rPr>
              <a:t>Consider loading an image from                                disk only when it is actually needed.</a:t>
            </a:r>
          </a:p>
        </p:txBody>
      </p:sp>
      <p:sp>
        <p:nvSpPr>
          <p:cNvPr id="81925" name="AutoShape 5">
            <a:extLst>
              <a:ext uri="{FF2B5EF4-FFF2-40B4-BE49-F238E27FC236}">
                <a16:creationId xmlns:a16="http://schemas.microsoft.com/office/drawing/2014/main" id="{266B9C7D-7711-C703-8CF4-B125882FF0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7313" y="4541838"/>
            <a:ext cx="838200" cy="1066800"/>
          </a:xfrm>
          <a:prstGeom prst="octagon">
            <a:avLst>
              <a:gd name="adj" fmla="val 29287"/>
            </a:avLst>
          </a:prstGeom>
          <a:solidFill>
            <a:srgbClr val="33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anose="05000000000000000000" pitchFamily="2" charset="2"/>
              <a:buChar char="Ø"/>
            </a:pPr>
            <a:endParaRPr lang="en-US" altLang="en-US" sz="2600" b="0">
              <a:solidFill>
                <a:srgbClr val="000000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81926" name="AutoShape 6">
            <a:extLst>
              <a:ext uri="{FF2B5EF4-FFF2-40B4-BE49-F238E27FC236}">
                <a16:creationId xmlns:a16="http://schemas.microsoft.com/office/drawing/2014/main" id="{63BD809D-C03D-712E-9211-AA862F6EB3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9713" y="4770438"/>
            <a:ext cx="533400" cy="609600"/>
          </a:xfrm>
          <a:prstGeom prst="octagon">
            <a:avLst>
              <a:gd name="adj" fmla="val 29287"/>
            </a:avLst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anose="05000000000000000000" pitchFamily="2" charset="2"/>
              <a:buChar char="Ø"/>
            </a:pPr>
            <a:endParaRPr lang="en-US" altLang="en-US" sz="2600" b="0">
              <a:solidFill>
                <a:srgbClr val="000000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427954D-1AC4-D51B-D5B4-3E73016714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3513" y="4770438"/>
            <a:ext cx="68580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28" name="AutoShape 5">
            <a:extLst>
              <a:ext uri="{FF2B5EF4-FFF2-40B4-BE49-F238E27FC236}">
                <a16:creationId xmlns:a16="http://schemas.microsoft.com/office/drawing/2014/main" id="{F1634001-DCE4-A583-BE2B-1E6AB292C2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7913" y="4541838"/>
            <a:ext cx="838200" cy="1066800"/>
          </a:xfrm>
          <a:prstGeom prst="octagon">
            <a:avLst>
              <a:gd name="adj" fmla="val 29287"/>
            </a:avLst>
          </a:prstGeom>
          <a:solidFill>
            <a:srgbClr val="33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anose="05000000000000000000" pitchFamily="2" charset="2"/>
              <a:buChar char="Ø"/>
            </a:pPr>
            <a:endParaRPr lang="en-US" altLang="en-US" sz="2600" b="0">
              <a:solidFill>
                <a:srgbClr val="000000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81929" name="AutoShape 5">
            <a:extLst>
              <a:ext uri="{FF2B5EF4-FFF2-40B4-BE49-F238E27FC236}">
                <a16:creationId xmlns:a16="http://schemas.microsoft.com/office/drawing/2014/main" id="{EF002A8B-6E6E-10A9-6078-08149ED35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2913" y="4618038"/>
            <a:ext cx="838200" cy="1066800"/>
          </a:xfrm>
          <a:prstGeom prst="octagon">
            <a:avLst>
              <a:gd name="adj" fmla="val 29287"/>
            </a:avLst>
          </a:prstGeom>
          <a:solidFill>
            <a:srgbClr val="33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anose="05000000000000000000" pitchFamily="2" charset="2"/>
              <a:buChar char="Ø"/>
            </a:pPr>
            <a:endParaRPr lang="en-US" altLang="en-US" sz="2600" b="0">
              <a:solidFill>
                <a:srgbClr val="000000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81930" name="AutoShape 6">
            <a:extLst>
              <a:ext uri="{FF2B5EF4-FFF2-40B4-BE49-F238E27FC236}">
                <a16:creationId xmlns:a16="http://schemas.microsoft.com/office/drawing/2014/main" id="{41794722-40B8-0ED9-D8CB-DEFF720098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50313" y="4770438"/>
            <a:ext cx="533400" cy="609600"/>
          </a:xfrm>
          <a:prstGeom prst="octagon">
            <a:avLst>
              <a:gd name="adj" fmla="val 29287"/>
            </a:avLst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anose="05000000000000000000" pitchFamily="2" charset="2"/>
              <a:buChar char="Ø"/>
            </a:pPr>
            <a:endParaRPr lang="en-US" altLang="en-US" sz="2600" b="0">
              <a:solidFill>
                <a:srgbClr val="000000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81931" name="AutoShape 6">
            <a:extLst>
              <a:ext uri="{FF2B5EF4-FFF2-40B4-BE49-F238E27FC236}">
                <a16:creationId xmlns:a16="http://schemas.microsoft.com/office/drawing/2014/main" id="{9F3418B2-A247-BB99-86FC-3DA18E7743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5313" y="4846638"/>
            <a:ext cx="533400" cy="609600"/>
          </a:xfrm>
          <a:prstGeom prst="octagon">
            <a:avLst>
              <a:gd name="adj" fmla="val 29287"/>
            </a:avLst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anose="05000000000000000000" pitchFamily="2" charset="2"/>
              <a:buChar char="Ø"/>
            </a:pPr>
            <a:endParaRPr lang="en-US" altLang="en-US" sz="2600" b="0">
              <a:solidFill>
                <a:srgbClr val="000000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10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10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4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32400A3A-1452-BFE7-A95D-AEB3CFE0AD5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81025" y="269875"/>
            <a:ext cx="8597900" cy="449263"/>
          </a:xfrm>
        </p:spPr>
        <p:txBody>
          <a:bodyPr lIns="100772" tIns="50387" rIns="100772" bIns="50387"/>
          <a:lstStyle/>
          <a:p>
            <a:pPr eaLnBrk="1" hangingPunct="1"/>
            <a:r>
              <a:rPr lang="en-US" altLang="en-US" sz="3600"/>
              <a:t>Proxy Pattern</a:t>
            </a:r>
          </a:p>
        </p:txBody>
      </p:sp>
      <p:sp>
        <p:nvSpPr>
          <p:cNvPr id="391171" name="Rectangle 3">
            <a:extLst>
              <a:ext uri="{FF2B5EF4-FFF2-40B4-BE49-F238E27FC236}">
                <a16:creationId xmlns:a16="http://schemas.microsoft.com/office/drawing/2014/main" id="{628F40C0-E038-57BB-9F71-AFB5CAB4BA2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-120650" y="808038"/>
            <a:ext cx="10080625" cy="5943600"/>
          </a:xfrm>
        </p:spPr>
        <p:txBody>
          <a:bodyPr lIns="100772" tIns="50387" rIns="100772" bIns="50387"/>
          <a:lstStyle/>
          <a:p>
            <a:pPr eaLnBrk="1" hangingPunct="1">
              <a:lnSpc>
                <a:spcPct val="114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altLang="en-US"/>
              <a:t>The proxy object has the same interface as the target object:</a:t>
            </a:r>
          </a:p>
          <a:p>
            <a:pPr lvl="1" eaLnBrk="1" hangingPunct="1">
              <a:lnSpc>
                <a:spcPct val="114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altLang="en-US" b="1">
                <a:solidFill>
                  <a:srgbClr val="0000CC"/>
                </a:solidFill>
              </a:rPr>
              <a:t>Proxy stores a reference                                      to the target object…</a:t>
            </a:r>
          </a:p>
          <a:p>
            <a:pPr lvl="1" eaLnBrk="1" hangingPunct="1">
              <a:lnSpc>
                <a:spcPct val="114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altLang="en-US" b="1">
                <a:solidFill>
                  <a:srgbClr val="0000CC"/>
                </a:solidFill>
              </a:rPr>
              <a:t>Forwards (delegates) requests to it.</a:t>
            </a:r>
          </a:p>
          <a:p>
            <a:pPr eaLnBrk="1" hangingPunct="1">
              <a:lnSpc>
                <a:spcPct val="114000"/>
              </a:lnSpc>
              <a:spcBef>
                <a:spcPts val="1200"/>
              </a:spcBef>
              <a:spcAft>
                <a:spcPct val="0"/>
              </a:spcAft>
            </a:pPr>
            <a:r>
              <a:rPr lang="en-US" altLang="en-US" sz="3400"/>
              <a:t>Often more sophistication needed than just a simple method call to an object:</a:t>
            </a:r>
          </a:p>
          <a:p>
            <a:pPr lvl="1" eaLnBrk="1" hangingPunct="1">
              <a:lnSpc>
                <a:spcPct val="114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altLang="en-US" b="1">
                <a:solidFill>
                  <a:srgbClr val="336600"/>
                </a:solidFill>
              </a:rPr>
              <a:t>That is,  we want to wrap code around the references to an object</a:t>
            </a:r>
          </a:p>
        </p:txBody>
      </p:sp>
      <p:grpSp>
        <p:nvGrpSpPr>
          <p:cNvPr id="4" name="Group 1">
            <a:extLst>
              <a:ext uri="{FF2B5EF4-FFF2-40B4-BE49-F238E27FC236}">
                <a16:creationId xmlns:a16="http://schemas.microsoft.com/office/drawing/2014/main" id="{693AABD8-CC97-5717-B114-B405E001D983}"/>
              </a:ext>
            </a:extLst>
          </p:cNvPr>
          <p:cNvGrpSpPr>
            <a:grpSpLocks/>
          </p:cNvGrpSpPr>
          <p:nvPr/>
        </p:nvGrpSpPr>
        <p:grpSpPr bwMode="auto">
          <a:xfrm>
            <a:off x="6183313" y="1570038"/>
            <a:ext cx="3697287" cy="2320925"/>
            <a:chOff x="231775" y="1798637"/>
            <a:chExt cx="6191250" cy="5486401"/>
          </a:xfrm>
        </p:grpSpPr>
        <p:sp>
          <p:nvSpPr>
            <p:cNvPr id="83973" name="Rectangle 9">
              <a:extLst>
                <a:ext uri="{FF2B5EF4-FFF2-40B4-BE49-F238E27FC236}">
                  <a16:creationId xmlns:a16="http://schemas.microsoft.com/office/drawing/2014/main" id="{C6996721-B926-AABB-1AD4-C939A261AB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775" y="2417763"/>
              <a:ext cx="1743075" cy="604837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00772" tIns="50387" rIns="100772" bIns="50387"/>
            <a:lstStyle>
              <a:lvl1pPr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100">
                <a:solidFill>
                  <a:srgbClr val="0000CC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83974" name="Rectangle 10">
              <a:extLst>
                <a:ext uri="{FF2B5EF4-FFF2-40B4-BE49-F238E27FC236}">
                  <a16:creationId xmlns:a16="http://schemas.microsoft.com/office/drawing/2014/main" id="{2A12E7A3-6CA5-42BF-71F7-DA8A276AA0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775" y="2417763"/>
              <a:ext cx="1743075" cy="604837"/>
            </a:xfrm>
            <a:prstGeom prst="rect">
              <a:avLst/>
            </a:prstGeom>
            <a:solidFill>
              <a:srgbClr val="FFFF00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00772" tIns="50387" rIns="100772" bIns="50387"/>
            <a:lstStyle>
              <a:lvl1pPr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100">
                <a:solidFill>
                  <a:srgbClr val="0000CC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83975" name="Rectangle 11">
              <a:extLst>
                <a:ext uri="{FF2B5EF4-FFF2-40B4-BE49-F238E27FC236}">
                  <a16:creationId xmlns:a16="http://schemas.microsoft.com/office/drawing/2014/main" id="{7F086C1B-301C-290A-D2DF-EF4FAFDEA4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488" y="2579689"/>
              <a:ext cx="687610" cy="3798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200">
                  <a:solidFill>
                    <a:srgbClr val="0000CC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Client</a:t>
              </a:r>
            </a:p>
          </p:txBody>
        </p:sp>
        <p:sp>
          <p:nvSpPr>
            <p:cNvPr id="83976" name="Freeform 12">
              <a:extLst>
                <a:ext uri="{FF2B5EF4-FFF2-40B4-BE49-F238E27FC236}">
                  <a16:creationId xmlns:a16="http://schemas.microsoft.com/office/drawing/2014/main" id="{C7606471-3C5D-E863-F46B-01BC24DDB0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775" y="3022600"/>
              <a:ext cx="1743075" cy="3175"/>
            </a:xfrm>
            <a:custGeom>
              <a:avLst/>
              <a:gdLst>
                <a:gd name="T0" fmla="*/ 0 w 918"/>
                <a:gd name="T1" fmla="*/ 0 h 1587"/>
                <a:gd name="T2" fmla="*/ 2147483646 w 918"/>
                <a:gd name="T3" fmla="*/ 0 h 1587"/>
                <a:gd name="T4" fmla="*/ 0 w 918"/>
                <a:gd name="T5" fmla="*/ 0 h 1587"/>
                <a:gd name="T6" fmla="*/ 0 60000 65536"/>
                <a:gd name="T7" fmla="*/ 0 60000 65536"/>
                <a:gd name="T8" fmla="*/ 0 60000 65536"/>
                <a:gd name="T9" fmla="*/ 0 w 918"/>
                <a:gd name="T10" fmla="*/ 0 h 1587"/>
                <a:gd name="T11" fmla="*/ 918 w 918"/>
                <a:gd name="T12" fmla="*/ 1587 h 158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18" h="1587">
                  <a:moveTo>
                    <a:pt x="0" y="0"/>
                  </a:moveTo>
                  <a:lnTo>
                    <a:pt x="91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3977" name="Freeform 13">
              <a:extLst>
                <a:ext uri="{FF2B5EF4-FFF2-40B4-BE49-F238E27FC236}">
                  <a16:creationId xmlns:a16="http://schemas.microsoft.com/office/drawing/2014/main" id="{36E0E8EA-7FF0-59D9-2B18-0462BB886E0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775" y="3022600"/>
              <a:ext cx="1743075" cy="3175"/>
            </a:xfrm>
            <a:custGeom>
              <a:avLst/>
              <a:gdLst>
                <a:gd name="T0" fmla="*/ 0 w 918"/>
                <a:gd name="T1" fmla="*/ 0 h 1587"/>
                <a:gd name="T2" fmla="*/ 2147483646 w 918"/>
                <a:gd name="T3" fmla="*/ 0 h 1587"/>
                <a:gd name="T4" fmla="*/ 0 w 918"/>
                <a:gd name="T5" fmla="*/ 0 h 1587"/>
                <a:gd name="T6" fmla="*/ 0 60000 65536"/>
                <a:gd name="T7" fmla="*/ 0 60000 65536"/>
                <a:gd name="T8" fmla="*/ 0 60000 65536"/>
                <a:gd name="T9" fmla="*/ 0 w 918"/>
                <a:gd name="T10" fmla="*/ 0 h 1587"/>
                <a:gd name="T11" fmla="*/ 918 w 918"/>
                <a:gd name="T12" fmla="*/ 1587 h 158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18" h="1587">
                  <a:moveTo>
                    <a:pt x="0" y="0"/>
                  </a:moveTo>
                  <a:lnTo>
                    <a:pt x="91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3978" name="Freeform 14">
              <a:extLst>
                <a:ext uri="{FF2B5EF4-FFF2-40B4-BE49-F238E27FC236}">
                  <a16:creationId xmlns:a16="http://schemas.microsoft.com/office/drawing/2014/main" id="{99E0D4BB-7146-36A0-74DD-BB1917E7617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775" y="3022600"/>
              <a:ext cx="1743075" cy="3175"/>
            </a:xfrm>
            <a:custGeom>
              <a:avLst/>
              <a:gdLst>
                <a:gd name="T0" fmla="*/ 0 w 918"/>
                <a:gd name="T1" fmla="*/ 0 h 1587"/>
                <a:gd name="T2" fmla="*/ 2147483646 w 918"/>
                <a:gd name="T3" fmla="*/ 0 h 1587"/>
                <a:gd name="T4" fmla="*/ 0 w 918"/>
                <a:gd name="T5" fmla="*/ 0 h 1587"/>
                <a:gd name="T6" fmla="*/ 0 60000 65536"/>
                <a:gd name="T7" fmla="*/ 0 60000 65536"/>
                <a:gd name="T8" fmla="*/ 0 60000 65536"/>
                <a:gd name="T9" fmla="*/ 0 w 918"/>
                <a:gd name="T10" fmla="*/ 0 h 1587"/>
                <a:gd name="T11" fmla="*/ 918 w 918"/>
                <a:gd name="T12" fmla="*/ 1587 h 158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18" h="1587">
                  <a:moveTo>
                    <a:pt x="0" y="0"/>
                  </a:moveTo>
                  <a:lnTo>
                    <a:pt x="91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3979" name="Freeform 15">
              <a:extLst>
                <a:ext uri="{FF2B5EF4-FFF2-40B4-BE49-F238E27FC236}">
                  <a16:creationId xmlns:a16="http://schemas.microsoft.com/office/drawing/2014/main" id="{9D9FA6D0-F794-0311-FB50-4A479EFCCB0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775" y="3022600"/>
              <a:ext cx="1743075" cy="3175"/>
            </a:xfrm>
            <a:custGeom>
              <a:avLst/>
              <a:gdLst>
                <a:gd name="T0" fmla="*/ 0 w 918"/>
                <a:gd name="T1" fmla="*/ 0 h 1587"/>
                <a:gd name="T2" fmla="*/ 2147483646 w 918"/>
                <a:gd name="T3" fmla="*/ 0 h 1587"/>
                <a:gd name="T4" fmla="*/ 0 w 918"/>
                <a:gd name="T5" fmla="*/ 0 h 1587"/>
                <a:gd name="T6" fmla="*/ 0 60000 65536"/>
                <a:gd name="T7" fmla="*/ 0 60000 65536"/>
                <a:gd name="T8" fmla="*/ 0 60000 65536"/>
                <a:gd name="T9" fmla="*/ 0 w 918"/>
                <a:gd name="T10" fmla="*/ 0 h 1587"/>
                <a:gd name="T11" fmla="*/ 918 w 918"/>
                <a:gd name="T12" fmla="*/ 1587 h 158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18" h="1587">
                  <a:moveTo>
                    <a:pt x="0" y="0"/>
                  </a:moveTo>
                  <a:lnTo>
                    <a:pt x="91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3980" name="Rectangle 16">
              <a:extLst>
                <a:ext uri="{FF2B5EF4-FFF2-40B4-BE49-F238E27FC236}">
                  <a16:creationId xmlns:a16="http://schemas.microsoft.com/office/drawing/2014/main" id="{30B0D73A-34C5-AEA6-4936-B21CFEE07A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8813" y="1808163"/>
              <a:ext cx="1746250" cy="1827212"/>
            </a:xfrm>
            <a:prstGeom prst="rect">
              <a:avLst/>
            </a:prstGeom>
            <a:solidFill>
              <a:srgbClr val="FFFF00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00772" tIns="50387" rIns="100772" bIns="50387"/>
            <a:lstStyle>
              <a:lvl1pPr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100">
                <a:solidFill>
                  <a:srgbClr val="0000CC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83981" name="Rectangle 17">
              <a:extLst>
                <a:ext uri="{FF2B5EF4-FFF2-40B4-BE49-F238E27FC236}">
                  <a16:creationId xmlns:a16="http://schemas.microsoft.com/office/drawing/2014/main" id="{0E8D635D-14D5-FC94-CF91-A0159B0C8A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8813" y="1808163"/>
              <a:ext cx="1746250" cy="717550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00772" tIns="50387" rIns="100772" bIns="50387"/>
            <a:lstStyle>
              <a:lvl1pPr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100">
                <a:solidFill>
                  <a:srgbClr val="0000CC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83982" name="Rectangle 18">
              <a:extLst>
                <a:ext uri="{FF2B5EF4-FFF2-40B4-BE49-F238E27FC236}">
                  <a16:creationId xmlns:a16="http://schemas.microsoft.com/office/drawing/2014/main" id="{6DB9D068-1BEB-B5A4-23D7-B8FCF6884D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5899" y="1798637"/>
              <a:ext cx="1746685" cy="3798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200">
                  <a:solidFill>
                    <a:srgbClr val="0000CC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&lt;&lt;interface&gt;&gt;</a:t>
              </a:r>
            </a:p>
          </p:txBody>
        </p:sp>
        <p:sp>
          <p:nvSpPr>
            <p:cNvPr id="83983" name="Rectangle 19">
              <a:extLst>
                <a:ext uri="{FF2B5EF4-FFF2-40B4-BE49-F238E27FC236}">
                  <a16:creationId xmlns:a16="http://schemas.microsoft.com/office/drawing/2014/main" id="{D6C93BBB-F1CB-5A7B-0A2B-B46B463F9D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6463" y="2165349"/>
              <a:ext cx="951062" cy="3798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200">
                  <a:solidFill>
                    <a:srgbClr val="0000CC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Subject</a:t>
              </a:r>
            </a:p>
          </p:txBody>
        </p:sp>
        <p:sp>
          <p:nvSpPr>
            <p:cNvPr id="83984" name="Rectangle 20">
              <a:extLst>
                <a:ext uri="{FF2B5EF4-FFF2-40B4-BE49-F238E27FC236}">
                  <a16:creationId xmlns:a16="http://schemas.microsoft.com/office/drawing/2014/main" id="{A6E572F0-9DAE-E957-BF1C-7BF3337FB2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8813" y="2525713"/>
              <a:ext cx="1746250" cy="92075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00772" tIns="50387" rIns="100772" bIns="50387"/>
            <a:lstStyle>
              <a:lvl1pPr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100">
                <a:solidFill>
                  <a:srgbClr val="0000CC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83985" name="Rectangle 21">
              <a:extLst>
                <a:ext uri="{FF2B5EF4-FFF2-40B4-BE49-F238E27FC236}">
                  <a16:creationId xmlns:a16="http://schemas.microsoft.com/office/drawing/2014/main" id="{9840D1F3-7BD0-3FF3-015D-2E6B1B3FBD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8813" y="2617788"/>
              <a:ext cx="1746250" cy="1017587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00772" tIns="50387" rIns="100772" bIns="50387"/>
            <a:lstStyle>
              <a:lvl1pPr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100">
                <a:solidFill>
                  <a:srgbClr val="0000CC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83986" name="Rectangle 22">
              <a:extLst>
                <a:ext uri="{FF2B5EF4-FFF2-40B4-BE49-F238E27FC236}">
                  <a16:creationId xmlns:a16="http://schemas.microsoft.com/office/drawing/2014/main" id="{C2F65446-5E59-B874-9705-FCFE79D828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8187" y="2709863"/>
              <a:ext cx="1095959" cy="3798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200">
                  <a:solidFill>
                    <a:srgbClr val="0000CC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request()</a:t>
              </a:r>
            </a:p>
          </p:txBody>
        </p:sp>
        <p:sp>
          <p:nvSpPr>
            <p:cNvPr id="83987" name="Rectangle 23">
              <a:extLst>
                <a:ext uri="{FF2B5EF4-FFF2-40B4-BE49-F238E27FC236}">
                  <a16:creationId xmlns:a16="http://schemas.microsoft.com/office/drawing/2014/main" id="{E56D3029-878F-406A-C8DB-00C37D5216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8187" y="2925764"/>
              <a:ext cx="331949" cy="3798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200">
                  <a:solidFill>
                    <a:srgbClr val="0000CC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...</a:t>
              </a:r>
            </a:p>
          </p:txBody>
        </p:sp>
        <p:sp>
          <p:nvSpPr>
            <p:cNvPr id="83988" name="Freeform 24">
              <a:extLst>
                <a:ext uri="{FF2B5EF4-FFF2-40B4-BE49-F238E27FC236}">
                  <a16:creationId xmlns:a16="http://schemas.microsoft.com/office/drawing/2014/main" id="{34FC9F36-1986-F727-AB82-78A3CC69622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8813" y="3635375"/>
              <a:ext cx="1746250" cy="1588"/>
            </a:xfrm>
            <a:custGeom>
              <a:avLst/>
              <a:gdLst>
                <a:gd name="T0" fmla="*/ 0 w 919"/>
                <a:gd name="T1" fmla="*/ 0 h 1588"/>
                <a:gd name="T2" fmla="*/ 2147483646 w 919"/>
                <a:gd name="T3" fmla="*/ 0 h 1588"/>
                <a:gd name="T4" fmla="*/ 0 w 919"/>
                <a:gd name="T5" fmla="*/ 0 h 1588"/>
                <a:gd name="T6" fmla="*/ 0 60000 65536"/>
                <a:gd name="T7" fmla="*/ 0 60000 65536"/>
                <a:gd name="T8" fmla="*/ 0 60000 65536"/>
                <a:gd name="T9" fmla="*/ 0 w 919"/>
                <a:gd name="T10" fmla="*/ 0 h 1588"/>
                <a:gd name="T11" fmla="*/ 919 w 919"/>
                <a:gd name="T12" fmla="*/ 1588 h 15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19" h="1588">
                  <a:moveTo>
                    <a:pt x="0" y="0"/>
                  </a:moveTo>
                  <a:lnTo>
                    <a:pt x="9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3989" name="Freeform 25">
              <a:extLst>
                <a:ext uri="{FF2B5EF4-FFF2-40B4-BE49-F238E27FC236}">
                  <a16:creationId xmlns:a16="http://schemas.microsoft.com/office/drawing/2014/main" id="{B728A02D-07CD-0D79-852F-16099C93CF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8813" y="3635375"/>
              <a:ext cx="1746250" cy="1588"/>
            </a:xfrm>
            <a:custGeom>
              <a:avLst/>
              <a:gdLst>
                <a:gd name="T0" fmla="*/ 0 w 919"/>
                <a:gd name="T1" fmla="*/ 0 h 1588"/>
                <a:gd name="T2" fmla="*/ 2147483646 w 919"/>
                <a:gd name="T3" fmla="*/ 0 h 1588"/>
                <a:gd name="T4" fmla="*/ 0 w 919"/>
                <a:gd name="T5" fmla="*/ 0 h 1588"/>
                <a:gd name="T6" fmla="*/ 0 60000 65536"/>
                <a:gd name="T7" fmla="*/ 0 60000 65536"/>
                <a:gd name="T8" fmla="*/ 0 60000 65536"/>
                <a:gd name="T9" fmla="*/ 0 w 919"/>
                <a:gd name="T10" fmla="*/ 0 h 1588"/>
                <a:gd name="T11" fmla="*/ 919 w 919"/>
                <a:gd name="T12" fmla="*/ 1588 h 15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19" h="1588">
                  <a:moveTo>
                    <a:pt x="0" y="0"/>
                  </a:moveTo>
                  <a:lnTo>
                    <a:pt x="9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3990" name="Rectangle 26">
              <a:extLst>
                <a:ext uri="{FF2B5EF4-FFF2-40B4-BE49-F238E27FC236}">
                  <a16:creationId xmlns:a16="http://schemas.microsoft.com/office/drawing/2014/main" id="{5AB260C7-B3D3-BA91-1070-7B8D067F9A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4500" y="5256213"/>
              <a:ext cx="1746250" cy="1419225"/>
            </a:xfrm>
            <a:prstGeom prst="rect">
              <a:avLst/>
            </a:prstGeom>
            <a:solidFill>
              <a:srgbClr val="FFCC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00772" tIns="50387" rIns="100772" bIns="50387"/>
            <a:lstStyle>
              <a:lvl1pPr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100">
                <a:solidFill>
                  <a:srgbClr val="0000CC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83991" name="Rectangle 27">
              <a:extLst>
                <a:ext uri="{FF2B5EF4-FFF2-40B4-BE49-F238E27FC236}">
                  <a16:creationId xmlns:a16="http://schemas.microsoft.com/office/drawing/2014/main" id="{7C33CD95-A3FB-FE41-C150-D2332880D1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4500" y="5256213"/>
              <a:ext cx="1746250" cy="449262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00772" tIns="50387" rIns="100772" bIns="50387"/>
            <a:lstStyle>
              <a:lvl1pPr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100">
                <a:solidFill>
                  <a:srgbClr val="0000CC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83992" name="Rectangle 28">
              <a:extLst>
                <a:ext uri="{FF2B5EF4-FFF2-40B4-BE49-F238E27FC236}">
                  <a16:creationId xmlns:a16="http://schemas.microsoft.com/office/drawing/2014/main" id="{B8026BBE-5203-F689-DC6D-7AEB3D927E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7128" y="5343525"/>
              <a:ext cx="1462158" cy="3798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200">
                  <a:solidFill>
                    <a:srgbClr val="0000CC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RealSubject</a:t>
              </a:r>
            </a:p>
          </p:txBody>
        </p:sp>
        <p:sp>
          <p:nvSpPr>
            <p:cNvPr id="83993" name="Rectangle 29">
              <a:extLst>
                <a:ext uri="{FF2B5EF4-FFF2-40B4-BE49-F238E27FC236}">
                  <a16:creationId xmlns:a16="http://schemas.microsoft.com/office/drawing/2014/main" id="{EE6B2F0F-103B-1C8F-DB4E-03A94E0435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4500" y="5705475"/>
              <a:ext cx="1746250" cy="157163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00772" tIns="50387" rIns="100772" bIns="50387"/>
            <a:lstStyle>
              <a:lvl1pPr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100">
                <a:solidFill>
                  <a:srgbClr val="0000CC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83994" name="Rectangle 30">
              <a:extLst>
                <a:ext uri="{FF2B5EF4-FFF2-40B4-BE49-F238E27FC236}">
                  <a16:creationId xmlns:a16="http://schemas.microsoft.com/office/drawing/2014/main" id="{AAC13BC8-FA34-656B-0DC6-FC4145EB09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4500" y="5862638"/>
              <a:ext cx="1746250" cy="812800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00772" tIns="50387" rIns="100772" bIns="50387"/>
            <a:lstStyle>
              <a:lvl1pPr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100">
                <a:solidFill>
                  <a:srgbClr val="0000CC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83995" name="Rectangle 31">
              <a:extLst>
                <a:ext uri="{FF2B5EF4-FFF2-40B4-BE49-F238E27FC236}">
                  <a16:creationId xmlns:a16="http://schemas.microsoft.com/office/drawing/2014/main" id="{E1F1FA9E-348A-A9E3-CEB9-137A238296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3875" y="5948362"/>
              <a:ext cx="1095959" cy="3798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200">
                  <a:solidFill>
                    <a:srgbClr val="0000CC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request()</a:t>
              </a:r>
            </a:p>
          </p:txBody>
        </p:sp>
        <p:sp>
          <p:nvSpPr>
            <p:cNvPr id="83996" name="Rectangle 32">
              <a:extLst>
                <a:ext uri="{FF2B5EF4-FFF2-40B4-BE49-F238E27FC236}">
                  <a16:creationId xmlns:a16="http://schemas.microsoft.com/office/drawing/2014/main" id="{67AB7E3B-C552-A2AC-70CD-63CFD772C9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3875" y="6164264"/>
              <a:ext cx="331949" cy="3798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200">
                  <a:solidFill>
                    <a:srgbClr val="0000CC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...</a:t>
              </a:r>
            </a:p>
          </p:txBody>
        </p:sp>
        <p:sp>
          <p:nvSpPr>
            <p:cNvPr id="83997" name="Freeform 33">
              <a:extLst>
                <a:ext uri="{FF2B5EF4-FFF2-40B4-BE49-F238E27FC236}">
                  <a16:creationId xmlns:a16="http://schemas.microsoft.com/office/drawing/2014/main" id="{93167D31-4E82-4A01-1FC1-21EC16D86A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4500" y="6675438"/>
              <a:ext cx="1746250" cy="1587"/>
            </a:xfrm>
            <a:custGeom>
              <a:avLst/>
              <a:gdLst>
                <a:gd name="T0" fmla="*/ 0 w 918"/>
                <a:gd name="T1" fmla="*/ 0 h 1588"/>
                <a:gd name="T2" fmla="*/ 2147483646 w 918"/>
                <a:gd name="T3" fmla="*/ 0 h 1588"/>
                <a:gd name="T4" fmla="*/ 0 w 918"/>
                <a:gd name="T5" fmla="*/ 0 h 1588"/>
                <a:gd name="T6" fmla="*/ 0 60000 65536"/>
                <a:gd name="T7" fmla="*/ 0 60000 65536"/>
                <a:gd name="T8" fmla="*/ 0 60000 65536"/>
                <a:gd name="T9" fmla="*/ 0 w 918"/>
                <a:gd name="T10" fmla="*/ 0 h 1588"/>
                <a:gd name="T11" fmla="*/ 918 w 918"/>
                <a:gd name="T12" fmla="*/ 1588 h 15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18" h="1588">
                  <a:moveTo>
                    <a:pt x="0" y="0"/>
                  </a:moveTo>
                  <a:lnTo>
                    <a:pt x="91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3998" name="Freeform 34">
              <a:extLst>
                <a:ext uri="{FF2B5EF4-FFF2-40B4-BE49-F238E27FC236}">
                  <a16:creationId xmlns:a16="http://schemas.microsoft.com/office/drawing/2014/main" id="{D27CBB86-465C-EEB2-260D-204C4D821E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4500" y="6675438"/>
              <a:ext cx="1746250" cy="1587"/>
            </a:xfrm>
            <a:custGeom>
              <a:avLst/>
              <a:gdLst>
                <a:gd name="T0" fmla="*/ 0 w 918"/>
                <a:gd name="T1" fmla="*/ 0 h 1588"/>
                <a:gd name="T2" fmla="*/ 2147483646 w 918"/>
                <a:gd name="T3" fmla="*/ 0 h 1588"/>
                <a:gd name="T4" fmla="*/ 0 w 918"/>
                <a:gd name="T5" fmla="*/ 0 h 1588"/>
                <a:gd name="T6" fmla="*/ 0 60000 65536"/>
                <a:gd name="T7" fmla="*/ 0 60000 65536"/>
                <a:gd name="T8" fmla="*/ 0 60000 65536"/>
                <a:gd name="T9" fmla="*/ 0 w 918"/>
                <a:gd name="T10" fmla="*/ 0 h 1588"/>
                <a:gd name="T11" fmla="*/ 918 w 918"/>
                <a:gd name="T12" fmla="*/ 1588 h 15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18" h="1588">
                  <a:moveTo>
                    <a:pt x="0" y="0"/>
                  </a:moveTo>
                  <a:lnTo>
                    <a:pt x="91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3999" name="Rectangle 35">
              <a:extLst>
                <a:ext uri="{FF2B5EF4-FFF2-40B4-BE49-F238E27FC236}">
                  <a16:creationId xmlns:a16="http://schemas.microsoft.com/office/drawing/2014/main" id="{0C91E13D-7F69-7C00-D71C-899A4A0C21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9950" y="5256213"/>
              <a:ext cx="1743075" cy="2027237"/>
            </a:xfrm>
            <a:prstGeom prst="rect">
              <a:avLst/>
            </a:prstGeom>
            <a:solidFill>
              <a:srgbClr val="FFCC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00772" tIns="50387" rIns="100772" bIns="50387"/>
            <a:lstStyle>
              <a:lvl1pPr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100">
                <a:solidFill>
                  <a:srgbClr val="0000CC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84000" name="Rectangle 36">
              <a:extLst>
                <a:ext uri="{FF2B5EF4-FFF2-40B4-BE49-F238E27FC236}">
                  <a16:creationId xmlns:a16="http://schemas.microsoft.com/office/drawing/2014/main" id="{A085EABB-2D53-687B-6441-D049E6A1AF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9950" y="5256213"/>
              <a:ext cx="1743075" cy="449262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00772" tIns="50387" rIns="100772" bIns="50387"/>
            <a:lstStyle>
              <a:lvl1pPr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100">
                <a:solidFill>
                  <a:srgbClr val="0000CC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84001" name="Rectangle 37">
              <a:extLst>
                <a:ext uri="{FF2B5EF4-FFF2-40B4-BE49-F238E27FC236}">
                  <a16:creationId xmlns:a16="http://schemas.microsoft.com/office/drawing/2014/main" id="{6DD1C6EA-F356-2C35-1B7D-F1FE696D4E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2249" y="5343525"/>
              <a:ext cx="677071" cy="3798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200">
                  <a:solidFill>
                    <a:srgbClr val="0000CC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Proxy</a:t>
              </a:r>
            </a:p>
          </p:txBody>
        </p:sp>
        <p:sp>
          <p:nvSpPr>
            <p:cNvPr id="84002" name="Rectangle 38">
              <a:extLst>
                <a:ext uri="{FF2B5EF4-FFF2-40B4-BE49-F238E27FC236}">
                  <a16:creationId xmlns:a16="http://schemas.microsoft.com/office/drawing/2014/main" id="{9492C927-172D-CB78-4767-3409AAF8B4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9950" y="5705475"/>
              <a:ext cx="1743075" cy="258763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00772" tIns="50387" rIns="100772" bIns="50387"/>
            <a:lstStyle>
              <a:lvl1pPr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100">
                <a:solidFill>
                  <a:srgbClr val="0000CC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84003" name="Rectangle 39">
              <a:extLst>
                <a:ext uri="{FF2B5EF4-FFF2-40B4-BE49-F238E27FC236}">
                  <a16:creationId xmlns:a16="http://schemas.microsoft.com/office/drawing/2014/main" id="{44E58DAC-280D-E421-BE24-DC4C2BFBA9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9950" y="5964238"/>
              <a:ext cx="1743075" cy="1319212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00772" tIns="50387" rIns="100772" bIns="50387"/>
            <a:lstStyle>
              <a:lvl1pPr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100">
                <a:solidFill>
                  <a:srgbClr val="0000CC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84004" name="Rectangle 40">
              <a:extLst>
                <a:ext uri="{FF2B5EF4-FFF2-40B4-BE49-F238E27FC236}">
                  <a16:creationId xmlns:a16="http://schemas.microsoft.com/office/drawing/2014/main" id="{F7D3DEA2-4275-F3F4-6F8D-FA7EE03609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9326" y="6045200"/>
              <a:ext cx="1095959" cy="3798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200">
                  <a:solidFill>
                    <a:srgbClr val="0000CC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request()</a:t>
              </a:r>
            </a:p>
          </p:txBody>
        </p:sp>
        <p:sp>
          <p:nvSpPr>
            <p:cNvPr id="84005" name="Rectangle 41">
              <a:extLst>
                <a:ext uri="{FF2B5EF4-FFF2-40B4-BE49-F238E27FC236}">
                  <a16:creationId xmlns:a16="http://schemas.microsoft.com/office/drawing/2014/main" id="{68A3B456-79FE-E093-0EED-A77B4C5BA0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9324" y="6262688"/>
              <a:ext cx="331949" cy="3798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200">
                  <a:solidFill>
                    <a:srgbClr val="0000CC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...</a:t>
              </a:r>
            </a:p>
          </p:txBody>
        </p:sp>
        <p:sp>
          <p:nvSpPr>
            <p:cNvPr id="84006" name="Freeform 42">
              <a:extLst>
                <a:ext uri="{FF2B5EF4-FFF2-40B4-BE49-F238E27FC236}">
                  <a16:creationId xmlns:a16="http://schemas.microsoft.com/office/drawing/2014/main" id="{E61161B6-500B-D15F-4A2D-03EC39C1F197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9950" y="7283450"/>
              <a:ext cx="1743075" cy="1588"/>
            </a:xfrm>
            <a:custGeom>
              <a:avLst/>
              <a:gdLst>
                <a:gd name="T0" fmla="*/ 0 w 918"/>
                <a:gd name="T1" fmla="*/ 0 h 1588"/>
                <a:gd name="T2" fmla="*/ 2147483646 w 918"/>
                <a:gd name="T3" fmla="*/ 0 h 1588"/>
                <a:gd name="T4" fmla="*/ 0 w 918"/>
                <a:gd name="T5" fmla="*/ 0 h 1588"/>
                <a:gd name="T6" fmla="*/ 0 60000 65536"/>
                <a:gd name="T7" fmla="*/ 0 60000 65536"/>
                <a:gd name="T8" fmla="*/ 0 60000 65536"/>
                <a:gd name="T9" fmla="*/ 0 w 918"/>
                <a:gd name="T10" fmla="*/ 0 h 1588"/>
                <a:gd name="T11" fmla="*/ 918 w 918"/>
                <a:gd name="T12" fmla="*/ 1588 h 15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18" h="1588">
                  <a:moveTo>
                    <a:pt x="0" y="0"/>
                  </a:moveTo>
                  <a:lnTo>
                    <a:pt x="91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4007" name="Freeform 43">
              <a:extLst>
                <a:ext uri="{FF2B5EF4-FFF2-40B4-BE49-F238E27FC236}">
                  <a16:creationId xmlns:a16="http://schemas.microsoft.com/office/drawing/2014/main" id="{9FE0E88E-5217-B009-614A-F303A8E51A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9950" y="7283450"/>
              <a:ext cx="1743075" cy="1588"/>
            </a:xfrm>
            <a:custGeom>
              <a:avLst/>
              <a:gdLst>
                <a:gd name="T0" fmla="*/ 0 w 918"/>
                <a:gd name="T1" fmla="*/ 0 h 1588"/>
                <a:gd name="T2" fmla="*/ 2147483646 w 918"/>
                <a:gd name="T3" fmla="*/ 0 h 1588"/>
                <a:gd name="T4" fmla="*/ 0 w 918"/>
                <a:gd name="T5" fmla="*/ 0 h 1588"/>
                <a:gd name="T6" fmla="*/ 0 60000 65536"/>
                <a:gd name="T7" fmla="*/ 0 60000 65536"/>
                <a:gd name="T8" fmla="*/ 0 60000 65536"/>
                <a:gd name="T9" fmla="*/ 0 w 918"/>
                <a:gd name="T10" fmla="*/ 0 h 1588"/>
                <a:gd name="T11" fmla="*/ 918 w 918"/>
                <a:gd name="T12" fmla="*/ 1588 h 15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18" h="1588">
                  <a:moveTo>
                    <a:pt x="0" y="0"/>
                  </a:moveTo>
                  <a:lnTo>
                    <a:pt x="91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4008" name="Line 60">
              <a:extLst>
                <a:ext uri="{FF2B5EF4-FFF2-40B4-BE49-F238E27FC236}">
                  <a16:creationId xmlns:a16="http://schemas.microsoft.com/office/drawing/2014/main" id="{FA962971-016E-0744-AFB5-CDEF36E38D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446713" y="6172200"/>
              <a:ext cx="111125" cy="793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4009" name="Line 80">
              <a:extLst>
                <a:ext uri="{FF2B5EF4-FFF2-40B4-BE49-F238E27FC236}">
                  <a16:creationId xmlns:a16="http://schemas.microsoft.com/office/drawing/2014/main" id="{7129CC86-4F27-EA72-DA41-EB96F605F1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4850" y="2719388"/>
              <a:ext cx="1223963" cy="476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4010" name="Freeform 81">
              <a:extLst>
                <a:ext uri="{FF2B5EF4-FFF2-40B4-BE49-F238E27FC236}">
                  <a16:creationId xmlns:a16="http://schemas.microsoft.com/office/drawing/2014/main" id="{5B60969F-F742-ABB4-05CB-46C23C73DA6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5300" y="2654300"/>
              <a:ext cx="163513" cy="123825"/>
            </a:xfrm>
            <a:custGeom>
              <a:avLst/>
              <a:gdLst>
                <a:gd name="T0" fmla="*/ 0 w 86"/>
                <a:gd name="T1" fmla="*/ 2147483646 h 57"/>
                <a:gd name="T2" fmla="*/ 2147483646 w 86"/>
                <a:gd name="T3" fmla="*/ 2147483646 h 57"/>
                <a:gd name="T4" fmla="*/ 0 w 86"/>
                <a:gd name="T5" fmla="*/ 0 h 57"/>
                <a:gd name="T6" fmla="*/ 0 60000 65536"/>
                <a:gd name="T7" fmla="*/ 0 60000 65536"/>
                <a:gd name="T8" fmla="*/ 0 60000 65536"/>
                <a:gd name="T9" fmla="*/ 0 w 86"/>
                <a:gd name="T10" fmla="*/ 0 h 57"/>
                <a:gd name="T11" fmla="*/ 86 w 86"/>
                <a:gd name="T12" fmla="*/ 57 h 5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" h="57">
                  <a:moveTo>
                    <a:pt x="0" y="57"/>
                  </a:moveTo>
                  <a:lnTo>
                    <a:pt x="86" y="30"/>
                  </a:ln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4011" name="Freeform 82">
              <a:extLst>
                <a:ext uri="{FF2B5EF4-FFF2-40B4-BE49-F238E27FC236}">
                  <a16:creationId xmlns:a16="http://schemas.microsoft.com/office/drawing/2014/main" id="{1255E718-C64C-043B-EF73-9C13051BB08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6038" y="3816350"/>
              <a:ext cx="1482725" cy="1439863"/>
            </a:xfrm>
            <a:custGeom>
              <a:avLst/>
              <a:gdLst>
                <a:gd name="T0" fmla="*/ 0 w 781"/>
                <a:gd name="T1" fmla="*/ 2147483646 h 652"/>
                <a:gd name="T2" fmla="*/ 0 w 781"/>
                <a:gd name="T3" fmla="*/ 2147483646 h 652"/>
                <a:gd name="T4" fmla="*/ 2147483646 w 781"/>
                <a:gd name="T5" fmla="*/ 2147483646 h 652"/>
                <a:gd name="T6" fmla="*/ 2147483646 w 781"/>
                <a:gd name="T7" fmla="*/ 2147483646 h 652"/>
                <a:gd name="T8" fmla="*/ 2147483646 w 781"/>
                <a:gd name="T9" fmla="*/ 0 h 6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1"/>
                <a:gd name="T16" fmla="*/ 0 h 652"/>
                <a:gd name="T17" fmla="*/ 781 w 781"/>
                <a:gd name="T18" fmla="*/ 652 h 6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1" h="652">
                  <a:moveTo>
                    <a:pt x="0" y="652"/>
                  </a:moveTo>
                  <a:lnTo>
                    <a:pt x="0" y="285"/>
                  </a:lnTo>
                  <a:lnTo>
                    <a:pt x="392" y="285"/>
                  </a:lnTo>
                  <a:lnTo>
                    <a:pt x="781" y="285"/>
                  </a:lnTo>
                  <a:lnTo>
                    <a:pt x="781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4012" name="Freeform 83">
              <a:extLst>
                <a:ext uri="{FF2B5EF4-FFF2-40B4-BE49-F238E27FC236}">
                  <a16:creationId xmlns:a16="http://schemas.microsoft.com/office/drawing/2014/main" id="{A0D19485-7C30-0274-1F4D-BEC32FA97DC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7963" y="3635375"/>
              <a:ext cx="106362" cy="180975"/>
            </a:xfrm>
            <a:custGeom>
              <a:avLst/>
              <a:gdLst>
                <a:gd name="T0" fmla="*/ 2147483646 w 56"/>
                <a:gd name="T1" fmla="*/ 2147483646 h 83"/>
                <a:gd name="T2" fmla="*/ 2147483646 w 56"/>
                <a:gd name="T3" fmla="*/ 0 h 83"/>
                <a:gd name="T4" fmla="*/ 0 w 56"/>
                <a:gd name="T5" fmla="*/ 2147483646 h 83"/>
                <a:gd name="T6" fmla="*/ 2147483646 w 56"/>
                <a:gd name="T7" fmla="*/ 2147483646 h 8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"/>
                <a:gd name="T13" fmla="*/ 0 h 83"/>
                <a:gd name="T14" fmla="*/ 56 w 56"/>
                <a:gd name="T15" fmla="*/ 83 h 8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" h="83">
                  <a:moveTo>
                    <a:pt x="56" y="83"/>
                  </a:moveTo>
                  <a:lnTo>
                    <a:pt x="27" y="0"/>
                  </a:lnTo>
                  <a:lnTo>
                    <a:pt x="0" y="83"/>
                  </a:lnTo>
                  <a:lnTo>
                    <a:pt x="56" y="83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4013" name="Freeform 84">
              <a:extLst>
                <a:ext uri="{FF2B5EF4-FFF2-40B4-BE49-F238E27FC236}">
                  <a16:creationId xmlns:a16="http://schemas.microsoft.com/office/drawing/2014/main" id="{28E6CB35-48DF-A042-2593-134FAB02971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8763" y="3816350"/>
              <a:ext cx="1484312" cy="1439863"/>
            </a:xfrm>
            <a:custGeom>
              <a:avLst/>
              <a:gdLst>
                <a:gd name="T0" fmla="*/ 2147483646 w 781"/>
                <a:gd name="T1" fmla="*/ 2147483646 h 652"/>
                <a:gd name="T2" fmla="*/ 2147483646 w 781"/>
                <a:gd name="T3" fmla="*/ 2147483646 h 652"/>
                <a:gd name="T4" fmla="*/ 2147483646 w 781"/>
                <a:gd name="T5" fmla="*/ 2147483646 h 652"/>
                <a:gd name="T6" fmla="*/ 0 w 781"/>
                <a:gd name="T7" fmla="*/ 2147483646 h 652"/>
                <a:gd name="T8" fmla="*/ 0 w 781"/>
                <a:gd name="T9" fmla="*/ 0 h 6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1"/>
                <a:gd name="T16" fmla="*/ 0 h 652"/>
                <a:gd name="T17" fmla="*/ 781 w 781"/>
                <a:gd name="T18" fmla="*/ 652 h 6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1" h="652">
                  <a:moveTo>
                    <a:pt x="781" y="652"/>
                  </a:moveTo>
                  <a:lnTo>
                    <a:pt x="781" y="285"/>
                  </a:lnTo>
                  <a:lnTo>
                    <a:pt x="389" y="285"/>
                  </a:lnTo>
                  <a:lnTo>
                    <a:pt x="0" y="285"/>
                  </a:ln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4014" name="Freeform 85">
              <a:extLst>
                <a:ext uri="{FF2B5EF4-FFF2-40B4-BE49-F238E27FC236}">
                  <a16:creationId xmlns:a16="http://schemas.microsoft.com/office/drawing/2014/main" id="{DD0F9963-68A3-B80E-39B2-2D651A06FDD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7963" y="3635375"/>
              <a:ext cx="106362" cy="180975"/>
            </a:xfrm>
            <a:custGeom>
              <a:avLst/>
              <a:gdLst>
                <a:gd name="T0" fmla="*/ 2147483646 w 56"/>
                <a:gd name="T1" fmla="*/ 2147483646 h 83"/>
                <a:gd name="T2" fmla="*/ 2147483646 w 56"/>
                <a:gd name="T3" fmla="*/ 0 h 83"/>
                <a:gd name="T4" fmla="*/ 0 w 56"/>
                <a:gd name="T5" fmla="*/ 2147483646 h 83"/>
                <a:gd name="T6" fmla="*/ 2147483646 w 56"/>
                <a:gd name="T7" fmla="*/ 2147483646 h 8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"/>
                <a:gd name="T13" fmla="*/ 0 h 83"/>
                <a:gd name="T14" fmla="*/ 56 w 56"/>
                <a:gd name="T15" fmla="*/ 83 h 8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" h="83">
                  <a:moveTo>
                    <a:pt x="56" y="83"/>
                  </a:moveTo>
                  <a:lnTo>
                    <a:pt x="27" y="0"/>
                  </a:lnTo>
                  <a:lnTo>
                    <a:pt x="0" y="83"/>
                  </a:lnTo>
                  <a:lnTo>
                    <a:pt x="56" y="83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4015" name="Freeform 86">
              <a:extLst>
                <a:ext uri="{FF2B5EF4-FFF2-40B4-BE49-F238E27FC236}">
                  <a16:creationId xmlns:a16="http://schemas.microsoft.com/office/drawing/2014/main" id="{9FD03CB5-BDA1-D62B-CF10-C325FEBFD11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0750" y="5964238"/>
              <a:ext cx="1219200" cy="303212"/>
            </a:xfrm>
            <a:custGeom>
              <a:avLst/>
              <a:gdLst>
                <a:gd name="T0" fmla="*/ 2147483646 w 642"/>
                <a:gd name="T1" fmla="*/ 2147483646 h 138"/>
                <a:gd name="T2" fmla="*/ 2147483646 w 642"/>
                <a:gd name="T3" fmla="*/ 2147483646 h 138"/>
                <a:gd name="T4" fmla="*/ 2147483646 w 642"/>
                <a:gd name="T5" fmla="*/ 0 h 138"/>
                <a:gd name="T6" fmla="*/ 0 w 642"/>
                <a:gd name="T7" fmla="*/ 0 h 13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2"/>
                <a:gd name="T13" fmla="*/ 0 h 138"/>
                <a:gd name="T14" fmla="*/ 642 w 642"/>
                <a:gd name="T15" fmla="*/ 138 h 1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2" h="138">
                  <a:moveTo>
                    <a:pt x="642" y="138"/>
                  </a:moveTo>
                  <a:lnTo>
                    <a:pt x="505" y="138"/>
                  </a:lnTo>
                  <a:lnTo>
                    <a:pt x="505" y="0"/>
                  </a:ln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4016" name="Freeform 87">
              <a:extLst>
                <a:ext uri="{FF2B5EF4-FFF2-40B4-BE49-F238E27FC236}">
                  <a16:creationId xmlns:a16="http://schemas.microsoft.com/office/drawing/2014/main" id="{8836E2D8-E255-F8FC-6A54-CCC891AF121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0750" y="5900738"/>
              <a:ext cx="157163" cy="123825"/>
            </a:xfrm>
            <a:custGeom>
              <a:avLst/>
              <a:gdLst>
                <a:gd name="T0" fmla="*/ 2147483646 w 84"/>
                <a:gd name="T1" fmla="*/ 0 h 56"/>
                <a:gd name="T2" fmla="*/ 0 w 84"/>
                <a:gd name="T3" fmla="*/ 2147483646 h 56"/>
                <a:gd name="T4" fmla="*/ 2147483646 w 84"/>
                <a:gd name="T5" fmla="*/ 2147483646 h 56"/>
                <a:gd name="T6" fmla="*/ 0 60000 65536"/>
                <a:gd name="T7" fmla="*/ 0 60000 65536"/>
                <a:gd name="T8" fmla="*/ 0 60000 65536"/>
                <a:gd name="T9" fmla="*/ 0 w 84"/>
                <a:gd name="T10" fmla="*/ 0 h 56"/>
                <a:gd name="T11" fmla="*/ 84 w 84"/>
                <a:gd name="T12" fmla="*/ 56 h 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4" h="56">
                  <a:moveTo>
                    <a:pt x="84" y="0"/>
                  </a:moveTo>
                  <a:lnTo>
                    <a:pt x="0" y="29"/>
                  </a:lnTo>
                  <a:lnTo>
                    <a:pt x="84" y="56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4017" name="Rectangle 15">
              <a:extLst>
                <a:ext uri="{FF2B5EF4-FFF2-40B4-BE49-F238E27FC236}">
                  <a16:creationId xmlns:a16="http://schemas.microsoft.com/office/drawing/2014/main" id="{8170C925-460C-065E-9016-662B7F3EB8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0588" y="5530851"/>
              <a:ext cx="1366357" cy="583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9724" tIns="48987" rIns="99724" bIns="48987">
              <a:spAutoFit/>
            </a:bodyPr>
            <a:lstStyle>
              <a:lvl1pPr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2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delegate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91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91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91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91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91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018" name="Picture 3">
            <a:extLst>
              <a:ext uri="{FF2B5EF4-FFF2-40B4-BE49-F238E27FC236}">
                <a16:creationId xmlns:a16="http://schemas.microsoft.com/office/drawing/2014/main" id="{EBC02767-14F8-5889-EA71-62E19DF3CA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4925" y="3257550"/>
            <a:ext cx="4745038" cy="303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19" name="Rectangle 5">
            <a:extLst>
              <a:ext uri="{FF2B5EF4-FFF2-40B4-BE49-F238E27FC236}">
                <a16:creationId xmlns:a16="http://schemas.microsoft.com/office/drawing/2014/main" id="{E58B6481-471B-155B-F313-AF072551B8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713" y="1265238"/>
            <a:ext cx="7848600" cy="1958975"/>
          </a:xfrm>
          <a:prstGeom prst="rect">
            <a:avLst/>
          </a:prstGeom>
          <a:solidFill>
            <a:srgbClr val="FFFFCC"/>
          </a:solidFill>
          <a:ln w="38100" cap="rnd">
            <a:solidFill>
              <a:srgbClr val="660066"/>
            </a:solidFill>
            <a:prstDash val="sysDot"/>
            <a:miter lim="800000"/>
            <a:headEnd/>
            <a:tailEnd/>
          </a:ln>
        </p:spPr>
        <p:txBody>
          <a:bodyPr wrap="none" anchor="ctr"/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anose="05000000000000000000" pitchFamily="2" charset="2"/>
              <a:buChar char="Ø"/>
            </a:pPr>
            <a:endParaRPr lang="en-US" altLang="en-US" sz="2600" b="0">
              <a:solidFill>
                <a:srgbClr val="000000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86020" name="Rectangle 2">
            <a:extLst>
              <a:ext uri="{FF2B5EF4-FFF2-40B4-BE49-F238E27FC236}">
                <a16:creationId xmlns:a16="http://schemas.microsoft.com/office/drawing/2014/main" id="{BCFC9105-9144-4945-BEC3-4C80CEE18C3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4025" y="-160338"/>
            <a:ext cx="8596313" cy="1036638"/>
          </a:xfrm>
        </p:spPr>
        <p:txBody>
          <a:bodyPr lIns="100772" tIns="50387" rIns="100772" bIns="50387" anchor="b"/>
          <a:lstStyle/>
          <a:p>
            <a:r>
              <a:rPr lang="en-GB" altLang="en-US" sz="3600"/>
              <a:t> Proxy: </a:t>
            </a:r>
            <a:r>
              <a:rPr lang="en-GB" altLang="en-US" sz="3200"/>
              <a:t>Another Wrapper Pattern</a:t>
            </a:r>
            <a:endParaRPr lang="en-GB" altLang="en-US" sz="2000"/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15CB65BA-A88B-27E6-EA22-3883F8F4840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-17463" y="1189038"/>
            <a:ext cx="10080626" cy="5943600"/>
          </a:xfrm>
        </p:spPr>
        <p:txBody>
          <a:bodyPr lIns="100772" tIns="50387" rIns="100772" bIns="50387"/>
          <a:lstStyle/>
          <a:p>
            <a:pPr>
              <a:lnSpc>
                <a:spcPct val="110000"/>
              </a:lnSpc>
              <a:spcBef>
                <a:spcPts val="1200"/>
              </a:spcBef>
              <a:spcAft>
                <a:spcPct val="0"/>
              </a:spcAft>
            </a:pPr>
            <a:r>
              <a:rPr lang="en-GB" altLang="en-US" sz="3200" b="1">
                <a:solidFill>
                  <a:srgbClr val="0000CC"/>
                </a:solidFill>
              </a:rPr>
              <a:t>A Structural Pattern:</a:t>
            </a:r>
          </a:p>
          <a:p>
            <a:pPr marL="742950" lvl="1" indent="-285750">
              <a:lnSpc>
                <a:spcPct val="120000"/>
              </a:lnSpc>
              <a:spcAft>
                <a:spcPct val="0"/>
              </a:spcAft>
            </a:pPr>
            <a:r>
              <a:rPr lang="en-GB" altLang="en-US" sz="3000"/>
              <a:t>Provides surrogate for some object, </a:t>
            </a:r>
          </a:p>
          <a:p>
            <a:pPr marL="742950" lvl="1" indent="-285750">
              <a:lnSpc>
                <a:spcPct val="125000"/>
              </a:lnSpc>
              <a:spcBef>
                <a:spcPts val="1200"/>
              </a:spcBef>
              <a:spcAft>
                <a:spcPts val="6000"/>
              </a:spcAft>
            </a:pPr>
            <a:r>
              <a:rPr lang="en-GB" altLang="en-US" sz="3000"/>
              <a:t>Controls access to real target object.</a:t>
            </a:r>
          </a:p>
          <a:p>
            <a:pPr>
              <a:lnSpc>
                <a:spcPct val="125000"/>
              </a:lnSpc>
              <a:spcBef>
                <a:spcPts val="1200"/>
              </a:spcBef>
              <a:spcAft>
                <a:spcPct val="0"/>
              </a:spcAft>
            </a:pPr>
            <a:r>
              <a:rPr lang="en-GB" altLang="en-US" sz="3200"/>
              <a:t>Real target may not always                                 be instantiated immediately:</a:t>
            </a:r>
          </a:p>
          <a:p>
            <a:pPr marL="742950" lvl="1" indent="-285750">
              <a:lnSpc>
                <a:spcPct val="125000"/>
              </a:lnSpc>
              <a:spcAft>
                <a:spcPts val="1200"/>
              </a:spcAft>
            </a:pPr>
            <a:r>
              <a:rPr lang="en-GB" altLang="en-US"/>
              <a:t>Due to performance,                                    location, or access restrictions.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1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01A23FE2-12E3-292C-F88B-6E26F07625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73113" y="-182563"/>
            <a:ext cx="8569325" cy="1258888"/>
          </a:xfrm>
        </p:spPr>
        <p:txBody>
          <a:bodyPr/>
          <a:lstStyle/>
          <a:p>
            <a:r>
              <a:rPr lang="en-US" altLang="en-US" sz="3600"/>
              <a:t>Proxy Solution</a:t>
            </a:r>
          </a:p>
        </p:txBody>
      </p:sp>
      <p:sp>
        <p:nvSpPr>
          <p:cNvPr id="498691" name="Rectangle 3">
            <a:extLst>
              <a:ext uri="{FF2B5EF4-FFF2-40B4-BE49-F238E27FC236}">
                <a16:creationId xmlns:a16="http://schemas.microsoft.com/office/drawing/2014/main" id="{C3A19356-0BDC-C468-E524-7954B161327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63513" y="884238"/>
            <a:ext cx="9523412" cy="4064000"/>
          </a:xfrm>
        </p:spPr>
        <p:txBody>
          <a:bodyPr/>
          <a:lstStyle/>
          <a:p>
            <a:pPr>
              <a:lnSpc>
                <a:spcPct val="114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altLang="en-US" sz="3200"/>
              <a:t>Create a Proxy object that implements                   the same interface as the real object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altLang="en-US" sz="3200"/>
              <a:t>The Proxy object contains a                           reference to the real object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altLang="en-US" sz="3200"/>
              <a:t>Clients are given a reference to the Proxy: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altLang="en-US" sz="2800"/>
              <a:t>Not the real object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altLang="en-US" sz="3200">
                <a:solidFill>
                  <a:srgbClr val="0000CC"/>
                </a:solidFill>
              </a:rPr>
              <a:t>All clients invoke operations on the Proxy: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altLang="en-US" sz="2800">
                <a:solidFill>
                  <a:srgbClr val="0000CC"/>
                </a:solidFill>
              </a:rPr>
              <a:t>Allows the Proxy to perform additional processing</a:t>
            </a:r>
          </a:p>
        </p:txBody>
      </p:sp>
      <p:grpSp>
        <p:nvGrpSpPr>
          <p:cNvPr id="2" name="Group 28">
            <a:extLst>
              <a:ext uri="{FF2B5EF4-FFF2-40B4-BE49-F238E27FC236}">
                <a16:creationId xmlns:a16="http://schemas.microsoft.com/office/drawing/2014/main" id="{FBB0CEF3-8DFE-66A0-6BF6-ABA4F17E536C}"/>
              </a:ext>
            </a:extLst>
          </p:cNvPr>
          <p:cNvGrpSpPr>
            <a:grpSpLocks/>
          </p:cNvGrpSpPr>
          <p:nvPr/>
        </p:nvGrpSpPr>
        <p:grpSpPr bwMode="auto">
          <a:xfrm>
            <a:off x="458788" y="6299200"/>
            <a:ext cx="8628062" cy="654050"/>
            <a:chOff x="838200" y="2251075"/>
            <a:chExt cx="6996113" cy="1102179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B8693B7-67A1-213E-4DDA-E22EFD00F6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285853"/>
              <a:ext cx="1675978" cy="1067401"/>
            </a:xfrm>
            <a:prstGeom prst="rect">
              <a:avLst/>
            </a:prstGeom>
            <a:solidFill>
              <a:srgbClr val="FFFFCC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1420" tIns="45711" rIns="91420" bIns="45711" anchor="ctr"/>
            <a:lstStyle/>
            <a:p>
              <a:pPr algn="ctr" fontAlgn="auto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endParaRPr lang="en-US" sz="2000" dirty="0">
                <a:solidFill>
                  <a:schemeClr val="accent1">
                    <a:lumMod val="50000"/>
                  </a:schemeClr>
                </a:solidFill>
                <a:latin typeface="+mn-lt"/>
              </a:endParaRP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ABAF9ED-D133-73FD-FDFE-9EB09FBD18A0}"/>
                </a:ext>
              </a:extLst>
            </p:cNvPr>
            <p:cNvCxnSpPr>
              <a:stCxn id="30" idx="1"/>
              <a:endCxn id="30" idx="3"/>
            </p:cNvCxnSpPr>
            <p:nvPr/>
          </p:nvCxnSpPr>
          <p:spPr>
            <a:xfrm>
              <a:off x="838200" y="2818216"/>
              <a:ext cx="167597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6">
              <a:extLst>
                <a:ext uri="{FF2B5EF4-FFF2-40B4-BE49-F238E27FC236}">
                  <a16:creationId xmlns:a16="http://schemas.microsoft.com/office/drawing/2014/main" id="{B63E309E-C1E9-4416-16E5-BEA320189D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5167" y="2382160"/>
              <a:ext cx="1067117" cy="6259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20" tIns="45711" rIns="91420" bIns="45711">
              <a:spAutoFit/>
            </a:bodyPr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r>
                <a:rPr lang="en-US" sz="2000" u="sng">
                  <a:solidFill>
                    <a:schemeClr val="accent1">
                      <a:lumMod val="50000"/>
                    </a:schemeClr>
                  </a:solidFill>
                  <a:latin typeface="+mn-lt"/>
                </a:rPr>
                <a:t>Client</a:t>
              </a:r>
            </a:p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endParaRPr lang="en-US" sz="2000">
                <a:solidFill>
                  <a:schemeClr val="accent1">
                    <a:lumMod val="50000"/>
                  </a:schemeClr>
                </a:solidFill>
                <a:latin typeface="+mn-lt"/>
              </a:endParaRP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BFE0F8FD-2ADA-2BF3-7EDA-312EC3F99D74}"/>
                </a:ext>
              </a:extLst>
            </p:cNvPr>
            <p:cNvCxnSpPr>
              <a:stCxn id="30" idx="3"/>
            </p:cNvCxnSpPr>
            <p:nvPr/>
          </p:nvCxnSpPr>
          <p:spPr>
            <a:xfrm>
              <a:off x="2514178" y="2818216"/>
              <a:ext cx="114306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615EEBB-620B-2330-49CB-57FFE6B576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241" y="2251075"/>
              <a:ext cx="1601318" cy="1067402"/>
            </a:xfrm>
            <a:prstGeom prst="rect">
              <a:avLst/>
            </a:prstGeom>
            <a:solidFill>
              <a:srgbClr val="FFFFCC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1420" tIns="45711" rIns="91420" bIns="45711" anchor="ctr"/>
            <a:lstStyle/>
            <a:p>
              <a:pPr algn="ctr" fontAlgn="auto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endParaRPr lang="en-US" sz="2000" dirty="0">
                <a:solidFill>
                  <a:schemeClr val="accent1">
                    <a:lumMod val="50000"/>
                  </a:schemeClr>
                </a:solidFill>
                <a:latin typeface="+mn-lt"/>
              </a:endParaRP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06AC03E-E881-2993-E1F6-7E4B1B44A040}"/>
                </a:ext>
              </a:extLst>
            </p:cNvPr>
            <p:cNvCxnSpPr/>
            <p:nvPr/>
          </p:nvCxnSpPr>
          <p:spPr>
            <a:xfrm>
              <a:off x="3581294" y="2818216"/>
              <a:ext cx="167726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17">
              <a:extLst>
                <a:ext uri="{FF2B5EF4-FFF2-40B4-BE49-F238E27FC236}">
                  <a16:creationId xmlns:a16="http://schemas.microsoft.com/office/drawing/2014/main" id="{75B6A376-A4DD-2F18-5BC7-211824D7B3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8262" y="2382160"/>
              <a:ext cx="1067116" cy="6259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20" tIns="45711" rIns="91420" bIns="45711">
              <a:spAutoFit/>
            </a:bodyPr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r>
                <a:rPr lang="en-US" sz="2000" u="sng">
                  <a:solidFill>
                    <a:schemeClr val="accent1">
                      <a:lumMod val="50000"/>
                    </a:schemeClr>
                  </a:solidFill>
                  <a:latin typeface="+mn-lt"/>
                </a:rPr>
                <a:t>Proxy</a:t>
              </a:r>
            </a:p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endParaRPr lang="en-US" sz="2000">
                <a:solidFill>
                  <a:schemeClr val="accent1">
                    <a:lumMod val="50000"/>
                  </a:schemeClr>
                </a:solidFill>
                <a:latin typeface="+mn-lt"/>
              </a:endParaRP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1447FC9B-B5ED-3D7F-9327-92053B253546}"/>
                </a:ext>
              </a:extLst>
            </p:cNvPr>
            <p:cNvCxnSpPr/>
            <p:nvPr/>
          </p:nvCxnSpPr>
          <p:spPr>
            <a:xfrm>
              <a:off x="5105378" y="2818216"/>
              <a:ext cx="114306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3FC1A33-8E18-87C2-D10C-80932D50E8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4282" y="2272477"/>
              <a:ext cx="1600031" cy="1064726"/>
            </a:xfrm>
            <a:prstGeom prst="rect">
              <a:avLst/>
            </a:prstGeom>
            <a:solidFill>
              <a:srgbClr val="FFFFCC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1420" tIns="45711" rIns="91420" bIns="45711" anchor="ctr"/>
            <a:lstStyle/>
            <a:p>
              <a:pPr algn="ctr" fontAlgn="auto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endParaRPr lang="en-US" sz="2000" dirty="0">
                <a:solidFill>
                  <a:schemeClr val="accent1">
                    <a:lumMod val="50000"/>
                  </a:schemeClr>
                </a:solidFill>
                <a:latin typeface="+mn-lt"/>
              </a:endParaRPr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F80DA5C-E035-3410-9A7E-148EA2AABBD6}"/>
                </a:ext>
              </a:extLst>
            </p:cNvPr>
            <p:cNvCxnSpPr/>
            <p:nvPr/>
          </p:nvCxnSpPr>
          <p:spPr>
            <a:xfrm>
              <a:off x="6248441" y="2844968"/>
              <a:ext cx="15858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24">
              <a:extLst>
                <a:ext uri="{FF2B5EF4-FFF2-40B4-BE49-F238E27FC236}">
                  <a16:creationId xmlns:a16="http://schemas.microsoft.com/office/drawing/2014/main" id="{26432641-6C2E-7848-EC12-B6E6965111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26963" y="2382160"/>
              <a:ext cx="1414669" cy="6259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20" tIns="45711" rIns="91420" bIns="45711">
              <a:spAutoFit/>
            </a:bodyPr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r>
                <a:rPr lang="en-US" sz="2000" u="sng">
                  <a:solidFill>
                    <a:schemeClr val="accent1">
                      <a:lumMod val="50000"/>
                    </a:schemeClr>
                  </a:solidFill>
                  <a:latin typeface="+mn-lt"/>
                </a:rPr>
                <a:t>Real Object</a:t>
              </a:r>
            </a:p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endParaRPr lang="en-US" sz="2000">
                <a:solidFill>
                  <a:schemeClr val="accent1">
                    <a:lumMod val="50000"/>
                  </a:schemeClr>
                </a:solidFill>
                <a:latin typeface="+mn-lt"/>
              </a:endParaRPr>
            </a:p>
          </p:txBody>
        </p:sp>
      </p:grpSp>
      <p:grpSp>
        <p:nvGrpSpPr>
          <p:cNvPr id="3" name="Group 1">
            <a:extLst>
              <a:ext uri="{FF2B5EF4-FFF2-40B4-BE49-F238E27FC236}">
                <a16:creationId xmlns:a16="http://schemas.microsoft.com/office/drawing/2014/main" id="{2E092873-6272-D460-9D42-542A78D054E7}"/>
              </a:ext>
            </a:extLst>
          </p:cNvPr>
          <p:cNvGrpSpPr>
            <a:grpSpLocks/>
          </p:cNvGrpSpPr>
          <p:nvPr/>
        </p:nvGrpSpPr>
        <p:grpSpPr bwMode="auto">
          <a:xfrm>
            <a:off x="6189663" y="995363"/>
            <a:ext cx="3767137" cy="2667000"/>
            <a:chOff x="231775" y="1798637"/>
            <a:chExt cx="6191250" cy="5486401"/>
          </a:xfrm>
        </p:grpSpPr>
        <p:sp>
          <p:nvSpPr>
            <p:cNvPr id="88070" name="Rectangle 9">
              <a:extLst>
                <a:ext uri="{FF2B5EF4-FFF2-40B4-BE49-F238E27FC236}">
                  <a16:creationId xmlns:a16="http://schemas.microsoft.com/office/drawing/2014/main" id="{70F25B87-A220-E41D-78B8-409DC23188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775" y="2417763"/>
              <a:ext cx="1743075" cy="604837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00772" tIns="50387" rIns="100772" bIns="50387"/>
            <a:lstStyle>
              <a:lvl1pPr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100">
                <a:solidFill>
                  <a:srgbClr val="0000CC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88071" name="Rectangle 10">
              <a:extLst>
                <a:ext uri="{FF2B5EF4-FFF2-40B4-BE49-F238E27FC236}">
                  <a16:creationId xmlns:a16="http://schemas.microsoft.com/office/drawing/2014/main" id="{C6DB26D7-065B-D315-26FC-9FC13D3185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775" y="2417763"/>
              <a:ext cx="1743075" cy="604837"/>
            </a:xfrm>
            <a:prstGeom prst="rect">
              <a:avLst/>
            </a:prstGeom>
            <a:solidFill>
              <a:srgbClr val="FFFF00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00772" tIns="50387" rIns="100772" bIns="50387"/>
            <a:lstStyle>
              <a:lvl1pPr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100">
                <a:solidFill>
                  <a:srgbClr val="0000CC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88072" name="Rectangle 11">
              <a:extLst>
                <a:ext uri="{FF2B5EF4-FFF2-40B4-BE49-F238E27FC236}">
                  <a16:creationId xmlns:a16="http://schemas.microsoft.com/office/drawing/2014/main" id="{4298912C-480D-63E1-5572-5980A9CD96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488" y="2579689"/>
              <a:ext cx="687610" cy="3798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200">
                  <a:solidFill>
                    <a:srgbClr val="0000CC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Client</a:t>
              </a:r>
            </a:p>
          </p:txBody>
        </p:sp>
        <p:sp>
          <p:nvSpPr>
            <p:cNvPr id="88073" name="Freeform 12">
              <a:extLst>
                <a:ext uri="{FF2B5EF4-FFF2-40B4-BE49-F238E27FC236}">
                  <a16:creationId xmlns:a16="http://schemas.microsoft.com/office/drawing/2014/main" id="{8A01EDED-35B3-EB6C-ED51-C12BC17220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775" y="3022600"/>
              <a:ext cx="1743075" cy="3175"/>
            </a:xfrm>
            <a:custGeom>
              <a:avLst/>
              <a:gdLst>
                <a:gd name="T0" fmla="*/ 0 w 918"/>
                <a:gd name="T1" fmla="*/ 0 h 1587"/>
                <a:gd name="T2" fmla="*/ 2147483646 w 918"/>
                <a:gd name="T3" fmla="*/ 0 h 1587"/>
                <a:gd name="T4" fmla="*/ 0 w 918"/>
                <a:gd name="T5" fmla="*/ 0 h 1587"/>
                <a:gd name="T6" fmla="*/ 0 60000 65536"/>
                <a:gd name="T7" fmla="*/ 0 60000 65536"/>
                <a:gd name="T8" fmla="*/ 0 60000 65536"/>
                <a:gd name="T9" fmla="*/ 0 w 918"/>
                <a:gd name="T10" fmla="*/ 0 h 1587"/>
                <a:gd name="T11" fmla="*/ 918 w 918"/>
                <a:gd name="T12" fmla="*/ 1587 h 158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18" h="1587">
                  <a:moveTo>
                    <a:pt x="0" y="0"/>
                  </a:moveTo>
                  <a:lnTo>
                    <a:pt x="91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8074" name="Freeform 13">
              <a:extLst>
                <a:ext uri="{FF2B5EF4-FFF2-40B4-BE49-F238E27FC236}">
                  <a16:creationId xmlns:a16="http://schemas.microsoft.com/office/drawing/2014/main" id="{3522D65D-5549-E12F-FDED-E50DC418E5D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775" y="3022600"/>
              <a:ext cx="1743075" cy="3175"/>
            </a:xfrm>
            <a:custGeom>
              <a:avLst/>
              <a:gdLst>
                <a:gd name="T0" fmla="*/ 0 w 918"/>
                <a:gd name="T1" fmla="*/ 0 h 1587"/>
                <a:gd name="T2" fmla="*/ 2147483646 w 918"/>
                <a:gd name="T3" fmla="*/ 0 h 1587"/>
                <a:gd name="T4" fmla="*/ 0 w 918"/>
                <a:gd name="T5" fmla="*/ 0 h 1587"/>
                <a:gd name="T6" fmla="*/ 0 60000 65536"/>
                <a:gd name="T7" fmla="*/ 0 60000 65536"/>
                <a:gd name="T8" fmla="*/ 0 60000 65536"/>
                <a:gd name="T9" fmla="*/ 0 w 918"/>
                <a:gd name="T10" fmla="*/ 0 h 1587"/>
                <a:gd name="T11" fmla="*/ 918 w 918"/>
                <a:gd name="T12" fmla="*/ 1587 h 158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18" h="1587">
                  <a:moveTo>
                    <a:pt x="0" y="0"/>
                  </a:moveTo>
                  <a:lnTo>
                    <a:pt x="91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8075" name="Freeform 14">
              <a:extLst>
                <a:ext uri="{FF2B5EF4-FFF2-40B4-BE49-F238E27FC236}">
                  <a16:creationId xmlns:a16="http://schemas.microsoft.com/office/drawing/2014/main" id="{F56358F1-6D6E-B781-D263-CF7D8D2F8F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775" y="3022600"/>
              <a:ext cx="1743075" cy="3175"/>
            </a:xfrm>
            <a:custGeom>
              <a:avLst/>
              <a:gdLst>
                <a:gd name="T0" fmla="*/ 0 w 918"/>
                <a:gd name="T1" fmla="*/ 0 h 1587"/>
                <a:gd name="T2" fmla="*/ 2147483646 w 918"/>
                <a:gd name="T3" fmla="*/ 0 h 1587"/>
                <a:gd name="T4" fmla="*/ 0 w 918"/>
                <a:gd name="T5" fmla="*/ 0 h 1587"/>
                <a:gd name="T6" fmla="*/ 0 60000 65536"/>
                <a:gd name="T7" fmla="*/ 0 60000 65536"/>
                <a:gd name="T8" fmla="*/ 0 60000 65536"/>
                <a:gd name="T9" fmla="*/ 0 w 918"/>
                <a:gd name="T10" fmla="*/ 0 h 1587"/>
                <a:gd name="T11" fmla="*/ 918 w 918"/>
                <a:gd name="T12" fmla="*/ 1587 h 158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18" h="1587">
                  <a:moveTo>
                    <a:pt x="0" y="0"/>
                  </a:moveTo>
                  <a:lnTo>
                    <a:pt x="91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8076" name="Freeform 15">
              <a:extLst>
                <a:ext uri="{FF2B5EF4-FFF2-40B4-BE49-F238E27FC236}">
                  <a16:creationId xmlns:a16="http://schemas.microsoft.com/office/drawing/2014/main" id="{65E29208-9704-E180-A490-3D0781CD0C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775" y="3022600"/>
              <a:ext cx="1743075" cy="3175"/>
            </a:xfrm>
            <a:custGeom>
              <a:avLst/>
              <a:gdLst>
                <a:gd name="T0" fmla="*/ 0 w 918"/>
                <a:gd name="T1" fmla="*/ 0 h 1587"/>
                <a:gd name="T2" fmla="*/ 2147483646 w 918"/>
                <a:gd name="T3" fmla="*/ 0 h 1587"/>
                <a:gd name="T4" fmla="*/ 0 w 918"/>
                <a:gd name="T5" fmla="*/ 0 h 1587"/>
                <a:gd name="T6" fmla="*/ 0 60000 65536"/>
                <a:gd name="T7" fmla="*/ 0 60000 65536"/>
                <a:gd name="T8" fmla="*/ 0 60000 65536"/>
                <a:gd name="T9" fmla="*/ 0 w 918"/>
                <a:gd name="T10" fmla="*/ 0 h 1587"/>
                <a:gd name="T11" fmla="*/ 918 w 918"/>
                <a:gd name="T12" fmla="*/ 1587 h 158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18" h="1587">
                  <a:moveTo>
                    <a:pt x="0" y="0"/>
                  </a:moveTo>
                  <a:lnTo>
                    <a:pt x="91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8077" name="Rectangle 16">
              <a:extLst>
                <a:ext uri="{FF2B5EF4-FFF2-40B4-BE49-F238E27FC236}">
                  <a16:creationId xmlns:a16="http://schemas.microsoft.com/office/drawing/2014/main" id="{FC9CF86C-9680-613B-3508-E7A50C575B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8813" y="1808163"/>
              <a:ext cx="1746250" cy="1827212"/>
            </a:xfrm>
            <a:prstGeom prst="rect">
              <a:avLst/>
            </a:prstGeom>
            <a:solidFill>
              <a:srgbClr val="FFFF00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00772" tIns="50387" rIns="100772" bIns="50387"/>
            <a:lstStyle>
              <a:lvl1pPr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100">
                <a:solidFill>
                  <a:srgbClr val="0000CC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88078" name="Rectangle 17">
              <a:extLst>
                <a:ext uri="{FF2B5EF4-FFF2-40B4-BE49-F238E27FC236}">
                  <a16:creationId xmlns:a16="http://schemas.microsoft.com/office/drawing/2014/main" id="{F4A314B4-DB26-D8EB-09F6-FDB64D1189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8813" y="1808163"/>
              <a:ext cx="1746250" cy="717550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00772" tIns="50387" rIns="100772" bIns="50387"/>
            <a:lstStyle>
              <a:lvl1pPr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100">
                <a:solidFill>
                  <a:srgbClr val="0000CC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88079" name="Rectangle 18">
              <a:extLst>
                <a:ext uri="{FF2B5EF4-FFF2-40B4-BE49-F238E27FC236}">
                  <a16:creationId xmlns:a16="http://schemas.microsoft.com/office/drawing/2014/main" id="{8489B4CF-1686-4232-9049-E040F35860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5899" y="1798637"/>
              <a:ext cx="1746685" cy="3798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200">
                  <a:solidFill>
                    <a:srgbClr val="0000CC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&lt;&lt;interface&gt;&gt;</a:t>
              </a:r>
            </a:p>
          </p:txBody>
        </p:sp>
        <p:sp>
          <p:nvSpPr>
            <p:cNvPr id="88080" name="Rectangle 19">
              <a:extLst>
                <a:ext uri="{FF2B5EF4-FFF2-40B4-BE49-F238E27FC236}">
                  <a16:creationId xmlns:a16="http://schemas.microsoft.com/office/drawing/2014/main" id="{F18F3785-4D37-E453-BC5F-0E17AD2D4C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6463" y="2165349"/>
              <a:ext cx="951062" cy="3798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200">
                  <a:solidFill>
                    <a:srgbClr val="0000CC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Subject</a:t>
              </a:r>
            </a:p>
          </p:txBody>
        </p:sp>
        <p:sp>
          <p:nvSpPr>
            <p:cNvPr id="88081" name="Rectangle 20">
              <a:extLst>
                <a:ext uri="{FF2B5EF4-FFF2-40B4-BE49-F238E27FC236}">
                  <a16:creationId xmlns:a16="http://schemas.microsoft.com/office/drawing/2014/main" id="{A45448F3-A205-B7C2-9456-43BD78126B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8813" y="2525713"/>
              <a:ext cx="1746250" cy="92075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00772" tIns="50387" rIns="100772" bIns="50387"/>
            <a:lstStyle>
              <a:lvl1pPr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100">
                <a:solidFill>
                  <a:srgbClr val="0000CC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88082" name="Rectangle 21">
              <a:extLst>
                <a:ext uri="{FF2B5EF4-FFF2-40B4-BE49-F238E27FC236}">
                  <a16:creationId xmlns:a16="http://schemas.microsoft.com/office/drawing/2014/main" id="{2A3A6769-EE2E-628F-998E-7CF5388A3A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8813" y="2617788"/>
              <a:ext cx="1746250" cy="1017587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00772" tIns="50387" rIns="100772" bIns="50387"/>
            <a:lstStyle>
              <a:lvl1pPr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100">
                <a:solidFill>
                  <a:srgbClr val="0000CC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88083" name="Rectangle 22">
              <a:extLst>
                <a:ext uri="{FF2B5EF4-FFF2-40B4-BE49-F238E27FC236}">
                  <a16:creationId xmlns:a16="http://schemas.microsoft.com/office/drawing/2014/main" id="{8B874F54-212A-0A02-EDAF-C3798CEE63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8187" y="2709863"/>
              <a:ext cx="1095959" cy="3798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200">
                  <a:solidFill>
                    <a:srgbClr val="0000CC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request()</a:t>
              </a:r>
            </a:p>
          </p:txBody>
        </p:sp>
        <p:sp>
          <p:nvSpPr>
            <p:cNvPr id="88084" name="Rectangle 23">
              <a:extLst>
                <a:ext uri="{FF2B5EF4-FFF2-40B4-BE49-F238E27FC236}">
                  <a16:creationId xmlns:a16="http://schemas.microsoft.com/office/drawing/2014/main" id="{CAE782CA-2BE8-1D19-DF2B-9383535AC3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8187" y="2925764"/>
              <a:ext cx="331949" cy="3798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200">
                  <a:solidFill>
                    <a:srgbClr val="0000CC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...</a:t>
              </a:r>
            </a:p>
          </p:txBody>
        </p:sp>
        <p:sp>
          <p:nvSpPr>
            <p:cNvPr id="88085" name="Freeform 24">
              <a:extLst>
                <a:ext uri="{FF2B5EF4-FFF2-40B4-BE49-F238E27FC236}">
                  <a16:creationId xmlns:a16="http://schemas.microsoft.com/office/drawing/2014/main" id="{FFF1C8E8-60D5-16F3-B31C-015DD094144B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8813" y="3635375"/>
              <a:ext cx="1746250" cy="1588"/>
            </a:xfrm>
            <a:custGeom>
              <a:avLst/>
              <a:gdLst>
                <a:gd name="T0" fmla="*/ 0 w 919"/>
                <a:gd name="T1" fmla="*/ 0 h 1588"/>
                <a:gd name="T2" fmla="*/ 2147483646 w 919"/>
                <a:gd name="T3" fmla="*/ 0 h 1588"/>
                <a:gd name="T4" fmla="*/ 0 w 919"/>
                <a:gd name="T5" fmla="*/ 0 h 1588"/>
                <a:gd name="T6" fmla="*/ 0 60000 65536"/>
                <a:gd name="T7" fmla="*/ 0 60000 65536"/>
                <a:gd name="T8" fmla="*/ 0 60000 65536"/>
                <a:gd name="T9" fmla="*/ 0 w 919"/>
                <a:gd name="T10" fmla="*/ 0 h 1588"/>
                <a:gd name="T11" fmla="*/ 919 w 919"/>
                <a:gd name="T12" fmla="*/ 1588 h 15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19" h="1588">
                  <a:moveTo>
                    <a:pt x="0" y="0"/>
                  </a:moveTo>
                  <a:lnTo>
                    <a:pt x="9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8086" name="Freeform 25">
              <a:extLst>
                <a:ext uri="{FF2B5EF4-FFF2-40B4-BE49-F238E27FC236}">
                  <a16:creationId xmlns:a16="http://schemas.microsoft.com/office/drawing/2014/main" id="{E60FCA79-C48A-925C-C4E2-E5375852B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8813" y="3635375"/>
              <a:ext cx="1746250" cy="1588"/>
            </a:xfrm>
            <a:custGeom>
              <a:avLst/>
              <a:gdLst>
                <a:gd name="T0" fmla="*/ 0 w 919"/>
                <a:gd name="T1" fmla="*/ 0 h 1588"/>
                <a:gd name="T2" fmla="*/ 2147483646 w 919"/>
                <a:gd name="T3" fmla="*/ 0 h 1588"/>
                <a:gd name="T4" fmla="*/ 0 w 919"/>
                <a:gd name="T5" fmla="*/ 0 h 1588"/>
                <a:gd name="T6" fmla="*/ 0 60000 65536"/>
                <a:gd name="T7" fmla="*/ 0 60000 65536"/>
                <a:gd name="T8" fmla="*/ 0 60000 65536"/>
                <a:gd name="T9" fmla="*/ 0 w 919"/>
                <a:gd name="T10" fmla="*/ 0 h 1588"/>
                <a:gd name="T11" fmla="*/ 919 w 919"/>
                <a:gd name="T12" fmla="*/ 1588 h 15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19" h="1588">
                  <a:moveTo>
                    <a:pt x="0" y="0"/>
                  </a:moveTo>
                  <a:lnTo>
                    <a:pt x="9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8087" name="Rectangle 26">
              <a:extLst>
                <a:ext uri="{FF2B5EF4-FFF2-40B4-BE49-F238E27FC236}">
                  <a16:creationId xmlns:a16="http://schemas.microsoft.com/office/drawing/2014/main" id="{60F09A5A-96D0-2B1C-75CF-C9EEEFE224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4500" y="5256213"/>
              <a:ext cx="1746250" cy="1419225"/>
            </a:xfrm>
            <a:prstGeom prst="rect">
              <a:avLst/>
            </a:prstGeom>
            <a:solidFill>
              <a:srgbClr val="FFCC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00772" tIns="50387" rIns="100772" bIns="50387"/>
            <a:lstStyle>
              <a:lvl1pPr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100">
                <a:solidFill>
                  <a:srgbClr val="0000CC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88088" name="Rectangle 27">
              <a:extLst>
                <a:ext uri="{FF2B5EF4-FFF2-40B4-BE49-F238E27FC236}">
                  <a16:creationId xmlns:a16="http://schemas.microsoft.com/office/drawing/2014/main" id="{A23DD661-111B-0ABF-2794-718C12DC6C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4500" y="5256213"/>
              <a:ext cx="1746250" cy="449262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00772" tIns="50387" rIns="100772" bIns="50387"/>
            <a:lstStyle>
              <a:lvl1pPr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100">
                <a:solidFill>
                  <a:srgbClr val="0000CC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88089" name="Rectangle 28">
              <a:extLst>
                <a:ext uri="{FF2B5EF4-FFF2-40B4-BE49-F238E27FC236}">
                  <a16:creationId xmlns:a16="http://schemas.microsoft.com/office/drawing/2014/main" id="{81274DDD-7207-B112-9FCB-E006956484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7128" y="5343525"/>
              <a:ext cx="1462158" cy="3798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200">
                  <a:solidFill>
                    <a:srgbClr val="0000CC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RealSubject</a:t>
              </a:r>
            </a:p>
          </p:txBody>
        </p:sp>
        <p:sp>
          <p:nvSpPr>
            <p:cNvPr id="88090" name="Rectangle 29">
              <a:extLst>
                <a:ext uri="{FF2B5EF4-FFF2-40B4-BE49-F238E27FC236}">
                  <a16:creationId xmlns:a16="http://schemas.microsoft.com/office/drawing/2014/main" id="{B1C4B747-4182-ECAD-D992-981470C0B8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4500" y="5705475"/>
              <a:ext cx="1746250" cy="157163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00772" tIns="50387" rIns="100772" bIns="50387"/>
            <a:lstStyle>
              <a:lvl1pPr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100">
                <a:solidFill>
                  <a:srgbClr val="0000CC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88091" name="Rectangle 30">
              <a:extLst>
                <a:ext uri="{FF2B5EF4-FFF2-40B4-BE49-F238E27FC236}">
                  <a16:creationId xmlns:a16="http://schemas.microsoft.com/office/drawing/2014/main" id="{B1E71032-C0FD-5ECB-AECB-E7E6087638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4500" y="5862638"/>
              <a:ext cx="1746250" cy="812800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00772" tIns="50387" rIns="100772" bIns="50387"/>
            <a:lstStyle>
              <a:lvl1pPr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100">
                <a:solidFill>
                  <a:srgbClr val="0000CC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88092" name="Rectangle 31">
              <a:extLst>
                <a:ext uri="{FF2B5EF4-FFF2-40B4-BE49-F238E27FC236}">
                  <a16:creationId xmlns:a16="http://schemas.microsoft.com/office/drawing/2014/main" id="{035E99BD-0D16-B735-2566-AFC3C837FC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3875" y="5948362"/>
              <a:ext cx="1095959" cy="3798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200">
                  <a:solidFill>
                    <a:srgbClr val="0000CC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request()</a:t>
              </a:r>
            </a:p>
          </p:txBody>
        </p:sp>
        <p:sp>
          <p:nvSpPr>
            <p:cNvPr id="88093" name="Rectangle 32">
              <a:extLst>
                <a:ext uri="{FF2B5EF4-FFF2-40B4-BE49-F238E27FC236}">
                  <a16:creationId xmlns:a16="http://schemas.microsoft.com/office/drawing/2014/main" id="{EF56E991-83A2-A04D-4AB5-0C6E3263E3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3875" y="6164264"/>
              <a:ext cx="331949" cy="3798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200">
                  <a:solidFill>
                    <a:srgbClr val="0000CC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...</a:t>
              </a:r>
            </a:p>
          </p:txBody>
        </p:sp>
        <p:sp>
          <p:nvSpPr>
            <p:cNvPr id="88094" name="Freeform 33">
              <a:extLst>
                <a:ext uri="{FF2B5EF4-FFF2-40B4-BE49-F238E27FC236}">
                  <a16:creationId xmlns:a16="http://schemas.microsoft.com/office/drawing/2014/main" id="{71FD5339-34E0-2EB1-7F30-404DCDC04A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4500" y="6675438"/>
              <a:ext cx="1746250" cy="1587"/>
            </a:xfrm>
            <a:custGeom>
              <a:avLst/>
              <a:gdLst>
                <a:gd name="T0" fmla="*/ 0 w 918"/>
                <a:gd name="T1" fmla="*/ 0 h 1588"/>
                <a:gd name="T2" fmla="*/ 2147483646 w 918"/>
                <a:gd name="T3" fmla="*/ 0 h 1588"/>
                <a:gd name="T4" fmla="*/ 0 w 918"/>
                <a:gd name="T5" fmla="*/ 0 h 1588"/>
                <a:gd name="T6" fmla="*/ 0 60000 65536"/>
                <a:gd name="T7" fmla="*/ 0 60000 65536"/>
                <a:gd name="T8" fmla="*/ 0 60000 65536"/>
                <a:gd name="T9" fmla="*/ 0 w 918"/>
                <a:gd name="T10" fmla="*/ 0 h 1588"/>
                <a:gd name="T11" fmla="*/ 918 w 918"/>
                <a:gd name="T12" fmla="*/ 1588 h 15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18" h="1588">
                  <a:moveTo>
                    <a:pt x="0" y="0"/>
                  </a:moveTo>
                  <a:lnTo>
                    <a:pt x="91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8095" name="Freeform 34">
              <a:extLst>
                <a:ext uri="{FF2B5EF4-FFF2-40B4-BE49-F238E27FC236}">
                  <a16:creationId xmlns:a16="http://schemas.microsoft.com/office/drawing/2014/main" id="{0BEA7225-2918-16A0-227E-54CAA97FBA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4500" y="6675438"/>
              <a:ext cx="1746250" cy="1587"/>
            </a:xfrm>
            <a:custGeom>
              <a:avLst/>
              <a:gdLst>
                <a:gd name="T0" fmla="*/ 0 w 918"/>
                <a:gd name="T1" fmla="*/ 0 h 1588"/>
                <a:gd name="T2" fmla="*/ 2147483646 w 918"/>
                <a:gd name="T3" fmla="*/ 0 h 1588"/>
                <a:gd name="T4" fmla="*/ 0 w 918"/>
                <a:gd name="T5" fmla="*/ 0 h 1588"/>
                <a:gd name="T6" fmla="*/ 0 60000 65536"/>
                <a:gd name="T7" fmla="*/ 0 60000 65536"/>
                <a:gd name="T8" fmla="*/ 0 60000 65536"/>
                <a:gd name="T9" fmla="*/ 0 w 918"/>
                <a:gd name="T10" fmla="*/ 0 h 1588"/>
                <a:gd name="T11" fmla="*/ 918 w 918"/>
                <a:gd name="T12" fmla="*/ 1588 h 15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18" h="1588">
                  <a:moveTo>
                    <a:pt x="0" y="0"/>
                  </a:moveTo>
                  <a:lnTo>
                    <a:pt x="91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8096" name="Rectangle 35">
              <a:extLst>
                <a:ext uri="{FF2B5EF4-FFF2-40B4-BE49-F238E27FC236}">
                  <a16:creationId xmlns:a16="http://schemas.microsoft.com/office/drawing/2014/main" id="{764A4E23-8295-163D-21F8-4D91089BA4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9950" y="5256213"/>
              <a:ext cx="1743075" cy="2027237"/>
            </a:xfrm>
            <a:prstGeom prst="rect">
              <a:avLst/>
            </a:prstGeom>
            <a:solidFill>
              <a:srgbClr val="FFCC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00772" tIns="50387" rIns="100772" bIns="50387"/>
            <a:lstStyle>
              <a:lvl1pPr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100">
                <a:solidFill>
                  <a:srgbClr val="0000CC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88097" name="Rectangle 36">
              <a:extLst>
                <a:ext uri="{FF2B5EF4-FFF2-40B4-BE49-F238E27FC236}">
                  <a16:creationId xmlns:a16="http://schemas.microsoft.com/office/drawing/2014/main" id="{7799960B-7665-0BB9-59CB-2D4CFBBD12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9950" y="5256213"/>
              <a:ext cx="1743075" cy="449262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00772" tIns="50387" rIns="100772" bIns="50387"/>
            <a:lstStyle>
              <a:lvl1pPr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100">
                <a:solidFill>
                  <a:srgbClr val="0000CC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88098" name="Rectangle 37">
              <a:extLst>
                <a:ext uri="{FF2B5EF4-FFF2-40B4-BE49-F238E27FC236}">
                  <a16:creationId xmlns:a16="http://schemas.microsoft.com/office/drawing/2014/main" id="{9F357143-FD59-0771-5544-FB3D3477C5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2249" y="5343525"/>
              <a:ext cx="677071" cy="3798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200">
                  <a:solidFill>
                    <a:srgbClr val="0000CC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Proxy</a:t>
              </a:r>
            </a:p>
          </p:txBody>
        </p:sp>
        <p:sp>
          <p:nvSpPr>
            <p:cNvPr id="88099" name="Rectangle 38">
              <a:extLst>
                <a:ext uri="{FF2B5EF4-FFF2-40B4-BE49-F238E27FC236}">
                  <a16:creationId xmlns:a16="http://schemas.microsoft.com/office/drawing/2014/main" id="{FDD5CBED-6317-52C8-960E-CAE3C60674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9950" y="5705475"/>
              <a:ext cx="1743075" cy="258763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00772" tIns="50387" rIns="100772" bIns="50387"/>
            <a:lstStyle>
              <a:lvl1pPr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100">
                <a:solidFill>
                  <a:srgbClr val="0000CC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88100" name="Rectangle 39">
              <a:extLst>
                <a:ext uri="{FF2B5EF4-FFF2-40B4-BE49-F238E27FC236}">
                  <a16:creationId xmlns:a16="http://schemas.microsoft.com/office/drawing/2014/main" id="{C44D18C9-06B4-F196-03D1-68F4401AD2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9950" y="5964238"/>
              <a:ext cx="1743075" cy="1319212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00772" tIns="50387" rIns="100772" bIns="50387"/>
            <a:lstStyle>
              <a:lvl1pPr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100">
                <a:solidFill>
                  <a:srgbClr val="0000CC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88101" name="Rectangle 40">
              <a:extLst>
                <a:ext uri="{FF2B5EF4-FFF2-40B4-BE49-F238E27FC236}">
                  <a16:creationId xmlns:a16="http://schemas.microsoft.com/office/drawing/2014/main" id="{251F8E2F-5A11-0FDF-03E0-9D6EC61727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9326" y="6045200"/>
              <a:ext cx="1095959" cy="3798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200">
                  <a:solidFill>
                    <a:srgbClr val="0000CC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request()</a:t>
              </a:r>
            </a:p>
          </p:txBody>
        </p:sp>
        <p:sp>
          <p:nvSpPr>
            <p:cNvPr id="88102" name="Rectangle 41">
              <a:extLst>
                <a:ext uri="{FF2B5EF4-FFF2-40B4-BE49-F238E27FC236}">
                  <a16:creationId xmlns:a16="http://schemas.microsoft.com/office/drawing/2014/main" id="{71848C2C-F1E9-F991-3970-D85EE49260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9324" y="6262688"/>
              <a:ext cx="331949" cy="3798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200">
                  <a:solidFill>
                    <a:srgbClr val="0000CC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...</a:t>
              </a:r>
            </a:p>
          </p:txBody>
        </p:sp>
        <p:sp>
          <p:nvSpPr>
            <p:cNvPr id="88103" name="Freeform 42">
              <a:extLst>
                <a:ext uri="{FF2B5EF4-FFF2-40B4-BE49-F238E27FC236}">
                  <a16:creationId xmlns:a16="http://schemas.microsoft.com/office/drawing/2014/main" id="{08D949BB-3977-6741-BB9A-63B7A7618AC1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9950" y="7283450"/>
              <a:ext cx="1743075" cy="1588"/>
            </a:xfrm>
            <a:custGeom>
              <a:avLst/>
              <a:gdLst>
                <a:gd name="T0" fmla="*/ 0 w 918"/>
                <a:gd name="T1" fmla="*/ 0 h 1588"/>
                <a:gd name="T2" fmla="*/ 2147483646 w 918"/>
                <a:gd name="T3" fmla="*/ 0 h 1588"/>
                <a:gd name="T4" fmla="*/ 0 w 918"/>
                <a:gd name="T5" fmla="*/ 0 h 1588"/>
                <a:gd name="T6" fmla="*/ 0 60000 65536"/>
                <a:gd name="T7" fmla="*/ 0 60000 65536"/>
                <a:gd name="T8" fmla="*/ 0 60000 65536"/>
                <a:gd name="T9" fmla="*/ 0 w 918"/>
                <a:gd name="T10" fmla="*/ 0 h 1588"/>
                <a:gd name="T11" fmla="*/ 918 w 918"/>
                <a:gd name="T12" fmla="*/ 1588 h 15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18" h="1588">
                  <a:moveTo>
                    <a:pt x="0" y="0"/>
                  </a:moveTo>
                  <a:lnTo>
                    <a:pt x="91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8104" name="Freeform 43">
              <a:extLst>
                <a:ext uri="{FF2B5EF4-FFF2-40B4-BE49-F238E27FC236}">
                  <a16:creationId xmlns:a16="http://schemas.microsoft.com/office/drawing/2014/main" id="{6E4A3537-A437-286A-84BB-639B32DF067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9950" y="7283450"/>
              <a:ext cx="1743075" cy="1588"/>
            </a:xfrm>
            <a:custGeom>
              <a:avLst/>
              <a:gdLst>
                <a:gd name="T0" fmla="*/ 0 w 918"/>
                <a:gd name="T1" fmla="*/ 0 h 1588"/>
                <a:gd name="T2" fmla="*/ 2147483646 w 918"/>
                <a:gd name="T3" fmla="*/ 0 h 1588"/>
                <a:gd name="T4" fmla="*/ 0 w 918"/>
                <a:gd name="T5" fmla="*/ 0 h 1588"/>
                <a:gd name="T6" fmla="*/ 0 60000 65536"/>
                <a:gd name="T7" fmla="*/ 0 60000 65536"/>
                <a:gd name="T8" fmla="*/ 0 60000 65536"/>
                <a:gd name="T9" fmla="*/ 0 w 918"/>
                <a:gd name="T10" fmla="*/ 0 h 1588"/>
                <a:gd name="T11" fmla="*/ 918 w 918"/>
                <a:gd name="T12" fmla="*/ 1588 h 15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18" h="1588">
                  <a:moveTo>
                    <a:pt x="0" y="0"/>
                  </a:moveTo>
                  <a:lnTo>
                    <a:pt x="91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8105" name="Line 60">
              <a:extLst>
                <a:ext uri="{FF2B5EF4-FFF2-40B4-BE49-F238E27FC236}">
                  <a16:creationId xmlns:a16="http://schemas.microsoft.com/office/drawing/2014/main" id="{4D80AD98-0B4F-C63A-2004-18F632C8D9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446713" y="6172200"/>
              <a:ext cx="111125" cy="793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8106" name="Line 80">
              <a:extLst>
                <a:ext uri="{FF2B5EF4-FFF2-40B4-BE49-F238E27FC236}">
                  <a16:creationId xmlns:a16="http://schemas.microsoft.com/office/drawing/2014/main" id="{D5D2E889-0F57-56E0-9805-2B79DBEB0F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4850" y="2719388"/>
              <a:ext cx="1223963" cy="476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8107" name="Freeform 81">
              <a:extLst>
                <a:ext uri="{FF2B5EF4-FFF2-40B4-BE49-F238E27FC236}">
                  <a16:creationId xmlns:a16="http://schemas.microsoft.com/office/drawing/2014/main" id="{B56612E6-5DB6-D3F1-2916-AA87042ADFB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5300" y="2654300"/>
              <a:ext cx="163513" cy="123825"/>
            </a:xfrm>
            <a:custGeom>
              <a:avLst/>
              <a:gdLst>
                <a:gd name="T0" fmla="*/ 0 w 86"/>
                <a:gd name="T1" fmla="*/ 2147483646 h 57"/>
                <a:gd name="T2" fmla="*/ 2147483646 w 86"/>
                <a:gd name="T3" fmla="*/ 2147483646 h 57"/>
                <a:gd name="T4" fmla="*/ 0 w 86"/>
                <a:gd name="T5" fmla="*/ 0 h 57"/>
                <a:gd name="T6" fmla="*/ 0 60000 65536"/>
                <a:gd name="T7" fmla="*/ 0 60000 65536"/>
                <a:gd name="T8" fmla="*/ 0 60000 65536"/>
                <a:gd name="T9" fmla="*/ 0 w 86"/>
                <a:gd name="T10" fmla="*/ 0 h 57"/>
                <a:gd name="T11" fmla="*/ 86 w 86"/>
                <a:gd name="T12" fmla="*/ 57 h 5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" h="57">
                  <a:moveTo>
                    <a:pt x="0" y="57"/>
                  </a:moveTo>
                  <a:lnTo>
                    <a:pt x="86" y="30"/>
                  </a:ln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8108" name="Freeform 82">
              <a:extLst>
                <a:ext uri="{FF2B5EF4-FFF2-40B4-BE49-F238E27FC236}">
                  <a16:creationId xmlns:a16="http://schemas.microsoft.com/office/drawing/2014/main" id="{330F0E53-A4E2-DD92-34B4-F769CBADFA3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6038" y="3816350"/>
              <a:ext cx="1482725" cy="1439863"/>
            </a:xfrm>
            <a:custGeom>
              <a:avLst/>
              <a:gdLst>
                <a:gd name="T0" fmla="*/ 0 w 781"/>
                <a:gd name="T1" fmla="*/ 2147483646 h 652"/>
                <a:gd name="T2" fmla="*/ 0 w 781"/>
                <a:gd name="T3" fmla="*/ 2147483646 h 652"/>
                <a:gd name="T4" fmla="*/ 2147483646 w 781"/>
                <a:gd name="T5" fmla="*/ 2147483646 h 652"/>
                <a:gd name="T6" fmla="*/ 2147483646 w 781"/>
                <a:gd name="T7" fmla="*/ 2147483646 h 652"/>
                <a:gd name="T8" fmla="*/ 2147483646 w 781"/>
                <a:gd name="T9" fmla="*/ 0 h 6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1"/>
                <a:gd name="T16" fmla="*/ 0 h 652"/>
                <a:gd name="T17" fmla="*/ 781 w 781"/>
                <a:gd name="T18" fmla="*/ 652 h 6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1" h="652">
                  <a:moveTo>
                    <a:pt x="0" y="652"/>
                  </a:moveTo>
                  <a:lnTo>
                    <a:pt x="0" y="285"/>
                  </a:lnTo>
                  <a:lnTo>
                    <a:pt x="392" y="285"/>
                  </a:lnTo>
                  <a:lnTo>
                    <a:pt x="781" y="285"/>
                  </a:lnTo>
                  <a:lnTo>
                    <a:pt x="781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8109" name="Freeform 83">
              <a:extLst>
                <a:ext uri="{FF2B5EF4-FFF2-40B4-BE49-F238E27FC236}">
                  <a16:creationId xmlns:a16="http://schemas.microsoft.com/office/drawing/2014/main" id="{FA0FBB39-9B97-DB0D-9D63-099D6C31F63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7963" y="3635375"/>
              <a:ext cx="106362" cy="180975"/>
            </a:xfrm>
            <a:custGeom>
              <a:avLst/>
              <a:gdLst>
                <a:gd name="T0" fmla="*/ 2147483646 w 56"/>
                <a:gd name="T1" fmla="*/ 2147483646 h 83"/>
                <a:gd name="T2" fmla="*/ 2147483646 w 56"/>
                <a:gd name="T3" fmla="*/ 0 h 83"/>
                <a:gd name="T4" fmla="*/ 0 w 56"/>
                <a:gd name="T5" fmla="*/ 2147483646 h 83"/>
                <a:gd name="T6" fmla="*/ 2147483646 w 56"/>
                <a:gd name="T7" fmla="*/ 2147483646 h 8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"/>
                <a:gd name="T13" fmla="*/ 0 h 83"/>
                <a:gd name="T14" fmla="*/ 56 w 56"/>
                <a:gd name="T15" fmla="*/ 83 h 8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" h="83">
                  <a:moveTo>
                    <a:pt x="56" y="83"/>
                  </a:moveTo>
                  <a:lnTo>
                    <a:pt x="27" y="0"/>
                  </a:lnTo>
                  <a:lnTo>
                    <a:pt x="0" y="83"/>
                  </a:lnTo>
                  <a:lnTo>
                    <a:pt x="56" y="83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8110" name="Freeform 84">
              <a:extLst>
                <a:ext uri="{FF2B5EF4-FFF2-40B4-BE49-F238E27FC236}">
                  <a16:creationId xmlns:a16="http://schemas.microsoft.com/office/drawing/2014/main" id="{35943A7C-3C5C-0460-4E25-DB9FA4AE305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8763" y="3816350"/>
              <a:ext cx="1484312" cy="1439863"/>
            </a:xfrm>
            <a:custGeom>
              <a:avLst/>
              <a:gdLst>
                <a:gd name="T0" fmla="*/ 2147483646 w 781"/>
                <a:gd name="T1" fmla="*/ 2147483646 h 652"/>
                <a:gd name="T2" fmla="*/ 2147483646 w 781"/>
                <a:gd name="T3" fmla="*/ 2147483646 h 652"/>
                <a:gd name="T4" fmla="*/ 2147483646 w 781"/>
                <a:gd name="T5" fmla="*/ 2147483646 h 652"/>
                <a:gd name="T6" fmla="*/ 0 w 781"/>
                <a:gd name="T7" fmla="*/ 2147483646 h 652"/>
                <a:gd name="T8" fmla="*/ 0 w 781"/>
                <a:gd name="T9" fmla="*/ 0 h 6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1"/>
                <a:gd name="T16" fmla="*/ 0 h 652"/>
                <a:gd name="T17" fmla="*/ 781 w 781"/>
                <a:gd name="T18" fmla="*/ 652 h 6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1" h="652">
                  <a:moveTo>
                    <a:pt x="781" y="652"/>
                  </a:moveTo>
                  <a:lnTo>
                    <a:pt x="781" y="285"/>
                  </a:lnTo>
                  <a:lnTo>
                    <a:pt x="389" y="285"/>
                  </a:lnTo>
                  <a:lnTo>
                    <a:pt x="0" y="285"/>
                  </a:ln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8111" name="Freeform 85">
              <a:extLst>
                <a:ext uri="{FF2B5EF4-FFF2-40B4-BE49-F238E27FC236}">
                  <a16:creationId xmlns:a16="http://schemas.microsoft.com/office/drawing/2014/main" id="{203649AD-3C33-890D-4FC2-33C0B4F36CF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7963" y="3635375"/>
              <a:ext cx="106362" cy="180975"/>
            </a:xfrm>
            <a:custGeom>
              <a:avLst/>
              <a:gdLst>
                <a:gd name="T0" fmla="*/ 2147483646 w 56"/>
                <a:gd name="T1" fmla="*/ 2147483646 h 83"/>
                <a:gd name="T2" fmla="*/ 2147483646 w 56"/>
                <a:gd name="T3" fmla="*/ 0 h 83"/>
                <a:gd name="T4" fmla="*/ 0 w 56"/>
                <a:gd name="T5" fmla="*/ 2147483646 h 83"/>
                <a:gd name="T6" fmla="*/ 2147483646 w 56"/>
                <a:gd name="T7" fmla="*/ 2147483646 h 8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"/>
                <a:gd name="T13" fmla="*/ 0 h 83"/>
                <a:gd name="T14" fmla="*/ 56 w 56"/>
                <a:gd name="T15" fmla="*/ 83 h 8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" h="83">
                  <a:moveTo>
                    <a:pt x="56" y="83"/>
                  </a:moveTo>
                  <a:lnTo>
                    <a:pt x="27" y="0"/>
                  </a:lnTo>
                  <a:lnTo>
                    <a:pt x="0" y="83"/>
                  </a:lnTo>
                  <a:lnTo>
                    <a:pt x="56" y="83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8112" name="Freeform 86">
              <a:extLst>
                <a:ext uri="{FF2B5EF4-FFF2-40B4-BE49-F238E27FC236}">
                  <a16:creationId xmlns:a16="http://schemas.microsoft.com/office/drawing/2014/main" id="{8859B293-7292-63A8-DB38-855AD74AC4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0750" y="5964238"/>
              <a:ext cx="1219200" cy="303212"/>
            </a:xfrm>
            <a:custGeom>
              <a:avLst/>
              <a:gdLst>
                <a:gd name="T0" fmla="*/ 2147483646 w 642"/>
                <a:gd name="T1" fmla="*/ 2147483646 h 138"/>
                <a:gd name="T2" fmla="*/ 2147483646 w 642"/>
                <a:gd name="T3" fmla="*/ 2147483646 h 138"/>
                <a:gd name="T4" fmla="*/ 2147483646 w 642"/>
                <a:gd name="T5" fmla="*/ 0 h 138"/>
                <a:gd name="T6" fmla="*/ 0 w 642"/>
                <a:gd name="T7" fmla="*/ 0 h 13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2"/>
                <a:gd name="T13" fmla="*/ 0 h 138"/>
                <a:gd name="T14" fmla="*/ 642 w 642"/>
                <a:gd name="T15" fmla="*/ 138 h 1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2" h="138">
                  <a:moveTo>
                    <a:pt x="642" y="138"/>
                  </a:moveTo>
                  <a:lnTo>
                    <a:pt x="505" y="138"/>
                  </a:lnTo>
                  <a:lnTo>
                    <a:pt x="505" y="0"/>
                  </a:ln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8113" name="Freeform 87">
              <a:extLst>
                <a:ext uri="{FF2B5EF4-FFF2-40B4-BE49-F238E27FC236}">
                  <a16:creationId xmlns:a16="http://schemas.microsoft.com/office/drawing/2014/main" id="{46D046D4-4076-F8CE-D93B-8EDC308868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0750" y="5900738"/>
              <a:ext cx="157163" cy="123825"/>
            </a:xfrm>
            <a:custGeom>
              <a:avLst/>
              <a:gdLst>
                <a:gd name="T0" fmla="*/ 2147483646 w 84"/>
                <a:gd name="T1" fmla="*/ 0 h 56"/>
                <a:gd name="T2" fmla="*/ 0 w 84"/>
                <a:gd name="T3" fmla="*/ 2147483646 h 56"/>
                <a:gd name="T4" fmla="*/ 2147483646 w 84"/>
                <a:gd name="T5" fmla="*/ 2147483646 h 56"/>
                <a:gd name="T6" fmla="*/ 0 60000 65536"/>
                <a:gd name="T7" fmla="*/ 0 60000 65536"/>
                <a:gd name="T8" fmla="*/ 0 60000 65536"/>
                <a:gd name="T9" fmla="*/ 0 w 84"/>
                <a:gd name="T10" fmla="*/ 0 h 56"/>
                <a:gd name="T11" fmla="*/ 84 w 84"/>
                <a:gd name="T12" fmla="*/ 56 h 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4" h="56">
                  <a:moveTo>
                    <a:pt x="84" y="0"/>
                  </a:moveTo>
                  <a:lnTo>
                    <a:pt x="0" y="29"/>
                  </a:lnTo>
                  <a:lnTo>
                    <a:pt x="84" y="56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8114" name="Rectangle 15">
              <a:extLst>
                <a:ext uri="{FF2B5EF4-FFF2-40B4-BE49-F238E27FC236}">
                  <a16:creationId xmlns:a16="http://schemas.microsoft.com/office/drawing/2014/main" id="{1FACDC31-F424-FFDF-F04A-8C014E3147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0588" y="5530851"/>
              <a:ext cx="1366357" cy="583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9724" tIns="48987" rIns="99724" bIns="48987">
              <a:spAutoFit/>
            </a:bodyPr>
            <a:lstStyle>
              <a:lvl1pPr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2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delegate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98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8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98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98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id="{EC7AFAC1-B046-FFFB-314A-8D491F622F7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68338" y="125413"/>
            <a:ext cx="8569325" cy="923925"/>
          </a:xfrm>
        </p:spPr>
        <p:txBody>
          <a:bodyPr lIns="100772" tIns="50387" rIns="100772" bIns="50387" anchor="b"/>
          <a:lstStyle/>
          <a:p>
            <a:pPr eaLnBrk="1" hangingPunct="1"/>
            <a:r>
              <a:rPr lang="en-US" altLang="en-US" sz="3600"/>
              <a:t>Proxy Structure</a:t>
            </a:r>
          </a:p>
        </p:txBody>
      </p:sp>
      <p:sp>
        <p:nvSpPr>
          <p:cNvPr id="87043" name="AutoShape 7">
            <a:extLst>
              <a:ext uri="{FF2B5EF4-FFF2-40B4-BE49-F238E27FC236}">
                <a16:creationId xmlns:a16="http://schemas.microsoft.com/office/drawing/2014/main" id="{2CB54A0D-8192-084E-AC01-326C1755479E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755650" y="2182813"/>
            <a:ext cx="8821738" cy="480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7044" name="Line 44">
            <a:extLst>
              <a:ext uri="{FF2B5EF4-FFF2-40B4-BE49-F238E27FC236}">
                <a16:creationId xmlns:a16="http://schemas.microsoft.com/office/drawing/2014/main" id="{A0E261D1-97F6-011E-8FA5-ACC198CDD82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348663" y="3235325"/>
            <a:ext cx="114300" cy="635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7045" name="Line 45">
            <a:extLst>
              <a:ext uri="{FF2B5EF4-FFF2-40B4-BE49-F238E27FC236}">
                <a16:creationId xmlns:a16="http://schemas.microsoft.com/office/drawing/2014/main" id="{A14D84E4-D40E-7ADA-AD58-7B95A19DA3B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169275" y="3222625"/>
            <a:ext cx="111125" cy="7938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7046" name="Line 46">
            <a:extLst>
              <a:ext uri="{FF2B5EF4-FFF2-40B4-BE49-F238E27FC236}">
                <a16:creationId xmlns:a16="http://schemas.microsoft.com/office/drawing/2014/main" id="{42FB4297-E005-541B-073D-4DFE023B590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986713" y="3213100"/>
            <a:ext cx="112712" cy="635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7047" name="Line 47">
            <a:extLst>
              <a:ext uri="{FF2B5EF4-FFF2-40B4-BE49-F238E27FC236}">
                <a16:creationId xmlns:a16="http://schemas.microsoft.com/office/drawing/2014/main" id="{B704BC06-928A-07BD-F687-FCFFCBEE595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805738" y="3200400"/>
            <a:ext cx="111125" cy="7938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7048" name="Line 48">
            <a:extLst>
              <a:ext uri="{FF2B5EF4-FFF2-40B4-BE49-F238E27FC236}">
                <a16:creationId xmlns:a16="http://schemas.microsoft.com/office/drawing/2014/main" id="{0F178AE9-BB22-02EC-7207-E3CAC31D13D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623175" y="3190875"/>
            <a:ext cx="112713" cy="952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7049" name="Line 49">
            <a:extLst>
              <a:ext uri="{FF2B5EF4-FFF2-40B4-BE49-F238E27FC236}">
                <a16:creationId xmlns:a16="http://schemas.microsoft.com/office/drawing/2014/main" id="{9BDDE0DB-D108-8440-F956-796D3BF9BC9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443788" y="3409950"/>
            <a:ext cx="111125" cy="31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7050" name="Line 50">
            <a:extLst>
              <a:ext uri="{FF2B5EF4-FFF2-40B4-BE49-F238E27FC236}">
                <a16:creationId xmlns:a16="http://schemas.microsoft.com/office/drawing/2014/main" id="{9C6791D2-195B-0756-A8AD-8DD8FAA19AC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261225" y="3397250"/>
            <a:ext cx="112713" cy="7938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7051" name="Line 54">
            <a:extLst>
              <a:ext uri="{FF2B5EF4-FFF2-40B4-BE49-F238E27FC236}">
                <a16:creationId xmlns:a16="http://schemas.microsoft.com/office/drawing/2014/main" id="{6D8B57F6-454E-0A9D-7075-7C30A5D687F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32488" y="3765550"/>
            <a:ext cx="2416175" cy="2416175"/>
          </a:xfrm>
          <a:prstGeom prst="line">
            <a:avLst/>
          </a:prstGeom>
          <a:noFill/>
          <a:ln w="38100">
            <a:solidFill>
              <a:srgbClr val="0000CC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7052" name="Line 61">
            <a:extLst>
              <a:ext uri="{FF2B5EF4-FFF2-40B4-BE49-F238E27FC236}">
                <a16:creationId xmlns:a16="http://schemas.microsoft.com/office/drawing/2014/main" id="{49DB973C-1FD3-2B3A-AFD4-4BB534495A5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348663" y="3241675"/>
            <a:ext cx="114300" cy="1905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7053" name="Line 62">
            <a:extLst>
              <a:ext uri="{FF2B5EF4-FFF2-40B4-BE49-F238E27FC236}">
                <a16:creationId xmlns:a16="http://schemas.microsoft.com/office/drawing/2014/main" id="{45AF82B0-74C9-6026-B7EE-57729D880A7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69275" y="3273425"/>
            <a:ext cx="111125" cy="2222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7054" name="Line 63">
            <a:extLst>
              <a:ext uri="{FF2B5EF4-FFF2-40B4-BE49-F238E27FC236}">
                <a16:creationId xmlns:a16="http://schemas.microsoft.com/office/drawing/2014/main" id="{8398928B-FFDA-1477-4A69-748BD73479C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462963" y="3222625"/>
            <a:ext cx="111125" cy="1905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7055" name="Line 64">
            <a:extLst>
              <a:ext uri="{FF2B5EF4-FFF2-40B4-BE49-F238E27FC236}">
                <a16:creationId xmlns:a16="http://schemas.microsoft.com/office/drawing/2014/main" id="{F425FF81-214C-079A-DCD7-F4BA6E61F65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642350" y="3190875"/>
            <a:ext cx="111125" cy="17463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7056" name="Line 65">
            <a:extLst>
              <a:ext uri="{FF2B5EF4-FFF2-40B4-BE49-F238E27FC236}">
                <a16:creationId xmlns:a16="http://schemas.microsoft.com/office/drawing/2014/main" id="{FFFCAD3C-9980-6971-E6EF-7F88B300B72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462963" y="3222625"/>
            <a:ext cx="111125" cy="1905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7057" name="Line 66">
            <a:extLst>
              <a:ext uri="{FF2B5EF4-FFF2-40B4-BE49-F238E27FC236}">
                <a16:creationId xmlns:a16="http://schemas.microsoft.com/office/drawing/2014/main" id="{09780E74-09A3-B9AD-93B2-152073BCC07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642350" y="3190875"/>
            <a:ext cx="111125" cy="17463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7058" name="Freeform 68">
            <a:extLst>
              <a:ext uri="{FF2B5EF4-FFF2-40B4-BE49-F238E27FC236}">
                <a16:creationId xmlns:a16="http://schemas.microsoft.com/office/drawing/2014/main" id="{81ADF885-C1F0-A51F-378C-7802050BB1AA}"/>
              </a:ext>
            </a:extLst>
          </p:cNvPr>
          <p:cNvSpPr>
            <a:spLocks/>
          </p:cNvSpPr>
          <p:nvPr/>
        </p:nvSpPr>
        <p:spPr bwMode="auto">
          <a:xfrm>
            <a:off x="7996238" y="3244850"/>
            <a:ext cx="115887" cy="136525"/>
          </a:xfrm>
          <a:custGeom>
            <a:avLst/>
            <a:gdLst>
              <a:gd name="T0" fmla="*/ 2147483646 w 61"/>
              <a:gd name="T1" fmla="*/ 2147483646 h 61"/>
              <a:gd name="T2" fmla="*/ 2147483646 w 61"/>
              <a:gd name="T3" fmla="*/ 2147483646 h 61"/>
              <a:gd name="T4" fmla="*/ 2147483646 w 61"/>
              <a:gd name="T5" fmla="*/ 2147483646 h 61"/>
              <a:gd name="T6" fmla="*/ 2147483646 w 61"/>
              <a:gd name="T7" fmla="*/ 0 h 61"/>
              <a:gd name="T8" fmla="*/ 2147483646 w 61"/>
              <a:gd name="T9" fmla="*/ 2147483646 h 61"/>
              <a:gd name="T10" fmla="*/ 2147483646 w 61"/>
              <a:gd name="T11" fmla="*/ 2147483646 h 61"/>
              <a:gd name="T12" fmla="*/ 0 w 61"/>
              <a:gd name="T13" fmla="*/ 2147483646 h 61"/>
              <a:gd name="T14" fmla="*/ 2147483646 w 61"/>
              <a:gd name="T15" fmla="*/ 2147483646 h 61"/>
              <a:gd name="T16" fmla="*/ 2147483646 w 61"/>
              <a:gd name="T17" fmla="*/ 2147483646 h 61"/>
              <a:gd name="T18" fmla="*/ 2147483646 w 61"/>
              <a:gd name="T19" fmla="*/ 2147483646 h 61"/>
              <a:gd name="T20" fmla="*/ 2147483646 w 61"/>
              <a:gd name="T21" fmla="*/ 2147483646 h 61"/>
              <a:gd name="T22" fmla="*/ 2147483646 w 61"/>
              <a:gd name="T23" fmla="*/ 2147483646 h 61"/>
              <a:gd name="T24" fmla="*/ 2147483646 w 61"/>
              <a:gd name="T25" fmla="*/ 2147483646 h 6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61"/>
              <a:gd name="T40" fmla="*/ 0 h 61"/>
              <a:gd name="T41" fmla="*/ 61 w 61"/>
              <a:gd name="T42" fmla="*/ 61 h 61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61" h="61">
                <a:moveTo>
                  <a:pt x="61" y="27"/>
                </a:moveTo>
                <a:lnTo>
                  <a:pt x="54" y="12"/>
                </a:lnTo>
                <a:lnTo>
                  <a:pt x="42" y="2"/>
                </a:lnTo>
                <a:lnTo>
                  <a:pt x="27" y="0"/>
                </a:lnTo>
                <a:lnTo>
                  <a:pt x="12" y="7"/>
                </a:lnTo>
                <a:lnTo>
                  <a:pt x="2" y="20"/>
                </a:lnTo>
                <a:lnTo>
                  <a:pt x="0" y="37"/>
                </a:lnTo>
                <a:lnTo>
                  <a:pt x="7" y="49"/>
                </a:lnTo>
                <a:lnTo>
                  <a:pt x="20" y="59"/>
                </a:lnTo>
                <a:lnTo>
                  <a:pt x="34" y="61"/>
                </a:lnTo>
                <a:lnTo>
                  <a:pt x="49" y="54"/>
                </a:lnTo>
                <a:lnTo>
                  <a:pt x="59" y="42"/>
                </a:lnTo>
                <a:lnTo>
                  <a:pt x="61" y="27"/>
                </a:lnTo>
              </a:path>
            </a:pathLst>
          </a:cu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7059" name="Freeform 69">
            <a:extLst>
              <a:ext uri="{FF2B5EF4-FFF2-40B4-BE49-F238E27FC236}">
                <a16:creationId xmlns:a16="http://schemas.microsoft.com/office/drawing/2014/main" id="{5393696A-FF74-96F8-E90E-FB8EE140B45B}"/>
              </a:ext>
            </a:extLst>
          </p:cNvPr>
          <p:cNvSpPr>
            <a:spLocks/>
          </p:cNvSpPr>
          <p:nvPr/>
        </p:nvSpPr>
        <p:spPr bwMode="auto">
          <a:xfrm>
            <a:off x="8810625" y="3105150"/>
            <a:ext cx="115888" cy="130175"/>
          </a:xfrm>
          <a:custGeom>
            <a:avLst/>
            <a:gdLst>
              <a:gd name="T0" fmla="*/ 0 w 61"/>
              <a:gd name="T1" fmla="*/ 2147483646 h 59"/>
              <a:gd name="T2" fmla="*/ 2147483646 w 61"/>
              <a:gd name="T3" fmla="*/ 2147483646 h 59"/>
              <a:gd name="T4" fmla="*/ 2147483646 w 61"/>
              <a:gd name="T5" fmla="*/ 2147483646 h 59"/>
              <a:gd name="T6" fmla="*/ 2147483646 w 61"/>
              <a:gd name="T7" fmla="*/ 2147483646 h 59"/>
              <a:gd name="T8" fmla="*/ 2147483646 w 61"/>
              <a:gd name="T9" fmla="*/ 2147483646 h 59"/>
              <a:gd name="T10" fmla="*/ 2147483646 w 61"/>
              <a:gd name="T11" fmla="*/ 2147483646 h 59"/>
              <a:gd name="T12" fmla="*/ 2147483646 w 61"/>
              <a:gd name="T13" fmla="*/ 2147483646 h 59"/>
              <a:gd name="T14" fmla="*/ 2147483646 w 61"/>
              <a:gd name="T15" fmla="*/ 2147483646 h 59"/>
              <a:gd name="T16" fmla="*/ 2147483646 w 61"/>
              <a:gd name="T17" fmla="*/ 0 h 59"/>
              <a:gd name="T18" fmla="*/ 2147483646 w 61"/>
              <a:gd name="T19" fmla="*/ 0 h 59"/>
              <a:gd name="T20" fmla="*/ 2147483646 w 61"/>
              <a:gd name="T21" fmla="*/ 2147483646 h 59"/>
              <a:gd name="T22" fmla="*/ 2147483646 w 61"/>
              <a:gd name="T23" fmla="*/ 2147483646 h 59"/>
              <a:gd name="T24" fmla="*/ 0 w 61"/>
              <a:gd name="T25" fmla="*/ 2147483646 h 5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61"/>
              <a:gd name="T40" fmla="*/ 0 h 59"/>
              <a:gd name="T41" fmla="*/ 61 w 61"/>
              <a:gd name="T42" fmla="*/ 59 h 5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61" h="59">
                <a:moveTo>
                  <a:pt x="0" y="35"/>
                </a:moveTo>
                <a:lnTo>
                  <a:pt x="7" y="49"/>
                </a:lnTo>
                <a:lnTo>
                  <a:pt x="19" y="57"/>
                </a:lnTo>
                <a:lnTo>
                  <a:pt x="34" y="59"/>
                </a:lnTo>
                <a:lnTo>
                  <a:pt x="49" y="52"/>
                </a:lnTo>
                <a:lnTo>
                  <a:pt x="58" y="39"/>
                </a:lnTo>
                <a:lnTo>
                  <a:pt x="61" y="25"/>
                </a:lnTo>
                <a:lnTo>
                  <a:pt x="53" y="10"/>
                </a:lnTo>
                <a:lnTo>
                  <a:pt x="41" y="0"/>
                </a:lnTo>
                <a:lnTo>
                  <a:pt x="27" y="0"/>
                </a:lnTo>
                <a:lnTo>
                  <a:pt x="12" y="5"/>
                </a:lnTo>
                <a:lnTo>
                  <a:pt x="2" y="17"/>
                </a:lnTo>
                <a:lnTo>
                  <a:pt x="0" y="35"/>
                </a:lnTo>
              </a:path>
            </a:pathLst>
          </a:cu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7060" name="Freeform 70">
            <a:extLst>
              <a:ext uri="{FF2B5EF4-FFF2-40B4-BE49-F238E27FC236}">
                <a16:creationId xmlns:a16="http://schemas.microsoft.com/office/drawing/2014/main" id="{A4C8B32E-4129-341D-CDB6-E4DAA9F61398}"/>
              </a:ext>
            </a:extLst>
          </p:cNvPr>
          <p:cNvSpPr>
            <a:spLocks/>
          </p:cNvSpPr>
          <p:nvPr/>
        </p:nvSpPr>
        <p:spPr bwMode="auto">
          <a:xfrm>
            <a:off x="8810625" y="3105150"/>
            <a:ext cx="115888" cy="130175"/>
          </a:xfrm>
          <a:custGeom>
            <a:avLst/>
            <a:gdLst>
              <a:gd name="T0" fmla="*/ 0 w 61"/>
              <a:gd name="T1" fmla="*/ 2147483646 h 59"/>
              <a:gd name="T2" fmla="*/ 2147483646 w 61"/>
              <a:gd name="T3" fmla="*/ 2147483646 h 59"/>
              <a:gd name="T4" fmla="*/ 2147483646 w 61"/>
              <a:gd name="T5" fmla="*/ 2147483646 h 59"/>
              <a:gd name="T6" fmla="*/ 2147483646 w 61"/>
              <a:gd name="T7" fmla="*/ 2147483646 h 59"/>
              <a:gd name="T8" fmla="*/ 2147483646 w 61"/>
              <a:gd name="T9" fmla="*/ 2147483646 h 59"/>
              <a:gd name="T10" fmla="*/ 2147483646 w 61"/>
              <a:gd name="T11" fmla="*/ 2147483646 h 59"/>
              <a:gd name="T12" fmla="*/ 2147483646 w 61"/>
              <a:gd name="T13" fmla="*/ 2147483646 h 59"/>
              <a:gd name="T14" fmla="*/ 2147483646 w 61"/>
              <a:gd name="T15" fmla="*/ 2147483646 h 59"/>
              <a:gd name="T16" fmla="*/ 2147483646 w 61"/>
              <a:gd name="T17" fmla="*/ 0 h 59"/>
              <a:gd name="T18" fmla="*/ 2147483646 w 61"/>
              <a:gd name="T19" fmla="*/ 0 h 59"/>
              <a:gd name="T20" fmla="*/ 2147483646 w 61"/>
              <a:gd name="T21" fmla="*/ 2147483646 h 59"/>
              <a:gd name="T22" fmla="*/ 2147483646 w 61"/>
              <a:gd name="T23" fmla="*/ 2147483646 h 59"/>
              <a:gd name="T24" fmla="*/ 0 w 61"/>
              <a:gd name="T25" fmla="*/ 2147483646 h 5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61"/>
              <a:gd name="T40" fmla="*/ 0 h 59"/>
              <a:gd name="T41" fmla="*/ 61 w 61"/>
              <a:gd name="T42" fmla="*/ 59 h 5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61" h="59">
                <a:moveTo>
                  <a:pt x="0" y="35"/>
                </a:moveTo>
                <a:lnTo>
                  <a:pt x="7" y="49"/>
                </a:lnTo>
                <a:lnTo>
                  <a:pt x="19" y="57"/>
                </a:lnTo>
                <a:lnTo>
                  <a:pt x="34" y="59"/>
                </a:lnTo>
                <a:lnTo>
                  <a:pt x="49" y="52"/>
                </a:lnTo>
                <a:lnTo>
                  <a:pt x="58" y="39"/>
                </a:lnTo>
                <a:lnTo>
                  <a:pt x="61" y="25"/>
                </a:lnTo>
                <a:lnTo>
                  <a:pt x="53" y="10"/>
                </a:lnTo>
                <a:lnTo>
                  <a:pt x="41" y="0"/>
                </a:lnTo>
                <a:lnTo>
                  <a:pt x="27" y="0"/>
                </a:lnTo>
                <a:lnTo>
                  <a:pt x="12" y="5"/>
                </a:lnTo>
                <a:lnTo>
                  <a:pt x="2" y="17"/>
                </a:lnTo>
                <a:lnTo>
                  <a:pt x="0" y="35"/>
                </a:lnTo>
              </a:path>
            </a:pathLst>
          </a:cu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7061" name="Rectangle 71">
            <a:extLst>
              <a:ext uri="{FF2B5EF4-FFF2-40B4-BE49-F238E27FC236}">
                <a16:creationId xmlns:a16="http://schemas.microsoft.com/office/drawing/2014/main" id="{B6E8A9C0-955B-942C-67D6-AAFBB839EE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0263" y="2673350"/>
            <a:ext cx="2801937" cy="1404938"/>
          </a:xfrm>
          <a:prstGeom prst="rect">
            <a:avLst/>
          </a:prstGeom>
          <a:solidFill>
            <a:srgbClr val="FFFFCC"/>
          </a:solidFill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 lIns="100772" tIns="50387" rIns="100772" bIns="50387"/>
          <a:lstStyle>
            <a:lvl1pPr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1700">
              <a:solidFill>
                <a:srgbClr val="0000CC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87062" name="Rectangle 72">
            <a:extLst>
              <a:ext uri="{FF2B5EF4-FFF2-40B4-BE49-F238E27FC236}">
                <a16:creationId xmlns:a16="http://schemas.microsoft.com/office/drawing/2014/main" id="{4C4374E2-C32D-DF91-F114-07EDD614B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5713" y="2828925"/>
            <a:ext cx="1046162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900">
                <a:solidFill>
                  <a:srgbClr val="0000CC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request()</a:t>
            </a:r>
          </a:p>
        </p:txBody>
      </p:sp>
      <p:sp>
        <p:nvSpPr>
          <p:cNvPr id="87063" name="Rectangle 73">
            <a:extLst>
              <a:ext uri="{FF2B5EF4-FFF2-40B4-BE49-F238E27FC236}">
                <a16:creationId xmlns:a16="http://schemas.microsoft.com/office/drawing/2014/main" id="{201C4554-BB85-237A-1BEB-BD129909BB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9325" y="2636838"/>
            <a:ext cx="889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900">
                <a:solidFill>
                  <a:srgbClr val="0000CC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{</a:t>
            </a:r>
          </a:p>
        </p:txBody>
      </p:sp>
      <p:sp>
        <p:nvSpPr>
          <p:cNvPr id="87064" name="Rectangle 74">
            <a:extLst>
              <a:ext uri="{FF2B5EF4-FFF2-40B4-BE49-F238E27FC236}">
                <a16:creationId xmlns:a16="http://schemas.microsoft.com/office/drawing/2014/main" id="{CADC9023-74B1-C91B-E9C9-550B5AE829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9325" y="3046413"/>
            <a:ext cx="52387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900">
                <a:solidFill>
                  <a:srgbClr val="0000CC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 ...</a:t>
            </a:r>
          </a:p>
        </p:txBody>
      </p:sp>
      <p:sp>
        <p:nvSpPr>
          <p:cNvPr id="87065" name="Rectangle 75">
            <a:extLst>
              <a:ext uri="{FF2B5EF4-FFF2-40B4-BE49-F238E27FC236}">
                <a16:creationId xmlns:a16="http://schemas.microsoft.com/office/drawing/2014/main" id="{50E848AA-BFD4-8633-7A22-D2A2FB8EDA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9325" y="3260725"/>
            <a:ext cx="2716213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900">
                <a:solidFill>
                  <a:srgbClr val="0000CC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 realSubject.request()</a:t>
            </a:r>
          </a:p>
        </p:txBody>
      </p:sp>
      <p:sp>
        <p:nvSpPr>
          <p:cNvPr id="87066" name="Rectangle 76">
            <a:extLst>
              <a:ext uri="{FF2B5EF4-FFF2-40B4-BE49-F238E27FC236}">
                <a16:creationId xmlns:a16="http://schemas.microsoft.com/office/drawing/2014/main" id="{DF8A4634-46D8-C5D1-3B69-4C359A62B9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9325" y="3476625"/>
            <a:ext cx="52387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900">
                <a:solidFill>
                  <a:srgbClr val="0000CC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 ...</a:t>
            </a:r>
          </a:p>
        </p:txBody>
      </p:sp>
      <p:sp>
        <p:nvSpPr>
          <p:cNvPr id="87067" name="Rectangle 77">
            <a:extLst>
              <a:ext uri="{FF2B5EF4-FFF2-40B4-BE49-F238E27FC236}">
                <a16:creationId xmlns:a16="http://schemas.microsoft.com/office/drawing/2014/main" id="{6E663FE6-9284-2705-68D4-905F2DB44D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9325" y="3692525"/>
            <a:ext cx="889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900">
                <a:solidFill>
                  <a:srgbClr val="0000CC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87068" name="Rectangle 78">
            <a:extLst>
              <a:ext uri="{FF2B5EF4-FFF2-40B4-BE49-F238E27FC236}">
                <a16:creationId xmlns:a16="http://schemas.microsoft.com/office/drawing/2014/main" id="{CDEFEBD2-DAE4-1EB6-39B3-E8D9558118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86900" y="2673350"/>
            <a:ext cx="263525" cy="3079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72" tIns="50387" rIns="100772" bIns="50387"/>
          <a:lstStyle>
            <a:lvl1pPr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1700">
              <a:solidFill>
                <a:srgbClr val="0000CC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87069" name="Freeform 79">
            <a:extLst>
              <a:ext uri="{FF2B5EF4-FFF2-40B4-BE49-F238E27FC236}">
                <a16:creationId xmlns:a16="http://schemas.microsoft.com/office/drawing/2014/main" id="{F54A024A-004B-4842-C9EF-9BE9D9BD0F71}"/>
              </a:ext>
            </a:extLst>
          </p:cNvPr>
          <p:cNvSpPr>
            <a:spLocks/>
          </p:cNvSpPr>
          <p:nvPr/>
        </p:nvSpPr>
        <p:spPr bwMode="auto">
          <a:xfrm>
            <a:off x="9718675" y="2673350"/>
            <a:ext cx="263525" cy="307975"/>
          </a:xfrm>
          <a:custGeom>
            <a:avLst/>
            <a:gdLst>
              <a:gd name="T0" fmla="*/ 0 w 139"/>
              <a:gd name="T1" fmla="*/ 0 h 140"/>
              <a:gd name="T2" fmla="*/ 2147483646 w 139"/>
              <a:gd name="T3" fmla="*/ 2147483646 h 140"/>
              <a:gd name="T4" fmla="*/ 0 w 139"/>
              <a:gd name="T5" fmla="*/ 2147483646 h 140"/>
              <a:gd name="T6" fmla="*/ 0 w 139"/>
              <a:gd name="T7" fmla="*/ 0 h 140"/>
              <a:gd name="T8" fmla="*/ 0 60000 65536"/>
              <a:gd name="T9" fmla="*/ 0 60000 65536"/>
              <a:gd name="T10" fmla="*/ 0 60000 65536"/>
              <a:gd name="T11" fmla="*/ 0 60000 65536"/>
              <a:gd name="T12" fmla="*/ 0 w 139"/>
              <a:gd name="T13" fmla="*/ 0 h 140"/>
              <a:gd name="T14" fmla="*/ 139 w 139"/>
              <a:gd name="T15" fmla="*/ 140 h 1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9" h="140">
                <a:moveTo>
                  <a:pt x="0" y="0"/>
                </a:moveTo>
                <a:lnTo>
                  <a:pt x="139" y="140"/>
                </a:lnTo>
                <a:lnTo>
                  <a:pt x="0" y="14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grpSp>
        <p:nvGrpSpPr>
          <p:cNvPr id="87070" name="Group 1">
            <a:extLst>
              <a:ext uri="{FF2B5EF4-FFF2-40B4-BE49-F238E27FC236}">
                <a16:creationId xmlns:a16="http://schemas.microsoft.com/office/drawing/2014/main" id="{51E4DD7B-51F5-EFC6-B57C-E241214A5C84}"/>
              </a:ext>
            </a:extLst>
          </p:cNvPr>
          <p:cNvGrpSpPr>
            <a:grpSpLocks/>
          </p:cNvGrpSpPr>
          <p:nvPr/>
        </p:nvGrpSpPr>
        <p:grpSpPr bwMode="auto">
          <a:xfrm>
            <a:off x="9525" y="1216025"/>
            <a:ext cx="7561263" cy="6019800"/>
            <a:chOff x="0" y="1265238"/>
            <a:chExt cx="6423025" cy="6019800"/>
          </a:xfrm>
        </p:grpSpPr>
        <p:sp>
          <p:nvSpPr>
            <p:cNvPr id="89119" name="Rectangle 6">
              <a:extLst>
                <a:ext uri="{FF2B5EF4-FFF2-40B4-BE49-F238E27FC236}">
                  <a16:creationId xmlns:a16="http://schemas.microsoft.com/office/drawing/2014/main" id="{402717CF-2182-3EB4-73D3-BF76E871BE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265238"/>
              <a:ext cx="2528607" cy="594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772" tIns="50387" rIns="100772" bIns="50387">
              <a:spAutoFit/>
            </a:bodyPr>
            <a:lstStyle>
              <a:lvl1pPr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3200">
                  <a:solidFill>
                    <a:srgbClr val="0000CC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Class Diagram</a:t>
              </a:r>
            </a:p>
          </p:txBody>
        </p:sp>
        <p:sp>
          <p:nvSpPr>
            <p:cNvPr id="89120" name="Rectangle 9">
              <a:extLst>
                <a:ext uri="{FF2B5EF4-FFF2-40B4-BE49-F238E27FC236}">
                  <a16:creationId xmlns:a16="http://schemas.microsoft.com/office/drawing/2014/main" id="{76330FB2-38E1-CA98-14D0-5D24FC45E6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908" y="2525713"/>
              <a:ext cx="1479941" cy="496887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00772" tIns="50387" rIns="100772" bIns="50387"/>
            <a:lstStyle>
              <a:lvl1pPr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2000">
                <a:solidFill>
                  <a:srgbClr val="0000CC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89121" name="Rectangle 10">
              <a:extLst>
                <a:ext uri="{FF2B5EF4-FFF2-40B4-BE49-F238E27FC236}">
                  <a16:creationId xmlns:a16="http://schemas.microsoft.com/office/drawing/2014/main" id="{67DFB9AA-655A-3772-D702-A55847F07C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909" y="2534682"/>
              <a:ext cx="1479941" cy="487918"/>
            </a:xfrm>
            <a:prstGeom prst="rect">
              <a:avLst/>
            </a:prstGeom>
            <a:solidFill>
              <a:srgbClr val="FFFF00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00772" tIns="50387" rIns="100772" bIns="50387"/>
            <a:lstStyle>
              <a:lvl1pPr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2000">
                <a:solidFill>
                  <a:srgbClr val="0000CC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89122" name="Rectangle 11">
              <a:extLst>
                <a:ext uri="{FF2B5EF4-FFF2-40B4-BE49-F238E27FC236}">
                  <a16:creationId xmlns:a16="http://schemas.microsoft.com/office/drawing/2014/main" id="{E9CFFEB5-8F03-C3FB-E92B-BE08964F72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488" y="2579688"/>
              <a:ext cx="83997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400">
                  <a:solidFill>
                    <a:srgbClr val="0000CC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Client</a:t>
              </a:r>
            </a:p>
          </p:txBody>
        </p:sp>
        <p:sp>
          <p:nvSpPr>
            <p:cNvPr id="89123" name="Rectangle 16">
              <a:extLst>
                <a:ext uri="{FF2B5EF4-FFF2-40B4-BE49-F238E27FC236}">
                  <a16:creationId xmlns:a16="http://schemas.microsoft.com/office/drawing/2014/main" id="{FF0624EB-6C32-D880-43FC-566153651E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8813" y="1808163"/>
              <a:ext cx="1746250" cy="1827212"/>
            </a:xfrm>
            <a:prstGeom prst="rect">
              <a:avLst/>
            </a:prstGeom>
            <a:solidFill>
              <a:srgbClr val="FFFF00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00772" tIns="50387" rIns="100772" bIns="50387"/>
            <a:lstStyle>
              <a:lvl1pPr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2000">
                <a:solidFill>
                  <a:srgbClr val="0000CC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89124" name="Rectangle 17">
              <a:extLst>
                <a:ext uri="{FF2B5EF4-FFF2-40B4-BE49-F238E27FC236}">
                  <a16:creationId xmlns:a16="http://schemas.microsoft.com/office/drawing/2014/main" id="{29952F15-72D8-41C6-1C22-28DB903F5E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8813" y="1808163"/>
              <a:ext cx="1746250" cy="717550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00772" tIns="50387" rIns="100772" bIns="50387"/>
            <a:lstStyle>
              <a:lvl1pPr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2000">
                <a:solidFill>
                  <a:srgbClr val="0000CC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89125" name="Rectangle 18">
              <a:extLst>
                <a:ext uri="{FF2B5EF4-FFF2-40B4-BE49-F238E27FC236}">
                  <a16:creationId xmlns:a16="http://schemas.microsoft.com/office/drawing/2014/main" id="{459CCC04-FF1E-47FF-3B1C-19FD608D71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5900" y="1798637"/>
              <a:ext cx="201978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400">
                  <a:solidFill>
                    <a:srgbClr val="0000CC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&lt;&lt;abstract&gt;&gt;</a:t>
              </a:r>
            </a:p>
          </p:txBody>
        </p:sp>
        <p:sp>
          <p:nvSpPr>
            <p:cNvPr id="89126" name="Rectangle 19">
              <a:extLst>
                <a:ext uri="{FF2B5EF4-FFF2-40B4-BE49-F238E27FC236}">
                  <a16:creationId xmlns:a16="http://schemas.microsoft.com/office/drawing/2014/main" id="{0C981703-5F83-D67C-9305-D72EB5DF5E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6463" y="2165350"/>
              <a:ext cx="115416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400">
                  <a:solidFill>
                    <a:srgbClr val="0000CC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Subject</a:t>
              </a:r>
            </a:p>
          </p:txBody>
        </p:sp>
        <p:sp>
          <p:nvSpPr>
            <p:cNvPr id="89127" name="Rectangle 20">
              <a:extLst>
                <a:ext uri="{FF2B5EF4-FFF2-40B4-BE49-F238E27FC236}">
                  <a16:creationId xmlns:a16="http://schemas.microsoft.com/office/drawing/2014/main" id="{9E65EC44-7A3E-C8F0-FAC1-CFA3059BE8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8813" y="2525713"/>
              <a:ext cx="1746250" cy="92075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00772" tIns="50387" rIns="100772" bIns="50387"/>
            <a:lstStyle>
              <a:lvl1pPr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2000">
                <a:solidFill>
                  <a:srgbClr val="0000CC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89128" name="Rectangle 21">
              <a:extLst>
                <a:ext uri="{FF2B5EF4-FFF2-40B4-BE49-F238E27FC236}">
                  <a16:creationId xmlns:a16="http://schemas.microsoft.com/office/drawing/2014/main" id="{3F970B8C-7FF0-A08F-9418-6836AF8F2B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8813" y="2617788"/>
              <a:ext cx="1746250" cy="1017587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00772" tIns="50387" rIns="100772" bIns="50387"/>
            <a:lstStyle>
              <a:lvl1pPr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2000">
                <a:solidFill>
                  <a:srgbClr val="0000CC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89129" name="Rectangle 22">
              <a:extLst>
                <a:ext uri="{FF2B5EF4-FFF2-40B4-BE49-F238E27FC236}">
                  <a16:creationId xmlns:a16="http://schemas.microsoft.com/office/drawing/2014/main" id="{EF6B620B-E4D5-891A-A669-16869D2D0A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8188" y="2709863"/>
              <a:ext cx="132889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400">
                  <a:solidFill>
                    <a:srgbClr val="0000CC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request()</a:t>
              </a:r>
            </a:p>
          </p:txBody>
        </p:sp>
        <p:sp>
          <p:nvSpPr>
            <p:cNvPr id="89130" name="Rectangle 23">
              <a:extLst>
                <a:ext uri="{FF2B5EF4-FFF2-40B4-BE49-F238E27FC236}">
                  <a16:creationId xmlns:a16="http://schemas.microsoft.com/office/drawing/2014/main" id="{F1BE64A9-892F-DD1E-9582-1323CD9EDE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8188" y="2925763"/>
              <a:ext cx="39914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400">
                  <a:solidFill>
                    <a:srgbClr val="0000CC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...</a:t>
              </a:r>
            </a:p>
          </p:txBody>
        </p:sp>
        <p:sp>
          <p:nvSpPr>
            <p:cNvPr id="89131" name="Freeform 24">
              <a:extLst>
                <a:ext uri="{FF2B5EF4-FFF2-40B4-BE49-F238E27FC236}">
                  <a16:creationId xmlns:a16="http://schemas.microsoft.com/office/drawing/2014/main" id="{EAB2AABC-9949-2E05-AF1F-76DE3BA1D8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8813" y="3635375"/>
              <a:ext cx="1746250" cy="1588"/>
            </a:xfrm>
            <a:custGeom>
              <a:avLst/>
              <a:gdLst>
                <a:gd name="T0" fmla="*/ 0 w 919"/>
                <a:gd name="T1" fmla="*/ 0 h 1588"/>
                <a:gd name="T2" fmla="*/ 2147483646 w 919"/>
                <a:gd name="T3" fmla="*/ 0 h 1588"/>
                <a:gd name="T4" fmla="*/ 0 w 919"/>
                <a:gd name="T5" fmla="*/ 0 h 1588"/>
                <a:gd name="T6" fmla="*/ 0 60000 65536"/>
                <a:gd name="T7" fmla="*/ 0 60000 65536"/>
                <a:gd name="T8" fmla="*/ 0 60000 65536"/>
                <a:gd name="T9" fmla="*/ 0 w 919"/>
                <a:gd name="T10" fmla="*/ 0 h 1588"/>
                <a:gd name="T11" fmla="*/ 919 w 919"/>
                <a:gd name="T12" fmla="*/ 1588 h 15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19" h="1588">
                  <a:moveTo>
                    <a:pt x="0" y="0"/>
                  </a:moveTo>
                  <a:lnTo>
                    <a:pt x="9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9132" name="Freeform 25">
              <a:extLst>
                <a:ext uri="{FF2B5EF4-FFF2-40B4-BE49-F238E27FC236}">
                  <a16:creationId xmlns:a16="http://schemas.microsoft.com/office/drawing/2014/main" id="{4CD45DEC-F000-C14A-860A-16E462FD805B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8813" y="3635375"/>
              <a:ext cx="1746250" cy="1588"/>
            </a:xfrm>
            <a:custGeom>
              <a:avLst/>
              <a:gdLst>
                <a:gd name="T0" fmla="*/ 0 w 919"/>
                <a:gd name="T1" fmla="*/ 0 h 1588"/>
                <a:gd name="T2" fmla="*/ 2147483646 w 919"/>
                <a:gd name="T3" fmla="*/ 0 h 1588"/>
                <a:gd name="T4" fmla="*/ 0 w 919"/>
                <a:gd name="T5" fmla="*/ 0 h 1588"/>
                <a:gd name="T6" fmla="*/ 0 60000 65536"/>
                <a:gd name="T7" fmla="*/ 0 60000 65536"/>
                <a:gd name="T8" fmla="*/ 0 60000 65536"/>
                <a:gd name="T9" fmla="*/ 0 w 919"/>
                <a:gd name="T10" fmla="*/ 0 h 1588"/>
                <a:gd name="T11" fmla="*/ 919 w 919"/>
                <a:gd name="T12" fmla="*/ 1588 h 15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19" h="1588">
                  <a:moveTo>
                    <a:pt x="0" y="0"/>
                  </a:moveTo>
                  <a:lnTo>
                    <a:pt x="9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9133" name="Rectangle 26">
              <a:extLst>
                <a:ext uri="{FF2B5EF4-FFF2-40B4-BE49-F238E27FC236}">
                  <a16:creationId xmlns:a16="http://schemas.microsoft.com/office/drawing/2014/main" id="{4FBCE9D8-332D-74DD-6965-44854E5A04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4500" y="5256213"/>
              <a:ext cx="1746250" cy="1419225"/>
            </a:xfrm>
            <a:prstGeom prst="rect">
              <a:avLst/>
            </a:prstGeom>
            <a:solidFill>
              <a:srgbClr val="FFCC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00772" tIns="50387" rIns="100772" bIns="50387"/>
            <a:lstStyle>
              <a:lvl1pPr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2000">
                <a:solidFill>
                  <a:srgbClr val="0000CC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89134" name="Rectangle 27">
              <a:extLst>
                <a:ext uri="{FF2B5EF4-FFF2-40B4-BE49-F238E27FC236}">
                  <a16:creationId xmlns:a16="http://schemas.microsoft.com/office/drawing/2014/main" id="{6B0F9D53-2811-E9EE-9F9B-B713CD39B1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4500" y="5256213"/>
              <a:ext cx="1746250" cy="449262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00772" tIns="50387" rIns="100772" bIns="50387"/>
            <a:lstStyle>
              <a:lvl1pPr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2000">
                <a:solidFill>
                  <a:srgbClr val="0000CC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89135" name="Rectangle 28">
              <a:extLst>
                <a:ext uri="{FF2B5EF4-FFF2-40B4-BE49-F238E27FC236}">
                  <a16:creationId xmlns:a16="http://schemas.microsoft.com/office/drawing/2014/main" id="{9B7B0AAD-AADC-AB47-EAE0-33DBDCD0DD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7128" y="5343525"/>
              <a:ext cx="177933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400">
                  <a:solidFill>
                    <a:srgbClr val="0000CC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RealSubject</a:t>
              </a:r>
            </a:p>
          </p:txBody>
        </p:sp>
        <p:sp>
          <p:nvSpPr>
            <p:cNvPr id="89136" name="Rectangle 29">
              <a:extLst>
                <a:ext uri="{FF2B5EF4-FFF2-40B4-BE49-F238E27FC236}">
                  <a16:creationId xmlns:a16="http://schemas.microsoft.com/office/drawing/2014/main" id="{9DDD0392-7961-A208-F32F-906AC16B3B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4500" y="5705475"/>
              <a:ext cx="1746250" cy="157163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00772" tIns="50387" rIns="100772" bIns="50387"/>
            <a:lstStyle>
              <a:lvl1pPr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2000">
                <a:solidFill>
                  <a:srgbClr val="0000CC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89137" name="Rectangle 30">
              <a:extLst>
                <a:ext uri="{FF2B5EF4-FFF2-40B4-BE49-F238E27FC236}">
                  <a16:creationId xmlns:a16="http://schemas.microsoft.com/office/drawing/2014/main" id="{0C7AB061-CA36-5A70-7DFD-3321D79363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4500" y="5862638"/>
              <a:ext cx="1746250" cy="812800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00772" tIns="50387" rIns="100772" bIns="50387"/>
            <a:lstStyle>
              <a:lvl1pPr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2000">
                <a:solidFill>
                  <a:srgbClr val="0000CC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89138" name="Rectangle 31">
              <a:extLst>
                <a:ext uri="{FF2B5EF4-FFF2-40B4-BE49-F238E27FC236}">
                  <a16:creationId xmlns:a16="http://schemas.microsoft.com/office/drawing/2014/main" id="{7D3534ED-4E6A-BEE9-C822-24C17EFB88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3875" y="5948363"/>
              <a:ext cx="132889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400">
                  <a:solidFill>
                    <a:srgbClr val="0000CC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request()</a:t>
              </a:r>
            </a:p>
          </p:txBody>
        </p:sp>
        <p:sp>
          <p:nvSpPr>
            <p:cNvPr id="89139" name="Rectangle 32">
              <a:extLst>
                <a:ext uri="{FF2B5EF4-FFF2-40B4-BE49-F238E27FC236}">
                  <a16:creationId xmlns:a16="http://schemas.microsoft.com/office/drawing/2014/main" id="{493999F8-D44D-DE4F-1900-4519DD3097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3875" y="6164263"/>
              <a:ext cx="39914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400">
                  <a:solidFill>
                    <a:srgbClr val="0000CC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...</a:t>
              </a:r>
            </a:p>
          </p:txBody>
        </p:sp>
        <p:sp>
          <p:nvSpPr>
            <p:cNvPr id="89140" name="Freeform 33">
              <a:extLst>
                <a:ext uri="{FF2B5EF4-FFF2-40B4-BE49-F238E27FC236}">
                  <a16:creationId xmlns:a16="http://schemas.microsoft.com/office/drawing/2014/main" id="{3336FB4B-FA1F-BDBE-4130-3B37D81A09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4500" y="6675438"/>
              <a:ext cx="1746250" cy="1587"/>
            </a:xfrm>
            <a:custGeom>
              <a:avLst/>
              <a:gdLst>
                <a:gd name="T0" fmla="*/ 0 w 918"/>
                <a:gd name="T1" fmla="*/ 0 h 1588"/>
                <a:gd name="T2" fmla="*/ 2147483646 w 918"/>
                <a:gd name="T3" fmla="*/ 0 h 1588"/>
                <a:gd name="T4" fmla="*/ 0 w 918"/>
                <a:gd name="T5" fmla="*/ 0 h 1588"/>
                <a:gd name="T6" fmla="*/ 0 60000 65536"/>
                <a:gd name="T7" fmla="*/ 0 60000 65536"/>
                <a:gd name="T8" fmla="*/ 0 60000 65536"/>
                <a:gd name="T9" fmla="*/ 0 w 918"/>
                <a:gd name="T10" fmla="*/ 0 h 1588"/>
                <a:gd name="T11" fmla="*/ 918 w 918"/>
                <a:gd name="T12" fmla="*/ 1588 h 15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18" h="1588">
                  <a:moveTo>
                    <a:pt x="0" y="0"/>
                  </a:moveTo>
                  <a:lnTo>
                    <a:pt x="91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9141" name="Freeform 34">
              <a:extLst>
                <a:ext uri="{FF2B5EF4-FFF2-40B4-BE49-F238E27FC236}">
                  <a16:creationId xmlns:a16="http://schemas.microsoft.com/office/drawing/2014/main" id="{AA7473AC-A47D-9E45-AF8C-66D27B50D5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4500" y="6675438"/>
              <a:ext cx="1746250" cy="1587"/>
            </a:xfrm>
            <a:custGeom>
              <a:avLst/>
              <a:gdLst>
                <a:gd name="T0" fmla="*/ 0 w 918"/>
                <a:gd name="T1" fmla="*/ 0 h 1588"/>
                <a:gd name="T2" fmla="*/ 2147483646 w 918"/>
                <a:gd name="T3" fmla="*/ 0 h 1588"/>
                <a:gd name="T4" fmla="*/ 0 w 918"/>
                <a:gd name="T5" fmla="*/ 0 h 1588"/>
                <a:gd name="T6" fmla="*/ 0 60000 65536"/>
                <a:gd name="T7" fmla="*/ 0 60000 65536"/>
                <a:gd name="T8" fmla="*/ 0 60000 65536"/>
                <a:gd name="T9" fmla="*/ 0 w 918"/>
                <a:gd name="T10" fmla="*/ 0 h 1588"/>
                <a:gd name="T11" fmla="*/ 918 w 918"/>
                <a:gd name="T12" fmla="*/ 1588 h 15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18" h="1588">
                  <a:moveTo>
                    <a:pt x="0" y="0"/>
                  </a:moveTo>
                  <a:lnTo>
                    <a:pt x="91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9142" name="Rectangle 35">
              <a:extLst>
                <a:ext uri="{FF2B5EF4-FFF2-40B4-BE49-F238E27FC236}">
                  <a16:creationId xmlns:a16="http://schemas.microsoft.com/office/drawing/2014/main" id="{5206B25F-A9AE-6DF1-1C7C-55B8535016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9950" y="5256213"/>
              <a:ext cx="1743075" cy="2027237"/>
            </a:xfrm>
            <a:prstGeom prst="rect">
              <a:avLst/>
            </a:prstGeom>
            <a:solidFill>
              <a:srgbClr val="FFCC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00772" tIns="50387" rIns="100772" bIns="50387"/>
            <a:lstStyle>
              <a:lvl1pPr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2000">
                <a:solidFill>
                  <a:srgbClr val="0000CC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89143" name="Rectangle 36">
              <a:extLst>
                <a:ext uri="{FF2B5EF4-FFF2-40B4-BE49-F238E27FC236}">
                  <a16:creationId xmlns:a16="http://schemas.microsoft.com/office/drawing/2014/main" id="{EAF068F1-6940-CA12-1CD8-C99991F7D9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9950" y="5256213"/>
              <a:ext cx="1743075" cy="449262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00772" tIns="50387" rIns="100772" bIns="50387"/>
            <a:lstStyle>
              <a:lvl1pPr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2000">
                <a:solidFill>
                  <a:srgbClr val="0000CC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89144" name="Rectangle 37">
              <a:extLst>
                <a:ext uri="{FF2B5EF4-FFF2-40B4-BE49-F238E27FC236}">
                  <a16:creationId xmlns:a16="http://schemas.microsoft.com/office/drawing/2014/main" id="{48EC3ED6-1A82-5B92-009B-370CF77D9F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2250" y="5343525"/>
              <a:ext cx="82394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400">
                  <a:solidFill>
                    <a:srgbClr val="0000CC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Proxy</a:t>
              </a:r>
            </a:p>
          </p:txBody>
        </p:sp>
        <p:sp>
          <p:nvSpPr>
            <p:cNvPr id="89145" name="Rectangle 38">
              <a:extLst>
                <a:ext uri="{FF2B5EF4-FFF2-40B4-BE49-F238E27FC236}">
                  <a16:creationId xmlns:a16="http://schemas.microsoft.com/office/drawing/2014/main" id="{C41A226C-D6D5-8383-0ECD-B33F03143D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9950" y="5705475"/>
              <a:ext cx="1743075" cy="258763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00772" tIns="50387" rIns="100772" bIns="50387"/>
            <a:lstStyle>
              <a:lvl1pPr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2000">
                <a:solidFill>
                  <a:srgbClr val="0000CC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89146" name="Rectangle 39">
              <a:extLst>
                <a:ext uri="{FF2B5EF4-FFF2-40B4-BE49-F238E27FC236}">
                  <a16:creationId xmlns:a16="http://schemas.microsoft.com/office/drawing/2014/main" id="{79CF16F2-43BF-DC00-4A7E-8C79CE0541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9950" y="5964238"/>
              <a:ext cx="1743075" cy="1319212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00772" tIns="50387" rIns="100772" bIns="50387"/>
            <a:lstStyle>
              <a:lvl1pPr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2000">
                <a:solidFill>
                  <a:srgbClr val="0000CC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89147" name="Rectangle 40">
              <a:extLst>
                <a:ext uri="{FF2B5EF4-FFF2-40B4-BE49-F238E27FC236}">
                  <a16:creationId xmlns:a16="http://schemas.microsoft.com/office/drawing/2014/main" id="{72723A7C-D16E-0648-FCBA-2234B80BE7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9325" y="6045200"/>
              <a:ext cx="132889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400">
                  <a:solidFill>
                    <a:srgbClr val="0000CC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request()</a:t>
              </a:r>
            </a:p>
          </p:txBody>
        </p:sp>
        <p:sp>
          <p:nvSpPr>
            <p:cNvPr id="89148" name="Rectangle 41">
              <a:extLst>
                <a:ext uri="{FF2B5EF4-FFF2-40B4-BE49-F238E27FC236}">
                  <a16:creationId xmlns:a16="http://schemas.microsoft.com/office/drawing/2014/main" id="{F78F8E56-86D2-D630-EBB3-AE0154AE61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9325" y="6262688"/>
              <a:ext cx="39914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400">
                  <a:solidFill>
                    <a:srgbClr val="0000CC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...</a:t>
              </a:r>
            </a:p>
          </p:txBody>
        </p:sp>
        <p:sp>
          <p:nvSpPr>
            <p:cNvPr id="89149" name="Freeform 42">
              <a:extLst>
                <a:ext uri="{FF2B5EF4-FFF2-40B4-BE49-F238E27FC236}">
                  <a16:creationId xmlns:a16="http://schemas.microsoft.com/office/drawing/2014/main" id="{38B3141E-6F35-FE69-7F01-01A27340B99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9950" y="7283450"/>
              <a:ext cx="1743075" cy="1588"/>
            </a:xfrm>
            <a:custGeom>
              <a:avLst/>
              <a:gdLst>
                <a:gd name="T0" fmla="*/ 0 w 918"/>
                <a:gd name="T1" fmla="*/ 0 h 1588"/>
                <a:gd name="T2" fmla="*/ 2147483646 w 918"/>
                <a:gd name="T3" fmla="*/ 0 h 1588"/>
                <a:gd name="T4" fmla="*/ 0 w 918"/>
                <a:gd name="T5" fmla="*/ 0 h 1588"/>
                <a:gd name="T6" fmla="*/ 0 60000 65536"/>
                <a:gd name="T7" fmla="*/ 0 60000 65536"/>
                <a:gd name="T8" fmla="*/ 0 60000 65536"/>
                <a:gd name="T9" fmla="*/ 0 w 918"/>
                <a:gd name="T10" fmla="*/ 0 h 1588"/>
                <a:gd name="T11" fmla="*/ 918 w 918"/>
                <a:gd name="T12" fmla="*/ 1588 h 15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18" h="1588">
                  <a:moveTo>
                    <a:pt x="0" y="0"/>
                  </a:moveTo>
                  <a:lnTo>
                    <a:pt x="91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9150" name="Freeform 43">
              <a:extLst>
                <a:ext uri="{FF2B5EF4-FFF2-40B4-BE49-F238E27FC236}">
                  <a16:creationId xmlns:a16="http://schemas.microsoft.com/office/drawing/2014/main" id="{47EA5AA1-4BFF-2819-3475-7F5DA919A9B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9950" y="7283450"/>
              <a:ext cx="1743075" cy="1588"/>
            </a:xfrm>
            <a:custGeom>
              <a:avLst/>
              <a:gdLst>
                <a:gd name="T0" fmla="*/ 0 w 918"/>
                <a:gd name="T1" fmla="*/ 0 h 1588"/>
                <a:gd name="T2" fmla="*/ 2147483646 w 918"/>
                <a:gd name="T3" fmla="*/ 0 h 1588"/>
                <a:gd name="T4" fmla="*/ 0 w 918"/>
                <a:gd name="T5" fmla="*/ 0 h 1588"/>
                <a:gd name="T6" fmla="*/ 0 60000 65536"/>
                <a:gd name="T7" fmla="*/ 0 60000 65536"/>
                <a:gd name="T8" fmla="*/ 0 60000 65536"/>
                <a:gd name="T9" fmla="*/ 0 w 918"/>
                <a:gd name="T10" fmla="*/ 0 h 1588"/>
                <a:gd name="T11" fmla="*/ 918 w 918"/>
                <a:gd name="T12" fmla="*/ 1588 h 15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18" h="1588">
                  <a:moveTo>
                    <a:pt x="0" y="0"/>
                  </a:moveTo>
                  <a:lnTo>
                    <a:pt x="91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9151" name="Line 60">
              <a:extLst>
                <a:ext uri="{FF2B5EF4-FFF2-40B4-BE49-F238E27FC236}">
                  <a16:creationId xmlns:a16="http://schemas.microsoft.com/office/drawing/2014/main" id="{473C1C99-C8F7-4AA2-9F0F-499F854F19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446713" y="6172200"/>
              <a:ext cx="111125" cy="793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9152" name="Line 80">
              <a:extLst>
                <a:ext uri="{FF2B5EF4-FFF2-40B4-BE49-F238E27FC236}">
                  <a16:creationId xmlns:a16="http://schemas.microsoft.com/office/drawing/2014/main" id="{FEFE3446-3D7D-4254-C161-918DF99CE0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4850" y="2719388"/>
              <a:ext cx="1223963" cy="476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9153" name="Freeform 81">
              <a:extLst>
                <a:ext uri="{FF2B5EF4-FFF2-40B4-BE49-F238E27FC236}">
                  <a16:creationId xmlns:a16="http://schemas.microsoft.com/office/drawing/2014/main" id="{E83C1559-B50E-14C2-361D-36C01244ACB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5300" y="2654300"/>
              <a:ext cx="163513" cy="123825"/>
            </a:xfrm>
            <a:custGeom>
              <a:avLst/>
              <a:gdLst>
                <a:gd name="T0" fmla="*/ 0 w 86"/>
                <a:gd name="T1" fmla="*/ 2147483646 h 57"/>
                <a:gd name="T2" fmla="*/ 2147483646 w 86"/>
                <a:gd name="T3" fmla="*/ 2147483646 h 57"/>
                <a:gd name="T4" fmla="*/ 0 w 86"/>
                <a:gd name="T5" fmla="*/ 0 h 57"/>
                <a:gd name="T6" fmla="*/ 0 60000 65536"/>
                <a:gd name="T7" fmla="*/ 0 60000 65536"/>
                <a:gd name="T8" fmla="*/ 0 60000 65536"/>
                <a:gd name="T9" fmla="*/ 0 w 86"/>
                <a:gd name="T10" fmla="*/ 0 h 57"/>
                <a:gd name="T11" fmla="*/ 86 w 86"/>
                <a:gd name="T12" fmla="*/ 57 h 5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" h="57">
                  <a:moveTo>
                    <a:pt x="0" y="57"/>
                  </a:moveTo>
                  <a:lnTo>
                    <a:pt x="86" y="30"/>
                  </a:ln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9154" name="Freeform 82">
              <a:extLst>
                <a:ext uri="{FF2B5EF4-FFF2-40B4-BE49-F238E27FC236}">
                  <a16:creationId xmlns:a16="http://schemas.microsoft.com/office/drawing/2014/main" id="{09D45BED-21D1-AF45-9E2A-7071A70455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6038" y="3816350"/>
              <a:ext cx="1482725" cy="1439863"/>
            </a:xfrm>
            <a:custGeom>
              <a:avLst/>
              <a:gdLst>
                <a:gd name="T0" fmla="*/ 0 w 781"/>
                <a:gd name="T1" fmla="*/ 2147483646 h 652"/>
                <a:gd name="T2" fmla="*/ 0 w 781"/>
                <a:gd name="T3" fmla="*/ 2147483646 h 652"/>
                <a:gd name="T4" fmla="*/ 2147483646 w 781"/>
                <a:gd name="T5" fmla="*/ 2147483646 h 652"/>
                <a:gd name="T6" fmla="*/ 2147483646 w 781"/>
                <a:gd name="T7" fmla="*/ 2147483646 h 652"/>
                <a:gd name="T8" fmla="*/ 2147483646 w 781"/>
                <a:gd name="T9" fmla="*/ 0 h 6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1"/>
                <a:gd name="T16" fmla="*/ 0 h 652"/>
                <a:gd name="T17" fmla="*/ 781 w 781"/>
                <a:gd name="T18" fmla="*/ 652 h 6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1" h="652">
                  <a:moveTo>
                    <a:pt x="0" y="652"/>
                  </a:moveTo>
                  <a:lnTo>
                    <a:pt x="0" y="285"/>
                  </a:lnTo>
                  <a:lnTo>
                    <a:pt x="392" y="285"/>
                  </a:lnTo>
                  <a:lnTo>
                    <a:pt x="781" y="285"/>
                  </a:lnTo>
                  <a:lnTo>
                    <a:pt x="781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9155" name="Freeform 84">
              <a:extLst>
                <a:ext uri="{FF2B5EF4-FFF2-40B4-BE49-F238E27FC236}">
                  <a16:creationId xmlns:a16="http://schemas.microsoft.com/office/drawing/2014/main" id="{7DA62571-FA37-876A-E67B-BAAB917F6DF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8763" y="3816350"/>
              <a:ext cx="1484312" cy="1439863"/>
            </a:xfrm>
            <a:custGeom>
              <a:avLst/>
              <a:gdLst>
                <a:gd name="T0" fmla="*/ 2147483646 w 781"/>
                <a:gd name="T1" fmla="*/ 2147483646 h 652"/>
                <a:gd name="T2" fmla="*/ 2147483646 w 781"/>
                <a:gd name="T3" fmla="*/ 2147483646 h 652"/>
                <a:gd name="T4" fmla="*/ 2147483646 w 781"/>
                <a:gd name="T5" fmla="*/ 2147483646 h 652"/>
                <a:gd name="T6" fmla="*/ 0 w 781"/>
                <a:gd name="T7" fmla="*/ 2147483646 h 652"/>
                <a:gd name="T8" fmla="*/ 0 w 781"/>
                <a:gd name="T9" fmla="*/ 0 h 6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1"/>
                <a:gd name="T16" fmla="*/ 0 h 652"/>
                <a:gd name="T17" fmla="*/ 781 w 781"/>
                <a:gd name="T18" fmla="*/ 652 h 6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1" h="652">
                  <a:moveTo>
                    <a:pt x="781" y="652"/>
                  </a:moveTo>
                  <a:lnTo>
                    <a:pt x="781" y="285"/>
                  </a:lnTo>
                  <a:lnTo>
                    <a:pt x="389" y="285"/>
                  </a:lnTo>
                  <a:lnTo>
                    <a:pt x="0" y="285"/>
                  </a:ln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9156" name="Freeform 85">
              <a:extLst>
                <a:ext uri="{FF2B5EF4-FFF2-40B4-BE49-F238E27FC236}">
                  <a16:creationId xmlns:a16="http://schemas.microsoft.com/office/drawing/2014/main" id="{7A25F217-9F36-F2F2-64AD-3ADB700CBB9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3195" y="3635537"/>
              <a:ext cx="231135" cy="345618"/>
            </a:xfrm>
            <a:custGeom>
              <a:avLst/>
              <a:gdLst>
                <a:gd name="T0" fmla="*/ 2147483646 w 56"/>
                <a:gd name="T1" fmla="*/ 2147483646 h 83"/>
                <a:gd name="T2" fmla="*/ 2147483646 w 56"/>
                <a:gd name="T3" fmla="*/ 0 h 83"/>
                <a:gd name="T4" fmla="*/ 0 w 56"/>
                <a:gd name="T5" fmla="*/ 2147483646 h 83"/>
                <a:gd name="T6" fmla="*/ 2147483646 w 56"/>
                <a:gd name="T7" fmla="*/ 2147483646 h 8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"/>
                <a:gd name="T13" fmla="*/ 0 h 83"/>
                <a:gd name="T14" fmla="*/ 56 w 56"/>
                <a:gd name="T15" fmla="*/ 83 h 8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" h="83">
                  <a:moveTo>
                    <a:pt x="56" y="83"/>
                  </a:moveTo>
                  <a:lnTo>
                    <a:pt x="27" y="0"/>
                  </a:lnTo>
                  <a:lnTo>
                    <a:pt x="0" y="83"/>
                  </a:lnTo>
                  <a:lnTo>
                    <a:pt x="56" y="83"/>
                  </a:lnTo>
                </a:path>
              </a:pathLst>
            </a:cu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9157" name="Freeform 86">
              <a:extLst>
                <a:ext uri="{FF2B5EF4-FFF2-40B4-BE49-F238E27FC236}">
                  <a16:creationId xmlns:a16="http://schemas.microsoft.com/office/drawing/2014/main" id="{6D01749C-E9C8-849C-98C1-4311EF50C1B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0750" y="5964238"/>
              <a:ext cx="1219200" cy="303212"/>
            </a:xfrm>
            <a:custGeom>
              <a:avLst/>
              <a:gdLst>
                <a:gd name="T0" fmla="*/ 2147483646 w 642"/>
                <a:gd name="T1" fmla="*/ 2147483646 h 138"/>
                <a:gd name="T2" fmla="*/ 2147483646 w 642"/>
                <a:gd name="T3" fmla="*/ 2147483646 h 138"/>
                <a:gd name="T4" fmla="*/ 2147483646 w 642"/>
                <a:gd name="T5" fmla="*/ 0 h 138"/>
                <a:gd name="T6" fmla="*/ 0 w 642"/>
                <a:gd name="T7" fmla="*/ 0 h 13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2"/>
                <a:gd name="T13" fmla="*/ 0 h 138"/>
                <a:gd name="T14" fmla="*/ 642 w 642"/>
                <a:gd name="T15" fmla="*/ 138 h 1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2" h="138">
                  <a:moveTo>
                    <a:pt x="642" y="138"/>
                  </a:moveTo>
                  <a:lnTo>
                    <a:pt x="505" y="138"/>
                  </a:lnTo>
                  <a:lnTo>
                    <a:pt x="505" y="0"/>
                  </a:ln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9158" name="Freeform 87">
              <a:extLst>
                <a:ext uri="{FF2B5EF4-FFF2-40B4-BE49-F238E27FC236}">
                  <a16:creationId xmlns:a16="http://schemas.microsoft.com/office/drawing/2014/main" id="{7EF209C8-3AB8-F7C6-1F68-2FB86B0727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0750" y="5900738"/>
              <a:ext cx="157163" cy="123825"/>
            </a:xfrm>
            <a:custGeom>
              <a:avLst/>
              <a:gdLst>
                <a:gd name="T0" fmla="*/ 2147483646 w 84"/>
                <a:gd name="T1" fmla="*/ 0 h 56"/>
                <a:gd name="T2" fmla="*/ 0 w 84"/>
                <a:gd name="T3" fmla="*/ 2147483646 h 56"/>
                <a:gd name="T4" fmla="*/ 2147483646 w 84"/>
                <a:gd name="T5" fmla="*/ 2147483646 h 56"/>
                <a:gd name="T6" fmla="*/ 0 60000 65536"/>
                <a:gd name="T7" fmla="*/ 0 60000 65536"/>
                <a:gd name="T8" fmla="*/ 0 60000 65536"/>
                <a:gd name="T9" fmla="*/ 0 w 84"/>
                <a:gd name="T10" fmla="*/ 0 h 56"/>
                <a:gd name="T11" fmla="*/ 84 w 84"/>
                <a:gd name="T12" fmla="*/ 56 h 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4" h="56">
                  <a:moveTo>
                    <a:pt x="84" y="0"/>
                  </a:moveTo>
                  <a:lnTo>
                    <a:pt x="0" y="29"/>
                  </a:lnTo>
                  <a:lnTo>
                    <a:pt x="84" y="56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9159" name="Rectangle 15">
              <a:extLst>
                <a:ext uri="{FF2B5EF4-FFF2-40B4-BE49-F238E27FC236}">
                  <a16:creationId xmlns:a16="http://schemas.microsoft.com/office/drawing/2014/main" id="{629FADF0-08AD-B571-AFD4-E3FF6A0446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0588" y="5530850"/>
              <a:ext cx="1241370" cy="468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9724" tIns="48987" rIns="99724" bIns="48987">
              <a:spAutoFit/>
            </a:bodyPr>
            <a:lstStyle>
              <a:lvl1pPr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4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delegate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7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7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7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7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7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7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7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87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7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87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7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87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87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87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87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87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87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87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87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87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87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87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87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87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87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87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87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87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61" grpId="0" animBg="1"/>
      <p:bldP spid="87062" grpId="0"/>
      <p:bldP spid="87063" grpId="0"/>
      <p:bldP spid="87064" grpId="0"/>
      <p:bldP spid="87065" grpId="0"/>
      <p:bldP spid="87066" grpId="0"/>
      <p:bldP spid="87067" grpId="0"/>
      <p:bldP spid="87068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F181A06B-14C2-EDE5-4E2E-807382A0160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44513" y="-334963"/>
            <a:ext cx="8596312" cy="1219201"/>
          </a:xfrm>
        </p:spPr>
        <p:txBody>
          <a:bodyPr lIns="100772" tIns="50387" rIns="100772" bIns="50387" anchor="b"/>
          <a:lstStyle/>
          <a:p>
            <a:r>
              <a:rPr lang="en-GB" altLang="en-US" sz="3600"/>
              <a:t>Proxy: Class Structure</a:t>
            </a:r>
          </a:p>
        </p:txBody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2355F404-2514-4B5D-6C37-19DC547F234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44513" y="1036638"/>
            <a:ext cx="9537700" cy="5486400"/>
          </a:xfrm>
        </p:spPr>
        <p:txBody>
          <a:bodyPr lIns="100772" tIns="50387" rIns="100772" bIns="50387"/>
          <a:lstStyle/>
          <a:p>
            <a:pPr>
              <a:lnSpc>
                <a:spcPct val="120000"/>
              </a:lnSpc>
              <a:spcBef>
                <a:spcPct val="5000"/>
              </a:spcBef>
              <a:spcAft>
                <a:spcPts val="1800"/>
              </a:spcAft>
            </a:pPr>
            <a:r>
              <a:rPr lang="en-GB" altLang="en-US" sz="3200"/>
              <a:t>Three Classes: </a:t>
            </a:r>
            <a:r>
              <a:rPr lang="en-GB" altLang="en-US" sz="3200" b="1"/>
              <a:t>Subject</a:t>
            </a:r>
            <a:r>
              <a:rPr lang="en-GB" altLang="en-US" sz="3200"/>
              <a:t>, </a:t>
            </a:r>
            <a:r>
              <a:rPr lang="en-GB" altLang="en-US" sz="3200" b="1"/>
              <a:t>RealSubject</a:t>
            </a:r>
            <a:r>
              <a:rPr lang="en-GB" altLang="en-US" sz="3200"/>
              <a:t>, and </a:t>
            </a:r>
            <a:r>
              <a:rPr lang="en-GB" altLang="en-US" sz="3200" b="1"/>
              <a:t>Proxy</a:t>
            </a:r>
            <a:r>
              <a:rPr lang="en-GB" altLang="en-US" sz="3200"/>
              <a:t>.</a:t>
            </a:r>
          </a:p>
          <a:p>
            <a:pPr>
              <a:lnSpc>
                <a:spcPct val="120000"/>
              </a:lnSpc>
              <a:spcBef>
                <a:spcPct val="5000"/>
              </a:spcBef>
              <a:spcAft>
                <a:spcPct val="0"/>
              </a:spcAft>
            </a:pPr>
            <a:r>
              <a:rPr lang="en-GB" altLang="en-US" sz="3200" b="1">
                <a:solidFill>
                  <a:srgbClr val="0000CC"/>
                </a:solidFill>
              </a:rPr>
              <a:t>Interface </a:t>
            </a:r>
            <a:r>
              <a:rPr lang="en-GB" altLang="en-US" sz="3200">
                <a:solidFill>
                  <a:srgbClr val="0000CC"/>
                </a:solidFill>
              </a:rPr>
              <a:t> </a:t>
            </a:r>
            <a:r>
              <a:rPr lang="en-GB" altLang="en-US" sz="3200" b="1">
                <a:solidFill>
                  <a:srgbClr val="0000CC"/>
                </a:solidFill>
              </a:rPr>
              <a:t>Subject</a:t>
            </a:r>
            <a:r>
              <a:rPr lang="en-GB" altLang="en-US" sz="3200">
                <a:solidFill>
                  <a:srgbClr val="0000CC"/>
                </a:solidFill>
              </a:rPr>
              <a:t>:</a:t>
            </a:r>
          </a:p>
          <a:p>
            <a:pPr marL="742950" lvl="1" indent="-285750">
              <a:lnSpc>
                <a:spcPct val="120000"/>
              </a:lnSpc>
              <a:spcBef>
                <a:spcPct val="5000"/>
              </a:spcBef>
              <a:spcAft>
                <a:spcPts val="1800"/>
              </a:spcAft>
            </a:pPr>
            <a:r>
              <a:rPr lang="en-GB" altLang="en-US"/>
              <a:t>Implemented both by </a:t>
            </a:r>
            <a:r>
              <a:rPr lang="en-GB" altLang="en-US" b="1"/>
              <a:t>RealSubject</a:t>
            </a:r>
            <a:r>
              <a:rPr lang="en-GB" altLang="en-US"/>
              <a:t>, and </a:t>
            </a:r>
            <a:r>
              <a:rPr lang="en-GB" altLang="en-US" b="1"/>
              <a:t>Proxy</a:t>
            </a:r>
            <a:r>
              <a:rPr lang="en-GB" altLang="en-US"/>
              <a:t>.</a:t>
            </a:r>
          </a:p>
          <a:p>
            <a:pPr>
              <a:lnSpc>
                <a:spcPct val="120000"/>
              </a:lnSpc>
              <a:spcBef>
                <a:spcPct val="5000"/>
              </a:spcBef>
              <a:spcAft>
                <a:spcPct val="0"/>
              </a:spcAft>
            </a:pPr>
            <a:r>
              <a:rPr lang="en-GB" altLang="en-US" sz="3200" b="1">
                <a:solidFill>
                  <a:srgbClr val="0000CC"/>
                </a:solidFill>
              </a:rPr>
              <a:t>Proxy:</a:t>
            </a:r>
          </a:p>
          <a:p>
            <a:pPr marL="742950" lvl="1" indent="-285750">
              <a:lnSpc>
                <a:spcPct val="120000"/>
              </a:lnSpc>
              <a:spcBef>
                <a:spcPct val="5000"/>
              </a:spcBef>
              <a:spcAft>
                <a:spcPts val="1800"/>
              </a:spcAft>
            </a:pPr>
            <a:r>
              <a:rPr lang="en-GB" altLang="en-US" sz="2800"/>
              <a:t> </a:t>
            </a:r>
            <a:r>
              <a:rPr lang="en-GB" altLang="en-US"/>
              <a:t>Delegates any calls to </a:t>
            </a:r>
            <a:r>
              <a:rPr lang="en-GB" altLang="en-US" b="1"/>
              <a:t>RealSubject</a:t>
            </a:r>
            <a:r>
              <a:rPr lang="en-GB" altLang="en-US"/>
              <a:t>.</a:t>
            </a:r>
          </a:p>
          <a:p>
            <a:pPr>
              <a:lnSpc>
                <a:spcPct val="120000"/>
              </a:lnSpc>
              <a:spcBef>
                <a:spcPct val="5000"/>
              </a:spcBef>
              <a:spcAft>
                <a:spcPct val="0"/>
              </a:spcAft>
            </a:pPr>
            <a:r>
              <a:rPr lang="en-GB" altLang="en-US" sz="3200" b="1">
                <a:solidFill>
                  <a:srgbClr val="0000CC"/>
                </a:solidFill>
              </a:rPr>
              <a:t>Client:</a:t>
            </a:r>
          </a:p>
          <a:p>
            <a:pPr marL="742950" lvl="1" indent="-285750">
              <a:lnSpc>
                <a:spcPct val="120000"/>
              </a:lnSpc>
              <a:spcBef>
                <a:spcPct val="5000"/>
              </a:spcBef>
              <a:spcAft>
                <a:spcPts val="1800"/>
              </a:spcAft>
            </a:pPr>
            <a:r>
              <a:rPr lang="en-GB" altLang="en-US" sz="2800" b="1"/>
              <a:t> </a:t>
            </a:r>
            <a:r>
              <a:rPr lang="en-GB" altLang="en-US"/>
              <a:t>Always uses </a:t>
            </a:r>
            <a:r>
              <a:rPr lang="en-GB" altLang="en-US" b="1"/>
              <a:t>Proxy</a:t>
            </a:r>
            <a:r>
              <a:rPr lang="en-GB" altLang="en-US"/>
              <a:t>.</a:t>
            </a:r>
            <a:endParaRPr lang="en-GB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8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8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88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BD8E4EC2-A97D-CA71-270E-BACB3DC46D7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39713" y="122238"/>
            <a:ext cx="9523412" cy="884237"/>
          </a:xfrm>
        </p:spPr>
        <p:txBody>
          <a:bodyPr/>
          <a:lstStyle/>
          <a:p>
            <a:r>
              <a:rPr lang="en-US" altLang="en-US" sz="3200"/>
              <a:t>Proxy Usage 1: Helps Save Expensive Steps</a:t>
            </a:r>
          </a:p>
        </p:txBody>
      </p:sp>
      <p:sp>
        <p:nvSpPr>
          <p:cNvPr id="474115" name="Rectangle 3">
            <a:extLst>
              <a:ext uri="{FF2B5EF4-FFF2-40B4-BE49-F238E27FC236}">
                <a16:creationId xmlns:a16="http://schemas.microsoft.com/office/drawing/2014/main" id="{195F95BD-B4C3-CAF1-7A14-3C2716D7421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61925" y="1036638"/>
            <a:ext cx="9601200" cy="594360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altLang="en-US" sz="3200"/>
              <a:t>What is expensive? </a:t>
            </a:r>
          </a:p>
          <a:p>
            <a:pPr lvl="1"/>
            <a:r>
              <a:rPr lang="en-US" altLang="en-US" sz="2800"/>
              <a:t>Heavy weight object Creation</a:t>
            </a:r>
          </a:p>
          <a:p>
            <a:pPr lvl="1">
              <a:spcAft>
                <a:spcPts val="2400"/>
              </a:spcAft>
            </a:pPr>
            <a:r>
              <a:rPr lang="en-US" altLang="en-US" sz="2800"/>
              <a:t>Object Initialization </a:t>
            </a:r>
          </a:p>
          <a:p>
            <a:pPr>
              <a:spcAft>
                <a:spcPts val="1800"/>
              </a:spcAft>
            </a:pPr>
            <a:r>
              <a:rPr lang="en-US" altLang="en-US" sz="3200" b="1">
                <a:solidFill>
                  <a:srgbClr val="336600"/>
                </a:solidFill>
              </a:rPr>
              <a:t>Helps defer object creation and initialization to the time we actually need the object. </a:t>
            </a:r>
          </a:p>
          <a:p>
            <a:pPr>
              <a:spcAft>
                <a:spcPct val="0"/>
              </a:spcAft>
            </a:pPr>
            <a:r>
              <a:rPr lang="en-US" altLang="en-US" sz="3200" b="1">
                <a:solidFill>
                  <a:srgbClr val="0000CC"/>
                </a:solidFill>
              </a:rPr>
              <a:t>Proxy pattern:</a:t>
            </a:r>
          </a:p>
          <a:p>
            <a:pPr lvl="1"/>
            <a:r>
              <a:rPr lang="en-US" altLang="en-US" sz="2800">
                <a:solidFill>
                  <a:srgbClr val="7030A0"/>
                </a:solidFill>
              </a:rPr>
              <a:t>Helps reduce the cost of accessing objects</a:t>
            </a:r>
          </a:p>
          <a:p>
            <a:pPr lvl="1"/>
            <a:r>
              <a:rPr lang="en-US" altLang="en-US" sz="2800">
                <a:solidFill>
                  <a:srgbClr val="7030A0"/>
                </a:solidFill>
              </a:rPr>
              <a:t>The proxy object acts as a stand-in for the real object</a:t>
            </a:r>
          </a:p>
          <a:p>
            <a:pPr lvl="1"/>
            <a:r>
              <a:rPr lang="en-US" altLang="en-US" sz="2800">
                <a:solidFill>
                  <a:srgbClr val="7030A0"/>
                </a:solidFill>
              </a:rPr>
              <a:t>The proxy creates the real object only if the user asks for it…</a:t>
            </a:r>
          </a:p>
          <a:p>
            <a:endParaRPr lang="en-US" altLang="en-US" sz="3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4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4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474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474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474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474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>
            <a:extLst>
              <a:ext uri="{FF2B5EF4-FFF2-40B4-BE49-F238E27FC236}">
                <a16:creationId xmlns:a16="http://schemas.microsoft.com/office/drawing/2014/main" id="{3437FBAC-58DA-0238-B3B5-51E49CD9BB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82713" y="503238"/>
            <a:ext cx="6423025" cy="942975"/>
          </a:xfrm>
        </p:spPr>
        <p:txBody>
          <a:bodyPr lIns="14883" tIns="38695" rIns="14883" bIns="38695" rtlCol="0">
            <a:normAutofit/>
          </a:bodyPr>
          <a:lstStyle/>
          <a:p>
            <a:pPr>
              <a:spcBef>
                <a:spcPts val="1107"/>
              </a:spcBef>
              <a:defRPr/>
            </a:pPr>
            <a:r>
              <a:rPr lang="en-GB" altLang="en-US" sz="4410" dirty="0"/>
              <a:t>Modularity</a:t>
            </a: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5C711FE1-8F4E-2D65-99DE-BE5190A187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96913" y="1646238"/>
            <a:ext cx="8915400" cy="4876800"/>
          </a:xfrm>
        </p:spPr>
        <p:txBody>
          <a:bodyPr lIns="14883" tIns="38695" rIns="14883" bIns="38695"/>
          <a:lstStyle/>
          <a:p>
            <a:pPr>
              <a:lnSpc>
                <a:spcPct val="120000"/>
              </a:lnSpc>
              <a:spcBef>
                <a:spcPts val="500"/>
              </a:spcBef>
            </a:pPr>
            <a:r>
              <a:rPr lang="en-GB" altLang="en-US"/>
              <a:t>In technical terms, modules in a design have:</a:t>
            </a:r>
          </a:p>
          <a:p>
            <a:pPr lvl="1">
              <a:lnSpc>
                <a:spcPct val="120000"/>
              </a:lnSpc>
              <a:spcBef>
                <a:spcPts val="500"/>
              </a:spcBef>
            </a:pPr>
            <a:r>
              <a:rPr lang="en-GB" altLang="en-US" b="1">
                <a:solidFill>
                  <a:srgbClr val="0000FF"/>
                </a:solidFill>
              </a:rPr>
              <a:t>high cohesion</a:t>
            </a:r>
          </a:p>
          <a:p>
            <a:pPr lvl="1">
              <a:lnSpc>
                <a:spcPct val="120000"/>
              </a:lnSpc>
              <a:spcBef>
                <a:spcPts val="500"/>
              </a:spcBef>
            </a:pPr>
            <a:r>
              <a:rPr lang="en-GB" altLang="en-US" b="1">
                <a:solidFill>
                  <a:srgbClr val="0000FF"/>
                </a:solidFill>
              </a:rPr>
              <a:t>low coupling.</a:t>
            </a:r>
            <a:r>
              <a:rPr lang="en-GB" altLang="en-US">
                <a:solidFill>
                  <a:srgbClr val="0000FF"/>
                </a:solidFill>
              </a:rPr>
              <a:t>  </a:t>
            </a:r>
          </a:p>
          <a:p>
            <a:pPr>
              <a:lnSpc>
                <a:spcPct val="120000"/>
              </a:lnSpc>
              <a:spcBef>
                <a:spcPts val="500"/>
              </a:spcBef>
            </a:pPr>
            <a:r>
              <a:rPr lang="en-GB" altLang="en-US"/>
              <a:t>We next discuss:</a:t>
            </a:r>
          </a:p>
          <a:p>
            <a:pPr lvl="1">
              <a:lnSpc>
                <a:spcPct val="120000"/>
              </a:lnSpc>
              <a:spcBef>
                <a:spcPts val="500"/>
              </a:spcBef>
            </a:pPr>
            <a:r>
              <a:rPr lang="en-GB" altLang="en-US"/>
              <a:t>cohesion and coupling.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186" name="Group 5">
            <a:extLst>
              <a:ext uri="{FF2B5EF4-FFF2-40B4-BE49-F238E27FC236}">
                <a16:creationId xmlns:a16="http://schemas.microsoft.com/office/drawing/2014/main" id="{B597E7CA-73E6-F2A9-830F-A4AF055B376C}"/>
              </a:ext>
            </a:extLst>
          </p:cNvPr>
          <p:cNvGrpSpPr>
            <a:grpSpLocks/>
          </p:cNvGrpSpPr>
          <p:nvPr/>
        </p:nvGrpSpPr>
        <p:grpSpPr bwMode="auto">
          <a:xfrm>
            <a:off x="5584825" y="274638"/>
            <a:ext cx="3776663" cy="2501900"/>
            <a:chOff x="3062" y="243"/>
            <a:chExt cx="1712" cy="626"/>
          </a:xfrm>
        </p:grpSpPr>
        <p:sp>
          <p:nvSpPr>
            <p:cNvPr id="93203" name="Rectangle 6">
              <a:extLst>
                <a:ext uri="{FF2B5EF4-FFF2-40B4-BE49-F238E27FC236}">
                  <a16:creationId xmlns:a16="http://schemas.microsoft.com/office/drawing/2014/main" id="{4453337B-97FF-D420-9679-A2B5136889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2" y="243"/>
              <a:ext cx="1702" cy="626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9724" tIns="48987" rIns="99724" bIns="48987" anchor="ctr"/>
            <a:lstStyle>
              <a:lvl1pPr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Subject</a:t>
              </a:r>
            </a:p>
            <a:p>
              <a:pPr algn="ctr"/>
              <a:r>
                <a:rPr lang="en-US" altLang="en-US" sz="1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&lt;&lt;interface&gt;&gt;</a:t>
              </a:r>
            </a:p>
            <a:p>
              <a:pPr algn="ctr"/>
              <a:endParaRPr lang="en-US" altLang="en-US"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  <a:p>
              <a:pPr algn="ctr"/>
              <a:r>
                <a:rPr lang="en-US" altLang="en-US" sz="24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f();</a:t>
              </a:r>
            </a:p>
            <a:p>
              <a:pPr algn="ctr"/>
              <a:r>
                <a:rPr lang="en-US" altLang="en-US" sz="24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p();</a:t>
              </a:r>
            </a:p>
            <a:p>
              <a:pPr algn="ctr"/>
              <a:r>
                <a:rPr lang="en-US" altLang="en-US" sz="24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g();</a:t>
              </a:r>
            </a:p>
          </p:txBody>
        </p:sp>
        <p:sp>
          <p:nvSpPr>
            <p:cNvPr id="93204" name="Line 7">
              <a:extLst>
                <a:ext uri="{FF2B5EF4-FFF2-40B4-BE49-F238E27FC236}">
                  <a16:creationId xmlns:a16="http://schemas.microsoft.com/office/drawing/2014/main" id="{955EF05F-8D1D-7F64-BEB4-2AA528EC9A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83" y="493"/>
              <a:ext cx="169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93187" name="Group 8">
            <a:extLst>
              <a:ext uri="{FF2B5EF4-FFF2-40B4-BE49-F238E27FC236}">
                <a16:creationId xmlns:a16="http://schemas.microsoft.com/office/drawing/2014/main" id="{F2746B42-DE87-554D-0186-098122AAF80F}"/>
              </a:ext>
            </a:extLst>
          </p:cNvPr>
          <p:cNvGrpSpPr>
            <a:grpSpLocks/>
          </p:cNvGrpSpPr>
          <p:nvPr/>
        </p:nvGrpSpPr>
        <p:grpSpPr bwMode="auto">
          <a:xfrm>
            <a:off x="5910263" y="4706938"/>
            <a:ext cx="3778250" cy="2503487"/>
            <a:chOff x="3210" y="1352"/>
            <a:chExt cx="1712" cy="626"/>
          </a:xfrm>
        </p:grpSpPr>
        <p:sp>
          <p:nvSpPr>
            <p:cNvPr id="93201" name="Rectangle 9">
              <a:extLst>
                <a:ext uri="{FF2B5EF4-FFF2-40B4-BE49-F238E27FC236}">
                  <a16:creationId xmlns:a16="http://schemas.microsoft.com/office/drawing/2014/main" id="{60C6A0F5-85B1-C068-A057-0692112201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0" y="1352"/>
              <a:ext cx="1702" cy="626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9724" tIns="48987" rIns="99724" bIns="48987" anchor="ctr"/>
            <a:lstStyle>
              <a:lvl1pPr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RealSubject</a:t>
              </a:r>
            </a:p>
            <a:p>
              <a:pPr algn="ctr"/>
              <a:endParaRPr lang="en-US" altLang="en-US"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  <a:p>
              <a:pPr algn="ctr"/>
              <a:r>
                <a:rPr lang="en-US" altLang="en-US" sz="24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f();</a:t>
              </a:r>
            </a:p>
            <a:p>
              <a:pPr algn="ctr"/>
              <a:r>
                <a:rPr lang="en-US" altLang="en-US" sz="24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p();</a:t>
              </a:r>
            </a:p>
            <a:p>
              <a:pPr algn="ctr"/>
              <a:r>
                <a:rPr lang="en-US" altLang="en-US" sz="24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g();</a:t>
              </a:r>
            </a:p>
          </p:txBody>
        </p:sp>
        <p:sp>
          <p:nvSpPr>
            <p:cNvPr id="93202" name="Line 10">
              <a:extLst>
                <a:ext uri="{FF2B5EF4-FFF2-40B4-BE49-F238E27FC236}">
                  <a16:creationId xmlns:a16="http://schemas.microsoft.com/office/drawing/2014/main" id="{81EFBB5D-434C-6C75-5D4E-F25DD7AF35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1" y="1602"/>
              <a:ext cx="169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93188" name="Group 11">
            <a:extLst>
              <a:ext uri="{FF2B5EF4-FFF2-40B4-BE49-F238E27FC236}">
                <a16:creationId xmlns:a16="http://schemas.microsoft.com/office/drawing/2014/main" id="{5B2C513C-E4CC-833A-3932-35873E687EF9}"/>
              </a:ext>
            </a:extLst>
          </p:cNvPr>
          <p:cNvGrpSpPr>
            <a:grpSpLocks/>
          </p:cNvGrpSpPr>
          <p:nvPr/>
        </p:nvGrpSpPr>
        <p:grpSpPr bwMode="auto">
          <a:xfrm>
            <a:off x="239713" y="4619625"/>
            <a:ext cx="3778250" cy="2501900"/>
            <a:chOff x="640" y="1330"/>
            <a:chExt cx="1712" cy="626"/>
          </a:xfrm>
        </p:grpSpPr>
        <p:sp>
          <p:nvSpPr>
            <p:cNvPr id="93199" name="Rectangle 12">
              <a:extLst>
                <a:ext uri="{FF2B5EF4-FFF2-40B4-BE49-F238E27FC236}">
                  <a16:creationId xmlns:a16="http://schemas.microsoft.com/office/drawing/2014/main" id="{03AF388A-4A71-6D45-EAEB-B991FFE476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" y="1330"/>
              <a:ext cx="1702" cy="626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9724" tIns="48987" rIns="99724" bIns="48987" anchor="ctr"/>
            <a:lstStyle>
              <a:lvl1pPr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Proxy</a:t>
              </a:r>
            </a:p>
            <a:p>
              <a:pPr algn="ctr"/>
              <a:endParaRPr lang="en-US" altLang="en-US"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  <a:p>
              <a:pPr algn="ctr"/>
              <a:r>
                <a:rPr lang="en-US" altLang="en-US" sz="24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f();</a:t>
              </a:r>
            </a:p>
            <a:p>
              <a:pPr algn="ctr"/>
              <a:r>
                <a:rPr lang="en-US" altLang="en-US" sz="24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p();</a:t>
              </a:r>
            </a:p>
            <a:p>
              <a:pPr algn="ctr"/>
              <a:r>
                <a:rPr lang="en-US" altLang="en-US" sz="24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g();</a:t>
              </a:r>
            </a:p>
          </p:txBody>
        </p:sp>
        <p:sp>
          <p:nvSpPr>
            <p:cNvPr id="93200" name="Line 13">
              <a:extLst>
                <a:ext uri="{FF2B5EF4-FFF2-40B4-BE49-F238E27FC236}">
                  <a16:creationId xmlns:a16="http://schemas.microsoft.com/office/drawing/2014/main" id="{46C3914F-23BB-5AD5-831F-C3E85ACE11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1" y="1580"/>
              <a:ext cx="169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93189" name="Line 14">
            <a:extLst>
              <a:ext uri="{FF2B5EF4-FFF2-40B4-BE49-F238E27FC236}">
                <a16:creationId xmlns:a16="http://schemas.microsoft.com/office/drawing/2014/main" id="{E00AD9E6-6122-8884-C52F-CEEC8D13601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03675" y="6061075"/>
            <a:ext cx="19065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arrow" w="med" len="med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93190" name="Rectangle 15">
            <a:extLst>
              <a:ext uri="{FF2B5EF4-FFF2-40B4-BE49-F238E27FC236}">
                <a16:creationId xmlns:a16="http://schemas.microsoft.com/office/drawing/2014/main" id="{8E083F73-D3C2-7A21-09B9-111059A9D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3063" y="5586413"/>
            <a:ext cx="144780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724" tIns="48987" rIns="99724" bIns="48987">
            <a:spAutoFit/>
          </a:bodyPr>
          <a:lstStyle>
            <a:lvl1pPr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delegate</a:t>
            </a:r>
          </a:p>
        </p:txBody>
      </p:sp>
      <p:grpSp>
        <p:nvGrpSpPr>
          <p:cNvPr id="93191" name="Group 16">
            <a:extLst>
              <a:ext uri="{FF2B5EF4-FFF2-40B4-BE49-F238E27FC236}">
                <a16:creationId xmlns:a16="http://schemas.microsoft.com/office/drawing/2014/main" id="{975CC41E-E3A7-B2E0-178E-9A47053AF4CD}"/>
              </a:ext>
            </a:extLst>
          </p:cNvPr>
          <p:cNvGrpSpPr>
            <a:grpSpLocks/>
          </p:cNvGrpSpPr>
          <p:nvPr/>
        </p:nvGrpSpPr>
        <p:grpSpPr bwMode="auto">
          <a:xfrm>
            <a:off x="2100263" y="4183063"/>
            <a:ext cx="5622925" cy="447675"/>
            <a:chOff x="1483" y="1221"/>
            <a:chExt cx="2548" cy="112"/>
          </a:xfrm>
        </p:grpSpPr>
        <p:sp>
          <p:nvSpPr>
            <p:cNvPr id="93196" name="Line 17">
              <a:extLst>
                <a:ext uri="{FF2B5EF4-FFF2-40B4-BE49-F238E27FC236}">
                  <a16:creationId xmlns:a16="http://schemas.microsoft.com/office/drawing/2014/main" id="{B259A528-FDCF-E342-1136-715F2E4ECF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9" y="1221"/>
              <a:ext cx="2538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3197" name="Line 18">
              <a:extLst>
                <a:ext uri="{FF2B5EF4-FFF2-40B4-BE49-F238E27FC236}">
                  <a16:creationId xmlns:a16="http://schemas.microsoft.com/office/drawing/2014/main" id="{96368366-F115-6412-CA66-FC7BC6E6F6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1" y="1225"/>
              <a:ext cx="0" cy="108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3198" name="Line 19">
              <a:extLst>
                <a:ext uri="{FF2B5EF4-FFF2-40B4-BE49-F238E27FC236}">
                  <a16:creationId xmlns:a16="http://schemas.microsoft.com/office/drawing/2014/main" id="{2C12B2A5-E2CD-2C79-16BB-7BEB6D6FD3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3" y="1225"/>
              <a:ext cx="0" cy="87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93192" name="Group 20">
            <a:extLst>
              <a:ext uri="{FF2B5EF4-FFF2-40B4-BE49-F238E27FC236}">
                <a16:creationId xmlns:a16="http://schemas.microsoft.com/office/drawing/2014/main" id="{E426AA56-D043-A837-2DC0-E881686A9C72}"/>
              </a:ext>
            </a:extLst>
          </p:cNvPr>
          <p:cNvGrpSpPr>
            <a:grpSpLocks/>
          </p:cNvGrpSpPr>
          <p:nvPr/>
        </p:nvGrpSpPr>
        <p:grpSpPr bwMode="auto">
          <a:xfrm>
            <a:off x="6615113" y="2779713"/>
            <a:ext cx="357187" cy="1401762"/>
            <a:chOff x="3540" y="777"/>
            <a:chExt cx="162" cy="351"/>
          </a:xfrm>
        </p:grpSpPr>
        <p:sp>
          <p:nvSpPr>
            <p:cNvPr id="93194" name="AutoShape 21">
              <a:extLst>
                <a:ext uri="{FF2B5EF4-FFF2-40B4-BE49-F238E27FC236}">
                  <a16:creationId xmlns:a16="http://schemas.microsoft.com/office/drawing/2014/main" id="{B6D7423A-BC86-604B-219D-FBF5AE4463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0" y="777"/>
              <a:ext cx="162" cy="141"/>
            </a:xfrm>
            <a:prstGeom prst="triangle">
              <a:avLst>
                <a:gd name="adj" fmla="val 49995"/>
              </a:avLst>
            </a:prstGeom>
            <a:solidFill>
              <a:schemeClr val="bg1"/>
            </a:solidFill>
            <a:ln w="28575">
              <a:solidFill>
                <a:srgbClr val="0000CC"/>
              </a:solidFill>
              <a:miter lim="800000"/>
              <a:headEnd/>
              <a:tailEnd/>
            </a:ln>
          </p:spPr>
          <p:txBody>
            <a:bodyPr wrap="none" lIns="91420" tIns="45711" rIns="91420" bIns="45711" anchor="ctr"/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 sz="4400"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93195" name="Line 22">
              <a:extLst>
                <a:ext uri="{FF2B5EF4-FFF2-40B4-BE49-F238E27FC236}">
                  <a16:creationId xmlns:a16="http://schemas.microsoft.com/office/drawing/2014/main" id="{E7E0FF72-9921-6D12-71E3-A616BB11C4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1" y="918"/>
              <a:ext cx="0" cy="21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54B13F96-0B3A-2E6B-F9A2-4B9193E6E6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884488" y="-120650"/>
            <a:ext cx="8596313" cy="1219200"/>
          </a:xfrm>
          <a:prstGeom prst="rect">
            <a:avLst/>
          </a:prstGeom>
          <a:noFill/>
          <a:ln>
            <a:noFill/>
          </a:ln>
        </p:spPr>
        <p:txBody>
          <a:bodyPr lIns="100772" tIns="50387" rIns="100772" bIns="50387" anchor="b"/>
          <a:lstStyle>
            <a:lvl1pPr algn="ctr" defTabSz="457200" rtl="0" eaLnBrk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44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57200" rtl="0" eaLnBrk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4400" b="1">
                <a:solidFill>
                  <a:srgbClr val="000000"/>
                </a:solidFill>
                <a:latin typeface="Comic Sans MS" pitchFamily="66" charset="0"/>
              </a:defRPr>
            </a:lvl2pPr>
            <a:lvl3pPr algn="ctr" defTabSz="457200" rtl="0" eaLnBrk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4400" b="1">
                <a:solidFill>
                  <a:srgbClr val="000000"/>
                </a:solidFill>
                <a:latin typeface="Comic Sans MS" pitchFamily="66" charset="0"/>
              </a:defRPr>
            </a:lvl3pPr>
            <a:lvl4pPr algn="ctr" defTabSz="457200" rtl="0" eaLnBrk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4400" b="1">
                <a:solidFill>
                  <a:srgbClr val="000000"/>
                </a:solidFill>
                <a:latin typeface="Comic Sans MS" pitchFamily="66" charset="0"/>
              </a:defRPr>
            </a:lvl4pPr>
            <a:lvl5pPr algn="ctr" defTabSz="457200" rtl="0" eaLnBrk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4400" b="1">
                <a:solidFill>
                  <a:srgbClr val="000000"/>
                </a:solidFill>
                <a:latin typeface="Comic Sans MS" pitchFamily="66" charset="0"/>
              </a:defRPr>
            </a:lvl5pPr>
            <a:lvl6pPr marL="457200" algn="ctr" defTabSz="457200" rtl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sz="4400">
                <a:solidFill>
                  <a:srgbClr val="000000"/>
                </a:solidFill>
                <a:latin typeface="Comic Sans MS" pitchFamily="66" charset="0"/>
              </a:defRPr>
            </a:lvl6pPr>
            <a:lvl7pPr marL="914400" algn="ctr" defTabSz="457200" rtl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sz="4400">
                <a:solidFill>
                  <a:srgbClr val="000000"/>
                </a:solidFill>
                <a:latin typeface="Comic Sans MS" pitchFamily="66" charset="0"/>
              </a:defRPr>
            </a:lvl7pPr>
            <a:lvl8pPr marL="1371600" algn="ctr" defTabSz="457200" rtl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sz="4400">
                <a:solidFill>
                  <a:srgbClr val="000000"/>
                </a:solidFill>
                <a:latin typeface="Comic Sans MS" pitchFamily="66" charset="0"/>
              </a:defRPr>
            </a:lvl8pPr>
            <a:lvl9pPr marL="1828800" algn="ctr" defTabSz="457200" rtl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sz="4400">
                <a:solidFill>
                  <a:srgbClr val="000000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en-GB" altLang="en-US" sz="3600" kern="0" dirty="0">
                <a:solidFill>
                  <a:srgbClr val="3333CC"/>
                </a:solidFill>
              </a:rPr>
              <a:t>Example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>
            <a:extLst>
              <a:ext uri="{FF2B5EF4-FFF2-40B4-BE49-F238E27FC236}">
                <a16:creationId xmlns:a16="http://schemas.microsoft.com/office/drawing/2014/main" id="{E2E3DD30-1A76-2A8B-4E32-EA35182A163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328025" y="0"/>
            <a:ext cx="1752600" cy="1417638"/>
          </a:xfrm>
          <a:solidFill>
            <a:srgbClr val="FFFF00"/>
          </a:solidFill>
          <a:ln>
            <a:solidFill>
              <a:srgbClr val="660066"/>
            </a:solidFill>
            <a:round/>
            <a:headEnd/>
            <a:tailEnd/>
          </a:ln>
        </p:spPr>
        <p:txBody>
          <a:bodyPr lIns="101472" tIns="50738" rIns="101472" bIns="50738"/>
          <a:lstStyle/>
          <a:p>
            <a:pPr eaLnBrk="1" hangingPunct="1"/>
            <a:r>
              <a:rPr lang="en-US" altLang="zh-CN" sz="3600">
                <a:ea typeface="SimSun" panose="02010600030101010101" pitchFamily="2" charset="-122"/>
              </a:rPr>
              <a:t>Proxy </a:t>
            </a:r>
            <a:br>
              <a:rPr lang="en-US" altLang="zh-CN" sz="3600">
                <a:ea typeface="SimSun" panose="02010600030101010101" pitchFamily="2" charset="-122"/>
              </a:rPr>
            </a:br>
            <a:r>
              <a:rPr lang="en-US" altLang="zh-CN" sz="3600">
                <a:ea typeface="SimSun" panose="02010600030101010101" pitchFamily="2" charset="-122"/>
              </a:rPr>
              <a:t>Code</a:t>
            </a:r>
          </a:p>
        </p:txBody>
      </p:sp>
      <p:sp>
        <p:nvSpPr>
          <p:cNvPr id="94211" name="Text Box 3">
            <a:extLst>
              <a:ext uri="{FF2B5EF4-FFF2-40B4-BE49-F238E27FC236}">
                <a16:creationId xmlns:a16="http://schemas.microsoft.com/office/drawing/2014/main" id="{5D645238-63DD-7051-4586-722C7CBA72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9688"/>
            <a:ext cx="7859713" cy="130175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0772" tIns="50387" rIns="100772" bIns="50387">
            <a:spAutoFit/>
          </a:bodyPr>
          <a:lstStyle>
            <a:lvl1pPr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CN" sz="2600">
                <a:solidFill>
                  <a:schemeClr val="tx1"/>
                </a:solidFill>
                <a:latin typeface="Comic Sans MS" panose="030F0702030302020204" pitchFamily="66" charset="0"/>
                <a:ea typeface="SimSun" panose="02010600030101010101" pitchFamily="2" charset="-122"/>
                <a:cs typeface="Arial" panose="020B0604020202020204" pitchFamily="34" charset="0"/>
              </a:rPr>
              <a:t>Client Code:</a:t>
            </a:r>
            <a:br>
              <a:rPr lang="en-US" altLang="zh-CN" sz="2600">
                <a:solidFill>
                  <a:schemeClr val="tx1"/>
                </a:solidFill>
                <a:latin typeface="Comic Sans MS" panose="030F0702030302020204" pitchFamily="66" charset="0"/>
                <a:ea typeface="SimSun" panose="02010600030101010101" pitchFamily="2" charset="-122"/>
                <a:cs typeface="Arial" panose="020B0604020202020204" pitchFamily="34" charset="0"/>
              </a:rPr>
            </a:br>
            <a:r>
              <a:rPr lang="en-US" altLang="zh-CN" sz="2600">
                <a:solidFill>
                  <a:schemeClr val="tx1"/>
                </a:solidFill>
                <a:latin typeface="Comic Sans MS" panose="030F0702030302020204" pitchFamily="66" charset="0"/>
                <a:ea typeface="SimSun" panose="02010600030101010101" pitchFamily="2" charset="-122"/>
                <a:cs typeface="Arial" panose="020B0604020202020204" pitchFamily="34" charset="0"/>
              </a:rPr>
              <a:t>  Proxy p = new Proxy();</a:t>
            </a:r>
          </a:p>
          <a:p>
            <a:pPr eaLnBrk="1" hangingPunct="1"/>
            <a:r>
              <a:rPr lang="en-US" altLang="zh-CN" sz="2600">
                <a:solidFill>
                  <a:schemeClr val="tx1"/>
                </a:solidFill>
                <a:latin typeface="Comic Sans MS" panose="030F0702030302020204" pitchFamily="66" charset="0"/>
                <a:ea typeface="SimSun" panose="02010600030101010101" pitchFamily="2" charset="-122"/>
                <a:cs typeface="Arial" panose="020B0604020202020204" pitchFamily="34" charset="0"/>
              </a:rPr>
              <a:t>  public void test() { p.f();   p.g();   p.h(); }  </a:t>
            </a:r>
          </a:p>
        </p:txBody>
      </p:sp>
      <p:sp>
        <p:nvSpPr>
          <p:cNvPr id="534532" name="Text Box 4">
            <a:extLst>
              <a:ext uri="{FF2B5EF4-FFF2-40B4-BE49-F238E27FC236}">
                <a16:creationId xmlns:a16="http://schemas.microsoft.com/office/drawing/2014/main" id="{51B87118-1D87-BF83-3ED2-45D198DFF0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438" y="1570038"/>
            <a:ext cx="9882187" cy="5667375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0772" tIns="50387" rIns="100772" bIns="50387">
            <a:spAutoFit/>
          </a:bodyPr>
          <a:lstStyle>
            <a:lvl1pPr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CN" sz="2600">
                <a:solidFill>
                  <a:srgbClr val="0000CC"/>
                </a:solidFill>
                <a:latin typeface="Comic Sans MS" panose="030F0702030302020204" pitchFamily="66" charset="0"/>
                <a:ea typeface="SimSun" panose="02010600030101010101" pitchFamily="2" charset="-122"/>
                <a:cs typeface="Arial" panose="020B0604020202020204" pitchFamily="34" charset="0"/>
              </a:rPr>
              <a:t>interface Subject { </a:t>
            </a:r>
            <a:r>
              <a:rPr lang="en-US" altLang="zh-CN" sz="2600">
                <a:solidFill>
                  <a:schemeClr val="tx1"/>
                </a:solidFill>
                <a:latin typeface="Comic Sans MS" panose="030F0702030302020204" pitchFamily="66" charset="0"/>
                <a:ea typeface="SimSun" panose="02010600030101010101" pitchFamily="2" charset="-122"/>
                <a:cs typeface="Arial" panose="020B0604020202020204" pitchFamily="34" charset="0"/>
              </a:rPr>
              <a:t>void f();  void g();  void h();}</a:t>
            </a:r>
          </a:p>
          <a:p>
            <a:pPr eaLnBrk="1" hangingPunct="1"/>
            <a:r>
              <a:rPr lang="en-US" altLang="zh-CN" sz="2600">
                <a:solidFill>
                  <a:srgbClr val="0000CC"/>
                </a:solidFill>
                <a:latin typeface="Comic Sans MS" panose="030F0702030302020204" pitchFamily="66" charset="0"/>
                <a:ea typeface="SimSun" panose="02010600030101010101" pitchFamily="2" charset="-122"/>
                <a:cs typeface="Arial" panose="020B0604020202020204" pitchFamily="34" charset="0"/>
              </a:rPr>
              <a:t>class Proxy implements Subject {</a:t>
            </a:r>
          </a:p>
          <a:p>
            <a:pPr eaLnBrk="1" hangingPunct="1"/>
            <a:r>
              <a:rPr lang="en-US" altLang="zh-CN" sz="2600">
                <a:solidFill>
                  <a:schemeClr val="tx1"/>
                </a:solidFill>
                <a:latin typeface="Comic Sans MS" panose="030F0702030302020204" pitchFamily="66" charset="0"/>
                <a:ea typeface="SimSun" panose="02010600030101010101" pitchFamily="2" charset="-122"/>
                <a:cs typeface="Arial" panose="020B0604020202020204" pitchFamily="34" charset="0"/>
              </a:rPr>
              <a:t>  private Subject implementation;</a:t>
            </a:r>
          </a:p>
          <a:p>
            <a:pPr eaLnBrk="1" hangingPunct="1"/>
            <a:r>
              <a:rPr lang="en-US" altLang="zh-CN" sz="2600">
                <a:solidFill>
                  <a:schemeClr val="tx1"/>
                </a:solidFill>
                <a:latin typeface="Comic Sans MS" panose="030F0702030302020204" pitchFamily="66" charset="0"/>
                <a:ea typeface="SimSun" panose="02010600030101010101" pitchFamily="2" charset="-122"/>
                <a:cs typeface="Arial" panose="020B0604020202020204" pitchFamily="34" charset="0"/>
              </a:rPr>
              <a:t>  public Proxy() { implementation = new RealSubject(); }</a:t>
            </a:r>
          </a:p>
          <a:p>
            <a:pPr eaLnBrk="1" hangingPunct="1"/>
            <a:r>
              <a:rPr lang="en-US" altLang="zh-CN" sz="2600">
                <a:solidFill>
                  <a:schemeClr val="tx1"/>
                </a:solidFill>
                <a:latin typeface="Comic Sans MS" panose="030F0702030302020204" pitchFamily="66" charset="0"/>
                <a:ea typeface="SimSun" panose="02010600030101010101" pitchFamily="2" charset="-122"/>
                <a:cs typeface="Arial" panose="020B0604020202020204" pitchFamily="34" charset="0"/>
              </a:rPr>
              <a:t>  public void f() {implementation.f();}  </a:t>
            </a:r>
            <a:br>
              <a:rPr lang="en-US" altLang="zh-CN" sz="2600">
                <a:solidFill>
                  <a:schemeClr val="tx1"/>
                </a:solidFill>
                <a:latin typeface="Comic Sans MS" panose="030F0702030302020204" pitchFamily="66" charset="0"/>
                <a:ea typeface="SimSun" panose="02010600030101010101" pitchFamily="2" charset="-122"/>
                <a:cs typeface="Arial" panose="020B0604020202020204" pitchFamily="34" charset="0"/>
              </a:rPr>
            </a:br>
            <a:r>
              <a:rPr lang="en-US" altLang="zh-CN" sz="2600">
                <a:solidFill>
                  <a:schemeClr val="tx1"/>
                </a:solidFill>
                <a:latin typeface="Comic Sans MS" panose="030F0702030302020204" pitchFamily="66" charset="0"/>
                <a:ea typeface="SimSun" panose="02010600030101010101" pitchFamily="2" charset="-122"/>
                <a:cs typeface="Arial" panose="020B0604020202020204" pitchFamily="34" charset="0"/>
              </a:rPr>
              <a:t>  public void g() {implementation.g();}  </a:t>
            </a:r>
            <a:br>
              <a:rPr lang="en-US" altLang="zh-CN" sz="2600">
                <a:solidFill>
                  <a:schemeClr val="tx1"/>
                </a:solidFill>
                <a:latin typeface="Comic Sans MS" panose="030F0702030302020204" pitchFamily="66" charset="0"/>
                <a:ea typeface="SimSun" panose="02010600030101010101" pitchFamily="2" charset="-122"/>
                <a:cs typeface="Arial" panose="020B0604020202020204" pitchFamily="34" charset="0"/>
              </a:rPr>
            </a:br>
            <a:r>
              <a:rPr lang="en-US" altLang="zh-CN" sz="2600">
                <a:solidFill>
                  <a:schemeClr val="tx1"/>
                </a:solidFill>
                <a:latin typeface="Comic Sans MS" panose="030F0702030302020204" pitchFamily="66" charset="0"/>
                <a:ea typeface="SimSun" panose="02010600030101010101" pitchFamily="2" charset="-122"/>
                <a:cs typeface="Arial" panose="020B0604020202020204" pitchFamily="34" charset="0"/>
              </a:rPr>
              <a:t>  public void h() {implementation.h();}</a:t>
            </a:r>
          </a:p>
          <a:p>
            <a:pPr eaLnBrk="1" hangingPunct="1"/>
            <a:r>
              <a:rPr lang="en-US" altLang="zh-CN" sz="2600">
                <a:solidFill>
                  <a:srgbClr val="0000CC"/>
                </a:solidFill>
                <a:latin typeface="Comic Sans MS" panose="030F0702030302020204" pitchFamily="66" charset="0"/>
                <a:ea typeface="SimSun" panose="02010600030101010101" pitchFamily="2" charset="-122"/>
                <a:cs typeface="Arial" panose="020B0604020202020204" pitchFamily="34" charset="0"/>
              </a:rPr>
              <a:t>}</a:t>
            </a:r>
          </a:p>
          <a:p>
            <a:pPr eaLnBrk="1" hangingPunct="1"/>
            <a:endParaRPr lang="en-US" altLang="zh-CN" sz="2600">
              <a:solidFill>
                <a:schemeClr val="tx1"/>
              </a:solidFill>
              <a:latin typeface="Comic Sans MS" panose="030F0702030302020204" pitchFamily="66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eaLnBrk="1" hangingPunct="1"/>
            <a:r>
              <a:rPr lang="en-US" altLang="zh-CN" sz="2600">
                <a:solidFill>
                  <a:srgbClr val="0000CC"/>
                </a:solidFill>
                <a:latin typeface="Comic Sans MS" panose="030F0702030302020204" pitchFamily="66" charset="0"/>
                <a:ea typeface="SimSun" panose="02010600030101010101" pitchFamily="2" charset="-122"/>
                <a:cs typeface="Arial" panose="020B0604020202020204" pitchFamily="34" charset="0"/>
              </a:rPr>
              <a:t>class RealSubject implements Subject {</a:t>
            </a:r>
          </a:p>
          <a:p>
            <a:pPr eaLnBrk="1" hangingPunct="1"/>
            <a:r>
              <a:rPr lang="en-US" altLang="zh-CN" sz="2600">
                <a:solidFill>
                  <a:schemeClr val="tx1"/>
                </a:solidFill>
                <a:latin typeface="Comic Sans MS" panose="030F0702030302020204" pitchFamily="66" charset="0"/>
                <a:ea typeface="SimSun" panose="02010600030101010101" pitchFamily="2" charset="-122"/>
                <a:cs typeface="Arial" panose="020B0604020202020204" pitchFamily="34" charset="0"/>
              </a:rPr>
              <a:t>  public void f() {System.out.println("Implementation.f()");}</a:t>
            </a:r>
          </a:p>
          <a:p>
            <a:pPr eaLnBrk="1" hangingPunct="1"/>
            <a:r>
              <a:rPr lang="en-US" altLang="zh-CN" sz="2600">
                <a:solidFill>
                  <a:schemeClr val="tx1"/>
                </a:solidFill>
                <a:latin typeface="Comic Sans MS" panose="030F0702030302020204" pitchFamily="66" charset="0"/>
                <a:ea typeface="SimSun" panose="02010600030101010101" pitchFamily="2" charset="-122"/>
                <a:cs typeface="Arial" panose="020B0604020202020204" pitchFamily="34" charset="0"/>
              </a:rPr>
              <a:t>  public void g() {System.out.println("Implementation.g()");}</a:t>
            </a:r>
          </a:p>
          <a:p>
            <a:pPr eaLnBrk="1" hangingPunct="1"/>
            <a:r>
              <a:rPr lang="en-US" altLang="zh-CN" sz="2600">
                <a:solidFill>
                  <a:schemeClr val="tx1"/>
                </a:solidFill>
                <a:latin typeface="Comic Sans MS" panose="030F0702030302020204" pitchFamily="66" charset="0"/>
                <a:ea typeface="SimSun" panose="02010600030101010101" pitchFamily="2" charset="-122"/>
                <a:cs typeface="Arial" panose="020B0604020202020204" pitchFamily="34" charset="0"/>
              </a:rPr>
              <a:t>  public void h() {System.out.println("Implementation.h()");}</a:t>
            </a:r>
          </a:p>
          <a:p>
            <a:pPr eaLnBrk="1" hangingPunct="1"/>
            <a:r>
              <a:rPr lang="en-US" altLang="zh-CN" sz="2600">
                <a:solidFill>
                  <a:srgbClr val="0000CC"/>
                </a:solidFill>
                <a:latin typeface="Comic Sans MS" panose="030F0702030302020204" pitchFamily="66" charset="0"/>
                <a:ea typeface="SimSun" panose="02010600030101010101" pitchFamily="2" charset="-122"/>
                <a:cs typeface="Arial" panose="020B0604020202020204" pitchFamily="34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4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4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4532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80B8DF70-5E61-8010-4D24-4A886089D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638" y="954088"/>
            <a:ext cx="9575800" cy="403225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0772" tIns="50387" rIns="100772" bIns="50387"/>
          <a:lstStyle>
            <a:lvl1pPr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endParaRPr lang="en-US" altLang="en-US" sz="2400" b="0" u="sng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F3884548-CE31-6464-EE3D-6E673D54DA4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4138" y="184150"/>
            <a:ext cx="2289175" cy="739775"/>
          </a:xfrm>
          <a:solidFill>
            <a:schemeClr val="bg1"/>
          </a:solidFill>
        </p:spPr>
        <p:txBody>
          <a:bodyPr lIns="99725" tIns="48987" rIns="99725" bIns="48987" anchor="b">
            <a:spAutoFit/>
          </a:bodyPr>
          <a:lstStyle/>
          <a:p>
            <a:r>
              <a:rPr lang="en-US" altLang="en-US" sz="2400"/>
              <a:t>Proxy Design Pattern</a:t>
            </a:r>
          </a:p>
        </p:txBody>
      </p:sp>
      <p:sp>
        <p:nvSpPr>
          <p:cNvPr id="96260" name="Rectangle 4">
            <a:extLst>
              <a:ext uri="{FF2B5EF4-FFF2-40B4-BE49-F238E27FC236}">
                <a16:creationId xmlns:a16="http://schemas.microsoft.com/office/drawing/2014/main" id="{08F9D9F8-2797-75FF-E729-9D06DB477A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8675" y="1123950"/>
            <a:ext cx="2500313" cy="15176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lIns="100772" tIns="50387" rIns="100772" bIns="50387" anchor="ctr">
            <a:spAutoFit/>
          </a:bodyPr>
          <a:lstStyle>
            <a:lvl1pPr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&lt;&lt;abstract&gt;&gt;</a:t>
            </a:r>
          </a:p>
          <a:p>
            <a:pPr algn="ctr"/>
            <a:r>
              <a:rPr lang="en-US" altLang="en-US" sz="2400" u="sng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Subject</a:t>
            </a:r>
            <a:endParaRPr lang="en-US" altLang="en-US" sz="280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  <a:p>
            <a:pPr algn="ctr"/>
            <a:r>
              <a:rPr lang="en-US" altLang="en-US"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expensiveMethod()</a:t>
            </a:r>
          </a:p>
          <a:p>
            <a:pPr algn="ctr"/>
            <a:r>
              <a:rPr lang="en-US" altLang="en-US"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anotherMethod()</a:t>
            </a:r>
            <a:r>
              <a:rPr lang="en-US" altLang="en-US" sz="24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96261" name="AutoShape 5">
            <a:extLst>
              <a:ext uri="{FF2B5EF4-FFF2-40B4-BE49-F238E27FC236}">
                <a16:creationId xmlns:a16="http://schemas.microsoft.com/office/drawing/2014/main" id="{FF53BA60-1FF3-B0A6-D257-EA37DCE0AE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9288" y="2633663"/>
            <a:ext cx="306387" cy="33655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lIns="100772" tIns="50387" rIns="100772" bIns="50387" anchor="ctr"/>
          <a:lstStyle>
            <a:lvl1pPr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 sz="310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96262" name="Rectangle 6">
            <a:extLst>
              <a:ext uri="{FF2B5EF4-FFF2-40B4-BE49-F238E27FC236}">
                <a16:creationId xmlns:a16="http://schemas.microsoft.com/office/drawing/2014/main" id="{9A91F0E3-0C5C-DF30-B21C-46527525D9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463" y="3773488"/>
            <a:ext cx="2944812" cy="9017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lIns="100772" tIns="50387" rIns="100772" bIns="50387" anchor="ctr">
            <a:spAutoFit/>
          </a:bodyPr>
          <a:lstStyle>
            <a:lvl1pPr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800" u="sng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RealSubject</a:t>
            </a:r>
            <a:endParaRPr lang="en-US" altLang="en-US" sz="320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  <a:p>
            <a:pPr algn="ctr"/>
            <a:r>
              <a:rPr lang="en-US" altLang="en-US" sz="24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expensiveMethod()</a:t>
            </a:r>
          </a:p>
        </p:txBody>
      </p:sp>
      <p:sp>
        <p:nvSpPr>
          <p:cNvPr id="96263" name="Rectangle 7">
            <a:extLst>
              <a:ext uri="{FF2B5EF4-FFF2-40B4-BE49-F238E27FC236}">
                <a16:creationId xmlns:a16="http://schemas.microsoft.com/office/drawing/2014/main" id="{FED78C89-5951-67B0-4875-86ABC5C8B4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1663" y="3557588"/>
            <a:ext cx="2943225" cy="13335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lIns="100772" tIns="50387" rIns="100772" bIns="50387" anchor="ctr">
            <a:spAutoFit/>
          </a:bodyPr>
          <a:lstStyle>
            <a:lvl1pPr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800" u="sng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Proxy</a:t>
            </a:r>
            <a:endParaRPr lang="en-US" altLang="en-US" sz="320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  <a:p>
            <a:pPr algn="ctr"/>
            <a:r>
              <a:rPr lang="en-US" altLang="en-US" sz="24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expensiveMethod()</a:t>
            </a:r>
          </a:p>
          <a:p>
            <a:pPr algn="ctr"/>
            <a:r>
              <a:rPr lang="en-US" altLang="en-US" sz="24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anotherMethod()</a:t>
            </a:r>
            <a:r>
              <a:rPr lang="en-US" altLang="en-US"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96264" name="AutoShape 8">
            <a:extLst>
              <a:ext uri="{FF2B5EF4-FFF2-40B4-BE49-F238E27FC236}">
                <a16:creationId xmlns:a16="http://schemas.microsoft.com/office/drawing/2014/main" id="{8B8BDB02-A220-F761-9F50-6D64E80B4E47}"/>
              </a:ext>
            </a:extLst>
          </p:cNvPr>
          <p:cNvCxnSpPr>
            <a:cxnSpLocks noChangeShapeType="1"/>
            <a:stCxn id="96272" idx="1"/>
            <a:endCxn id="96262" idx="3"/>
          </p:cNvCxnSpPr>
          <p:nvPr/>
        </p:nvCxnSpPr>
        <p:spPr bwMode="auto">
          <a:xfrm flipH="1" flipV="1">
            <a:off x="3470275" y="4224338"/>
            <a:ext cx="3086100" cy="15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6265" name="AutoShape 9">
            <a:extLst>
              <a:ext uri="{FF2B5EF4-FFF2-40B4-BE49-F238E27FC236}">
                <a16:creationId xmlns:a16="http://schemas.microsoft.com/office/drawing/2014/main" id="{E2EF7DB8-3153-5C11-7CDE-4E47B2053F64}"/>
              </a:ext>
            </a:extLst>
          </p:cNvPr>
          <p:cNvCxnSpPr>
            <a:cxnSpLocks noChangeShapeType="1"/>
            <a:stCxn id="96261" idx="3"/>
            <a:endCxn id="96262" idx="0"/>
          </p:cNvCxnSpPr>
          <p:nvPr/>
        </p:nvCxnSpPr>
        <p:spPr bwMode="auto">
          <a:xfrm rot="5400000">
            <a:off x="4809331" y="159545"/>
            <a:ext cx="803275" cy="6424612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6266" name="AutoShape 10">
            <a:extLst>
              <a:ext uri="{FF2B5EF4-FFF2-40B4-BE49-F238E27FC236}">
                <a16:creationId xmlns:a16="http://schemas.microsoft.com/office/drawing/2014/main" id="{CE3444C5-A991-34B5-06B3-1577384BA6E2}"/>
              </a:ext>
            </a:extLst>
          </p:cNvPr>
          <p:cNvCxnSpPr>
            <a:cxnSpLocks noChangeShapeType="1"/>
            <a:stCxn id="96261" idx="3"/>
            <a:endCxn id="96263" idx="0"/>
          </p:cNvCxnSpPr>
          <p:nvPr/>
        </p:nvCxnSpPr>
        <p:spPr bwMode="auto">
          <a:xfrm>
            <a:off x="8423275" y="2970213"/>
            <a:ext cx="0" cy="5873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6267" name="Rectangle 11">
            <a:extLst>
              <a:ext uri="{FF2B5EF4-FFF2-40B4-BE49-F238E27FC236}">
                <a16:creationId xmlns:a16="http://schemas.microsoft.com/office/drawing/2014/main" id="{07B06916-3129-A8BD-403F-7483AEF04B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5525" y="166688"/>
            <a:ext cx="1465263" cy="595312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lIns="100772" tIns="50387" rIns="100772" bIns="50387" anchor="ctr">
            <a:spAutoFit/>
          </a:bodyPr>
          <a:lstStyle>
            <a:lvl1pPr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31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Client </a:t>
            </a:r>
          </a:p>
        </p:txBody>
      </p:sp>
      <p:cxnSp>
        <p:nvCxnSpPr>
          <p:cNvPr id="96268" name="AutoShape 12">
            <a:extLst>
              <a:ext uri="{FF2B5EF4-FFF2-40B4-BE49-F238E27FC236}">
                <a16:creationId xmlns:a16="http://schemas.microsoft.com/office/drawing/2014/main" id="{FF60ABB5-AAEA-98CD-7EF8-3A95FAFB90C4}"/>
              </a:ext>
            </a:extLst>
          </p:cNvPr>
          <p:cNvCxnSpPr>
            <a:cxnSpLocks noChangeShapeType="1"/>
            <a:stCxn id="96267" idx="3"/>
            <a:endCxn id="96260" idx="1"/>
          </p:cNvCxnSpPr>
          <p:nvPr/>
        </p:nvCxnSpPr>
        <p:spPr bwMode="auto">
          <a:xfrm>
            <a:off x="5030788" y="465138"/>
            <a:ext cx="2147887" cy="1417637"/>
          </a:xfrm>
          <a:prstGeom prst="straightConnector1">
            <a:avLst/>
          </a:prstGeom>
          <a:noFill/>
          <a:ln w="38100">
            <a:solidFill>
              <a:srgbClr val="0000CC"/>
            </a:solidFill>
            <a:prstDash val="lg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6269" name="Rectangle 13">
            <a:extLst>
              <a:ext uri="{FF2B5EF4-FFF2-40B4-BE49-F238E27FC236}">
                <a16:creationId xmlns:a16="http://schemas.microsoft.com/office/drawing/2014/main" id="{71161D42-CD18-CEED-6EE7-1D70FFB8B8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4763" y="3814763"/>
            <a:ext cx="231775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72" tIns="50387" rIns="100772" bIns="50387">
            <a:spAutoFit/>
          </a:bodyPr>
          <a:lstStyle>
            <a:lvl1pPr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realActiveObject</a:t>
            </a:r>
          </a:p>
        </p:txBody>
      </p:sp>
      <p:sp>
        <p:nvSpPr>
          <p:cNvPr id="535566" name="Line 14">
            <a:extLst>
              <a:ext uri="{FF2B5EF4-FFF2-40B4-BE49-F238E27FC236}">
                <a16:creationId xmlns:a16="http://schemas.microsoft.com/office/drawing/2014/main" id="{0CA12110-13EF-970D-F69D-9AB77546161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24450" y="4451350"/>
            <a:ext cx="2268538" cy="1344613"/>
          </a:xfrm>
          <a:prstGeom prst="line">
            <a:avLst/>
          </a:prstGeom>
          <a:noFill/>
          <a:ln w="38100">
            <a:solidFill>
              <a:srgbClr val="0000CC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35567" name="AutoShape 15">
            <a:extLst>
              <a:ext uri="{FF2B5EF4-FFF2-40B4-BE49-F238E27FC236}">
                <a16:creationId xmlns:a16="http://schemas.microsoft.com/office/drawing/2014/main" id="{1EA24CD0-E945-10E0-C463-81B6BF1C95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6513" y="5126038"/>
            <a:ext cx="8466137" cy="2306637"/>
          </a:xfrm>
          <a:prstGeom prst="foldedCorner">
            <a:avLst>
              <a:gd name="adj" fmla="val 12500"/>
            </a:avLst>
          </a:prstGeom>
          <a:solidFill>
            <a:srgbClr val="DDDDF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100772" tIns="0" rIns="100772" bIns="0" anchor="ctr">
            <a:spAutoFit/>
          </a:bodyPr>
          <a:lstStyle>
            <a:lvl1pPr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2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. . . </a:t>
            </a:r>
            <a:r>
              <a:rPr lang="en-US" altLang="en-US" sz="2200">
                <a:solidFill>
                  <a:srgbClr val="008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// Check if it is really needed:</a:t>
            </a:r>
            <a:endParaRPr lang="en-US" altLang="en-US" sz="220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  <a:p>
            <a:r>
              <a:rPr lang="en-US" altLang="en-US" sz="2200">
                <a:solidFill>
                  <a:schemeClr val="accent2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if</a:t>
            </a:r>
            <a:r>
              <a:rPr lang="en-US" altLang="en-US" sz="22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( realActiveObject == </a:t>
            </a:r>
            <a:r>
              <a:rPr lang="en-US" altLang="en-US" sz="2200">
                <a:solidFill>
                  <a:schemeClr val="accent2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null</a:t>
            </a:r>
            <a:r>
              <a:rPr lang="en-US" altLang="en-US" sz="22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)           </a:t>
            </a:r>
            <a:r>
              <a:rPr lang="en-US" altLang="en-US" sz="2200">
                <a:solidFill>
                  <a:srgbClr val="008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// never referenced</a:t>
            </a:r>
            <a:endParaRPr lang="en-US" altLang="en-US" sz="220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  <a:p>
            <a:r>
              <a:rPr lang="en-US" altLang="en-US" sz="22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{     realActiveObject = getRealActiveObject(); </a:t>
            </a:r>
          </a:p>
          <a:p>
            <a:r>
              <a:rPr lang="en-US" altLang="en-US" sz="22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     realActiveObject.expensiveMethod(); </a:t>
            </a:r>
          </a:p>
          <a:p>
            <a:r>
              <a:rPr lang="en-US" altLang="en-US" sz="22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}</a:t>
            </a:r>
          </a:p>
          <a:p>
            <a:r>
              <a:rPr lang="en-US" altLang="en-US" sz="2200">
                <a:solidFill>
                  <a:schemeClr val="accent2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else </a:t>
            </a:r>
            <a:r>
              <a:rPr lang="en-US" altLang="en-US" sz="2200">
                <a:solidFill>
                  <a:srgbClr val="008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// try to avoid calling the real </a:t>
            </a:r>
            <a:r>
              <a:rPr lang="en-US" altLang="en-US" sz="22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expensiveMethod()</a:t>
            </a:r>
          </a:p>
        </p:txBody>
      </p:sp>
      <p:sp>
        <p:nvSpPr>
          <p:cNvPr id="96272" name="AutoShape 16">
            <a:extLst>
              <a:ext uri="{FF2B5EF4-FFF2-40B4-BE49-F238E27FC236}">
                <a16:creationId xmlns:a16="http://schemas.microsoft.com/office/drawing/2014/main" id="{77BEB588-7C17-0E91-6CC6-4452D1D717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6375" y="4100513"/>
            <a:ext cx="503238" cy="250825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lIns="100772" tIns="50387" rIns="100772" bIns="50387" anchor="ctr"/>
          <a:lstStyle>
            <a:lvl1pPr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2600" b="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96273" name="Rectangle 17">
            <a:extLst>
              <a:ext uri="{FF2B5EF4-FFF2-40B4-BE49-F238E27FC236}">
                <a16:creationId xmlns:a16="http://schemas.microsoft.com/office/drawing/2014/main" id="{D52F5E7A-1282-C73C-5659-2E3B222665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6388" y="1344613"/>
            <a:ext cx="2224087" cy="71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72" tIns="50387" rIns="100772" bIns="50387">
            <a:spAutoFit/>
          </a:bodyPr>
          <a:lstStyle>
            <a:lvl1pPr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Instantiate with</a:t>
            </a:r>
          </a:p>
          <a:p>
            <a:r>
              <a:rPr lang="en-US" altLang="en-US"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Proxy object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55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5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55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355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556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>
            <a:extLst>
              <a:ext uri="{FF2B5EF4-FFF2-40B4-BE49-F238E27FC236}">
                <a16:creationId xmlns:a16="http://schemas.microsoft.com/office/drawing/2014/main" id="{020A480C-5029-6E46-951B-64D63C496A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688" y="84138"/>
            <a:ext cx="923925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72" tIns="50387" rIns="100772" bIns="50387" anchor="ctr"/>
          <a:lstStyle>
            <a:lvl1pPr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3400">
                <a:solidFill>
                  <a:schemeClr val="tx2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Sequence Diagram for Proxy</a:t>
            </a:r>
          </a:p>
        </p:txBody>
      </p:sp>
      <p:sp>
        <p:nvSpPr>
          <p:cNvPr id="97283" name="Rectangle 2">
            <a:extLst>
              <a:ext uri="{FF2B5EF4-FFF2-40B4-BE49-F238E27FC236}">
                <a16:creationId xmlns:a16="http://schemas.microsoft.com/office/drawing/2014/main" id="{4B8920C0-6AB8-E0E2-3CBA-BF2E46B737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8225" y="3873500"/>
            <a:ext cx="3779838" cy="4984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72" tIns="50387" rIns="100772" bIns="50387">
            <a:spAutoFit/>
          </a:bodyPr>
          <a:lstStyle>
            <a:lvl1pPr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6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realExpensiveMethod()</a:t>
            </a:r>
          </a:p>
        </p:txBody>
      </p:sp>
      <p:sp>
        <p:nvSpPr>
          <p:cNvPr id="97284" name="Line 3">
            <a:extLst>
              <a:ext uri="{FF2B5EF4-FFF2-40B4-BE49-F238E27FC236}">
                <a16:creationId xmlns:a16="http://schemas.microsoft.com/office/drawing/2014/main" id="{EEECD636-1488-C211-2605-A1485441A87E}"/>
              </a:ext>
            </a:extLst>
          </p:cNvPr>
          <p:cNvSpPr>
            <a:spLocks noChangeShapeType="1"/>
          </p:cNvSpPr>
          <p:nvPr/>
        </p:nvSpPr>
        <p:spPr bwMode="auto">
          <a:xfrm>
            <a:off x="8785225" y="1016000"/>
            <a:ext cx="0" cy="58118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97285" name="Line 4">
            <a:extLst>
              <a:ext uri="{FF2B5EF4-FFF2-40B4-BE49-F238E27FC236}">
                <a16:creationId xmlns:a16="http://schemas.microsoft.com/office/drawing/2014/main" id="{79D9DF2D-1348-034F-DB7C-28915F18105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679950" y="4541838"/>
            <a:ext cx="40132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97286" name="Line 5">
            <a:extLst>
              <a:ext uri="{FF2B5EF4-FFF2-40B4-BE49-F238E27FC236}">
                <a16:creationId xmlns:a16="http://schemas.microsoft.com/office/drawing/2014/main" id="{77FF9A1F-F438-1E85-F7A9-2BED9433CB68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638" y="1016000"/>
            <a:ext cx="0" cy="58118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97287" name="Line 6">
            <a:extLst>
              <a:ext uri="{FF2B5EF4-FFF2-40B4-BE49-F238E27FC236}">
                <a16:creationId xmlns:a16="http://schemas.microsoft.com/office/drawing/2014/main" id="{1D813EC3-43B5-C114-FF34-989F3C16FCE8}"/>
              </a:ext>
            </a:extLst>
          </p:cNvPr>
          <p:cNvSpPr>
            <a:spLocks noChangeShapeType="1"/>
          </p:cNvSpPr>
          <p:nvPr/>
        </p:nvSpPr>
        <p:spPr bwMode="auto">
          <a:xfrm>
            <a:off x="4651375" y="1016000"/>
            <a:ext cx="0" cy="58118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97288" name="Line 8">
            <a:extLst>
              <a:ext uri="{FF2B5EF4-FFF2-40B4-BE49-F238E27FC236}">
                <a16:creationId xmlns:a16="http://schemas.microsoft.com/office/drawing/2014/main" id="{251C16D0-FD37-B3E7-694F-6B612248D00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01675" y="3113088"/>
            <a:ext cx="38862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97289" name="Rectangle 9">
            <a:extLst>
              <a:ext uri="{FF2B5EF4-FFF2-40B4-BE49-F238E27FC236}">
                <a16:creationId xmlns:a16="http://schemas.microsoft.com/office/drawing/2014/main" id="{2B2CC7FF-D568-2EAC-9A2D-31A822C2D3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913" y="2065338"/>
            <a:ext cx="187325" cy="4572000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100772" tIns="50387" rIns="100772" bIns="50387" anchor="ctr"/>
          <a:lstStyle>
            <a:lvl1pPr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2600" b="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97290" name="Text Box 10">
            <a:extLst>
              <a:ext uri="{FF2B5EF4-FFF2-40B4-BE49-F238E27FC236}">
                <a16:creationId xmlns:a16="http://schemas.microsoft.com/office/drawing/2014/main" id="{8E997680-6B9D-045E-3468-12D0BFA8EC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" y="731838"/>
            <a:ext cx="1262063" cy="458787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lIns="100772" tIns="151160" rIns="100772" bIns="50387">
            <a:spAutoFit/>
          </a:bodyPr>
          <a:lstStyle>
            <a:lvl1pPr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60000"/>
              </a:lnSpc>
              <a:spcBef>
                <a:spcPct val="50000"/>
              </a:spcBef>
            </a:pPr>
            <a:r>
              <a:rPr lang="en-US" altLang="en-US" sz="26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:Client</a:t>
            </a:r>
          </a:p>
        </p:txBody>
      </p:sp>
      <p:sp>
        <p:nvSpPr>
          <p:cNvPr id="97291" name="Rectangle 11">
            <a:extLst>
              <a:ext uri="{FF2B5EF4-FFF2-40B4-BE49-F238E27FC236}">
                <a16:creationId xmlns:a16="http://schemas.microsoft.com/office/drawing/2014/main" id="{B4B2913B-C762-C7CA-875D-B6A96E2DA6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4575" y="2444750"/>
            <a:ext cx="3140075" cy="4984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72" tIns="50387" rIns="100772" bIns="50387">
            <a:spAutoFit/>
          </a:bodyPr>
          <a:lstStyle>
            <a:lvl1pPr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6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expensiveMethod()</a:t>
            </a:r>
          </a:p>
        </p:txBody>
      </p:sp>
      <p:sp>
        <p:nvSpPr>
          <p:cNvPr id="97292" name="Text Box 12">
            <a:extLst>
              <a:ext uri="{FF2B5EF4-FFF2-40B4-BE49-F238E27FC236}">
                <a16:creationId xmlns:a16="http://schemas.microsoft.com/office/drawing/2014/main" id="{7561DDAA-5DC1-FBBD-205B-477138142B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4313" y="731838"/>
            <a:ext cx="1247775" cy="458787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lIns="100772" tIns="151160" rIns="100772" bIns="50387">
            <a:spAutoFit/>
          </a:bodyPr>
          <a:lstStyle>
            <a:lvl1pPr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60000"/>
              </a:lnSpc>
              <a:spcBef>
                <a:spcPct val="50000"/>
              </a:spcBef>
            </a:pPr>
            <a:r>
              <a:rPr lang="en-US" altLang="en-US" sz="26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:Proxy</a:t>
            </a:r>
          </a:p>
        </p:txBody>
      </p:sp>
      <p:sp>
        <p:nvSpPr>
          <p:cNvPr id="97293" name="Rectangle 13">
            <a:extLst>
              <a:ext uri="{FF2B5EF4-FFF2-40B4-BE49-F238E27FC236}">
                <a16:creationId xmlns:a16="http://schemas.microsoft.com/office/drawing/2014/main" id="{2F6A76E1-7BEE-CE8D-F4D5-1B79282858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9300" y="3113088"/>
            <a:ext cx="187325" cy="2857500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100772" tIns="50387" rIns="100772" bIns="50387" anchor="ctr"/>
          <a:lstStyle>
            <a:lvl1pPr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2600" b="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97294" name="Text Box 14">
            <a:extLst>
              <a:ext uri="{FF2B5EF4-FFF2-40B4-BE49-F238E27FC236}">
                <a16:creationId xmlns:a16="http://schemas.microsoft.com/office/drawing/2014/main" id="{109E3820-CD75-5FC6-4623-41AA9FFDE7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0475" y="731838"/>
            <a:ext cx="2270125" cy="458787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lIns="100772" tIns="151160" rIns="100772" bIns="50387">
            <a:spAutoFit/>
          </a:bodyPr>
          <a:lstStyle>
            <a:lvl1pPr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60000"/>
              </a:lnSpc>
              <a:spcBef>
                <a:spcPct val="50000"/>
              </a:spcBef>
            </a:pPr>
            <a:r>
              <a:rPr lang="en-US" altLang="en-US" sz="26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:RealSubject</a:t>
            </a:r>
          </a:p>
        </p:txBody>
      </p:sp>
      <p:sp>
        <p:nvSpPr>
          <p:cNvPr id="97295" name="Rectangle 15">
            <a:extLst>
              <a:ext uri="{FF2B5EF4-FFF2-40B4-BE49-F238E27FC236}">
                <a16:creationId xmlns:a16="http://schemas.microsoft.com/office/drawing/2014/main" id="{B59813BF-1BD3-2D0D-4914-50B2BAE63A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9975" y="4541838"/>
            <a:ext cx="187325" cy="1047750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100772" tIns="50387" rIns="100772" bIns="50387" anchor="ctr"/>
          <a:lstStyle>
            <a:lvl1pPr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2600" b="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97296" name="Rectangle 16">
            <a:extLst>
              <a:ext uri="{FF2B5EF4-FFF2-40B4-BE49-F238E27FC236}">
                <a16:creationId xmlns:a16="http://schemas.microsoft.com/office/drawing/2014/main" id="{0C486B13-EF44-1575-5EA3-6298A3F3F9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7088" y="3525838"/>
            <a:ext cx="1941512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72" tIns="50387" rIns="100772" bIns="50387">
            <a:spAutoFit/>
          </a:bodyPr>
          <a:lstStyle>
            <a:lvl1pPr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>
                <a:solidFill>
                  <a:srgbClr val="0000CC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[if needed]</a:t>
            </a:r>
          </a:p>
        </p:txBody>
      </p:sp>
      <p:sp>
        <p:nvSpPr>
          <p:cNvPr id="97297" name="Rectangle 17">
            <a:extLst>
              <a:ext uri="{FF2B5EF4-FFF2-40B4-BE49-F238E27FC236}">
                <a16:creationId xmlns:a16="http://schemas.microsoft.com/office/drawing/2014/main" id="{31272F90-3002-B83E-DE76-E31CDFCC2E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913" y="3113088"/>
            <a:ext cx="187325" cy="28575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100772" tIns="50387" rIns="100772" bIns="50387" anchor="ctr"/>
          <a:lstStyle>
            <a:lvl1pPr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2600" b="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97298" name="Rectangle 18">
            <a:extLst>
              <a:ext uri="{FF2B5EF4-FFF2-40B4-BE49-F238E27FC236}">
                <a16:creationId xmlns:a16="http://schemas.microsoft.com/office/drawing/2014/main" id="{1836001A-DEC4-04B3-E6E1-A4A86DE864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9300" y="4541838"/>
            <a:ext cx="187325" cy="104775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100772" tIns="50387" rIns="100772" bIns="50387" anchor="ctr"/>
          <a:lstStyle>
            <a:lvl1pPr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2600" b="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97299" name="Line 19">
            <a:extLst>
              <a:ext uri="{FF2B5EF4-FFF2-40B4-BE49-F238E27FC236}">
                <a16:creationId xmlns:a16="http://schemas.microsoft.com/office/drawing/2014/main" id="{9C99588F-72CC-3706-76B0-482FEB4FE0A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36600" y="5934075"/>
            <a:ext cx="3886200" cy="0"/>
          </a:xfrm>
          <a:prstGeom prst="line">
            <a:avLst/>
          </a:prstGeom>
          <a:noFill/>
          <a:ln w="22225">
            <a:solidFill>
              <a:schemeClr val="tx1"/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97300" name="Line 20">
            <a:extLst>
              <a:ext uri="{FF2B5EF4-FFF2-40B4-BE49-F238E27FC236}">
                <a16:creationId xmlns:a16="http://schemas.microsoft.com/office/drawing/2014/main" id="{4E19C799-58B7-597B-045B-746BB8180EB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72025" y="5570538"/>
            <a:ext cx="3921125" cy="19050"/>
          </a:xfrm>
          <a:prstGeom prst="line">
            <a:avLst/>
          </a:prstGeom>
          <a:noFill/>
          <a:ln w="22225">
            <a:solidFill>
              <a:schemeClr val="tx1"/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92310" name="Rectangle 22">
            <a:extLst>
              <a:ext uri="{FF2B5EF4-FFF2-40B4-BE49-F238E27FC236}">
                <a16:creationId xmlns:a16="http://schemas.microsoft.com/office/drawing/2014/main" id="{7F0613D7-5A4B-9771-7D23-E3A9376EDD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238" y="6500813"/>
            <a:ext cx="8380412" cy="974725"/>
          </a:xfrm>
          <a:prstGeom prst="rect">
            <a:avLst/>
          </a:prstGeom>
          <a:solidFill>
            <a:srgbClr val="FFCCCC"/>
          </a:solidFill>
          <a:ln w="9525">
            <a:solidFill>
              <a:srgbClr val="660066"/>
            </a:solidFill>
            <a:miter lim="800000"/>
            <a:headEnd/>
            <a:tailEnd/>
          </a:ln>
        </p:spPr>
        <p:txBody>
          <a:bodyPr lIns="91420" tIns="45711" rIns="91420" bIns="45711">
            <a:spAutoFit/>
          </a:bodyPr>
          <a:lstStyle>
            <a:lvl1pPr marL="342900" indent="-3429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lvl="1" eaLnBrk="1" hangingPunct="1">
              <a:lnSpc>
                <a:spcPct val="105000"/>
              </a:lnSpc>
              <a:buClr>
                <a:srgbClr val="000000"/>
              </a:buClr>
              <a:buSzPct val="75000"/>
              <a:buFont typeface="Symbol" panose="05050102010706020507" pitchFamily="18" charset="2"/>
              <a:buNone/>
            </a:pPr>
            <a:r>
              <a:rPr lang="en-US" altLang="en-US" sz="2800" b="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Proxy forwards requests to </a:t>
            </a:r>
            <a:r>
              <a:rPr lang="en-US" altLang="en-US" sz="28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RealSubject</a:t>
            </a:r>
            <a:r>
              <a:rPr lang="en-US" altLang="en-US" sz="2800" b="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when appropriate.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92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2310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>
            <a:extLst>
              <a:ext uri="{FF2B5EF4-FFF2-40B4-BE49-F238E27FC236}">
                <a16:creationId xmlns:a16="http://schemas.microsoft.com/office/drawing/2014/main" id="{4BA3F7DC-643D-1A0D-485A-6E14B9953CE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20713" y="9525"/>
            <a:ext cx="8596312" cy="884238"/>
          </a:xfrm>
        </p:spPr>
        <p:txBody>
          <a:bodyPr/>
          <a:lstStyle/>
          <a:p>
            <a:pPr marL="228600" indent="-228600" defTabSz="912813">
              <a:lnSpc>
                <a:spcPct val="110000"/>
              </a:lnSpc>
            </a:pPr>
            <a:r>
              <a:rPr lang="en-US" altLang="en-US" sz="3600"/>
              <a:t>Kinds of proxies</a:t>
            </a:r>
          </a:p>
        </p:txBody>
      </p:sp>
      <p:sp>
        <p:nvSpPr>
          <p:cNvPr id="537603" name="Rectangle 3">
            <a:extLst>
              <a:ext uri="{FF2B5EF4-FFF2-40B4-BE49-F238E27FC236}">
                <a16:creationId xmlns:a16="http://schemas.microsoft.com/office/drawing/2014/main" id="{97505E97-81C7-4FFF-D809-6055FDA59D0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7313" y="865188"/>
            <a:ext cx="10080625" cy="6248400"/>
          </a:xfrm>
        </p:spPr>
        <p:txBody>
          <a:bodyPr/>
          <a:lstStyle/>
          <a:p>
            <a:pPr marL="201613" indent="-285750" defTabSz="912813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altLang="en-US" sz="3200" b="1">
                <a:solidFill>
                  <a:srgbClr val="0000CC"/>
                </a:solidFill>
              </a:rPr>
              <a:t>Virtual proxy:</a:t>
            </a:r>
          </a:p>
          <a:p>
            <a:pPr marL="742950" lvl="1" indent="-285750" defTabSz="912813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altLang="en-US" sz="2800"/>
              <a:t>Delays the creation or loading of large or computationally expensive objects (</a:t>
            </a:r>
            <a:r>
              <a:rPr lang="en-US" altLang="en-US" sz="2800" b="1">
                <a:solidFill>
                  <a:srgbClr val="0000CC"/>
                </a:solidFill>
              </a:rPr>
              <a:t>lazy construction</a:t>
            </a:r>
            <a:r>
              <a:rPr lang="en-US" altLang="en-US" sz="2800"/>
              <a:t>)</a:t>
            </a:r>
          </a:p>
          <a:p>
            <a:pPr marL="742950" lvl="1" indent="-285750" defTabSz="912813">
              <a:lnSpc>
                <a:spcPct val="110000"/>
              </a:lnSpc>
              <a:spcBef>
                <a:spcPts val="600"/>
              </a:spcBef>
              <a:spcAft>
                <a:spcPts val="2400"/>
              </a:spcAft>
            </a:pPr>
            <a:r>
              <a:rPr lang="en-US" altLang="en-US" sz="2800"/>
              <a:t>Proxy is a standin --- </a:t>
            </a:r>
            <a:r>
              <a:rPr lang="en-US" altLang="en-US" sz="2800" b="1">
                <a:solidFill>
                  <a:srgbClr val="006600"/>
                </a:solidFill>
              </a:rPr>
              <a:t>postpones accessing the real subject.</a:t>
            </a:r>
          </a:p>
          <a:p>
            <a:pPr marL="201613" indent="-285750" defTabSz="912813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altLang="en-US" sz="3200" b="1">
                <a:solidFill>
                  <a:srgbClr val="0000CC"/>
                </a:solidFill>
              </a:rPr>
              <a:t>Remote proxy:</a:t>
            </a:r>
          </a:p>
          <a:p>
            <a:pPr marL="742950" lvl="1" indent="-285750" defTabSz="912813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altLang="en-US" sz="2800"/>
              <a:t>Use a local representative for a remote object (different address space)</a:t>
            </a:r>
          </a:p>
          <a:p>
            <a:pPr marL="742950" lvl="1" indent="-285750" defTabSz="912813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altLang="en-US" sz="2800" b="1">
                <a:solidFill>
                  <a:srgbClr val="006600"/>
                </a:solidFill>
              </a:rPr>
              <a:t>Hides the fact that an object is not local</a:t>
            </a:r>
          </a:p>
          <a:p>
            <a:pPr marL="742950" lvl="1" indent="-285750" defTabSz="912813">
              <a:lnSpc>
                <a:spcPct val="105000"/>
              </a:lnSpc>
              <a:spcBef>
                <a:spcPts val="600"/>
              </a:spcBef>
              <a:spcAft>
                <a:spcPct val="0"/>
              </a:spcAft>
              <a:buFont typeface="Comic Sans MS" panose="030F0702030302020204" pitchFamily="66" charset="0"/>
              <a:buChar char="-"/>
            </a:pPr>
            <a:r>
              <a:rPr lang="en-US" altLang="en-US" sz="2800"/>
              <a:t>Encodes and sends the request to the real subject in a different address space.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37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37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37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37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37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37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7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7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>
            <a:extLst>
              <a:ext uri="{FF2B5EF4-FFF2-40B4-BE49-F238E27FC236}">
                <a16:creationId xmlns:a16="http://schemas.microsoft.com/office/drawing/2014/main" id="{EFEEF904-A1AD-5E08-F2DA-0F5EC76C4E8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41363" y="-182563"/>
            <a:ext cx="8596312" cy="1254126"/>
          </a:xfrm>
        </p:spPr>
        <p:txBody>
          <a:bodyPr lIns="100772" tIns="50387" rIns="100772" bIns="50387"/>
          <a:lstStyle/>
          <a:p>
            <a:pPr eaLnBrk="1" hangingPunct="1"/>
            <a:r>
              <a:rPr lang="en-US" altLang="en-US" sz="3600"/>
              <a:t>Kinds of Proxies   </a:t>
            </a:r>
            <a:r>
              <a:rPr lang="en-US" altLang="en-US" sz="2400"/>
              <a:t>cont…</a:t>
            </a:r>
          </a:p>
        </p:txBody>
      </p:sp>
      <p:sp>
        <p:nvSpPr>
          <p:cNvPr id="483331" name="Rectangle 3">
            <a:extLst>
              <a:ext uri="{FF2B5EF4-FFF2-40B4-BE49-F238E27FC236}">
                <a16:creationId xmlns:a16="http://schemas.microsoft.com/office/drawing/2014/main" id="{B617F59A-29EB-A93E-62DF-DE5EA26F849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0" y="731838"/>
            <a:ext cx="10080625" cy="6400800"/>
          </a:xfrm>
        </p:spPr>
        <p:txBody>
          <a:bodyPr lIns="100772" tIns="50387" rIns="100772" bIns="50387"/>
          <a:lstStyle/>
          <a:p>
            <a:pPr eaLnBrk="1" hangingPunct="1">
              <a:lnSpc>
                <a:spcPct val="115000"/>
              </a:lnSpc>
              <a:spcBef>
                <a:spcPts val="700"/>
              </a:spcBef>
              <a:spcAft>
                <a:spcPct val="5000"/>
              </a:spcAft>
            </a:pPr>
            <a:r>
              <a:rPr lang="en-US" altLang="en-US" sz="2800" b="1">
                <a:solidFill>
                  <a:srgbClr val="0000CC"/>
                </a:solidFill>
              </a:rPr>
              <a:t>Synchronization Proxy</a:t>
            </a:r>
          </a:p>
          <a:p>
            <a:pPr lvl="1" eaLnBrk="1" hangingPunct="1">
              <a:lnSpc>
                <a:spcPct val="115000"/>
              </a:lnSpc>
              <a:spcAft>
                <a:spcPts val="1200"/>
              </a:spcAft>
            </a:pPr>
            <a:r>
              <a:rPr lang="en-US" altLang="en-US" sz="2400"/>
              <a:t>Controls access to a target object when multiple objects access it. </a:t>
            </a:r>
          </a:p>
          <a:p>
            <a:pPr eaLnBrk="1" hangingPunct="1">
              <a:lnSpc>
                <a:spcPct val="115000"/>
              </a:lnSpc>
              <a:spcBef>
                <a:spcPts val="700"/>
              </a:spcBef>
              <a:spcAft>
                <a:spcPct val="5000"/>
              </a:spcAft>
            </a:pPr>
            <a:r>
              <a:rPr lang="en-US" altLang="en-US" sz="2800" b="1">
                <a:solidFill>
                  <a:srgbClr val="0000CC"/>
                </a:solidFill>
              </a:rPr>
              <a:t>Cache Proxy</a:t>
            </a:r>
          </a:p>
          <a:p>
            <a:pPr lvl="1" eaLnBrk="1" hangingPunct="1">
              <a:lnSpc>
                <a:spcPct val="115000"/>
              </a:lnSpc>
              <a:spcBef>
                <a:spcPts val="700"/>
              </a:spcBef>
              <a:spcAft>
                <a:spcPct val="5000"/>
              </a:spcAft>
            </a:pPr>
            <a:r>
              <a:rPr lang="en-US" altLang="en-US" sz="2400"/>
              <a:t>Hold results temporarily</a:t>
            </a:r>
          </a:p>
          <a:p>
            <a:pPr lvl="1" eaLnBrk="1" hangingPunct="1">
              <a:lnSpc>
                <a:spcPct val="115000"/>
              </a:lnSpc>
              <a:spcBef>
                <a:spcPts val="700"/>
              </a:spcBef>
              <a:spcAft>
                <a:spcPct val="5000"/>
              </a:spcAft>
            </a:pPr>
            <a:r>
              <a:rPr lang="en-US" altLang="en-US" sz="2400"/>
              <a:t>Saves data for clients to share so data is only fetched or calculated once</a:t>
            </a:r>
          </a:p>
          <a:p>
            <a:pPr lvl="1" eaLnBrk="1" hangingPunct="1">
              <a:lnSpc>
                <a:spcPct val="115000"/>
              </a:lnSpc>
              <a:spcBef>
                <a:spcPts val="700"/>
              </a:spcBef>
              <a:spcAft>
                <a:spcPts val="1200"/>
              </a:spcAft>
            </a:pPr>
            <a:r>
              <a:rPr lang="en-US" altLang="en-US" sz="2400" b="1">
                <a:solidFill>
                  <a:srgbClr val="0000CC"/>
                </a:solidFill>
              </a:rPr>
              <a:t>Caching of information: Helpful if information does not change too often.</a:t>
            </a:r>
          </a:p>
          <a:p>
            <a:pPr eaLnBrk="1" hangingPunct="1">
              <a:lnSpc>
                <a:spcPct val="115000"/>
              </a:lnSpc>
              <a:spcBef>
                <a:spcPts val="700"/>
              </a:spcBef>
              <a:spcAft>
                <a:spcPct val="5000"/>
              </a:spcAft>
            </a:pPr>
            <a:r>
              <a:rPr lang="en-US" altLang="en-US" sz="2800" b="1">
                <a:solidFill>
                  <a:srgbClr val="0000CC"/>
                </a:solidFill>
              </a:rPr>
              <a:t>Copy-on-write</a:t>
            </a:r>
            <a:r>
              <a:rPr lang="en-US" altLang="en-US" sz="2800">
                <a:solidFill>
                  <a:srgbClr val="0000CC"/>
                </a:solidFill>
              </a:rPr>
              <a:t>:</a:t>
            </a:r>
          </a:p>
          <a:p>
            <a:pPr lvl="1" eaLnBrk="1" hangingPunct="1">
              <a:lnSpc>
                <a:spcPct val="115000"/>
              </a:lnSpc>
              <a:spcBef>
                <a:spcPts val="700"/>
              </a:spcBef>
              <a:spcAft>
                <a:spcPct val="5000"/>
              </a:spcAft>
            </a:pPr>
            <a:r>
              <a:rPr lang="en-US" altLang="en-US" sz="2400"/>
              <a:t>Postpones creation of a copy of an object until it is necessary (if at all, changed from the original).</a:t>
            </a:r>
          </a:p>
          <a:p>
            <a:pPr lvl="1" eaLnBrk="1" hangingPunct="1">
              <a:lnSpc>
                <a:spcPct val="115000"/>
              </a:lnSpc>
              <a:spcBef>
                <a:spcPts val="700"/>
              </a:spcBef>
              <a:spcAft>
                <a:spcPct val="5000"/>
              </a:spcAft>
            </a:pPr>
            <a:endParaRPr lang="en-US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83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83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83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83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83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83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>
            <a:extLst>
              <a:ext uri="{FF2B5EF4-FFF2-40B4-BE49-F238E27FC236}">
                <a16:creationId xmlns:a16="http://schemas.microsoft.com/office/drawing/2014/main" id="{6E5D5993-E33D-6722-E88A-69A02F212D4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31800" y="369888"/>
            <a:ext cx="9023350" cy="304800"/>
          </a:xfrm>
        </p:spPr>
        <p:txBody>
          <a:bodyPr/>
          <a:lstStyle/>
          <a:p>
            <a:r>
              <a:rPr lang="en-US" altLang="en-US" sz="3200"/>
              <a:t>Kinds of Proxies: Few Details</a:t>
            </a:r>
          </a:p>
        </p:txBody>
      </p:sp>
      <p:sp>
        <p:nvSpPr>
          <p:cNvPr id="569347" name="Rectangle 3">
            <a:extLst>
              <a:ext uri="{FF2B5EF4-FFF2-40B4-BE49-F238E27FC236}">
                <a16:creationId xmlns:a16="http://schemas.microsoft.com/office/drawing/2014/main" id="{5F82619A-D372-01C2-BBA9-39BF9C22595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0850" y="960438"/>
            <a:ext cx="9601200" cy="5943600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altLang="en-US" sz="3200" b="1">
                <a:solidFill>
                  <a:srgbClr val="0000CC"/>
                </a:solidFill>
              </a:rPr>
              <a:t>Protection Proxy:</a:t>
            </a:r>
          </a:p>
          <a:p>
            <a:pPr lvl="1" eaLnBrk="1" hangingPunct="1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altLang="en-US" sz="2800"/>
              <a:t>Performs additional housekeeping chores when subject is accessed.</a:t>
            </a:r>
          </a:p>
          <a:p>
            <a:pPr lvl="1" eaLnBrk="1" hangingPunct="1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altLang="en-US" sz="2800"/>
              <a:t>Checks access permission to the real object</a:t>
            </a:r>
          </a:p>
          <a:p>
            <a:pPr lvl="1" eaLnBrk="1" hangingPunct="1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altLang="en-US" sz="2800"/>
              <a:t>Ensures that only authorized clients access a supplier in legitimate ways</a:t>
            </a:r>
          </a:p>
          <a:p>
            <a:pPr lvl="1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altLang="en-US" sz="2800"/>
              <a:t>Useful when different objects should have different access and viewing rights for the same document. </a:t>
            </a:r>
          </a:p>
          <a:p>
            <a:pPr lvl="1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altLang="en-US" sz="2800" b="1">
                <a:solidFill>
                  <a:srgbClr val="0000CC"/>
                </a:solidFill>
              </a:rPr>
              <a:t>Example:</a:t>
            </a:r>
            <a:r>
              <a:rPr lang="en-US" altLang="en-US" sz="2800"/>
              <a:t> </a:t>
            </a:r>
            <a:r>
              <a:rPr lang="en-US" altLang="en-US" sz="2800">
                <a:solidFill>
                  <a:srgbClr val="0000CC"/>
                </a:solidFill>
              </a:rPr>
              <a:t>Grade information shared by administrators, teachers and students.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69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69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69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69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69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>
            <a:extLst>
              <a:ext uri="{FF2B5EF4-FFF2-40B4-BE49-F238E27FC236}">
                <a16:creationId xmlns:a16="http://schemas.microsoft.com/office/drawing/2014/main" id="{26EDAE9B-2700-7206-EF69-44C34CB6ECC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55625" y="363538"/>
            <a:ext cx="8596313" cy="1255712"/>
          </a:xfrm>
        </p:spPr>
        <p:txBody>
          <a:bodyPr anchor="t"/>
          <a:lstStyle/>
          <a:p>
            <a:r>
              <a:rPr lang="en-US" altLang="en-US" sz="3600"/>
              <a:t>Proxy Pattern </a:t>
            </a:r>
          </a:p>
        </p:txBody>
      </p:sp>
      <p:grpSp>
        <p:nvGrpSpPr>
          <p:cNvPr id="102403" name="Group 27">
            <a:extLst>
              <a:ext uri="{FF2B5EF4-FFF2-40B4-BE49-F238E27FC236}">
                <a16:creationId xmlns:a16="http://schemas.microsoft.com/office/drawing/2014/main" id="{15967312-57F1-19C9-6991-24193A28BE4D}"/>
              </a:ext>
            </a:extLst>
          </p:cNvPr>
          <p:cNvGrpSpPr>
            <a:grpSpLocks/>
          </p:cNvGrpSpPr>
          <p:nvPr/>
        </p:nvGrpSpPr>
        <p:grpSpPr bwMode="auto">
          <a:xfrm>
            <a:off x="763588" y="1412875"/>
            <a:ext cx="8412162" cy="5411788"/>
            <a:chOff x="573" y="1587"/>
            <a:chExt cx="4307" cy="2434"/>
          </a:xfrm>
        </p:grpSpPr>
        <p:grpSp>
          <p:nvGrpSpPr>
            <p:cNvPr id="102404" name="Group 29">
              <a:extLst>
                <a:ext uri="{FF2B5EF4-FFF2-40B4-BE49-F238E27FC236}">
                  <a16:creationId xmlns:a16="http://schemas.microsoft.com/office/drawing/2014/main" id="{6918A9E4-E204-0FC0-00C1-6BD2C6BC8F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3" y="1587"/>
              <a:ext cx="1450" cy="847"/>
              <a:chOff x="520" y="1440"/>
              <a:chExt cx="1315" cy="768"/>
            </a:xfrm>
          </p:grpSpPr>
          <p:sp>
            <p:nvSpPr>
              <p:cNvPr id="102421" name="Rectangle 4">
                <a:extLst>
                  <a:ext uri="{FF2B5EF4-FFF2-40B4-BE49-F238E27FC236}">
                    <a16:creationId xmlns:a16="http://schemas.microsoft.com/office/drawing/2014/main" id="{AC1A36AD-FBE6-F6EF-57C1-A379F98155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" y="1440"/>
                <a:ext cx="1296" cy="768"/>
              </a:xfrm>
              <a:prstGeom prst="rect">
                <a:avLst/>
              </a:prstGeom>
              <a:solidFill>
                <a:srgbClr val="FFFFCC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100772" tIns="50387" rIns="100772" bIns="50387" anchor="ctr"/>
              <a:lstStyle>
                <a:lvl1pPr defTabSz="1008063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1008063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1008063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1008063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 defTabSz="1008063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Client</a:t>
                </a:r>
              </a:p>
              <a:p>
                <a:pPr algn="ctr"/>
                <a:endParaRPr lang="en-US" altLang="en-US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  <a:p>
                <a:pPr algn="ctr"/>
                <a:endParaRPr lang="en-US" altLang="en-US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cxnSp>
            <p:nvCxnSpPr>
              <p:cNvPr id="102422" name="AutoShape 5">
                <a:extLst>
                  <a:ext uri="{FF2B5EF4-FFF2-40B4-BE49-F238E27FC236}">
                    <a16:creationId xmlns:a16="http://schemas.microsoft.com/office/drawing/2014/main" id="{79E1CDA5-B1C3-AE2E-7A55-B3C3D080710B}"/>
                  </a:ext>
                </a:extLst>
              </p:cNvPr>
              <p:cNvCxnSpPr>
                <a:cxnSpLocks noChangeShapeType="1"/>
                <a:stCxn id="102421" idx="1"/>
                <a:endCxn id="102421" idx="3"/>
              </p:cNvCxnSpPr>
              <p:nvPr/>
            </p:nvCxnSpPr>
            <p:spPr bwMode="auto">
              <a:xfrm>
                <a:off x="520" y="1824"/>
                <a:ext cx="1312" cy="0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2423" name="AutoShape 7">
                <a:extLst>
                  <a:ext uri="{FF2B5EF4-FFF2-40B4-BE49-F238E27FC236}">
                    <a16:creationId xmlns:a16="http://schemas.microsoft.com/office/drawing/2014/main" id="{B09F60B2-C8FE-A013-3D29-C7B83D6A8DC3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528" y="1917"/>
                <a:ext cx="1307" cy="3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02405" name="Rectangle 9">
              <a:extLst>
                <a:ext uri="{FF2B5EF4-FFF2-40B4-BE49-F238E27FC236}">
                  <a16:creationId xmlns:a16="http://schemas.microsoft.com/office/drawing/2014/main" id="{54FA9042-A905-1CC8-F0F8-32AB138F6C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2" y="1587"/>
              <a:ext cx="1534" cy="847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72" tIns="50387" rIns="100772" bIns="50387" anchor="ctr"/>
            <a:lstStyle>
              <a:lvl1pPr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20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  <a:cs typeface="Arial" panose="020B0604020202020204" pitchFamily="34" charset="0"/>
                </a:rPr>
                <a:t>«interface»</a:t>
              </a:r>
            </a:p>
            <a:p>
              <a:pPr algn="ctr"/>
              <a:r>
                <a:rPr lang="en-US" altLang="en-US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  <a:cs typeface="Arial" panose="020B0604020202020204" pitchFamily="34" charset="0"/>
                </a:rPr>
                <a:t>Subject</a:t>
              </a:r>
            </a:p>
            <a:p>
              <a:pPr algn="ctr"/>
              <a:endParaRPr lang="en-US" altLang="en-US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  <a:p>
              <a:pPr algn="ctr"/>
              <a:endParaRPr lang="en-US" altLang="en-US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102406" name="AutoShape 11">
              <a:extLst>
                <a:ext uri="{FF2B5EF4-FFF2-40B4-BE49-F238E27FC236}">
                  <a16:creationId xmlns:a16="http://schemas.microsoft.com/office/drawing/2014/main" id="{0BFCD9CA-3900-B1B1-F3A9-AD3DED1B185B}"/>
                </a:ext>
              </a:extLst>
            </p:cNvPr>
            <p:cNvCxnSpPr>
              <a:cxnSpLocks noChangeShapeType="1"/>
              <a:stCxn id="102405" idx="1"/>
              <a:endCxn id="102405" idx="3"/>
            </p:cNvCxnSpPr>
            <p:nvPr/>
          </p:nvCxnSpPr>
          <p:spPr bwMode="auto">
            <a:xfrm>
              <a:off x="2744" y="2011"/>
              <a:ext cx="1550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407" name="AutoShape 13">
              <a:extLst>
                <a:ext uri="{FF2B5EF4-FFF2-40B4-BE49-F238E27FC236}">
                  <a16:creationId xmlns:a16="http://schemas.microsoft.com/office/drawing/2014/main" id="{FB2BEFA9-ED6B-F24F-22EA-032B18118029}"/>
                </a:ext>
              </a:extLst>
            </p:cNvPr>
            <p:cNvCxnSpPr>
              <a:cxnSpLocks noChangeShapeType="1"/>
              <a:stCxn id="102421" idx="3"/>
              <a:endCxn id="102405" idx="1"/>
            </p:cNvCxnSpPr>
            <p:nvPr/>
          </p:nvCxnSpPr>
          <p:spPr bwMode="auto">
            <a:xfrm>
              <a:off x="2019" y="2011"/>
              <a:ext cx="725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02408" name="Group 28">
              <a:extLst>
                <a:ext uri="{FF2B5EF4-FFF2-40B4-BE49-F238E27FC236}">
                  <a16:creationId xmlns:a16="http://schemas.microsoft.com/office/drawing/2014/main" id="{E20841B0-B514-0B21-A60A-532E933BECF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8" y="3175"/>
              <a:ext cx="1450" cy="846"/>
              <a:chOff x="760" y="2880"/>
              <a:chExt cx="1315" cy="768"/>
            </a:xfrm>
          </p:grpSpPr>
          <p:sp>
            <p:nvSpPr>
              <p:cNvPr id="102418" name="Rectangle 14">
                <a:extLst>
                  <a:ext uri="{FF2B5EF4-FFF2-40B4-BE49-F238E27FC236}">
                    <a16:creationId xmlns:a16="http://schemas.microsoft.com/office/drawing/2014/main" id="{944CC8E2-9724-6419-61E5-DDCEF753D9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2880"/>
                <a:ext cx="1296" cy="768"/>
              </a:xfrm>
              <a:prstGeom prst="rect">
                <a:avLst/>
              </a:prstGeom>
              <a:solidFill>
                <a:srgbClr val="FFFFCC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100772" tIns="50387" rIns="100772" bIns="50387" anchor="ctr"/>
              <a:lstStyle>
                <a:lvl1pPr defTabSz="1008063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1008063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1008063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1008063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 defTabSz="1008063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Proxy</a:t>
                </a:r>
              </a:p>
              <a:p>
                <a:pPr algn="ctr"/>
                <a:endParaRPr lang="en-US" altLang="en-US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  <a:p>
                <a:pPr algn="ctr"/>
                <a:endParaRPr lang="en-US" altLang="en-US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cxnSp>
            <p:nvCxnSpPr>
              <p:cNvPr id="102419" name="AutoShape 15">
                <a:extLst>
                  <a:ext uri="{FF2B5EF4-FFF2-40B4-BE49-F238E27FC236}">
                    <a16:creationId xmlns:a16="http://schemas.microsoft.com/office/drawing/2014/main" id="{6C5C58F6-2226-F11A-510F-05FF71F118C6}"/>
                  </a:ext>
                </a:extLst>
              </p:cNvPr>
              <p:cNvCxnSpPr>
                <a:cxnSpLocks noChangeShapeType="1"/>
                <a:stCxn id="102418" idx="1"/>
                <a:endCxn id="102418" idx="3"/>
              </p:cNvCxnSpPr>
              <p:nvPr/>
            </p:nvCxnSpPr>
            <p:spPr bwMode="auto">
              <a:xfrm>
                <a:off x="760" y="3264"/>
                <a:ext cx="1312" cy="0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2420" name="AutoShape 16">
                <a:extLst>
                  <a:ext uri="{FF2B5EF4-FFF2-40B4-BE49-F238E27FC236}">
                    <a16:creationId xmlns:a16="http://schemas.microsoft.com/office/drawing/2014/main" id="{5A201BA3-EF38-BF5C-6800-47347DC0C16D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68" y="3357"/>
                <a:ext cx="1307" cy="3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02409" name="Group 27">
              <a:extLst>
                <a:ext uri="{FF2B5EF4-FFF2-40B4-BE49-F238E27FC236}">
                  <a16:creationId xmlns:a16="http://schemas.microsoft.com/office/drawing/2014/main" id="{64290EA6-5489-3D93-01E5-4FA0EE233C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31" y="3175"/>
              <a:ext cx="1449" cy="846"/>
              <a:chOff x="3112" y="2880"/>
              <a:chExt cx="1315" cy="768"/>
            </a:xfrm>
          </p:grpSpPr>
          <p:sp>
            <p:nvSpPr>
              <p:cNvPr id="102415" name="Rectangle 18">
                <a:extLst>
                  <a:ext uri="{FF2B5EF4-FFF2-40B4-BE49-F238E27FC236}">
                    <a16:creationId xmlns:a16="http://schemas.microsoft.com/office/drawing/2014/main" id="{EF831C72-1F04-E5B4-98C9-6114B9C2A9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2880"/>
                <a:ext cx="1296" cy="768"/>
              </a:xfrm>
              <a:prstGeom prst="rect">
                <a:avLst/>
              </a:prstGeom>
              <a:solidFill>
                <a:srgbClr val="FFFFCC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100772" tIns="50387" rIns="100772" bIns="50387" anchor="ctr"/>
              <a:lstStyle>
                <a:lvl1pPr defTabSz="1008063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1008063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1008063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1008063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 defTabSz="1008063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RealSubject</a:t>
                </a:r>
              </a:p>
              <a:p>
                <a:pPr algn="ctr"/>
                <a:endParaRPr lang="en-US" altLang="en-US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  <a:p>
                <a:pPr algn="ctr"/>
                <a:endParaRPr lang="en-US" altLang="en-US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cxnSp>
            <p:nvCxnSpPr>
              <p:cNvPr id="102416" name="AutoShape 19">
                <a:extLst>
                  <a:ext uri="{FF2B5EF4-FFF2-40B4-BE49-F238E27FC236}">
                    <a16:creationId xmlns:a16="http://schemas.microsoft.com/office/drawing/2014/main" id="{247F6D30-04C7-B3E6-19C7-0CF309A3B11F}"/>
                  </a:ext>
                </a:extLst>
              </p:cNvPr>
              <p:cNvCxnSpPr>
                <a:cxnSpLocks noChangeShapeType="1"/>
                <a:stCxn id="102415" idx="1"/>
                <a:endCxn id="102415" idx="3"/>
              </p:cNvCxnSpPr>
              <p:nvPr/>
            </p:nvCxnSpPr>
            <p:spPr bwMode="auto">
              <a:xfrm>
                <a:off x="3112" y="3264"/>
                <a:ext cx="1312" cy="0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2417" name="AutoShape 20">
                <a:extLst>
                  <a:ext uri="{FF2B5EF4-FFF2-40B4-BE49-F238E27FC236}">
                    <a16:creationId xmlns:a16="http://schemas.microsoft.com/office/drawing/2014/main" id="{C6A4EF5E-D371-84B2-04DB-8FA0F3277AF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120" y="3357"/>
                <a:ext cx="1307" cy="3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102410" name="AutoShape 22">
              <a:extLst>
                <a:ext uri="{FF2B5EF4-FFF2-40B4-BE49-F238E27FC236}">
                  <a16:creationId xmlns:a16="http://schemas.microsoft.com/office/drawing/2014/main" id="{A8D4D7D2-9614-49B6-B2FA-234917E8260D}"/>
                </a:ext>
              </a:extLst>
            </p:cNvPr>
            <p:cNvCxnSpPr>
              <a:cxnSpLocks noChangeShapeType="1"/>
              <a:stCxn id="102418" idx="3"/>
              <a:endCxn id="102415" idx="1"/>
            </p:cNvCxnSpPr>
            <p:nvPr/>
          </p:nvCxnSpPr>
          <p:spPr bwMode="auto">
            <a:xfrm>
              <a:off x="2284" y="3598"/>
              <a:ext cx="1148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2411" name="Rectangle 23">
              <a:extLst>
                <a:ext uri="{FF2B5EF4-FFF2-40B4-BE49-F238E27FC236}">
                  <a16:creationId xmlns:a16="http://schemas.microsoft.com/office/drawing/2014/main" id="{3FCCDDFB-9CC8-DDFC-C303-10CB650192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2" y="3357"/>
              <a:ext cx="863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772" tIns="50387" rIns="100772" bIns="50387">
              <a:spAutoFit/>
            </a:bodyPr>
            <a:lstStyle>
              <a:lvl1pPr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8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  <a:cs typeface="Arial" panose="020B0604020202020204" pitchFamily="34" charset="0"/>
                </a:rPr>
                <a:t>delegate</a:t>
              </a:r>
              <a:endParaRPr lang="en-US" altLang="en-US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102412" name="AutoShape 24">
              <a:extLst>
                <a:ext uri="{FF2B5EF4-FFF2-40B4-BE49-F238E27FC236}">
                  <a16:creationId xmlns:a16="http://schemas.microsoft.com/office/drawing/2014/main" id="{22069E34-4CF9-1EA5-1D8C-989A0D64C3C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2295" y="1965"/>
              <a:ext cx="656" cy="1776"/>
            </a:xfrm>
            <a:prstGeom prst="bentConnector3">
              <a:avLst>
                <a:gd name="adj1" fmla="val 50000"/>
              </a:avLst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413" name="AutoShape 25">
              <a:extLst>
                <a:ext uri="{FF2B5EF4-FFF2-40B4-BE49-F238E27FC236}">
                  <a16:creationId xmlns:a16="http://schemas.microsoft.com/office/drawing/2014/main" id="{9D8C5B86-1DC4-1F0A-7AF7-615735C1EA4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487" y="2853"/>
              <a:ext cx="600" cy="328"/>
            </a:xfrm>
            <a:prstGeom prst="bentConnector3">
              <a:avLst>
                <a:gd name="adj1" fmla="val 101333"/>
              </a:avLst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2414" name="AutoShape 26">
              <a:extLst>
                <a:ext uri="{FF2B5EF4-FFF2-40B4-BE49-F238E27FC236}">
                  <a16:creationId xmlns:a16="http://schemas.microsoft.com/office/drawing/2014/main" id="{3D1E492F-B964-109E-CE1A-7CD1284BFF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3" y="2434"/>
              <a:ext cx="106" cy="106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72" tIns="50387" rIns="100772" bIns="50387" anchor="ctr"/>
            <a:lstStyle>
              <a:lvl1pPr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>
            <a:extLst>
              <a:ext uri="{FF2B5EF4-FFF2-40B4-BE49-F238E27FC236}">
                <a16:creationId xmlns:a16="http://schemas.microsoft.com/office/drawing/2014/main" id="{D6C08075-A70D-E973-B70E-C8127CA9182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4025" y="385763"/>
            <a:ext cx="8685213" cy="687387"/>
          </a:xfrm>
        </p:spPr>
        <p:txBody>
          <a:bodyPr lIns="100772" tIns="50387" rIns="100772" bIns="50387"/>
          <a:lstStyle/>
          <a:p>
            <a:pPr eaLnBrk="1" hangingPunct="1"/>
            <a:r>
              <a:rPr lang="en-US" altLang="en-US" sz="3200"/>
              <a:t>Virtual Proxy: Why Stand-in?</a:t>
            </a:r>
          </a:p>
        </p:txBody>
      </p:sp>
      <p:sp>
        <p:nvSpPr>
          <p:cNvPr id="572420" name="Rectangle 3">
            <a:extLst>
              <a:ext uri="{FF2B5EF4-FFF2-40B4-BE49-F238E27FC236}">
                <a16:creationId xmlns:a16="http://schemas.microsoft.com/office/drawing/2014/main" id="{DD2EAB22-603D-33B6-58EF-84F73D37A9C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7788" y="1246188"/>
            <a:ext cx="9688512" cy="5638800"/>
          </a:xfrm>
        </p:spPr>
        <p:txBody>
          <a:bodyPr lIns="100772" tIns="50387" rIns="100772" bIns="50387"/>
          <a:lstStyle/>
          <a:p>
            <a:pPr eaLnBrk="1" hangingPunct="1">
              <a:lnSpc>
                <a:spcPct val="120000"/>
              </a:lnSpc>
              <a:spcBef>
                <a:spcPts val="600"/>
              </a:spcBef>
              <a:spcAft>
                <a:spcPts val="1800"/>
              </a:spcAft>
              <a:buFontTx/>
              <a:buNone/>
            </a:pPr>
            <a:r>
              <a:rPr lang="en-US" altLang="en-US" sz="3200"/>
              <a:t>1. The image is expensive to load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spcAft>
                <a:spcPts val="1800"/>
              </a:spcAft>
              <a:buFontTx/>
              <a:buNone/>
            </a:pPr>
            <a:r>
              <a:rPr lang="en-US" altLang="en-US" sz="3200"/>
              <a:t>2. The complete image is not always necessary </a:t>
            </a:r>
          </a:p>
        </p:txBody>
      </p:sp>
      <p:grpSp>
        <p:nvGrpSpPr>
          <p:cNvPr id="104452" name="Group 6">
            <a:extLst>
              <a:ext uri="{FF2B5EF4-FFF2-40B4-BE49-F238E27FC236}">
                <a16:creationId xmlns:a16="http://schemas.microsoft.com/office/drawing/2014/main" id="{1636EEE5-B1BB-75E7-40C2-4A7A8520291B}"/>
              </a:ext>
            </a:extLst>
          </p:cNvPr>
          <p:cNvGrpSpPr>
            <a:grpSpLocks/>
          </p:cNvGrpSpPr>
          <p:nvPr/>
        </p:nvGrpSpPr>
        <p:grpSpPr bwMode="auto">
          <a:xfrm>
            <a:off x="442913" y="3629025"/>
            <a:ext cx="2135187" cy="2684463"/>
            <a:chOff x="445" y="2354"/>
            <a:chExt cx="1220" cy="1534"/>
          </a:xfrm>
        </p:grpSpPr>
        <p:graphicFrame>
          <p:nvGraphicFramePr>
            <p:cNvPr id="104460" name="Object 3">
              <a:extLst>
                <a:ext uri="{FF2B5EF4-FFF2-40B4-BE49-F238E27FC236}">
                  <a16:creationId xmlns:a16="http://schemas.microsoft.com/office/drawing/2014/main" id="{8DB52A71-1870-649D-D085-ABCC16B2BEE1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610" y="2385"/>
            <a:ext cx="839" cy="14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Art" r:id="rId3" imgW="2387698" imgH="3661137" progId="">
                    <p:embed/>
                  </p:oleObj>
                </mc:Choice>
                <mc:Fallback>
                  <p:oleObj name="ClipArt" r:id="rId3" imgW="2387698" imgH="3661137" progId="">
                    <p:embed/>
                    <p:pic>
                      <p:nvPicPr>
                        <p:cNvPr id="0" name="Object 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0" y="2385"/>
                          <a:ext cx="839" cy="14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72430" name="AutoShape 5">
              <a:extLst>
                <a:ext uri="{FF2B5EF4-FFF2-40B4-BE49-F238E27FC236}">
                  <a16:creationId xmlns:a16="http://schemas.microsoft.com/office/drawing/2014/main" id="{6DBD829F-5250-4C4E-23E3-902982D1A2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" y="2354"/>
              <a:ext cx="1220" cy="1534"/>
            </a:xfrm>
            <a:prstGeom prst="hexagon">
              <a:avLst>
                <a:gd name="adj" fmla="val 19644"/>
                <a:gd name="vf" fmla="val 115470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72" tIns="50387" rIns="100772" bIns="50387" anchor="ctr"/>
            <a:lstStyle>
              <a:lvl1pPr defTabSz="1008063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 defTabSz="1008063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 defTabSz="1008063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 defTabSz="1008063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 defTabSz="1008063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2000" b="0">
                <a:solidFill>
                  <a:schemeClr val="tx1"/>
                </a:solidFill>
                <a:latin typeface="+mn-lt"/>
              </a:endParaRPr>
            </a:p>
          </p:txBody>
        </p:sp>
      </p:grpSp>
      <p:grpSp>
        <p:nvGrpSpPr>
          <p:cNvPr id="104453" name="Group 9">
            <a:extLst>
              <a:ext uri="{FF2B5EF4-FFF2-40B4-BE49-F238E27FC236}">
                <a16:creationId xmlns:a16="http://schemas.microsoft.com/office/drawing/2014/main" id="{25549A11-08F5-3457-3206-412BCA232BB8}"/>
              </a:ext>
            </a:extLst>
          </p:cNvPr>
          <p:cNvGrpSpPr>
            <a:grpSpLocks/>
          </p:cNvGrpSpPr>
          <p:nvPr/>
        </p:nvGrpSpPr>
        <p:grpSpPr bwMode="auto">
          <a:xfrm>
            <a:off x="6784975" y="3779838"/>
            <a:ext cx="2136775" cy="2605087"/>
            <a:chOff x="4069" y="2440"/>
            <a:chExt cx="1221" cy="1489"/>
          </a:xfrm>
        </p:grpSpPr>
        <p:graphicFrame>
          <p:nvGraphicFramePr>
            <p:cNvPr id="104458" name="Object 2">
              <a:extLst>
                <a:ext uri="{FF2B5EF4-FFF2-40B4-BE49-F238E27FC236}">
                  <a16:creationId xmlns:a16="http://schemas.microsoft.com/office/drawing/2014/main" id="{994B2197-0FD8-4A35-6778-4604E8DDE074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4234" y="2470"/>
            <a:ext cx="840" cy="13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Art" r:id="rId5" imgW="0" imgH="0" progId="">
                    <p:embed/>
                  </p:oleObj>
                </mc:Choice>
                <mc:Fallback>
                  <p:oleObj name="ClipArt" r:id="rId5" imgW="0" imgH="0" progId="">
                    <p:embed/>
                    <p:pic>
                      <p:nvPicPr>
                        <p:cNvPr id="0" name="Object 2"/>
                        <p:cNvPicPr>
                          <a:picLocks noChangeArrowheads="1"/>
                        </p:cNvPicPr>
                        <p:nvPr/>
                      </p:nvPicPr>
                      <p:blipFill>
                        <a:blip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34" y="2470"/>
                          <a:ext cx="840" cy="1392"/>
                        </a:xfrm>
                        <a:prstGeom prst="rect">
                          <a:avLst/>
                        </a:prstGeom>
                        <a:solidFill>
                          <a:srgbClr val="FFCC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72428" name="AutoShape 8">
              <a:extLst>
                <a:ext uri="{FF2B5EF4-FFF2-40B4-BE49-F238E27FC236}">
                  <a16:creationId xmlns:a16="http://schemas.microsoft.com/office/drawing/2014/main" id="{16D15747-CF2E-72C5-B296-D8A21E03DF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9" y="2440"/>
              <a:ext cx="1221" cy="1489"/>
            </a:xfrm>
            <a:prstGeom prst="hexagon">
              <a:avLst>
                <a:gd name="adj" fmla="val 19644"/>
                <a:gd name="vf" fmla="val 115470"/>
              </a:avLst>
            </a:prstGeom>
            <a:solidFill>
              <a:srgbClr val="FF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72" tIns="50387" rIns="100772" bIns="50387" anchor="ctr"/>
            <a:lstStyle>
              <a:lvl1pPr defTabSz="1008063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 defTabSz="1008063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 defTabSz="1008063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 defTabSz="1008063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 defTabSz="1008063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2000" b="0">
                <a:solidFill>
                  <a:schemeClr val="tx1"/>
                </a:solidFill>
                <a:latin typeface="+mn-lt"/>
              </a:endParaRPr>
            </a:p>
          </p:txBody>
        </p:sp>
      </p:grpSp>
      <p:sp>
        <p:nvSpPr>
          <p:cNvPr id="572423" name="Rectangle 10">
            <a:extLst>
              <a:ext uri="{FF2B5EF4-FFF2-40B4-BE49-F238E27FC236}">
                <a16:creationId xmlns:a16="http://schemas.microsoft.com/office/drawing/2014/main" id="{2E946546-F24D-A780-B774-5B07858CC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363" y="6388100"/>
            <a:ext cx="9002712" cy="528638"/>
          </a:xfrm>
          <a:prstGeom prst="rect">
            <a:avLst/>
          </a:prstGeom>
          <a:noFill/>
          <a:ln>
            <a:noFill/>
          </a:ln>
        </p:spPr>
        <p:txBody>
          <a:bodyPr lIns="101472" tIns="50738" rIns="101472" bIns="50738">
            <a:spAutoFit/>
          </a:bodyPr>
          <a:lstStyle>
            <a:lvl1pPr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2800">
                <a:solidFill>
                  <a:schemeClr val="tx1"/>
                </a:solidFill>
                <a:latin typeface="+mn-lt"/>
              </a:rPr>
              <a:t>2MB               	                 2KB</a:t>
            </a:r>
          </a:p>
        </p:txBody>
      </p:sp>
      <p:sp>
        <p:nvSpPr>
          <p:cNvPr id="572424" name="AutoShape 11">
            <a:extLst>
              <a:ext uri="{FF2B5EF4-FFF2-40B4-BE49-F238E27FC236}">
                <a16:creationId xmlns:a16="http://schemas.microsoft.com/office/drawing/2014/main" id="{2824B077-A1B6-64FD-7719-EB9531E8D6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7150" y="3240088"/>
            <a:ext cx="1976438" cy="1077912"/>
          </a:xfrm>
          <a:prstGeom prst="downArrow">
            <a:avLst>
              <a:gd name="adj1" fmla="val 75009"/>
              <a:gd name="adj2" fmla="val 50005"/>
            </a:avLst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100772" tIns="50387" rIns="100772" bIns="50387" anchor="ctr"/>
          <a:lstStyle>
            <a:lvl1pPr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2000" b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72425" name="AutoShape 12">
            <a:extLst>
              <a:ext uri="{FF2B5EF4-FFF2-40B4-BE49-F238E27FC236}">
                <a16:creationId xmlns:a16="http://schemas.microsoft.com/office/drawing/2014/main" id="{E9E7D08A-2516-30B1-4996-774AFECF4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7863" y="4773613"/>
            <a:ext cx="3232150" cy="552450"/>
          </a:xfrm>
          <a:prstGeom prst="rightArrow">
            <a:avLst>
              <a:gd name="adj1" fmla="val 50000"/>
              <a:gd name="adj2" fmla="val 146887"/>
            </a:avLst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100772" tIns="50387" rIns="100772" bIns="50387" anchor="ctr"/>
          <a:lstStyle>
            <a:lvl1pPr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2000" b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72426" name="Rectangle 13">
            <a:extLst>
              <a:ext uri="{FF2B5EF4-FFF2-40B4-BE49-F238E27FC236}">
                <a16:creationId xmlns:a16="http://schemas.microsoft.com/office/drawing/2014/main" id="{30C914CC-648D-5963-B857-557514D36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3363" y="4848225"/>
            <a:ext cx="2224087" cy="376238"/>
          </a:xfrm>
          <a:prstGeom prst="rect">
            <a:avLst/>
          </a:prstGeom>
          <a:noFill/>
          <a:ln>
            <a:noFill/>
          </a:ln>
        </p:spPr>
        <p:txBody>
          <a:bodyPr lIns="101472" tIns="50738" rIns="101472" bIns="50738">
            <a:spAutoFit/>
          </a:bodyPr>
          <a:lstStyle>
            <a:lvl1pPr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1800" i="1" dirty="0">
                <a:solidFill>
                  <a:schemeClr val="tx1"/>
                </a:solidFill>
                <a:latin typeface="+mn-lt"/>
              </a:rPr>
              <a:t>lightweight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724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724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44CDE250-4F22-C4C4-3220-A8413FFF5B5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73113" y="0"/>
            <a:ext cx="8596312" cy="1255713"/>
          </a:xfrm>
        </p:spPr>
        <p:txBody>
          <a:bodyPr lIns="100772" tIns="50387" rIns="100772" bIns="50387"/>
          <a:lstStyle/>
          <a:p>
            <a:pPr eaLnBrk="1" hangingPunct="1"/>
            <a:r>
              <a:rPr lang="en-US" altLang="en-US" sz="3600"/>
              <a:t>Virtual Proxy: Object Diagram</a:t>
            </a:r>
          </a:p>
        </p:txBody>
      </p:sp>
      <p:grpSp>
        <p:nvGrpSpPr>
          <p:cNvPr id="106499" name="Group 5">
            <a:extLst>
              <a:ext uri="{FF2B5EF4-FFF2-40B4-BE49-F238E27FC236}">
                <a16:creationId xmlns:a16="http://schemas.microsoft.com/office/drawing/2014/main" id="{B2E2268E-E083-6143-2E50-AF367D83D47A}"/>
              </a:ext>
            </a:extLst>
          </p:cNvPr>
          <p:cNvGrpSpPr>
            <a:grpSpLocks/>
          </p:cNvGrpSpPr>
          <p:nvPr/>
        </p:nvGrpSpPr>
        <p:grpSpPr bwMode="auto">
          <a:xfrm>
            <a:off x="163513" y="1341438"/>
            <a:ext cx="9525000" cy="4584700"/>
            <a:chOff x="1032" y="3359"/>
            <a:chExt cx="3696" cy="592"/>
          </a:xfrm>
        </p:grpSpPr>
        <p:grpSp>
          <p:nvGrpSpPr>
            <p:cNvPr id="106500" name="Group 6">
              <a:extLst>
                <a:ext uri="{FF2B5EF4-FFF2-40B4-BE49-F238E27FC236}">
                  <a16:creationId xmlns:a16="http://schemas.microsoft.com/office/drawing/2014/main" id="{FC4D7632-8FB9-4111-E505-C84844E0BF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56" y="3359"/>
              <a:ext cx="864" cy="336"/>
              <a:chOff x="672" y="3408"/>
              <a:chExt cx="864" cy="336"/>
            </a:xfrm>
          </p:grpSpPr>
          <p:sp>
            <p:nvSpPr>
              <p:cNvPr id="106514" name="AutoShape 7">
                <a:extLst>
                  <a:ext uri="{FF2B5EF4-FFF2-40B4-BE49-F238E27FC236}">
                    <a16:creationId xmlns:a16="http://schemas.microsoft.com/office/drawing/2014/main" id="{9B2A5122-BCFF-A1B6-8F7A-027507386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3408"/>
                <a:ext cx="864" cy="336"/>
              </a:xfrm>
              <a:prstGeom prst="roundRect">
                <a:avLst>
                  <a:gd name="adj" fmla="val 33333"/>
                </a:avLst>
              </a:prstGeom>
              <a:solidFill>
                <a:srgbClr val="FFFFCC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000">
                    <a:solidFill>
                      <a:srgbClr val="0000CC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rPr>
                  <a:t>aTextDocument</a:t>
                </a:r>
              </a:p>
              <a:p>
                <a:endParaRPr lang="en-US" altLang="en-US" sz="1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endParaRPr>
              </a:p>
              <a:p>
                <a:pPr>
                  <a:spcBef>
                    <a:spcPts val="400"/>
                  </a:spcBef>
                </a:pPr>
                <a:r>
                  <a:rPr lang="en-US" altLang="en-US" sz="2400" b="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rPr>
                  <a:t>image</a:t>
                </a:r>
              </a:p>
            </p:txBody>
          </p:sp>
          <p:cxnSp>
            <p:nvCxnSpPr>
              <p:cNvPr id="106515" name="AutoShape 8">
                <a:extLst>
                  <a:ext uri="{FF2B5EF4-FFF2-40B4-BE49-F238E27FC236}">
                    <a16:creationId xmlns:a16="http://schemas.microsoft.com/office/drawing/2014/main" id="{1B2CF376-CCF0-A142-F216-6B4A7DE83990}"/>
                  </a:ext>
                </a:extLst>
              </p:cNvPr>
              <p:cNvCxnSpPr>
                <a:cxnSpLocks noChangeShapeType="1"/>
                <a:stCxn id="106514" idx="1"/>
                <a:endCxn id="106514" idx="3"/>
              </p:cNvCxnSpPr>
              <p:nvPr/>
            </p:nvCxnSpPr>
            <p:spPr bwMode="auto">
              <a:xfrm>
                <a:off x="672" y="3576"/>
                <a:ext cx="864" cy="0"/>
              </a:xfrm>
              <a:prstGeom prst="straightConnector1">
                <a:avLst/>
              </a:pr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06516" name="Oval 9">
                <a:extLst>
                  <a:ext uri="{FF2B5EF4-FFF2-40B4-BE49-F238E27FC236}">
                    <a16:creationId xmlns:a16="http://schemas.microsoft.com/office/drawing/2014/main" id="{80DAE610-A821-BD57-A12E-ED89AC5F07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632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90000"/>
                  </a:lnSpc>
                  <a:spcAft>
                    <a:spcPts val="1088"/>
                  </a:spcAft>
                  <a:buClr>
                    <a:srgbClr val="000000"/>
                  </a:buClr>
                  <a:buSzPct val="75000"/>
                  <a:buFont typeface="Wingdings" panose="05000000000000000000" pitchFamily="2" charset="2"/>
                  <a:buChar char="Ø"/>
                </a:pPr>
                <a:endParaRPr lang="en-US" altLang="en-US" sz="2600" b="0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6501" name="Group 10">
              <a:extLst>
                <a:ext uri="{FF2B5EF4-FFF2-40B4-BE49-F238E27FC236}">
                  <a16:creationId xmlns:a16="http://schemas.microsoft.com/office/drawing/2014/main" id="{800D920F-F3C5-C47E-F82F-3E48FCED12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24" y="3439"/>
              <a:ext cx="864" cy="336"/>
              <a:chOff x="2040" y="3488"/>
              <a:chExt cx="864" cy="336"/>
            </a:xfrm>
          </p:grpSpPr>
          <p:sp>
            <p:nvSpPr>
              <p:cNvPr id="106511" name="AutoShape 11">
                <a:extLst>
                  <a:ext uri="{FF2B5EF4-FFF2-40B4-BE49-F238E27FC236}">
                    <a16:creationId xmlns:a16="http://schemas.microsoft.com/office/drawing/2014/main" id="{8ED8A67D-0A1F-E30E-8E05-0D3288B649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0" y="3488"/>
                <a:ext cx="864" cy="336"/>
              </a:xfrm>
              <a:prstGeom prst="roundRect">
                <a:avLst>
                  <a:gd name="adj" fmla="val 33333"/>
                </a:avLst>
              </a:prstGeom>
              <a:solidFill>
                <a:srgbClr val="FFFFCC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000">
                    <a:solidFill>
                      <a:srgbClr val="0000CC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rPr>
                  <a:t>anImageProxy</a:t>
                </a:r>
              </a:p>
              <a:p>
                <a:pPr>
                  <a:spcBef>
                    <a:spcPts val="400"/>
                  </a:spcBef>
                </a:pPr>
                <a:r>
                  <a:rPr lang="en-US" altLang="en-US" sz="2000" b="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rPr>
                  <a:t>fileName</a:t>
                </a:r>
              </a:p>
            </p:txBody>
          </p:sp>
          <p:cxnSp>
            <p:nvCxnSpPr>
              <p:cNvPr id="106512" name="AutoShape 12">
                <a:extLst>
                  <a:ext uri="{FF2B5EF4-FFF2-40B4-BE49-F238E27FC236}">
                    <a16:creationId xmlns:a16="http://schemas.microsoft.com/office/drawing/2014/main" id="{7F05B396-28FB-B84B-7FB0-3AB8DED15275}"/>
                  </a:ext>
                </a:extLst>
              </p:cNvPr>
              <p:cNvCxnSpPr>
                <a:cxnSpLocks noChangeShapeType="1"/>
                <a:stCxn id="106511" idx="1"/>
                <a:endCxn id="106511" idx="3"/>
              </p:cNvCxnSpPr>
              <p:nvPr/>
            </p:nvCxnSpPr>
            <p:spPr bwMode="auto">
              <a:xfrm>
                <a:off x="2040" y="3656"/>
                <a:ext cx="864" cy="0"/>
              </a:xfrm>
              <a:prstGeom prst="straightConnector1">
                <a:avLst/>
              </a:pr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06513" name="Oval 13">
                <a:extLst>
                  <a:ext uri="{FF2B5EF4-FFF2-40B4-BE49-F238E27FC236}">
                    <a16:creationId xmlns:a16="http://schemas.microsoft.com/office/drawing/2014/main" id="{C14FD759-8708-E46A-70DE-B6212EF44C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3712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90000"/>
                  </a:lnSpc>
                  <a:spcAft>
                    <a:spcPts val="1088"/>
                  </a:spcAft>
                  <a:buClr>
                    <a:srgbClr val="000000"/>
                  </a:buClr>
                  <a:buSzPct val="75000"/>
                  <a:buFont typeface="Wingdings" panose="05000000000000000000" pitchFamily="2" charset="2"/>
                  <a:buChar char="Ø"/>
                </a:pPr>
                <a:endParaRPr lang="en-US" altLang="en-US" sz="2600" b="0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6502" name="Group 14">
              <a:extLst>
                <a:ext uri="{FF2B5EF4-FFF2-40B4-BE49-F238E27FC236}">
                  <a16:creationId xmlns:a16="http://schemas.microsoft.com/office/drawing/2014/main" id="{8DFA46BA-E544-4648-A0A9-E0EDC80748E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92" y="3519"/>
              <a:ext cx="864" cy="336"/>
              <a:chOff x="3408" y="3568"/>
              <a:chExt cx="864" cy="336"/>
            </a:xfrm>
          </p:grpSpPr>
          <p:sp>
            <p:nvSpPr>
              <p:cNvPr id="106509" name="AutoShape 15">
                <a:extLst>
                  <a:ext uri="{FF2B5EF4-FFF2-40B4-BE49-F238E27FC236}">
                    <a16:creationId xmlns:a16="http://schemas.microsoft.com/office/drawing/2014/main" id="{A5634F9A-AA27-2EFB-681F-AEEAB987C6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8" y="3568"/>
                <a:ext cx="864" cy="336"/>
              </a:xfrm>
              <a:prstGeom prst="roundRect">
                <a:avLst>
                  <a:gd name="adj" fmla="val 33333"/>
                </a:avLst>
              </a:prstGeom>
              <a:solidFill>
                <a:srgbClr val="FFFFCC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800">
                    <a:solidFill>
                      <a:srgbClr val="0000CC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rPr>
                  <a:t>anImage</a:t>
                </a:r>
              </a:p>
              <a:p>
                <a:pPr>
                  <a:spcBef>
                    <a:spcPts val="400"/>
                  </a:spcBef>
                </a:pPr>
                <a:r>
                  <a:rPr lang="en-US" altLang="en-US" sz="2800" b="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rPr>
                  <a:t>data</a:t>
                </a:r>
              </a:p>
            </p:txBody>
          </p:sp>
          <p:cxnSp>
            <p:nvCxnSpPr>
              <p:cNvPr id="106510" name="AutoShape 16">
                <a:extLst>
                  <a:ext uri="{FF2B5EF4-FFF2-40B4-BE49-F238E27FC236}">
                    <a16:creationId xmlns:a16="http://schemas.microsoft.com/office/drawing/2014/main" id="{7EE9D103-437B-9DA5-23C7-CF3038458E99}"/>
                  </a:ext>
                </a:extLst>
              </p:cNvPr>
              <p:cNvCxnSpPr>
                <a:cxnSpLocks noChangeShapeType="1"/>
                <a:stCxn id="106509" idx="1"/>
                <a:endCxn id="106509" idx="3"/>
              </p:cNvCxnSpPr>
              <p:nvPr/>
            </p:nvCxnSpPr>
            <p:spPr bwMode="auto">
              <a:xfrm>
                <a:off x="3408" y="3736"/>
                <a:ext cx="864" cy="0"/>
              </a:xfrm>
              <a:prstGeom prst="straightConnector1">
                <a:avLst/>
              </a:pr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106503" name="AutoShape 17">
              <a:extLst>
                <a:ext uri="{FF2B5EF4-FFF2-40B4-BE49-F238E27FC236}">
                  <a16:creationId xmlns:a16="http://schemas.microsoft.com/office/drawing/2014/main" id="{CA75181D-94D6-C613-92EF-0B09B5F6F571}"/>
                </a:ext>
              </a:extLst>
            </p:cNvPr>
            <p:cNvCxnSpPr>
              <a:cxnSpLocks noChangeShapeType="1"/>
              <a:stCxn id="106516" idx="6"/>
              <a:endCxn id="106511" idx="1"/>
            </p:cNvCxnSpPr>
            <p:nvPr/>
          </p:nvCxnSpPr>
          <p:spPr bwMode="auto">
            <a:xfrm>
              <a:off x="1488" y="3607"/>
              <a:ext cx="936" cy="0"/>
            </a:xfrm>
            <a:prstGeom prst="straightConnector1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6504" name="AutoShape 18">
              <a:extLst>
                <a:ext uri="{FF2B5EF4-FFF2-40B4-BE49-F238E27FC236}">
                  <a16:creationId xmlns:a16="http://schemas.microsoft.com/office/drawing/2014/main" id="{610A867B-3935-8312-CEE9-DC210A9A9E7C}"/>
                </a:ext>
              </a:extLst>
            </p:cNvPr>
            <p:cNvCxnSpPr>
              <a:cxnSpLocks noChangeShapeType="1"/>
              <a:stCxn id="106513" idx="6"/>
              <a:endCxn id="106509" idx="1"/>
            </p:cNvCxnSpPr>
            <p:nvPr/>
          </p:nvCxnSpPr>
          <p:spPr bwMode="auto">
            <a:xfrm>
              <a:off x="2976" y="3687"/>
              <a:ext cx="816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6505" name="Freeform 19">
              <a:extLst>
                <a:ext uri="{FF2B5EF4-FFF2-40B4-BE49-F238E27FC236}">
                  <a16:creationId xmlns:a16="http://schemas.microsoft.com/office/drawing/2014/main" id="{02213E50-7F46-D1D2-A6C7-5E3136213FA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2" y="3855"/>
              <a:ext cx="2272" cy="96"/>
            </a:xfrm>
            <a:custGeom>
              <a:avLst/>
              <a:gdLst>
                <a:gd name="T0" fmla="*/ 0 w 1584"/>
                <a:gd name="T1" fmla="*/ 0 h 96"/>
                <a:gd name="T2" fmla="*/ 0 w 1584"/>
                <a:gd name="T3" fmla="*/ 96 h 96"/>
                <a:gd name="T4" fmla="*/ 2147483646 w 1584"/>
                <a:gd name="T5" fmla="*/ 96 h 96"/>
                <a:gd name="T6" fmla="*/ 2147483646 w 1584"/>
                <a:gd name="T7" fmla="*/ 0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84"/>
                <a:gd name="T13" fmla="*/ 0 h 96"/>
                <a:gd name="T14" fmla="*/ 1584 w 1584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84" h="96">
                  <a:moveTo>
                    <a:pt x="0" y="0"/>
                  </a:moveTo>
                  <a:lnTo>
                    <a:pt x="0" y="96"/>
                  </a:lnTo>
                  <a:lnTo>
                    <a:pt x="1584" y="96"/>
                  </a:lnTo>
                  <a:lnTo>
                    <a:pt x="1584" y="0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6506" name="Freeform 20">
              <a:extLst>
                <a:ext uri="{FF2B5EF4-FFF2-40B4-BE49-F238E27FC236}">
                  <a16:creationId xmlns:a16="http://schemas.microsoft.com/office/drawing/2014/main" id="{BC2648F2-7713-6131-1D83-5FE0B20C985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16" y="3855"/>
              <a:ext cx="1012" cy="96"/>
            </a:xfrm>
            <a:custGeom>
              <a:avLst/>
              <a:gdLst>
                <a:gd name="T0" fmla="*/ 0 w 1584"/>
                <a:gd name="T1" fmla="*/ 0 h 96"/>
                <a:gd name="T2" fmla="*/ 0 w 1584"/>
                <a:gd name="T3" fmla="*/ 96 h 96"/>
                <a:gd name="T4" fmla="*/ 1 w 1584"/>
                <a:gd name="T5" fmla="*/ 96 h 96"/>
                <a:gd name="T6" fmla="*/ 1 w 1584"/>
                <a:gd name="T7" fmla="*/ 0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84"/>
                <a:gd name="T13" fmla="*/ 0 h 96"/>
                <a:gd name="T14" fmla="*/ 1584 w 1584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84" h="96">
                  <a:moveTo>
                    <a:pt x="0" y="0"/>
                  </a:moveTo>
                  <a:lnTo>
                    <a:pt x="0" y="96"/>
                  </a:lnTo>
                  <a:lnTo>
                    <a:pt x="1584" y="96"/>
                  </a:lnTo>
                  <a:lnTo>
                    <a:pt x="1584" y="0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6507" name="Text Box 21">
              <a:extLst>
                <a:ext uri="{FF2B5EF4-FFF2-40B4-BE49-F238E27FC236}">
                  <a16:creationId xmlns:a16="http://schemas.microsoft.com/office/drawing/2014/main" id="{DD81B5B0-BEA6-FFEE-F580-031AC6E0D4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2" y="3882"/>
              <a:ext cx="631" cy="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2400" b="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in memory</a:t>
              </a:r>
            </a:p>
          </p:txBody>
        </p:sp>
        <p:sp>
          <p:nvSpPr>
            <p:cNvPr id="106508" name="Text Box 22">
              <a:extLst>
                <a:ext uri="{FF2B5EF4-FFF2-40B4-BE49-F238E27FC236}">
                  <a16:creationId xmlns:a16="http://schemas.microsoft.com/office/drawing/2014/main" id="{F82104C4-0B22-02BE-E9D6-D73FF98C9C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26" y="3888"/>
              <a:ext cx="392" cy="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2000" b="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on disk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>
            <a:extLst>
              <a:ext uri="{FF2B5EF4-FFF2-40B4-BE49-F238E27FC236}">
                <a16:creationId xmlns:a16="http://schemas.microsoft.com/office/drawing/2014/main" id="{F3D5E2D8-C80A-4B9C-8BA0-151B390260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87513" y="427038"/>
            <a:ext cx="6423025" cy="942975"/>
          </a:xfrm>
        </p:spPr>
        <p:txBody>
          <a:bodyPr lIns="14883" tIns="38695" rIns="14883" bIns="38695" rtlCol="0">
            <a:normAutofit/>
          </a:bodyPr>
          <a:lstStyle/>
          <a:p>
            <a:pPr>
              <a:spcBef>
                <a:spcPts val="1107"/>
              </a:spcBef>
              <a:defRPr/>
            </a:pPr>
            <a:r>
              <a:rPr lang="en-GB" altLang="en-US" sz="4410" dirty="0"/>
              <a:t>Modularity</a:t>
            </a: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87D1DFF3-AAFD-EA2B-78BD-AB49A78DA3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82713" y="2027238"/>
            <a:ext cx="9493250" cy="3692525"/>
          </a:xfrm>
        </p:spPr>
        <p:txBody>
          <a:bodyPr lIns="14883" tIns="38695" rIns="14883" bIns="38695" rtlCol="0">
            <a:normAutofit/>
          </a:bodyPr>
          <a:lstStyle/>
          <a:p>
            <a:pPr>
              <a:lnSpc>
                <a:spcPct val="120000"/>
              </a:lnSpc>
              <a:spcBef>
                <a:spcPts val="661"/>
              </a:spcBef>
              <a:spcAft>
                <a:spcPts val="661"/>
              </a:spcAft>
              <a:defRPr/>
            </a:pPr>
            <a:r>
              <a:rPr lang="en-GB" altLang="en-US" sz="3969" dirty="0"/>
              <a:t>Arrangement of modules in a hierarchy ensures:</a:t>
            </a:r>
          </a:p>
          <a:p>
            <a:pPr lvl="1">
              <a:lnSpc>
                <a:spcPct val="120000"/>
              </a:lnSpc>
              <a:spcBef>
                <a:spcPts val="661"/>
              </a:spcBef>
              <a:spcAft>
                <a:spcPts val="661"/>
              </a:spcAft>
              <a:defRPr/>
            </a:pPr>
            <a:r>
              <a:rPr lang="en-GB" altLang="en-US" sz="3528" b="1" dirty="0">
                <a:solidFill>
                  <a:srgbClr val="0000FF"/>
                </a:solidFill>
              </a:rPr>
              <a:t>Low fan-out </a:t>
            </a:r>
          </a:p>
          <a:p>
            <a:pPr lvl="1">
              <a:lnSpc>
                <a:spcPct val="120000"/>
              </a:lnSpc>
              <a:spcBef>
                <a:spcPts val="661"/>
              </a:spcBef>
              <a:spcAft>
                <a:spcPts val="661"/>
              </a:spcAft>
              <a:defRPr/>
            </a:pPr>
            <a:r>
              <a:rPr lang="en-GB" altLang="en-US" sz="3528" b="1" dirty="0">
                <a:solidFill>
                  <a:srgbClr val="0000FF"/>
                </a:solidFill>
              </a:rPr>
              <a:t>Abstraction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>
            <a:extLst>
              <a:ext uri="{FF2B5EF4-FFF2-40B4-BE49-F238E27FC236}">
                <a16:creationId xmlns:a16="http://schemas.microsoft.com/office/drawing/2014/main" id="{04EA927A-C339-859B-4372-FC8990D8C3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-827088" y="0"/>
            <a:ext cx="8596313" cy="1255713"/>
          </a:xfrm>
        </p:spPr>
        <p:txBody>
          <a:bodyPr lIns="99724" tIns="48987" rIns="99724" bIns="48987"/>
          <a:lstStyle/>
          <a:p>
            <a:r>
              <a:rPr lang="en-US" altLang="en-US" sz="3600"/>
              <a:t>Virtual Proxy example</a:t>
            </a:r>
          </a:p>
        </p:txBody>
      </p:sp>
      <p:sp>
        <p:nvSpPr>
          <p:cNvPr id="576515" name="Rectangle 3">
            <a:extLst>
              <a:ext uri="{FF2B5EF4-FFF2-40B4-BE49-F238E27FC236}">
                <a16:creationId xmlns:a16="http://schemas.microsoft.com/office/drawing/2014/main" id="{AA2637B3-9E36-6791-DBB6-5C65F362083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39713" y="3997325"/>
            <a:ext cx="9523412" cy="2678113"/>
          </a:xfrm>
        </p:spPr>
        <p:txBody>
          <a:bodyPr lIns="99724" tIns="48987" rIns="99724" bIns="48987"/>
          <a:lstStyle/>
          <a:p>
            <a:pPr>
              <a:lnSpc>
                <a:spcPct val="114000"/>
              </a:lnSpc>
              <a:spcBef>
                <a:spcPts val="600"/>
              </a:spcBef>
              <a:spcAft>
                <a:spcPts val="1800"/>
              </a:spcAft>
            </a:pPr>
            <a:r>
              <a:rPr lang="en-US" altLang="en-US" sz="2800"/>
              <a:t>Images are stored and loaded separately from text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1800"/>
              </a:spcAft>
            </a:pPr>
            <a:r>
              <a:rPr lang="en-US" altLang="en-US" sz="2800"/>
              <a:t>If a RealImage is not loaded a ProxyImage displays a grey rectangle in place of the image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1800"/>
              </a:spcAft>
            </a:pPr>
            <a:r>
              <a:rPr lang="en-US" altLang="en-US" sz="2800"/>
              <a:t>The client cannot know that it is dealing with a ProxyImage instead of a RealImage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1800"/>
              </a:spcAft>
            </a:pPr>
            <a:endParaRPr lang="en-US" altLang="en-US" sz="2800"/>
          </a:p>
        </p:txBody>
      </p:sp>
      <p:grpSp>
        <p:nvGrpSpPr>
          <p:cNvPr id="108548" name="Group 21">
            <a:extLst>
              <a:ext uri="{FF2B5EF4-FFF2-40B4-BE49-F238E27FC236}">
                <a16:creationId xmlns:a16="http://schemas.microsoft.com/office/drawing/2014/main" id="{532302BF-419C-2B30-94DF-8266E5610885}"/>
              </a:ext>
            </a:extLst>
          </p:cNvPr>
          <p:cNvGrpSpPr>
            <a:grpSpLocks/>
          </p:cNvGrpSpPr>
          <p:nvPr/>
        </p:nvGrpSpPr>
        <p:grpSpPr bwMode="auto">
          <a:xfrm>
            <a:off x="2416175" y="425450"/>
            <a:ext cx="7500938" cy="3041650"/>
            <a:chOff x="691" y="268"/>
            <a:chExt cx="4725" cy="1916"/>
          </a:xfrm>
        </p:grpSpPr>
        <p:grpSp>
          <p:nvGrpSpPr>
            <p:cNvPr id="108549" name="Group 4">
              <a:extLst>
                <a:ext uri="{FF2B5EF4-FFF2-40B4-BE49-F238E27FC236}">
                  <a16:creationId xmlns:a16="http://schemas.microsoft.com/office/drawing/2014/main" id="{6AF41238-B4FA-8805-DAC6-508B24D343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81" y="268"/>
              <a:ext cx="1876" cy="690"/>
              <a:chOff x="3067" y="243"/>
              <a:chExt cx="1702" cy="626"/>
            </a:xfrm>
          </p:grpSpPr>
          <p:sp>
            <p:nvSpPr>
              <p:cNvPr id="108564" name="Rectangle 5">
                <a:extLst>
                  <a:ext uri="{FF2B5EF4-FFF2-40B4-BE49-F238E27FC236}">
                    <a16:creationId xmlns:a16="http://schemas.microsoft.com/office/drawing/2014/main" id="{B6770DC5-3A7D-DD10-340E-83154F3C34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7" y="243"/>
                <a:ext cx="1702" cy="626"/>
              </a:xfrm>
              <a:prstGeom prst="rect">
                <a:avLst/>
              </a:prstGeom>
              <a:solidFill>
                <a:srgbClr val="FF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9724" tIns="48987" rIns="99724" bIns="48987" anchor="ctr"/>
              <a:lstStyle>
                <a:lvl1pPr defTabSz="503238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503238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503238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503238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 defTabSz="503238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5032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5032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5032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5032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2000">
                    <a:solidFill>
                      <a:srgbClr val="0000CC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rPr>
                  <a:t>Image</a:t>
                </a:r>
              </a:p>
              <a:p>
                <a:pPr algn="ctr"/>
                <a:r>
                  <a:rPr lang="en-US" altLang="en-US" sz="1800">
                    <a:solidFill>
                      <a:srgbClr val="0000CC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rPr>
                  <a:t>boundingBox()</a:t>
                </a:r>
              </a:p>
              <a:p>
                <a:pPr algn="ctr"/>
                <a:r>
                  <a:rPr lang="en-US" altLang="en-US" sz="1800">
                    <a:solidFill>
                      <a:srgbClr val="0000CC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rPr>
                  <a:t>draw()</a:t>
                </a:r>
              </a:p>
            </p:txBody>
          </p:sp>
          <p:sp>
            <p:nvSpPr>
              <p:cNvPr id="108565" name="Line 6">
                <a:extLst>
                  <a:ext uri="{FF2B5EF4-FFF2-40B4-BE49-F238E27FC236}">
                    <a16:creationId xmlns:a16="http://schemas.microsoft.com/office/drawing/2014/main" id="{75FDBAB6-CB3C-2B42-27C8-CD00846218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73" y="477"/>
                <a:ext cx="169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108550" name="Line 7">
              <a:extLst>
                <a:ext uri="{FF2B5EF4-FFF2-40B4-BE49-F238E27FC236}">
                  <a16:creationId xmlns:a16="http://schemas.microsoft.com/office/drawing/2014/main" id="{C624C8B1-CFC3-411F-6606-2F9F61DE19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86" y="1864"/>
              <a:ext cx="95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arrow" w="med" len="med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8551" name="Rectangle 8">
              <a:extLst>
                <a:ext uri="{FF2B5EF4-FFF2-40B4-BE49-F238E27FC236}">
                  <a16:creationId xmlns:a16="http://schemas.microsoft.com/office/drawing/2014/main" id="{4B2BD438-4B74-DF04-8DF1-A676370B66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7" y="1664"/>
              <a:ext cx="945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9724" tIns="48987" rIns="99724" bIns="48987">
              <a:spAutoFit/>
            </a:bodyPr>
            <a:lstStyle>
              <a:lvl1pPr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800">
                  <a:solidFill>
                    <a:srgbClr val="0000CC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realSubject</a:t>
              </a:r>
            </a:p>
          </p:txBody>
        </p:sp>
        <p:sp>
          <p:nvSpPr>
            <p:cNvPr id="108552" name="Line 9">
              <a:extLst>
                <a:ext uri="{FF2B5EF4-FFF2-40B4-BE49-F238E27FC236}">
                  <a16:creationId xmlns:a16="http://schemas.microsoft.com/office/drawing/2014/main" id="{35BCC739-E395-FF2D-8843-58D14592EB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42" y="1346"/>
              <a:ext cx="279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8553" name="Line 10">
              <a:extLst>
                <a:ext uri="{FF2B5EF4-FFF2-40B4-BE49-F238E27FC236}">
                  <a16:creationId xmlns:a16="http://schemas.microsoft.com/office/drawing/2014/main" id="{C631B311-7B17-704C-7AB3-BAE8B5C50E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44" y="1350"/>
              <a:ext cx="0" cy="11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8554" name="Line 11">
              <a:extLst>
                <a:ext uri="{FF2B5EF4-FFF2-40B4-BE49-F238E27FC236}">
                  <a16:creationId xmlns:a16="http://schemas.microsoft.com/office/drawing/2014/main" id="{4C835268-06AC-BA70-2203-0829AACE0B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5" y="1350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8555" name="AutoShape 12">
              <a:extLst>
                <a:ext uri="{FF2B5EF4-FFF2-40B4-BE49-F238E27FC236}">
                  <a16:creationId xmlns:a16="http://schemas.microsoft.com/office/drawing/2014/main" id="{0C375F87-97DE-399D-9ABD-B5250E1848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9" y="1079"/>
              <a:ext cx="179" cy="156"/>
            </a:xfrm>
            <a:prstGeom prst="triangle">
              <a:avLst>
                <a:gd name="adj" fmla="val 49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1" rIns="91420" bIns="45711" anchor="ctr"/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>
                <a:solidFill>
                  <a:srgbClr val="0000CC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108556" name="Line 13">
              <a:extLst>
                <a:ext uri="{FF2B5EF4-FFF2-40B4-BE49-F238E27FC236}">
                  <a16:creationId xmlns:a16="http://schemas.microsoft.com/office/drawing/2014/main" id="{25AB5A4E-127C-4325-BFC8-A5DCAF59E6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8" y="962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8557" name="Line 14">
              <a:extLst>
                <a:ext uri="{FF2B5EF4-FFF2-40B4-BE49-F238E27FC236}">
                  <a16:creationId xmlns:a16="http://schemas.microsoft.com/office/drawing/2014/main" id="{C9790992-4DA3-ECB5-7932-0157B93401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9" y="1256"/>
              <a:ext cx="0" cy="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grpSp>
          <p:nvGrpSpPr>
            <p:cNvPr id="108558" name="Group 15">
              <a:extLst>
                <a:ext uri="{FF2B5EF4-FFF2-40B4-BE49-F238E27FC236}">
                  <a16:creationId xmlns:a16="http://schemas.microsoft.com/office/drawing/2014/main" id="{06091EF9-3675-8EC3-37B1-06C53E52FA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40" y="1494"/>
              <a:ext cx="1876" cy="690"/>
              <a:chOff x="3211" y="1355"/>
              <a:chExt cx="1702" cy="626"/>
            </a:xfrm>
          </p:grpSpPr>
          <p:sp>
            <p:nvSpPr>
              <p:cNvPr id="108562" name="Rectangle 16">
                <a:extLst>
                  <a:ext uri="{FF2B5EF4-FFF2-40B4-BE49-F238E27FC236}">
                    <a16:creationId xmlns:a16="http://schemas.microsoft.com/office/drawing/2014/main" id="{E415894C-9BDE-4699-F4BE-02E4C43EBB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1" y="1355"/>
                <a:ext cx="1702" cy="626"/>
              </a:xfrm>
              <a:prstGeom prst="rect">
                <a:avLst/>
              </a:prstGeom>
              <a:solidFill>
                <a:srgbClr val="FF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9724" tIns="48987" rIns="99724" bIns="48987" anchor="ctr"/>
              <a:lstStyle>
                <a:lvl1pPr defTabSz="503238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503238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503238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503238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 defTabSz="503238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5032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5032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5032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5032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2000">
                    <a:solidFill>
                      <a:srgbClr val="0000CC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rPr>
                  <a:t>RealImage</a:t>
                </a:r>
              </a:p>
              <a:p>
                <a:pPr algn="ctr"/>
                <a:r>
                  <a:rPr lang="en-US" altLang="en-US" sz="1800">
                    <a:solidFill>
                      <a:srgbClr val="0000CC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rPr>
                  <a:t>boundingBox()</a:t>
                </a:r>
              </a:p>
              <a:p>
                <a:pPr algn="ctr"/>
                <a:r>
                  <a:rPr lang="en-US" altLang="en-US" sz="1800">
                    <a:solidFill>
                      <a:srgbClr val="0000CC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rPr>
                  <a:t>draw()</a:t>
                </a:r>
              </a:p>
            </p:txBody>
          </p:sp>
          <p:sp>
            <p:nvSpPr>
              <p:cNvPr id="108563" name="Line 17">
                <a:extLst>
                  <a:ext uri="{FF2B5EF4-FFF2-40B4-BE49-F238E27FC236}">
                    <a16:creationId xmlns:a16="http://schemas.microsoft.com/office/drawing/2014/main" id="{44F89636-E304-05B6-0092-5A05DC9F11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1589"/>
                <a:ext cx="169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108559" name="Group 18">
              <a:extLst>
                <a:ext uri="{FF2B5EF4-FFF2-40B4-BE49-F238E27FC236}">
                  <a16:creationId xmlns:a16="http://schemas.microsoft.com/office/drawing/2014/main" id="{4184A624-935A-1624-CAC6-EF99A9C6C4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1" y="1458"/>
              <a:ext cx="1877" cy="690"/>
              <a:chOff x="627" y="1323"/>
              <a:chExt cx="1702" cy="626"/>
            </a:xfrm>
          </p:grpSpPr>
          <p:sp>
            <p:nvSpPr>
              <p:cNvPr id="108560" name="Rectangle 19">
                <a:extLst>
                  <a:ext uri="{FF2B5EF4-FFF2-40B4-BE49-F238E27FC236}">
                    <a16:creationId xmlns:a16="http://schemas.microsoft.com/office/drawing/2014/main" id="{264FAADA-7A1C-A86B-41C9-2590040631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1323"/>
                <a:ext cx="1702" cy="626"/>
              </a:xfrm>
              <a:prstGeom prst="rect">
                <a:avLst/>
              </a:prstGeom>
              <a:solidFill>
                <a:srgbClr val="FF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9724" tIns="48987" rIns="99724" bIns="48987" anchor="ctr"/>
              <a:lstStyle>
                <a:lvl1pPr defTabSz="503238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503238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503238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503238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 defTabSz="503238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5032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5032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5032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5032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2000">
                    <a:solidFill>
                      <a:srgbClr val="0000CC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rPr>
                  <a:t>ProxyImage</a:t>
                </a:r>
              </a:p>
              <a:p>
                <a:pPr algn="ctr"/>
                <a:r>
                  <a:rPr lang="en-US" altLang="en-US" sz="1800">
                    <a:solidFill>
                      <a:srgbClr val="0000CC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rPr>
                  <a:t>boundingBox()</a:t>
                </a:r>
              </a:p>
              <a:p>
                <a:pPr algn="ctr"/>
                <a:r>
                  <a:rPr lang="en-US" altLang="en-US" sz="1800">
                    <a:solidFill>
                      <a:srgbClr val="0000CC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rPr>
                  <a:t>draw()</a:t>
                </a:r>
              </a:p>
            </p:txBody>
          </p:sp>
          <p:sp>
            <p:nvSpPr>
              <p:cNvPr id="108561" name="Line 20">
                <a:extLst>
                  <a:ext uri="{FF2B5EF4-FFF2-40B4-BE49-F238E27FC236}">
                    <a16:creationId xmlns:a16="http://schemas.microsoft.com/office/drawing/2014/main" id="{24DB73D4-AD55-7952-84E5-E04A4116BF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33" y="1557"/>
                <a:ext cx="169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76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76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76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>
            <a:extLst>
              <a:ext uri="{FF2B5EF4-FFF2-40B4-BE49-F238E27FC236}">
                <a16:creationId xmlns:a16="http://schemas.microsoft.com/office/drawing/2014/main" id="{F4D4CE20-B772-D6D0-8FAA-D36787443C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73113" y="-334963"/>
            <a:ext cx="8596312" cy="1255713"/>
          </a:xfrm>
        </p:spPr>
        <p:txBody>
          <a:bodyPr/>
          <a:lstStyle/>
          <a:p>
            <a:r>
              <a:rPr lang="en-US" altLang="en-US"/>
              <a:t>Virtual Proxy</a:t>
            </a:r>
          </a:p>
        </p:txBody>
      </p:sp>
      <p:grpSp>
        <p:nvGrpSpPr>
          <p:cNvPr id="109571" name="Group 3">
            <a:extLst>
              <a:ext uri="{FF2B5EF4-FFF2-40B4-BE49-F238E27FC236}">
                <a16:creationId xmlns:a16="http://schemas.microsoft.com/office/drawing/2014/main" id="{4892C936-A797-D44F-BC41-375866875428}"/>
              </a:ext>
            </a:extLst>
          </p:cNvPr>
          <p:cNvGrpSpPr>
            <a:grpSpLocks/>
          </p:cNvGrpSpPr>
          <p:nvPr/>
        </p:nvGrpSpPr>
        <p:grpSpPr bwMode="auto">
          <a:xfrm>
            <a:off x="392113" y="808038"/>
            <a:ext cx="9296400" cy="6248400"/>
            <a:chOff x="624" y="1008"/>
            <a:chExt cx="4512" cy="2304"/>
          </a:xfrm>
        </p:grpSpPr>
        <p:grpSp>
          <p:nvGrpSpPr>
            <p:cNvPr id="109572" name="Group 4">
              <a:extLst>
                <a:ext uri="{FF2B5EF4-FFF2-40B4-BE49-F238E27FC236}">
                  <a16:creationId xmlns:a16="http://schemas.microsoft.com/office/drawing/2014/main" id="{3166643A-56EA-FA76-FC2D-9C5D4A224C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68" y="1008"/>
              <a:ext cx="600" cy="768"/>
              <a:chOff x="1848" y="864"/>
              <a:chExt cx="936" cy="768"/>
            </a:xfrm>
          </p:grpSpPr>
          <p:sp>
            <p:nvSpPr>
              <p:cNvPr id="109595" name="Rectangle 5">
                <a:extLst>
                  <a:ext uri="{FF2B5EF4-FFF2-40B4-BE49-F238E27FC236}">
                    <a16:creationId xmlns:a16="http://schemas.microsoft.com/office/drawing/2014/main" id="{B74947FC-F935-5CA2-33C1-FC12F4FCD2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48" y="864"/>
                <a:ext cx="936" cy="192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100794" tIns="50397" rIns="100794" bIns="50397" anchor="ctr"/>
              <a:lstStyle>
                <a:lvl1pPr defTabSz="503238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503238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503238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503238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 defTabSz="503238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5032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5032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5032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5032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1300" i="1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rPr>
                  <a:t>Graphic</a:t>
                </a:r>
                <a:endParaRPr lang="en-US" altLang="en-US" sz="1300" b="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9596" name="Rectangle 6">
                <a:extLst>
                  <a:ext uri="{FF2B5EF4-FFF2-40B4-BE49-F238E27FC236}">
                    <a16:creationId xmlns:a16="http://schemas.microsoft.com/office/drawing/2014/main" id="{1452C261-80AE-D09E-5B00-0E0269D15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48" y="1056"/>
                <a:ext cx="936" cy="48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100794" tIns="50397" rIns="100794" bIns="50397" anchor="ctr"/>
              <a:lstStyle>
                <a:lvl1pPr defTabSz="503238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503238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503238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503238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 defTabSz="503238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5032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5032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5032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5032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th-TH" altLang="en-US" sz="1300" b="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9597" name="Rectangle 7">
                <a:extLst>
                  <a:ext uri="{FF2B5EF4-FFF2-40B4-BE49-F238E27FC236}">
                    <a16:creationId xmlns:a16="http://schemas.microsoft.com/office/drawing/2014/main" id="{3D806E67-FC51-24FE-AF20-A13082FB61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48" y="1104"/>
                <a:ext cx="936" cy="528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00794" tIns="50397" rIns="100794" bIns="50397"/>
              <a:lstStyle>
                <a:lvl1pPr defTabSz="503238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503238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503238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503238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 defTabSz="503238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5032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5032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5032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5032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1300" b="0" i="1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rPr>
                  <a:t>draw()</a:t>
                </a:r>
              </a:p>
              <a:p>
                <a:r>
                  <a:rPr lang="en-US" altLang="en-US" sz="1300" b="0" i="1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rPr>
                  <a:t>getExtent()</a:t>
                </a:r>
              </a:p>
              <a:p>
                <a:r>
                  <a:rPr lang="en-US" altLang="en-US" sz="1300" b="0" i="1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rPr>
                  <a:t>store()</a:t>
                </a:r>
              </a:p>
              <a:p>
                <a:r>
                  <a:rPr lang="en-US" altLang="en-US" sz="1300" b="0" i="1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rPr>
                  <a:t>load()</a:t>
                </a:r>
                <a:endParaRPr lang="en-US" altLang="en-US" sz="1300" b="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09573" name="Rectangle 8">
              <a:extLst>
                <a:ext uri="{FF2B5EF4-FFF2-40B4-BE49-F238E27FC236}">
                  <a16:creationId xmlns:a16="http://schemas.microsoft.com/office/drawing/2014/main" id="{FFCBC707-BAE6-C5A1-90C8-DAEC244C57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1008"/>
              <a:ext cx="816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94" tIns="50397" rIns="100794" bIns="50397" anchor="ctr"/>
            <a:lstStyle>
              <a:lvl1pPr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3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DocumentEditor</a:t>
              </a:r>
              <a:endParaRPr lang="en-US" altLang="en-US" sz="13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109574" name="AutoShape 9">
              <a:extLst>
                <a:ext uri="{FF2B5EF4-FFF2-40B4-BE49-F238E27FC236}">
                  <a16:creationId xmlns:a16="http://schemas.microsoft.com/office/drawing/2014/main" id="{A5E4F24C-0C2A-85BB-0033-370A71DA91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0" y="1776"/>
              <a:ext cx="156" cy="15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anose="05000000000000000000" pitchFamily="2" charset="2"/>
                <a:buChar char="Ø"/>
              </a:pPr>
              <a:endParaRPr lang="en-US" altLang="en-US" sz="2600" b="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cxnSp>
          <p:nvCxnSpPr>
            <p:cNvPr id="109575" name="AutoShape 10">
              <a:extLst>
                <a:ext uri="{FF2B5EF4-FFF2-40B4-BE49-F238E27FC236}">
                  <a16:creationId xmlns:a16="http://schemas.microsoft.com/office/drawing/2014/main" id="{5EC66191-3D4B-340A-114B-DA881396FB40}"/>
                </a:ext>
              </a:extLst>
            </p:cNvPr>
            <p:cNvCxnSpPr>
              <a:cxnSpLocks noChangeShapeType="1"/>
              <a:stCxn id="109573" idx="3"/>
              <a:endCxn id="109595" idx="1"/>
            </p:cNvCxnSpPr>
            <p:nvPr/>
          </p:nvCxnSpPr>
          <p:spPr bwMode="auto">
            <a:xfrm>
              <a:off x="1440" y="1104"/>
              <a:ext cx="52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09576" name="Group 11">
              <a:extLst>
                <a:ext uri="{FF2B5EF4-FFF2-40B4-BE49-F238E27FC236}">
                  <a16:creationId xmlns:a16="http://schemas.microsoft.com/office/drawing/2014/main" id="{BB445A08-6C78-74E5-92A0-71C11D2709E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76" y="2256"/>
              <a:ext cx="648" cy="1020"/>
              <a:chOff x="1224" y="2340"/>
              <a:chExt cx="936" cy="1020"/>
            </a:xfrm>
          </p:grpSpPr>
          <p:sp>
            <p:nvSpPr>
              <p:cNvPr id="109592" name="Rectangle 12">
                <a:extLst>
                  <a:ext uri="{FF2B5EF4-FFF2-40B4-BE49-F238E27FC236}">
                    <a16:creationId xmlns:a16="http://schemas.microsoft.com/office/drawing/2014/main" id="{91E68718-E3DC-5C5A-44EC-0ABC8E5321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4" y="2340"/>
                <a:ext cx="936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100794" tIns="50397" rIns="100794" bIns="50397" anchor="ctr"/>
              <a:lstStyle>
                <a:lvl1pPr defTabSz="503238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503238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503238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503238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 defTabSz="503238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5032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5032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5032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5032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15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rPr>
                  <a:t>Image</a:t>
                </a:r>
                <a:endParaRPr lang="en-US" altLang="en-US" sz="1500" b="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9593" name="Rectangle 13">
                <a:extLst>
                  <a:ext uri="{FF2B5EF4-FFF2-40B4-BE49-F238E27FC236}">
                    <a16:creationId xmlns:a16="http://schemas.microsoft.com/office/drawing/2014/main" id="{871D4149-68FD-0ABB-21D2-258092CE94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4" y="2532"/>
                <a:ext cx="936" cy="300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100794" tIns="50397" rIns="100794" bIns="50397"/>
              <a:lstStyle>
                <a:lvl1pPr defTabSz="503238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503238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503238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503238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 defTabSz="503238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5032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5032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5032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5032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1500" b="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rPr>
                  <a:t>imageImp</a:t>
                </a:r>
              </a:p>
              <a:p>
                <a:r>
                  <a:rPr lang="en-US" altLang="en-US" sz="1500" b="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rPr>
                  <a:t>extent</a:t>
                </a:r>
              </a:p>
            </p:txBody>
          </p:sp>
          <p:sp>
            <p:nvSpPr>
              <p:cNvPr id="109594" name="Rectangle 14">
                <a:extLst>
                  <a:ext uri="{FF2B5EF4-FFF2-40B4-BE49-F238E27FC236}">
                    <a16:creationId xmlns:a16="http://schemas.microsoft.com/office/drawing/2014/main" id="{22B5DE83-0E6C-70E8-BC60-5D3BA5398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4" y="2832"/>
                <a:ext cx="936" cy="528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00794" tIns="50397" rIns="100794" bIns="50397"/>
              <a:lstStyle>
                <a:lvl1pPr defTabSz="503238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503238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503238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503238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 defTabSz="503238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5032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5032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5032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5032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1500" b="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rPr>
                  <a:t>draw()</a:t>
                </a:r>
              </a:p>
              <a:p>
                <a:r>
                  <a:rPr lang="en-US" altLang="en-US" sz="1500" b="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rPr>
                  <a:t>getExtent()</a:t>
                </a:r>
              </a:p>
              <a:p>
                <a:r>
                  <a:rPr lang="en-US" altLang="en-US" sz="1500" b="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rPr>
                  <a:t>store()</a:t>
                </a:r>
              </a:p>
              <a:p>
                <a:r>
                  <a:rPr lang="en-US" altLang="en-US" sz="1500" b="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rPr>
                  <a:t>load()</a:t>
                </a:r>
              </a:p>
            </p:txBody>
          </p:sp>
        </p:grpSp>
        <p:grpSp>
          <p:nvGrpSpPr>
            <p:cNvPr id="109577" name="Group 15">
              <a:extLst>
                <a:ext uri="{FF2B5EF4-FFF2-40B4-BE49-F238E27FC236}">
                  <a16:creationId xmlns:a16="http://schemas.microsoft.com/office/drawing/2014/main" id="{257E0560-5529-448C-FD2A-0FA1A15EAE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88" y="2256"/>
              <a:ext cx="672" cy="1020"/>
              <a:chOff x="2472" y="2340"/>
              <a:chExt cx="936" cy="1020"/>
            </a:xfrm>
          </p:grpSpPr>
          <p:sp>
            <p:nvSpPr>
              <p:cNvPr id="109589" name="Rectangle 16">
                <a:extLst>
                  <a:ext uri="{FF2B5EF4-FFF2-40B4-BE49-F238E27FC236}">
                    <a16:creationId xmlns:a16="http://schemas.microsoft.com/office/drawing/2014/main" id="{E0579014-587F-27CE-D6A4-5E6EA7C24B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72" y="2340"/>
                <a:ext cx="936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100794" tIns="50397" rIns="100794" bIns="50397" anchor="ctr"/>
              <a:lstStyle>
                <a:lvl1pPr defTabSz="503238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503238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503238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503238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 defTabSz="503238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5032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5032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5032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5032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15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rPr>
                  <a:t>ImageProxy</a:t>
                </a:r>
                <a:endParaRPr lang="en-US" altLang="en-US" sz="1500" b="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9590" name="Rectangle 17">
                <a:extLst>
                  <a:ext uri="{FF2B5EF4-FFF2-40B4-BE49-F238E27FC236}">
                    <a16:creationId xmlns:a16="http://schemas.microsoft.com/office/drawing/2014/main" id="{6B2F2E42-6851-5CDA-7962-DD26A3752D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72" y="2532"/>
                <a:ext cx="936" cy="300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100794" tIns="50397" rIns="100794" bIns="50397"/>
              <a:lstStyle>
                <a:lvl1pPr defTabSz="503238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503238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503238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503238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 defTabSz="503238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5032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5032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5032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5032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1500" b="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rPr>
                  <a:t>fileName</a:t>
                </a:r>
              </a:p>
              <a:p>
                <a:r>
                  <a:rPr lang="en-US" altLang="en-US" sz="1500" b="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rPr>
                  <a:t>extent</a:t>
                </a:r>
              </a:p>
            </p:txBody>
          </p:sp>
          <p:sp>
            <p:nvSpPr>
              <p:cNvPr id="109591" name="Rectangle 18">
                <a:extLst>
                  <a:ext uri="{FF2B5EF4-FFF2-40B4-BE49-F238E27FC236}">
                    <a16:creationId xmlns:a16="http://schemas.microsoft.com/office/drawing/2014/main" id="{2A632CDA-69CC-919A-FB9D-FFE0376F1E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72" y="2832"/>
                <a:ext cx="936" cy="528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00794" tIns="50397" rIns="100794" bIns="50397"/>
              <a:lstStyle>
                <a:lvl1pPr defTabSz="503238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503238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503238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503238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 defTabSz="503238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5032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5032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5032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5032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1500" b="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rPr>
                  <a:t>draw()</a:t>
                </a:r>
              </a:p>
              <a:p>
                <a:r>
                  <a:rPr lang="en-US" altLang="en-US" sz="1500" b="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rPr>
                  <a:t>getExtent()</a:t>
                </a:r>
              </a:p>
              <a:p>
                <a:r>
                  <a:rPr lang="en-US" altLang="en-US" sz="1500" b="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rPr>
                  <a:t>store()</a:t>
                </a:r>
              </a:p>
              <a:p>
                <a:r>
                  <a:rPr lang="en-US" altLang="en-US" sz="1500" b="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rPr>
                  <a:t>load()</a:t>
                </a:r>
              </a:p>
            </p:txBody>
          </p:sp>
        </p:grpSp>
        <p:cxnSp>
          <p:nvCxnSpPr>
            <p:cNvPr id="109578" name="AutoShape 19">
              <a:extLst>
                <a:ext uri="{FF2B5EF4-FFF2-40B4-BE49-F238E27FC236}">
                  <a16:creationId xmlns:a16="http://schemas.microsoft.com/office/drawing/2014/main" id="{7937DCF6-E477-4434-316E-F4B672C9ACD2}"/>
                </a:ext>
              </a:extLst>
            </p:cNvPr>
            <p:cNvCxnSpPr>
              <a:cxnSpLocks noChangeShapeType="1"/>
              <a:stCxn id="109592" idx="0"/>
              <a:endCxn id="109589" idx="0"/>
            </p:cNvCxnSpPr>
            <p:nvPr/>
          </p:nvCxnSpPr>
          <p:spPr bwMode="auto">
            <a:xfrm rot="5400000" flipV="1">
              <a:off x="2261" y="1495"/>
              <a:ext cx="1" cy="1524"/>
            </a:xfrm>
            <a:prstGeom prst="bentConnector3">
              <a:avLst>
                <a:gd name="adj1" fmla="val -13600005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9579" name="AutoShape 20">
              <a:extLst>
                <a:ext uri="{FF2B5EF4-FFF2-40B4-BE49-F238E27FC236}">
                  <a16:creationId xmlns:a16="http://schemas.microsoft.com/office/drawing/2014/main" id="{AEF839F6-771D-9667-19D3-EF937AC12E8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3744" y="1968"/>
              <a:ext cx="1392" cy="556"/>
            </a:xfrm>
            <a:prstGeom prst="foldedCorner">
              <a:avLst>
                <a:gd name="adj" fmla="val 12505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wrap="none" lIns="100794" tIns="50397" rIns="100794" bIns="50397"/>
            <a:lstStyle>
              <a:lvl1pPr marL="125413" indent="-125413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300" b="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if (image==0) {</a:t>
              </a:r>
            </a:p>
            <a:p>
              <a:r>
                <a:rPr lang="en-US" altLang="en-US" sz="1300" b="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	image = loadImage(fileName);</a:t>
              </a:r>
            </a:p>
            <a:p>
              <a:r>
                <a:rPr lang="en-US" altLang="en-US" sz="1300" b="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}</a:t>
              </a:r>
            </a:p>
            <a:p>
              <a:r>
                <a:rPr lang="en-US" altLang="en-US" sz="1300" b="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image®draw()</a:t>
              </a:r>
            </a:p>
          </p:txBody>
        </p:sp>
        <p:sp>
          <p:nvSpPr>
            <p:cNvPr id="109580" name="AutoShape 21">
              <a:extLst>
                <a:ext uri="{FF2B5EF4-FFF2-40B4-BE49-F238E27FC236}">
                  <a16:creationId xmlns:a16="http://schemas.microsoft.com/office/drawing/2014/main" id="{9EF24FF7-5FD1-220B-7CF2-961575B3FBE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3744" y="2592"/>
              <a:ext cx="1392" cy="720"/>
            </a:xfrm>
            <a:prstGeom prst="foldedCorner">
              <a:avLst>
                <a:gd name="adj" fmla="val 12505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wrap="none" lIns="100794" tIns="0" rIns="100794" bIns="50397"/>
            <a:lstStyle>
              <a:lvl1pPr marL="125413" indent="-125413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300" b="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if (image==0) {</a:t>
              </a:r>
            </a:p>
            <a:p>
              <a:r>
                <a:rPr lang="en-US" altLang="en-US" sz="1300" b="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	return extent;</a:t>
              </a:r>
            </a:p>
            <a:p>
              <a:r>
                <a:rPr lang="en-US" altLang="en-US" sz="1300" b="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} else {</a:t>
              </a:r>
            </a:p>
            <a:p>
              <a:r>
                <a:rPr lang="en-US" altLang="en-US" sz="1300" b="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	return image®getExtent();</a:t>
              </a:r>
            </a:p>
            <a:p>
              <a:r>
                <a:rPr lang="en-US" altLang="en-US" sz="1300" b="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}</a:t>
              </a:r>
            </a:p>
          </p:txBody>
        </p:sp>
        <p:cxnSp>
          <p:nvCxnSpPr>
            <p:cNvPr id="109581" name="AutoShape 22">
              <a:extLst>
                <a:ext uri="{FF2B5EF4-FFF2-40B4-BE49-F238E27FC236}">
                  <a16:creationId xmlns:a16="http://schemas.microsoft.com/office/drawing/2014/main" id="{21559F46-4C09-22B4-471A-498DBB0E0299}"/>
                </a:ext>
              </a:extLst>
            </p:cNvPr>
            <p:cNvCxnSpPr>
              <a:cxnSpLocks noChangeShapeType="1"/>
              <a:stCxn id="109585" idx="6"/>
              <a:endCxn id="109580" idx="1"/>
            </p:cNvCxnSpPr>
            <p:nvPr/>
          </p:nvCxnSpPr>
          <p:spPr bwMode="auto">
            <a:xfrm>
              <a:off x="3336" y="2952"/>
              <a:ext cx="40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9582" name="AutoShape 23">
              <a:extLst>
                <a:ext uri="{FF2B5EF4-FFF2-40B4-BE49-F238E27FC236}">
                  <a16:creationId xmlns:a16="http://schemas.microsoft.com/office/drawing/2014/main" id="{15920F8C-058B-480A-F578-FE4293B6F9A9}"/>
                </a:ext>
              </a:extLst>
            </p:cNvPr>
            <p:cNvCxnSpPr>
              <a:cxnSpLocks noChangeShapeType="1"/>
              <a:stCxn id="109574" idx="3"/>
            </p:cNvCxnSpPr>
            <p:nvPr/>
          </p:nvCxnSpPr>
          <p:spPr bwMode="auto">
            <a:xfrm>
              <a:off x="2268" y="1932"/>
              <a:ext cx="1" cy="188"/>
            </a:xfrm>
            <a:prstGeom prst="straightConnector1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9583" name="Oval 24">
              <a:extLst>
                <a:ext uri="{FF2B5EF4-FFF2-40B4-BE49-F238E27FC236}">
                  <a16:creationId xmlns:a16="http://schemas.microsoft.com/office/drawing/2014/main" id="{BE06BE84-DDCE-C02B-C2C8-889787CD73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8" y="2816"/>
              <a:ext cx="48" cy="4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anose="05000000000000000000" pitchFamily="2" charset="2"/>
                <a:buChar char="Ø"/>
              </a:pPr>
              <a:endParaRPr lang="en-US" altLang="en-US" sz="2600" b="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cxnSp>
          <p:nvCxnSpPr>
            <p:cNvPr id="109584" name="AutoShape 25">
              <a:extLst>
                <a:ext uri="{FF2B5EF4-FFF2-40B4-BE49-F238E27FC236}">
                  <a16:creationId xmlns:a16="http://schemas.microsoft.com/office/drawing/2014/main" id="{5DC4924F-046E-D857-E377-053438A34EE5}"/>
                </a:ext>
              </a:extLst>
            </p:cNvPr>
            <p:cNvCxnSpPr>
              <a:cxnSpLocks noChangeShapeType="1"/>
              <a:stCxn id="109583" idx="6"/>
              <a:endCxn id="109579" idx="1"/>
            </p:cNvCxnSpPr>
            <p:nvPr/>
          </p:nvCxnSpPr>
          <p:spPr bwMode="auto">
            <a:xfrm flipV="1">
              <a:off x="3336" y="2246"/>
              <a:ext cx="408" cy="594"/>
            </a:xfrm>
            <a:prstGeom prst="bentConnector3">
              <a:avLst>
                <a:gd name="adj1" fmla="val 50000"/>
              </a:avLst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9585" name="Oval 26">
              <a:extLst>
                <a:ext uri="{FF2B5EF4-FFF2-40B4-BE49-F238E27FC236}">
                  <a16:creationId xmlns:a16="http://schemas.microsoft.com/office/drawing/2014/main" id="{D133CA00-6A6F-A4C0-549C-1D7A8B3029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8" y="2928"/>
              <a:ext cx="48" cy="4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anose="05000000000000000000" pitchFamily="2" charset="2"/>
                <a:buChar char="Ø"/>
              </a:pPr>
              <a:endParaRPr lang="en-US" altLang="en-US" sz="2600" b="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cxnSp>
          <p:nvCxnSpPr>
            <p:cNvPr id="109586" name="AutoShape 27">
              <a:extLst>
                <a:ext uri="{FF2B5EF4-FFF2-40B4-BE49-F238E27FC236}">
                  <a16:creationId xmlns:a16="http://schemas.microsoft.com/office/drawing/2014/main" id="{7C828CA7-C3EB-EF8A-477A-8861003BC53F}"/>
                </a:ext>
              </a:extLst>
            </p:cNvPr>
            <p:cNvCxnSpPr>
              <a:cxnSpLocks noChangeShapeType="1"/>
              <a:stCxn id="109589" idx="1"/>
              <a:endCxn id="109592" idx="3"/>
            </p:cNvCxnSpPr>
            <p:nvPr/>
          </p:nvCxnSpPr>
          <p:spPr bwMode="auto">
            <a:xfrm flipH="1">
              <a:off x="1824" y="2352"/>
              <a:ext cx="864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9587" name="AutoShape 28">
              <a:extLst>
                <a:ext uri="{FF2B5EF4-FFF2-40B4-BE49-F238E27FC236}">
                  <a16:creationId xmlns:a16="http://schemas.microsoft.com/office/drawing/2014/main" id="{1E3026EB-0024-9FB8-B4BA-59F8CF95EB58}"/>
                </a:ext>
              </a:extLst>
            </p:cNvPr>
            <p:cNvCxnSpPr>
              <a:cxnSpLocks noChangeShapeType="1"/>
              <a:stCxn id="109590" idx="1"/>
            </p:cNvCxnSpPr>
            <p:nvPr/>
          </p:nvCxnSpPr>
          <p:spPr bwMode="auto">
            <a:xfrm flipH="1">
              <a:off x="1832" y="2598"/>
              <a:ext cx="856" cy="0"/>
            </a:xfrm>
            <a:prstGeom prst="straightConnector1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9588" name="Text Box 29">
              <a:extLst>
                <a:ext uri="{FF2B5EF4-FFF2-40B4-BE49-F238E27FC236}">
                  <a16:creationId xmlns:a16="http://schemas.microsoft.com/office/drawing/2014/main" id="{1E8050D5-1444-E0B6-2609-0D99985641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0" y="2448"/>
              <a:ext cx="309" cy="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794" tIns="50397" rIns="100794" bIns="50397">
              <a:spAutoFit/>
            </a:bodyPr>
            <a:lstStyle>
              <a:lvl1pPr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300" b="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image</a:t>
              </a:r>
            </a:p>
          </p:txBody>
        </p:sp>
      </p:grpSp>
    </p:spTree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>
            <a:extLst>
              <a:ext uri="{FF2B5EF4-FFF2-40B4-BE49-F238E27FC236}">
                <a16:creationId xmlns:a16="http://schemas.microsoft.com/office/drawing/2014/main" id="{CA5AD070-FDB1-95CF-A8BC-37BCCE6AF1F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63513" y="274638"/>
            <a:ext cx="9523412" cy="808037"/>
          </a:xfrm>
        </p:spPr>
        <p:txBody>
          <a:bodyPr lIns="100772" tIns="50387" rIns="100772" bIns="50387" anchor="b"/>
          <a:lstStyle/>
          <a:p>
            <a:r>
              <a:rPr lang="en-GB" altLang="en-US" sz="3200"/>
              <a:t>Example Application: Picture Viewer</a:t>
            </a:r>
          </a:p>
        </p:txBody>
      </p:sp>
      <p:sp>
        <p:nvSpPr>
          <p:cNvPr id="578563" name="Rectangle 3">
            <a:extLst>
              <a:ext uri="{FF2B5EF4-FFF2-40B4-BE49-F238E27FC236}">
                <a16:creationId xmlns:a16="http://schemas.microsoft.com/office/drawing/2014/main" id="{8F50A91F-FF61-E7FC-0540-F54A63A6697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39713" y="1417638"/>
            <a:ext cx="9840912" cy="5715000"/>
          </a:xfrm>
        </p:spPr>
        <p:txBody>
          <a:bodyPr lIns="100772" tIns="50387" rIns="100772" bIns="50387"/>
          <a:lstStyle/>
          <a:p>
            <a:pPr>
              <a:lnSpc>
                <a:spcPct val="114000"/>
              </a:lnSpc>
              <a:spcBef>
                <a:spcPts val="1200"/>
              </a:spcBef>
              <a:spcAft>
                <a:spcPct val="20000"/>
              </a:spcAft>
            </a:pPr>
            <a:r>
              <a:rPr lang="en-GB" altLang="en-US"/>
              <a:t>A picture viewer has many high quality images.</a:t>
            </a:r>
          </a:p>
          <a:p>
            <a:pPr>
              <a:lnSpc>
                <a:spcPct val="114000"/>
              </a:lnSpc>
              <a:spcBef>
                <a:spcPts val="1200"/>
              </a:spcBef>
              <a:spcAft>
                <a:spcPct val="0"/>
              </a:spcAft>
            </a:pPr>
            <a:r>
              <a:rPr lang="en-GB" altLang="en-US"/>
              <a:t>Opening the viewer should be fast:</a:t>
            </a:r>
          </a:p>
          <a:p>
            <a:pPr marL="742950" lvl="1" indent="-285750">
              <a:lnSpc>
                <a:spcPct val="114000"/>
              </a:lnSpc>
              <a:spcBef>
                <a:spcPts val="1200"/>
              </a:spcBef>
              <a:spcAft>
                <a:spcPct val="20000"/>
              </a:spcAft>
            </a:pPr>
            <a:r>
              <a:rPr lang="en-GB" altLang="en-US" sz="2800"/>
              <a:t>Not so if all images must be loaded.</a:t>
            </a:r>
          </a:p>
          <a:p>
            <a:pPr>
              <a:lnSpc>
                <a:spcPct val="114000"/>
              </a:lnSpc>
              <a:spcBef>
                <a:spcPts val="1200"/>
              </a:spcBef>
              <a:spcAft>
                <a:spcPct val="0"/>
              </a:spcAft>
            </a:pPr>
            <a:r>
              <a:rPr lang="en-GB" altLang="en-US"/>
              <a:t>No need to load all:</a:t>
            </a:r>
          </a:p>
          <a:p>
            <a:pPr marL="742950" lvl="1" indent="-285750">
              <a:lnSpc>
                <a:spcPct val="114000"/>
              </a:lnSpc>
              <a:spcBef>
                <a:spcPts val="1200"/>
              </a:spcBef>
              <a:spcAft>
                <a:spcPts val="1800"/>
              </a:spcAft>
            </a:pPr>
            <a:r>
              <a:rPr lang="en-GB" altLang="en-US" sz="2800"/>
              <a:t>Not all will be viewable in the Window.</a:t>
            </a:r>
          </a:p>
          <a:p>
            <a:pPr>
              <a:lnSpc>
                <a:spcPct val="114000"/>
              </a:lnSpc>
              <a:spcBef>
                <a:spcPts val="1200"/>
              </a:spcBef>
              <a:spcAft>
                <a:spcPct val="20000"/>
              </a:spcAft>
            </a:pPr>
            <a:r>
              <a:rPr lang="en-GB" altLang="en-US" b="1">
                <a:solidFill>
                  <a:srgbClr val="0000CC"/>
                </a:solidFill>
              </a:rPr>
              <a:t>Load images on demand 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78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78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78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78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78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78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8563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42" name="Picture 2">
            <a:extLst>
              <a:ext uri="{FF2B5EF4-FFF2-40B4-BE49-F238E27FC236}">
                <a16:creationId xmlns:a16="http://schemas.microsoft.com/office/drawing/2014/main" id="{606E6DB3-E01A-38EA-E89E-D066FC4AC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500" b="51501"/>
          <a:stretch>
            <a:fillRect/>
          </a:stretch>
        </p:blipFill>
        <p:spPr bwMode="auto">
          <a:xfrm>
            <a:off x="0" y="0"/>
            <a:ext cx="10080625" cy="309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43" name="Picture 5">
            <a:extLst>
              <a:ext uri="{FF2B5EF4-FFF2-40B4-BE49-F238E27FC236}">
                <a16:creationId xmlns:a16="http://schemas.microsoft.com/office/drawing/2014/main" id="{3F05FDF0-9ABD-D450-7D13-5AD98A0F8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38" r="536"/>
          <a:stretch>
            <a:fillRect/>
          </a:stretch>
        </p:blipFill>
        <p:spPr bwMode="auto">
          <a:xfrm>
            <a:off x="0" y="3094038"/>
            <a:ext cx="10080625" cy="446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>
            <a:extLst>
              <a:ext uri="{FF2B5EF4-FFF2-40B4-BE49-F238E27FC236}">
                <a16:creationId xmlns:a16="http://schemas.microsoft.com/office/drawing/2014/main" id="{C9B962E3-B780-1422-A1F0-933360AE44B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63538" y="238125"/>
            <a:ext cx="8596312" cy="1255713"/>
          </a:xfrm>
        </p:spPr>
        <p:txBody>
          <a:bodyPr anchor="t"/>
          <a:lstStyle/>
          <a:p>
            <a:r>
              <a:rPr lang="en-US" altLang="en-US" sz="3200"/>
              <a:t>Example 1: Image Proxy </a:t>
            </a:r>
          </a:p>
        </p:txBody>
      </p:sp>
      <p:grpSp>
        <p:nvGrpSpPr>
          <p:cNvPr id="113667" name="Group 30">
            <a:extLst>
              <a:ext uri="{FF2B5EF4-FFF2-40B4-BE49-F238E27FC236}">
                <a16:creationId xmlns:a16="http://schemas.microsoft.com/office/drawing/2014/main" id="{2BD136D4-703E-0DD1-181C-FBC99D06A66E}"/>
              </a:ext>
            </a:extLst>
          </p:cNvPr>
          <p:cNvGrpSpPr>
            <a:grpSpLocks/>
          </p:cNvGrpSpPr>
          <p:nvPr/>
        </p:nvGrpSpPr>
        <p:grpSpPr bwMode="auto">
          <a:xfrm>
            <a:off x="1428750" y="1036638"/>
            <a:ext cx="7486650" cy="6270625"/>
            <a:chOff x="900" y="1111"/>
            <a:chExt cx="4307" cy="3492"/>
          </a:xfrm>
        </p:grpSpPr>
        <p:grpSp>
          <p:nvGrpSpPr>
            <p:cNvPr id="113668" name="Group 29">
              <a:extLst>
                <a:ext uri="{FF2B5EF4-FFF2-40B4-BE49-F238E27FC236}">
                  <a16:creationId xmlns:a16="http://schemas.microsoft.com/office/drawing/2014/main" id="{D4E14CB4-F02A-8C7D-DF53-EEB55E421D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0" y="2328"/>
              <a:ext cx="1449" cy="847"/>
              <a:chOff x="1229" y="2016"/>
              <a:chExt cx="1315" cy="768"/>
            </a:xfrm>
          </p:grpSpPr>
          <p:sp>
            <p:nvSpPr>
              <p:cNvPr id="113688" name="Rectangle 5">
                <a:extLst>
                  <a:ext uri="{FF2B5EF4-FFF2-40B4-BE49-F238E27FC236}">
                    <a16:creationId xmlns:a16="http://schemas.microsoft.com/office/drawing/2014/main" id="{F1EC4990-F04A-BF44-9FBC-66EDE6FA12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7" y="2016"/>
                <a:ext cx="1296" cy="768"/>
              </a:xfrm>
              <a:prstGeom prst="rect">
                <a:avLst/>
              </a:prstGeom>
              <a:solidFill>
                <a:srgbClr val="FFFF00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100772" tIns="50387" rIns="100772" bIns="50387" anchor="ctr"/>
              <a:lstStyle>
                <a:lvl1pPr defTabSz="1008063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1008063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1008063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1008063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 defTabSz="1008063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26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Client</a:t>
                </a:r>
              </a:p>
              <a:p>
                <a:pPr algn="ctr"/>
                <a:endParaRPr lang="en-US" altLang="en-US" sz="2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  <a:p>
                <a:pPr algn="ctr"/>
                <a:endParaRPr lang="en-US" altLang="en-US" sz="2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cxnSp>
            <p:nvCxnSpPr>
              <p:cNvPr id="113689" name="AutoShape 6">
                <a:extLst>
                  <a:ext uri="{FF2B5EF4-FFF2-40B4-BE49-F238E27FC236}">
                    <a16:creationId xmlns:a16="http://schemas.microsoft.com/office/drawing/2014/main" id="{2C34BC1D-0576-0943-2FCD-69DB2B8401B6}"/>
                  </a:ext>
                </a:extLst>
              </p:cNvPr>
              <p:cNvCxnSpPr>
                <a:cxnSpLocks noChangeShapeType="1"/>
                <a:stCxn id="113688" idx="1"/>
                <a:endCxn id="113688" idx="3"/>
              </p:cNvCxnSpPr>
              <p:nvPr/>
            </p:nvCxnSpPr>
            <p:spPr bwMode="auto">
              <a:xfrm>
                <a:off x="1229" y="2400"/>
                <a:ext cx="1312" cy="0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3690" name="AutoShape 7">
                <a:extLst>
                  <a:ext uri="{FF2B5EF4-FFF2-40B4-BE49-F238E27FC236}">
                    <a16:creationId xmlns:a16="http://schemas.microsoft.com/office/drawing/2014/main" id="{B4F38A91-15E4-D633-EF34-6AFEB820CE58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1237" y="2493"/>
                <a:ext cx="1307" cy="3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13669" name="Rectangle 9">
              <a:extLst>
                <a:ext uri="{FF2B5EF4-FFF2-40B4-BE49-F238E27FC236}">
                  <a16:creationId xmlns:a16="http://schemas.microsoft.com/office/drawing/2014/main" id="{3ADAA01C-15FC-733E-23AB-6F44AAA3E7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8" y="2328"/>
              <a:ext cx="1535" cy="847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72" tIns="50387" rIns="100772" bIns="50387" anchor="ctr"/>
            <a:lstStyle>
              <a:lvl1pPr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5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  <a:cs typeface="Arial" panose="020B0604020202020204" pitchFamily="34" charset="0"/>
                </a:rPr>
                <a:t>«interface»</a:t>
              </a:r>
            </a:p>
            <a:p>
              <a:pPr algn="ctr"/>
              <a:r>
                <a:rPr lang="en-US" altLang="en-US" sz="2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  <a:cs typeface="Arial" panose="020B0604020202020204" pitchFamily="34" charset="0"/>
                </a:rPr>
                <a:t>Image</a:t>
              </a:r>
            </a:p>
            <a:p>
              <a:pPr algn="ctr"/>
              <a:endParaRPr lang="en-US" altLang="en-US" sz="2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  <a:p>
              <a:pPr algn="ctr"/>
              <a:endParaRPr lang="en-US" altLang="en-US" sz="2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113670" name="AutoShape 10">
              <a:extLst>
                <a:ext uri="{FF2B5EF4-FFF2-40B4-BE49-F238E27FC236}">
                  <a16:creationId xmlns:a16="http://schemas.microsoft.com/office/drawing/2014/main" id="{CB917C03-F5A5-62C0-16D5-86301A11CE05}"/>
                </a:ext>
              </a:extLst>
            </p:cNvPr>
            <p:cNvCxnSpPr>
              <a:cxnSpLocks noChangeShapeType="1"/>
              <a:stCxn id="113669" idx="1"/>
              <a:endCxn id="113669" idx="3"/>
            </p:cNvCxnSpPr>
            <p:nvPr/>
          </p:nvCxnSpPr>
          <p:spPr bwMode="auto">
            <a:xfrm>
              <a:off x="3070" y="2752"/>
              <a:ext cx="1551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671" name="AutoShape 13">
              <a:extLst>
                <a:ext uri="{FF2B5EF4-FFF2-40B4-BE49-F238E27FC236}">
                  <a16:creationId xmlns:a16="http://schemas.microsoft.com/office/drawing/2014/main" id="{2BBE42E5-1CA8-5C88-F8B5-2F86E2C4102D}"/>
                </a:ext>
              </a:extLst>
            </p:cNvPr>
            <p:cNvCxnSpPr>
              <a:cxnSpLocks noChangeShapeType="1"/>
              <a:stCxn id="113688" idx="3"/>
              <a:endCxn id="113669" idx="1"/>
            </p:cNvCxnSpPr>
            <p:nvPr/>
          </p:nvCxnSpPr>
          <p:spPr bwMode="auto">
            <a:xfrm>
              <a:off x="2345" y="2752"/>
              <a:ext cx="725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13672" name="Group 28">
              <a:extLst>
                <a:ext uri="{FF2B5EF4-FFF2-40B4-BE49-F238E27FC236}">
                  <a16:creationId xmlns:a16="http://schemas.microsoft.com/office/drawing/2014/main" id="{8126D1C9-891D-4799-747B-EB0529A712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64" y="3757"/>
              <a:ext cx="1450" cy="846"/>
              <a:chOff x="1469" y="3456"/>
              <a:chExt cx="1315" cy="768"/>
            </a:xfrm>
          </p:grpSpPr>
          <p:sp>
            <p:nvSpPr>
              <p:cNvPr id="113685" name="Rectangle 14">
                <a:extLst>
                  <a:ext uri="{FF2B5EF4-FFF2-40B4-BE49-F238E27FC236}">
                    <a16:creationId xmlns:a16="http://schemas.microsoft.com/office/drawing/2014/main" id="{06CCDF33-B499-48C3-E17D-E689F5DFDA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7" y="3456"/>
                <a:ext cx="1296" cy="768"/>
              </a:xfrm>
              <a:prstGeom prst="rect">
                <a:avLst/>
              </a:prstGeom>
              <a:solidFill>
                <a:srgbClr val="FFFF00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100772" tIns="50387" rIns="100772" bIns="50387" anchor="ctr"/>
              <a:lstStyle>
                <a:lvl1pPr defTabSz="1008063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1008063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1008063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1008063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 defTabSz="1008063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26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ProxyImage</a:t>
                </a:r>
              </a:p>
              <a:p>
                <a:pPr algn="ctr"/>
                <a:endParaRPr lang="en-US" altLang="en-US" sz="2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  <a:p>
                <a:pPr algn="ctr"/>
                <a:endParaRPr lang="en-US" altLang="en-US" sz="2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cxnSp>
            <p:nvCxnSpPr>
              <p:cNvPr id="113686" name="AutoShape 15">
                <a:extLst>
                  <a:ext uri="{FF2B5EF4-FFF2-40B4-BE49-F238E27FC236}">
                    <a16:creationId xmlns:a16="http://schemas.microsoft.com/office/drawing/2014/main" id="{9EB74A87-8070-6E2C-45B9-BA87329C06FC}"/>
                  </a:ext>
                </a:extLst>
              </p:cNvPr>
              <p:cNvCxnSpPr>
                <a:cxnSpLocks noChangeShapeType="1"/>
                <a:stCxn id="113685" idx="1"/>
                <a:endCxn id="113685" idx="3"/>
              </p:cNvCxnSpPr>
              <p:nvPr/>
            </p:nvCxnSpPr>
            <p:spPr bwMode="auto">
              <a:xfrm>
                <a:off x="1469" y="3840"/>
                <a:ext cx="1312" cy="0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3687" name="AutoShape 16">
                <a:extLst>
                  <a:ext uri="{FF2B5EF4-FFF2-40B4-BE49-F238E27FC236}">
                    <a16:creationId xmlns:a16="http://schemas.microsoft.com/office/drawing/2014/main" id="{13FB29AC-93DE-24EC-E08E-4C31FEF03C6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1477" y="3933"/>
                <a:ext cx="1307" cy="3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13673" name="Group 31">
              <a:extLst>
                <a:ext uri="{FF2B5EF4-FFF2-40B4-BE49-F238E27FC236}">
                  <a16:creationId xmlns:a16="http://schemas.microsoft.com/office/drawing/2014/main" id="{8BA3F85E-7D96-0B19-BA02-F8231F0431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57" y="3757"/>
              <a:ext cx="1450" cy="846"/>
              <a:chOff x="3821" y="3456"/>
              <a:chExt cx="1315" cy="768"/>
            </a:xfrm>
          </p:grpSpPr>
          <p:sp>
            <p:nvSpPr>
              <p:cNvPr id="113682" name="Rectangle 18">
                <a:extLst>
                  <a:ext uri="{FF2B5EF4-FFF2-40B4-BE49-F238E27FC236}">
                    <a16:creationId xmlns:a16="http://schemas.microsoft.com/office/drawing/2014/main" id="{9760B884-5195-52D2-4582-6A4A0BB7F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9" y="3456"/>
                <a:ext cx="1296" cy="768"/>
              </a:xfrm>
              <a:prstGeom prst="rect">
                <a:avLst/>
              </a:prstGeom>
              <a:solidFill>
                <a:srgbClr val="FFFF00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100772" tIns="50387" rIns="100772" bIns="50387" anchor="ctr"/>
              <a:lstStyle>
                <a:lvl1pPr defTabSz="1008063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1008063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1008063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1008063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 defTabSz="1008063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26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RealImage</a:t>
                </a:r>
              </a:p>
              <a:p>
                <a:pPr algn="ctr"/>
                <a:endParaRPr lang="en-US" altLang="en-US" sz="2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  <a:p>
                <a:pPr algn="ctr"/>
                <a:endParaRPr lang="en-US" altLang="en-US" sz="2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cxnSp>
            <p:nvCxnSpPr>
              <p:cNvPr id="113683" name="AutoShape 19">
                <a:extLst>
                  <a:ext uri="{FF2B5EF4-FFF2-40B4-BE49-F238E27FC236}">
                    <a16:creationId xmlns:a16="http://schemas.microsoft.com/office/drawing/2014/main" id="{A8F77803-2ECD-B77D-EED3-2A92D0396816}"/>
                  </a:ext>
                </a:extLst>
              </p:cNvPr>
              <p:cNvCxnSpPr>
                <a:cxnSpLocks noChangeShapeType="1"/>
                <a:stCxn id="113682" idx="1"/>
                <a:endCxn id="113682" idx="3"/>
              </p:cNvCxnSpPr>
              <p:nvPr/>
            </p:nvCxnSpPr>
            <p:spPr bwMode="auto">
              <a:xfrm>
                <a:off x="3821" y="3840"/>
                <a:ext cx="1312" cy="0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3684" name="AutoShape 20">
                <a:extLst>
                  <a:ext uri="{FF2B5EF4-FFF2-40B4-BE49-F238E27FC236}">
                    <a16:creationId xmlns:a16="http://schemas.microsoft.com/office/drawing/2014/main" id="{14B5247B-428C-EF01-1CAD-74F95B56B6D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829" y="3933"/>
                <a:ext cx="1307" cy="3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113674" name="AutoShape 22">
              <a:extLst>
                <a:ext uri="{FF2B5EF4-FFF2-40B4-BE49-F238E27FC236}">
                  <a16:creationId xmlns:a16="http://schemas.microsoft.com/office/drawing/2014/main" id="{7A1B7FBD-CF4A-8370-13F7-FC0D45A36509}"/>
                </a:ext>
              </a:extLst>
            </p:cNvPr>
            <p:cNvCxnSpPr>
              <a:cxnSpLocks noChangeShapeType="1"/>
              <a:stCxn id="113685" idx="3"/>
              <a:endCxn id="113682" idx="1"/>
            </p:cNvCxnSpPr>
            <p:nvPr/>
          </p:nvCxnSpPr>
          <p:spPr bwMode="auto">
            <a:xfrm>
              <a:off x="2610" y="4180"/>
              <a:ext cx="1148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3675" name="Rectangle 23">
              <a:extLst>
                <a:ext uri="{FF2B5EF4-FFF2-40B4-BE49-F238E27FC236}">
                  <a16:creationId xmlns:a16="http://schemas.microsoft.com/office/drawing/2014/main" id="{4125DB2D-C897-D16A-7707-F8C3F3B38E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0" y="3974"/>
              <a:ext cx="713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772" tIns="50387" rIns="100772" bIns="50387">
              <a:spAutoFit/>
            </a:bodyPr>
            <a:lstStyle>
              <a:lvl1pPr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  <a:cs typeface="Arial" panose="020B0604020202020204" pitchFamily="34" charset="0"/>
                </a:rPr>
                <a:t>delegate</a:t>
              </a:r>
              <a:endParaRPr lang="en-US" altLang="en-US" sz="2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113676" name="Group 32">
              <a:extLst>
                <a:ext uri="{FF2B5EF4-FFF2-40B4-BE49-F238E27FC236}">
                  <a16:creationId xmlns:a16="http://schemas.microsoft.com/office/drawing/2014/main" id="{7309456A-561E-1AFC-7E1C-CE51801D98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87" y="3175"/>
              <a:ext cx="2593" cy="626"/>
              <a:chOff x="2125" y="2880"/>
              <a:chExt cx="2352" cy="568"/>
            </a:xfrm>
          </p:grpSpPr>
          <p:cxnSp>
            <p:nvCxnSpPr>
              <p:cNvPr id="113679" name="AutoShape 24">
                <a:extLst>
                  <a:ext uri="{FF2B5EF4-FFF2-40B4-BE49-F238E27FC236}">
                    <a16:creationId xmlns:a16="http://schemas.microsoft.com/office/drawing/2014/main" id="{81490DE8-EC7A-DB57-151B-C4103C852A5F}"/>
                  </a:ext>
                </a:extLst>
              </p:cNvPr>
              <p:cNvCxnSpPr>
                <a:cxnSpLocks noChangeShapeType="1"/>
                <a:stCxn id="113669" idx="2"/>
                <a:endCxn id="113685" idx="0"/>
              </p:cNvCxnSpPr>
              <p:nvPr/>
            </p:nvCxnSpPr>
            <p:spPr bwMode="auto">
              <a:xfrm rot="5400000">
                <a:off x="2733" y="2280"/>
                <a:ext cx="560" cy="1776"/>
              </a:xfrm>
              <a:prstGeom prst="bentConnector3">
                <a:avLst>
                  <a:gd name="adj1" fmla="val 50000"/>
                </a:avLst>
              </a:prstGeom>
              <a:noFill/>
              <a:ln w="25400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3680" name="AutoShape 25">
                <a:extLst>
                  <a:ext uri="{FF2B5EF4-FFF2-40B4-BE49-F238E27FC236}">
                    <a16:creationId xmlns:a16="http://schemas.microsoft.com/office/drawing/2014/main" id="{73F112B7-95B6-A368-48AE-D7BC5F741ACD}"/>
                  </a:ext>
                </a:extLst>
              </p:cNvPr>
              <p:cNvCxnSpPr>
                <a:cxnSpLocks noChangeShapeType="1"/>
                <a:endCxn id="113682" idx="0"/>
              </p:cNvCxnSpPr>
              <p:nvPr/>
            </p:nvCxnSpPr>
            <p:spPr bwMode="auto">
              <a:xfrm>
                <a:off x="3888" y="3168"/>
                <a:ext cx="589" cy="280"/>
              </a:xfrm>
              <a:prstGeom prst="bentConnector2">
                <a:avLst/>
              </a:prstGeom>
              <a:noFill/>
              <a:ln w="25400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13681" name="AutoShape 26">
                <a:extLst>
                  <a:ext uri="{FF2B5EF4-FFF2-40B4-BE49-F238E27FC236}">
                    <a16:creationId xmlns:a16="http://schemas.microsoft.com/office/drawing/2014/main" id="{315C2C0C-C2F1-8682-4070-A1C374D031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9" y="2880"/>
                <a:ext cx="96" cy="96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100772" tIns="50387" rIns="100772" bIns="50387" anchor="ctr"/>
              <a:lstStyle>
                <a:lvl1pPr defTabSz="1008063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1008063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1008063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1008063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 defTabSz="1008063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 sz="2600" b="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113677" name="AutoShape 27">
              <a:extLst>
                <a:ext uri="{FF2B5EF4-FFF2-40B4-BE49-F238E27FC236}">
                  <a16:creationId xmlns:a16="http://schemas.microsoft.com/office/drawing/2014/main" id="{57037C9A-AE61-0E0F-18BA-2544A55D80D4}"/>
                </a:ext>
              </a:extLst>
            </p:cNvPr>
            <p:cNvCxnSpPr>
              <a:cxnSpLocks noChangeShapeType="1"/>
              <a:endCxn id="113669" idx="0"/>
            </p:cNvCxnSpPr>
            <p:nvPr/>
          </p:nvCxnSpPr>
          <p:spPr bwMode="auto">
            <a:xfrm flipH="1">
              <a:off x="3845" y="2027"/>
              <a:ext cx="228" cy="301"/>
            </a:xfrm>
            <a:prstGeom prst="straightConnector1">
              <a:avLst/>
            </a:prstGeom>
            <a:noFill/>
            <a:ln w="38100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3678" name="Rectangle 30">
              <a:extLst>
                <a:ext uri="{FF2B5EF4-FFF2-40B4-BE49-F238E27FC236}">
                  <a16:creationId xmlns:a16="http://schemas.microsoft.com/office/drawing/2014/main" id="{1783D98D-832B-E05B-5FE4-5DAB071A1D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3" y="1111"/>
              <a:ext cx="2245" cy="916"/>
            </a:xfrm>
            <a:prstGeom prst="rect">
              <a:avLst/>
            </a:prstGeom>
            <a:solidFill>
              <a:srgbClr val="FFFFCC"/>
            </a:solidFill>
            <a:ln w="3810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lIns="100772" tIns="50387" rIns="100772" bIns="50387">
              <a:spAutoFit/>
            </a:bodyPr>
            <a:lstStyle>
              <a:lvl1pPr defTabSz="4143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4143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4143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4143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4143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  <a:cs typeface="Arial" panose="020B0604020202020204" pitchFamily="34" charset="0"/>
                </a:rPr>
                <a:t>package proxyPattern;</a:t>
              </a:r>
            </a:p>
            <a:p>
              <a:endParaRPr lang="en-US" altLang="en-US"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  <a:p>
              <a:r>
                <a:rPr lang="en-US" altLang="en-US"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  <a:cs typeface="Arial" panose="020B0604020202020204" pitchFamily="34" charset="0"/>
                </a:rPr>
                <a:t>public interface Image {</a:t>
              </a:r>
            </a:p>
            <a:p>
              <a:r>
                <a:rPr lang="en-US" altLang="en-US"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  <a:cs typeface="Arial" panose="020B0604020202020204" pitchFamily="34" charset="0"/>
                </a:rPr>
                <a:t>	public void displayImage();</a:t>
              </a:r>
            </a:p>
            <a:p>
              <a:r>
                <a:rPr lang="en-US" altLang="en-US"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  <a:cs typeface="Arial" panose="020B0604020202020204" pitchFamily="34" charset="0"/>
                </a:rPr>
                <a:t>}</a:t>
              </a:r>
            </a:p>
          </p:txBody>
        </p:sp>
      </p:grp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>
            <a:extLst>
              <a:ext uri="{FF2B5EF4-FFF2-40B4-BE49-F238E27FC236}">
                <a16:creationId xmlns:a16="http://schemas.microsoft.com/office/drawing/2014/main" id="{1811E66A-7FCA-D5AD-5293-219447E8F25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39713" y="122238"/>
            <a:ext cx="9310687" cy="1255712"/>
          </a:xfrm>
        </p:spPr>
        <p:txBody>
          <a:bodyPr/>
          <a:lstStyle/>
          <a:p>
            <a:r>
              <a:rPr lang="en-US" altLang="en-US" sz="3200"/>
              <a:t>Example 2: Lazy Loading in A Word Processor  </a:t>
            </a:r>
            <a:endParaRPr lang="en-US" altLang="en-US" sz="1800"/>
          </a:p>
        </p:txBody>
      </p:sp>
      <p:sp>
        <p:nvSpPr>
          <p:cNvPr id="583683" name="Rectangle 3">
            <a:extLst>
              <a:ext uri="{FF2B5EF4-FFF2-40B4-BE49-F238E27FC236}">
                <a16:creationId xmlns:a16="http://schemas.microsoft.com/office/drawing/2014/main" id="{1E9EC41B-958B-8E2A-859B-96192188BD2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2863" y="1309688"/>
            <a:ext cx="9993312" cy="5715000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altLang="en-US"/>
              <a:t>Suppose a document contains lots of multimedia objects:</a:t>
            </a:r>
          </a:p>
          <a:p>
            <a:pPr lvl="1">
              <a:lnSpc>
                <a:spcPct val="110000"/>
              </a:lnSpc>
              <a:spcBef>
                <a:spcPts val="600"/>
              </a:spcBef>
              <a:spcAft>
                <a:spcPts val="3000"/>
              </a:spcAft>
            </a:pPr>
            <a:r>
              <a:rPr lang="en-US" altLang="en-US">
                <a:solidFill>
                  <a:srgbClr val="0000CC"/>
                </a:solidFill>
              </a:rPr>
              <a:t>Yet should load fast…</a:t>
            </a: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>
                <a:solidFill>
                  <a:srgbClr val="0000CC"/>
                </a:solidFill>
              </a:rPr>
              <a:t>Create proxies to represent large images, movies, etc.:</a:t>
            </a:r>
          </a:p>
          <a:p>
            <a:pPr lvl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>
                <a:solidFill>
                  <a:srgbClr val="0000CC"/>
                </a:solidFill>
              </a:rPr>
              <a:t>Only load these objects on demand as they become visible on the screen (Afterall, only a small part of the document is visible at a time)</a:t>
            </a:r>
            <a:r>
              <a:rPr lang="en-US" altLang="en-US"/>
              <a:t> </a:t>
            </a: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en-US" sz="4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83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83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>
            <a:extLst>
              <a:ext uri="{FF2B5EF4-FFF2-40B4-BE49-F238E27FC236}">
                <a16:creationId xmlns:a16="http://schemas.microsoft.com/office/drawing/2014/main" id="{9C06973B-89D2-0154-C274-6EBF8D0BA95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20713" y="296863"/>
            <a:ext cx="8596312" cy="601662"/>
          </a:xfrm>
        </p:spPr>
        <p:txBody>
          <a:bodyPr/>
          <a:lstStyle/>
          <a:p>
            <a:r>
              <a:rPr lang="en-US" altLang="en-US" sz="3600"/>
              <a:t>Lazy Loading  </a:t>
            </a:r>
            <a:r>
              <a:rPr lang="en-US" altLang="en-US" sz="2000"/>
              <a:t>cont…</a:t>
            </a:r>
          </a:p>
        </p:txBody>
      </p:sp>
      <p:sp>
        <p:nvSpPr>
          <p:cNvPr id="584707" name="Rectangle 3">
            <a:extLst>
              <a:ext uri="{FF2B5EF4-FFF2-40B4-BE49-F238E27FC236}">
                <a16:creationId xmlns:a16="http://schemas.microsoft.com/office/drawing/2014/main" id="{0CEA1F54-ECA9-4504-E815-DAE4E17D75A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33363" y="1112838"/>
            <a:ext cx="9372600" cy="6019800"/>
          </a:xfrm>
        </p:spPr>
        <p:txBody>
          <a:bodyPr/>
          <a:lstStyle/>
          <a:p>
            <a:pPr>
              <a:lnSpc>
                <a:spcPct val="114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altLang="en-US" sz="3400"/>
              <a:t>Rather than instantiating an expensive object right away:</a:t>
            </a:r>
          </a:p>
          <a:p>
            <a:pPr lvl="1">
              <a:lnSpc>
                <a:spcPct val="114000"/>
              </a:lnSpc>
              <a:spcBef>
                <a:spcPts val="1200"/>
              </a:spcBef>
              <a:spcAft>
                <a:spcPts val="3600"/>
              </a:spcAft>
            </a:pPr>
            <a:r>
              <a:rPr lang="en-US" altLang="en-US"/>
              <a:t>Create a proxy instead, and give the proxy to the client</a:t>
            </a:r>
          </a:p>
          <a:p>
            <a:pPr>
              <a:lnSpc>
                <a:spcPct val="114000"/>
              </a:lnSpc>
              <a:spcBef>
                <a:spcPts val="1200"/>
              </a:spcBef>
              <a:spcAft>
                <a:spcPct val="0"/>
              </a:spcAft>
            </a:pPr>
            <a:r>
              <a:rPr lang="en-US" altLang="en-US" sz="3400"/>
              <a:t>The proxy creates the object on demand when the client first uses it:</a:t>
            </a:r>
          </a:p>
          <a:p>
            <a:pPr lvl="1">
              <a:lnSpc>
                <a:spcPct val="114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altLang="en-US" b="1">
                <a:solidFill>
                  <a:srgbClr val="0000CC"/>
                </a:solidFill>
              </a:rPr>
              <a:t>If the client never uses the object, the expense of creating it is never incurred…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84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84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>
            <a:extLst>
              <a:ext uri="{FF2B5EF4-FFF2-40B4-BE49-F238E27FC236}">
                <a16:creationId xmlns:a16="http://schemas.microsoft.com/office/drawing/2014/main" id="{C7187385-7B21-ED3D-2A52-A279923C038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44513" y="0"/>
            <a:ext cx="8596312" cy="1255713"/>
          </a:xfrm>
        </p:spPr>
        <p:txBody>
          <a:bodyPr/>
          <a:lstStyle/>
          <a:p>
            <a:r>
              <a:rPr lang="en-US" altLang="en-US" sz="3600"/>
              <a:t>Lazy Loading  </a:t>
            </a:r>
            <a:r>
              <a:rPr lang="en-US" altLang="en-US" sz="2000"/>
              <a:t>cont…</a:t>
            </a:r>
          </a:p>
        </p:txBody>
      </p:sp>
      <p:sp>
        <p:nvSpPr>
          <p:cNvPr id="495619" name="Rectangle 3">
            <a:extLst>
              <a:ext uri="{FF2B5EF4-FFF2-40B4-BE49-F238E27FC236}">
                <a16:creationId xmlns:a16="http://schemas.microsoft.com/office/drawing/2014/main" id="{F2C76C32-C267-49FB-61E8-3F9246C521F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57163" y="1085850"/>
            <a:ext cx="9764712" cy="579120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altLang="en-US"/>
              <a:t>A hybrid approach can be used: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altLang="en-US">
                <a:solidFill>
                  <a:srgbClr val="0000CC"/>
                </a:solidFill>
              </a:rPr>
              <a:t>The proxy implements some operations itself.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2400"/>
              </a:spcAft>
            </a:pPr>
            <a:r>
              <a:rPr lang="en-US" altLang="en-US"/>
              <a:t>Create the real object only if the client invokes one of the operations it cannot perform…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altLang="en-US"/>
              <a:t>A proxy  stores necessary information to create the object on-the-fly: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altLang="en-US"/>
              <a:t>file name, network address, etc.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</a:pP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5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5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95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95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870" name="Rectangle 4">
            <a:extLst>
              <a:ext uri="{FF2B5EF4-FFF2-40B4-BE49-F238E27FC236}">
                <a16:creationId xmlns:a16="http://schemas.microsoft.com/office/drawing/2014/main" id="{9B0AFBF2-1887-FED5-A4BE-9927EB33CD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1000" y="374650"/>
            <a:ext cx="2932113" cy="290195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0772" tIns="50387" rIns="100772" bIns="50387" anchor="ctr"/>
          <a:lstStyle/>
          <a:p>
            <a:pPr defTabSz="1008063">
              <a:defRPr/>
            </a:pPr>
            <a:endParaRPr lang="en-IE" b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060873" name="Rectangle 7">
            <a:extLst>
              <a:ext uri="{FF2B5EF4-FFF2-40B4-BE49-F238E27FC236}">
                <a16:creationId xmlns:a16="http://schemas.microsoft.com/office/drawing/2014/main" id="{F1B54BC7-E307-7AD9-3D37-5FEDDAB0EB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513" y="2352675"/>
            <a:ext cx="2773362" cy="503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0772" tIns="50387" rIns="100772" bIns="50387" anchor="ctr"/>
          <a:lstStyle/>
          <a:p>
            <a:pPr defTabSz="1008063">
              <a:defRPr/>
            </a:pPr>
            <a:endParaRPr lang="en-IE" b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060876" name="Rectangle 10">
            <a:extLst>
              <a:ext uri="{FF2B5EF4-FFF2-40B4-BE49-F238E27FC236}">
                <a16:creationId xmlns:a16="http://schemas.microsoft.com/office/drawing/2014/main" id="{FA2472A4-5276-91DB-EB71-1A85C6D035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5700" y="3902075"/>
            <a:ext cx="2184400" cy="290195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0772" tIns="50387" rIns="100772" bIns="50387" anchor="ctr"/>
          <a:lstStyle/>
          <a:p>
            <a:pPr defTabSz="1008063">
              <a:defRPr/>
            </a:pPr>
            <a:endParaRPr lang="en-IE" b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060880" name="Rectangle 14">
            <a:extLst>
              <a:ext uri="{FF2B5EF4-FFF2-40B4-BE49-F238E27FC236}">
                <a16:creationId xmlns:a16="http://schemas.microsoft.com/office/drawing/2014/main" id="{A257B09C-91F8-0EC2-F81A-0A09942D48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825" y="3902075"/>
            <a:ext cx="2182813" cy="290195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0772" tIns="50387" rIns="100772" bIns="50387" anchor="ctr"/>
          <a:lstStyle/>
          <a:p>
            <a:pPr defTabSz="1008063">
              <a:defRPr/>
            </a:pPr>
            <a:endParaRPr lang="en-IE" b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060868" name="Text Box 2">
            <a:extLst>
              <a:ext uri="{FF2B5EF4-FFF2-40B4-BE49-F238E27FC236}">
                <a16:creationId xmlns:a16="http://schemas.microsoft.com/office/drawing/2014/main" id="{6BB4E3AB-C7CA-C80E-A2C8-1EDEC30D63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513" y="2312988"/>
            <a:ext cx="2846387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72" tIns="50387" rIns="100772" bIns="50387">
            <a:spAutoFit/>
          </a:bodyPr>
          <a:lstStyle/>
          <a:p>
            <a:pPr defTabSz="1008063">
              <a:defRPr/>
            </a:pPr>
            <a:r>
              <a:rPr lang="en-GB" sz="2400">
                <a:solidFill>
                  <a:schemeClr val="tx1"/>
                </a:solidFill>
                <a:latin typeface="+mn-lt"/>
              </a:rPr>
              <a:t>Document Editor</a:t>
            </a:r>
            <a:endParaRPr lang="en-GB" sz="2400" b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060869" name="Text Box 3">
            <a:extLst>
              <a:ext uri="{FF2B5EF4-FFF2-40B4-BE49-F238E27FC236}">
                <a16:creationId xmlns:a16="http://schemas.microsoft.com/office/drawing/2014/main" id="{207ECFCD-0509-940F-9731-A12AF66541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4363" y="336550"/>
            <a:ext cx="1943100" cy="2687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0772" tIns="50387" rIns="100772" bIns="50387">
            <a:spAutoFit/>
          </a:bodyPr>
          <a:lstStyle/>
          <a:p>
            <a:pPr defTabSz="1008063">
              <a:defRPr/>
            </a:pPr>
            <a:r>
              <a:rPr lang="en-GB" sz="2400" dirty="0">
                <a:solidFill>
                  <a:schemeClr val="tx1"/>
                </a:solidFill>
                <a:latin typeface="+mn-lt"/>
              </a:rPr>
              <a:t>Graphic</a:t>
            </a:r>
            <a:endParaRPr lang="en-GB" sz="2400" b="0" dirty="0">
              <a:solidFill>
                <a:schemeClr val="tx1"/>
              </a:solidFill>
              <a:latin typeface="+mn-lt"/>
            </a:endParaRPr>
          </a:p>
          <a:p>
            <a:pPr defTabSz="1008063">
              <a:defRPr/>
            </a:pPr>
            <a:endParaRPr lang="en-GB" sz="2400" b="0" dirty="0">
              <a:solidFill>
                <a:schemeClr val="tx1"/>
              </a:solidFill>
              <a:latin typeface="+mn-lt"/>
            </a:endParaRPr>
          </a:p>
          <a:p>
            <a:pPr defTabSz="1008063">
              <a:defRPr/>
            </a:pPr>
            <a:endParaRPr lang="en-GB" sz="2400" b="0" dirty="0">
              <a:solidFill>
                <a:schemeClr val="tx1"/>
              </a:solidFill>
              <a:latin typeface="+mn-lt"/>
            </a:endParaRPr>
          </a:p>
          <a:p>
            <a:pPr defTabSz="1008063">
              <a:defRPr/>
            </a:pPr>
            <a:r>
              <a:rPr lang="en-GB" sz="2400" b="0" dirty="0">
                <a:solidFill>
                  <a:schemeClr val="tx1"/>
                </a:solidFill>
                <a:latin typeface="+mn-lt"/>
              </a:rPr>
              <a:t>Draw()</a:t>
            </a:r>
          </a:p>
          <a:p>
            <a:pPr defTabSz="1008063">
              <a:defRPr/>
            </a:pPr>
            <a:r>
              <a:rPr lang="en-GB" sz="2400" b="0" dirty="0" err="1">
                <a:solidFill>
                  <a:schemeClr val="tx1"/>
                </a:solidFill>
                <a:latin typeface="+mn-lt"/>
              </a:rPr>
              <a:t>GetExtent</a:t>
            </a:r>
            <a:r>
              <a:rPr lang="en-GB" sz="2400" b="0" dirty="0">
                <a:solidFill>
                  <a:schemeClr val="tx1"/>
                </a:solidFill>
                <a:latin typeface="+mn-lt"/>
              </a:rPr>
              <a:t>()</a:t>
            </a:r>
          </a:p>
          <a:p>
            <a:pPr defTabSz="1008063">
              <a:defRPr/>
            </a:pPr>
            <a:r>
              <a:rPr lang="en-GB" sz="2400" b="0" dirty="0">
                <a:solidFill>
                  <a:schemeClr val="tx1"/>
                </a:solidFill>
                <a:latin typeface="+mn-lt"/>
              </a:rPr>
              <a:t>Store()</a:t>
            </a:r>
          </a:p>
          <a:p>
            <a:pPr defTabSz="1008063">
              <a:defRPr/>
            </a:pPr>
            <a:r>
              <a:rPr lang="en-GB" sz="2400" b="0" dirty="0">
                <a:solidFill>
                  <a:schemeClr val="tx1"/>
                </a:solidFill>
                <a:latin typeface="+mn-lt"/>
              </a:rPr>
              <a:t>Load()</a:t>
            </a:r>
          </a:p>
        </p:txBody>
      </p:sp>
      <p:sp>
        <p:nvSpPr>
          <p:cNvPr id="1060871" name="Line 5">
            <a:extLst>
              <a:ext uri="{FF2B5EF4-FFF2-40B4-BE49-F238E27FC236}">
                <a16:creationId xmlns:a16="http://schemas.microsoft.com/office/drawing/2014/main" id="{98455E0D-2F21-704F-2A4B-B1D31992431A}"/>
              </a:ext>
            </a:extLst>
          </p:cNvPr>
          <p:cNvSpPr>
            <a:spLocks noChangeShapeType="1"/>
          </p:cNvSpPr>
          <p:nvPr/>
        </p:nvSpPr>
        <p:spPr bwMode="auto">
          <a:xfrm>
            <a:off x="5461000" y="1417638"/>
            <a:ext cx="29321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 b="0">
              <a:latin typeface="+mn-lt"/>
            </a:endParaRPr>
          </a:p>
        </p:txBody>
      </p:sp>
      <p:sp>
        <p:nvSpPr>
          <p:cNvPr id="1060872" name="Line 6">
            <a:extLst>
              <a:ext uri="{FF2B5EF4-FFF2-40B4-BE49-F238E27FC236}">
                <a16:creationId xmlns:a16="http://schemas.microsoft.com/office/drawing/2014/main" id="{A2D032E3-FD43-28C9-C82B-ACA679396514}"/>
              </a:ext>
            </a:extLst>
          </p:cNvPr>
          <p:cNvSpPr>
            <a:spLocks noChangeShapeType="1"/>
          </p:cNvSpPr>
          <p:nvPr/>
        </p:nvSpPr>
        <p:spPr bwMode="auto">
          <a:xfrm>
            <a:off x="5461000" y="755650"/>
            <a:ext cx="29321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 b="0">
              <a:latin typeface="+mn-lt"/>
            </a:endParaRPr>
          </a:p>
        </p:txBody>
      </p:sp>
      <p:sp>
        <p:nvSpPr>
          <p:cNvPr id="1060874" name="Line 8">
            <a:extLst>
              <a:ext uri="{FF2B5EF4-FFF2-40B4-BE49-F238E27FC236}">
                <a16:creationId xmlns:a16="http://schemas.microsoft.com/office/drawing/2014/main" id="{51BB0B59-193D-8405-8362-497532D6068A}"/>
              </a:ext>
            </a:extLst>
          </p:cNvPr>
          <p:cNvSpPr>
            <a:spLocks noChangeShapeType="1"/>
          </p:cNvSpPr>
          <p:nvPr/>
        </p:nvSpPr>
        <p:spPr bwMode="auto">
          <a:xfrm>
            <a:off x="3444875" y="2687638"/>
            <a:ext cx="2016125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lgDash"/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 b="0">
              <a:latin typeface="+mn-lt"/>
            </a:endParaRPr>
          </a:p>
        </p:txBody>
      </p:sp>
      <p:sp>
        <p:nvSpPr>
          <p:cNvPr id="1060875" name="Text Box 9">
            <a:extLst>
              <a:ext uri="{FF2B5EF4-FFF2-40B4-BE49-F238E27FC236}">
                <a16:creationId xmlns:a16="http://schemas.microsoft.com/office/drawing/2014/main" id="{8B13F577-F455-C666-12D0-BAAE2EFE42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4913" y="3863975"/>
            <a:ext cx="2276475" cy="2687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72" tIns="50387" rIns="100772" bIns="50387">
            <a:spAutoFit/>
          </a:bodyPr>
          <a:lstStyle/>
          <a:p>
            <a:pPr defTabSz="1008063">
              <a:defRPr/>
            </a:pPr>
            <a:r>
              <a:rPr lang="en-GB" sz="2400" dirty="0" err="1">
                <a:solidFill>
                  <a:schemeClr val="tx1"/>
                </a:solidFill>
                <a:latin typeface="+mn-lt"/>
              </a:rPr>
              <a:t>ImageProxy</a:t>
            </a:r>
            <a:endParaRPr lang="en-GB" sz="2400" b="0" dirty="0">
              <a:solidFill>
                <a:schemeClr val="tx1"/>
              </a:solidFill>
              <a:latin typeface="+mn-lt"/>
            </a:endParaRPr>
          </a:p>
          <a:p>
            <a:pPr defTabSz="1008063">
              <a:defRPr/>
            </a:pPr>
            <a:r>
              <a:rPr lang="en-GB" sz="2400" b="0" dirty="0" err="1">
                <a:solidFill>
                  <a:schemeClr val="tx1"/>
                </a:solidFill>
                <a:latin typeface="+mn-lt"/>
              </a:rPr>
              <a:t>fileName</a:t>
            </a:r>
            <a:endParaRPr lang="en-GB" sz="2400" b="0" dirty="0">
              <a:solidFill>
                <a:schemeClr val="tx1"/>
              </a:solidFill>
              <a:latin typeface="+mn-lt"/>
            </a:endParaRPr>
          </a:p>
          <a:p>
            <a:pPr defTabSz="1008063">
              <a:defRPr/>
            </a:pPr>
            <a:r>
              <a:rPr lang="en-GB" sz="2400" b="0" dirty="0">
                <a:solidFill>
                  <a:schemeClr val="tx1"/>
                </a:solidFill>
                <a:latin typeface="+mn-lt"/>
              </a:rPr>
              <a:t>extent</a:t>
            </a:r>
          </a:p>
          <a:p>
            <a:pPr defTabSz="1008063">
              <a:defRPr/>
            </a:pPr>
            <a:r>
              <a:rPr lang="en-GB" sz="2400" b="0" dirty="0">
                <a:solidFill>
                  <a:schemeClr val="tx1"/>
                </a:solidFill>
                <a:latin typeface="+mn-lt"/>
              </a:rPr>
              <a:t>Draw()</a:t>
            </a:r>
          </a:p>
          <a:p>
            <a:pPr defTabSz="1008063">
              <a:defRPr/>
            </a:pPr>
            <a:r>
              <a:rPr lang="en-GB" sz="2400" b="0" dirty="0" err="1">
                <a:solidFill>
                  <a:schemeClr val="tx1"/>
                </a:solidFill>
                <a:latin typeface="+mn-lt"/>
              </a:rPr>
              <a:t>GetExtent</a:t>
            </a:r>
            <a:r>
              <a:rPr lang="en-GB" sz="2400" b="0" dirty="0">
                <a:solidFill>
                  <a:schemeClr val="tx1"/>
                </a:solidFill>
                <a:latin typeface="+mn-lt"/>
              </a:rPr>
              <a:t>()</a:t>
            </a:r>
          </a:p>
          <a:p>
            <a:pPr defTabSz="1008063">
              <a:defRPr/>
            </a:pPr>
            <a:r>
              <a:rPr lang="en-GB" sz="2400" b="0" dirty="0">
                <a:solidFill>
                  <a:schemeClr val="tx1"/>
                </a:solidFill>
                <a:latin typeface="+mn-lt"/>
              </a:rPr>
              <a:t>Store()</a:t>
            </a:r>
          </a:p>
          <a:p>
            <a:pPr defTabSz="1008063">
              <a:defRPr/>
            </a:pPr>
            <a:r>
              <a:rPr lang="en-GB" sz="2400" b="0" dirty="0">
                <a:solidFill>
                  <a:schemeClr val="tx1"/>
                </a:solidFill>
                <a:latin typeface="+mn-lt"/>
              </a:rPr>
              <a:t>Load()</a:t>
            </a:r>
          </a:p>
        </p:txBody>
      </p:sp>
      <p:sp>
        <p:nvSpPr>
          <p:cNvPr id="1060877" name="Line 11">
            <a:extLst>
              <a:ext uri="{FF2B5EF4-FFF2-40B4-BE49-F238E27FC236}">
                <a16:creationId xmlns:a16="http://schemas.microsoft.com/office/drawing/2014/main" id="{A205FCC6-C009-0863-0F0B-0C6DACCB70CE}"/>
              </a:ext>
            </a:extLst>
          </p:cNvPr>
          <p:cNvSpPr>
            <a:spLocks noChangeShapeType="1"/>
          </p:cNvSpPr>
          <p:nvPr/>
        </p:nvSpPr>
        <p:spPr bwMode="auto">
          <a:xfrm>
            <a:off x="3695700" y="5207000"/>
            <a:ext cx="218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 b="0">
              <a:latin typeface="+mn-lt"/>
            </a:endParaRPr>
          </a:p>
        </p:txBody>
      </p:sp>
      <p:sp>
        <p:nvSpPr>
          <p:cNvPr id="1060878" name="Line 12">
            <a:extLst>
              <a:ext uri="{FF2B5EF4-FFF2-40B4-BE49-F238E27FC236}">
                <a16:creationId xmlns:a16="http://schemas.microsoft.com/office/drawing/2014/main" id="{AC3D85BE-0C87-CF67-088E-469D9131ED12}"/>
              </a:ext>
            </a:extLst>
          </p:cNvPr>
          <p:cNvSpPr>
            <a:spLocks noChangeShapeType="1"/>
          </p:cNvSpPr>
          <p:nvPr/>
        </p:nvSpPr>
        <p:spPr bwMode="auto">
          <a:xfrm>
            <a:off x="3695700" y="4283075"/>
            <a:ext cx="218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 b="0">
              <a:latin typeface="+mn-lt"/>
            </a:endParaRPr>
          </a:p>
        </p:txBody>
      </p:sp>
      <p:sp>
        <p:nvSpPr>
          <p:cNvPr id="1060879" name="Text Box 13">
            <a:extLst>
              <a:ext uri="{FF2B5EF4-FFF2-40B4-BE49-F238E27FC236}">
                <a16:creationId xmlns:a16="http://schemas.microsoft.com/office/drawing/2014/main" id="{1AF8545E-2DF6-5A89-CEF4-A47AA25131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863975"/>
            <a:ext cx="2360612" cy="2687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72" tIns="50387" rIns="100772" bIns="50387">
            <a:spAutoFit/>
          </a:bodyPr>
          <a:lstStyle/>
          <a:p>
            <a:pPr defTabSz="1008063">
              <a:defRPr/>
            </a:pPr>
            <a:r>
              <a:rPr lang="en-GB" sz="2400" dirty="0">
                <a:solidFill>
                  <a:schemeClr val="tx1"/>
                </a:solidFill>
                <a:latin typeface="+mn-lt"/>
              </a:rPr>
              <a:t>Image</a:t>
            </a:r>
            <a:endParaRPr lang="en-GB" sz="2400" b="0" dirty="0">
              <a:solidFill>
                <a:schemeClr val="tx1"/>
              </a:solidFill>
              <a:latin typeface="+mn-lt"/>
            </a:endParaRPr>
          </a:p>
          <a:p>
            <a:pPr defTabSz="1008063">
              <a:defRPr/>
            </a:pPr>
            <a:r>
              <a:rPr lang="en-GB" sz="2400" b="0" dirty="0" err="1">
                <a:solidFill>
                  <a:schemeClr val="tx1"/>
                </a:solidFill>
                <a:latin typeface="+mn-lt"/>
              </a:rPr>
              <a:t>imageImp</a:t>
            </a:r>
            <a:endParaRPr lang="en-GB" sz="2400" b="0" dirty="0">
              <a:solidFill>
                <a:schemeClr val="tx1"/>
              </a:solidFill>
              <a:latin typeface="+mn-lt"/>
            </a:endParaRPr>
          </a:p>
          <a:p>
            <a:pPr defTabSz="1008063">
              <a:defRPr/>
            </a:pPr>
            <a:r>
              <a:rPr lang="en-GB" sz="2400" b="0" dirty="0">
                <a:solidFill>
                  <a:schemeClr val="tx1"/>
                </a:solidFill>
                <a:latin typeface="+mn-lt"/>
              </a:rPr>
              <a:t>extent</a:t>
            </a:r>
          </a:p>
          <a:p>
            <a:pPr defTabSz="1008063">
              <a:defRPr/>
            </a:pPr>
            <a:r>
              <a:rPr lang="en-GB" sz="2400" b="0" dirty="0">
                <a:solidFill>
                  <a:schemeClr val="tx1"/>
                </a:solidFill>
                <a:latin typeface="+mn-lt"/>
              </a:rPr>
              <a:t>Draw()</a:t>
            </a:r>
          </a:p>
          <a:p>
            <a:pPr defTabSz="1008063">
              <a:defRPr/>
            </a:pPr>
            <a:r>
              <a:rPr lang="en-GB" sz="2400" b="0" dirty="0" err="1">
                <a:solidFill>
                  <a:schemeClr val="tx1"/>
                </a:solidFill>
                <a:latin typeface="+mn-lt"/>
              </a:rPr>
              <a:t>GetExtent</a:t>
            </a:r>
            <a:r>
              <a:rPr lang="en-GB" sz="2400" b="0" dirty="0">
                <a:solidFill>
                  <a:schemeClr val="tx1"/>
                </a:solidFill>
                <a:latin typeface="+mn-lt"/>
              </a:rPr>
              <a:t>()</a:t>
            </a:r>
          </a:p>
          <a:p>
            <a:pPr defTabSz="1008063">
              <a:defRPr/>
            </a:pPr>
            <a:r>
              <a:rPr lang="en-GB" sz="2400" b="0" dirty="0">
                <a:solidFill>
                  <a:schemeClr val="tx1"/>
                </a:solidFill>
                <a:latin typeface="+mn-lt"/>
              </a:rPr>
              <a:t>Store()</a:t>
            </a:r>
          </a:p>
          <a:p>
            <a:pPr defTabSz="1008063">
              <a:defRPr/>
            </a:pPr>
            <a:r>
              <a:rPr lang="en-GB" sz="2400" b="0" dirty="0">
                <a:solidFill>
                  <a:schemeClr val="tx1"/>
                </a:solidFill>
                <a:latin typeface="+mn-lt"/>
              </a:rPr>
              <a:t>Load()</a:t>
            </a:r>
          </a:p>
        </p:txBody>
      </p:sp>
      <p:sp>
        <p:nvSpPr>
          <p:cNvPr id="1060881" name="Line 15">
            <a:extLst>
              <a:ext uri="{FF2B5EF4-FFF2-40B4-BE49-F238E27FC236}">
                <a16:creationId xmlns:a16="http://schemas.microsoft.com/office/drawing/2014/main" id="{CFB1AF8C-C47C-896C-213C-D2A3CBFCFB6C}"/>
              </a:ext>
            </a:extLst>
          </p:cNvPr>
          <p:cNvSpPr>
            <a:spLocks noChangeShapeType="1"/>
          </p:cNvSpPr>
          <p:nvPr/>
        </p:nvSpPr>
        <p:spPr bwMode="auto">
          <a:xfrm>
            <a:off x="504825" y="5075238"/>
            <a:ext cx="21828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 b="0">
              <a:latin typeface="+mn-lt"/>
            </a:endParaRPr>
          </a:p>
        </p:txBody>
      </p:sp>
      <p:sp>
        <p:nvSpPr>
          <p:cNvPr id="1060882" name="Line 16">
            <a:extLst>
              <a:ext uri="{FF2B5EF4-FFF2-40B4-BE49-F238E27FC236}">
                <a16:creationId xmlns:a16="http://schemas.microsoft.com/office/drawing/2014/main" id="{BDAB2B8D-697D-E315-FAFF-A1A652360DBA}"/>
              </a:ext>
            </a:extLst>
          </p:cNvPr>
          <p:cNvSpPr>
            <a:spLocks noChangeShapeType="1"/>
          </p:cNvSpPr>
          <p:nvPr/>
        </p:nvSpPr>
        <p:spPr bwMode="auto">
          <a:xfrm>
            <a:off x="504825" y="4283075"/>
            <a:ext cx="21828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 b="0">
              <a:latin typeface="+mn-lt"/>
            </a:endParaRPr>
          </a:p>
        </p:txBody>
      </p:sp>
      <p:sp>
        <p:nvSpPr>
          <p:cNvPr id="1060883" name="AutoShape 17">
            <a:extLst>
              <a:ext uri="{FF2B5EF4-FFF2-40B4-BE49-F238E27FC236}">
                <a16:creationId xmlns:a16="http://schemas.microsoft.com/office/drawing/2014/main" id="{9DCBA348-B613-A523-D6DC-91F8EF7C26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0100" y="3276600"/>
            <a:ext cx="336550" cy="334963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0772" tIns="50387" rIns="100772" bIns="50387" anchor="ctr"/>
          <a:lstStyle/>
          <a:p>
            <a:pPr defTabSz="1008063">
              <a:defRPr/>
            </a:pPr>
            <a:endParaRPr lang="en-IE" b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060884" name="Line 18">
            <a:extLst>
              <a:ext uri="{FF2B5EF4-FFF2-40B4-BE49-F238E27FC236}">
                <a16:creationId xmlns:a16="http://schemas.microsoft.com/office/drawing/2014/main" id="{F5374000-1057-75DD-A277-E2567816D26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00263" y="3611563"/>
            <a:ext cx="37798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 b="0">
              <a:latin typeface="+mn-lt"/>
            </a:endParaRPr>
          </a:p>
        </p:txBody>
      </p:sp>
      <p:sp>
        <p:nvSpPr>
          <p:cNvPr id="1060885" name="Line 19">
            <a:extLst>
              <a:ext uri="{FF2B5EF4-FFF2-40B4-BE49-F238E27FC236}">
                <a16:creationId xmlns:a16="http://schemas.microsoft.com/office/drawing/2014/main" id="{1D08E1C6-BAEE-451E-8E31-169DD30F117E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6175" y="3611563"/>
            <a:ext cx="0" cy="336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 b="0">
              <a:latin typeface="+mn-lt"/>
            </a:endParaRPr>
          </a:p>
        </p:txBody>
      </p:sp>
      <p:sp>
        <p:nvSpPr>
          <p:cNvPr id="1060886" name="Line 20">
            <a:extLst>
              <a:ext uri="{FF2B5EF4-FFF2-40B4-BE49-F238E27FC236}">
                <a16:creationId xmlns:a16="http://schemas.microsoft.com/office/drawing/2014/main" id="{5C236934-E21B-6F6B-3C0C-BCDB0D3B8125}"/>
              </a:ext>
            </a:extLst>
          </p:cNvPr>
          <p:cNvSpPr>
            <a:spLocks noChangeShapeType="1"/>
          </p:cNvSpPr>
          <p:nvPr/>
        </p:nvSpPr>
        <p:spPr bwMode="auto">
          <a:xfrm>
            <a:off x="2100263" y="3611563"/>
            <a:ext cx="0" cy="336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 b="0">
              <a:latin typeface="+mn-lt"/>
            </a:endParaRPr>
          </a:p>
        </p:txBody>
      </p:sp>
      <p:sp>
        <p:nvSpPr>
          <p:cNvPr id="118805" name="AutoShape 21">
            <a:extLst>
              <a:ext uri="{FF2B5EF4-FFF2-40B4-BE49-F238E27FC236}">
                <a16:creationId xmlns:a16="http://schemas.microsoft.com/office/drawing/2014/main" id="{179E048E-4D18-9E92-4C0B-357E1A3266F9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6384925" y="3863975"/>
            <a:ext cx="3695700" cy="1343025"/>
          </a:xfrm>
          <a:prstGeom prst="foldedCorner">
            <a:avLst>
              <a:gd name="adj" fmla="val 125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wrap="none" lIns="100772" tIns="50387" rIns="100772" bIns="50387" anchor="ctr"/>
          <a:lstStyle>
            <a:lvl1pPr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endParaRPr lang="en-IE" altLang="en-US" sz="3400" b="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118806" name="Text Box 22">
            <a:extLst>
              <a:ext uri="{FF2B5EF4-FFF2-40B4-BE49-F238E27FC236}">
                <a16:creationId xmlns:a16="http://schemas.microsoft.com/office/drawing/2014/main" id="{6E4D1509-9CFA-F24E-2D69-C2F0DD8424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1600" y="3989388"/>
            <a:ext cx="3789363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72" tIns="50387" rIns="100772" bIns="50387">
            <a:spAutoFit/>
          </a:bodyPr>
          <a:lstStyle>
            <a:lvl1pPr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if(image==0)</a:t>
            </a:r>
          </a:p>
          <a:p>
            <a:r>
              <a:rPr lang="en-GB" altLang="en-US"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image=LoadImage(fileName);</a:t>
            </a:r>
          </a:p>
          <a:p>
            <a:r>
              <a:rPr lang="en-GB" altLang="en-US"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Image.Draw();</a:t>
            </a:r>
            <a:endParaRPr lang="en-GB" altLang="en-US" sz="260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1060889" name="Line 23">
            <a:extLst>
              <a:ext uri="{FF2B5EF4-FFF2-40B4-BE49-F238E27FC236}">
                <a16:creationId xmlns:a16="http://schemas.microsoft.com/office/drawing/2014/main" id="{EA8277F8-AEC6-E73B-83E4-F8BCC4CBB24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40313" y="4703763"/>
            <a:ext cx="1344612" cy="671512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 b="0">
              <a:latin typeface="+mn-lt"/>
            </a:endParaRPr>
          </a:p>
        </p:txBody>
      </p:sp>
      <p:sp>
        <p:nvSpPr>
          <p:cNvPr id="118808" name="AutoShape 24">
            <a:extLst>
              <a:ext uri="{FF2B5EF4-FFF2-40B4-BE49-F238E27FC236}">
                <a16:creationId xmlns:a16="http://schemas.microsoft.com/office/drawing/2014/main" id="{DF19208D-7AA2-6281-E97C-FB506119B4EB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6384925" y="5375275"/>
            <a:ext cx="3695700" cy="1512888"/>
          </a:xfrm>
          <a:prstGeom prst="foldedCorner">
            <a:avLst>
              <a:gd name="adj" fmla="val 125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wrap="none" lIns="100772" tIns="50387" rIns="100772" bIns="50387" anchor="ctr"/>
          <a:lstStyle>
            <a:lvl1pPr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endParaRPr lang="en-IE" altLang="en-US" sz="3400" b="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118809" name="Text Box 25">
            <a:extLst>
              <a:ext uri="{FF2B5EF4-FFF2-40B4-BE49-F238E27FC236}">
                <a16:creationId xmlns:a16="http://schemas.microsoft.com/office/drawing/2014/main" id="{F23D0D18-FE20-30E6-6D42-91F88711CA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1600" y="5502275"/>
            <a:ext cx="3665538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72" tIns="50387" rIns="100772" bIns="50387">
            <a:spAutoFit/>
          </a:bodyPr>
          <a:lstStyle>
            <a:lvl1pPr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if(image==0)</a:t>
            </a:r>
          </a:p>
          <a:p>
            <a:r>
              <a:rPr lang="en-GB" altLang="en-US"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  return(extent);</a:t>
            </a:r>
          </a:p>
          <a:p>
            <a:r>
              <a:rPr lang="en-GB" altLang="en-US"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else</a:t>
            </a:r>
          </a:p>
          <a:p>
            <a:r>
              <a:rPr lang="en-GB" altLang="en-US"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 return(image.GetExtent();</a:t>
            </a:r>
            <a:endParaRPr lang="en-GB" altLang="en-US" sz="260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1060892" name="Line 26">
            <a:extLst>
              <a:ext uri="{FF2B5EF4-FFF2-40B4-BE49-F238E27FC236}">
                <a16:creationId xmlns:a16="http://schemas.microsoft.com/office/drawing/2014/main" id="{C448E0FE-6754-D9C2-A259-E74EC54D99D9}"/>
              </a:ext>
            </a:extLst>
          </p:cNvPr>
          <p:cNvSpPr>
            <a:spLocks noChangeShapeType="1"/>
          </p:cNvSpPr>
          <p:nvPr/>
        </p:nvSpPr>
        <p:spPr bwMode="auto">
          <a:xfrm>
            <a:off x="5627688" y="5795963"/>
            <a:ext cx="757237" cy="84137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 b="0">
              <a:latin typeface="+mn-lt"/>
            </a:endParaRPr>
          </a:p>
        </p:txBody>
      </p:sp>
      <p:sp>
        <p:nvSpPr>
          <p:cNvPr id="1060893" name="Line 27">
            <a:extLst>
              <a:ext uri="{FF2B5EF4-FFF2-40B4-BE49-F238E27FC236}">
                <a16:creationId xmlns:a16="http://schemas.microsoft.com/office/drawing/2014/main" id="{8C2A566F-6151-0ECD-8AE9-E99BE37A682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87638" y="4872038"/>
            <a:ext cx="10080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 b="0">
              <a:latin typeface="+mn-lt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>
            <a:extLst>
              <a:ext uri="{FF2B5EF4-FFF2-40B4-BE49-F238E27FC236}">
                <a16:creationId xmlns:a16="http://schemas.microsoft.com/office/drawing/2014/main" id="{BEB299E6-A4D4-2C67-8FBD-A29E14A1C40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-106363"/>
            <a:ext cx="8596312" cy="1255713"/>
          </a:xfrm>
        </p:spPr>
        <p:txBody>
          <a:bodyPr lIns="100772" tIns="50387" rIns="100772" bIns="50387"/>
          <a:lstStyle/>
          <a:p>
            <a:pPr eaLnBrk="1" hangingPunct="1"/>
            <a:r>
              <a:rPr lang="en-US" altLang="en-US" sz="3200"/>
              <a:t>Image Proxy  Example 1</a:t>
            </a:r>
          </a:p>
        </p:txBody>
      </p:sp>
      <p:sp>
        <p:nvSpPr>
          <p:cNvPr id="418819" name="Text Box 4">
            <a:extLst>
              <a:ext uri="{FF2B5EF4-FFF2-40B4-BE49-F238E27FC236}">
                <a16:creationId xmlns:a16="http://schemas.microsoft.com/office/drawing/2014/main" id="{62DED549-CE94-6713-3C32-6A36303C33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913" y="920750"/>
            <a:ext cx="9675812" cy="686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72" tIns="50387" rIns="100772" bIns="50387">
            <a:spAutoFit/>
          </a:bodyPr>
          <a:lstStyle>
            <a:lvl1pPr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5000"/>
              </a:lnSpc>
            </a:pPr>
            <a:r>
              <a:rPr lang="en-US" altLang="en-US" sz="2800">
                <a:solidFill>
                  <a:srgbClr val="0000CC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interface Image {</a:t>
            </a:r>
          </a:p>
          <a:p>
            <a:pPr>
              <a:lnSpc>
                <a:spcPct val="105000"/>
              </a:lnSpc>
            </a:pPr>
            <a:r>
              <a:rPr lang="en-US" altLang="en-US"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  public void displayImage();</a:t>
            </a:r>
          </a:p>
          <a:p>
            <a:pPr>
              <a:lnSpc>
                <a:spcPct val="105000"/>
              </a:lnSpc>
            </a:pPr>
            <a:r>
              <a:rPr lang="en-US" altLang="en-US"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  public void loadImage();</a:t>
            </a:r>
          </a:p>
          <a:p>
            <a:pPr>
              <a:lnSpc>
                <a:spcPct val="105000"/>
              </a:lnSpc>
            </a:pPr>
            <a:r>
              <a:rPr lang="en-US" altLang="en-US" sz="2800">
                <a:solidFill>
                  <a:srgbClr val="0000CC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}</a:t>
            </a:r>
          </a:p>
          <a:p>
            <a:pPr>
              <a:lnSpc>
                <a:spcPct val="105000"/>
              </a:lnSpc>
            </a:pPr>
            <a:endParaRPr lang="en-US" altLang="en-US" sz="280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  <a:p>
            <a:pPr>
              <a:lnSpc>
                <a:spcPct val="105000"/>
              </a:lnSpc>
            </a:pPr>
            <a:r>
              <a:rPr lang="en-US" altLang="en-US" sz="2800">
                <a:solidFill>
                  <a:srgbClr val="0000CC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class RealImage implements Image {</a:t>
            </a:r>
          </a:p>
          <a:p>
            <a:pPr>
              <a:lnSpc>
                <a:spcPct val="105000"/>
              </a:lnSpc>
            </a:pPr>
            <a:r>
              <a:rPr lang="en-US" altLang="en-US"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  private String filename;</a:t>
            </a:r>
          </a:p>
          <a:p>
            <a:pPr>
              <a:lnSpc>
                <a:spcPct val="105000"/>
              </a:lnSpc>
            </a:pPr>
            <a:r>
              <a:rPr lang="en-US" altLang="en-US"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  public RealImage(String filename) { </a:t>
            </a:r>
          </a:p>
          <a:p>
            <a:pPr>
              <a:lnSpc>
                <a:spcPct val="105000"/>
              </a:lnSpc>
            </a:pPr>
            <a:r>
              <a:rPr lang="en-US" altLang="en-US"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      this.filename = filename;        </a:t>
            </a:r>
          </a:p>
          <a:p>
            <a:pPr>
              <a:lnSpc>
                <a:spcPct val="105000"/>
              </a:lnSpc>
            </a:pPr>
            <a:r>
              <a:rPr lang="en-US" altLang="en-US"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      System.out.println("Loading   "+filename);</a:t>
            </a:r>
          </a:p>
          <a:p>
            <a:pPr>
              <a:lnSpc>
                <a:spcPct val="105000"/>
              </a:lnSpc>
            </a:pPr>
            <a:r>
              <a:rPr lang="en-US" altLang="en-US"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  }</a:t>
            </a:r>
          </a:p>
          <a:p>
            <a:pPr>
              <a:lnSpc>
                <a:spcPct val="105000"/>
              </a:lnSpc>
            </a:pPr>
            <a:r>
              <a:rPr lang="en-US" altLang="en-US"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  public void displayImage() { </a:t>
            </a:r>
          </a:p>
          <a:p>
            <a:pPr>
              <a:lnSpc>
                <a:spcPct val="105000"/>
              </a:lnSpc>
            </a:pPr>
            <a:r>
              <a:rPr lang="en-US" altLang="en-US"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  System.out.println("Displaying "+filename); }</a:t>
            </a:r>
          </a:p>
          <a:p>
            <a:pPr>
              <a:lnSpc>
                <a:spcPct val="105000"/>
              </a:lnSpc>
            </a:pPr>
            <a:r>
              <a:rPr lang="en-US" altLang="en-US" sz="2800">
                <a:solidFill>
                  <a:srgbClr val="0000CC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}</a:t>
            </a:r>
          </a:p>
          <a:p>
            <a:pPr>
              <a:lnSpc>
                <a:spcPct val="105000"/>
              </a:lnSpc>
            </a:pPr>
            <a:endParaRPr lang="en-US" altLang="en-US" sz="280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18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18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418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418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418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4188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4188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4188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4188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3" name="Rectangle 2">
            <a:extLst>
              <a:ext uri="{FF2B5EF4-FFF2-40B4-BE49-F238E27FC236}">
                <a16:creationId xmlns:a16="http://schemas.microsoft.com/office/drawing/2014/main" id="{CE02C446-FE91-91EE-B74D-DF136FEF841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084263" y="555625"/>
            <a:ext cx="9072562" cy="94615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en-US" sz="2976" dirty="0"/>
              <a:t>Coupling: Degree of dependence among components</a:t>
            </a:r>
          </a:p>
        </p:txBody>
      </p:sp>
      <p:sp>
        <p:nvSpPr>
          <p:cNvPr id="296964" name="Rectangle 4">
            <a:extLst>
              <a:ext uri="{FF2B5EF4-FFF2-40B4-BE49-F238E27FC236}">
                <a16:creationId xmlns:a16="http://schemas.microsoft.com/office/drawing/2014/main" id="{8C3E4E92-1C1E-F090-EBAB-5E3A96C104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525" y="2100263"/>
            <a:ext cx="566738" cy="3143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1488">
              <a:latin typeface="Arial" panose="020B0604020202020204" pitchFamily="34" charset="0"/>
            </a:endParaRPr>
          </a:p>
        </p:txBody>
      </p:sp>
      <p:sp>
        <p:nvSpPr>
          <p:cNvPr id="296965" name="Rectangle 5">
            <a:extLst>
              <a:ext uri="{FF2B5EF4-FFF2-40B4-BE49-F238E27FC236}">
                <a16:creationId xmlns:a16="http://schemas.microsoft.com/office/drawing/2014/main" id="{D20C6BC5-6125-7C65-D7BC-3ECF9D876E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525" y="2667000"/>
            <a:ext cx="566738" cy="3143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1488">
              <a:latin typeface="Arial" panose="020B0604020202020204" pitchFamily="34" charset="0"/>
            </a:endParaRPr>
          </a:p>
        </p:txBody>
      </p:sp>
      <p:sp>
        <p:nvSpPr>
          <p:cNvPr id="296966" name="Rectangle 6">
            <a:extLst>
              <a:ext uri="{FF2B5EF4-FFF2-40B4-BE49-F238E27FC236}">
                <a16:creationId xmlns:a16="http://schemas.microsoft.com/office/drawing/2014/main" id="{240F8A8A-9E1C-F739-61DD-EF061A42D6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6675" y="2667000"/>
            <a:ext cx="566738" cy="3143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1488">
              <a:latin typeface="Arial" panose="020B0604020202020204" pitchFamily="34" charset="0"/>
            </a:endParaRPr>
          </a:p>
        </p:txBody>
      </p:sp>
      <p:sp>
        <p:nvSpPr>
          <p:cNvPr id="296967" name="Rectangle 7">
            <a:extLst>
              <a:ext uri="{FF2B5EF4-FFF2-40B4-BE49-F238E27FC236}">
                <a16:creationId xmlns:a16="http://schemas.microsoft.com/office/drawing/2014/main" id="{FD2FA014-D648-CC1A-E3FF-1BC558008D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6675" y="2100263"/>
            <a:ext cx="566738" cy="3143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1488">
              <a:latin typeface="Arial" panose="020B0604020202020204" pitchFamily="34" charset="0"/>
            </a:endParaRPr>
          </a:p>
        </p:txBody>
      </p:sp>
      <p:sp>
        <p:nvSpPr>
          <p:cNvPr id="296968" name="Rectangle 12">
            <a:extLst>
              <a:ext uri="{FF2B5EF4-FFF2-40B4-BE49-F238E27FC236}">
                <a16:creationId xmlns:a16="http://schemas.microsoft.com/office/drawing/2014/main" id="{024ECC31-D45B-90B6-9B0E-1B048CB33D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1375" y="2016125"/>
            <a:ext cx="566738" cy="3143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1488">
              <a:latin typeface="Arial" panose="020B0604020202020204" pitchFamily="34" charset="0"/>
            </a:endParaRPr>
          </a:p>
        </p:txBody>
      </p:sp>
      <p:sp>
        <p:nvSpPr>
          <p:cNvPr id="296969" name="Rectangle 13">
            <a:extLst>
              <a:ext uri="{FF2B5EF4-FFF2-40B4-BE49-F238E27FC236}">
                <a16:creationId xmlns:a16="http://schemas.microsoft.com/office/drawing/2014/main" id="{906330B6-A3F7-3CDC-9AA1-7DFEFEF5C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1375" y="2582863"/>
            <a:ext cx="566738" cy="3143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1488">
              <a:latin typeface="Arial" panose="020B0604020202020204" pitchFamily="34" charset="0"/>
            </a:endParaRPr>
          </a:p>
        </p:txBody>
      </p:sp>
      <p:sp>
        <p:nvSpPr>
          <p:cNvPr id="296970" name="Rectangle 14">
            <a:extLst>
              <a:ext uri="{FF2B5EF4-FFF2-40B4-BE49-F238E27FC236}">
                <a16:creationId xmlns:a16="http://schemas.microsoft.com/office/drawing/2014/main" id="{2EE0A1A8-DCB6-DF4F-B1C7-3925E0485D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0525" y="2582863"/>
            <a:ext cx="566738" cy="3143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1488">
              <a:latin typeface="Arial" panose="020B0604020202020204" pitchFamily="34" charset="0"/>
            </a:endParaRPr>
          </a:p>
        </p:txBody>
      </p:sp>
      <p:sp>
        <p:nvSpPr>
          <p:cNvPr id="296971" name="Rectangle 15">
            <a:extLst>
              <a:ext uri="{FF2B5EF4-FFF2-40B4-BE49-F238E27FC236}">
                <a16:creationId xmlns:a16="http://schemas.microsoft.com/office/drawing/2014/main" id="{5CB19B1B-F7F1-EFEA-1A9B-7FFAB100E3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0525" y="2016125"/>
            <a:ext cx="566738" cy="3143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1488">
              <a:latin typeface="Arial" panose="020B0604020202020204" pitchFamily="34" charset="0"/>
            </a:endParaRPr>
          </a:p>
        </p:txBody>
      </p:sp>
      <p:sp>
        <p:nvSpPr>
          <p:cNvPr id="296972" name="Rectangle 16">
            <a:extLst>
              <a:ext uri="{FF2B5EF4-FFF2-40B4-BE49-F238E27FC236}">
                <a16:creationId xmlns:a16="http://schemas.microsoft.com/office/drawing/2014/main" id="{B18C28DB-30E4-8A11-EADB-4EFB289BFC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963" y="4094163"/>
            <a:ext cx="566737" cy="3159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1488">
              <a:latin typeface="Arial" panose="020B0604020202020204" pitchFamily="34" charset="0"/>
            </a:endParaRPr>
          </a:p>
        </p:txBody>
      </p:sp>
      <p:sp>
        <p:nvSpPr>
          <p:cNvPr id="296973" name="Rectangle 17">
            <a:extLst>
              <a:ext uri="{FF2B5EF4-FFF2-40B4-BE49-F238E27FC236}">
                <a16:creationId xmlns:a16="http://schemas.microsoft.com/office/drawing/2014/main" id="{01448A47-EF91-2C4F-4525-40B46575CC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963" y="4662488"/>
            <a:ext cx="566737" cy="3143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1488">
              <a:latin typeface="Arial" panose="020B0604020202020204" pitchFamily="34" charset="0"/>
            </a:endParaRPr>
          </a:p>
        </p:txBody>
      </p:sp>
      <p:sp>
        <p:nvSpPr>
          <p:cNvPr id="296974" name="Rectangle 18">
            <a:extLst>
              <a:ext uri="{FF2B5EF4-FFF2-40B4-BE49-F238E27FC236}">
                <a16:creationId xmlns:a16="http://schemas.microsoft.com/office/drawing/2014/main" id="{1C5C5E24-9F71-82B4-585F-9EDB7ADFCE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1113" y="4662488"/>
            <a:ext cx="566737" cy="3143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1488">
              <a:latin typeface="Arial" panose="020B0604020202020204" pitchFamily="34" charset="0"/>
            </a:endParaRPr>
          </a:p>
        </p:txBody>
      </p:sp>
      <p:sp>
        <p:nvSpPr>
          <p:cNvPr id="296975" name="Rectangle 19">
            <a:extLst>
              <a:ext uri="{FF2B5EF4-FFF2-40B4-BE49-F238E27FC236}">
                <a16:creationId xmlns:a16="http://schemas.microsoft.com/office/drawing/2014/main" id="{C964EAFD-021A-B943-DB52-EFD5015C39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1113" y="4094163"/>
            <a:ext cx="566737" cy="3159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1488">
              <a:latin typeface="Arial" panose="020B0604020202020204" pitchFamily="34" charset="0"/>
            </a:endParaRPr>
          </a:p>
        </p:txBody>
      </p:sp>
      <p:sp>
        <p:nvSpPr>
          <p:cNvPr id="296976" name="Text Box 20">
            <a:extLst>
              <a:ext uri="{FF2B5EF4-FFF2-40B4-BE49-F238E27FC236}">
                <a16:creationId xmlns:a16="http://schemas.microsoft.com/office/drawing/2014/main" id="{A1995FB5-C6F5-C6B7-2EF4-F4F7D4AE49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3011488"/>
            <a:ext cx="1724025" cy="32226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488">
                <a:latin typeface="Comic Sans MS" panose="030F0702030302020204" pitchFamily="66" charset="0"/>
              </a:rPr>
              <a:t>No dependencies</a:t>
            </a:r>
          </a:p>
        </p:txBody>
      </p:sp>
      <p:sp>
        <p:nvSpPr>
          <p:cNvPr id="296977" name="Text Box 21">
            <a:extLst>
              <a:ext uri="{FF2B5EF4-FFF2-40B4-BE49-F238E27FC236}">
                <a16:creationId xmlns:a16="http://schemas.microsoft.com/office/drawing/2014/main" id="{FC195688-ED9F-C9FE-745A-ECEA27DBBD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7638" y="2927350"/>
            <a:ext cx="3457575" cy="3222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488">
                <a:latin typeface="Comic Sans MS" panose="030F0702030302020204" pitchFamily="66" charset="0"/>
              </a:rPr>
              <a:t>Loosely coupled-some dependencies</a:t>
            </a:r>
          </a:p>
        </p:txBody>
      </p:sp>
      <p:sp>
        <p:nvSpPr>
          <p:cNvPr id="296978" name="Line 22">
            <a:extLst>
              <a:ext uri="{FF2B5EF4-FFF2-40B4-BE49-F238E27FC236}">
                <a16:creationId xmlns:a16="http://schemas.microsoft.com/office/drawing/2014/main" id="{FB787335-42CF-18FE-141B-933EE153B030}"/>
              </a:ext>
            </a:extLst>
          </p:cNvPr>
          <p:cNvSpPr>
            <a:spLocks noChangeShapeType="1"/>
          </p:cNvSpPr>
          <p:nvPr/>
        </p:nvSpPr>
        <p:spPr bwMode="auto">
          <a:xfrm>
            <a:off x="3948113" y="2141538"/>
            <a:ext cx="2524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 sz="1488"/>
          </a:p>
        </p:txBody>
      </p:sp>
      <p:sp>
        <p:nvSpPr>
          <p:cNvPr id="296979" name="Line 23">
            <a:extLst>
              <a:ext uri="{FF2B5EF4-FFF2-40B4-BE49-F238E27FC236}">
                <a16:creationId xmlns:a16="http://schemas.microsoft.com/office/drawing/2014/main" id="{838D8747-9285-4BD3-7E2C-06AD1E33CB93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6788" y="2330450"/>
            <a:ext cx="0" cy="2524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 sz="1488"/>
          </a:p>
        </p:txBody>
      </p:sp>
      <p:sp>
        <p:nvSpPr>
          <p:cNvPr id="296980" name="Line 24">
            <a:extLst>
              <a:ext uri="{FF2B5EF4-FFF2-40B4-BE49-F238E27FC236}">
                <a16:creationId xmlns:a16="http://schemas.microsoft.com/office/drawing/2014/main" id="{2DD0DE20-A064-261A-5703-16957B6ED5B9}"/>
              </a:ext>
            </a:extLst>
          </p:cNvPr>
          <p:cNvSpPr>
            <a:spLocks noChangeShapeType="1"/>
          </p:cNvSpPr>
          <p:nvPr/>
        </p:nvSpPr>
        <p:spPr bwMode="auto">
          <a:xfrm>
            <a:off x="4452938" y="2330450"/>
            <a:ext cx="0" cy="2524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 sz="1488"/>
          </a:p>
        </p:txBody>
      </p:sp>
      <p:sp>
        <p:nvSpPr>
          <p:cNvPr id="296981" name="Line 25">
            <a:extLst>
              <a:ext uri="{FF2B5EF4-FFF2-40B4-BE49-F238E27FC236}">
                <a16:creationId xmlns:a16="http://schemas.microsoft.com/office/drawing/2014/main" id="{C084B1D9-1F3A-AA7B-DC4D-907B987C0D9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95700" y="2330450"/>
            <a:ext cx="0" cy="2524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 sz="1488"/>
          </a:p>
        </p:txBody>
      </p:sp>
      <p:sp>
        <p:nvSpPr>
          <p:cNvPr id="296982" name="Line 26">
            <a:extLst>
              <a:ext uri="{FF2B5EF4-FFF2-40B4-BE49-F238E27FC236}">
                <a16:creationId xmlns:a16="http://schemas.microsoft.com/office/drawing/2014/main" id="{55BD1864-82D4-F430-4AA8-98771ED142D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41850" y="2330450"/>
            <a:ext cx="0" cy="2524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 sz="1488"/>
          </a:p>
        </p:txBody>
      </p:sp>
      <p:sp>
        <p:nvSpPr>
          <p:cNvPr id="296983" name="Line 27">
            <a:extLst>
              <a:ext uri="{FF2B5EF4-FFF2-40B4-BE49-F238E27FC236}">
                <a16:creationId xmlns:a16="http://schemas.microsoft.com/office/drawing/2014/main" id="{1D14F429-BF28-6290-B6C1-FD9EC0C3A7E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48113" y="2771775"/>
            <a:ext cx="2524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 sz="1488"/>
          </a:p>
        </p:txBody>
      </p:sp>
      <p:sp>
        <p:nvSpPr>
          <p:cNvPr id="296984" name="Line 28">
            <a:extLst>
              <a:ext uri="{FF2B5EF4-FFF2-40B4-BE49-F238E27FC236}">
                <a16:creationId xmlns:a16="http://schemas.microsoft.com/office/drawing/2014/main" id="{FFEC19BB-1B8B-FFEE-7967-5C213BBB9CF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7375" y="4410075"/>
            <a:ext cx="0" cy="2524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 sz="1488"/>
          </a:p>
        </p:txBody>
      </p:sp>
      <p:sp>
        <p:nvSpPr>
          <p:cNvPr id="296985" name="Line 29">
            <a:extLst>
              <a:ext uri="{FF2B5EF4-FFF2-40B4-BE49-F238E27FC236}">
                <a16:creationId xmlns:a16="http://schemas.microsoft.com/office/drawing/2014/main" id="{88A6614C-7655-69EF-1C2D-92E9A97B85D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4375" y="4410075"/>
            <a:ext cx="0" cy="2524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 sz="1488"/>
          </a:p>
        </p:txBody>
      </p:sp>
      <p:sp>
        <p:nvSpPr>
          <p:cNvPr id="296986" name="Line 30">
            <a:extLst>
              <a:ext uri="{FF2B5EF4-FFF2-40B4-BE49-F238E27FC236}">
                <a16:creationId xmlns:a16="http://schemas.microsoft.com/office/drawing/2014/main" id="{5A5083FF-1324-3A6C-340A-E7D921D595E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9788" y="4410075"/>
            <a:ext cx="0" cy="2524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 sz="1488"/>
          </a:p>
        </p:txBody>
      </p:sp>
      <p:sp>
        <p:nvSpPr>
          <p:cNvPr id="296987" name="Line 31">
            <a:extLst>
              <a:ext uri="{FF2B5EF4-FFF2-40B4-BE49-F238E27FC236}">
                <a16:creationId xmlns:a16="http://schemas.microsoft.com/office/drawing/2014/main" id="{D8AB6ED6-998A-7B5A-BDB3-54A4D59075A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44613" y="4410075"/>
            <a:ext cx="0" cy="2524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 sz="1488"/>
          </a:p>
        </p:txBody>
      </p:sp>
      <p:sp>
        <p:nvSpPr>
          <p:cNvPr id="296988" name="Line 32">
            <a:extLst>
              <a:ext uri="{FF2B5EF4-FFF2-40B4-BE49-F238E27FC236}">
                <a16:creationId xmlns:a16="http://schemas.microsoft.com/office/drawing/2014/main" id="{024C8F5D-F9AD-22CD-A7F0-BE2F7C38FF3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70025" y="4410075"/>
            <a:ext cx="0" cy="2524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 sz="1488"/>
          </a:p>
        </p:txBody>
      </p:sp>
      <p:sp>
        <p:nvSpPr>
          <p:cNvPr id="296989" name="Line 34">
            <a:extLst>
              <a:ext uri="{FF2B5EF4-FFF2-40B4-BE49-F238E27FC236}">
                <a16:creationId xmlns:a16="http://schemas.microsoft.com/office/drawing/2014/main" id="{621DBDA0-65AC-563B-D368-3AC1BB3860B9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8700" y="4157663"/>
            <a:ext cx="252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 sz="1488"/>
          </a:p>
        </p:txBody>
      </p:sp>
      <p:sp>
        <p:nvSpPr>
          <p:cNvPr id="296990" name="Line 35">
            <a:extLst>
              <a:ext uri="{FF2B5EF4-FFF2-40B4-BE49-F238E27FC236}">
                <a16:creationId xmlns:a16="http://schemas.microsoft.com/office/drawing/2014/main" id="{C06581F3-5AE1-45AC-7BE1-EB0453E7A7A3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8700" y="4346575"/>
            <a:ext cx="252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 sz="1488"/>
          </a:p>
        </p:txBody>
      </p:sp>
      <p:sp>
        <p:nvSpPr>
          <p:cNvPr id="296991" name="Line 36">
            <a:extLst>
              <a:ext uri="{FF2B5EF4-FFF2-40B4-BE49-F238E27FC236}">
                <a16:creationId xmlns:a16="http://schemas.microsoft.com/office/drawing/2014/main" id="{8B0C3757-0119-1A55-ABD5-D08398E7EDE9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8700" y="4787900"/>
            <a:ext cx="252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 sz="1488"/>
          </a:p>
        </p:txBody>
      </p:sp>
      <p:sp>
        <p:nvSpPr>
          <p:cNvPr id="296992" name="Line 37">
            <a:extLst>
              <a:ext uri="{FF2B5EF4-FFF2-40B4-BE49-F238E27FC236}">
                <a16:creationId xmlns:a16="http://schemas.microsoft.com/office/drawing/2014/main" id="{8D9D1D77-A280-E33D-AD6D-07B29CAE6A5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28700" y="4221163"/>
            <a:ext cx="252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 sz="1488"/>
          </a:p>
        </p:txBody>
      </p:sp>
      <p:sp>
        <p:nvSpPr>
          <p:cNvPr id="296993" name="Line 38">
            <a:extLst>
              <a:ext uri="{FF2B5EF4-FFF2-40B4-BE49-F238E27FC236}">
                <a16:creationId xmlns:a16="http://schemas.microsoft.com/office/drawing/2014/main" id="{9552EE20-74EF-6737-CC00-F1A23754ABF9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8700" y="4283075"/>
            <a:ext cx="252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 sz="1488"/>
          </a:p>
        </p:txBody>
      </p:sp>
      <p:sp>
        <p:nvSpPr>
          <p:cNvPr id="296994" name="Line 39">
            <a:extLst>
              <a:ext uri="{FF2B5EF4-FFF2-40B4-BE49-F238E27FC236}">
                <a16:creationId xmlns:a16="http://schemas.microsoft.com/office/drawing/2014/main" id="{9C00CBB2-6560-C9EF-6297-1E182ED2C8C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28700" y="4851400"/>
            <a:ext cx="252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 sz="1488"/>
          </a:p>
        </p:txBody>
      </p:sp>
      <p:sp>
        <p:nvSpPr>
          <p:cNvPr id="296995" name="Line 40">
            <a:extLst>
              <a:ext uri="{FF2B5EF4-FFF2-40B4-BE49-F238E27FC236}">
                <a16:creationId xmlns:a16="http://schemas.microsoft.com/office/drawing/2014/main" id="{6D2F7B34-ABCC-445B-960F-4A78CC416F4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28700" y="4913313"/>
            <a:ext cx="252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 sz="1488"/>
          </a:p>
        </p:txBody>
      </p:sp>
      <p:sp>
        <p:nvSpPr>
          <p:cNvPr id="296996" name="Line 41">
            <a:extLst>
              <a:ext uri="{FF2B5EF4-FFF2-40B4-BE49-F238E27FC236}">
                <a16:creationId xmlns:a16="http://schemas.microsoft.com/office/drawing/2014/main" id="{E08950E3-CD96-E0F1-C578-BE35CC8B066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66788" y="4410075"/>
            <a:ext cx="314325" cy="188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 sz="1488"/>
          </a:p>
        </p:txBody>
      </p:sp>
      <p:sp>
        <p:nvSpPr>
          <p:cNvPr id="296997" name="Line 42">
            <a:extLst>
              <a:ext uri="{FF2B5EF4-FFF2-40B4-BE49-F238E27FC236}">
                <a16:creationId xmlns:a16="http://schemas.microsoft.com/office/drawing/2014/main" id="{25F265F1-4539-2C80-27E4-8D929C204C3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66788" y="4473575"/>
            <a:ext cx="314325" cy="188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 sz="1488"/>
          </a:p>
        </p:txBody>
      </p:sp>
      <p:sp>
        <p:nvSpPr>
          <p:cNvPr id="296998" name="Text Box 43">
            <a:extLst>
              <a:ext uri="{FF2B5EF4-FFF2-40B4-BE49-F238E27FC236}">
                <a16:creationId xmlns:a16="http://schemas.microsoft.com/office/drawing/2014/main" id="{FDFE3100-F812-DA4C-F8C4-6F824EA0CF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38" y="5070475"/>
            <a:ext cx="3368675" cy="3206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488">
                <a:latin typeface="Comic Sans MS" panose="030F0702030302020204" pitchFamily="66" charset="0"/>
              </a:rPr>
              <a:t>Highly coupled-many dependencies</a:t>
            </a:r>
          </a:p>
        </p:txBody>
      </p:sp>
      <p:sp>
        <p:nvSpPr>
          <p:cNvPr id="296999" name="Rectangle 44">
            <a:extLst>
              <a:ext uri="{FF2B5EF4-FFF2-40B4-BE49-F238E27FC236}">
                <a16:creationId xmlns:a16="http://schemas.microsoft.com/office/drawing/2014/main" id="{91E5194A-6C40-3C79-52B5-4EA033AD4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1913" y="1960563"/>
            <a:ext cx="3527425" cy="22304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en-US" sz="1984" dirty="0">
                <a:solidFill>
                  <a:srgbClr val="000066"/>
                </a:solidFill>
                <a:latin typeface="Comic Sans MS" panose="030F0702030302020204" pitchFamily="66" charset="0"/>
              </a:rPr>
              <a:t>High coupling makes modifying parts of the system difficult, e.g., modifying a component affects all the components to which the component is connected.</a:t>
            </a:r>
            <a:r>
              <a:rPr lang="en-US" altLang="en-US" sz="1984" dirty="0">
                <a:solidFill>
                  <a:schemeClr val="accent2"/>
                </a:solidFill>
                <a:latin typeface="Comic Sans MS" panose="030F0702030302020204" pitchFamily="66" charset="0"/>
              </a:rPr>
              <a:t> </a:t>
            </a:r>
          </a:p>
        </p:txBody>
      </p:sp>
      <p:sp>
        <p:nvSpPr>
          <p:cNvPr id="297000" name="Rectangle 3">
            <a:extLst>
              <a:ext uri="{FF2B5EF4-FFF2-40B4-BE49-F238E27FC236}">
                <a16:creationId xmlns:a16="http://schemas.microsoft.com/office/drawing/2014/main" id="{43807B39-B14D-41AB-7F41-2F68CF1DCC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1850" y="4535488"/>
            <a:ext cx="3843338" cy="1449387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ctr">
              <a:spcBef>
                <a:spcPct val="20000"/>
              </a:spcBef>
              <a:spcAft>
                <a:spcPct val="10000"/>
              </a:spcAft>
              <a:buClr>
                <a:schemeClr val="tx1"/>
              </a:buClr>
              <a:buSzPct val="100000"/>
              <a:defRPr sz="3200">
                <a:solidFill>
                  <a:srgbClr val="000000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spcBef>
                <a:spcPct val="20000"/>
              </a:spcBef>
              <a:spcAft>
                <a:spcPct val="1000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defRPr sz="2800">
                <a:solidFill>
                  <a:srgbClr val="000000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spcBef>
                <a:spcPct val="20000"/>
              </a:spcBef>
              <a:spcAft>
                <a:spcPct val="10000"/>
              </a:spcAft>
              <a:buClr>
                <a:schemeClr val="accent2"/>
              </a:buClr>
              <a:buSzPct val="100000"/>
              <a:buFont typeface="Wingdings" panose="05000000000000000000" pitchFamily="2" charset="2"/>
              <a:defRPr sz="2400">
                <a:solidFill>
                  <a:srgbClr val="000000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spcBef>
                <a:spcPct val="20000"/>
              </a:spcBef>
              <a:spcAft>
                <a:spcPct val="10000"/>
              </a:spcAft>
              <a:buClr>
                <a:schemeClr val="accent2"/>
              </a:buClr>
              <a:buSzPct val="100000"/>
              <a:buFont typeface="Wingdings" panose="05000000000000000000" pitchFamily="2" charset="2"/>
              <a:defRPr sz="2000">
                <a:solidFill>
                  <a:srgbClr val="000000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spcBef>
                <a:spcPct val="20000"/>
              </a:spcBef>
              <a:spcAft>
                <a:spcPct val="100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defRPr sz="2000">
                <a:solidFill>
                  <a:srgbClr val="000000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100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defRPr sz="2000">
                <a:solidFill>
                  <a:srgbClr val="000000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100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defRPr sz="2000">
                <a:solidFill>
                  <a:srgbClr val="000000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100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defRPr sz="2000">
                <a:solidFill>
                  <a:srgbClr val="000000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100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defRPr sz="2000">
                <a:solidFill>
                  <a:srgbClr val="000000"/>
                </a:solidFill>
                <a:latin typeface="Comic Sans MS" panose="030F0702030302020204" pitchFamily="66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488" dirty="0"/>
              <a:t>Source:</a:t>
            </a:r>
          </a:p>
          <a:p>
            <a:pPr algn="r" eaLnBrk="1" hangingPunct="1">
              <a:defRPr/>
            </a:pPr>
            <a:r>
              <a:rPr lang="en-US" altLang="en-US" sz="1488" dirty="0" err="1"/>
              <a:t>Pfleeger</a:t>
            </a:r>
            <a:r>
              <a:rPr lang="en-US" altLang="en-US" sz="1488" dirty="0"/>
              <a:t>, S., </a:t>
            </a:r>
            <a:r>
              <a:rPr lang="en-US" altLang="en-US" sz="1488" i="1" dirty="0"/>
              <a:t>Software Engineering Theory and Practice. Prentice Hall, 2001.</a:t>
            </a:r>
            <a:endParaRPr lang="en-US" altLang="en-US" sz="1488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>
            <a:extLst>
              <a:ext uri="{FF2B5EF4-FFF2-40B4-BE49-F238E27FC236}">
                <a16:creationId xmlns:a16="http://schemas.microsoft.com/office/drawing/2014/main" id="{322B95D5-6C72-0301-A45D-0A503FACD1A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00088" y="180975"/>
            <a:ext cx="8596312" cy="1255713"/>
          </a:xfrm>
        </p:spPr>
        <p:txBody>
          <a:bodyPr anchor="t"/>
          <a:lstStyle/>
          <a:p>
            <a:r>
              <a:rPr lang="en-US" altLang="en-US" sz="3600"/>
              <a:t>Proxy Pattern Example 1</a:t>
            </a:r>
          </a:p>
        </p:txBody>
      </p:sp>
      <p:sp>
        <p:nvSpPr>
          <p:cNvPr id="122883" name="Rectangle 3">
            <a:extLst>
              <a:ext uri="{FF2B5EF4-FFF2-40B4-BE49-F238E27FC236}">
                <a16:creationId xmlns:a16="http://schemas.microsoft.com/office/drawing/2014/main" id="{364EE591-3CDB-87DD-60CE-4D28DECC35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38" y="808038"/>
            <a:ext cx="9828212" cy="6592887"/>
          </a:xfrm>
          <a:prstGeom prst="rect">
            <a:avLst/>
          </a:prstGeom>
          <a:solidFill>
            <a:srgbClr val="FFFFCC"/>
          </a:solidFill>
          <a:ln w="9525">
            <a:solidFill>
              <a:srgbClr val="00027F"/>
            </a:solidFill>
            <a:miter lim="800000"/>
            <a:headEnd/>
            <a:tailEnd/>
          </a:ln>
        </p:spPr>
        <p:txBody>
          <a:bodyPr lIns="100772" tIns="50387" rIns="100772" bIns="50387">
            <a:spAutoFit/>
          </a:bodyPr>
          <a:lstStyle>
            <a:lvl1pPr defTabSz="42068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42068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42068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42068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42068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2068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2068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2068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2068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800" b="0">
                <a:solidFill>
                  <a:srgbClr val="0000CC"/>
                </a:solidFill>
                <a:latin typeface="Comic Sans MS" panose="030F0702030302020204" pitchFamily="66" charset="0"/>
                <a:ea typeface="MS PGothic" panose="020B0600070205080204" pitchFamily="34" charset="-128"/>
                <a:cs typeface="Arial" panose="020B0604020202020204" pitchFamily="34" charset="0"/>
              </a:rPr>
              <a:t>public class ProxyImage implements Image {</a:t>
            </a:r>
          </a:p>
          <a:p>
            <a:r>
              <a:rPr lang="en-US" altLang="en-US" sz="2800" b="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  <a:cs typeface="Arial" panose="020B0604020202020204" pitchFamily="34" charset="0"/>
              </a:rPr>
              <a:t>private String filename; </a:t>
            </a:r>
          </a:p>
          <a:p>
            <a:r>
              <a:rPr lang="en-US" altLang="en-US" sz="2800" b="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  <a:cs typeface="Arial" panose="020B0604020202020204" pitchFamily="34" charset="0"/>
              </a:rPr>
              <a:t>private Image image;</a:t>
            </a:r>
          </a:p>
          <a:p>
            <a:endParaRPr lang="en-US" altLang="en-US" sz="2800" b="0">
              <a:solidFill>
                <a:schemeClr val="tx1"/>
              </a:solidFill>
              <a:latin typeface="Comic Sans MS" panose="030F0702030302020204" pitchFamily="66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r>
              <a:rPr lang="en-US" altLang="en-US" sz="2800" b="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  <a:cs typeface="Arial" panose="020B0604020202020204" pitchFamily="34" charset="0"/>
              </a:rPr>
              <a:t>	public ProxyImage(String filename){</a:t>
            </a:r>
          </a:p>
          <a:p>
            <a:r>
              <a:rPr lang="en-US" altLang="en-US" sz="2800" b="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  <a:cs typeface="Arial" panose="020B0604020202020204" pitchFamily="34" charset="0"/>
              </a:rPr>
              <a:t>		this.filename = filename;</a:t>
            </a:r>
          </a:p>
          <a:p>
            <a:r>
              <a:rPr lang="en-US" altLang="en-US" sz="2800" b="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  <a:cs typeface="Arial" panose="020B0604020202020204" pitchFamily="34" charset="0"/>
              </a:rPr>
              <a:t>	}</a:t>
            </a:r>
          </a:p>
          <a:p>
            <a:r>
              <a:rPr lang="en-US" altLang="en-US" sz="2800" b="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  <a:cs typeface="Arial" panose="020B0604020202020204" pitchFamily="34" charset="0"/>
              </a:rPr>
              <a:t>	public void displayImage() {</a:t>
            </a:r>
          </a:p>
          <a:p>
            <a:r>
              <a:rPr lang="en-US" altLang="en-US" sz="2800" b="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  <a:cs typeface="Arial" panose="020B0604020202020204" pitchFamily="34" charset="0"/>
              </a:rPr>
              <a:t>		if (image == null) {</a:t>
            </a:r>
          </a:p>
          <a:p>
            <a:r>
              <a:rPr lang="en-US" altLang="en-US" sz="2800" b="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  <a:cs typeface="Arial" panose="020B0604020202020204" pitchFamily="34" charset="0"/>
              </a:rPr>
              <a:t>			image = new RealImage(filename); </a:t>
            </a:r>
          </a:p>
          <a:p>
            <a:r>
              <a:rPr lang="en-US" altLang="en-US" sz="2800" b="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  <a:cs typeface="Arial" panose="020B0604020202020204" pitchFamily="34" charset="0"/>
              </a:rPr>
              <a:t>                                               </a:t>
            </a:r>
            <a:r>
              <a:rPr lang="en-US" altLang="en-US" sz="2800" b="0">
                <a:solidFill>
                  <a:schemeClr val="accent2"/>
                </a:solidFill>
                <a:latin typeface="Comic Sans MS" panose="030F0702030302020204" pitchFamily="66" charset="0"/>
                <a:ea typeface="MS PGothic" panose="020B0600070205080204" pitchFamily="34" charset="-128"/>
                <a:cs typeface="Arial" panose="020B0604020202020204" pitchFamily="34" charset="0"/>
              </a:rPr>
              <a:t>//load only on demand</a:t>
            </a:r>
            <a:endParaRPr lang="en-US" altLang="en-US" sz="2800" b="0">
              <a:solidFill>
                <a:schemeClr val="tx1"/>
              </a:solidFill>
              <a:latin typeface="Comic Sans MS" panose="030F0702030302020204" pitchFamily="66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r>
              <a:rPr lang="en-US" altLang="en-US" sz="2800" b="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  <a:cs typeface="Arial" panose="020B0604020202020204" pitchFamily="34" charset="0"/>
              </a:rPr>
              <a:t>		}</a:t>
            </a:r>
          </a:p>
          <a:p>
            <a:r>
              <a:rPr lang="en-US" altLang="en-US" sz="28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  <a:cs typeface="Arial" panose="020B0604020202020204" pitchFamily="34" charset="0"/>
              </a:rPr>
              <a:t>		image.displayImage();</a:t>
            </a:r>
          </a:p>
          <a:p>
            <a:r>
              <a:rPr lang="en-US" altLang="en-US" sz="2800" b="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  <a:cs typeface="Arial" panose="020B0604020202020204" pitchFamily="34" charset="0"/>
              </a:rPr>
              <a:t>	}</a:t>
            </a:r>
          </a:p>
          <a:p>
            <a:r>
              <a:rPr lang="en-US" altLang="en-US" sz="2800" b="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  <a:cs typeface="Arial" panose="020B0604020202020204" pitchFamily="34" charset="0"/>
              </a:rPr>
              <a:t>}</a:t>
            </a:r>
          </a:p>
        </p:txBody>
      </p:sp>
      <p:cxnSp>
        <p:nvCxnSpPr>
          <p:cNvPr id="1266695" name="AutoShape 4">
            <a:extLst>
              <a:ext uri="{FF2B5EF4-FFF2-40B4-BE49-F238E27FC236}">
                <a16:creationId xmlns:a16="http://schemas.microsoft.com/office/drawing/2014/main" id="{B3AD3FCE-6484-A421-69EB-CEE7A90997B8}"/>
              </a:ext>
            </a:extLst>
          </p:cNvPr>
          <p:cNvCxnSpPr>
            <a:cxnSpLocks noChangeShapeType="1"/>
            <a:endCxn id="1266696" idx="2"/>
          </p:cNvCxnSpPr>
          <p:nvPr/>
        </p:nvCxnSpPr>
        <p:spPr bwMode="auto">
          <a:xfrm flipV="1">
            <a:off x="3516313" y="2008188"/>
            <a:ext cx="4275137" cy="2824162"/>
          </a:xfrm>
          <a:prstGeom prst="straightConnector1">
            <a:avLst/>
          </a:prstGeom>
          <a:noFill/>
          <a:ln w="57150">
            <a:solidFill>
              <a:schemeClr val="accent2"/>
            </a:solidFill>
            <a:prstDash val="sysDot"/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66696" name="Rectangle 5">
            <a:extLst>
              <a:ext uri="{FF2B5EF4-FFF2-40B4-BE49-F238E27FC236}">
                <a16:creationId xmlns:a16="http://schemas.microsoft.com/office/drawing/2014/main" id="{4A160EF4-1C0A-D433-68CC-9D987F2CD1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9688" y="1112838"/>
            <a:ext cx="2803525" cy="8953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72" tIns="50387" rIns="100772" bIns="50387">
            <a:spAutoFit/>
          </a:bodyPr>
          <a:lstStyle>
            <a:lvl1pPr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600" b="0">
                <a:solidFill>
                  <a:schemeClr val="accent2"/>
                </a:solidFill>
                <a:latin typeface="Comic Sans MS" panose="030F0702030302020204" pitchFamily="66" charset="0"/>
                <a:ea typeface="MS PGothic" panose="020B0600070205080204" pitchFamily="34" charset="-128"/>
                <a:cs typeface="Arial" panose="020B0604020202020204" pitchFamily="34" charset="0"/>
              </a:rPr>
              <a:t>delegate request</a:t>
            </a:r>
          </a:p>
          <a:p>
            <a:r>
              <a:rPr lang="en-US" altLang="en-US" sz="2600" b="0">
                <a:solidFill>
                  <a:schemeClr val="accent2"/>
                </a:solidFill>
                <a:latin typeface="Comic Sans MS" panose="030F0702030302020204" pitchFamily="66" charset="0"/>
                <a:ea typeface="MS PGothic" panose="020B0600070205080204" pitchFamily="34" charset="-128"/>
                <a:cs typeface="Arial" panose="020B0604020202020204" pitchFamily="34" charset="0"/>
              </a:rPr>
              <a:t>to real subject</a:t>
            </a:r>
            <a:endParaRPr lang="en-US" altLang="en-US" sz="2600" b="0">
              <a:solidFill>
                <a:schemeClr val="tx1"/>
              </a:solidFill>
              <a:latin typeface="Comic Sans MS" panose="030F0702030302020204" pitchFamily="66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6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66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6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266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6696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>
            <a:extLst>
              <a:ext uri="{FF2B5EF4-FFF2-40B4-BE49-F238E27FC236}">
                <a16:creationId xmlns:a16="http://schemas.microsoft.com/office/drawing/2014/main" id="{60BCE629-0F45-9FED-C456-216882D2C67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41363" y="222250"/>
            <a:ext cx="8596312" cy="1255713"/>
          </a:xfrm>
        </p:spPr>
        <p:txBody>
          <a:bodyPr anchor="t"/>
          <a:lstStyle/>
          <a:p>
            <a:r>
              <a:rPr lang="en-US" altLang="en-US" sz="3200"/>
              <a:t>Proxy Example 1 - the Client</a:t>
            </a:r>
          </a:p>
        </p:txBody>
      </p:sp>
      <p:sp>
        <p:nvSpPr>
          <p:cNvPr id="124931" name="Rectangle 3">
            <a:extLst>
              <a:ext uri="{FF2B5EF4-FFF2-40B4-BE49-F238E27FC236}">
                <a16:creationId xmlns:a16="http://schemas.microsoft.com/office/drawing/2014/main" id="{EC22FAEC-FBB2-3639-EFEB-620B8F20F4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50900"/>
            <a:ext cx="10080625" cy="6257925"/>
          </a:xfrm>
          <a:prstGeom prst="rect">
            <a:avLst/>
          </a:prstGeom>
          <a:solidFill>
            <a:srgbClr val="FFFFCC"/>
          </a:solidFill>
          <a:ln w="9525">
            <a:solidFill>
              <a:srgbClr val="00027F"/>
            </a:solidFill>
            <a:miter lim="800000"/>
            <a:headEnd/>
            <a:tailEnd/>
          </a:ln>
        </p:spPr>
        <p:txBody>
          <a:bodyPr lIns="100772" tIns="50387" rIns="100772" bIns="50387">
            <a:spAutoFit/>
          </a:bodyPr>
          <a:lstStyle>
            <a:lvl1pPr defTabSz="42068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42068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42068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42068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42068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2068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2068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2068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2068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3200" b="0">
                <a:solidFill>
                  <a:srgbClr val="0000CC"/>
                </a:solidFill>
                <a:latin typeface="Comic Sans MS" panose="030F0702030302020204" pitchFamily="66" charset="0"/>
                <a:ea typeface="MS PGothic" panose="020B0600070205080204" pitchFamily="34" charset="-128"/>
                <a:cs typeface="Arial" panose="020B0604020202020204" pitchFamily="34" charset="0"/>
              </a:rPr>
              <a:t>public class ProxyExample {</a:t>
            </a:r>
          </a:p>
          <a:p>
            <a:r>
              <a:rPr lang="en-US" altLang="en-US" sz="3200" b="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  <a:cs typeface="Arial" panose="020B0604020202020204" pitchFamily="34" charset="0"/>
              </a:rPr>
              <a:t>	</a:t>
            </a:r>
            <a:r>
              <a:rPr lang="en-US" altLang="en-US" sz="3200" b="0">
                <a:solidFill>
                  <a:srgbClr val="336600"/>
                </a:solidFill>
                <a:latin typeface="Comic Sans MS" panose="030F0702030302020204" pitchFamily="66" charset="0"/>
                <a:ea typeface="MS PGothic" panose="020B0600070205080204" pitchFamily="34" charset="-128"/>
                <a:cs typeface="Arial" panose="020B0604020202020204" pitchFamily="34" charset="0"/>
              </a:rPr>
              <a:t>public static void main(String[] args) {</a:t>
            </a:r>
          </a:p>
          <a:p>
            <a:endParaRPr lang="en-US" altLang="en-US" sz="3200" b="0">
              <a:solidFill>
                <a:srgbClr val="336600"/>
              </a:solidFill>
              <a:latin typeface="Comic Sans MS" panose="030F0702030302020204" pitchFamily="66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r>
              <a:rPr lang="en-US" altLang="en-US" sz="3200" b="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  <a:cs typeface="Arial" panose="020B0604020202020204" pitchFamily="34" charset="0"/>
              </a:rPr>
              <a:t>		</a:t>
            </a:r>
            <a:r>
              <a:rPr lang="en-US" altLang="en-US" sz="2800" b="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  <a:cs typeface="Arial" panose="020B0604020202020204" pitchFamily="34" charset="0"/>
              </a:rPr>
              <a:t>ArrayList&lt;Image&gt; images = new ArrayList&lt;Image&gt;();</a:t>
            </a:r>
          </a:p>
          <a:p>
            <a:r>
              <a:rPr lang="en-US" altLang="en-US" sz="2800" b="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  <a:cs typeface="Arial" panose="020B0604020202020204" pitchFamily="34" charset="0"/>
              </a:rPr>
              <a:t>		images.add(new ProxyImage("HiRes_10MB_Photo1"));</a:t>
            </a:r>
          </a:p>
          <a:p>
            <a:r>
              <a:rPr lang="en-US" altLang="en-US" sz="2800" b="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  <a:cs typeface="Arial" panose="020B0604020202020204" pitchFamily="34" charset="0"/>
              </a:rPr>
              <a:t>		images.add(new ProxyImage("HiRes_10MB_Photo2"));</a:t>
            </a:r>
          </a:p>
          <a:p>
            <a:r>
              <a:rPr lang="en-US" altLang="en-US" sz="2800" b="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  <a:cs typeface="Arial" panose="020B0604020202020204" pitchFamily="34" charset="0"/>
              </a:rPr>
              <a:t>		images.add(new ProxyImage("HiRes_10MB_Photo3"));</a:t>
            </a:r>
          </a:p>
          <a:p>
            <a:endParaRPr lang="en-US" altLang="en-US" sz="2800" b="0">
              <a:solidFill>
                <a:schemeClr val="tx1"/>
              </a:solidFill>
              <a:latin typeface="Comic Sans MS" panose="030F0702030302020204" pitchFamily="66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r>
              <a:rPr lang="en-US" altLang="en-US" sz="3200" b="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  <a:cs typeface="Arial" panose="020B0604020202020204" pitchFamily="34" charset="0"/>
              </a:rPr>
              <a:t>		images.get(0).displayImage();</a:t>
            </a:r>
          </a:p>
          <a:p>
            <a:r>
              <a:rPr lang="en-US" altLang="en-US" sz="3200" b="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  <a:cs typeface="Arial" panose="020B0604020202020204" pitchFamily="34" charset="0"/>
              </a:rPr>
              <a:t>		images.get(1).displayImage();</a:t>
            </a:r>
          </a:p>
          <a:p>
            <a:r>
              <a:rPr lang="en-US" altLang="en-US" sz="3200" b="0">
                <a:solidFill>
                  <a:schemeClr val="tx1"/>
                </a:solidFill>
                <a:ea typeface="MS PGothic" panose="020B0600070205080204" pitchFamily="34" charset="-128"/>
                <a:cs typeface="Arial" panose="020B0604020202020204" pitchFamily="34" charset="0"/>
              </a:rPr>
              <a:t>        </a:t>
            </a:r>
            <a:r>
              <a:rPr lang="en-US" altLang="en-US" sz="3200" b="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  <a:cs typeface="Arial" panose="020B0604020202020204" pitchFamily="34" charset="0"/>
              </a:rPr>
              <a:t>images.get(0).loadImage();</a:t>
            </a:r>
            <a:endParaRPr lang="en-US" altLang="en-US" sz="2800" b="0">
              <a:solidFill>
                <a:schemeClr val="tx1"/>
              </a:solidFill>
              <a:latin typeface="Comic Sans MS" panose="030F0702030302020204" pitchFamily="66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r>
              <a:rPr lang="en-US" altLang="en-US" sz="3200" b="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  <a:cs typeface="Arial" panose="020B0604020202020204" pitchFamily="34" charset="0"/>
              </a:rPr>
              <a:t>	</a:t>
            </a:r>
            <a:r>
              <a:rPr lang="en-US" altLang="en-US" sz="3200" b="0">
                <a:solidFill>
                  <a:srgbClr val="336600"/>
                </a:solidFill>
                <a:latin typeface="Comic Sans MS" panose="030F0702030302020204" pitchFamily="66" charset="0"/>
                <a:ea typeface="MS PGothic" panose="020B0600070205080204" pitchFamily="34" charset="-128"/>
                <a:cs typeface="Arial" panose="020B0604020202020204" pitchFamily="34" charset="0"/>
              </a:rPr>
              <a:t>}</a:t>
            </a:r>
          </a:p>
          <a:p>
            <a:r>
              <a:rPr lang="en-US" altLang="en-US" sz="3200" b="0">
                <a:solidFill>
                  <a:srgbClr val="0000CC"/>
                </a:solidFill>
                <a:latin typeface="Comic Sans MS" panose="030F0702030302020204" pitchFamily="66" charset="0"/>
                <a:ea typeface="MS PGothic" panose="020B0600070205080204" pitchFamily="34" charset="-128"/>
                <a:cs typeface="Arial" panose="020B0604020202020204" pitchFamily="34" charset="0"/>
              </a:rPr>
              <a:t>}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>
            <a:extLst>
              <a:ext uri="{FF2B5EF4-FFF2-40B4-BE49-F238E27FC236}">
                <a16:creationId xmlns:a16="http://schemas.microsoft.com/office/drawing/2014/main" id="{E4BB4DE7-4C95-6F90-2BEE-9FCFC8840E2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96913" y="0"/>
            <a:ext cx="8596312" cy="731838"/>
          </a:xfrm>
        </p:spPr>
        <p:txBody>
          <a:bodyPr/>
          <a:lstStyle/>
          <a:p>
            <a:r>
              <a:rPr lang="en-US" altLang="en-US" sz="3200"/>
              <a:t>Before Proxy…</a:t>
            </a:r>
          </a:p>
        </p:txBody>
      </p:sp>
      <p:pic>
        <p:nvPicPr>
          <p:cNvPr id="126979" name="Picture 4">
            <a:extLst>
              <a:ext uri="{FF2B5EF4-FFF2-40B4-BE49-F238E27FC236}">
                <a16:creationId xmlns:a16="http://schemas.microsoft.com/office/drawing/2014/main" id="{1FBC0536-61F3-E9A7-C106-D1DEF5B746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81050"/>
            <a:ext cx="10080625" cy="677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>
            <a:extLst>
              <a:ext uri="{FF2B5EF4-FFF2-40B4-BE49-F238E27FC236}">
                <a16:creationId xmlns:a16="http://schemas.microsoft.com/office/drawing/2014/main" id="{A19718FB-D856-DC49-E6AA-3EB408B41F1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96913" y="0"/>
            <a:ext cx="8596312" cy="731838"/>
          </a:xfrm>
        </p:spPr>
        <p:txBody>
          <a:bodyPr/>
          <a:lstStyle/>
          <a:p>
            <a:r>
              <a:rPr lang="en-US" altLang="en-US" sz="2800"/>
              <a:t>After Proxy…</a:t>
            </a:r>
          </a:p>
        </p:txBody>
      </p:sp>
      <p:pic>
        <p:nvPicPr>
          <p:cNvPr id="128003" name="Picture 3">
            <a:extLst>
              <a:ext uri="{FF2B5EF4-FFF2-40B4-BE49-F238E27FC236}">
                <a16:creationId xmlns:a16="http://schemas.microsoft.com/office/drawing/2014/main" id="{749402C2-C845-19FC-BAD6-944FBE70F200}"/>
              </a:ext>
            </a:extLst>
          </p:cNvPr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655638"/>
            <a:ext cx="10171113" cy="6904037"/>
          </a:xfrm>
        </p:spPr>
      </p:pic>
    </p:spTree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>
            <a:extLst>
              <a:ext uri="{FF2B5EF4-FFF2-40B4-BE49-F238E27FC236}">
                <a16:creationId xmlns:a16="http://schemas.microsoft.com/office/drawing/2014/main" id="{8D457F0F-34AB-16C3-F475-5A2F0750F3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49313" y="274638"/>
            <a:ext cx="8596312" cy="668337"/>
          </a:xfrm>
        </p:spPr>
        <p:txBody>
          <a:bodyPr/>
          <a:lstStyle/>
          <a:p>
            <a:r>
              <a:rPr lang="en-CA" altLang="en-US" sz="3600"/>
              <a:t>Remote Proxy</a:t>
            </a:r>
          </a:p>
        </p:txBody>
      </p:sp>
      <p:sp>
        <p:nvSpPr>
          <p:cNvPr id="596995" name="Rectangle 3">
            <a:extLst>
              <a:ext uri="{FF2B5EF4-FFF2-40B4-BE49-F238E27FC236}">
                <a16:creationId xmlns:a16="http://schemas.microsoft.com/office/drawing/2014/main" id="{7C5BC666-FC86-AEFD-15EE-4931D5A1A3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46075" y="1265238"/>
            <a:ext cx="9601200" cy="6019800"/>
          </a:xfrm>
        </p:spPr>
        <p:txBody>
          <a:bodyPr/>
          <a:lstStyle/>
          <a:p>
            <a:pPr>
              <a:lnSpc>
                <a:spcPct val="115000"/>
              </a:lnSpc>
              <a:spcBef>
                <a:spcPct val="15000"/>
              </a:spcBef>
              <a:spcAft>
                <a:spcPct val="0"/>
              </a:spcAft>
            </a:pPr>
            <a:r>
              <a:rPr lang="en-CA" altLang="en-US"/>
              <a:t>The proxy object:</a:t>
            </a:r>
          </a:p>
          <a:p>
            <a:pPr lvl="1">
              <a:lnSpc>
                <a:spcPct val="115000"/>
              </a:lnSpc>
              <a:spcBef>
                <a:spcPct val="15000"/>
              </a:spcBef>
              <a:spcAft>
                <a:spcPts val="1200"/>
              </a:spcAft>
            </a:pPr>
            <a:r>
              <a:rPr lang="en-CA" altLang="en-US">
                <a:solidFill>
                  <a:srgbClr val="3333CC"/>
                </a:solidFill>
              </a:rPr>
              <a:t>Assembles data into a network message</a:t>
            </a:r>
          </a:p>
          <a:p>
            <a:pPr lvl="1">
              <a:lnSpc>
                <a:spcPct val="115000"/>
              </a:lnSpc>
              <a:spcBef>
                <a:spcPct val="15000"/>
              </a:spcBef>
              <a:spcAft>
                <a:spcPts val="5400"/>
              </a:spcAft>
            </a:pPr>
            <a:r>
              <a:rPr lang="en-CA" altLang="en-US">
                <a:solidFill>
                  <a:srgbClr val="3333CC"/>
                </a:solidFill>
              </a:rPr>
              <a:t>Sends it to the remote object</a:t>
            </a:r>
          </a:p>
          <a:p>
            <a:pPr>
              <a:lnSpc>
                <a:spcPct val="115000"/>
              </a:lnSpc>
              <a:spcBef>
                <a:spcPct val="15000"/>
              </a:spcBef>
              <a:spcAft>
                <a:spcPct val="0"/>
              </a:spcAft>
            </a:pPr>
            <a:r>
              <a:rPr lang="en-CA" altLang="en-US"/>
              <a:t>A remote receiver:</a:t>
            </a:r>
          </a:p>
          <a:p>
            <a:pPr lvl="1">
              <a:lnSpc>
                <a:spcPct val="115000"/>
              </a:lnSpc>
              <a:spcBef>
                <a:spcPct val="15000"/>
              </a:spcBef>
              <a:spcAft>
                <a:spcPts val="1200"/>
              </a:spcAft>
            </a:pPr>
            <a:r>
              <a:rPr lang="en-CA" altLang="en-US"/>
              <a:t>Receives data, </a:t>
            </a:r>
          </a:p>
          <a:p>
            <a:pPr lvl="1">
              <a:lnSpc>
                <a:spcPct val="115000"/>
              </a:lnSpc>
              <a:spcBef>
                <a:spcPct val="15000"/>
              </a:spcBef>
              <a:spcAft>
                <a:spcPts val="1200"/>
              </a:spcAft>
            </a:pPr>
            <a:r>
              <a:rPr lang="en-CA" altLang="en-US"/>
              <a:t>Turns it into a local message that is sent to the remote object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96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96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96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96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96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96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>
            <a:extLst>
              <a:ext uri="{FF2B5EF4-FFF2-40B4-BE49-F238E27FC236}">
                <a16:creationId xmlns:a16="http://schemas.microsoft.com/office/drawing/2014/main" id="{47E873C0-F005-5551-EF5C-C5F36144E2E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41363" y="579438"/>
            <a:ext cx="8596312" cy="1255712"/>
          </a:xfrm>
        </p:spPr>
        <p:txBody>
          <a:bodyPr anchor="t"/>
          <a:lstStyle/>
          <a:p>
            <a:r>
              <a:rPr lang="en-US" altLang="en-US" sz="3200"/>
              <a:t>Proxy remote access example</a:t>
            </a:r>
          </a:p>
        </p:txBody>
      </p:sp>
      <p:pic>
        <p:nvPicPr>
          <p:cNvPr id="131075" name="Picture 4">
            <a:extLst>
              <a:ext uri="{FF2B5EF4-FFF2-40B4-BE49-F238E27FC236}">
                <a16:creationId xmlns:a16="http://schemas.microsoft.com/office/drawing/2014/main" id="{CBC4CFC3-620C-45D5-BA70-21E24BFBF9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36638"/>
            <a:ext cx="10080625" cy="652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>
            <a:extLst>
              <a:ext uri="{FF2B5EF4-FFF2-40B4-BE49-F238E27FC236}">
                <a16:creationId xmlns:a16="http://schemas.microsoft.com/office/drawing/2014/main" id="{608A938B-B057-CB4A-66E3-98082502BA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44513" y="122238"/>
            <a:ext cx="8596312" cy="1066800"/>
          </a:xfrm>
        </p:spPr>
        <p:txBody>
          <a:bodyPr/>
          <a:lstStyle/>
          <a:p>
            <a:r>
              <a:rPr lang="en-US" altLang="en-US" sz="3600"/>
              <a:t>Remote Proxy</a:t>
            </a:r>
          </a:p>
        </p:txBody>
      </p:sp>
      <p:sp>
        <p:nvSpPr>
          <p:cNvPr id="506883" name="Rectangle 3">
            <a:extLst>
              <a:ext uri="{FF2B5EF4-FFF2-40B4-BE49-F238E27FC236}">
                <a16:creationId xmlns:a16="http://schemas.microsoft.com/office/drawing/2014/main" id="{40E7F527-3E4B-8C4F-4055-E5A1F65F63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189038"/>
            <a:ext cx="9917113" cy="6019800"/>
          </a:xfrm>
        </p:spPr>
        <p:txBody>
          <a:bodyPr/>
          <a:lstStyle/>
          <a:p>
            <a:pPr>
              <a:lnSpc>
                <a:spcPct val="114000"/>
              </a:lnSpc>
              <a:spcBef>
                <a:spcPct val="10000"/>
              </a:spcBef>
              <a:spcAft>
                <a:spcPct val="0"/>
              </a:spcAft>
            </a:pPr>
            <a:r>
              <a:rPr lang="en-US" altLang="en-US" sz="3200" b="1">
                <a:solidFill>
                  <a:srgbClr val="0000CC"/>
                </a:solidFill>
              </a:rPr>
              <a:t>Stand-in for an object often needed because it is:</a:t>
            </a:r>
          </a:p>
          <a:p>
            <a:pPr lvl="1">
              <a:lnSpc>
                <a:spcPct val="114000"/>
              </a:lnSpc>
              <a:spcBef>
                <a:spcPct val="10000"/>
              </a:spcBef>
              <a:spcAft>
                <a:spcPts val="1200"/>
              </a:spcAft>
            </a:pPr>
            <a:r>
              <a:rPr lang="en-US" altLang="en-US" sz="2800"/>
              <a:t>Not locally available;</a:t>
            </a:r>
          </a:p>
          <a:p>
            <a:pPr lvl="1">
              <a:lnSpc>
                <a:spcPct val="114000"/>
              </a:lnSpc>
              <a:spcBef>
                <a:spcPct val="10000"/>
              </a:spcBef>
              <a:spcAft>
                <a:spcPts val="1200"/>
              </a:spcAft>
            </a:pPr>
            <a:r>
              <a:rPr lang="en-US" altLang="en-US" sz="2800"/>
              <a:t>Instantiation and access are complex</a:t>
            </a:r>
          </a:p>
          <a:p>
            <a:pPr lvl="1">
              <a:lnSpc>
                <a:spcPct val="114000"/>
              </a:lnSpc>
              <a:spcBef>
                <a:spcPct val="10000"/>
              </a:spcBef>
              <a:spcAft>
                <a:spcPts val="3000"/>
              </a:spcAft>
            </a:pPr>
            <a:r>
              <a:rPr lang="en-US" altLang="en-US" sz="2800"/>
              <a:t>Needs protected access for security.</a:t>
            </a:r>
          </a:p>
          <a:p>
            <a:pPr>
              <a:lnSpc>
                <a:spcPct val="114000"/>
              </a:lnSpc>
              <a:spcBef>
                <a:spcPct val="10000"/>
              </a:spcBef>
              <a:spcAft>
                <a:spcPct val="0"/>
              </a:spcAft>
            </a:pPr>
            <a:r>
              <a:rPr lang="en-US" altLang="en-US" sz="3200" b="1">
                <a:solidFill>
                  <a:srgbClr val="0000CC"/>
                </a:solidFill>
              </a:rPr>
              <a:t>The stand-in must:</a:t>
            </a:r>
          </a:p>
          <a:p>
            <a:pPr lvl="1">
              <a:lnSpc>
                <a:spcPct val="114000"/>
              </a:lnSpc>
              <a:spcBef>
                <a:spcPct val="10000"/>
              </a:spcBef>
              <a:spcAft>
                <a:spcPts val="1200"/>
              </a:spcAft>
            </a:pPr>
            <a:r>
              <a:rPr lang="en-US" altLang="en-US" sz="2800"/>
              <a:t>Have the same interface as the real object;</a:t>
            </a:r>
          </a:p>
          <a:p>
            <a:pPr lvl="1">
              <a:lnSpc>
                <a:spcPct val="114000"/>
              </a:lnSpc>
              <a:spcBef>
                <a:spcPct val="10000"/>
              </a:spcBef>
              <a:spcAft>
                <a:spcPts val="1200"/>
              </a:spcAft>
            </a:pPr>
            <a:r>
              <a:rPr lang="en-US" altLang="en-US" sz="2800"/>
              <a:t>Handle as many messages as it can;</a:t>
            </a:r>
          </a:p>
          <a:p>
            <a:pPr lvl="1">
              <a:lnSpc>
                <a:spcPct val="114000"/>
              </a:lnSpc>
              <a:spcBef>
                <a:spcPct val="10000"/>
              </a:spcBef>
              <a:spcAft>
                <a:spcPts val="1200"/>
              </a:spcAft>
            </a:pPr>
            <a:r>
              <a:rPr lang="en-US" altLang="en-US" sz="2800"/>
              <a:t>Delegate messages to the real object when necessary.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6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6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06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06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06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06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06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06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6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6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06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06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Text Box 1">
            <a:extLst>
              <a:ext uri="{FF2B5EF4-FFF2-40B4-BE49-F238E27FC236}">
                <a16:creationId xmlns:a16="http://schemas.microsoft.com/office/drawing/2014/main" id="{9CF9AB4E-0A42-3758-3033-F5B6433C33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288" y="350838"/>
            <a:ext cx="4546600" cy="774700"/>
          </a:xfrm>
          <a:prstGeom prst="rect">
            <a:avLst/>
          </a:prstGeom>
          <a:solidFill>
            <a:srgbClr val="FFFFCC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lIns="99187" tIns="51577" rIns="99187" bIns="51577" anchor="ctr"/>
          <a:lstStyle>
            <a:lvl1pPr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3613" algn="l"/>
                <a:tab pos="7051675" algn="l"/>
                <a:tab pos="8059738" algn="l"/>
                <a:tab pos="9067800" algn="l"/>
                <a:tab pos="10075863" algn="l"/>
                <a:tab pos="11083925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3613" algn="l"/>
                <a:tab pos="7051675" algn="l"/>
                <a:tab pos="8059738" algn="l"/>
                <a:tab pos="9067800" algn="l"/>
                <a:tab pos="10075863" algn="l"/>
                <a:tab pos="11083925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3613" algn="l"/>
                <a:tab pos="7051675" algn="l"/>
                <a:tab pos="8059738" algn="l"/>
                <a:tab pos="9067800" algn="l"/>
                <a:tab pos="10075863" algn="l"/>
                <a:tab pos="11083925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3613" algn="l"/>
                <a:tab pos="7051675" algn="l"/>
                <a:tab pos="8059738" algn="l"/>
                <a:tab pos="9067800" algn="l"/>
                <a:tab pos="10075863" algn="l"/>
                <a:tab pos="11083925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3613" algn="l"/>
                <a:tab pos="7051675" algn="l"/>
                <a:tab pos="8059738" algn="l"/>
                <a:tab pos="9067800" algn="l"/>
                <a:tab pos="10075863" algn="l"/>
                <a:tab pos="11083925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3613" algn="l"/>
                <a:tab pos="7051675" algn="l"/>
                <a:tab pos="8059738" algn="l"/>
                <a:tab pos="9067800" algn="l"/>
                <a:tab pos="10075863" algn="l"/>
                <a:tab pos="11083925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3613" algn="l"/>
                <a:tab pos="7051675" algn="l"/>
                <a:tab pos="8059738" algn="l"/>
                <a:tab pos="9067800" algn="l"/>
                <a:tab pos="10075863" algn="l"/>
                <a:tab pos="11083925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3613" algn="l"/>
                <a:tab pos="7051675" algn="l"/>
                <a:tab pos="8059738" algn="l"/>
                <a:tab pos="9067800" algn="l"/>
                <a:tab pos="10075863" algn="l"/>
                <a:tab pos="11083925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3613" algn="l"/>
                <a:tab pos="7051675" algn="l"/>
                <a:tab pos="8059738" algn="l"/>
                <a:tab pos="9067800" algn="l"/>
                <a:tab pos="10075863" algn="l"/>
                <a:tab pos="11083925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IN" altLang="en-US" sz="28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Remote Proxy Pattern Structure</a:t>
            </a:r>
          </a:p>
        </p:txBody>
      </p:sp>
      <p:sp>
        <p:nvSpPr>
          <p:cNvPr id="134147" name="Rectangle 2">
            <a:extLst>
              <a:ext uri="{FF2B5EF4-FFF2-40B4-BE49-F238E27FC236}">
                <a16:creationId xmlns:a16="http://schemas.microsoft.com/office/drawing/2014/main" id="{24BA39F4-9730-B2F6-0E41-AF17BFF5E6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6100" y="960438"/>
            <a:ext cx="2205038" cy="2971800"/>
          </a:xfrm>
          <a:prstGeom prst="rect">
            <a:avLst/>
          </a:prstGeom>
          <a:solidFill>
            <a:srgbClr val="FFFFCC"/>
          </a:solidFill>
          <a:ln w="18000">
            <a:solidFill>
              <a:srgbClr val="000000"/>
            </a:solidFill>
            <a:round/>
            <a:headEnd/>
            <a:tailEnd/>
          </a:ln>
        </p:spPr>
        <p:txBody>
          <a:bodyPr wrap="none" lIns="98980" tIns="53988" rIns="98980" bIns="53988" anchor="ctr"/>
          <a:lstStyle>
            <a:lvl1pPr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3613" algn="l"/>
                <a:tab pos="7051675" algn="l"/>
                <a:tab pos="8059738" algn="l"/>
                <a:tab pos="9067800" algn="l"/>
                <a:tab pos="10075863" algn="l"/>
                <a:tab pos="11083925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3613" algn="l"/>
                <a:tab pos="7051675" algn="l"/>
                <a:tab pos="8059738" algn="l"/>
                <a:tab pos="9067800" algn="l"/>
                <a:tab pos="10075863" algn="l"/>
                <a:tab pos="11083925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3613" algn="l"/>
                <a:tab pos="7051675" algn="l"/>
                <a:tab pos="8059738" algn="l"/>
                <a:tab pos="9067800" algn="l"/>
                <a:tab pos="10075863" algn="l"/>
                <a:tab pos="11083925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3613" algn="l"/>
                <a:tab pos="7051675" algn="l"/>
                <a:tab pos="8059738" algn="l"/>
                <a:tab pos="9067800" algn="l"/>
                <a:tab pos="10075863" algn="l"/>
                <a:tab pos="11083925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3613" algn="l"/>
                <a:tab pos="7051675" algn="l"/>
                <a:tab pos="8059738" algn="l"/>
                <a:tab pos="9067800" algn="l"/>
                <a:tab pos="10075863" algn="l"/>
                <a:tab pos="11083925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3613" algn="l"/>
                <a:tab pos="7051675" algn="l"/>
                <a:tab pos="8059738" algn="l"/>
                <a:tab pos="9067800" algn="l"/>
                <a:tab pos="10075863" algn="l"/>
                <a:tab pos="11083925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3613" algn="l"/>
                <a:tab pos="7051675" algn="l"/>
                <a:tab pos="8059738" algn="l"/>
                <a:tab pos="9067800" algn="l"/>
                <a:tab pos="10075863" algn="l"/>
                <a:tab pos="11083925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3613" algn="l"/>
                <a:tab pos="7051675" algn="l"/>
                <a:tab pos="8059738" algn="l"/>
                <a:tab pos="9067800" algn="l"/>
                <a:tab pos="10075863" algn="l"/>
                <a:tab pos="11083925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3613" algn="l"/>
                <a:tab pos="7051675" algn="l"/>
                <a:tab pos="8059738" algn="l"/>
                <a:tab pos="9067800" algn="l"/>
                <a:tab pos="10075863" algn="l"/>
                <a:tab pos="11083925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IN" altLang="en-US" sz="28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Supplier</a:t>
            </a:r>
          </a:p>
        </p:txBody>
      </p:sp>
      <p:sp>
        <p:nvSpPr>
          <p:cNvPr id="134148" name="Line 3">
            <a:extLst>
              <a:ext uri="{FF2B5EF4-FFF2-40B4-BE49-F238E27FC236}">
                <a16:creationId xmlns:a16="http://schemas.microsoft.com/office/drawing/2014/main" id="{A871A92B-6F90-876D-714E-16B12BA063BB}"/>
              </a:ext>
            </a:extLst>
          </p:cNvPr>
          <p:cNvSpPr>
            <a:spLocks noChangeShapeType="1"/>
          </p:cNvSpPr>
          <p:nvPr/>
        </p:nvSpPr>
        <p:spPr bwMode="auto">
          <a:xfrm>
            <a:off x="5648325" y="2851150"/>
            <a:ext cx="2203450" cy="1588"/>
          </a:xfrm>
          <a:prstGeom prst="line">
            <a:avLst/>
          </a:prstGeom>
          <a:noFill/>
          <a:ln w="180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4149" name="Text Box 4">
            <a:extLst>
              <a:ext uri="{FF2B5EF4-FFF2-40B4-BE49-F238E27FC236}">
                <a16:creationId xmlns:a16="http://schemas.microsoft.com/office/drawing/2014/main" id="{DC891953-6AB6-F61D-6E38-EC63574379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6100" y="1230313"/>
            <a:ext cx="2343150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9982" tIns="44991" rIns="89982" bIns="44991"/>
          <a:lstStyle>
            <a:lvl1pPr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3613" algn="l"/>
                <a:tab pos="7051675" algn="l"/>
                <a:tab pos="8059738" algn="l"/>
                <a:tab pos="9067800" algn="l"/>
                <a:tab pos="10075863" algn="l"/>
                <a:tab pos="11083925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3613" algn="l"/>
                <a:tab pos="7051675" algn="l"/>
                <a:tab pos="8059738" algn="l"/>
                <a:tab pos="9067800" algn="l"/>
                <a:tab pos="10075863" algn="l"/>
                <a:tab pos="11083925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3613" algn="l"/>
                <a:tab pos="7051675" algn="l"/>
                <a:tab pos="8059738" algn="l"/>
                <a:tab pos="9067800" algn="l"/>
                <a:tab pos="10075863" algn="l"/>
                <a:tab pos="11083925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3613" algn="l"/>
                <a:tab pos="7051675" algn="l"/>
                <a:tab pos="8059738" algn="l"/>
                <a:tab pos="9067800" algn="l"/>
                <a:tab pos="10075863" algn="l"/>
                <a:tab pos="11083925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3613" algn="l"/>
                <a:tab pos="7051675" algn="l"/>
                <a:tab pos="8059738" algn="l"/>
                <a:tab pos="9067800" algn="l"/>
                <a:tab pos="10075863" algn="l"/>
                <a:tab pos="11083925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3613" algn="l"/>
                <a:tab pos="7051675" algn="l"/>
                <a:tab pos="8059738" algn="l"/>
                <a:tab pos="9067800" algn="l"/>
                <a:tab pos="10075863" algn="l"/>
                <a:tab pos="11083925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3613" algn="l"/>
                <a:tab pos="7051675" algn="l"/>
                <a:tab pos="8059738" algn="l"/>
                <a:tab pos="9067800" algn="l"/>
                <a:tab pos="10075863" algn="l"/>
                <a:tab pos="11083925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3613" algn="l"/>
                <a:tab pos="7051675" algn="l"/>
                <a:tab pos="8059738" algn="l"/>
                <a:tab pos="9067800" algn="l"/>
                <a:tab pos="10075863" algn="l"/>
                <a:tab pos="11083925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3613" algn="l"/>
                <a:tab pos="7051675" algn="l"/>
                <a:tab pos="8059738" algn="l"/>
                <a:tab pos="9067800" algn="l"/>
                <a:tab pos="10075863" algn="l"/>
                <a:tab pos="11083925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IN" altLang="en-US" sz="24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&lt;&lt;interface&gt;&gt;</a:t>
            </a:r>
          </a:p>
        </p:txBody>
      </p:sp>
      <p:sp>
        <p:nvSpPr>
          <p:cNvPr id="134150" name="Text Box 5">
            <a:extLst>
              <a:ext uri="{FF2B5EF4-FFF2-40B4-BE49-F238E27FC236}">
                <a16:creationId xmlns:a16="http://schemas.microsoft.com/office/drawing/2014/main" id="{D155F53D-C955-42A6-1B68-DA14872B46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2313" y="3122613"/>
            <a:ext cx="1846262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9982" tIns="44991" rIns="89982" bIns="44991"/>
          <a:lstStyle>
            <a:lvl1pPr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3613" algn="l"/>
                <a:tab pos="7051675" algn="l"/>
                <a:tab pos="8059738" algn="l"/>
                <a:tab pos="9067800" algn="l"/>
                <a:tab pos="10075863" algn="l"/>
                <a:tab pos="11083925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3613" algn="l"/>
                <a:tab pos="7051675" algn="l"/>
                <a:tab pos="8059738" algn="l"/>
                <a:tab pos="9067800" algn="l"/>
                <a:tab pos="10075863" algn="l"/>
                <a:tab pos="11083925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3613" algn="l"/>
                <a:tab pos="7051675" algn="l"/>
                <a:tab pos="8059738" algn="l"/>
                <a:tab pos="9067800" algn="l"/>
                <a:tab pos="10075863" algn="l"/>
                <a:tab pos="11083925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3613" algn="l"/>
                <a:tab pos="7051675" algn="l"/>
                <a:tab pos="8059738" algn="l"/>
                <a:tab pos="9067800" algn="l"/>
                <a:tab pos="10075863" algn="l"/>
                <a:tab pos="11083925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3613" algn="l"/>
                <a:tab pos="7051675" algn="l"/>
                <a:tab pos="8059738" algn="l"/>
                <a:tab pos="9067800" algn="l"/>
                <a:tab pos="10075863" algn="l"/>
                <a:tab pos="11083925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3613" algn="l"/>
                <a:tab pos="7051675" algn="l"/>
                <a:tab pos="8059738" algn="l"/>
                <a:tab pos="9067800" algn="l"/>
                <a:tab pos="10075863" algn="l"/>
                <a:tab pos="11083925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3613" algn="l"/>
                <a:tab pos="7051675" algn="l"/>
                <a:tab pos="8059738" algn="l"/>
                <a:tab pos="9067800" algn="l"/>
                <a:tab pos="10075863" algn="l"/>
                <a:tab pos="11083925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3613" algn="l"/>
                <a:tab pos="7051675" algn="l"/>
                <a:tab pos="8059738" algn="l"/>
                <a:tab pos="9067800" algn="l"/>
                <a:tab pos="10075863" algn="l"/>
                <a:tab pos="11083925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3613" algn="l"/>
                <a:tab pos="7051675" algn="l"/>
                <a:tab pos="8059738" algn="l"/>
                <a:tab pos="9067800" algn="l"/>
                <a:tab pos="10075863" algn="l"/>
                <a:tab pos="11083925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IN" altLang="en-US" sz="28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request()</a:t>
            </a:r>
          </a:p>
        </p:txBody>
      </p:sp>
      <p:sp>
        <p:nvSpPr>
          <p:cNvPr id="134151" name="Rectangle 6">
            <a:extLst>
              <a:ext uri="{FF2B5EF4-FFF2-40B4-BE49-F238E27FC236}">
                <a16:creationId xmlns:a16="http://schemas.microsoft.com/office/drawing/2014/main" id="{D798D24D-4624-B3AE-B40C-6039BD8A5F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826125"/>
            <a:ext cx="2108200" cy="809625"/>
          </a:xfrm>
          <a:prstGeom prst="rect">
            <a:avLst/>
          </a:prstGeom>
          <a:solidFill>
            <a:srgbClr val="FFFFCC"/>
          </a:solidFill>
          <a:ln w="18000">
            <a:solidFill>
              <a:srgbClr val="000000"/>
            </a:solidFill>
            <a:round/>
            <a:headEnd/>
            <a:tailEnd/>
          </a:ln>
        </p:spPr>
        <p:txBody>
          <a:bodyPr wrap="none" lIns="98980" tIns="53988" rIns="98980" bIns="53988" anchor="ctr"/>
          <a:lstStyle>
            <a:lvl1pPr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3613" algn="l"/>
                <a:tab pos="7051675" algn="l"/>
                <a:tab pos="8059738" algn="l"/>
                <a:tab pos="9067800" algn="l"/>
                <a:tab pos="10075863" algn="l"/>
                <a:tab pos="11083925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3613" algn="l"/>
                <a:tab pos="7051675" algn="l"/>
                <a:tab pos="8059738" algn="l"/>
                <a:tab pos="9067800" algn="l"/>
                <a:tab pos="10075863" algn="l"/>
                <a:tab pos="11083925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3613" algn="l"/>
                <a:tab pos="7051675" algn="l"/>
                <a:tab pos="8059738" algn="l"/>
                <a:tab pos="9067800" algn="l"/>
                <a:tab pos="10075863" algn="l"/>
                <a:tab pos="11083925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3613" algn="l"/>
                <a:tab pos="7051675" algn="l"/>
                <a:tab pos="8059738" algn="l"/>
                <a:tab pos="9067800" algn="l"/>
                <a:tab pos="10075863" algn="l"/>
                <a:tab pos="11083925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3613" algn="l"/>
                <a:tab pos="7051675" algn="l"/>
                <a:tab pos="8059738" algn="l"/>
                <a:tab pos="9067800" algn="l"/>
                <a:tab pos="10075863" algn="l"/>
                <a:tab pos="11083925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3613" algn="l"/>
                <a:tab pos="7051675" algn="l"/>
                <a:tab pos="8059738" algn="l"/>
                <a:tab pos="9067800" algn="l"/>
                <a:tab pos="10075863" algn="l"/>
                <a:tab pos="11083925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3613" algn="l"/>
                <a:tab pos="7051675" algn="l"/>
                <a:tab pos="8059738" algn="l"/>
                <a:tab pos="9067800" algn="l"/>
                <a:tab pos="10075863" algn="l"/>
                <a:tab pos="11083925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3613" algn="l"/>
                <a:tab pos="7051675" algn="l"/>
                <a:tab pos="8059738" algn="l"/>
                <a:tab pos="9067800" algn="l"/>
                <a:tab pos="10075863" algn="l"/>
                <a:tab pos="11083925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3613" algn="l"/>
                <a:tab pos="7051675" algn="l"/>
                <a:tab pos="8059738" algn="l"/>
                <a:tab pos="9067800" algn="l"/>
                <a:tab pos="10075863" algn="l"/>
                <a:tab pos="11083925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IN" altLang="en-US" sz="28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Client</a:t>
            </a:r>
          </a:p>
        </p:txBody>
      </p:sp>
      <p:sp>
        <p:nvSpPr>
          <p:cNvPr id="134152" name="Rectangle 7">
            <a:extLst>
              <a:ext uri="{FF2B5EF4-FFF2-40B4-BE49-F238E27FC236}">
                <a16:creationId xmlns:a16="http://schemas.microsoft.com/office/drawing/2014/main" id="{0F9A7E34-172D-D10D-F061-B5A703C11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6313" y="5826125"/>
            <a:ext cx="2578100" cy="809625"/>
          </a:xfrm>
          <a:prstGeom prst="rect">
            <a:avLst/>
          </a:prstGeom>
          <a:solidFill>
            <a:srgbClr val="FFFFCC"/>
          </a:solidFill>
          <a:ln w="18000">
            <a:solidFill>
              <a:srgbClr val="000000"/>
            </a:solidFill>
            <a:round/>
            <a:headEnd/>
            <a:tailEnd/>
          </a:ln>
        </p:spPr>
        <p:txBody>
          <a:bodyPr wrap="none" lIns="98980" tIns="53988" rIns="98980" bIns="53988" anchor="ctr"/>
          <a:lstStyle>
            <a:lvl1pPr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3613" algn="l"/>
                <a:tab pos="7051675" algn="l"/>
                <a:tab pos="8059738" algn="l"/>
                <a:tab pos="9067800" algn="l"/>
                <a:tab pos="10075863" algn="l"/>
                <a:tab pos="11083925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3613" algn="l"/>
                <a:tab pos="7051675" algn="l"/>
                <a:tab pos="8059738" algn="l"/>
                <a:tab pos="9067800" algn="l"/>
                <a:tab pos="10075863" algn="l"/>
                <a:tab pos="11083925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3613" algn="l"/>
                <a:tab pos="7051675" algn="l"/>
                <a:tab pos="8059738" algn="l"/>
                <a:tab pos="9067800" algn="l"/>
                <a:tab pos="10075863" algn="l"/>
                <a:tab pos="11083925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3613" algn="l"/>
                <a:tab pos="7051675" algn="l"/>
                <a:tab pos="8059738" algn="l"/>
                <a:tab pos="9067800" algn="l"/>
                <a:tab pos="10075863" algn="l"/>
                <a:tab pos="11083925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3613" algn="l"/>
                <a:tab pos="7051675" algn="l"/>
                <a:tab pos="8059738" algn="l"/>
                <a:tab pos="9067800" algn="l"/>
                <a:tab pos="10075863" algn="l"/>
                <a:tab pos="11083925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3613" algn="l"/>
                <a:tab pos="7051675" algn="l"/>
                <a:tab pos="8059738" algn="l"/>
                <a:tab pos="9067800" algn="l"/>
                <a:tab pos="10075863" algn="l"/>
                <a:tab pos="11083925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3613" algn="l"/>
                <a:tab pos="7051675" algn="l"/>
                <a:tab pos="8059738" algn="l"/>
                <a:tab pos="9067800" algn="l"/>
                <a:tab pos="10075863" algn="l"/>
                <a:tab pos="11083925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3613" algn="l"/>
                <a:tab pos="7051675" algn="l"/>
                <a:tab pos="8059738" algn="l"/>
                <a:tab pos="9067800" algn="l"/>
                <a:tab pos="10075863" algn="l"/>
                <a:tab pos="11083925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3613" algn="l"/>
                <a:tab pos="7051675" algn="l"/>
                <a:tab pos="8059738" algn="l"/>
                <a:tab pos="9067800" algn="l"/>
                <a:tab pos="10075863" algn="l"/>
                <a:tab pos="11083925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IN" altLang="en-US" sz="28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ProxySupplier</a:t>
            </a:r>
          </a:p>
        </p:txBody>
      </p:sp>
      <p:sp>
        <p:nvSpPr>
          <p:cNvPr id="134153" name="Rectangle 8">
            <a:extLst>
              <a:ext uri="{FF2B5EF4-FFF2-40B4-BE49-F238E27FC236}">
                <a16:creationId xmlns:a16="http://schemas.microsoft.com/office/drawing/2014/main" id="{67799B28-A9E2-5E1E-E4F9-732452193F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2525" y="5826125"/>
            <a:ext cx="2578100" cy="809625"/>
          </a:xfrm>
          <a:prstGeom prst="rect">
            <a:avLst/>
          </a:prstGeom>
          <a:solidFill>
            <a:srgbClr val="FFFFCC"/>
          </a:solidFill>
          <a:ln w="18000">
            <a:solidFill>
              <a:srgbClr val="000000"/>
            </a:solidFill>
            <a:round/>
            <a:headEnd/>
            <a:tailEnd/>
          </a:ln>
        </p:spPr>
        <p:txBody>
          <a:bodyPr wrap="none" lIns="98980" tIns="53988" rIns="98980" bIns="53988" anchor="ctr"/>
          <a:lstStyle>
            <a:lvl1pPr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3613" algn="l"/>
                <a:tab pos="7051675" algn="l"/>
                <a:tab pos="8059738" algn="l"/>
                <a:tab pos="9067800" algn="l"/>
                <a:tab pos="10075863" algn="l"/>
                <a:tab pos="11083925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3613" algn="l"/>
                <a:tab pos="7051675" algn="l"/>
                <a:tab pos="8059738" algn="l"/>
                <a:tab pos="9067800" algn="l"/>
                <a:tab pos="10075863" algn="l"/>
                <a:tab pos="11083925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3613" algn="l"/>
                <a:tab pos="7051675" algn="l"/>
                <a:tab pos="8059738" algn="l"/>
                <a:tab pos="9067800" algn="l"/>
                <a:tab pos="10075863" algn="l"/>
                <a:tab pos="11083925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3613" algn="l"/>
                <a:tab pos="7051675" algn="l"/>
                <a:tab pos="8059738" algn="l"/>
                <a:tab pos="9067800" algn="l"/>
                <a:tab pos="10075863" algn="l"/>
                <a:tab pos="11083925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3613" algn="l"/>
                <a:tab pos="7051675" algn="l"/>
                <a:tab pos="8059738" algn="l"/>
                <a:tab pos="9067800" algn="l"/>
                <a:tab pos="10075863" algn="l"/>
                <a:tab pos="11083925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3613" algn="l"/>
                <a:tab pos="7051675" algn="l"/>
                <a:tab pos="8059738" algn="l"/>
                <a:tab pos="9067800" algn="l"/>
                <a:tab pos="10075863" algn="l"/>
                <a:tab pos="11083925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3613" algn="l"/>
                <a:tab pos="7051675" algn="l"/>
                <a:tab pos="8059738" algn="l"/>
                <a:tab pos="9067800" algn="l"/>
                <a:tab pos="10075863" algn="l"/>
                <a:tab pos="11083925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3613" algn="l"/>
                <a:tab pos="7051675" algn="l"/>
                <a:tab pos="8059738" algn="l"/>
                <a:tab pos="9067800" algn="l"/>
                <a:tab pos="10075863" algn="l"/>
                <a:tab pos="11083925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3613" algn="l"/>
                <a:tab pos="7051675" algn="l"/>
                <a:tab pos="8059738" algn="l"/>
                <a:tab pos="9067800" algn="l"/>
                <a:tab pos="10075863" algn="l"/>
                <a:tab pos="11083925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IN" altLang="en-US" sz="28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RealSupplier</a:t>
            </a:r>
          </a:p>
        </p:txBody>
      </p:sp>
      <p:sp>
        <p:nvSpPr>
          <p:cNvPr id="134154" name="Line 9">
            <a:extLst>
              <a:ext uri="{FF2B5EF4-FFF2-40B4-BE49-F238E27FC236}">
                <a16:creationId xmlns:a16="http://schemas.microsoft.com/office/drawing/2014/main" id="{08BC071C-8385-F42B-01D4-89EBECDB8E3F}"/>
              </a:ext>
            </a:extLst>
          </p:cNvPr>
          <p:cNvSpPr>
            <a:spLocks noChangeShapeType="1"/>
          </p:cNvSpPr>
          <p:nvPr/>
        </p:nvSpPr>
        <p:spPr bwMode="auto">
          <a:xfrm>
            <a:off x="2111375" y="6094413"/>
            <a:ext cx="1404938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4155" name="Line 10">
            <a:extLst>
              <a:ext uri="{FF2B5EF4-FFF2-40B4-BE49-F238E27FC236}">
                <a16:creationId xmlns:a16="http://schemas.microsoft.com/office/drawing/2014/main" id="{0A02A968-2B4F-A845-571D-231856F706C1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4413" y="6094413"/>
            <a:ext cx="1406525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4156" name="Line 11">
            <a:extLst>
              <a:ext uri="{FF2B5EF4-FFF2-40B4-BE49-F238E27FC236}">
                <a16:creationId xmlns:a16="http://schemas.microsoft.com/office/drawing/2014/main" id="{DA5AA328-3928-3CF1-6F34-8547234F7CA4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7788" y="5011738"/>
            <a:ext cx="3516312" cy="3175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4157" name="Line 12">
            <a:extLst>
              <a:ext uri="{FF2B5EF4-FFF2-40B4-BE49-F238E27FC236}">
                <a16:creationId xmlns:a16="http://schemas.microsoft.com/office/drawing/2014/main" id="{945267D1-1956-EC22-1BF2-F9617A69163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57788" y="5011738"/>
            <a:ext cx="3175" cy="815975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4158" name="Line 13">
            <a:extLst>
              <a:ext uri="{FF2B5EF4-FFF2-40B4-BE49-F238E27FC236}">
                <a16:creationId xmlns:a16="http://schemas.microsoft.com/office/drawing/2014/main" id="{84123A0A-9939-F242-F6C0-AAF3F074A62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672513" y="5011738"/>
            <a:ext cx="1587" cy="815975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4159" name="Line 14">
            <a:extLst>
              <a:ext uri="{FF2B5EF4-FFF2-40B4-BE49-F238E27FC236}">
                <a16:creationId xmlns:a16="http://schemas.microsoft.com/office/drawing/2014/main" id="{84DD17EE-005D-9B1B-82B0-A1B46710D70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97675" y="3927475"/>
            <a:ext cx="1588" cy="1087438"/>
          </a:xfrm>
          <a:prstGeom prst="line">
            <a:avLst/>
          </a:prstGeom>
          <a:noFill/>
          <a:ln w="38100">
            <a:solidFill>
              <a:srgbClr val="000000"/>
            </a:solidFill>
            <a:prstDash val="dash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>
            <a:extLst>
              <a:ext uri="{FF2B5EF4-FFF2-40B4-BE49-F238E27FC236}">
                <a16:creationId xmlns:a16="http://schemas.microsoft.com/office/drawing/2014/main" id="{2309C22C-8633-FAD9-6A4B-A7992B855B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1363" y="182563"/>
            <a:ext cx="8596312" cy="808037"/>
          </a:xfrm>
        </p:spPr>
        <p:txBody>
          <a:bodyPr/>
          <a:lstStyle/>
          <a:p>
            <a:r>
              <a:rPr lang="en-US" altLang="en-US" sz="3600"/>
              <a:t>Proxy Pattern Behavior</a:t>
            </a:r>
          </a:p>
        </p:txBody>
      </p:sp>
      <p:sp>
        <p:nvSpPr>
          <p:cNvPr id="136195" name="Rectangle 3">
            <a:extLst>
              <a:ext uri="{FF2B5EF4-FFF2-40B4-BE49-F238E27FC236}">
                <a16:creationId xmlns:a16="http://schemas.microsoft.com/office/drawing/2014/main" id="{AF176E8C-7715-9835-253F-D568F0AB3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171700"/>
            <a:ext cx="8509000" cy="4884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0" tIns="45711" rIns="91420" bIns="45711" anchor="ctr">
            <a:spAutoFit/>
          </a:bodyPr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b="0">
              <a:cs typeface="Arial" panose="020B0604020202020204" pitchFamily="34" charset="0"/>
            </a:endParaRPr>
          </a:p>
        </p:txBody>
      </p:sp>
      <p:graphicFrame>
        <p:nvGraphicFramePr>
          <p:cNvPr id="136196" name="Object 4">
            <a:extLst>
              <a:ext uri="{FF2B5EF4-FFF2-40B4-BE49-F238E27FC236}">
                <a16:creationId xmlns:a16="http://schemas.microsoft.com/office/drawing/2014/main" id="{B81D4126-CD5A-8B86-5C84-1D7146F13569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0" y="1112838"/>
          <a:ext cx="10080625" cy="6097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238195" imgH="1466393" progId="">
                  <p:embed/>
                </p:oleObj>
              </mc:Choice>
              <mc:Fallback>
                <p:oleObj name="Visio" r:id="rId2" imgW="3238195" imgH="1466393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112838"/>
                        <a:ext cx="10080625" cy="6097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197" name="TextBox 4">
            <a:extLst>
              <a:ext uri="{FF2B5EF4-FFF2-40B4-BE49-F238E27FC236}">
                <a16:creationId xmlns:a16="http://schemas.microsoft.com/office/drawing/2014/main" id="{757D3CD7-D006-9E67-B4EC-E77A7DD88D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6113" y="3932238"/>
            <a:ext cx="1981200" cy="4921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6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request0()</a:t>
            </a:r>
          </a:p>
        </p:txBody>
      </p:sp>
    </p:spTree>
  </p:cSld>
  <p:clrMapOvr>
    <a:masterClrMapping/>
  </p:clrMapOvr>
  <p:transition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>
            <a:extLst>
              <a:ext uri="{FF2B5EF4-FFF2-40B4-BE49-F238E27FC236}">
                <a16:creationId xmlns:a16="http://schemas.microsoft.com/office/drawing/2014/main" id="{F78A7C0E-1E35-7154-C79D-EB8D81092C7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20675" y="503238"/>
            <a:ext cx="8596313" cy="1255712"/>
          </a:xfrm>
        </p:spPr>
        <p:txBody>
          <a:bodyPr anchor="t"/>
          <a:lstStyle/>
          <a:p>
            <a:r>
              <a:rPr lang="en-US" altLang="en-US" sz="3600"/>
              <a:t>Proxy: An Analysis </a:t>
            </a:r>
          </a:p>
        </p:txBody>
      </p:sp>
      <p:sp>
        <p:nvSpPr>
          <p:cNvPr id="605187" name="Rectangle 3">
            <a:extLst>
              <a:ext uri="{FF2B5EF4-FFF2-40B4-BE49-F238E27FC236}">
                <a16:creationId xmlns:a16="http://schemas.microsoft.com/office/drawing/2014/main" id="{AF80AA56-17BA-EC0E-7975-69E22AC7728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92113" y="1152525"/>
            <a:ext cx="9372600" cy="3962400"/>
          </a:xfrm>
        </p:spPr>
        <p:txBody>
          <a:bodyPr anchor="ctr"/>
          <a:lstStyle/>
          <a:p>
            <a:pPr marL="417513" indent="-417513" defTabSz="912813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US" altLang="en-US" sz="3200" b="1">
                <a:solidFill>
                  <a:srgbClr val="0000CC"/>
                </a:solidFill>
              </a:rPr>
              <a:t>Consequences:</a:t>
            </a:r>
            <a:endParaRPr lang="en-US" altLang="en-US" sz="3200">
              <a:solidFill>
                <a:srgbClr val="0000CC"/>
              </a:solidFill>
            </a:endParaRPr>
          </a:p>
          <a:p>
            <a:pPr marL="417513" indent="-417513" defTabSz="912813">
              <a:lnSpc>
                <a:spcPct val="114000"/>
              </a:lnSpc>
              <a:spcBef>
                <a:spcPts val="600"/>
              </a:spcBef>
              <a:spcAft>
                <a:spcPts val="3000"/>
              </a:spcAft>
            </a:pPr>
            <a:r>
              <a:rPr lang="en-US" altLang="en-US" sz="3200"/>
              <a:t>A Proxy decouples clients from servers. A Proxy introduces a level of indirection.</a:t>
            </a:r>
          </a:p>
          <a:p>
            <a:pPr marL="417513" indent="-417513" defTabSz="912813">
              <a:lnSpc>
                <a:spcPct val="11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en-US" sz="3200" b="1">
                <a:solidFill>
                  <a:srgbClr val="7F0101"/>
                </a:solidFill>
              </a:rPr>
              <a:t>Proxy some what similar to object adapter but differs from it in that it does not change the object’s interface.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05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05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05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>
            <a:extLst>
              <a:ext uri="{FF2B5EF4-FFF2-40B4-BE49-F238E27FC236}">
                <a16:creationId xmlns:a16="http://schemas.microsoft.com/office/drawing/2014/main" id="{9179AB0E-AA95-3CA6-BC36-6AF188F0D3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58913" y="274638"/>
            <a:ext cx="6423025" cy="942975"/>
          </a:xfrm>
        </p:spPr>
        <p:txBody>
          <a:bodyPr lIns="14883" tIns="38695" rIns="14883" bIns="38695" rtlCol="0">
            <a:normAutofit/>
          </a:bodyPr>
          <a:lstStyle/>
          <a:p>
            <a:pPr>
              <a:spcBef>
                <a:spcPts val="434"/>
              </a:spcBef>
              <a:defRPr/>
            </a:pPr>
            <a:r>
              <a:rPr lang="en-GB" altLang="en-US" sz="3528" dirty="0"/>
              <a:t>Cohesion and Coupling</a:t>
            </a: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A8FC7E89-DD8C-E6DB-DBAC-5FF4FDA4D5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15913" y="1341438"/>
            <a:ext cx="9067800" cy="3568700"/>
          </a:xfrm>
        </p:spPr>
        <p:txBody>
          <a:bodyPr lIns="14883" tIns="38695" rIns="14883" bIns="38695" rtlCol="0">
            <a:noAutofit/>
          </a:bodyPr>
          <a:lstStyle/>
          <a:p>
            <a:pPr>
              <a:lnSpc>
                <a:spcPct val="114000"/>
              </a:lnSpc>
              <a:spcBef>
                <a:spcPts val="661"/>
              </a:spcBef>
              <a:spcAft>
                <a:spcPts val="661"/>
              </a:spcAft>
              <a:defRPr/>
            </a:pPr>
            <a:r>
              <a:rPr lang="en-GB" altLang="en-US" sz="3087" dirty="0"/>
              <a:t>Cohesion is a measure of: </a:t>
            </a:r>
          </a:p>
          <a:p>
            <a:pPr lvl="1">
              <a:lnSpc>
                <a:spcPct val="114000"/>
              </a:lnSpc>
              <a:spcBef>
                <a:spcPts val="661"/>
              </a:spcBef>
              <a:spcAft>
                <a:spcPts val="661"/>
              </a:spcAft>
              <a:defRPr/>
            </a:pPr>
            <a:r>
              <a:rPr lang="en-GB" altLang="en-US" dirty="0"/>
              <a:t>functional strength of a module. </a:t>
            </a:r>
          </a:p>
          <a:p>
            <a:pPr lvl="1">
              <a:lnSpc>
                <a:spcPct val="114000"/>
              </a:lnSpc>
              <a:spcBef>
                <a:spcPts val="661"/>
              </a:spcBef>
              <a:spcAft>
                <a:spcPts val="3000"/>
              </a:spcAft>
              <a:defRPr/>
            </a:pPr>
            <a:r>
              <a:rPr lang="en-GB" altLang="en-US" b="1" dirty="0">
                <a:solidFill>
                  <a:srgbClr val="0000FF"/>
                </a:solidFill>
              </a:rPr>
              <a:t>A cohesive module performs a single task or function.</a:t>
            </a:r>
          </a:p>
          <a:p>
            <a:pPr>
              <a:lnSpc>
                <a:spcPct val="114000"/>
              </a:lnSpc>
              <a:spcBef>
                <a:spcPts val="661"/>
              </a:spcBef>
              <a:spcAft>
                <a:spcPts val="661"/>
              </a:spcAft>
              <a:defRPr/>
            </a:pPr>
            <a:r>
              <a:rPr lang="en-GB" altLang="en-US" sz="3087" dirty="0"/>
              <a:t>Coupling between two modules:</a:t>
            </a:r>
          </a:p>
          <a:p>
            <a:pPr lvl="1">
              <a:lnSpc>
                <a:spcPct val="114000"/>
              </a:lnSpc>
              <a:spcBef>
                <a:spcPts val="661"/>
              </a:spcBef>
              <a:spcAft>
                <a:spcPts val="661"/>
              </a:spcAft>
              <a:defRPr/>
            </a:pPr>
            <a:r>
              <a:rPr lang="en-GB" altLang="en-US" b="1" dirty="0">
                <a:solidFill>
                  <a:srgbClr val="0000FF"/>
                </a:solidFill>
              </a:rPr>
              <a:t>A measure of the degree of  interdependence or interaction between the two modules.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>
            <a:extLst>
              <a:ext uri="{FF2B5EF4-FFF2-40B4-BE49-F238E27FC236}">
                <a16:creationId xmlns:a16="http://schemas.microsoft.com/office/drawing/2014/main" id="{F7A1544A-9FAF-2A63-B03D-E0932E257D2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22300" y="139700"/>
            <a:ext cx="8596313" cy="668338"/>
          </a:xfrm>
        </p:spPr>
        <p:txBody>
          <a:bodyPr/>
          <a:lstStyle/>
          <a:p>
            <a:r>
              <a:rPr lang="en-CA" altLang="en-US" sz="3600"/>
              <a:t>Proxy Usage: Another Example</a:t>
            </a:r>
          </a:p>
        </p:txBody>
      </p:sp>
      <p:sp>
        <p:nvSpPr>
          <p:cNvPr id="607235" name="Rectangle 3">
            <a:extLst>
              <a:ext uri="{FF2B5EF4-FFF2-40B4-BE49-F238E27FC236}">
                <a16:creationId xmlns:a16="http://schemas.microsoft.com/office/drawing/2014/main" id="{AA4582C5-EF27-A0E8-36B1-3225919D444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5875" y="960438"/>
            <a:ext cx="9840913" cy="586740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CA" altLang="en-US"/>
              <a:t>Enterprise JavaBeans and RMI provide examples of proxy usage: 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CA" altLang="en-US"/>
              <a:t>A client for RMI or EJBs gets a proxy version of an object (called stub)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CA" altLang="en-US"/>
              <a:t>The proxy communicates (over the network) with the actual object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CA" altLang="en-US" b="1">
                <a:solidFill>
                  <a:srgbClr val="0000CC"/>
                </a:solidFill>
              </a:rPr>
              <a:t>The proxy object makes remote communication appear (almost) identical to a local connection.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07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07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07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Text Box 2">
            <a:extLst>
              <a:ext uri="{FF2B5EF4-FFF2-40B4-BE49-F238E27FC236}">
                <a16:creationId xmlns:a16="http://schemas.microsoft.com/office/drawing/2014/main" id="{85C2CD76-231A-8251-7BBC-EB0204E70C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8875" y="1641475"/>
            <a:ext cx="5310188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72" tIns="50387" rIns="100772" bIns="50387">
            <a:spAutoFit/>
          </a:bodyPr>
          <a:lstStyle>
            <a:lvl1pPr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26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344515" name="Rectangle 3">
            <a:extLst>
              <a:ext uri="{FF2B5EF4-FFF2-40B4-BE49-F238E27FC236}">
                <a16:creationId xmlns:a16="http://schemas.microsoft.com/office/drawing/2014/main" id="{14FA52AB-2082-04F6-86F5-67BFD84FC6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763125" cy="726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0772" tIns="50387" rIns="100772" bIns="50387"/>
          <a:lstStyle/>
          <a:p>
            <a:pPr marL="338138" indent="-338138" defTabSz="912813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3200" dirty="0">
                <a:solidFill>
                  <a:schemeClr val="tx1"/>
                </a:solidFill>
                <a:latin typeface="+mj-lt"/>
              </a:rPr>
              <a:t>Java API Usage</a:t>
            </a:r>
          </a:p>
          <a:p>
            <a:pPr marL="455612" indent="-457200" defTabSz="912813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en-US" sz="3200" b="0" dirty="0">
                <a:solidFill>
                  <a:schemeClr val="tx1"/>
                </a:solidFill>
                <a:latin typeface="+mj-lt"/>
              </a:rPr>
              <a:t>java.rmi library --- “Remote Method Invocation”</a:t>
            </a:r>
          </a:p>
          <a:p>
            <a:pPr marL="455612" indent="-457200" defTabSz="912813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en-US" sz="3200" b="0" dirty="0">
                <a:solidFill>
                  <a:schemeClr val="tx1"/>
                </a:solidFill>
                <a:latin typeface="+mj-lt"/>
              </a:rPr>
              <a:t>Allows objects in separate virtual machines to be used as if local</a:t>
            </a:r>
          </a:p>
          <a:p>
            <a:pPr marL="455612" indent="-457200" defTabSz="912813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en-US" sz="3200" dirty="0">
                <a:solidFill>
                  <a:srgbClr val="0000CC"/>
                </a:solidFill>
                <a:latin typeface="+mj-lt"/>
              </a:rPr>
              <a:t>Uses “stub and skeleton” to handle </a:t>
            </a:r>
            <a:r>
              <a:rPr lang="en-US" sz="3200" b="0" dirty="0">
                <a:solidFill>
                  <a:schemeClr val="tx1"/>
                </a:solidFill>
                <a:latin typeface="+mj-lt"/>
              </a:rPr>
              <a:t>communication</a:t>
            </a:r>
          </a:p>
        </p:txBody>
      </p:sp>
      <p:pic>
        <p:nvPicPr>
          <p:cNvPr id="141316" name="Picture 4" descr="rmi">
            <a:extLst>
              <a:ext uri="{FF2B5EF4-FFF2-40B4-BE49-F238E27FC236}">
                <a16:creationId xmlns:a16="http://schemas.microsoft.com/office/drawing/2014/main" id="{F58DD0A4-87EA-A9F8-34AD-9A69200E99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75038"/>
            <a:ext cx="10080625" cy="3871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BD73EB0-A6BE-2CB1-D58F-D5E2194BF8AD}"/>
              </a:ext>
            </a:extLst>
          </p:cNvPr>
          <p:cNvSpPr/>
          <p:nvPr/>
        </p:nvSpPr>
        <p:spPr>
          <a:xfrm rot="19677522">
            <a:off x="6766640" y="458333"/>
            <a:ext cx="3560591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sz="5400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0000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Digression</a:t>
            </a:r>
          </a:p>
        </p:txBody>
      </p:sp>
    </p:spTree>
  </p:cSld>
  <p:clrMapOvr>
    <a:masterClrMapping/>
  </p:clrMapOvr>
  <p:transition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>
            <a:extLst>
              <a:ext uri="{FF2B5EF4-FFF2-40B4-BE49-F238E27FC236}">
                <a16:creationId xmlns:a16="http://schemas.microsoft.com/office/drawing/2014/main" id="{644B26EB-8222-356D-CCBD-B20F56BE0E4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63513" y="-87313"/>
            <a:ext cx="9161462" cy="990601"/>
          </a:xfrm>
        </p:spPr>
        <p:txBody>
          <a:bodyPr/>
          <a:lstStyle/>
          <a:p>
            <a:r>
              <a:rPr lang="en-US" altLang="en-US" sz="3200"/>
              <a:t>Known Uses: Broker Objects</a:t>
            </a:r>
          </a:p>
        </p:txBody>
      </p:sp>
      <p:sp>
        <p:nvSpPr>
          <p:cNvPr id="611331" name="Rectangle 3">
            <a:extLst>
              <a:ext uri="{FF2B5EF4-FFF2-40B4-BE49-F238E27FC236}">
                <a16:creationId xmlns:a16="http://schemas.microsoft.com/office/drawing/2014/main" id="{8BD509ED-28C5-84D1-B751-554552CCFD1D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1750" y="808038"/>
            <a:ext cx="9601200" cy="2719387"/>
          </a:xfrm>
        </p:spPr>
        <p:txBody>
          <a:bodyPr/>
          <a:lstStyle/>
          <a:p>
            <a:pPr>
              <a:spcAft>
                <a:spcPct val="0"/>
              </a:spcAft>
            </a:pPr>
            <a:r>
              <a:rPr lang="en-US" altLang="en-US" sz="3000"/>
              <a:t>The Client and Real Subject are in different processes or on different machines:</a:t>
            </a:r>
          </a:p>
          <a:p>
            <a:pPr marL="742950" lvl="1" indent="-285750">
              <a:spcAft>
                <a:spcPts val="2400"/>
              </a:spcAft>
            </a:pPr>
            <a:r>
              <a:rPr lang="en-US" altLang="en-US" sz="2800" b="1">
                <a:solidFill>
                  <a:srgbClr val="0000CC"/>
                </a:solidFill>
              </a:rPr>
              <a:t>So a direct method call will not work</a:t>
            </a:r>
          </a:p>
          <a:p>
            <a:pPr>
              <a:spcAft>
                <a:spcPct val="0"/>
              </a:spcAft>
            </a:pPr>
            <a:r>
              <a:rPr lang="en-US" altLang="en-US" sz="3200"/>
              <a:t>The Proxy's job is to pass the method call across process or machine boundaries:</a:t>
            </a:r>
          </a:p>
          <a:p>
            <a:pPr marL="742950" lvl="1" indent="-285750"/>
            <a:r>
              <a:rPr lang="en-US" altLang="en-US" sz="2800"/>
              <a:t>Return the result to the client (with Broker's help)</a:t>
            </a:r>
          </a:p>
        </p:txBody>
      </p:sp>
      <p:graphicFrame>
        <p:nvGraphicFramePr>
          <p:cNvPr id="143364" name="Object 4">
            <a:extLst>
              <a:ext uri="{FF2B5EF4-FFF2-40B4-BE49-F238E27FC236}">
                <a16:creationId xmlns:a16="http://schemas.microsoft.com/office/drawing/2014/main" id="{EEEC1460-D66E-4114-E7F0-E0BF42083A6F}"/>
              </a:ext>
            </a:extLst>
          </p:cNvPr>
          <p:cNvGraphicFramePr>
            <a:graphicFrameLocks noChangeAspect="1"/>
          </p:cNvGraphicFramePr>
          <p:nvPr>
            <p:ph sz="half" idx="4294967295"/>
          </p:nvPr>
        </p:nvGraphicFramePr>
        <p:xfrm>
          <a:off x="317500" y="4144963"/>
          <a:ext cx="9523413" cy="321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236762" imgH="1739355" progId="">
                  <p:embed/>
                </p:oleObj>
              </mc:Choice>
              <mc:Fallback>
                <p:oleObj name="Visio" r:id="rId2" imgW="4236762" imgH="1739355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500" y="4144963"/>
                        <a:ext cx="9523413" cy="321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5E7685E3-15EE-BF5C-3DAA-F7BF3CC64039}"/>
              </a:ext>
            </a:extLst>
          </p:cNvPr>
          <p:cNvSpPr/>
          <p:nvPr/>
        </p:nvSpPr>
        <p:spPr>
          <a:xfrm rot="19677522">
            <a:off x="6546306" y="2672810"/>
            <a:ext cx="3560591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sz="5400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0000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Digression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11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11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11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11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1331" grpId="0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386" name="Group 4">
            <a:extLst>
              <a:ext uri="{FF2B5EF4-FFF2-40B4-BE49-F238E27FC236}">
                <a16:creationId xmlns:a16="http://schemas.microsoft.com/office/drawing/2014/main" id="{7EC7C47E-3326-D7B3-061F-1EB28B4E38D1}"/>
              </a:ext>
            </a:extLst>
          </p:cNvPr>
          <p:cNvGrpSpPr>
            <a:grpSpLocks/>
          </p:cNvGrpSpPr>
          <p:nvPr/>
        </p:nvGrpSpPr>
        <p:grpSpPr bwMode="auto">
          <a:xfrm>
            <a:off x="-247650" y="274638"/>
            <a:ext cx="10283825" cy="7285037"/>
            <a:chOff x="326" y="2341"/>
            <a:chExt cx="4663" cy="1643"/>
          </a:xfrm>
        </p:grpSpPr>
        <p:sp>
          <p:nvSpPr>
            <p:cNvPr id="144388" name="AutoShape 5">
              <a:extLst>
                <a:ext uri="{FF2B5EF4-FFF2-40B4-BE49-F238E27FC236}">
                  <a16:creationId xmlns:a16="http://schemas.microsoft.com/office/drawing/2014/main" id="{29DCD611-EA53-6946-6DAC-4835F0C21B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2986"/>
              <a:ext cx="685" cy="278"/>
            </a:xfrm>
            <a:prstGeom prst="roundRect">
              <a:avLst>
                <a:gd name="adj" fmla="val 124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anose="05000000000000000000" pitchFamily="2" charset="2"/>
                <a:buChar char="Ø"/>
              </a:pPr>
              <a:endParaRPr lang="en-US" altLang="en-US" sz="2600" b="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144389" name="Rectangle 6">
              <a:extLst>
                <a:ext uri="{FF2B5EF4-FFF2-40B4-BE49-F238E27FC236}">
                  <a16:creationId xmlns:a16="http://schemas.microsoft.com/office/drawing/2014/main" id="{1FC40A8A-8E79-B30E-12CD-129AEDA2EA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2" y="2582"/>
              <a:ext cx="965" cy="27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7771" tIns="39679" rIns="77771" bIns="39679" anchor="ctr"/>
            <a:lstStyle>
              <a:lvl1pPr defTabSz="66198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66198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66198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66198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66198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66198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66198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66198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66198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 sz="1500" b="0">
                  <a:solidFill>
                    <a:schemeClr val="tx1"/>
                  </a:solidFill>
                  <a:cs typeface="Arial" panose="020B0604020202020204" pitchFamily="34" charset="0"/>
                </a:rPr>
                <a:t>client application</a:t>
              </a:r>
            </a:p>
          </p:txBody>
        </p:sp>
        <p:sp>
          <p:nvSpPr>
            <p:cNvPr id="144390" name="Line 7">
              <a:extLst>
                <a:ext uri="{FF2B5EF4-FFF2-40B4-BE49-F238E27FC236}">
                  <a16:creationId xmlns:a16="http://schemas.microsoft.com/office/drawing/2014/main" id="{18974644-2F4B-8210-3877-27201736AE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4" y="2862"/>
              <a:ext cx="164" cy="1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4391" name="Line 8">
              <a:extLst>
                <a:ext uri="{FF2B5EF4-FFF2-40B4-BE49-F238E27FC236}">
                  <a16:creationId xmlns:a16="http://schemas.microsoft.com/office/drawing/2014/main" id="{FB9B34A5-760F-055C-3C9F-53D34D4E2B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30" y="2856"/>
              <a:ext cx="120" cy="1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4392" name="Line 9">
              <a:extLst>
                <a:ext uri="{FF2B5EF4-FFF2-40B4-BE49-F238E27FC236}">
                  <a16:creationId xmlns:a16="http://schemas.microsoft.com/office/drawing/2014/main" id="{BFFFCE52-E575-C7CE-1319-229B00A000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11" y="3553"/>
              <a:ext cx="2694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4393" name="Line 10">
              <a:extLst>
                <a:ext uri="{FF2B5EF4-FFF2-40B4-BE49-F238E27FC236}">
                  <a16:creationId xmlns:a16="http://schemas.microsoft.com/office/drawing/2014/main" id="{64774D91-4E44-920F-0B71-A1598D036C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4" y="3308"/>
              <a:ext cx="0" cy="2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4394" name="Rectangle 11">
              <a:extLst>
                <a:ext uri="{FF2B5EF4-FFF2-40B4-BE49-F238E27FC236}">
                  <a16:creationId xmlns:a16="http://schemas.microsoft.com/office/drawing/2014/main" id="{8F488E00-1168-5BD1-A6BE-D4A6FA6E25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4" y="3325"/>
              <a:ext cx="391" cy="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7771" tIns="39679" rIns="77771" bIns="39679">
              <a:spAutoFit/>
            </a:bodyPr>
            <a:lstStyle>
              <a:lvl1pPr defTabSz="66198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66198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66198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66198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66198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66198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66198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66198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66198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700" b="0">
                  <a:solidFill>
                    <a:schemeClr val="tx1"/>
                  </a:solidFill>
                  <a:cs typeface="Arial" panose="020B0604020202020204" pitchFamily="34" charset="0"/>
                </a:rPr>
                <a:t>network</a:t>
              </a:r>
            </a:p>
          </p:txBody>
        </p:sp>
        <p:sp>
          <p:nvSpPr>
            <p:cNvPr id="144395" name="Rectangle 12">
              <a:extLst>
                <a:ext uri="{FF2B5EF4-FFF2-40B4-BE49-F238E27FC236}">
                  <a16:creationId xmlns:a16="http://schemas.microsoft.com/office/drawing/2014/main" id="{D1FA4C3F-A552-3023-35E9-CC3FCCA787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2" y="2582"/>
              <a:ext cx="964" cy="27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7771" tIns="39679" rIns="77771" bIns="39679" anchor="ctr"/>
            <a:lstStyle>
              <a:lvl1pPr defTabSz="66198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66198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66198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66198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66198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66198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66198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66198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66198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 sz="1500" b="0">
                  <a:solidFill>
                    <a:schemeClr val="tx1"/>
                  </a:solidFill>
                  <a:cs typeface="Arial" panose="020B0604020202020204" pitchFamily="34" charset="0"/>
                </a:rPr>
                <a:t>ORB (server)</a:t>
              </a:r>
            </a:p>
          </p:txBody>
        </p:sp>
        <p:sp>
          <p:nvSpPr>
            <p:cNvPr id="144396" name="AutoShape 13">
              <a:extLst>
                <a:ext uri="{FF2B5EF4-FFF2-40B4-BE49-F238E27FC236}">
                  <a16:creationId xmlns:a16="http://schemas.microsoft.com/office/drawing/2014/main" id="{775FDA88-DE00-2D81-095D-40652981C0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3" y="2986"/>
              <a:ext cx="604" cy="278"/>
            </a:xfrm>
            <a:prstGeom prst="roundRect">
              <a:avLst>
                <a:gd name="adj" fmla="val 124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anose="05000000000000000000" pitchFamily="2" charset="2"/>
                <a:buChar char="Ø"/>
              </a:pPr>
              <a:endParaRPr lang="en-US" altLang="en-US" sz="2600" b="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144397" name="AutoShape 14">
              <a:extLst>
                <a:ext uri="{FF2B5EF4-FFF2-40B4-BE49-F238E27FC236}">
                  <a16:creationId xmlns:a16="http://schemas.microsoft.com/office/drawing/2014/main" id="{41EEC864-545C-AD13-12B5-4386849134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1" y="3027"/>
              <a:ext cx="605" cy="277"/>
            </a:xfrm>
            <a:prstGeom prst="roundRect">
              <a:avLst>
                <a:gd name="adj" fmla="val 124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7771" tIns="39679" rIns="77771" bIns="39679" anchor="ctr"/>
            <a:lstStyle>
              <a:lvl1pPr defTabSz="66198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66198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66198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66198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66198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66198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66198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66198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66198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 sz="1200" b="0">
                  <a:solidFill>
                    <a:schemeClr val="tx1"/>
                  </a:solidFill>
                  <a:cs typeface="Arial" panose="020B0604020202020204" pitchFamily="34" charset="0"/>
                </a:rPr>
                <a:t>CORBA</a:t>
              </a:r>
            </a:p>
            <a:p>
              <a:pPr algn="ctr" eaLnBrk="1" hangingPunct="1"/>
              <a:r>
                <a:rPr lang="en-US" altLang="en-US" sz="1200" b="0">
                  <a:solidFill>
                    <a:schemeClr val="tx1"/>
                  </a:solidFill>
                  <a:cs typeface="Arial" panose="020B0604020202020204" pitchFamily="34" charset="0"/>
                </a:rPr>
                <a:t>IDL stubs</a:t>
              </a:r>
            </a:p>
          </p:txBody>
        </p:sp>
        <p:sp>
          <p:nvSpPr>
            <p:cNvPr id="144398" name="AutoShape 15">
              <a:extLst>
                <a:ext uri="{FF2B5EF4-FFF2-40B4-BE49-F238E27FC236}">
                  <a16:creationId xmlns:a16="http://schemas.microsoft.com/office/drawing/2014/main" id="{82E21557-A7E5-3C87-610E-7354E3E051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3" y="2986"/>
              <a:ext cx="606" cy="278"/>
            </a:xfrm>
            <a:prstGeom prst="roundRect">
              <a:avLst>
                <a:gd name="adj" fmla="val 124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anose="05000000000000000000" pitchFamily="2" charset="2"/>
                <a:buChar char="Ø"/>
              </a:pPr>
              <a:endParaRPr lang="en-US" altLang="en-US" sz="2600" b="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144399" name="AutoShape 16">
              <a:extLst>
                <a:ext uri="{FF2B5EF4-FFF2-40B4-BE49-F238E27FC236}">
                  <a16:creationId xmlns:a16="http://schemas.microsoft.com/office/drawing/2014/main" id="{1DB8A096-AE5A-14AC-015A-4DF85F4D25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2" y="3027"/>
              <a:ext cx="605" cy="277"/>
            </a:xfrm>
            <a:prstGeom prst="roundRect">
              <a:avLst>
                <a:gd name="adj" fmla="val 124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7771" tIns="39679" rIns="77771" bIns="39679" anchor="ctr"/>
            <a:lstStyle>
              <a:lvl1pPr defTabSz="66198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66198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66198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66198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66198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66198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66198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66198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66198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 sz="1200" b="0">
                  <a:solidFill>
                    <a:schemeClr val="tx1"/>
                  </a:solidFill>
                  <a:cs typeface="Arial" panose="020B0604020202020204" pitchFamily="34" charset="0"/>
                </a:rPr>
                <a:t>IDL skeletons</a:t>
              </a:r>
            </a:p>
          </p:txBody>
        </p:sp>
        <p:sp>
          <p:nvSpPr>
            <p:cNvPr id="144400" name="AutoShape 17">
              <a:extLst>
                <a:ext uri="{FF2B5EF4-FFF2-40B4-BE49-F238E27FC236}">
                  <a16:creationId xmlns:a16="http://schemas.microsoft.com/office/drawing/2014/main" id="{9AF43889-BE4A-B360-DBB5-A2ADE8421C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2496"/>
              <a:ext cx="606" cy="278"/>
            </a:xfrm>
            <a:prstGeom prst="roundRect">
              <a:avLst>
                <a:gd name="adj" fmla="val 124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7771" tIns="39679" rIns="77771" bIns="39679" anchor="ctr"/>
            <a:lstStyle>
              <a:lvl1pPr defTabSz="66198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66198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66198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66198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66198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66198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66198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66198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66198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 sz="1200" b="0">
                  <a:solidFill>
                    <a:schemeClr val="tx1"/>
                  </a:solidFill>
                  <a:cs typeface="Arial" panose="020B0604020202020204" pitchFamily="34" charset="0"/>
                </a:rPr>
                <a:t>Interface</a:t>
              </a:r>
            </a:p>
            <a:p>
              <a:pPr algn="ctr" eaLnBrk="1" hangingPunct="1"/>
              <a:r>
                <a:rPr lang="en-US" altLang="en-US" sz="1200" b="0">
                  <a:solidFill>
                    <a:schemeClr val="tx1"/>
                  </a:solidFill>
                  <a:cs typeface="Arial" panose="020B0604020202020204" pitchFamily="34" charset="0"/>
                </a:rPr>
                <a:t>Repository</a:t>
              </a:r>
            </a:p>
          </p:txBody>
        </p:sp>
        <p:sp>
          <p:nvSpPr>
            <p:cNvPr id="144401" name="Line 18">
              <a:extLst>
                <a:ext uri="{FF2B5EF4-FFF2-40B4-BE49-F238E27FC236}">
                  <a16:creationId xmlns:a16="http://schemas.microsoft.com/office/drawing/2014/main" id="{97EDC784-2910-7CA8-4378-329A0070E9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03" y="2681"/>
              <a:ext cx="2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4402" name="AutoShape 19">
              <a:extLst>
                <a:ext uri="{FF2B5EF4-FFF2-40B4-BE49-F238E27FC236}">
                  <a16:creationId xmlns:a16="http://schemas.microsoft.com/office/drawing/2014/main" id="{88689BE5-8258-329E-4176-4718EDCD27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9" y="3027"/>
              <a:ext cx="687" cy="277"/>
            </a:xfrm>
            <a:prstGeom prst="roundRect">
              <a:avLst>
                <a:gd name="adj" fmla="val 124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7771" tIns="39679" rIns="77771" bIns="39679" anchor="ctr"/>
            <a:lstStyle>
              <a:lvl1pPr defTabSz="66198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66198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66198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66198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66198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66198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66198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66198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66198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 sz="1200" b="0">
                  <a:solidFill>
                    <a:schemeClr val="tx1"/>
                  </a:solidFill>
                  <a:cs typeface="Arial" panose="020B0604020202020204" pitchFamily="34" charset="0"/>
                </a:rPr>
                <a:t>Object</a:t>
              </a:r>
            </a:p>
            <a:p>
              <a:pPr algn="ctr" eaLnBrk="1" hangingPunct="1"/>
              <a:r>
                <a:rPr lang="en-US" altLang="en-US" sz="1200" b="0">
                  <a:solidFill>
                    <a:schemeClr val="tx1"/>
                  </a:solidFill>
                  <a:cs typeface="Arial" panose="020B0604020202020204" pitchFamily="34" charset="0"/>
                </a:rPr>
                <a:t>Implementations</a:t>
              </a:r>
            </a:p>
          </p:txBody>
        </p:sp>
        <p:sp>
          <p:nvSpPr>
            <p:cNvPr id="144403" name="Line 20">
              <a:extLst>
                <a:ext uri="{FF2B5EF4-FFF2-40B4-BE49-F238E27FC236}">
                  <a16:creationId xmlns:a16="http://schemas.microsoft.com/office/drawing/2014/main" id="{4C1A7D30-E5FF-1A84-4E39-E0A861322D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01" y="3152"/>
              <a:ext cx="2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4404" name="Line 21">
              <a:extLst>
                <a:ext uri="{FF2B5EF4-FFF2-40B4-BE49-F238E27FC236}">
                  <a16:creationId xmlns:a16="http://schemas.microsoft.com/office/drawing/2014/main" id="{3FF5DC30-6254-AC62-D936-4ABDCFEA64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55" y="2856"/>
              <a:ext cx="2" cy="68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4405" name="Line 22">
              <a:extLst>
                <a:ext uri="{FF2B5EF4-FFF2-40B4-BE49-F238E27FC236}">
                  <a16:creationId xmlns:a16="http://schemas.microsoft.com/office/drawing/2014/main" id="{539FBAFA-4C23-C94D-D455-E514952BA8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05" y="2824"/>
              <a:ext cx="208" cy="1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4406" name="Rectangle 23">
              <a:extLst>
                <a:ext uri="{FF2B5EF4-FFF2-40B4-BE49-F238E27FC236}">
                  <a16:creationId xmlns:a16="http://schemas.microsoft.com/office/drawing/2014/main" id="{96BB36AC-7D44-1D30-0897-B35B831B7B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" y="2345"/>
              <a:ext cx="764" cy="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7771" tIns="39679" rIns="77771" bIns="39679">
              <a:spAutoFit/>
            </a:bodyPr>
            <a:lstStyle>
              <a:lvl1pPr defTabSz="66198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66198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66198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66198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66198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66198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66198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66198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66198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700" b="0" u="sng">
                  <a:solidFill>
                    <a:schemeClr val="tx1"/>
                  </a:solidFill>
                  <a:cs typeface="Arial" panose="020B0604020202020204" pitchFamily="34" charset="0"/>
                </a:rPr>
                <a:t>CORBA example</a:t>
              </a:r>
            </a:p>
          </p:txBody>
        </p:sp>
        <p:sp>
          <p:nvSpPr>
            <p:cNvPr id="144407" name="Rectangle 24">
              <a:extLst>
                <a:ext uri="{FF2B5EF4-FFF2-40B4-BE49-F238E27FC236}">
                  <a16:creationId xmlns:a16="http://schemas.microsoft.com/office/drawing/2014/main" id="{ADB190BF-7BA1-8D43-099D-B08EAC36AF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" y="2341"/>
              <a:ext cx="4219" cy="1643"/>
            </a:xfrm>
            <a:prstGeom prst="rect">
              <a:avLst/>
            </a:prstGeom>
            <a:noFill/>
            <a:ln w="38100" cmpd="dbl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anose="05000000000000000000" pitchFamily="2" charset="2"/>
                <a:buChar char="Ø"/>
              </a:pPr>
              <a:endParaRPr lang="en-US" altLang="en-US" sz="2600" b="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144408" name="Line 25">
              <a:extLst>
                <a:ext uri="{FF2B5EF4-FFF2-40B4-BE49-F238E27FC236}">
                  <a16:creationId xmlns:a16="http://schemas.microsoft.com/office/drawing/2014/main" id="{C910B361-12EE-5258-B86A-6D73FFCF0C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3" y="2864"/>
              <a:ext cx="104" cy="1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4409" name="Rectangle 26">
              <a:extLst>
                <a:ext uri="{FF2B5EF4-FFF2-40B4-BE49-F238E27FC236}">
                  <a16:creationId xmlns:a16="http://schemas.microsoft.com/office/drawing/2014/main" id="{8B79A8C7-C0D7-BD83-2DA3-FBC1163A69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3" y="3600"/>
              <a:ext cx="96" cy="9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anose="05000000000000000000" pitchFamily="2" charset="2"/>
                <a:buChar char="Ø"/>
              </a:pPr>
              <a:endParaRPr lang="en-US" altLang="en-US" sz="2600" b="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144410" name="Rectangle 27">
              <a:extLst>
                <a:ext uri="{FF2B5EF4-FFF2-40B4-BE49-F238E27FC236}">
                  <a16:creationId xmlns:a16="http://schemas.microsoft.com/office/drawing/2014/main" id="{BB7A9A87-21D0-10E0-DA01-7EC471208A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7" y="3600"/>
              <a:ext cx="96" cy="9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anose="05000000000000000000" pitchFamily="2" charset="2"/>
                <a:buChar char="Ø"/>
              </a:pPr>
              <a:endParaRPr lang="en-US" altLang="en-US" sz="2600" b="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144411" name="Rectangle 28">
              <a:extLst>
                <a:ext uri="{FF2B5EF4-FFF2-40B4-BE49-F238E27FC236}">
                  <a16:creationId xmlns:a16="http://schemas.microsoft.com/office/drawing/2014/main" id="{96977470-545B-1740-2378-79D1D27DC9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3" y="3600"/>
              <a:ext cx="96" cy="9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anose="05000000000000000000" pitchFamily="2" charset="2"/>
                <a:buChar char="Ø"/>
              </a:pPr>
              <a:endParaRPr lang="en-US" altLang="en-US" sz="2600" b="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144412" name="Rectangle 29">
              <a:extLst>
                <a:ext uri="{FF2B5EF4-FFF2-40B4-BE49-F238E27FC236}">
                  <a16:creationId xmlns:a16="http://schemas.microsoft.com/office/drawing/2014/main" id="{53502B39-80A8-A0AA-09C7-0AE2CDFCA5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7" y="3600"/>
              <a:ext cx="96" cy="9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anose="05000000000000000000" pitchFamily="2" charset="2"/>
                <a:buChar char="Ø"/>
              </a:pPr>
              <a:endParaRPr lang="en-US" altLang="en-US" sz="2600" b="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144413" name="Rectangle 30">
              <a:extLst>
                <a:ext uri="{FF2B5EF4-FFF2-40B4-BE49-F238E27FC236}">
                  <a16:creationId xmlns:a16="http://schemas.microsoft.com/office/drawing/2014/main" id="{C1314993-4151-EEDF-0763-B25F7D5746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1" y="3600"/>
              <a:ext cx="96" cy="9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anose="05000000000000000000" pitchFamily="2" charset="2"/>
                <a:buChar char="Ø"/>
              </a:pPr>
              <a:endParaRPr lang="en-US" altLang="en-US" sz="2600" b="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144414" name="Text Box 31">
              <a:extLst>
                <a:ext uri="{FF2B5EF4-FFF2-40B4-BE49-F238E27FC236}">
                  <a16:creationId xmlns:a16="http://schemas.microsoft.com/office/drawing/2014/main" id="{6C9CAF38-AD68-82DC-C859-406AF68499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40" y="3696"/>
              <a:ext cx="391" cy="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1420" tIns="45711" rIns="91420" bIns="45711">
              <a:spAutoFit/>
            </a:bodyPr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 sz="1400" b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requests</a:t>
              </a:r>
            </a:p>
          </p:txBody>
        </p:sp>
        <p:sp>
          <p:nvSpPr>
            <p:cNvPr id="144415" name="Text Box 32">
              <a:extLst>
                <a:ext uri="{FF2B5EF4-FFF2-40B4-BE49-F238E27FC236}">
                  <a16:creationId xmlns:a16="http://schemas.microsoft.com/office/drawing/2014/main" id="{5A126E31-42F4-4C48-4C6D-3B32F563DF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29" y="3677"/>
              <a:ext cx="455" cy="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1420" tIns="45711" rIns="91420" bIns="45711">
              <a:spAutoFit/>
            </a:bodyPr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 sz="1400" b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responses</a:t>
              </a:r>
            </a:p>
          </p:txBody>
        </p:sp>
        <p:sp>
          <p:nvSpPr>
            <p:cNvPr id="144416" name="Line 33">
              <a:extLst>
                <a:ext uri="{FF2B5EF4-FFF2-40B4-BE49-F238E27FC236}">
                  <a16:creationId xmlns:a16="http://schemas.microsoft.com/office/drawing/2014/main" id="{3226491E-D0A5-B155-F688-478EDFD1E3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3" y="379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4417" name="Line 34">
              <a:extLst>
                <a:ext uri="{FF2B5EF4-FFF2-40B4-BE49-F238E27FC236}">
                  <a16:creationId xmlns:a16="http://schemas.microsoft.com/office/drawing/2014/main" id="{7B13781B-977E-108A-1A64-7CC952F679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5" y="379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4418" name="Text Box 35">
              <a:extLst>
                <a:ext uri="{FF2B5EF4-FFF2-40B4-BE49-F238E27FC236}">
                  <a16:creationId xmlns:a16="http://schemas.microsoft.com/office/drawing/2014/main" id="{CDFB7C68-F6FA-F8FC-130C-D43878886B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" y="2880"/>
              <a:ext cx="1092" cy="213"/>
            </a:xfrm>
            <a:prstGeom prst="rect">
              <a:avLst/>
            </a:prstGeom>
            <a:solidFill>
              <a:srgbClr val="FFD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1420" tIns="45711" rIns="91420" bIns="45711">
              <a:spAutoFit/>
            </a:bodyPr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 sz="1400" b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Stub objects have full</a:t>
              </a:r>
            </a:p>
            <a:p>
              <a:pPr algn="ctr" eaLnBrk="1" hangingPunct="1"/>
              <a:r>
                <a:rPr lang="en-US" altLang="en-US" sz="1400" b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public interface, but no data.</a:t>
              </a:r>
            </a:p>
            <a:p>
              <a:pPr algn="ctr" eaLnBrk="1" hangingPunct="1"/>
              <a:r>
                <a:rPr lang="en-US" altLang="en-US" sz="1400" b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They just push a message</a:t>
              </a:r>
            </a:p>
            <a:p>
              <a:pPr algn="ctr" eaLnBrk="1" hangingPunct="1"/>
              <a:r>
                <a:rPr lang="en-US" altLang="en-US" sz="1400" b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over to the server.</a:t>
              </a:r>
            </a:p>
          </p:txBody>
        </p:sp>
        <p:sp>
          <p:nvSpPr>
            <p:cNvPr id="144419" name="AutoShape 36">
              <a:extLst>
                <a:ext uri="{FF2B5EF4-FFF2-40B4-BE49-F238E27FC236}">
                  <a16:creationId xmlns:a16="http://schemas.microsoft.com/office/drawing/2014/main" id="{81C366D3-8EF9-CAF3-A3C6-57907AD0777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607" y="3072"/>
              <a:ext cx="217" cy="144"/>
            </a:xfrm>
            <a:prstGeom prst="leftArrow">
              <a:avLst>
                <a:gd name="adj1" fmla="val 51398"/>
                <a:gd name="adj2" fmla="val 95579"/>
              </a:avLst>
            </a:prstGeom>
            <a:solidFill>
              <a:srgbClr val="FFDFB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anose="05000000000000000000" pitchFamily="2" charset="2"/>
                <a:buChar char="Ø"/>
              </a:pPr>
              <a:endParaRPr lang="en-US" altLang="en-US" sz="2600" b="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144420" name="AutoShape 37">
              <a:extLst>
                <a:ext uri="{FF2B5EF4-FFF2-40B4-BE49-F238E27FC236}">
                  <a16:creationId xmlns:a16="http://schemas.microsoft.com/office/drawing/2014/main" id="{C3287D10-AE42-93CB-3E3F-3D5DB9F2686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3515" y="3397"/>
              <a:ext cx="217" cy="144"/>
            </a:xfrm>
            <a:prstGeom prst="leftArrow">
              <a:avLst>
                <a:gd name="adj1" fmla="val 51398"/>
                <a:gd name="adj2" fmla="val 67359"/>
              </a:avLst>
            </a:prstGeom>
            <a:solidFill>
              <a:srgbClr val="FFDFB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vert="eaVert" wrap="none" anchor="ctr"/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anose="05000000000000000000" pitchFamily="2" charset="2"/>
                <a:buChar char="Ø"/>
              </a:pPr>
              <a:endParaRPr lang="en-US" altLang="en-US" sz="2600" b="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144421" name="AutoShape 38">
              <a:extLst>
                <a:ext uri="{FF2B5EF4-FFF2-40B4-BE49-F238E27FC236}">
                  <a16:creationId xmlns:a16="http://schemas.microsoft.com/office/drawing/2014/main" id="{51C42DA6-FA48-7095-9CDA-D77F1B32FCB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381" y="3397"/>
              <a:ext cx="217" cy="144"/>
            </a:xfrm>
            <a:prstGeom prst="leftArrow">
              <a:avLst>
                <a:gd name="adj1" fmla="val 51398"/>
                <a:gd name="adj2" fmla="val 67359"/>
              </a:avLst>
            </a:prstGeom>
            <a:solidFill>
              <a:srgbClr val="FFDFB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vert="eaVert" wrap="none" anchor="ctr"/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anose="05000000000000000000" pitchFamily="2" charset="2"/>
                <a:buChar char="Ø"/>
              </a:pPr>
              <a:endParaRPr lang="en-US" altLang="en-US" sz="2600" b="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144422" name="Text Box 39">
              <a:extLst>
                <a:ext uri="{FF2B5EF4-FFF2-40B4-BE49-F238E27FC236}">
                  <a16:creationId xmlns:a16="http://schemas.microsoft.com/office/drawing/2014/main" id="{C0DCA3BC-7760-12C8-F297-2A0FD6D7B6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0" y="3600"/>
              <a:ext cx="463" cy="117"/>
            </a:xfrm>
            <a:prstGeom prst="rect">
              <a:avLst/>
            </a:prstGeom>
            <a:solidFill>
              <a:srgbClr val="FFD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1420" tIns="45711" rIns="91420" bIns="45711">
              <a:spAutoFit/>
            </a:bodyPr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 sz="1400" b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Generated</a:t>
              </a:r>
            </a:p>
            <a:p>
              <a:pPr algn="ctr" eaLnBrk="1" hangingPunct="1"/>
              <a:r>
                <a:rPr lang="en-US" altLang="en-US" sz="1400" b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by a tool</a:t>
              </a:r>
            </a:p>
          </p:txBody>
        </p:sp>
        <p:sp>
          <p:nvSpPr>
            <p:cNvPr id="144423" name="Text Box 40">
              <a:extLst>
                <a:ext uri="{FF2B5EF4-FFF2-40B4-BE49-F238E27FC236}">
                  <a16:creationId xmlns:a16="http://schemas.microsoft.com/office/drawing/2014/main" id="{F9089921-F05B-E4EF-0326-B07E0D4D83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51" y="3600"/>
              <a:ext cx="500" cy="117"/>
            </a:xfrm>
            <a:prstGeom prst="rect">
              <a:avLst/>
            </a:prstGeom>
            <a:solidFill>
              <a:srgbClr val="FFD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1420" tIns="45711" rIns="91420" bIns="45711">
              <a:spAutoFit/>
            </a:bodyPr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 sz="1400" b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Developers</a:t>
              </a:r>
            </a:p>
            <a:p>
              <a:pPr algn="ctr" eaLnBrk="1" hangingPunct="1"/>
              <a:r>
                <a:rPr lang="en-US" altLang="en-US" sz="1400" b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fill in details</a:t>
              </a:r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695588BF-D6EC-1D06-038C-0931DD05B737}"/>
              </a:ext>
            </a:extLst>
          </p:cNvPr>
          <p:cNvSpPr/>
          <p:nvPr/>
        </p:nvSpPr>
        <p:spPr>
          <a:xfrm rot="19677522">
            <a:off x="3794840" y="615410"/>
            <a:ext cx="3560591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sz="5400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0000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Digression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>
            <a:extLst>
              <a:ext uri="{FF2B5EF4-FFF2-40B4-BE49-F238E27FC236}">
                <a16:creationId xmlns:a16="http://schemas.microsoft.com/office/drawing/2014/main" id="{C0D9169B-1402-0011-C693-03BDC2C435A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-125413"/>
            <a:ext cx="9840913" cy="1257301"/>
          </a:xfrm>
        </p:spPr>
        <p:txBody>
          <a:bodyPr/>
          <a:lstStyle/>
          <a:p>
            <a:r>
              <a:rPr lang="en-US" altLang="en-US" sz="3200"/>
              <a:t>Uses #3 and #4: Java Collections</a:t>
            </a:r>
          </a:p>
        </p:txBody>
      </p:sp>
      <p:sp>
        <p:nvSpPr>
          <p:cNvPr id="1460227" name="Rectangle 3">
            <a:extLst>
              <a:ext uri="{FF2B5EF4-FFF2-40B4-BE49-F238E27FC236}">
                <a16:creationId xmlns:a16="http://schemas.microsoft.com/office/drawing/2014/main" id="{E3559767-B05F-A844-96A7-257AF6986DD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58763" y="960438"/>
            <a:ext cx="9612312" cy="6248400"/>
          </a:xfrm>
        </p:spPr>
        <p:txBody>
          <a:bodyPr/>
          <a:lstStyle/>
          <a:p>
            <a:pPr>
              <a:lnSpc>
                <a:spcPct val="110000"/>
              </a:lnSpc>
              <a:spcAft>
                <a:spcPct val="0"/>
              </a:spcAft>
            </a:pPr>
            <a:r>
              <a:rPr lang="en-US" altLang="en-US" sz="3200" b="1">
                <a:solidFill>
                  <a:srgbClr val="0000CC"/>
                </a:solidFill>
              </a:rPr>
              <a:t>Read-only Collections:</a:t>
            </a:r>
          </a:p>
          <a:p>
            <a:pPr lvl="1">
              <a:lnSpc>
                <a:spcPct val="110000"/>
              </a:lnSpc>
            </a:pPr>
            <a:r>
              <a:rPr lang="en-US" altLang="en-US" sz="2000"/>
              <a:t>Wrap collection object in a proxy that only allows read-only operations to be invoked on the collection</a:t>
            </a:r>
          </a:p>
          <a:p>
            <a:pPr lvl="1">
              <a:lnSpc>
                <a:spcPct val="110000"/>
              </a:lnSpc>
            </a:pPr>
            <a:r>
              <a:rPr lang="en-US" altLang="en-US" sz="2000"/>
              <a:t>All other operations throw exceptions</a:t>
            </a:r>
          </a:p>
          <a:p>
            <a:pPr lvl="1">
              <a:lnSpc>
                <a:spcPct val="110000"/>
              </a:lnSpc>
            </a:pPr>
            <a:r>
              <a:rPr lang="en-US" altLang="en-US" sz="2000" b="1">
                <a:solidFill>
                  <a:srgbClr val="006600"/>
                </a:solidFill>
              </a:rPr>
              <a:t>List unmodifiableList=Collections.unmodifiableList(List list);</a:t>
            </a:r>
          </a:p>
          <a:p>
            <a:pPr lvl="2">
              <a:lnSpc>
                <a:spcPct val="110000"/>
              </a:lnSpc>
              <a:spcAft>
                <a:spcPts val="3600"/>
              </a:spcAft>
            </a:pPr>
            <a:r>
              <a:rPr lang="en-US" altLang="en-US" sz="2400"/>
              <a:t>Returns read-only List proxy</a:t>
            </a:r>
          </a:p>
          <a:p>
            <a:pPr>
              <a:lnSpc>
                <a:spcPct val="110000"/>
              </a:lnSpc>
              <a:spcAft>
                <a:spcPct val="0"/>
              </a:spcAft>
            </a:pPr>
            <a:r>
              <a:rPr lang="en-US" altLang="en-US" sz="3200" b="1">
                <a:solidFill>
                  <a:srgbClr val="0000CC"/>
                </a:solidFill>
              </a:rPr>
              <a:t>Synchronized Collections</a:t>
            </a:r>
          </a:p>
          <a:p>
            <a:pPr lvl="1">
              <a:lnSpc>
                <a:spcPct val="110000"/>
              </a:lnSpc>
            </a:pPr>
            <a:r>
              <a:rPr lang="en-US" altLang="en-US" sz="2000"/>
              <a:t>Wrap collection object in a proxy that ensures only one thread at a time is allowed to access the collection</a:t>
            </a:r>
          </a:p>
          <a:p>
            <a:pPr lvl="1">
              <a:lnSpc>
                <a:spcPct val="110000"/>
              </a:lnSpc>
            </a:pPr>
            <a:r>
              <a:rPr lang="en-US" altLang="en-US" sz="2000" b="1">
                <a:solidFill>
                  <a:srgbClr val="006600"/>
                </a:solidFill>
              </a:rPr>
              <a:t>Proxy acquires lock before calling a method, and releases lock after the method completes</a:t>
            </a:r>
          </a:p>
          <a:p>
            <a:pPr lvl="1">
              <a:lnSpc>
                <a:spcPct val="110000"/>
              </a:lnSpc>
            </a:pPr>
            <a:r>
              <a:rPr lang="en-US" altLang="en-US" sz="2000" b="1">
                <a:solidFill>
                  <a:srgbClr val="006600"/>
                </a:solidFill>
              </a:rPr>
              <a:t>List Collections.synchronizedList(List list);</a:t>
            </a:r>
          </a:p>
          <a:p>
            <a:pPr lvl="2">
              <a:lnSpc>
                <a:spcPct val="110000"/>
              </a:lnSpc>
            </a:pPr>
            <a:r>
              <a:rPr lang="en-US" altLang="en-US" sz="2400"/>
              <a:t>Returns a synchronized List proxy </a:t>
            </a:r>
          </a:p>
          <a:p>
            <a:pPr>
              <a:lnSpc>
                <a:spcPct val="110000"/>
              </a:lnSpc>
            </a:pPr>
            <a:endParaRPr lang="en-US" altLang="en-US" sz="32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0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60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60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0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60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60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0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60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60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0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60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60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0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60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60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0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60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60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0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60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60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02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602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602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>
            <a:extLst>
              <a:ext uri="{FF2B5EF4-FFF2-40B4-BE49-F238E27FC236}">
                <a16:creationId xmlns:a16="http://schemas.microsoft.com/office/drawing/2014/main" id="{FB4F3426-1F80-AF14-C771-372F66B38C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5913" y="287338"/>
            <a:ext cx="9067800" cy="808037"/>
          </a:xfrm>
        </p:spPr>
        <p:txBody>
          <a:bodyPr/>
          <a:lstStyle/>
          <a:p>
            <a:r>
              <a:rPr lang="en-US" altLang="en-US" sz="3200"/>
              <a:t>Proxy Uses #5: Secure Objects</a:t>
            </a:r>
          </a:p>
        </p:txBody>
      </p:sp>
      <p:sp>
        <p:nvSpPr>
          <p:cNvPr id="614403" name="Rectangle 3">
            <a:extLst>
              <a:ext uri="{FF2B5EF4-FFF2-40B4-BE49-F238E27FC236}">
                <a16:creationId xmlns:a16="http://schemas.microsoft.com/office/drawing/2014/main" id="{2C4080C1-2B91-B557-5B4C-B96D1F3E6E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96863" y="1265238"/>
            <a:ext cx="9391650" cy="5715000"/>
          </a:xfrm>
        </p:spPr>
        <p:txBody>
          <a:bodyPr/>
          <a:lstStyle/>
          <a:p>
            <a:pPr>
              <a:lnSpc>
                <a:spcPct val="115000"/>
              </a:lnSpc>
              <a:spcBef>
                <a:spcPts val="1200"/>
              </a:spcBef>
              <a:spcAft>
                <a:spcPts val="2400"/>
              </a:spcAft>
            </a:pPr>
            <a:r>
              <a:rPr lang="en-US" altLang="en-US" sz="3200"/>
              <a:t>Different clients have different levels of access privileges to an object</a:t>
            </a:r>
          </a:p>
          <a:p>
            <a:pPr>
              <a:lnSpc>
                <a:spcPct val="115000"/>
              </a:lnSpc>
              <a:spcBef>
                <a:spcPts val="1200"/>
              </a:spcBef>
              <a:spcAft>
                <a:spcPts val="2400"/>
              </a:spcAft>
            </a:pPr>
            <a:r>
              <a:rPr lang="en-US" altLang="en-US" sz="3200"/>
              <a:t>Clients access the object through a proxy</a:t>
            </a:r>
          </a:p>
          <a:p>
            <a:pPr>
              <a:lnSpc>
                <a:spcPct val="115000"/>
              </a:lnSpc>
              <a:spcBef>
                <a:spcPts val="1200"/>
              </a:spcBef>
              <a:spcAft>
                <a:spcPct val="0"/>
              </a:spcAft>
            </a:pPr>
            <a:r>
              <a:rPr lang="en-US" altLang="en-US" sz="3200"/>
              <a:t>The proxy either allows or rejects a method call:</a:t>
            </a:r>
          </a:p>
          <a:p>
            <a:pPr marL="742950" lvl="1" indent="-285750">
              <a:lnSpc>
                <a:spcPct val="115000"/>
              </a:lnSpc>
              <a:spcBef>
                <a:spcPts val="1200"/>
              </a:spcBef>
              <a:spcAft>
                <a:spcPts val="2400"/>
              </a:spcAft>
            </a:pPr>
            <a:r>
              <a:rPr lang="en-US" altLang="en-US" sz="2800"/>
              <a:t>Depending on what method is being called and who is calling it (i.e., the client's identity)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14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14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14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14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>
            <a:extLst>
              <a:ext uri="{FF2B5EF4-FFF2-40B4-BE49-F238E27FC236}">
                <a16:creationId xmlns:a16="http://schemas.microsoft.com/office/drawing/2014/main" id="{3EB8056F-6E40-00C7-80BE-344C8611C8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122238"/>
            <a:ext cx="8569325" cy="700087"/>
          </a:xfrm>
        </p:spPr>
        <p:txBody>
          <a:bodyPr/>
          <a:lstStyle/>
          <a:p>
            <a:r>
              <a:rPr lang="en-US" altLang="en-US" sz="3200"/>
              <a:t>Proxy Use #6: Copy-on-Write</a:t>
            </a:r>
          </a:p>
        </p:txBody>
      </p:sp>
      <p:sp>
        <p:nvSpPr>
          <p:cNvPr id="615427" name="Rectangle 3">
            <a:extLst>
              <a:ext uri="{FF2B5EF4-FFF2-40B4-BE49-F238E27FC236}">
                <a16:creationId xmlns:a16="http://schemas.microsoft.com/office/drawing/2014/main" id="{4E14CE9E-43E4-2914-0389-4E951AB3D5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8125" y="1038225"/>
            <a:ext cx="9840913" cy="5483225"/>
          </a:xfrm>
        </p:spPr>
        <p:txBody>
          <a:bodyPr/>
          <a:lstStyle/>
          <a:p>
            <a:pPr>
              <a:lnSpc>
                <a:spcPct val="114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altLang="en-US" sz="3200"/>
              <a:t>Multiple clients share the same object:</a:t>
            </a:r>
          </a:p>
          <a:p>
            <a:pPr marL="742950" lvl="1" indent="-285750">
              <a:lnSpc>
                <a:spcPct val="114000"/>
              </a:lnSpc>
              <a:spcBef>
                <a:spcPts val="600"/>
              </a:spcBef>
              <a:spcAft>
                <a:spcPts val="1800"/>
              </a:spcAft>
            </a:pPr>
            <a:r>
              <a:rPr lang="en-US" altLang="en-US" sz="2800"/>
              <a:t> as long as nobody tries to change it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altLang="en-US" sz="3200"/>
              <a:t>When a client attempts to change the object:</a:t>
            </a:r>
          </a:p>
          <a:p>
            <a:pPr marL="742950" lvl="1" indent="-285750">
              <a:lnSpc>
                <a:spcPct val="114000"/>
              </a:lnSpc>
              <a:spcBef>
                <a:spcPts val="600"/>
              </a:spcBef>
              <a:spcAft>
                <a:spcPts val="1800"/>
              </a:spcAft>
            </a:pPr>
            <a:r>
              <a:rPr lang="en-US" altLang="en-US" sz="2800"/>
              <a:t>They get their own private copy of the object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altLang="en-US" sz="3200"/>
              <a:t>Read-only clients continue to share the original object:</a:t>
            </a:r>
          </a:p>
          <a:p>
            <a:pPr marL="742950" lvl="1" indent="-285750">
              <a:lnSpc>
                <a:spcPct val="114000"/>
              </a:lnSpc>
              <a:spcBef>
                <a:spcPts val="600"/>
              </a:spcBef>
              <a:spcAft>
                <a:spcPts val="1800"/>
              </a:spcAft>
            </a:pPr>
            <a:r>
              <a:rPr lang="en-US" altLang="en-US" sz="2800"/>
              <a:t> while writers get their own copies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altLang="en-US" sz="3200" b="1">
                <a:solidFill>
                  <a:srgbClr val="0000CC"/>
                </a:solidFill>
              </a:rPr>
              <a:t>Maximize resource sharing, while making it look like everyone has own object.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15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15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15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15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15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15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15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Title 1">
            <a:extLst>
              <a:ext uri="{FF2B5EF4-FFF2-40B4-BE49-F238E27FC236}">
                <a16:creationId xmlns:a16="http://schemas.microsoft.com/office/drawing/2014/main" id="{4BBE0A25-B750-2EB0-E9BA-D5BCAFDF465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39713" y="274638"/>
            <a:ext cx="8596312" cy="884237"/>
          </a:xfrm>
        </p:spPr>
        <p:txBody>
          <a:bodyPr/>
          <a:lstStyle/>
          <a:p>
            <a:r>
              <a:rPr lang="en-US" altLang="en-US" sz="3200"/>
              <a:t>Use #6: Copy-on-Write</a:t>
            </a:r>
          </a:p>
        </p:txBody>
      </p:sp>
      <p:sp>
        <p:nvSpPr>
          <p:cNvPr id="616451" name="Content Placeholder 2">
            <a:extLst>
              <a:ext uri="{FF2B5EF4-FFF2-40B4-BE49-F238E27FC236}">
                <a16:creationId xmlns:a16="http://schemas.microsoft.com/office/drawing/2014/main" id="{DD16B983-923C-1C3F-4599-CA0B598A394C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315913" y="1265238"/>
            <a:ext cx="9144000" cy="5867400"/>
          </a:xfrm>
        </p:spPr>
        <p:txBody>
          <a:bodyPr/>
          <a:lstStyle/>
          <a:p>
            <a:pPr>
              <a:lnSpc>
                <a:spcPct val="114000"/>
              </a:lnSpc>
              <a:spcBef>
                <a:spcPts val="600"/>
              </a:spcBef>
              <a:spcAft>
                <a:spcPts val="2400"/>
              </a:spcAft>
            </a:pPr>
            <a:r>
              <a:rPr lang="en-US" altLang="en-US" sz="3200"/>
              <a:t>Highly optimized String classes often use this approach.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altLang="en-US" sz="3200"/>
              <a:t>To make this work:</a:t>
            </a:r>
          </a:p>
          <a:p>
            <a:pPr marL="742950" lvl="1" indent="-285750">
              <a:lnSpc>
                <a:spcPct val="114000"/>
              </a:lnSpc>
              <a:spcBef>
                <a:spcPts val="600"/>
              </a:spcBef>
              <a:spcAft>
                <a:spcPts val="2400"/>
              </a:spcAft>
            </a:pPr>
            <a:r>
              <a:rPr lang="en-US" altLang="en-US" sz="2800"/>
              <a:t>Clients are given proxies rather than direct references to the object.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altLang="en-US" sz="3200"/>
              <a:t>When a write operation occurs:</a:t>
            </a:r>
          </a:p>
          <a:p>
            <a:pPr marL="742950" lvl="1" indent="-285750">
              <a:lnSpc>
                <a:spcPct val="114000"/>
              </a:lnSpc>
              <a:spcBef>
                <a:spcPts val="600"/>
              </a:spcBef>
              <a:spcAft>
                <a:spcPts val="1800"/>
              </a:spcAft>
            </a:pPr>
            <a:r>
              <a:rPr lang="en-US" altLang="en-US" sz="2800" b="1">
                <a:solidFill>
                  <a:srgbClr val="0000CC"/>
                </a:solidFill>
              </a:rPr>
              <a:t>A proxy makes a private copy of the object on-the-fly to insulate other clients from the changes …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1800"/>
              </a:spcAft>
            </a:pPr>
            <a:endParaRPr lang="en-US" altLang="en-US" sz="3200" b="1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16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16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16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16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16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Title 1">
            <a:extLst>
              <a:ext uri="{FF2B5EF4-FFF2-40B4-BE49-F238E27FC236}">
                <a16:creationId xmlns:a16="http://schemas.microsoft.com/office/drawing/2014/main" id="{B4EEEED8-185D-456E-5CF1-86224136147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20688" y="168275"/>
            <a:ext cx="9072562" cy="587375"/>
          </a:xfrm>
        </p:spPr>
        <p:txBody>
          <a:bodyPr lIns="100772" tIns="50387" rIns="100772" bIns="50387"/>
          <a:lstStyle/>
          <a:p>
            <a:pPr eaLnBrk="1" hangingPunct="1"/>
            <a:r>
              <a:rPr lang="en-US" altLang="en-US" sz="3200"/>
              <a:t>Proxy Known Uses: Copy-on-Write</a:t>
            </a:r>
          </a:p>
        </p:txBody>
      </p:sp>
      <p:grpSp>
        <p:nvGrpSpPr>
          <p:cNvPr id="149507" name="Group 3">
            <a:extLst>
              <a:ext uri="{FF2B5EF4-FFF2-40B4-BE49-F238E27FC236}">
                <a16:creationId xmlns:a16="http://schemas.microsoft.com/office/drawing/2014/main" id="{23B78587-8A56-AC39-F98B-471A05BF90F9}"/>
              </a:ext>
            </a:extLst>
          </p:cNvPr>
          <p:cNvGrpSpPr>
            <a:grpSpLocks/>
          </p:cNvGrpSpPr>
          <p:nvPr/>
        </p:nvGrpSpPr>
        <p:grpSpPr bwMode="auto">
          <a:xfrm>
            <a:off x="587375" y="839788"/>
            <a:ext cx="9240838" cy="6551612"/>
            <a:chOff x="336" y="480"/>
            <a:chExt cx="5280" cy="3744"/>
          </a:xfrm>
        </p:grpSpPr>
        <p:sp>
          <p:nvSpPr>
            <p:cNvPr id="149508" name="TextBox 37">
              <a:extLst>
                <a:ext uri="{FF2B5EF4-FFF2-40B4-BE49-F238E27FC236}">
                  <a16:creationId xmlns:a16="http://schemas.microsoft.com/office/drawing/2014/main" id="{1C9D1BB6-765E-9973-9338-6F21ED0C67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480"/>
              <a:ext cx="1359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772" tIns="50387" rIns="100772" bIns="50387">
              <a:spAutoFit/>
            </a:bodyPr>
            <a:lstStyle>
              <a:lvl1pPr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2000">
                  <a:solidFill>
                    <a:srgbClr val="0000CC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Before any Write</a:t>
              </a:r>
            </a:p>
          </p:txBody>
        </p:sp>
        <p:grpSp>
          <p:nvGrpSpPr>
            <p:cNvPr id="149509" name="Group 89">
              <a:extLst>
                <a:ext uri="{FF2B5EF4-FFF2-40B4-BE49-F238E27FC236}">
                  <a16:creationId xmlns:a16="http://schemas.microsoft.com/office/drawing/2014/main" id="{275FCED4-4424-EBBD-A7CE-A75BBFA569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" y="768"/>
              <a:ext cx="5184" cy="1536"/>
              <a:chOff x="685800" y="1219200"/>
              <a:chExt cx="8229600" cy="2438400"/>
            </a:xfrm>
          </p:grpSpPr>
          <p:sp>
            <p:nvSpPr>
              <p:cNvPr id="149542" name="Rectangle 50">
                <a:extLst>
                  <a:ext uri="{FF2B5EF4-FFF2-40B4-BE49-F238E27FC236}">
                    <a16:creationId xmlns:a16="http://schemas.microsoft.com/office/drawing/2014/main" id="{9D6ACF46-A10D-924F-6FE0-C15DE773C7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5800" y="1219200"/>
                <a:ext cx="8229600" cy="2438400"/>
              </a:xfrm>
              <a:prstGeom prst="rect">
                <a:avLst/>
              </a:prstGeom>
              <a:solidFill>
                <a:schemeClr val="bg1"/>
              </a:solidFill>
              <a:ln w="25400" algn="ctr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lIns="100772" tIns="50387" rIns="100772" bIns="50387" anchor="ctr"/>
              <a:lstStyle>
                <a:lvl1pPr defTabSz="1008063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1008063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1008063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1008063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 defTabSz="1008063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endParaRPr lang="en-US" altLang="en-US" sz="2000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49543" name="Group 17">
                <a:extLst>
                  <a:ext uri="{FF2B5EF4-FFF2-40B4-BE49-F238E27FC236}">
                    <a16:creationId xmlns:a16="http://schemas.microsoft.com/office/drawing/2014/main" id="{F68D38B7-C797-C58E-7A0C-6749B28B504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90600" y="1371600"/>
                <a:ext cx="2133600" cy="533400"/>
                <a:chOff x="990600" y="1676400"/>
                <a:chExt cx="2133600" cy="609600"/>
              </a:xfrm>
            </p:grpSpPr>
            <p:sp>
              <p:nvSpPr>
                <p:cNvPr id="149569" name="Rectangle 11">
                  <a:extLst>
                    <a:ext uri="{FF2B5EF4-FFF2-40B4-BE49-F238E27FC236}">
                      <a16:creationId xmlns:a16="http://schemas.microsoft.com/office/drawing/2014/main" id="{CFA9FEE7-9376-4FED-F26D-D8AFFB30A6A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90600" y="1676400"/>
                  <a:ext cx="2133600" cy="609600"/>
                </a:xfrm>
                <a:prstGeom prst="rect">
                  <a:avLst/>
                </a:prstGeom>
                <a:solidFill>
                  <a:srgbClr val="FFFFCC"/>
                </a:solidFill>
                <a:ln w="25400" algn="ctr">
                  <a:solidFill>
                    <a:schemeClr val="accent1"/>
                  </a:solidFill>
                  <a:miter lim="800000"/>
                  <a:headEnd/>
                  <a:tailEnd/>
                </a:ln>
              </p:spPr>
              <p:txBody>
                <a:bodyPr lIns="100772" tIns="50387" rIns="100772" bIns="50387" anchor="ctr"/>
                <a:lstStyle>
                  <a:lvl1pPr defTabSz="1008063"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defTabSz="1008063"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defTabSz="1008063"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defTabSz="1008063"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defTabSz="1008063"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defTabSz="10080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defTabSz="10080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defTabSz="10080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defTabSz="10080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en-US" sz="2000" u="sng">
                      <a:solidFill>
                        <a:srgbClr val="000000"/>
                      </a:solidFill>
                      <a:latin typeface="Comic Sans MS" panose="030F0702030302020204" pitchFamily="66" charset="0"/>
                      <a:cs typeface="Arial" panose="020B0604020202020204" pitchFamily="34" charset="0"/>
                    </a:rPr>
                    <a:t>Client A</a:t>
                  </a:r>
                </a:p>
                <a:p>
                  <a:pPr algn="ctr" eaLnBrk="1" hangingPunct="1"/>
                  <a:endParaRPr lang="en-US" altLang="en-US" sz="2000" u="sng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9570" name="Rectangle 12">
                  <a:extLst>
                    <a:ext uri="{FF2B5EF4-FFF2-40B4-BE49-F238E27FC236}">
                      <a16:creationId xmlns:a16="http://schemas.microsoft.com/office/drawing/2014/main" id="{2AEFBFEB-9544-56EB-936B-89FA84E94D3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90600" y="2133600"/>
                  <a:ext cx="2133600" cy="152400"/>
                </a:xfrm>
                <a:prstGeom prst="rect">
                  <a:avLst/>
                </a:prstGeom>
                <a:solidFill>
                  <a:srgbClr val="FFFFCC"/>
                </a:solidFill>
                <a:ln w="25400" algn="ctr">
                  <a:solidFill>
                    <a:schemeClr val="accent1"/>
                  </a:solidFill>
                  <a:miter lim="800000"/>
                  <a:headEnd/>
                  <a:tailEnd/>
                </a:ln>
              </p:spPr>
              <p:txBody>
                <a:bodyPr lIns="100772" tIns="50387" rIns="100772" bIns="50387" anchor="ctr"/>
                <a:lstStyle>
                  <a:lvl1pPr defTabSz="1008063"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defTabSz="1008063"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defTabSz="1008063"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defTabSz="1008063"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defTabSz="1008063"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defTabSz="10080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defTabSz="10080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defTabSz="10080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defTabSz="10080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endParaRPr lang="en-US" altLang="en-US" sz="2000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49544" name="Group 18">
                <a:extLst>
                  <a:ext uri="{FF2B5EF4-FFF2-40B4-BE49-F238E27FC236}">
                    <a16:creationId xmlns:a16="http://schemas.microsoft.com/office/drawing/2014/main" id="{1A26583E-87D3-02B4-BE6A-DA1DDD8734C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90600" y="2209800"/>
                <a:ext cx="2133600" cy="457200"/>
                <a:chOff x="990600" y="2743200"/>
                <a:chExt cx="2133600" cy="609600"/>
              </a:xfrm>
            </p:grpSpPr>
            <p:sp>
              <p:nvSpPr>
                <p:cNvPr id="149567" name="Rectangle 13">
                  <a:extLst>
                    <a:ext uri="{FF2B5EF4-FFF2-40B4-BE49-F238E27FC236}">
                      <a16:creationId xmlns:a16="http://schemas.microsoft.com/office/drawing/2014/main" id="{8B512097-BCE4-4B0A-094C-384E753BC23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90600" y="2743200"/>
                  <a:ext cx="2133600" cy="609600"/>
                </a:xfrm>
                <a:prstGeom prst="rect">
                  <a:avLst/>
                </a:prstGeom>
                <a:solidFill>
                  <a:srgbClr val="FFFFCC"/>
                </a:solidFill>
                <a:ln w="25400" algn="ctr">
                  <a:solidFill>
                    <a:schemeClr val="accent1"/>
                  </a:solidFill>
                  <a:miter lim="800000"/>
                  <a:headEnd/>
                  <a:tailEnd/>
                </a:ln>
              </p:spPr>
              <p:txBody>
                <a:bodyPr lIns="100772" tIns="50387" rIns="100772" bIns="50387" anchor="ctr"/>
                <a:lstStyle>
                  <a:lvl1pPr defTabSz="1008063"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defTabSz="1008063"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defTabSz="1008063"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defTabSz="1008063"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defTabSz="1008063"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defTabSz="10080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defTabSz="10080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defTabSz="10080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defTabSz="10080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en-US" sz="2000" u="sng">
                      <a:solidFill>
                        <a:srgbClr val="000000"/>
                      </a:solidFill>
                      <a:latin typeface="Comic Sans MS" panose="030F0702030302020204" pitchFamily="66" charset="0"/>
                      <a:cs typeface="Arial" panose="020B0604020202020204" pitchFamily="34" charset="0"/>
                    </a:rPr>
                    <a:t>Client B</a:t>
                  </a:r>
                </a:p>
                <a:p>
                  <a:pPr algn="ctr" eaLnBrk="1" hangingPunct="1"/>
                  <a:endParaRPr lang="en-US" altLang="en-US" sz="2000" u="sng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9568" name="Rectangle 14">
                  <a:extLst>
                    <a:ext uri="{FF2B5EF4-FFF2-40B4-BE49-F238E27FC236}">
                      <a16:creationId xmlns:a16="http://schemas.microsoft.com/office/drawing/2014/main" id="{7DDA0122-E45F-E312-B96F-8DA28ECDA5F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90600" y="3200400"/>
                  <a:ext cx="2133600" cy="152400"/>
                </a:xfrm>
                <a:prstGeom prst="rect">
                  <a:avLst/>
                </a:prstGeom>
                <a:solidFill>
                  <a:srgbClr val="FFFFCC"/>
                </a:solidFill>
                <a:ln w="25400" algn="ctr">
                  <a:solidFill>
                    <a:schemeClr val="accent1"/>
                  </a:solidFill>
                  <a:miter lim="800000"/>
                  <a:headEnd/>
                  <a:tailEnd/>
                </a:ln>
              </p:spPr>
              <p:txBody>
                <a:bodyPr lIns="100772" tIns="50387" rIns="100772" bIns="50387" anchor="ctr"/>
                <a:lstStyle>
                  <a:lvl1pPr defTabSz="1008063"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defTabSz="1008063"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defTabSz="1008063"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defTabSz="1008063"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defTabSz="1008063"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defTabSz="10080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defTabSz="10080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defTabSz="10080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defTabSz="10080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endParaRPr lang="en-US" altLang="en-US" sz="2000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49545" name="Group 19">
                <a:extLst>
                  <a:ext uri="{FF2B5EF4-FFF2-40B4-BE49-F238E27FC236}">
                    <a16:creationId xmlns:a16="http://schemas.microsoft.com/office/drawing/2014/main" id="{C194FBDC-0EA3-A0B0-A81C-A7C616CD5B8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90600" y="2971800"/>
                <a:ext cx="2133600" cy="457200"/>
                <a:chOff x="990600" y="3733800"/>
                <a:chExt cx="2133600" cy="457200"/>
              </a:xfrm>
            </p:grpSpPr>
            <p:sp>
              <p:nvSpPr>
                <p:cNvPr id="149565" name="Rectangle 15">
                  <a:extLst>
                    <a:ext uri="{FF2B5EF4-FFF2-40B4-BE49-F238E27FC236}">
                      <a16:creationId xmlns:a16="http://schemas.microsoft.com/office/drawing/2014/main" id="{0621F269-3265-67C6-3580-7D799771884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90600" y="3733800"/>
                  <a:ext cx="2133600" cy="457200"/>
                </a:xfrm>
                <a:prstGeom prst="rect">
                  <a:avLst/>
                </a:prstGeom>
                <a:solidFill>
                  <a:srgbClr val="FFFFCC"/>
                </a:solidFill>
                <a:ln w="25400" algn="ctr">
                  <a:solidFill>
                    <a:schemeClr val="accent1"/>
                  </a:solidFill>
                  <a:miter lim="800000"/>
                  <a:headEnd/>
                  <a:tailEnd/>
                </a:ln>
              </p:spPr>
              <p:txBody>
                <a:bodyPr lIns="100772" tIns="50387" rIns="100772" bIns="50387" anchor="ctr"/>
                <a:lstStyle>
                  <a:lvl1pPr defTabSz="1008063"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defTabSz="1008063"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defTabSz="1008063"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defTabSz="1008063"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defTabSz="1008063"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defTabSz="10080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defTabSz="10080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defTabSz="10080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defTabSz="10080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en-US" sz="2000" u="sng">
                      <a:solidFill>
                        <a:srgbClr val="000000"/>
                      </a:solidFill>
                      <a:latin typeface="Comic Sans MS" panose="030F0702030302020204" pitchFamily="66" charset="0"/>
                      <a:cs typeface="Arial" panose="020B0604020202020204" pitchFamily="34" charset="0"/>
                    </a:rPr>
                    <a:t>Client C</a:t>
                  </a:r>
                </a:p>
                <a:p>
                  <a:pPr algn="ctr" eaLnBrk="1" hangingPunct="1"/>
                  <a:endParaRPr lang="en-US" altLang="en-US" sz="2000" u="sng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9566" name="Rectangle 16">
                  <a:extLst>
                    <a:ext uri="{FF2B5EF4-FFF2-40B4-BE49-F238E27FC236}">
                      <a16:creationId xmlns:a16="http://schemas.microsoft.com/office/drawing/2014/main" id="{633F3F9F-3F7C-82C5-B52E-7A707E8DF57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90600" y="4038600"/>
                  <a:ext cx="2133600" cy="152400"/>
                </a:xfrm>
                <a:prstGeom prst="rect">
                  <a:avLst/>
                </a:prstGeom>
                <a:solidFill>
                  <a:srgbClr val="FFFFCC"/>
                </a:solidFill>
                <a:ln w="25400" algn="ctr">
                  <a:solidFill>
                    <a:schemeClr val="accent1"/>
                  </a:solidFill>
                  <a:miter lim="800000"/>
                  <a:headEnd/>
                  <a:tailEnd/>
                </a:ln>
              </p:spPr>
              <p:txBody>
                <a:bodyPr lIns="100772" tIns="50387" rIns="100772" bIns="50387" anchor="ctr"/>
                <a:lstStyle>
                  <a:lvl1pPr defTabSz="1008063"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defTabSz="1008063"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defTabSz="1008063"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defTabSz="1008063"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defTabSz="1008063"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defTabSz="10080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defTabSz="10080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defTabSz="10080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defTabSz="10080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endParaRPr lang="en-US" altLang="en-US" sz="2000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49546" name="Group 35">
                <a:extLst>
                  <a:ext uri="{FF2B5EF4-FFF2-40B4-BE49-F238E27FC236}">
                    <a16:creationId xmlns:a16="http://schemas.microsoft.com/office/drawing/2014/main" id="{9BC5570D-2437-A05D-3C0F-DC7F5CB4312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33800" y="1371600"/>
                <a:ext cx="2133600" cy="2057400"/>
                <a:chOff x="4191000" y="1447800"/>
                <a:chExt cx="2133600" cy="2057400"/>
              </a:xfrm>
            </p:grpSpPr>
            <p:grpSp>
              <p:nvGrpSpPr>
                <p:cNvPr id="149556" name="Group 20">
                  <a:extLst>
                    <a:ext uri="{FF2B5EF4-FFF2-40B4-BE49-F238E27FC236}">
                      <a16:creationId xmlns:a16="http://schemas.microsoft.com/office/drawing/2014/main" id="{CC5A627D-ACDA-0169-25AF-19B5DD4B5B5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191000" y="1447800"/>
                  <a:ext cx="2133600" cy="533400"/>
                  <a:chOff x="990600" y="1676400"/>
                  <a:chExt cx="2133600" cy="609600"/>
                </a:xfrm>
              </p:grpSpPr>
              <p:sp>
                <p:nvSpPr>
                  <p:cNvPr id="149563" name="Rectangle 21">
                    <a:extLst>
                      <a:ext uri="{FF2B5EF4-FFF2-40B4-BE49-F238E27FC236}">
                        <a16:creationId xmlns:a16="http://schemas.microsoft.com/office/drawing/2014/main" id="{3EA0A78B-E906-64D5-9650-6F4732DB49A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90600" y="1676400"/>
                    <a:ext cx="2133600" cy="609600"/>
                  </a:xfrm>
                  <a:prstGeom prst="rect">
                    <a:avLst/>
                  </a:prstGeom>
                  <a:solidFill>
                    <a:srgbClr val="FFCCFF"/>
                  </a:solidFill>
                  <a:ln w="25400" algn="ctr">
                    <a:solidFill>
                      <a:schemeClr val="accent1"/>
                    </a:solidFill>
                    <a:miter lim="800000"/>
                    <a:headEnd/>
                    <a:tailEnd/>
                  </a:ln>
                </p:spPr>
                <p:txBody>
                  <a:bodyPr lIns="100772" tIns="50387" rIns="100772" bIns="50387" anchor="ctr"/>
                  <a:lstStyle>
                    <a:lvl1pPr defTabSz="1008063">
                      <a:defRPr sz="36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defTabSz="1008063">
                      <a:defRPr sz="36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defTabSz="1008063">
                      <a:defRPr sz="36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defTabSz="1008063">
                      <a:defRPr sz="36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defTabSz="1008063">
                      <a:defRPr sz="36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defTabSz="1008063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6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defTabSz="1008063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6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defTabSz="1008063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6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defTabSz="1008063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6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en-US" sz="2000" u="sng">
                        <a:solidFill>
                          <a:srgbClr val="000000"/>
                        </a:solidFill>
                        <a:latin typeface="Comic Sans MS" panose="030F0702030302020204" pitchFamily="66" charset="0"/>
                        <a:cs typeface="Arial" panose="020B0604020202020204" pitchFamily="34" charset="0"/>
                      </a:rPr>
                      <a:t>Proxy A</a:t>
                    </a:r>
                  </a:p>
                  <a:p>
                    <a:pPr algn="ctr" eaLnBrk="1" hangingPunct="1"/>
                    <a:endParaRPr lang="en-US" altLang="en-US" sz="2000" u="sng">
                      <a:solidFill>
                        <a:srgbClr val="000000"/>
                      </a:solidFill>
                      <a:latin typeface="Comic Sans MS" panose="030F0702030302020204" pitchFamily="66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49564" name="Rectangle 22">
                    <a:extLst>
                      <a:ext uri="{FF2B5EF4-FFF2-40B4-BE49-F238E27FC236}">
                        <a16:creationId xmlns:a16="http://schemas.microsoft.com/office/drawing/2014/main" id="{20BC4936-8EFD-032B-28D8-64F0C0FA486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90600" y="2133600"/>
                    <a:ext cx="2133600" cy="152400"/>
                  </a:xfrm>
                  <a:prstGeom prst="rect">
                    <a:avLst/>
                  </a:prstGeom>
                  <a:solidFill>
                    <a:srgbClr val="FFCCFF"/>
                  </a:solidFill>
                  <a:ln w="25400" algn="ctr">
                    <a:solidFill>
                      <a:schemeClr val="accent1"/>
                    </a:solidFill>
                    <a:miter lim="800000"/>
                    <a:headEnd/>
                    <a:tailEnd/>
                  </a:ln>
                </p:spPr>
                <p:txBody>
                  <a:bodyPr lIns="100772" tIns="50387" rIns="100772" bIns="50387" anchor="ctr"/>
                  <a:lstStyle>
                    <a:lvl1pPr defTabSz="1008063">
                      <a:defRPr sz="36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defTabSz="1008063">
                      <a:defRPr sz="36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defTabSz="1008063">
                      <a:defRPr sz="36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defTabSz="1008063">
                      <a:defRPr sz="36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defTabSz="1008063">
                      <a:defRPr sz="36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defTabSz="1008063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6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defTabSz="1008063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6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defTabSz="1008063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6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defTabSz="1008063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6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 eaLnBrk="1" hangingPunct="1"/>
                    <a:endParaRPr lang="en-US" altLang="en-US" sz="2000">
                      <a:solidFill>
                        <a:srgbClr val="000000"/>
                      </a:solidFill>
                      <a:latin typeface="Comic Sans MS" panose="030F0702030302020204" pitchFamily="66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149557" name="Group 23">
                  <a:extLst>
                    <a:ext uri="{FF2B5EF4-FFF2-40B4-BE49-F238E27FC236}">
                      <a16:creationId xmlns:a16="http://schemas.microsoft.com/office/drawing/2014/main" id="{1C50BB63-24B1-68B0-31D3-D211B949A4C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191000" y="2286000"/>
                  <a:ext cx="2133600" cy="457200"/>
                  <a:chOff x="990600" y="2743200"/>
                  <a:chExt cx="2133600" cy="609600"/>
                </a:xfrm>
              </p:grpSpPr>
              <p:sp>
                <p:nvSpPr>
                  <p:cNvPr id="149561" name="Rectangle 24">
                    <a:extLst>
                      <a:ext uri="{FF2B5EF4-FFF2-40B4-BE49-F238E27FC236}">
                        <a16:creationId xmlns:a16="http://schemas.microsoft.com/office/drawing/2014/main" id="{5F4C218A-FB48-AE03-6DBA-D03F1317965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90600" y="2743200"/>
                    <a:ext cx="2133600" cy="609600"/>
                  </a:xfrm>
                  <a:prstGeom prst="rect">
                    <a:avLst/>
                  </a:prstGeom>
                  <a:solidFill>
                    <a:srgbClr val="FFCCFF"/>
                  </a:solidFill>
                  <a:ln w="25400" algn="ctr">
                    <a:solidFill>
                      <a:schemeClr val="accent1"/>
                    </a:solidFill>
                    <a:miter lim="800000"/>
                    <a:headEnd/>
                    <a:tailEnd/>
                  </a:ln>
                </p:spPr>
                <p:txBody>
                  <a:bodyPr lIns="100772" tIns="50387" rIns="100772" bIns="50387" anchor="ctr"/>
                  <a:lstStyle>
                    <a:lvl1pPr defTabSz="1008063">
                      <a:defRPr sz="36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defTabSz="1008063">
                      <a:defRPr sz="36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defTabSz="1008063">
                      <a:defRPr sz="36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defTabSz="1008063">
                      <a:defRPr sz="36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defTabSz="1008063">
                      <a:defRPr sz="36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defTabSz="1008063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6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defTabSz="1008063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6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defTabSz="1008063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6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defTabSz="1008063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6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en-US" sz="2000" u="sng">
                        <a:solidFill>
                          <a:srgbClr val="000000"/>
                        </a:solidFill>
                        <a:latin typeface="Comic Sans MS" panose="030F0702030302020204" pitchFamily="66" charset="0"/>
                        <a:cs typeface="Arial" panose="020B0604020202020204" pitchFamily="34" charset="0"/>
                      </a:rPr>
                      <a:t>Proxy B</a:t>
                    </a:r>
                  </a:p>
                  <a:p>
                    <a:pPr algn="ctr" eaLnBrk="1" hangingPunct="1"/>
                    <a:endParaRPr lang="en-US" altLang="en-US" sz="2000" u="sng">
                      <a:solidFill>
                        <a:srgbClr val="000000"/>
                      </a:solidFill>
                      <a:latin typeface="Comic Sans MS" panose="030F0702030302020204" pitchFamily="66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49562" name="Rectangle 25">
                    <a:extLst>
                      <a:ext uri="{FF2B5EF4-FFF2-40B4-BE49-F238E27FC236}">
                        <a16:creationId xmlns:a16="http://schemas.microsoft.com/office/drawing/2014/main" id="{5F8CBB34-ED04-FF9F-B22D-9370892E6D4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90600" y="3200400"/>
                    <a:ext cx="2133600" cy="152400"/>
                  </a:xfrm>
                  <a:prstGeom prst="rect">
                    <a:avLst/>
                  </a:prstGeom>
                  <a:solidFill>
                    <a:srgbClr val="FFCCFF"/>
                  </a:solidFill>
                  <a:ln w="25400" algn="ctr">
                    <a:solidFill>
                      <a:schemeClr val="accent1"/>
                    </a:solidFill>
                    <a:miter lim="800000"/>
                    <a:headEnd/>
                    <a:tailEnd/>
                  </a:ln>
                </p:spPr>
                <p:txBody>
                  <a:bodyPr lIns="100772" tIns="50387" rIns="100772" bIns="50387" anchor="ctr"/>
                  <a:lstStyle>
                    <a:lvl1pPr defTabSz="1008063">
                      <a:defRPr sz="36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defTabSz="1008063">
                      <a:defRPr sz="36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defTabSz="1008063">
                      <a:defRPr sz="36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defTabSz="1008063">
                      <a:defRPr sz="36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defTabSz="1008063">
                      <a:defRPr sz="36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defTabSz="1008063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6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defTabSz="1008063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6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defTabSz="1008063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6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defTabSz="1008063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6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 eaLnBrk="1" hangingPunct="1"/>
                    <a:endParaRPr lang="en-US" altLang="en-US" sz="2000">
                      <a:solidFill>
                        <a:srgbClr val="000000"/>
                      </a:solidFill>
                      <a:latin typeface="Comic Sans MS" panose="030F0702030302020204" pitchFamily="66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149558" name="Group 26">
                  <a:extLst>
                    <a:ext uri="{FF2B5EF4-FFF2-40B4-BE49-F238E27FC236}">
                      <a16:creationId xmlns:a16="http://schemas.microsoft.com/office/drawing/2014/main" id="{F4DE47C8-421D-A64D-36B0-0C846FDE939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191000" y="3048000"/>
                  <a:ext cx="2133600" cy="457200"/>
                  <a:chOff x="990600" y="3733800"/>
                  <a:chExt cx="2133600" cy="457200"/>
                </a:xfrm>
              </p:grpSpPr>
              <p:sp>
                <p:nvSpPr>
                  <p:cNvPr id="149559" name="Rectangle 27">
                    <a:extLst>
                      <a:ext uri="{FF2B5EF4-FFF2-40B4-BE49-F238E27FC236}">
                        <a16:creationId xmlns:a16="http://schemas.microsoft.com/office/drawing/2014/main" id="{5A927E11-9ECD-56A7-1D8D-63872308F69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90600" y="3733800"/>
                    <a:ext cx="2133600" cy="457200"/>
                  </a:xfrm>
                  <a:prstGeom prst="rect">
                    <a:avLst/>
                  </a:prstGeom>
                  <a:solidFill>
                    <a:srgbClr val="FFCCFF"/>
                  </a:solidFill>
                  <a:ln w="25400" algn="ctr">
                    <a:solidFill>
                      <a:schemeClr val="accent1"/>
                    </a:solidFill>
                    <a:miter lim="800000"/>
                    <a:headEnd/>
                    <a:tailEnd/>
                  </a:ln>
                </p:spPr>
                <p:txBody>
                  <a:bodyPr lIns="100772" tIns="50387" rIns="100772" bIns="50387" anchor="ctr"/>
                  <a:lstStyle>
                    <a:lvl1pPr defTabSz="1008063">
                      <a:defRPr sz="36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defTabSz="1008063">
                      <a:defRPr sz="36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defTabSz="1008063">
                      <a:defRPr sz="36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defTabSz="1008063">
                      <a:defRPr sz="36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defTabSz="1008063">
                      <a:defRPr sz="36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defTabSz="1008063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6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defTabSz="1008063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6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defTabSz="1008063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6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defTabSz="1008063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6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en-US" sz="2000" u="sng">
                        <a:solidFill>
                          <a:srgbClr val="000000"/>
                        </a:solidFill>
                        <a:latin typeface="Comic Sans MS" panose="030F0702030302020204" pitchFamily="66" charset="0"/>
                        <a:cs typeface="Arial" panose="020B0604020202020204" pitchFamily="34" charset="0"/>
                      </a:rPr>
                      <a:t>Proxy C</a:t>
                    </a:r>
                  </a:p>
                  <a:p>
                    <a:pPr algn="ctr" eaLnBrk="1" hangingPunct="1"/>
                    <a:endParaRPr lang="en-US" altLang="en-US" sz="2000" u="sng">
                      <a:solidFill>
                        <a:srgbClr val="000000"/>
                      </a:solidFill>
                      <a:latin typeface="Comic Sans MS" panose="030F0702030302020204" pitchFamily="66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49560" name="Rectangle 28">
                    <a:extLst>
                      <a:ext uri="{FF2B5EF4-FFF2-40B4-BE49-F238E27FC236}">
                        <a16:creationId xmlns:a16="http://schemas.microsoft.com/office/drawing/2014/main" id="{CE49F261-5BC1-A16D-5421-63478193EE0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90600" y="4038600"/>
                    <a:ext cx="2133600" cy="152400"/>
                  </a:xfrm>
                  <a:prstGeom prst="rect">
                    <a:avLst/>
                  </a:prstGeom>
                  <a:solidFill>
                    <a:srgbClr val="FFCCFF"/>
                  </a:solidFill>
                  <a:ln w="25400" algn="ctr">
                    <a:solidFill>
                      <a:schemeClr val="accent1"/>
                    </a:solidFill>
                    <a:miter lim="800000"/>
                    <a:headEnd/>
                    <a:tailEnd/>
                  </a:ln>
                </p:spPr>
                <p:txBody>
                  <a:bodyPr lIns="100772" tIns="50387" rIns="100772" bIns="50387" anchor="ctr"/>
                  <a:lstStyle>
                    <a:lvl1pPr defTabSz="1008063">
                      <a:defRPr sz="36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defTabSz="1008063">
                      <a:defRPr sz="36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defTabSz="1008063">
                      <a:defRPr sz="36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defTabSz="1008063">
                      <a:defRPr sz="36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defTabSz="1008063">
                      <a:defRPr sz="36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defTabSz="1008063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6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defTabSz="1008063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6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defTabSz="1008063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6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defTabSz="1008063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6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 eaLnBrk="1" hangingPunct="1"/>
                    <a:endParaRPr lang="en-US" altLang="en-US" sz="2000">
                      <a:solidFill>
                        <a:srgbClr val="000000"/>
                      </a:solidFill>
                      <a:latin typeface="Comic Sans MS" panose="030F0702030302020204" pitchFamily="66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  <p:grpSp>
            <p:nvGrpSpPr>
              <p:cNvPr id="149547" name="Group 36">
                <a:extLst>
                  <a:ext uri="{FF2B5EF4-FFF2-40B4-BE49-F238E27FC236}">
                    <a16:creationId xmlns:a16="http://schemas.microsoft.com/office/drawing/2014/main" id="{C6DEFC15-0225-8C59-A651-9EFBB5729BC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629400" y="2170611"/>
                <a:ext cx="2133600" cy="533400"/>
                <a:chOff x="6858000" y="1828800"/>
                <a:chExt cx="2133600" cy="533400"/>
              </a:xfrm>
            </p:grpSpPr>
            <p:sp>
              <p:nvSpPr>
                <p:cNvPr id="149554" name="Rectangle 33">
                  <a:extLst>
                    <a:ext uri="{FF2B5EF4-FFF2-40B4-BE49-F238E27FC236}">
                      <a16:creationId xmlns:a16="http://schemas.microsoft.com/office/drawing/2014/main" id="{712A3D09-19C2-A3B4-438C-BCE260A2012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858000" y="1828800"/>
                  <a:ext cx="2133600" cy="533400"/>
                </a:xfrm>
                <a:prstGeom prst="rect">
                  <a:avLst/>
                </a:prstGeom>
                <a:solidFill>
                  <a:srgbClr val="CCFFCC"/>
                </a:solidFill>
                <a:ln w="25400" algn="ctr">
                  <a:solidFill>
                    <a:schemeClr val="accent1"/>
                  </a:solidFill>
                  <a:miter lim="800000"/>
                  <a:headEnd/>
                  <a:tailEnd/>
                </a:ln>
              </p:spPr>
              <p:txBody>
                <a:bodyPr lIns="100772" tIns="50387" rIns="100772" bIns="50387" anchor="ctr"/>
                <a:lstStyle>
                  <a:lvl1pPr defTabSz="1008063"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defTabSz="1008063"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defTabSz="1008063"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defTabSz="1008063"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defTabSz="1008063"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defTabSz="10080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defTabSz="10080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defTabSz="10080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defTabSz="10080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en-US" sz="2000" u="sng">
                      <a:solidFill>
                        <a:srgbClr val="000000"/>
                      </a:solidFill>
                      <a:latin typeface="Comic Sans MS" panose="030F0702030302020204" pitchFamily="66" charset="0"/>
                      <a:cs typeface="Arial" panose="020B0604020202020204" pitchFamily="34" charset="0"/>
                    </a:rPr>
                    <a:t>Real Subject</a:t>
                  </a:r>
                </a:p>
                <a:p>
                  <a:pPr algn="ctr" eaLnBrk="1" hangingPunct="1"/>
                  <a:endParaRPr lang="en-US" altLang="en-US" sz="2000" u="sng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9555" name="Rectangle 34">
                  <a:extLst>
                    <a:ext uri="{FF2B5EF4-FFF2-40B4-BE49-F238E27FC236}">
                      <a16:creationId xmlns:a16="http://schemas.microsoft.com/office/drawing/2014/main" id="{AA0F6AD5-2177-0F25-1BC6-3039ACC1907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858000" y="2209800"/>
                  <a:ext cx="2133600" cy="133350"/>
                </a:xfrm>
                <a:prstGeom prst="rect">
                  <a:avLst/>
                </a:prstGeom>
                <a:solidFill>
                  <a:srgbClr val="CCFFCC"/>
                </a:solidFill>
                <a:ln w="25400" algn="ctr">
                  <a:solidFill>
                    <a:schemeClr val="accent1"/>
                  </a:solidFill>
                  <a:miter lim="800000"/>
                  <a:headEnd/>
                  <a:tailEnd/>
                </a:ln>
              </p:spPr>
              <p:txBody>
                <a:bodyPr lIns="100772" tIns="50387" rIns="100772" bIns="50387" anchor="ctr"/>
                <a:lstStyle>
                  <a:lvl1pPr defTabSz="1008063"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defTabSz="1008063"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defTabSz="1008063"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defTabSz="1008063"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defTabSz="1008063"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defTabSz="10080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defTabSz="10080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defTabSz="10080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defTabSz="10080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endParaRPr lang="en-US" altLang="en-US" sz="2000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endParaRPr>
                </a:p>
              </p:txBody>
            </p:sp>
          </p:grp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583D11A9-C4A8-3545-99A8-4BAD96BFBA82}"/>
                  </a:ext>
                </a:extLst>
              </p:cNvPr>
              <p:cNvCxnSpPr>
                <a:stCxn id="149569" idx="3"/>
                <a:endCxn id="149563" idx="1"/>
              </p:cNvCxnSpPr>
              <p:nvPr/>
            </p:nvCxnSpPr>
            <p:spPr>
              <a:xfrm>
                <a:off x="3123886" y="1637626"/>
                <a:ext cx="610542" cy="144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696C3BD7-9756-B050-4A12-6C15AC2D6C98}"/>
                  </a:ext>
                </a:extLst>
              </p:cNvPr>
              <p:cNvCxnSpPr>
                <a:stCxn id="149567" idx="3"/>
                <a:endCxn id="149561" idx="1"/>
              </p:cNvCxnSpPr>
              <p:nvPr/>
            </p:nvCxnSpPr>
            <p:spPr>
              <a:xfrm>
                <a:off x="3123886" y="2438363"/>
                <a:ext cx="610542" cy="144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D5149167-5E10-90FE-DE4A-A91B1A6B73FE}"/>
                  </a:ext>
                </a:extLst>
              </p:cNvPr>
              <p:cNvCxnSpPr>
                <a:stCxn id="149565" idx="3"/>
                <a:endCxn id="149559" idx="1"/>
              </p:cNvCxnSpPr>
              <p:nvPr/>
            </p:nvCxnSpPr>
            <p:spPr>
              <a:xfrm>
                <a:off x="3123886" y="3200215"/>
                <a:ext cx="610542" cy="144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CD7511B7-4486-667D-0509-3DC274F4805E}"/>
                  </a:ext>
                </a:extLst>
              </p:cNvPr>
              <p:cNvCxnSpPr>
                <a:stCxn id="149561" idx="3"/>
                <a:endCxn id="149554" idx="1"/>
              </p:cNvCxnSpPr>
              <p:nvPr/>
            </p:nvCxnSpPr>
            <p:spPr>
              <a:xfrm flipV="1">
                <a:off x="5867007" y="2436923"/>
                <a:ext cx="763178" cy="144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hape 47">
                <a:extLst>
                  <a:ext uri="{FF2B5EF4-FFF2-40B4-BE49-F238E27FC236}">
                    <a16:creationId xmlns:a16="http://schemas.microsoft.com/office/drawing/2014/main" id="{3DCFD440-B87C-6325-1DF6-D0867462A945}"/>
                  </a:ext>
                </a:extLst>
              </p:cNvPr>
              <p:cNvCxnSpPr>
                <a:stCxn id="149563" idx="3"/>
                <a:endCxn id="149554" idx="0"/>
              </p:cNvCxnSpPr>
              <p:nvPr/>
            </p:nvCxnSpPr>
            <p:spPr>
              <a:xfrm>
                <a:off x="5867007" y="1637626"/>
                <a:ext cx="1828747" cy="532865"/>
              </a:xfrm>
              <a:prstGeom prst="bentConnector2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hape 49">
                <a:extLst>
                  <a:ext uri="{FF2B5EF4-FFF2-40B4-BE49-F238E27FC236}">
                    <a16:creationId xmlns:a16="http://schemas.microsoft.com/office/drawing/2014/main" id="{AB3CEE36-671D-0BA3-ECC6-900957644082}"/>
                  </a:ext>
                </a:extLst>
              </p:cNvPr>
              <p:cNvCxnSpPr>
                <a:stCxn id="149559" idx="3"/>
                <a:endCxn id="149555" idx="2"/>
              </p:cNvCxnSpPr>
              <p:nvPr/>
            </p:nvCxnSpPr>
            <p:spPr>
              <a:xfrm flipV="1">
                <a:off x="5867007" y="2684633"/>
                <a:ext cx="1828747" cy="515582"/>
              </a:xfrm>
              <a:prstGeom prst="bentConnector2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9510" name="Rectangle 53">
              <a:extLst>
                <a:ext uri="{FF2B5EF4-FFF2-40B4-BE49-F238E27FC236}">
                  <a16:creationId xmlns:a16="http://schemas.microsoft.com/office/drawing/2014/main" id="{8849071D-5D14-738C-93D6-8A2139735C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2688"/>
              <a:ext cx="5184" cy="1536"/>
            </a:xfrm>
            <a:prstGeom prst="rect">
              <a:avLst/>
            </a:prstGeom>
            <a:solidFill>
              <a:schemeClr val="bg1"/>
            </a:solidFill>
            <a:ln w="25400" algn="ctr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lIns="100772" tIns="50387" rIns="100772" bIns="50387" anchor="ctr"/>
            <a:lstStyle>
              <a:lvl1pPr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en-US" altLang="en-US" sz="20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grpSp>
          <p:nvGrpSpPr>
            <p:cNvPr id="149511" name="Group 17">
              <a:extLst>
                <a:ext uri="{FF2B5EF4-FFF2-40B4-BE49-F238E27FC236}">
                  <a16:creationId xmlns:a16="http://schemas.microsoft.com/office/drawing/2014/main" id="{528953E7-1469-FDC7-AEE1-5F0B1A4FA7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8" y="2784"/>
              <a:ext cx="1344" cy="336"/>
              <a:chOff x="990600" y="1676400"/>
              <a:chExt cx="2133600" cy="609600"/>
            </a:xfrm>
          </p:grpSpPr>
          <p:sp>
            <p:nvSpPr>
              <p:cNvPr id="149540" name="Rectangle 80">
                <a:extLst>
                  <a:ext uri="{FF2B5EF4-FFF2-40B4-BE49-F238E27FC236}">
                    <a16:creationId xmlns:a16="http://schemas.microsoft.com/office/drawing/2014/main" id="{8864A5C6-D1F4-0EF6-6217-7BACDFD3B4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00" y="1676400"/>
                <a:ext cx="2133600" cy="609600"/>
              </a:xfrm>
              <a:prstGeom prst="rect">
                <a:avLst/>
              </a:prstGeom>
              <a:solidFill>
                <a:srgbClr val="FFFFCC"/>
              </a:solidFill>
              <a:ln w="25400" algn="ctr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lIns="100772" tIns="50387" rIns="100772" bIns="50387" anchor="ctr"/>
              <a:lstStyle>
                <a:lvl1pPr defTabSz="1008063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1008063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1008063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1008063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 defTabSz="1008063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en-US" altLang="en-US" sz="2000" u="sng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rPr>
                  <a:t>Client A</a:t>
                </a:r>
              </a:p>
              <a:p>
                <a:pPr algn="ctr" eaLnBrk="1" hangingPunct="1"/>
                <a:endParaRPr lang="en-US" altLang="en-US" sz="2000" u="sng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9541" name="Rectangle 81">
                <a:extLst>
                  <a:ext uri="{FF2B5EF4-FFF2-40B4-BE49-F238E27FC236}">
                    <a16:creationId xmlns:a16="http://schemas.microsoft.com/office/drawing/2014/main" id="{7FB67BDE-C1D2-2CC5-886A-8FDA58431E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00" y="2133600"/>
                <a:ext cx="2133600" cy="152400"/>
              </a:xfrm>
              <a:prstGeom prst="rect">
                <a:avLst/>
              </a:prstGeom>
              <a:solidFill>
                <a:srgbClr val="FFFFCC"/>
              </a:solidFill>
              <a:ln w="25400" algn="ctr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lIns="100772" tIns="50387" rIns="100772" bIns="50387" anchor="ctr"/>
              <a:lstStyle>
                <a:lvl1pPr defTabSz="1008063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1008063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1008063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1008063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 defTabSz="1008063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endParaRPr lang="en-US" altLang="en-US" sz="2000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49512" name="Group 18">
              <a:extLst>
                <a:ext uri="{FF2B5EF4-FFF2-40B4-BE49-F238E27FC236}">
                  <a16:creationId xmlns:a16="http://schemas.microsoft.com/office/drawing/2014/main" id="{E64BBD92-8287-BF2D-5C2C-31FDFA26C6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8" y="3312"/>
              <a:ext cx="1344" cy="288"/>
              <a:chOff x="990600" y="2743200"/>
              <a:chExt cx="2133600" cy="609600"/>
            </a:xfrm>
          </p:grpSpPr>
          <p:sp>
            <p:nvSpPr>
              <p:cNvPr id="149538" name="Rectangle 78">
                <a:extLst>
                  <a:ext uri="{FF2B5EF4-FFF2-40B4-BE49-F238E27FC236}">
                    <a16:creationId xmlns:a16="http://schemas.microsoft.com/office/drawing/2014/main" id="{E78119AC-2538-49CB-C651-6709B3E910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00" y="2743200"/>
                <a:ext cx="2133600" cy="609600"/>
              </a:xfrm>
              <a:prstGeom prst="rect">
                <a:avLst/>
              </a:prstGeom>
              <a:solidFill>
                <a:srgbClr val="FFFFCC"/>
              </a:solidFill>
              <a:ln w="25400" algn="ctr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lIns="100772" tIns="50387" rIns="100772" bIns="50387" anchor="ctr"/>
              <a:lstStyle>
                <a:lvl1pPr defTabSz="1008063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1008063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1008063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1008063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 defTabSz="1008063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en-US" altLang="en-US" sz="2000" u="sng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rPr>
                  <a:t>Client B</a:t>
                </a:r>
              </a:p>
              <a:p>
                <a:pPr algn="ctr" eaLnBrk="1" hangingPunct="1"/>
                <a:endParaRPr lang="en-US" altLang="en-US" sz="2000" u="sng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9539" name="Rectangle 79">
                <a:extLst>
                  <a:ext uri="{FF2B5EF4-FFF2-40B4-BE49-F238E27FC236}">
                    <a16:creationId xmlns:a16="http://schemas.microsoft.com/office/drawing/2014/main" id="{11FC8AA5-30A0-7AB9-0103-E35DB9A5D1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00" y="3200400"/>
                <a:ext cx="2133600" cy="152400"/>
              </a:xfrm>
              <a:prstGeom prst="rect">
                <a:avLst/>
              </a:prstGeom>
              <a:solidFill>
                <a:srgbClr val="FFFFCC"/>
              </a:solidFill>
              <a:ln w="25400" algn="ctr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lIns="100772" tIns="50387" rIns="100772" bIns="50387" anchor="ctr"/>
              <a:lstStyle>
                <a:lvl1pPr defTabSz="1008063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1008063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1008063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1008063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 defTabSz="1008063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endParaRPr lang="en-US" altLang="en-US" sz="2000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49513" name="Group 19">
              <a:extLst>
                <a:ext uri="{FF2B5EF4-FFF2-40B4-BE49-F238E27FC236}">
                  <a16:creationId xmlns:a16="http://schemas.microsoft.com/office/drawing/2014/main" id="{872CA218-D5D4-3037-FD96-886824B089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8" y="3792"/>
              <a:ext cx="1344" cy="288"/>
              <a:chOff x="990600" y="3733800"/>
              <a:chExt cx="2133600" cy="457200"/>
            </a:xfrm>
          </p:grpSpPr>
          <p:sp>
            <p:nvSpPr>
              <p:cNvPr id="149536" name="Rectangle 76">
                <a:extLst>
                  <a:ext uri="{FF2B5EF4-FFF2-40B4-BE49-F238E27FC236}">
                    <a16:creationId xmlns:a16="http://schemas.microsoft.com/office/drawing/2014/main" id="{A7FB1C5D-7281-BCDB-1AC5-3EEAA9662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00" y="3733800"/>
                <a:ext cx="2133600" cy="457200"/>
              </a:xfrm>
              <a:prstGeom prst="rect">
                <a:avLst/>
              </a:prstGeom>
              <a:solidFill>
                <a:srgbClr val="FFFFCC"/>
              </a:solidFill>
              <a:ln w="25400" algn="ctr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lIns="100772" tIns="50387" rIns="100772" bIns="50387" anchor="ctr"/>
              <a:lstStyle>
                <a:lvl1pPr defTabSz="1008063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1008063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1008063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1008063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 defTabSz="1008063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en-US" altLang="en-US" sz="2000" u="sng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rPr>
                  <a:t>Client C</a:t>
                </a:r>
              </a:p>
              <a:p>
                <a:pPr algn="ctr" eaLnBrk="1" hangingPunct="1"/>
                <a:endParaRPr lang="en-US" altLang="en-US" sz="2000" u="sng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9537" name="Rectangle 16">
                <a:extLst>
                  <a:ext uri="{FF2B5EF4-FFF2-40B4-BE49-F238E27FC236}">
                    <a16:creationId xmlns:a16="http://schemas.microsoft.com/office/drawing/2014/main" id="{8EA59F04-F9AD-EB83-4CA8-09E2CC5EC1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00" y="4038600"/>
                <a:ext cx="2133600" cy="152400"/>
              </a:xfrm>
              <a:prstGeom prst="rect">
                <a:avLst/>
              </a:prstGeom>
              <a:solidFill>
                <a:srgbClr val="FFFFCC"/>
              </a:solidFill>
              <a:ln w="25400" algn="ctr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lIns="100772" tIns="50387" rIns="100772" bIns="50387" anchor="ctr"/>
              <a:lstStyle>
                <a:lvl1pPr defTabSz="1008063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1008063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1008063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1008063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 defTabSz="1008063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endParaRPr lang="en-US" altLang="en-US" sz="2000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49514" name="Group 35">
              <a:extLst>
                <a:ext uri="{FF2B5EF4-FFF2-40B4-BE49-F238E27FC236}">
                  <a16:creationId xmlns:a16="http://schemas.microsoft.com/office/drawing/2014/main" id="{39087940-970B-E345-3FAB-1DF55032C9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56" y="2784"/>
              <a:ext cx="1344" cy="1296"/>
              <a:chOff x="4191000" y="1447800"/>
              <a:chExt cx="2133600" cy="2057400"/>
            </a:xfrm>
          </p:grpSpPr>
          <p:grpSp>
            <p:nvGrpSpPr>
              <p:cNvPr id="149527" name="Group 20">
                <a:extLst>
                  <a:ext uri="{FF2B5EF4-FFF2-40B4-BE49-F238E27FC236}">
                    <a16:creationId xmlns:a16="http://schemas.microsoft.com/office/drawing/2014/main" id="{B5F43282-4AA6-D0A5-21EF-68BE5C9BAF3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91000" y="1447800"/>
                <a:ext cx="2133600" cy="533400"/>
                <a:chOff x="990600" y="1676400"/>
                <a:chExt cx="2133600" cy="609600"/>
              </a:xfrm>
            </p:grpSpPr>
            <p:sp>
              <p:nvSpPr>
                <p:cNvPr id="149534" name="Rectangle 74">
                  <a:extLst>
                    <a:ext uri="{FF2B5EF4-FFF2-40B4-BE49-F238E27FC236}">
                      <a16:creationId xmlns:a16="http://schemas.microsoft.com/office/drawing/2014/main" id="{3FF3DA69-7910-FD04-7CC9-A5608C53CC7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90600" y="1676400"/>
                  <a:ext cx="2133600" cy="609600"/>
                </a:xfrm>
                <a:prstGeom prst="rect">
                  <a:avLst/>
                </a:prstGeom>
                <a:solidFill>
                  <a:srgbClr val="FFCCFF"/>
                </a:solidFill>
                <a:ln w="25400" algn="ctr">
                  <a:solidFill>
                    <a:schemeClr val="accent1"/>
                  </a:solidFill>
                  <a:miter lim="800000"/>
                  <a:headEnd/>
                  <a:tailEnd/>
                </a:ln>
              </p:spPr>
              <p:txBody>
                <a:bodyPr lIns="100772" tIns="50387" rIns="100772" bIns="50387" anchor="ctr"/>
                <a:lstStyle>
                  <a:lvl1pPr defTabSz="1008063"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defTabSz="1008063"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defTabSz="1008063"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defTabSz="1008063"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defTabSz="1008063"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defTabSz="10080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defTabSz="10080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defTabSz="10080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defTabSz="10080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en-US" sz="2000" u="sng">
                      <a:solidFill>
                        <a:srgbClr val="000000"/>
                      </a:solidFill>
                      <a:latin typeface="Comic Sans MS" panose="030F0702030302020204" pitchFamily="66" charset="0"/>
                      <a:cs typeface="Arial" panose="020B0604020202020204" pitchFamily="34" charset="0"/>
                    </a:rPr>
                    <a:t>Proxy A</a:t>
                  </a:r>
                </a:p>
                <a:p>
                  <a:pPr algn="ctr" eaLnBrk="1" hangingPunct="1"/>
                  <a:endParaRPr lang="en-US" altLang="en-US" sz="2000" u="sng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9535" name="Rectangle 75">
                  <a:extLst>
                    <a:ext uri="{FF2B5EF4-FFF2-40B4-BE49-F238E27FC236}">
                      <a16:creationId xmlns:a16="http://schemas.microsoft.com/office/drawing/2014/main" id="{D4DF4FE3-9FB2-5D68-FAD7-25090D4C94B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90600" y="2133600"/>
                  <a:ext cx="2133600" cy="152400"/>
                </a:xfrm>
                <a:prstGeom prst="rect">
                  <a:avLst/>
                </a:prstGeom>
                <a:solidFill>
                  <a:srgbClr val="FFCCFF"/>
                </a:solidFill>
                <a:ln w="25400" algn="ctr">
                  <a:solidFill>
                    <a:schemeClr val="accent1"/>
                  </a:solidFill>
                  <a:miter lim="800000"/>
                  <a:headEnd/>
                  <a:tailEnd/>
                </a:ln>
              </p:spPr>
              <p:txBody>
                <a:bodyPr lIns="100772" tIns="50387" rIns="100772" bIns="50387" anchor="ctr"/>
                <a:lstStyle>
                  <a:lvl1pPr defTabSz="1008063"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defTabSz="1008063"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defTabSz="1008063"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defTabSz="1008063"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defTabSz="1008063"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defTabSz="10080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defTabSz="10080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defTabSz="10080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defTabSz="10080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endParaRPr lang="en-US" altLang="en-US" sz="2000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49528" name="Group 23">
                <a:extLst>
                  <a:ext uri="{FF2B5EF4-FFF2-40B4-BE49-F238E27FC236}">
                    <a16:creationId xmlns:a16="http://schemas.microsoft.com/office/drawing/2014/main" id="{C9D77CEE-FA2E-25BA-FBAA-30AA3716380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91000" y="2286000"/>
                <a:ext cx="2133600" cy="457200"/>
                <a:chOff x="990600" y="2743200"/>
                <a:chExt cx="2133600" cy="609600"/>
              </a:xfrm>
            </p:grpSpPr>
            <p:sp>
              <p:nvSpPr>
                <p:cNvPr id="149532" name="Rectangle 72">
                  <a:extLst>
                    <a:ext uri="{FF2B5EF4-FFF2-40B4-BE49-F238E27FC236}">
                      <a16:creationId xmlns:a16="http://schemas.microsoft.com/office/drawing/2014/main" id="{7DA2A0DA-EF84-C64C-EBE9-A09AF68BEBD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90600" y="2743200"/>
                  <a:ext cx="2133600" cy="609600"/>
                </a:xfrm>
                <a:prstGeom prst="rect">
                  <a:avLst/>
                </a:prstGeom>
                <a:solidFill>
                  <a:srgbClr val="FFCCFF"/>
                </a:solidFill>
                <a:ln w="25400" algn="ctr">
                  <a:solidFill>
                    <a:schemeClr val="accent1"/>
                  </a:solidFill>
                  <a:miter lim="800000"/>
                  <a:headEnd/>
                  <a:tailEnd/>
                </a:ln>
              </p:spPr>
              <p:txBody>
                <a:bodyPr lIns="100772" tIns="50387" rIns="100772" bIns="50387" anchor="ctr"/>
                <a:lstStyle>
                  <a:lvl1pPr defTabSz="1008063"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defTabSz="1008063"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defTabSz="1008063"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defTabSz="1008063"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defTabSz="1008063"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defTabSz="10080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defTabSz="10080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defTabSz="10080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defTabSz="10080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en-US" sz="2000" u="sng">
                      <a:solidFill>
                        <a:srgbClr val="000000"/>
                      </a:solidFill>
                      <a:latin typeface="Comic Sans MS" panose="030F0702030302020204" pitchFamily="66" charset="0"/>
                      <a:cs typeface="Arial" panose="020B0604020202020204" pitchFamily="34" charset="0"/>
                    </a:rPr>
                    <a:t>Proxy B</a:t>
                  </a:r>
                </a:p>
                <a:p>
                  <a:pPr algn="ctr" eaLnBrk="1" hangingPunct="1"/>
                  <a:endParaRPr lang="en-US" altLang="en-US" sz="2000" u="sng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9533" name="Rectangle 73">
                  <a:extLst>
                    <a:ext uri="{FF2B5EF4-FFF2-40B4-BE49-F238E27FC236}">
                      <a16:creationId xmlns:a16="http://schemas.microsoft.com/office/drawing/2014/main" id="{060A4B2F-4433-3BE3-72FD-24F72077C6B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90600" y="3200400"/>
                  <a:ext cx="2133600" cy="152400"/>
                </a:xfrm>
                <a:prstGeom prst="rect">
                  <a:avLst/>
                </a:prstGeom>
                <a:solidFill>
                  <a:srgbClr val="FFCCFF"/>
                </a:solidFill>
                <a:ln w="25400" algn="ctr">
                  <a:solidFill>
                    <a:schemeClr val="accent1"/>
                  </a:solidFill>
                  <a:miter lim="800000"/>
                  <a:headEnd/>
                  <a:tailEnd/>
                </a:ln>
              </p:spPr>
              <p:txBody>
                <a:bodyPr lIns="100772" tIns="50387" rIns="100772" bIns="50387" anchor="ctr"/>
                <a:lstStyle>
                  <a:lvl1pPr defTabSz="1008063"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defTabSz="1008063"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defTabSz="1008063"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defTabSz="1008063"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defTabSz="1008063"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defTabSz="10080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defTabSz="10080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defTabSz="10080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defTabSz="10080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endParaRPr lang="en-US" altLang="en-US" sz="2000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49529" name="Group 26">
                <a:extLst>
                  <a:ext uri="{FF2B5EF4-FFF2-40B4-BE49-F238E27FC236}">
                    <a16:creationId xmlns:a16="http://schemas.microsoft.com/office/drawing/2014/main" id="{2FB5AD19-FAC5-259E-2EE6-0A79D0DB2DB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91000" y="3048000"/>
                <a:ext cx="2133600" cy="457200"/>
                <a:chOff x="990600" y="3733800"/>
                <a:chExt cx="2133600" cy="457200"/>
              </a:xfrm>
            </p:grpSpPr>
            <p:sp>
              <p:nvSpPr>
                <p:cNvPr id="149530" name="Rectangle 70">
                  <a:extLst>
                    <a:ext uri="{FF2B5EF4-FFF2-40B4-BE49-F238E27FC236}">
                      <a16:creationId xmlns:a16="http://schemas.microsoft.com/office/drawing/2014/main" id="{E104F4D7-0792-9B26-5DAD-96A2BC0E43D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90600" y="3733800"/>
                  <a:ext cx="2133600" cy="457200"/>
                </a:xfrm>
                <a:prstGeom prst="rect">
                  <a:avLst/>
                </a:prstGeom>
                <a:solidFill>
                  <a:srgbClr val="FFCCFF"/>
                </a:solidFill>
                <a:ln w="25400" algn="ctr">
                  <a:solidFill>
                    <a:schemeClr val="accent1"/>
                  </a:solidFill>
                  <a:miter lim="800000"/>
                  <a:headEnd/>
                  <a:tailEnd/>
                </a:ln>
              </p:spPr>
              <p:txBody>
                <a:bodyPr lIns="100772" tIns="50387" rIns="100772" bIns="50387" anchor="ctr"/>
                <a:lstStyle>
                  <a:lvl1pPr defTabSz="1008063"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defTabSz="1008063"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defTabSz="1008063"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defTabSz="1008063"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defTabSz="1008063"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defTabSz="10080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defTabSz="10080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defTabSz="10080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defTabSz="10080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en-US" sz="2000" u="sng">
                      <a:solidFill>
                        <a:srgbClr val="000000"/>
                      </a:solidFill>
                      <a:latin typeface="Comic Sans MS" panose="030F0702030302020204" pitchFamily="66" charset="0"/>
                      <a:cs typeface="Arial" panose="020B0604020202020204" pitchFamily="34" charset="0"/>
                    </a:rPr>
                    <a:t>Proxy C</a:t>
                  </a:r>
                </a:p>
                <a:p>
                  <a:pPr algn="ctr" eaLnBrk="1" hangingPunct="1"/>
                  <a:endParaRPr lang="en-US" altLang="en-US" sz="2000" u="sng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9531" name="Rectangle 71">
                  <a:extLst>
                    <a:ext uri="{FF2B5EF4-FFF2-40B4-BE49-F238E27FC236}">
                      <a16:creationId xmlns:a16="http://schemas.microsoft.com/office/drawing/2014/main" id="{F007F1AD-796B-80AC-9B71-8A81E8EAB8F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90600" y="4038600"/>
                  <a:ext cx="2133600" cy="152400"/>
                </a:xfrm>
                <a:prstGeom prst="rect">
                  <a:avLst/>
                </a:prstGeom>
                <a:solidFill>
                  <a:srgbClr val="FFCCFF"/>
                </a:solidFill>
                <a:ln w="25400" algn="ctr">
                  <a:solidFill>
                    <a:schemeClr val="accent1"/>
                  </a:solidFill>
                  <a:miter lim="800000"/>
                  <a:headEnd/>
                  <a:tailEnd/>
                </a:ln>
              </p:spPr>
              <p:txBody>
                <a:bodyPr lIns="100772" tIns="50387" rIns="100772" bIns="50387" anchor="ctr"/>
                <a:lstStyle>
                  <a:lvl1pPr defTabSz="1008063"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defTabSz="1008063"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defTabSz="1008063"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defTabSz="1008063"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defTabSz="1008063"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defTabSz="10080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defTabSz="10080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defTabSz="10080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defTabSz="10080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endParaRPr lang="en-US" altLang="en-US" sz="2000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149515" name="Group 36">
              <a:extLst>
                <a:ext uri="{FF2B5EF4-FFF2-40B4-BE49-F238E27FC236}">
                  <a16:creationId xmlns:a16="http://schemas.microsoft.com/office/drawing/2014/main" id="{4E2A5E02-32E7-BC13-DF4C-519F47A7CC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80" y="3287"/>
              <a:ext cx="1344" cy="336"/>
              <a:chOff x="6858000" y="1828800"/>
              <a:chExt cx="2133600" cy="533400"/>
            </a:xfrm>
          </p:grpSpPr>
          <p:sp>
            <p:nvSpPr>
              <p:cNvPr id="149525" name="Rectangle 65">
                <a:extLst>
                  <a:ext uri="{FF2B5EF4-FFF2-40B4-BE49-F238E27FC236}">
                    <a16:creationId xmlns:a16="http://schemas.microsoft.com/office/drawing/2014/main" id="{21020D46-CA6E-E9A5-1A9C-72E2ED389D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58000" y="1828800"/>
                <a:ext cx="2133600" cy="533400"/>
              </a:xfrm>
              <a:prstGeom prst="rect">
                <a:avLst/>
              </a:prstGeom>
              <a:solidFill>
                <a:srgbClr val="CCFFCC"/>
              </a:solidFill>
              <a:ln w="254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00772" tIns="50387" rIns="100772" bIns="50387" anchor="ctr"/>
              <a:lstStyle>
                <a:lvl1pPr defTabSz="1008063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1008063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1008063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1008063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 defTabSz="1008063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en-US" altLang="en-US" sz="2000" u="sng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rPr>
                  <a:t>Real Subject</a:t>
                </a:r>
              </a:p>
              <a:p>
                <a:pPr algn="ctr" eaLnBrk="1" hangingPunct="1"/>
                <a:endParaRPr lang="en-US" altLang="en-US" sz="2000" u="sng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9526" name="Rectangle 66">
                <a:extLst>
                  <a:ext uri="{FF2B5EF4-FFF2-40B4-BE49-F238E27FC236}">
                    <a16:creationId xmlns:a16="http://schemas.microsoft.com/office/drawing/2014/main" id="{39C3D293-4B66-31F9-568A-D135EE8218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58000" y="2209800"/>
                <a:ext cx="2133600" cy="133350"/>
              </a:xfrm>
              <a:prstGeom prst="rect">
                <a:avLst/>
              </a:prstGeom>
              <a:solidFill>
                <a:srgbClr val="CCFFCC"/>
              </a:solidFill>
              <a:ln w="254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00772" tIns="50387" rIns="100772" bIns="50387" anchor="ctr"/>
              <a:lstStyle>
                <a:lvl1pPr defTabSz="1008063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1008063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1008063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1008063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 defTabSz="1008063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endParaRPr lang="en-US" altLang="en-US" sz="2000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9F386AF1-D418-D83B-E5F8-B723C4358D45}"/>
                </a:ext>
              </a:extLst>
            </p:cNvPr>
            <p:cNvCxnSpPr>
              <a:stCxn id="149540" idx="3"/>
              <a:endCxn id="149534" idx="1"/>
            </p:cNvCxnSpPr>
            <p:nvPr/>
          </p:nvCxnSpPr>
          <p:spPr>
            <a:xfrm>
              <a:off x="1872" y="2952"/>
              <a:ext cx="386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E5D5D415-F249-3302-74B4-F02792D994D9}"/>
                </a:ext>
              </a:extLst>
            </p:cNvPr>
            <p:cNvCxnSpPr>
              <a:stCxn id="149538" idx="3"/>
              <a:endCxn id="149532" idx="1"/>
            </p:cNvCxnSpPr>
            <p:nvPr/>
          </p:nvCxnSpPr>
          <p:spPr>
            <a:xfrm>
              <a:off x="1872" y="3456"/>
              <a:ext cx="386" cy="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B2A559D9-CD0B-A9EA-25E6-9EECEABFA852}"/>
                </a:ext>
              </a:extLst>
            </p:cNvPr>
            <p:cNvCxnSpPr>
              <a:stCxn id="149536" idx="3"/>
              <a:endCxn id="149530" idx="1"/>
            </p:cNvCxnSpPr>
            <p:nvPr/>
          </p:nvCxnSpPr>
          <p:spPr>
            <a:xfrm>
              <a:off x="1872" y="3936"/>
              <a:ext cx="386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B642EB73-A7B5-06C8-83BC-A73CE782F6F0}"/>
                </a:ext>
              </a:extLst>
            </p:cNvPr>
            <p:cNvCxnSpPr>
              <a:stCxn id="149532" idx="3"/>
              <a:endCxn id="149525" idx="1"/>
            </p:cNvCxnSpPr>
            <p:nvPr/>
          </p:nvCxnSpPr>
          <p:spPr>
            <a:xfrm flipV="1">
              <a:off x="3600" y="3455"/>
              <a:ext cx="483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hape 63">
              <a:extLst>
                <a:ext uri="{FF2B5EF4-FFF2-40B4-BE49-F238E27FC236}">
                  <a16:creationId xmlns:a16="http://schemas.microsoft.com/office/drawing/2014/main" id="{F7CA6A24-3E64-9450-2B8B-15F89864ABBF}"/>
                </a:ext>
              </a:extLst>
            </p:cNvPr>
            <p:cNvCxnSpPr>
              <a:stCxn id="149534" idx="3"/>
              <a:endCxn id="149525" idx="0"/>
            </p:cNvCxnSpPr>
            <p:nvPr/>
          </p:nvCxnSpPr>
          <p:spPr>
            <a:xfrm>
              <a:off x="3600" y="2952"/>
              <a:ext cx="1152" cy="335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521" name="TextBox 82">
              <a:extLst>
                <a:ext uri="{FF2B5EF4-FFF2-40B4-BE49-F238E27FC236}">
                  <a16:creationId xmlns:a16="http://schemas.microsoft.com/office/drawing/2014/main" id="{B8BE223B-DD37-764F-37A7-F5CE8CB747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2448"/>
              <a:ext cx="1366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772" tIns="50387" rIns="100772" bIns="50387">
              <a:spAutoFit/>
            </a:bodyPr>
            <a:lstStyle>
              <a:lvl1pPr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2000">
                  <a:solidFill>
                    <a:srgbClr val="0000CC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After Write by C</a:t>
              </a:r>
            </a:p>
          </p:txBody>
        </p:sp>
        <p:sp>
          <p:nvSpPr>
            <p:cNvPr id="149522" name="Rectangle 83">
              <a:extLst>
                <a:ext uri="{FF2B5EF4-FFF2-40B4-BE49-F238E27FC236}">
                  <a16:creationId xmlns:a16="http://schemas.microsoft.com/office/drawing/2014/main" id="{1541D985-5A46-D657-B3A7-53A9358BAB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3799"/>
              <a:ext cx="1296" cy="288"/>
            </a:xfrm>
            <a:prstGeom prst="rect">
              <a:avLst/>
            </a:prstGeom>
            <a:solidFill>
              <a:srgbClr val="CCFFCC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00772" tIns="50387" rIns="100772" bIns="50387" anchor="ctr"/>
            <a:lstStyle>
              <a:lvl1pPr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 sz="1800" u="sng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Real Subject Copy</a:t>
              </a:r>
            </a:p>
            <a:p>
              <a:pPr algn="ctr" eaLnBrk="1" hangingPunct="1"/>
              <a:endParaRPr lang="en-US" altLang="en-US" sz="1800" u="sng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149523" name="Rectangle 84">
              <a:extLst>
                <a:ext uri="{FF2B5EF4-FFF2-40B4-BE49-F238E27FC236}">
                  <a16:creationId xmlns:a16="http://schemas.microsoft.com/office/drawing/2014/main" id="{4EA1C7E3-5CDA-A4C4-CF6E-8DDC3CF510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4005"/>
              <a:ext cx="1296" cy="82"/>
            </a:xfrm>
            <a:prstGeom prst="rect">
              <a:avLst/>
            </a:prstGeom>
            <a:solidFill>
              <a:schemeClr val="bg1"/>
            </a:solidFill>
            <a:ln w="25400" algn="ctr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lIns="100772" tIns="50387" rIns="100772" bIns="50387" anchor="ctr"/>
            <a:lstStyle>
              <a:lvl1pPr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en-US" altLang="en-US" sz="20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17501EBC-78D4-7FC4-DF6E-5FF93F08618D}"/>
                </a:ext>
              </a:extLst>
            </p:cNvPr>
            <p:cNvCxnSpPr>
              <a:stCxn id="149530" idx="3"/>
              <a:endCxn id="149522" idx="1"/>
            </p:cNvCxnSpPr>
            <p:nvPr/>
          </p:nvCxnSpPr>
          <p:spPr>
            <a:xfrm>
              <a:off x="3600" y="3936"/>
              <a:ext cx="483" cy="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>
            <a:extLst>
              <a:ext uri="{FF2B5EF4-FFF2-40B4-BE49-F238E27FC236}">
                <a16:creationId xmlns:a16="http://schemas.microsoft.com/office/drawing/2014/main" id="{5E163E77-89CB-D758-7E62-889181D388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840913" cy="884238"/>
          </a:xfrm>
        </p:spPr>
        <p:txBody>
          <a:bodyPr/>
          <a:lstStyle/>
          <a:p>
            <a:r>
              <a:rPr lang="en-US" altLang="en-US" sz="3200"/>
              <a:t>Uses #7: Reference Counting</a:t>
            </a:r>
          </a:p>
        </p:txBody>
      </p:sp>
      <p:sp>
        <p:nvSpPr>
          <p:cNvPr id="509955" name="Rectangle 3">
            <a:extLst>
              <a:ext uri="{FF2B5EF4-FFF2-40B4-BE49-F238E27FC236}">
                <a16:creationId xmlns:a16="http://schemas.microsoft.com/office/drawing/2014/main" id="{95720A85-C4AF-D859-124F-34C568FC274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95263" y="3948113"/>
            <a:ext cx="9448800" cy="3074987"/>
          </a:xfrm>
        </p:spPr>
        <p:txBody>
          <a:bodyPr/>
          <a:lstStyle/>
          <a:p>
            <a:pPr>
              <a:lnSpc>
                <a:spcPct val="110000"/>
              </a:lnSpc>
              <a:spcAft>
                <a:spcPts val="1800"/>
              </a:spcAft>
            </a:pPr>
            <a:r>
              <a:rPr lang="en-US" altLang="en-US" sz="3200"/>
              <a:t>Proxies maintain the reference count inside the object</a:t>
            </a:r>
          </a:p>
          <a:p>
            <a:pPr>
              <a:lnSpc>
                <a:spcPct val="110000"/>
              </a:lnSpc>
              <a:spcAft>
                <a:spcPct val="0"/>
              </a:spcAft>
            </a:pPr>
            <a:r>
              <a:rPr lang="en-US" altLang="en-US" sz="3200">
                <a:solidFill>
                  <a:srgbClr val="0000CC"/>
                </a:solidFill>
              </a:rPr>
              <a:t>The last proxy to go away is responsible for deleting the object:</a:t>
            </a:r>
          </a:p>
          <a:p>
            <a:pPr marL="742950" lvl="1" indent="-285750">
              <a:lnSpc>
                <a:spcPct val="110000"/>
              </a:lnSpc>
              <a:spcAft>
                <a:spcPts val="1200"/>
              </a:spcAft>
            </a:pPr>
            <a:r>
              <a:rPr lang="en-US" altLang="en-US" sz="2800">
                <a:solidFill>
                  <a:srgbClr val="0000CC"/>
                </a:solidFill>
              </a:rPr>
              <a:t>That is, when the reference count goes to 0, delete the object.</a:t>
            </a:r>
          </a:p>
        </p:txBody>
      </p:sp>
      <p:grpSp>
        <p:nvGrpSpPr>
          <p:cNvPr id="150532" name="Group 41">
            <a:extLst>
              <a:ext uri="{FF2B5EF4-FFF2-40B4-BE49-F238E27FC236}">
                <a16:creationId xmlns:a16="http://schemas.microsoft.com/office/drawing/2014/main" id="{751896F4-59A2-7AF5-ACED-F6692C8350C8}"/>
              </a:ext>
            </a:extLst>
          </p:cNvPr>
          <p:cNvGrpSpPr>
            <a:grpSpLocks/>
          </p:cNvGrpSpPr>
          <p:nvPr/>
        </p:nvGrpSpPr>
        <p:grpSpPr bwMode="auto">
          <a:xfrm>
            <a:off x="392113" y="1066800"/>
            <a:ext cx="9448800" cy="2635250"/>
            <a:chOff x="762000" y="685800"/>
            <a:chExt cx="7772400" cy="5257800"/>
          </a:xfrm>
        </p:grpSpPr>
        <p:grpSp>
          <p:nvGrpSpPr>
            <p:cNvPr id="150533" name="Group 16">
              <a:extLst>
                <a:ext uri="{FF2B5EF4-FFF2-40B4-BE49-F238E27FC236}">
                  <a16:creationId xmlns:a16="http://schemas.microsoft.com/office/drawing/2014/main" id="{91131F2B-87E6-D49C-1EA4-FE8D1308F9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2000" y="685800"/>
              <a:ext cx="1981200" cy="5257800"/>
              <a:chOff x="762000" y="685800"/>
              <a:chExt cx="1981200" cy="5257800"/>
            </a:xfrm>
          </p:grpSpPr>
          <p:grpSp>
            <p:nvGrpSpPr>
              <p:cNvPr id="150553" name="Group 6">
                <a:extLst>
                  <a:ext uri="{FF2B5EF4-FFF2-40B4-BE49-F238E27FC236}">
                    <a16:creationId xmlns:a16="http://schemas.microsoft.com/office/drawing/2014/main" id="{6D0A7EEE-698E-7BDB-961B-BAC587CAD10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62000" y="685800"/>
                <a:ext cx="1981200" cy="1143000"/>
                <a:chOff x="762000" y="685800"/>
                <a:chExt cx="1981200" cy="1143000"/>
              </a:xfrm>
            </p:grpSpPr>
            <p:sp>
              <p:nvSpPr>
                <p:cNvPr id="150560" name="Rectangle 3">
                  <a:extLst>
                    <a:ext uri="{FF2B5EF4-FFF2-40B4-BE49-F238E27FC236}">
                      <a16:creationId xmlns:a16="http://schemas.microsoft.com/office/drawing/2014/main" id="{1C1E56CA-FE76-14EC-8658-F3C41AD44C8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2000" y="685800"/>
                  <a:ext cx="1981200" cy="1143000"/>
                </a:xfrm>
                <a:prstGeom prst="rect">
                  <a:avLst/>
                </a:prstGeom>
                <a:solidFill>
                  <a:srgbClr val="FFFFCC"/>
                </a:solidFill>
                <a:ln w="25400" algn="ctr">
                  <a:solidFill>
                    <a:schemeClr val="accent1"/>
                  </a:solidFill>
                  <a:miter lim="800000"/>
                  <a:headEnd/>
                  <a:tailEnd/>
                </a:ln>
              </p:spPr>
              <p:txBody>
                <a:bodyPr lIns="91420" tIns="45711" rIns="91420" bIns="45711" anchor="ctr"/>
                <a:lstStyle>
                  <a:lvl1pPr defTabSz="912813"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defTabSz="912813"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defTabSz="912813"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defTabSz="912813"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defTabSz="912813"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defTabSz="9128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defTabSz="9128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defTabSz="9128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defTabSz="9128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>
                    <a:lnSpc>
                      <a:spcPct val="75000"/>
                    </a:lnSpc>
                  </a:pPr>
                  <a:endParaRPr lang="en-US" altLang="en-US" sz="2000" u="sng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endParaRPr>
                </a:p>
                <a:p>
                  <a:pPr algn="ctr" eaLnBrk="1" hangingPunct="1">
                    <a:lnSpc>
                      <a:spcPct val="75000"/>
                    </a:lnSpc>
                  </a:pPr>
                  <a:r>
                    <a:rPr lang="en-US" altLang="en-US" sz="2000" u="sng">
                      <a:solidFill>
                        <a:srgbClr val="000000"/>
                      </a:solidFill>
                      <a:latin typeface="Comic Sans MS" panose="030F0702030302020204" pitchFamily="66" charset="0"/>
                      <a:cs typeface="Arial" panose="020B0604020202020204" pitchFamily="34" charset="0"/>
                    </a:rPr>
                    <a:t>Client A</a:t>
                  </a:r>
                </a:p>
                <a:p>
                  <a:pPr algn="ctr" eaLnBrk="1" hangingPunct="1">
                    <a:lnSpc>
                      <a:spcPct val="75000"/>
                    </a:lnSpc>
                  </a:pPr>
                  <a:endParaRPr lang="en-US" altLang="en-US" sz="2000" u="sng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endParaRPr>
                </a:p>
                <a:p>
                  <a:pPr algn="ctr" eaLnBrk="1" hangingPunct="1">
                    <a:lnSpc>
                      <a:spcPct val="75000"/>
                    </a:lnSpc>
                  </a:pPr>
                  <a:endParaRPr lang="en-US" altLang="en-US" sz="2000" u="sng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6" name="Straight Connector 5">
                  <a:extLst>
                    <a:ext uri="{FF2B5EF4-FFF2-40B4-BE49-F238E27FC236}">
                      <a16:creationId xmlns:a16="http://schemas.microsoft.com/office/drawing/2014/main" id="{9CAD9B71-58BF-D679-AEEA-5DB4887DC62D}"/>
                    </a:ext>
                  </a:extLst>
                </p:cNvPr>
                <p:cNvCxnSpPr/>
                <p:nvPr/>
              </p:nvCxnSpPr>
              <p:spPr>
                <a:xfrm>
                  <a:off x="762000" y="1373116"/>
                  <a:ext cx="1980969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0554" name="Group 7">
                <a:extLst>
                  <a:ext uri="{FF2B5EF4-FFF2-40B4-BE49-F238E27FC236}">
                    <a16:creationId xmlns:a16="http://schemas.microsoft.com/office/drawing/2014/main" id="{CD442ED4-27AE-2BEA-253D-C664A072FE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62000" y="2819400"/>
                <a:ext cx="1981200" cy="1143000"/>
                <a:chOff x="762000" y="685800"/>
                <a:chExt cx="1981200" cy="1143000"/>
              </a:xfrm>
            </p:grpSpPr>
            <p:sp>
              <p:nvSpPr>
                <p:cNvPr id="150558" name="Rectangle 8">
                  <a:extLst>
                    <a:ext uri="{FF2B5EF4-FFF2-40B4-BE49-F238E27FC236}">
                      <a16:creationId xmlns:a16="http://schemas.microsoft.com/office/drawing/2014/main" id="{2BCF8EF5-45A8-618D-C849-1A742E3F5E6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2000" y="685800"/>
                  <a:ext cx="1981200" cy="1143000"/>
                </a:xfrm>
                <a:prstGeom prst="rect">
                  <a:avLst/>
                </a:prstGeom>
                <a:solidFill>
                  <a:srgbClr val="FFFFCC"/>
                </a:solidFill>
                <a:ln w="25400" algn="ctr">
                  <a:solidFill>
                    <a:schemeClr val="accent1"/>
                  </a:solidFill>
                  <a:miter lim="800000"/>
                  <a:headEnd/>
                  <a:tailEnd/>
                </a:ln>
              </p:spPr>
              <p:txBody>
                <a:bodyPr lIns="91420" tIns="45711" rIns="91420" bIns="45711" anchor="ctr"/>
                <a:lstStyle>
                  <a:lvl1pPr defTabSz="912813"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defTabSz="912813"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defTabSz="912813"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defTabSz="912813"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defTabSz="912813"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defTabSz="9128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defTabSz="9128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defTabSz="9128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defTabSz="9128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>
                    <a:lnSpc>
                      <a:spcPct val="75000"/>
                    </a:lnSpc>
                  </a:pPr>
                  <a:endParaRPr lang="en-US" altLang="en-US" sz="2000" u="sng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endParaRPr>
                </a:p>
                <a:p>
                  <a:pPr algn="ctr" eaLnBrk="1" hangingPunct="1">
                    <a:lnSpc>
                      <a:spcPct val="75000"/>
                    </a:lnSpc>
                  </a:pPr>
                  <a:r>
                    <a:rPr lang="en-US" altLang="en-US" sz="2000" u="sng">
                      <a:solidFill>
                        <a:srgbClr val="000000"/>
                      </a:solidFill>
                      <a:latin typeface="Comic Sans MS" panose="030F0702030302020204" pitchFamily="66" charset="0"/>
                      <a:cs typeface="Arial" panose="020B0604020202020204" pitchFamily="34" charset="0"/>
                    </a:rPr>
                    <a:t>Client B</a:t>
                  </a:r>
                </a:p>
                <a:p>
                  <a:pPr algn="ctr" eaLnBrk="1" hangingPunct="1">
                    <a:lnSpc>
                      <a:spcPct val="75000"/>
                    </a:lnSpc>
                  </a:pPr>
                  <a:endParaRPr lang="en-US" altLang="en-US" sz="2000" u="sng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endParaRPr>
                </a:p>
                <a:p>
                  <a:pPr algn="ctr" eaLnBrk="1" hangingPunct="1">
                    <a:lnSpc>
                      <a:spcPct val="75000"/>
                    </a:lnSpc>
                  </a:pPr>
                  <a:endParaRPr lang="en-US" altLang="en-US" sz="2000" u="sng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622A3168-BCED-872C-358B-B507421FB71D}"/>
                    </a:ext>
                  </a:extLst>
                </p:cNvPr>
                <p:cNvCxnSpPr/>
                <p:nvPr/>
              </p:nvCxnSpPr>
              <p:spPr>
                <a:xfrm>
                  <a:off x="762000" y="1371141"/>
                  <a:ext cx="1980969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0555" name="Group 10">
                <a:extLst>
                  <a:ext uri="{FF2B5EF4-FFF2-40B4-BE49-F238E27FC236}">
                    <a16:creationId xmlns:a16="http://schemas.microsoft.com/office/drawing/2014/main" id="{87C90BA3-B622-334C-9CCE-496BF5A3DC8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62000" y="4800600"/>
                <a:ext cx="1981200" cy="1143000"/>
                <a:chOff x="762000" y="685800"/>
                <a:chExt cx="1981200" cy="1143000"/>
              </a:xfrm>
            </p:grpSpPr>
            <p:sp>
              <p:nvSpPr>
                <p:cNvPr id="150556" name="Rectangle 11">
                  <a:extLst>
                    <a:ext uri="{FF2B5EF4-FFF2-40B4-BE49-F238E27FC236}">
                      <a16:creationId xmlns:a16="http://schemas.microsoft.com/office/drawing/2014/main" id="{25FA2387-47FA-92BD-7875-191F7028C83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2000" y="685800"/>
                  <a:ext cx="1981200" cy="1143000"/>
                </a:xfrm>
                <a:prstGeom prst="rect">
                  <a:avLst/>
                </a:prstGeom>
                <a:solidFill>
                  <a:srgbClr val="FFFFCC"/>
                </a:solidFill>
                <a:ln w="25400" algn="ctr">
                  <a:solidFill>
                    <a:schemeClr val="accent1"/>
                  </a:solidFill>
                  <a:miter lim="800000"/>
                  <a:headEnd/>
                  <a:tailEnd/>
                </a:ln>
              </p:spPr>
              <p:txBody>
                <a:bodyPr lIns="91420" tIns="45711" rIns="91420" bIns="45711" anchor="ctr"/>
                <a:lstStyle>
                  <a:lvl1pPr defTabSz="912813"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defTabSz="912813"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defTabSz="912813"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defTabSz="912813"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defTabSz="912813"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defTabSz="9128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defTabSz="9128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defTabSz="9128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defTabSz="9128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>
                    <a:lnSpc>
                      <a:spcPct val="75000"/>
                    </a:lnSpc>
                  </a:pPr>
                  <a:endParaRPr lang="en-US" altLang="en-US" sz="2000" u="sng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endParaRPr>
                </a:p>
                <a:p>
                  <a:pPr algn="ctr" eaLnBrk="1" hangingPunct="1">
                    <a:lnSpc>
                      <a:spcPct val="75000"/>
                    </a:lnSpc>
                  </a:pPr>
                  <a:r>
                    <a:rPr lang="en-US" altLang="en-US" sz="2000" u="sng">
                      <a:solidFill>
                        <a:srgbClr val="000000"/>
                      </a:solidFill>
                      <a:latin typeface="Comic Sans MS" panose="030F0702030302020204" pitchFamily="66" charset="0"/>
                      <a:cs typeface="Arial" panose="020B0604020202020204" pitchFamily="34" charset="0"/>
                    </a:rPr>
                    <a:t>Client C</a:t>
                  </a:r>
                </a:p>
                <a:p>
                  <a:pPr algn="ctr" eaLnBrk="1" hangingPunct="1">
                    <a:lnSpc>
                      <a:spcPct val="75000"/>
                    </a:lnSpc>
                  </a:pPr>
                  <a:endParaRPr lang="en-US" altLang="en-US" sz="2000" u="sng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endParaRPr>
                </a:p>
                <a:p>
                  <a:pPr algn="ctr" eaLnBrk="1" hangingPunct="1">
                    <a:lnSpc>
                      <a:spcPct val="75000"/>
                    </a:lnSpc>
                  </a:pPr>
                  <a:endParaRPr lang="en-US" altLang="en-US" sz="2000" u="sng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4A002BB9-ACF4-0C3E-CEC2-2E2B5ABEF45C}"/>
                    </a:ext>
                  </a:extLst>
                </p:cNvPr>
                <p:cNvCxnSpPr/>
                <p:nvPr/>
              </p:nvCxnSpPr>
              <p:spPr>
                <a:xfrm>
                  <a:off x="762000" y="1372701"/>
                  <a:ext cx="1980969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50534" name="Group 13">
              <a:extLst>
                <a:ext uri="{FF2B5EF4-FFF2-40B4-BE49-F238E27FC236}">
                  <a16:creationId xmlns:a16="http://schemas.microsoft.com/office/drawing/2014/main" id="{8A6B09BE-6624-881A-E477-CFA1230E5D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53200" y="2667367"/>
              <a:ext cx="1981200" cy="1455005"/>
              <a:chOff x="762000" y="533767"/>
              <a:chExt cx="1981200" cy="1455005"/>
            </a:xfrm>
          </p:grpSpPr>
          <p:sp>
            <p:nvSpPr>
              <p:cNvPr id="150551" name="Rectangle 14">
                <a:extLst>
                  <a:ext uri="{FF2B5EF4-FFF2-40B4-BE49-F238E27FC236}">
                    <a16:creationId xmlns:a16="http://schemas.microsoft.com/office/drawing/2014/main" id="{EED01EE3-775C-D54D-A163-62440CFD2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2000" y="533767"/>
                <a:ext cx="1981200" cy="1455005"/>
              </a:xfrm>
              <a:prstGeom prst="rect">
                <a:avLst/>
              </a:prstGeom>
              <a:solidFill>
                <a:srgbClr val="CCFFCC"/>
              </a:solidFill>
              <a:ln w="25400" algn="ctr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lIns="91420" tIns="45711" rIns="91420" bIns="45711" anchor="ctr"/>
              <a:lstStyle>
                <a:lvl1pPr defTabSz="912813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912813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912813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912813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 defTabSz="912813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lnSpc>
                    <a:spcPct val="130000"/>
                  </a:lnSpc>
                </a:pPr>
                <a:r>
                  <a:rPr lang="en-US" altLang="en-US" sz="1700" u="sng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rPr>
                  <a:t>: Real Subject</a:t>
                </a:r>
              </a:p>
              <a:p>
                <a:pPr algn="ctr" eaLnBrk="1" hangingPunct="1">
                  <a:lnSpc>
                    <a:spcPct val="130000"/>
                  </a:lnSpc>
                </a:pPr>
                <a:r>
                  <a:rPr lang="en-US" altLang="en-US" sz="1700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rPr>
                  <a:t>RefCount : int</a:t>
                </a:r>
              </a:p>
            </p:txBody>
          </p: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F9D7EB2C-8BA4-822B-BD79-F920793CF747}"/>
                  </a:ext>
                </a:extLst>
              </p:cNvPr>
              <p:cNvCxnSpPr/>
              <p:nvPr/>
            </p:nvCxnSpPr>
            <p:spPr>
              <a:xfrm>
                <a:off x="762230" y="1371140"/>
                <a:ext cx="198097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0535" name="Group 17">
              <a:extLst>
                <a:ext uri="{FF2B5EF4-FFF2-40B4-BE49-F238E27FC236}">
                  <a16:creationId xmlns:a16="http://schemas.microsoft.com/office/drawing/2014/main" id="{31E7352E-6BF9-6952-7BFB-39F9B1A2AE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33800" y="685800"/>
              <a:ext cx="1981200" cy="5257800"/>
              <a:chOff x="762000" y="685800"/>
              <a:chExt cx="1981200" cy="5257800"/>
            </a:xfrm>
          </p:grpSpPr>
          <p:grpSp>
            <p:nvGrpSpPr>
              <p:cNvPr id="150542" name="Group 6">
                <a:extLst>
                  <a:ext uri="{FF2B5EF4-FFF2-40B4-BE49-F238E27FC236}">
                    <a16:creationId xmlns:a16="http://schemas.microsoft.com/office/drawing/2014/main" id="{6040EA56-9D3D-25C9-C601-FC7C72EE6EE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62000" y="685800"/>
                <a:ext cx="1981200" cy="1143000"/>
                <a:chOff x="762000" y="685800"/>
                <a:chExt cx="1981200" cy="1143000"/>
              </a:xfrm>
            </p:grpSpPr>
            <p:sp>
              <p:nvSpPr>
                <p:cNvPr id="150549" name="Rectangle 3">
                  <a:extLst>
                    <a:ext uri="{FF2B5EF4-FFF2-40B4-BE49-F238E27FC236}">
                      <a16:creationId xmlns:a16="http://schemas.microsoft.com/office/drawing/2014/main" id="{87777687-F95C-6070-54D4-3E0B6947CD9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2000" y="685800"/>
                  <a:ext cx="1981200" cy="1143000"/>
                </a:xfrm>
                <a:prstGeom prst="rect">
                  <a:avLst/>
                </a:prstGeom>
                <a:solidFill>
                  <a:srgbClr val="FFCCFF"/>
                </a:solidFill>
                <a:ln w="25400" algn="ctr">
                  <a:solidFill>
                    <a:schemeClr val="accent1"/>
                  </a:solidFill>
                  <a:miter lim="800000"/>
                  <a:headEnd/>
                  <a:tailEnd/>
                </a:ln>
              </p:spPr>
              <p:txBody>
                <a:bodyPr lIns="91420" tIns="45711" rIns="91420" bIns="45711" anchor="ctr"/>
                <a:lstStyle>
                  <a:lvl1pPr defTabSz="912813"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defTabSz="912813"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defTabSz="912813"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defTabSz="912813"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defTabSz="912813"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defTabSz="9128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defTabSz="9128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defTabSz="9128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defTabSz="9128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>
                    <a:lnSpc>
                      <a:spcPct val="75000"/>
                    </a:lnSpc>
                  </a:pPr>
                  <a:endParaRPr lang="en-US" altLang="en-US" sz="2000" u="sng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endParaRPr>
                </a:p>
                <a:p>
                  <a:pPr algn="ctr" eaLnBrk="1" hangingPunct="1">
                    <a:lnSpc>
                      <a:spcPct val="75000"/>
                    </a:lnSpc>
                  </a:pPr>
                  <a:r>
                    <a:rPr lang="en-US" altLang="en-US" sz="2000" u="sng">
                      <a:solidFill>
                        <a:srgbClr val="000000"/>
                      </a:solidFill>
                      <a:latin typeface="Comic Sans MS" panose="030F0702030302020204" pitchFamily="66" charset="0"/>
                      <a:cs typeface="Arial" panose="020B0604020202020204" pitchFamily="34" charset="0"/>
                    </a:rPr>
                    <a:t>Proxy A</a:t>
                  </a:r>
                </a:p>
                <a:p>
                  <a:pPr algn="ctr" eaLnBrk="1" hangingPunct="1">
                    <a:lnSpc>
                      <a:spcPct val="75000"/>
                    </a:lnSpc>
                  </a:pPr>
                  <a:endParaRPr lang="en-US" altLang="en-US" sz="2000" u="sng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endParaRPr>
                </a:p>
                <a:p>
                  <a:pPr algn="ctr" eaLnBrk="1" hangingPunct="1">
                    <a:lnSpc>
                      <a:spcPct val="75000"/>
                    </a:lnSpc>
                  </a:pPr>
                  <a:endParaRPr lang="en-US" altLang="en-US" sz="2000" u="sng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D99B989E-D917-452A-8D4A-C5AD13EC89A2}"/>
                    </a:ext>
                  </a:extLst>
                </p:cNvPr>
                <p:cNvCxnSpPr/>
                <p:nvPr/>
              </p:nvCxnSpPr>
              <p:spPr>
                <a:xfrm>
                  <a:off x="762308" y="1373116"/>
                  <a:ext cx="1980969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0543" name="Group 7">
                <a:extLst>
                  <a:ext uri="{FF2B5EF4-FFF2-40B4-BE49-F238E27FC236}">
                    <a16:creationId xmlns:a16="http://schemas.microsoft.com/office/drawing/2014/main" id="{C26697CA-EB48-FBAB-BFA8-005EA73AA5E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62000" y="2819400"/>
                <a:ext cx="1981200" cy="1143000"/>
                <a:chOff x="762000" y="685800"/>
                <a:chExt cx="1981200" cy="1143000"/>
              </a:xfrm>
            </p:grpSpPr>
            <p:sp>
              <p:nvSpPr>
                <p:cNvPr id="150547" name="Rectangle 23">
                  <a:extLst>
                    <a:ext uri="{FF2B5EF4-FFF2-40B4-BE49-F238E27FC236}">
                      <a16:creationId xmlns:a16="http://schemas.microsoft.com/office/drawing/2014/main" id="{77995EFB-ECEC-FBE0-1856-69046D26978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2000" y="685800"/>
                  <a:ext cx="1981200" cy="1143000"/>
                </a:xfrm>
                <a:prstGeom prst="rect">
                  <a:avLst/>
                </a:prstGeom>
                <a:solidFill>
                  <a:srgbClr val="FFCCFF"/>
                </a:solidFill>
                <a:ln w="25400" algn="ctr">
                  <a:solidFill>
                    <a:schemeClr val="accent1"/>
                  </a:solidFill>
                  <a:miter lim="800000"/>
                  <a:headEnd/>
                  <a:tailEnd/>
                </a:ln>
              </p:spPr>
              <p:txBody>
                <a:bodyPr lIns="91420" tIns="45711" rIns="91420" bIns="45711" anchor="ctr"/>
                <a:lstStyle>
                  <a:lvl1pPr defTabSz="912813"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defTabSz="912813"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defTabSz="912813"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defTabSz="912813"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defTabSz="912813"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defTabSz="9128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defTabSz="9128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defTabSz="9128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defTabSz="9128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>
                    <a:lnSpc>
                      <a:spcPct val="75000"/>
                    </a:lnSpc>
                  </a:pPr>
                  <a:endParaRPr lang="en-US" altLang="en-US" sz="2000" u="sng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endParaRPr>
                </a:p>
                <a:p>
                  <a:pPr algn="ctr" eaLnBrk="1" hangingPunct="1">
                    <a:lnSpc>
                      <a:spcPct val="75000"/>
                    </a:lnSpc>
                  </a:pPr>
                  <a:r>
                    <a:rPr lang="en-US" altLang="en-US" sz="2000" u="sng">
                      <a:solidFill>
                        <a:srgbClr val="000000"/>
                      </a:solidFill>
                      <a:latin typeface="Comic Sans MS" panose="030F0702030302020204" pitchFamily="66" charset="0"/>
                      <a:cs typeface="Arial" panose="020B0604020202020204" pitchFamily="34" charset="0"/>
                    </a:rPr>
                    <a:t>Proxy B</a:t>
                  </a:r>
                </a:p>
                <a:p>
                  <a:pPr algn="ctr" eaLnBrk="1" hangingPunct="1">
                    <a:lnSpc>
                      <a:spcPct val="75000"/>
                    </a:lnSpc>
                  </a:pPr>
                  <a:endParaRPr lang="en-US" altLang="en-US" sz="2000" u="sng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endParaRPr>
                </a:p>
                <a:p>
                  <a:pPr algn="ctr" eaLnBrk="1" hangingPunct="1">
                    <a:lnSpc>
                      <a:spcPct val="75000"/>
                    </a:lnSpc>
                  </a:pPr>
                  <a:endParaRPr lang="en-US" altLang="en-US" sz="2000" u="sng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07025C04-B625-ABFC-17DE-15A2CBBE41FD}"/>
                    </a:ext>
                  </a:extLst>
                </p:cNvPr>
                <p:cNvCxnSpPr/>
                <p:nvPr/>
              </p:nvCxnSpPr>
              <p:spPr>
                <a:xfrm>
                  <a:off x="762308" y="1371141"/>
                  <a:ext cx="1980969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0544" name="Group 10">
                <a:extLst>
                  <a:ext uri="{FF2B5EF4-FFF2-40B4-BE49-F238E27FC236}">
                    <a16:creationId xmlns:a16="http://schemas.microsoft.com/office/drawing/2014/main" id="{EDF0262C-C81C-5518-A7EE-9C1BD5AF602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62000" y="4800600"/>
                <a:ext cx="1981200" cy="1143000"/>
                <a:chOff x="762000" y="685800"/>
                <a:chExt cx="1981200" cy="1143000"/>
              </a:xfrm>
            </p:grpSpPr>
            <p:sp>
              <p:nvSpPr>
                <p:cNvPr id="150545" name="Rectangle 21">
                  <a:extLst>
                    <a:ext uri="{FF2B5EF4-FFF2-40B4-BE49-F238E27FC236}">
                      <a16:creationId xmlns:a16="http://schemas.microsoft.com/office/drawing/2014/main" id="{BB84CA25-3D6F-DD49-AF2C-0C27E5E9D14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2000" y="685800"/>
                  <a:ext cx="1981200" cy="1143000"/>
                </a:xfrm>
                <a:prstGeom prst="rect">
                  <a:avLst/>
                </a:prstGeom>
                <a:solidFill>
                  <a:srgbClr val="FFCCFF"/>
                </a:solidFill>
                <a:ln w="25400" algn="ctr">
                  <a:solidFill>
                    <a:schemeClr val="accent1"/>
                  </a:solidFill>
                  <a:miter lim="800000"/>
                  <a:headEnd/>
                  <a:tailEnd/>
                </a:ln>
              </p:spPr>
              <p:txBody>
                <a:bodyPr lIns="91420" tIns="45711" rIns="91420" bIns="45711" anchor="ctr"/>
                <a:lstStyle>
                  <a:lvl1pPr defTabSz="912813"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defTabSz="912813"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defTabSz="912813"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defTabSz="912813"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defTabSz="912813"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defTabSz="9128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defTabSz="9128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defTabSz="9128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defTabSz="9128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>
                    <a:lnSpc>
                      <a:spcPct val="75000"/>
                    </a:lnSpc>
                  </a:pPr>
                  <a:endParaRPr lang="en-US" altLang="en-US" sz="2000" u="sng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endParaRPr>
                </a:p>
                <a:p>
                  <a:pPr algn="ctr" eaLnBrk="1" hangingPunct="1">
                    <a:lnSpc>
                      <a:spcPct val="75000"/>
                    </a:lnSpc>
                  </a:pPr>
                  <a:r>
                    <a:rPr lang="en-US" altLang="en-US" sz="2000" u="sng">
                      <a:solidFill>
                        <a:srgbClr val="000000"/>
                      </a:solidFill>
                      <a:latin typeface="Comic Sans MS" panose="030F0702030302020204" pitchFamily="66" charset="0"/>
                      <a:cs typeface="Arial" panose="020B0604020202020204" pitchFamily="34" charset="0"/>
                    </a:rPr>
                    <a:t>Proxy C</a:t>
                  </a:r>
                </a:p>
                <a:p>
                  <a:pPr algn="ctr" eaLnBrk="1" hangingPunct="1">
                    <a:lnSpc>
                      <a:spcPct val="75000"/>
                    </a:lnSpc>
                  </a:pPr>
                  <a:endParaRPr lang="en-US" altLang="en-US" sz="2000" u="sng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endParaRPr>
                </a:p>
                <a:p>
                  <a:pPr algn="ctr" eaLnBrk="1" hangingPunct="1">
                    <a:lnSpc>
                      <a:spcPct val="75000"/>
                    </a:lnSpc>
                  </a:pPr>
                  <a:endParaRPr lang="en-US" altLang="en-US" sz="2000" u="sng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39EA9672-8D4D-692B-42E7-EE3588839D27}"/>
                    </a:ext>
                  </a:extLst>
                </p:cNvPr>
                <p:cNvCxnSpPr/>
                <p:nvPr/>
              </p:nvCxnSpPr>
              <p:spPr>
                <a:xfrm>
                  <a:off x="762308" y="1372701"/>
                  <a:ext cx="1980969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3FA09645-F760-75E8-FDE1-F54E6C8664B9}"/>
                </a:ext>
              </a:extLst>
            </p:cNvPr>
            <p:cNvCxnSpPr>
              <a:stCxn id="150560" idx="3"/>
              <a:endCxn id="150549" idx="1"/>
            </p:cNvCxnSpPr>
            <p:nvPr/>
          </p:nvCxnSpPr>
          <p:spPr>
            <a:xfrm>
              <a:off x="2742969" y="1259091"/>
              <a:ext cx="99113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DF5E8413-2A0D-9A35-8DB5-C812DECF5B2F}"/>
                </a:ext>
              </a:extLst>
            </p:cNvPr>
            <p:cNvCxnSpPr>
              <a:stCxn id="150558" idx="3"/>
              <a:endCxn id="150547" idx="1"/>
            </p:cNvCxnSpPr>
            <p:nvPr/>
          </p:nvCxnSpPr>
          <p:spPr>
            <a:xfrm>
              <a:off x="2742969" y="3390716"/>
              <a:ext cx="99113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09CD0103-25A9-C7F9-E25F-1F20935676C0}"/>
                </a:ext>
              </a:extLst>
            </p:cNvPr>
            <p:cNvCxnSpPr>
              <a:stCxn id="150556" idx="3"/>
              <a:endCxn id="150545" idx="1"/>
            </p:cNvCxnSpPr>
            <p:nvPr/>
          </p:nvCxnSpPr>
          <p:spPr>
            <a:xfrm>
              <a:off x="2742969" y="5370311"/>
              <a:ext cx="991138" cy="316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085EA9FC-2D1E-456B-BBB5-42DCF611342E}"/>
                </a:ext>
              </a:extLst>
            </p:cNvPr>
            <p:cNvCxnSpPr>
              <a:stCxn id="150547" idx="3"/>
              <a:endCxn id="150551" idx="1"/>
            </p:cNvCxnSpPr>
            <p:nvPr/>
          </p:nvCxnSpPr>
          <p:spPr>
            <a:xfrm>
              <a:off x="5715076" y="3390716"/>
              <a:ext cx="838354" cy="316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hape 38">
              <a:extLst>
                <a:ext uri="{FF2B5EF4-FFF2-40B4-BE49-F238E27FC236}">
                  <a16:creationId xmlns:a16="http://schemas.microsoft.com/office/drawing/2014/main" id="{F8CF36C6-18B5-BBE6-C3AF-AD5995F0D7D7}"/>
                </a:ext>
              </a:extLst>
            </p:cNvPr>
            <p:cNvCxnSpPr>
              <a:stCxn id="150549" idx="3"/>
              <a:endCxn id="150551" idx="0"/>
            </p:cNvCxnSpPr>
            <p:nvPr/>
          </p:nvCxnSpPr>
          <p:spPr>
            <a:xfrm>
              <a:off x="5715076" y="1255923"/>
              <a:ext cx="1828185" cy="1412638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hape 40">
              <a:extLst>
                <a:ext uri="{FF2B5EF4-FFF2-40B4-BE49-F238E27FC236}">
                  <a16:creationId xmlns:a16="http://schemas.microsoft.com/office/drawing/2014/main" id="{C2539C7D-E48B-E918-54A3-0BCBB6A735C4}"/>
                </a:ext>
              </a:extLst>
            </p:cNvPr>
            <p:cNvCxnSpPr>
              <a:stCxn id="150545" idx="3"/>
              <a:endCxn id="150551" idx="2"/>
            </p:cNvCxnSpPr>
            <p:nvPr/>
          </p:nvCxnSpPr>
          <p:spPr>
            <a:xfrm flipV="1">
              <a:off x="5715076" y="4122375"/>
              <a:ext cx="1828185" cy="1251102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09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09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09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995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">
            <a:extLst>
              <a:ext uri="{FF2B5EF4-FFF2-40B4-BE49-F238E27FC236}">
                <a16:creationId xmlns:a16="http://schemas.microsoft.com/office/drawing/2014/main" id="{9078430A-5178-FE79-05EB-0BC92F8D10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06513" y="68263"/>
            <a:ext cx="6423025" cy="941387"/>
          </a:xfrm>
        </p:spPr>
        <p:txBody>
          <a:bodyPr lIns="14883" tIns="38695" rIns="14883" bIns="38695" rtlCol="0">
            <a:normAutofit/>
          </a:bodyPr>
          <a:lstStyle/>
          <a:p>
            <a:pPr>
              <a:spcBef>
                <a:spcPts val="434"/>
              </a:spcBef>
              <a:defRPr/>
            </a:pPr>
            <a:r>
              <a:rPr lang="en-GB" altLang="en-US" sz="3638" dirty="0"/>
              <a:t>Cohesion and Coupling</a:t>
            </a: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EE4D80D1-3D78-F160-B504-1AAAF53E95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44513" y="1646238"/>
            <a:ext cx="8497887" cy="4800600"/>
          </a:xfrm>
        </p:spPr>
        <p:txBody>
          <a:bodyPr lIns="14883" tIns="38695" rIns="14883" bIns="38695" rtlCol="0">
            <a:normAutofit fontScale="77500" lnSpcReduction="20000"/>
          </a:bodyPr>
          <a:lstStyle/>
          <a:p>
            <a:pPr>
              <a:lnSpc>
                <a:spcPct val="115000"/>
              </a:lnSpc>
              <a:spcBef>
                <a:spcPts val="827"/>
              </a:spcBef>
              <a:spcAft>
                <a:spcPct val="15000"/>
              </a:spcAft>
              <a:defRPr/>
            </a:pPr>
            <a:r>
              <a:rPr lang="en-GB" altLang="en-US" sz="4100" dirty="0"/>
              <a:t>A module having </a:t>
            </a:r>
            <a:r>
              <a:rPr lang="en-GB" altLang="en-US" sz="4100" b="1" dirty="0">
                <a:solidFill>
                  <a:srgbClr val="C00000"/>
                </a:solidFill>
              </a:rPr>
              <a:t>high cohesion and low coupling</a:t>
            </a:r>
            <a:r>
              <a:rPr lang="en-GB" altLang="en-US" dirty="0"/>
              <a:t>:</a:t>
            </a:r>
          </a:p>
          <a:p>
            <a:pPr lvl="1">
              <a:lnSpc>
                <a:spcPct val="115000"/>
              </a:lnSpc>
              <a:spcBef>
                <a:spcPts val="827"/>
              </a:spcBef>
              <a:spcAft>
                <a:spcPct val="15000"/>
              </a:spcAft>
              <a:defRPr/>
            </a:pPr>
            <a:r>
              <a:rPr lang="en-GB" altLang="en-US" sz="3600" b="1" dirty="0">
                <a:solidFill>
                  <a:srgbClr val="0000FF"/>
                </a:solidFill>
              </a:rPr>
              <a:t>Called functionally independent </a:t>
            </a:r>
            <a:r>
              <a:rPr lang="en-GB" altLang="en-US" sz="4100" dirty="0">
                <a:solidFill>
                  <a:srgbClr val="0000FF"/>
                </a:solidFill>
              </a:rPr>
              <a:t>of other modules:</a:t>
            </a:r>
            <a:r>
              <a:rPr lang="en-GB" altLang="en-US" sz="4100" dirty="0">
                <a:solidFill>
                  <a:srgbClr val="800000"/>
                </a:solidFill>
              </a:rPr>
              <a:t> </a:t>
            </a:r>
          </a:p>
          <a:p>
            <a:pPr marL="569912" lvl="1" indent="0">
              <a:lnSpc>
                <a:spcPct val="115000"/>
              </a:lnSpc>
              <a:spcBef>
                <a:spcPts val="827"/>
              </a:spcBef>
              <a:spcAft>
                <a:spcPct val="15000"/>
              </a:spcAft>
              <a:buFont typeface="Symbol" panose="05050102010706020507" pitchFamily="18" charset="2"/>
              <a:buNone/>
              <a:defRPr/>
            </a:pPr>
            <a:endParaRPr lang="en-GB" altLang="en-US" dirty="0"/>
          </a:p>
          <a:p>
            <a:pPr>
              <a:lnSpc>
                <a:spcPct val="115000"/>
              </a:lnSpc>
              <a:spcBef>
                <a:spcPts val="827"/>
              </a:spcBef>
              <a:spcAft>
                <a:spcPct val="15000"/>
              </a:spcAft>
              <a:defRPr/>
            </a:pPr>
            <a:r>
              <a:rPr lang="en-GB" altLang="en-US" sz="4100" dirty="0"/>
              <a:t>A functionally independent module:</a:t>
            </a:r>
          </a:p>
          <a:p>
            <a:pPr lvl="1">
              <a:lnSpc>
                <a:spcPct val="115000"/>
              </a:lnSpc>
              <a:spcBef>
                <a:spcPts val="827"/>
              </a:spcBef>
              <a:spcAft>
                <a:spcPct val="15000"/>
              </a:spcAft>
              <a:defRPr/>
            </a:pPr>
            <a:r>
              <a:rPr lang="en-GB" altLang="en-US" sz="3600" dirty="0"/>
              <a:t>Needs very little help from other modules during execution and therefore has minimal interaction with other modules.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>
            <a:extLst>
              <a:ext uri="{FF2B5EF4-FFF2-40B4-BE49-F238E27FC236}">
                <a16:creationId xmlns:a16="http://schemas.microsoft.com/office/drawing/2014/main" id="{A11C966B-EE56-976F-C0A7-C9C77B03524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15913" y="6350"/>
            <a:ext cx="8596312" cy="1255713"/>
          </a:xfrm>
        </p:spPr>
        <p:txBody>
          <a:bodyPr/>
          <a:lstStyle/>
          <a:p>
            <a:r>
              <a:rPr lang="en-US" altLang="en-US" sz="3600"/>
              <a:t>Proxy: Related Patterns</a:t>
            </a:r>
          </a:p>
        </p:txBody>
      </p:sp>
      <p:sp>
        <p:nvSpPr>
          <p:cNvPr id="1095683" name="Rectangle 3">
            <a:extLst>
              <a:ext uri="{FF2B5EF4-FFF2-40B4-BE49-F238E27FC236}">
                <a16:creationId xmlns:a16="http://schemas.microsoft.com/office/drawing/2014/main" id="{CE6972F6-36C6-0047-519D-93CC2DC9740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7313" y="1112838"/>
            <a:ext cx="9993312" cy="5867400"/>
          </a:xfrm>
        </p:spPr>
        <p:txBody>
          <a:bodyPr/>
          <a:lstStyle/>
          <a:p>
            <a:pPr>
              <a:lnSpc>
                <a:spcPct val="125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altLang="en-US" b="1">
                <a:solidFill>
                  <a:srgbClr val="0000CC"/>
                </a:solidFill>
              </a:rPr>
              <a:t>Adapter:</a:t>
            </a:r>
          </a:p>
          <a:p>
            <a:pPr lvl="1">
              <a:lnSpc>
                <a:spcPct val="125000"/>
              </a:lnSpc>
              <a:spcBef>
                <a:spcPts val="600"/>
              </a:spcBef>
              <a:spcAft>
                <a:spcPts val="3600"/>
              </a:spcAft>
            </a:pPr>
            <a:r>
              <a:rPr lang="en-US" altLang="en-US"/>
              <a:t>Provides a different interface to an object. </a:t>
            </a:r>
            <a:endParaRPr lang="en-US" altLang="en-US" b="1">
              <a:solidFill>
                <a:srgbClr val="0000CC"/>
              </a:solidFill>
            </a:endParaRPr>
          </a:p>
          <a:p>
            <a:pPr>
              <a:lnSpc>
                <a:spcPct val="125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altLang="en-US" b="1">
                <a:solidFill>
                  <a:srgbClr val="0000CC"/>
                </a:solidFill>
              </a:rPr>
              <a:t>Decorator:</a:t>
            </a:r>
          </a:p>
          <a:p>
            <a:pPr lvl="1">
              <a:lnSpc>
                <a:spcPct val="125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altLang="en-US"/>
              <a:t>Somewhat similar structure as proxy, but different purpose.  </a:t>
            </a:r>
          </a:p>
          <a:p>
            <a:pPr lvl="1">
              <a:lnSpc>
                <a:spcPct val="125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altLang="en-US" b="1">
                <a:solidFill>
                  <a:srgbClr val="0000CC"/>
                </a:solidFill>
              </a:rPr>
              <a:t>Decorator adds responsibilities whereas proxy controls access.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95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95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95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95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95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046567A-E267-5AD5-9FE7-3DD31DF2E80F}"/>
              </a:ext>
            </a:extLst>
          </p:cNvPr>
          <p:cNvSpPr/>
          <p:nvPr/>
        </p:nvSpPr>
        <p:spPr bwMode="auto">
          <a:xfrm>
            <a:off x="773113" y="5303838"/>
            <a:ext cx="9307512" cy="1600200"/>
          </a:xfrm>
          <a:prstGeom prst="rect">
            <a:avLst/>
          </a:prstGeom>
          <a:solidFill>
            <a:srgbClr val="FFFFCC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itchFamily="2" charset="2"/>
              <a:buChar char="Ø"/>
              <a:defRPr/>
            </a:pPr>
            <a:endParaRPr lang="en-US">
              <a:latin typeface="+mj-lt"/>
            </a:endParaRPr>
          </a:p>
        </p:txBody>
      </p:sp>
      <p:sp>
        <p:nvSpPr>
          <p:cNvPr id="152579" name="Rectangle 2">
            <a:extLst>
              <a:ext uri="{FF2B5EF4-FFF2-40B4-BE49-F238E27FC236}">
                <a16:creationId xmlns:a16="http://schemas.microsoft.com/office/drawing/2014/main" id="{4904A26B-9514-5576-9048-D6C9EFFCCF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274638"/>
            <a:ext cx="8569325" cy="563562"/>
          </a:xfrm>
        </p:spPr>
        <p:txBody>
          <a:bodyPr/>
          <a:lstStyle/>
          <a:p>
            <a:r>
              <a:rPr lang="en-US" altLang="en-US" sz="3600"/>
              <a:t>Proxy vs. Decorator</a:t>
            </a:r>
          </a:p>
        </p:txBody>
      </p:sp>
      <p:sp>
        <p:nvSpPr>
          <p:cNvPr id="545795" name="Rectangle 3">
            <a:extLst>
              <a:ext uri="{FF2B5EF4-FFF2-40B4-BE49-F238E27FC236}">
                <a16:creationId xmlns:a16="http://schemas.microsoft.com/office/drawing/2014/main" id="{E5091A32-80FB-F3BC-E7CF-95B202B661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112838"/>
            <a:ext cx="9758363" cy="5791200"/>
          </a:xfrm>
        </p:spPr>
        <p:txBody>
          <a:bodyPr/>
          <a:lstStyle/>
          <a:p>
            <a:pPr>
              <a:lnSpc>
                <a:spcPct val="114000"/>
              </a:lnSpc>
              <a:spcBef>
                <a:spcPts val="600"/>
              </a:spcBef>
              <a:spcAft>
                <a:spcPts val="1200"/>
              </a:spcAft>
              <a:defRPr/>
            </a:pPr>
            <a:r>
              <a:rPr lang="en-US" sz="3200" dirty="0"/>
              <a:t>Both patterns create a “wrapper” around another object.  </a:t>
            </a:r>
          </a:p>
          <a:p>
            <a:pPr marL="742950" lvl="1" indent="-285750">
              <a:lnSpc>
                <a:spcPct val="114000"/>
              </a:lnSpc>
              <a:spcBef>
                <a:spcPts val="600"/>
              </a:spcBef>
              <a:spcAft>
                <a:spcPts val="1200"/>
              </a:spcAft>
              <a:defRPr/>
            </a:pPr>
            <a:r>
              <a:rPr lang="en-US" sz="2800" b="1" dirty="0">
                <a:solidFill>
                  <a:srgbClr val="0000CC"/>
                </a:solidFill>
              </a:rPr>
              <a:t>But an adapter has a different interface than the wrapped object.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spcAft>
                <a:spcPts val="1200"/>
              </a:spcAft>
              <a:defRPr/>
            </a:pPr>
            <a:r>
              <a:rPr lang="en-US" sz="2800" b="1" dirty="0">
                <a:solidFill>
                  <a:srgbClr val="0000CC"/>
                </a:solidFill>
              </a:rPr>
              <a:t>While a Decorator adds additional responsibilities to an object, a Proxy “controls access” to an object.  </a:t>
            </a:r>
          </a:p>
          <a:p>
            <a:pPr lvl="2">
              <a:lnSpc>
                <a:spcPct val="114000"/>
              </a:lnSpc>
              <a:spcBef>
                <a:spcPts val="600"/>
              </a:spcBef>
              <a:spcAft>
                <a:spcPts val="1200"/>
              </a:spcAft>
              <a:defRPr/>
            </a:pPr>
            <a:r>
              <a:rPr lang="en-US" sz="2400" b="1" dirty="0">
                <a:solidFill>
                  <a:srgbClr val="006600"/>
                </a:solidFill>
              </a:rPr>
              <a:t>Not only that Proxy does not add any responsibilities, it might actually prevent access to some functionalities.</a:t>
            </a:r>
          </a:p>
          <a:p>
            <a:pPr lvl="2">
              <a:lnSpc>
                <a:spcPct val="114000"/>
              </a:lnSpc>
              <a:spcBef>
                <a:spcPts val="600"/>
              </a:spcBef>
              <a:spcAft>
                <a:spcPts val="1200"/>
              </a:spcAft>
              <a:defRPr/>
            </a:pPr>
            <a:r>
              <a:rPr lang="en-US" dirty="0">
                <a:solidFill>
                  <a:srgbClr val="006600"/>
                </a:solidFill>
              </a:rPr>
              <a:t>E.g. Read-only collections, Secure objects</a:t>
            </a:r>
          </a:p>
          <a:p>
            <a:pPr marL="742950" lvl="1" indent="-285750">
              <a:lnSpc>
                <a:spcPct val="114000"/>
              </a:lnSpc>
              <a:spcBef>
                <a:spcPts val="600"/>
              </a:spcBef>
              <a:spcAft>
                <a:spcPts val="1200"/>
              </a:spcAft>
              <a:defRPr/>
            </a:pPr>
            <a:endParaRPr lang="en-US" sz="2800" b="1" dirty="0">
              <a:solidFill>
                <a:srgbClr val="0000CC"/>
              </a:solidFill>
            </a:endParaRP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1200"/>
              </a:spcAft>
              <a:defRPr/>
            </a:pPr>
            <a:endParaRPr lang="en-US" sz="3200" b="1" dirty="0">
              <a:solidFill>
                <a:srgbClr val="00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45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45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>
          <a:solidFill>
            <a:schemeClr val="tx1"/>
          </a:solidFill>
          <a:round/>
          <a:headEnd/>
          <a:tailEnd/>
        </a:ln>
      </a:spPr>
      <a:bodyPr/>
      <a:lstStyle>
        <a:defPPr>
          <a:defRPr>
            <a:latin typeface="+mj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8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36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27887</TotalTime>
  <Words>4079</Words>
  <Application>Microsoft Office PowerPoint</Application>
  <PresentationFormat>Custom</PresentationFormat>
  <Paragraphs>777</Paragraphs>
  <Slides>91</Slides>
  <Notes>56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91</vt:i4>
      </vt:variant>
    </vt:vector>
  </HeadingPairs>
  <TitlesOfParts>
    <vt:vector size="92" baseType="lpstr">
      <vt:lpstr>Default Design</vt:lpstr>
      <vt:lpstr>1. Regress: Modularity 2. Proxy Pattern</vt:lpstr>
      <vt:lpstr>Modularity</vt:lpstr>
      <vt:lpstr>Modularity</vt:lpstr>
      <vt:lpstr>Modularity: Intuitive Explanation</vt:lpstr>
      <vt:lpstr>Modularity</vt:lpstr>
      <vt:lpstr>Modularity</vt:lpstr>
      <vt:lpstr>Coupling: Degree of dependence among components</vt:lpstr>
      <vt:lpstr>Cohesion and Coupling</vt:lpstr>
      <vt:lpstr>Cohesion and Coupling</vt:lpstr>
      <vt:lpstr>Advantages of Functional Independence</vt:lpstr>
      <vt:lpstr>Measuring Functional Independence</vt:lpstr>
      <vt:lpstr>Classification of Cohesiveness</vt:lpstr>
      <vt:lpstr>Classification of Cohesiveness</vt:lpstr>
      <vt:lpstr>Coincidental cohesion</vt:lpstr>
      <vt:lpstr>PowerPoint Presentation</vt:lpstr>
      <vt:lpstr>Logical cohesion</vt:lpstr>
      <vt:lpstr>PowerPoint Presentation</vt:lpstr>
      <vt:lpstr>Temporal cohesion</vt:lpstr>
      <vt:lpstr>PowerPoint Presentation</vt:lpstr>
      <vt:lpstr>Procedural  cohesion</vt:lpstr>
      <vt:lpstr>Communicational cohesion</vt:lpstr>
      <vt:lpstr>PowerPoint Presentation</vt:lpstr>
      <vt:lpstr>Sequential  cohesion</vt:lpstr>
      <vt:lpstr>Functional cohesion</vt:lpstr>
      <vt:lpstr>Determining Cohesiveness</vt:lpstr>
      <vt:lpstr>Coupling</vt:lpstr>
      <vt:lpstr>Coupling</vt:lpstr>
      <vt:lpstr>Classes of coupling</vt:lpstr>
      <vt:lpstr>Data coupling</vt:lpstr>
      <vt:lpstr>Stamp coupling</vt:lpstr>
      <vt:lpstr>Control coupling</vt:lpstr>
      <vt:lpstr>Common Coupling</vt:lpstr>
      <vt:lpstr>Content coupling</vt:lpstr>
      <vt:lpstr>Proxy Pattern</vt:lpstr>
      <vt:lpstr>Proxy (Surrogate) Pattern</vt:lpstr>
      <vt:lpstr>Proxy: Non-software example 1</vt:lpstr>
      <vt:lpstr>PowerPoint Presentation</vt:lpstr>
      <vt:lpstr>Non-software Example 3: Payment By Cheque</vt:lpstr>
      <vt:lpstr>Payment by Cheque Example</vt:lpstr>
      <vt:lpstr>Proxy Design Pattern </vt:lpstr>
      <vt:lpstr>Digression: Network Proxy Server</vt:lpstr>
      <vt:lpstr>PowerPoint Presentation</vt:lpstr>
      <vt:lpstr>Proxy: Some Insights</vt:lpstr>
      <vt:lpstr>Proxy Pattern</vt:lpstr>
      <vt:lpstr> Proxy: Another Wrapper Pattern</vt:lpstr>
      <vt:lpstr>Proxy Solution</vt:lpstr>
      <vt:lpstr>Proxy Structure</vt:lpstr>
      <vt:lpstr>Proxy: Class Structure</vt:lpstr>
      <vt:lpstr>Proxy Usage 1: Helps Save Expensive Steps</vt:lpstr>
      <vt:lpstr>PowerPoint Presentation</vt:lpstr>
      <vt:lpstr>Proxy  Code</vt:lpstr>
      <vt:lpstr>Proxy Design Pattern</vt:lpstr>
      <vt:lpstr>PowerPoint Presentation</vt:lpstr>
      <vt:lpstr>Kinds of proxies</vt:lpstr>
      <vt:lpstr>Kinds of Proxies   cont…</vt:lpstr>
      <vt:lpstr>Kinds of Proxies: Few Details</vt:lpstr>
      <vt:lpstr>Proxy Pattern </vt:lpstr>
      <vt:lpstr>Virtual Proxy: Why Stand-in?</vt:lpstr>
      <vt:lpstr>Virtual Proxy: Object Diagram</vt:lpstr>
      <vt:lpstr>Virtual Proxy example</vt:lpstr>
      <vt:lpstr>Virtual Proxy</vt:lpstr>
      <vt:lpstr>Example Application: Picture Viewer</vt:lpstr>
      <vt:lpstr>PowerPoint Presentation</vt:lpstr>
      <vt:lpstr>Example 1: Image Proxy </vt:lpstr>
      <vt:lpstr>Example 2: Lazy Loading in A Word Processor  </vt:lpstr>
      <vt:lpstr>Lazy Loading  cont…</vt:lpstr>
      <vt:lpstr>Lazy Loading  cont…</vt:lpstr>
      <vt:lpstr>PowerPoint Presentation</vt:lpstr>
      <vt:lpstr>Image Proxy  Example 1</vt:lpstr>
      <vt:lpstr>Proxy Pattern Example 1</vt:lpstr>
      <vt:lpstr>Proxy Example 1 - the Client</vt:lpstr>
      <vt:lpstr>Before Proxy…</vt:lpstr>
      <vt:lpstr>After Proxy…</vt:lpstr>
      <vt:lpstr>Remote Proxy</vt:lpstr>
      <vt:lpstr>Proxy remote access example</vt:lpstr>
      <vt:lpstr>Remote Proxy</vt:lpstr>
      <vt:lpstr>PowerPoint Presentation</vt:lpstr>
      <vt:lpstr>Proxy Pattern Behavior</vt:lpstr>
      <vt:lpstr>Proxy: An Analysis </vt:lpstr>
      <vt:lpstr>Proxy Usage: Another Example</vt:lpstr>
      <vt:lpstr>PowerPoint Presentation</vt:lpstr>
      <vt:lpstr>Known Uses: Broker Objects</vt:lpstr>
      <vt:lpstr>PowerPoint Presentation</vt:lpstr>
      <vt:lpstr>Uses #3 and #4: Java Collections</vt:lpstr>
      <vt:lpstr>Proxy Uses #5: Secure Objects</vt:lpstr>
      <vt:lpstr>Proxy Use #6: Copy-on-Write</vt:lpstr>
      <vt:lpstr>Use #6: Copy-on-Write</vt:lpstr>
      <vt:lpstr>Proxy Known Uses: Copy-on-Write</vt:lpstr>
      <vt:lpstr>Uses #7: Reference Counting</vt:lpstr>
      <vt:lpstr>Proxy: Related Patterns</vt:lpstr>
      <vt:lpstr>Proxy vs. Decorator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    to Internetworking</dc:title>
  <dc:creator>R.Mall</dc:creator>
  <cp:lastModifiedBy>RAJIB MALL</cp:lastModifiedBy>
  <cp:revision>1108</cp:revision>
  <dcterms:modified xsi:type="dcterms:W3CDTF">2023-11-16T05:47:23Z</dcterms:modified>
</cp:coreProperties>
</file>