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7"/>
  </p:notesMasterIdLst>
  <p:sldIdLst>
    <p:sldId id="3299" r:id="rId2"/>
    <p:sldId id="3300" r:id="rId3"/>
    <p:sldId id="3528" r:id="rId4"/>
    <p:sldId id="3301" r:id="rId5"/>
    <p:sldId id="3302" r:id="rId6"/>
    <p:sldId id="3303" r:id="rId7"/>
    <p:sldId id="3304" r:id="rId8"/>
    <p:sldId id="3305" r:id="rId9"/>
    <p:sldId id="3347" r:id="rId10"/>
    <p:sldId id="3349" r:id="rId11"/>
    <p:sldId id="3306" r:id="rId12"/>
    <p:sldId id="3307" r:id="rId13"/>
    <p:sldId id="3308" r:id="rId14"/>
    <p:sldId id="3309" r:id="rId15"/>
    <p:sldId id="3310" r:id="rId16"/>
    <p:sldId id="3311" r:id="rId17"/>
    <p:sldId id="3312" r:id="rId18"/>
    <p:sldId id="3313" r:id="rId19"/>
    <p:sldId id="3314" r:id="rId20"/>
    <p:sldId id="3315" r:id="rId21"/>
    <p:sldId id="3316" r:id="rId22"/>
    <p:sldId id="3317" r:id="rId23"/>
    <p:sldId id="3318" r:id="rId24"/>
    <p:sldId id="3319" r:id="rId25"/>
    <p:sldId id="3521" r:id="rId26"/>
    <p:sldId id="3348" r:id="rId27"/>
    <p:sldId id="3520" r:id="rId28"/>
    <p:sldId id="3320" r:id="rId29"/>
    <p:sldId id="3343" r:id="rId30"/>
    <p:sldId id="3526" r:id="rId31"/>
    <p:sldId id="3527" r:id="rId32"/>
    <p:sldId id="3344" r:id="rId33"/>
    <p:sldId id="3345" r:id="rId34"/>
    <p:sldId id="3529" r:id="rId35"/>
    <p:sldId id="3530" r:id="rId36"/>
    <p:sldId id="3531" r:id="rId37"/>
    <p:sldId id="3532" r:id="rId38"/>
    <p:sldId id="3539" r:id="rId39"/>
    <p:sldId id="260" r:id="rId40"/>
    <p:sldId id="3533" r:id="rId41"/>
    <p:sldId id="3534" r:id="rId42"/>
    <p:sldId id="3535" r:id="rId43"/>
    <p:sldId id="3536" r:id="rId44"/>
    <p:sldId id="3537" r:id="rId45"/>
    <p:sldId id="3538" r:id="rId46"/>
    <p:sldId id="3323" r:id="rId47"/>
    <p:sldId id="3322" r:id="rId48"/>
    <p:sldId id="3324" r:id="rId49"/>
    <p:sldId id="3325" r:id="rId50"/>
    <p:sldId id="3327" r:id="rId51"/>
    <p:sldId id="3328" r:id="rId52"/>
    <p:sldId id="3329" r:id="rId53"/>
    <p:sldId id="3330" r:id="rId54"/>
    <p:sldId id="3331" r:id="rId55"/>
    <p:sldId id="3350" r:id="rId56"/>
    <p:sldId id="3333" r:id="rId57"/>
    <p:sldId id="3334" r:id="rId58"/>
    <p:sldId id="3150" r:id="rId59"/>
    <p:sldId id="3151" r:id="rId60"/>
    <p:sldId id="3152" r:id="rId61"/>
    <p:sldId id="3153" r:id="rId62"/>
    <p:sldId id="3154" r:id="rId63"/>
    <p:sldId id="3155" r:id="rId64"/>
    <p:sldId id="3156" r:id="rId65"/>
    <p:sldId id="3822" r:id="rId66"/>
    <p:sldId id="3158" r:id="rId67"/>
    <p:sldId id="3159" r:id="rId68"/>
    <p:sldId id="3160" r:id="rId69"/>
    <p:sldId id="3161" r:id="rId70"/>
    <p:sldId id="3162" r:id="rId71"/>
    <p:sldId id="3163" r:id="rId72"/>
    <p:sldId id="3164" r:id="rId73"/>
    <p:sldId id="3165" r:id="rId74"/>
    <p:sldId id="3166" r:id="rId75"/>
    <p:sldId id="3821" r:id="rId76"/>
    <p:sldId id="3167" r:id="rId77"/>
    <p:sldId id="3168" r:id="rId78"/>
    <p:sldId id="3169" r:id="rId79"/>
    <p:sldId id="3170" r:id="rId80"/>
    <p:sldId id="3171" r:id="rId81"/>
    <p:sldId id="3173" r:id="rId82"/>
    <p:sldId id="3174" r:id="rId83"/>
    <p:sldId id="3175" r:id="rId84"/>
    <p:sldId id="3176" r:id="rId85"/>
    <p:sldId id="256" r:id="rId86"/>
    <p:sldId id="3179" r:id="rId87"/>
    <p:sldId id="3180" r:id="rId88"/>
    <p:sldId id="3181" r:id="rId89"/>
    <p:sldId id="3182" r:id="rId90"/>
    <p:sldId id="3183" r:id="rId91"/>
    <p:sldId id="3186" r:id="rId92"/>
    <p:sldId id="3187" r:id="rId93"/>
    <p:sldId id="3922" r:id="rId94"/>
    <p:sldId id="3923" r:id="rId95"/>
    <p:sldId id="3924" r:id="rId96"/>
    <p:sldId id="3925" r:id="rId97"/>
    <p:sldId id="3926" r:id="rId98"/>
    <p:sldId id="3541" r:id="rId99"/>
    <p:sldId id="3927" r:id="rId100"/>
    <p:sldId id="3540" r:id="rId101"/>
    <p:sldId id="3542" r:id="rId102"/>
    <p:sldId id="3543" r:id="rId103"/>
    <p:sldId id="3544" r:id="rId104"/>
    <p:sldId id="3545" r:id="rId105"/>
    <p:sldId id="3546" r:id="rId106"/>
    <p:sldId id="3547" r:id="rId107"/>
    <p:sldId id="3548" r:id="rId108"/>
    <p:sldId id="3549" r:id="rId109"/>
    <p:sldId id="3550" r:id="rId110"/>
    <p:sldId id="3551" r:id="rId111"/>
    <p:sldId id="3552" r:id="rId112"/>
    <p:sldId id="3553" r:id="rId113"/>
    <p:sldId id="3554" r:id="rId114"/>
    <p:sldId id="3937" r:id="rId115"/>
    <p:sldId id="3565" r:id="rId116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FFFFCC"/>
    <a:srgbClr val="FFCCFF"/>
    <a:srgbClr val="CCFF99"/>
    <a:srgbClr val="3333CC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2405A-4CC0-A788-D14E-98230BC2AA20}" v="1" dt="2023-11-16T08:03:54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1" autoAdjust="0"/>
  </p:normalViewPr>
  <p:slideViewPr>
    <p:cSldViewPr>
      <p:cViewPr varScale="1">
        <p:scale>
          <a:sx n="75" d="100"/>
          <a:sy n="75" d="100"/>
        </p:scale>
        <p:origin x="1445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7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6.xml"/><Relationship Id="rId2" Type="http://schemas.openxmlformats.org/officeDocument/2006/relationships/slide" Target="slides/slide72.xml"/><Relationship Id="rId1" Type="http://schemas.openxmlformats.org/officeDocument/2006/relationships/slide" Target="slides/slide69.xml"/><Relationship Id="rId6" Type="http://schemas.openxmlformats.org/officeDocument/2006/relationships/slide" Target="slides/slide80.xml"/><Relationship Id="rId5" Type="http://schemas.openxmlformats.org/officeDocument/2006/relationships/slide" Target="slides/slide79.xml"/><Relationship Id="rId4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" userId="S::garggopal2001@kgpian.iitkgp.ac.in::daf22075-a059-46be-bef1-7f67bdd98f3a" providerId="AD" clId="Web-{6C72405A-4CC0-A788-D14E-98230BC2AA20}"/>
    <pc:docChg chg="sldOrd">
      <pc:chgData name="Gopal" userId="S::garggopal2001@kgpian.iitkgp.ac.in::daf22075-a059-46be-bef1-7f67bdd98f3a" providerId="AD" clId="Web-{6C72405A-4CC0-A788-D14E-98230BC2AA20}" dt="2023-11-16T08:03:54.179" v="0"/>
      <pc:docMkLst>
        <pc:docMk/>
      </pc:docMkLst>
      <pc:sldChg chg="ord">
        <pc:chgData name="Gopal" userId="S::garggopal2001@kgpian.iitkgp.ac.in::daf22075-a059-46be-bef1-7f67bdd98f3a" providerId="AD" clId="Web-{6C72405A-4CC0-A788-D14E-98230BC2AA20}" dt="2023-11-16T08:03:54.179" v="0"/>
        <pc:sldMkLst>
          <pc:docMk/>
          <pc:sldMk cId="0" sldId="35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9D347745-8720-91F2-2837-6F62A2D3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89712689-DA6C-B8CE-2E0E-2AF43C7D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C9508B5-CDA8-5D0A-3AF8-4E36CD16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3EA5AAAB-65AF-9F68-27AA-6A9A4E47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BEEAFC10-D96E-ADCB-B136-77A9A5BC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8375DA1C-18B9-0D67-0C17-134A05B4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C34768D0-0705-1B65-DDDC-0E6792E2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6655CF0-E54D-1526-F067-B32019FB7DF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1CC5DAB2-4960-6901-DF4D-F43651F3DAF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69C5FE1-FFD3-8746-B7CC-E6A40A265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06085A-C838-F300-1CA4-8CC60D251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A882313-097F-065F-50BB-F676870D2B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7E14DDBD-DA0A-4E31-8E27-693BB1F10A41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85D97AF-3F1B-2DDA-0872-2F2D18E5F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AC95D4C-92FD-C412-1479-84BBAA60E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0EDC216-1140-0B8A-2FEE-66B007C54D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EE5CF86A-0DCC-44E8-A361-DD7F9B2C9E9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102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804B954-B9DC-9E4F-4280-CCABC6F06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C38ED9E-1E79-9F9A-8788-D3F95718F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5CB6603-08C6-2610-956A-553D4C1CE2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DA54CC5-89A5-4615-BDA9-32A7E81784CB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103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A4C36D0-7570-2534-F259-31511EEAD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915903E1-6F06-8C94-E0F4-89FF7FD12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2E3A4318-2859-C3C6-DDAF-DAB0769C85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2E781CF7-716E-41FF-80B4-ED9C0FBAC2CB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A70ACF9-C37A-A441-2FCF-8612382E3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D81A3D4-F1E6-4A08-1B6B-BB5F6B86E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DA6F5A3-9821-CE44-D211-B0DD2786ED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966C3A5A-9F2B-49FD-9C7D-0D971EE28AAC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105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9A124A5C-7B28-212D-FA67-B30F885F0E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C6EE021-1867-57C8-92E5-90262FA2D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493C3BF-62E7-D28B-CA9F-0A47A462AD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ECE11B6-9191-4BAB-9DFC-2878B1126BDA}" type="slidenum">
              <a:rPr lang="en-US" altLang="en-US" sz="13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en-US" sz="13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8DE7B8C-497F-531F-DFE1-B81C81F98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271BD23C-17DB-2B9E-9E9A-592253E1D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A4451CA-E997-3869-5C4D-D9DB2B9B8B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E04C3ED5-EB29-48C4-9EC2-7F2F2C5240E8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107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9DE82F41-EFED-104B-4EBD-6884903B6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B4E0B2A-D6EE-38B1-5642-7950FF49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06FE778F-1A92-ECA3-DB19-BA5A4BB72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2BF17552-706B-CBC4-B3C5-ACFD69C88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EBDAC258-9D4C-51D1-7F1F-E9019FB603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95FF6825-B93A-4398-A84B-63A74738FF10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109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6BE4579-ED36-BFEA-ABB7-071CE36BA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42FA590A-AE24-9C0B-8F8A-BD60EE98B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FA6CC916-B1CB-AFCA-967A-64DC89970B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1667D42E-611E-4353-A109-714604FB49B3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110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0EBBCB9F-996A-D57A-1BEB-AAACCBC9D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4CC036DA-D467-96F8-F8FB-17C2837C6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BD7594-9C8A-27A0-F71C-CE3BB28ED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8EA1C7B-468E-AA8F-F5B8-D14FBD789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C9B9F13F-14AF-4589-BB8D-EE6F9326B1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DE8A8360-A171-4454-9228-4D5B6CB04FC4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114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0E1F4B09-7FCD-6A05-BC72-6A88FE35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75857251-4D81-8D8C-9FC0-F2ABD31AB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0D3B3E6-C724-BD29-3248-990EA1E22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FBC71C6-ABD9-1439-C61E-BAC14ED33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46C371D-832E-C9FF-D97E-72AE6A69681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15" tIns="46657" rIns="93315" bIns="46657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6892563B-2833-478D-9BA4-D10DD592BA4B}" type="slidenum">
              <a:rPr lang="en-US" altLang="en-US" b="0">
                <a:solidFill>
                  <a:schemeClr val="tx1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26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3E3F499-CEA0-B195-ACD1-4FE6E2BD1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5A3C5CD-ADE5-27D9-ADE6-C6E0A0CBB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1A68F9E-13A2-02A9-81F2-1573613FF5A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08EA1103-3232-4795-A207-DDD3ED269CA3}" type="slidenum">
              <a:rPr lang="en-US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32</a:t>
            </a:fld>
            <a:endParaRPr lang="en-US" altLang="en-US" sz="2600" b="0">
              <a:latin typeface="Comic Sans MS" panose="030F0702030302020204" pitchFamily="66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E376A5D-C415-EEFB-8B3C-FEDCE7048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6616916-079D-0DC9-5177-F27933CC7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046B12A-F7F2-67E7-8333-A97A521F3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62C28CA-094C-8167-B554-FBE71E2DA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F47CAE5-39A1-7582-C91A-182907B8C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F910D04-BA15-C1B8-28E9-B1AD4A57D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51;p:notes">
            <a:extLst>
              <a:ext uri="{FF2B5EF4-FFF2-40B4-BE49-F238E27FC236}">
                <a16:creationId xmlns:a16="http://schemas.microsoft.com/office/drawing/2014/main" id="{5E0867B3-F77C-8352-A615-4A687435F0E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76803" name="Google Shape;52;p:notes">
            <a:extLst>
              <a:ext uri="{FF2B5EF4-FFF2-40B4-BE49-F238E27FC236}">
                <a16:creationId xmlns:a16="http://schemas.microsoft.com/office/drawing/2014/main" id="{9E1713F4-A686-DF81-97E8-D2944CF3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4245523-D84E-BC90-9B85-8C29A393ED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9AF5924E-DB37-45FB-9BCC-2B892D958AE6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96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E2F2295-4148-105D-BAEC-1F8490BAB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8E12F04-A06C-6D7C-1C86-4B6C4254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60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24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25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0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39775" y="1925638"/>
            <a:ext cx="8596313" cy="4749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571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1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98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45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5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E93D017-6225-5751-619E-F75F69212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C3EA8FB-E0B1-E623-796D-65776DD71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EB3BAD8-94E5-D81E-9DAA-4191C1B3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60E75D53-F70F-4852-BCDE-33EC52290E91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A2200B8E-D04D-3EAE-AFCD-268A2054C3A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06513" y="2560638"/>
            <a:ext cx="7866062" cy="1431925"/>
          </a:xfrm>
          <a:solidFill>
            <a:srgbClr val="FFFFCC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800">
                <a:solidFill>
                  <a:srgbClr val="0000CC"/>
                </a:solidFill>
              </a:rPr>
              <a:t>Iterator Pattern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E4916C0-17E1-D339-9ABB-610B1F980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4465638"/>
            <a:ext cx="6096000" cy="1371600"/>
          </a:xfrm>
          <a:prstGeom prst="rect">
            <a:avLst/>
          </a:prstGeo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4000" kern="0" dirty="0" err="1"/>
              <a:t>Lect</a:t>
            </a:r>
            <a:r>
              <a:rPr lang="en-US" altLang="en-US" sz="4000" kern="0" dirty="0"/>
              <a:t> 25 --26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3200" kern="0" dirty="0"/>
              <a:t>30-10-2023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383C592-F6A3-90F4-4587-4758446AA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98438"/>
            <a:ext cx="8596312" cy="754062"/>
          </a:xfrm>
        </p:spPr>
        <p:txBody>
          <a:bodyPr/>
          <a:lstStyle/>
          <a:p>
            <a:r>
              <a:rPr lang="en-US" altLang="en-US" sz="3600"/>
              <a:t>next()  in Java: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E105-9A5A-28B8-C746-B4ADB53DC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13" y="1036638"/>
            <a:ext cx="92964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/>
              <a:t>Theoretically, when an iterator returns an element of the collection: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It might return a clone of the element, or it might return a reference to the element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CC"/>
                </a:solidFill>
              </a:rPr>
              <a:t>Iterators for Java collection classes  </a:t>
            </a:r>
            <a:r>
              <a:rPr lang="en-US" altLang="en-US" sz="3200" b="1">
                <a:solidFill>
                  <a:srgbClr val="006600"/>
                </a:solidFill>
              </a:rPr>
              <a:t>ArrayList&lt;T&gt; and HashSet&lt;T</a:t>
            </a:r>
            <a:r>
              <a:rPr lang="en-US" altLang="en-US" sz="3200">
                <a:solidFill>
                  <a:srgbClr val="0000CC"/>
                </a:solidFill>
              </a:rPr>
              <a:t>&gt;: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>
                <a:solidFill>
                  <a:srgbClr val="0000CC"/>
                </a:solidFill>
              </a:rPr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Actually return references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C00000"/>
                </a:solidFill>
              </a:rPr>
              <a:t>Therefore, modifying the returned value will modify the element in the collection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1BD1D4B1-9B3A-A364-4817-48A7686204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6850" y="-60325"/>
            <a:ext cx="9307513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How does Simple Factory Work?</a:t>
            </a:r>
          </a:p>
        </p:txBody>
      </p:sp>
      <p:pic>
        <p:nvPicPr>
          <p:cNvPr id="113667" name="Content Placeholder 4" descr="Factory_Client_Block_Diagram.gif">
            <a:extLst>
              <a:ext uri="{FF2B5EF4-FFF2-40B4-BE49-F238E27FC236}">
                <a16:creationId xmlns:a16="http://schemas.microsoft.com/office/drawing/2014/main" id="{29595EED-174C-FD88-2F00-3AD182742B2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75" y="1095375"/>
            <a:ext cx="9671050" cy="2316163"/>
          </a:xfrm>
        </p:spPr>
      </p:pic>
      <p:grpSp>
        <p:nvGrpSpPr>
          <p:cNvPr id="113668" name="Group 21">
            <a:extLst>
              <a:ext uri="{FF2B5EF4-FFF2-40B4-BE49-F238E27FC236}">
                <a16:creationId xmlns:a16="http://schemas.microsoft.com/office/drawing/2014/main" id="{5D782973-E04E-63AE-7B39-893A708979AB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4000500"/>
            <a:ext cx="3895725" cy="1133475"/>
            <a:chOff x="1114425" y="3533775"/>
            <a:chExt cx="1676400" cy="1028700"/>
          </a:xfrm>
        </p:grpSpPr>
        <p:sp>
          <p:nvSpPr>
            <p:cNvPr id="113687" name="Rectangle 4">
              <a:extLst>
                <a:ext uri="{FF2B5EF4-FFF2-40B4-BE49-F238E27FC236}">
                  <a16:creationId xmlns:a16="http://schemas.microsoft.com/office/drawing/2014/main" id="{C9498FC9-2A13-ED82-DB95-02E6A4ED3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25" y="3533775"/>
              <a:ext cx="1676400" cy="51435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&lt;static&gt;</a:t>
              </a:r>
            </a:p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ProductFactory</a:t>
              </a:r>
            </a:p>
          </p:txBody>
        </p:sp>
        <p:sp>
          <p:nvSpPr>
            <p:cNvPr id="113688" name="Rectangle 5">
              <a:extLst>
                <a:ext uri="{FF2B5EF4-FFF2-40B4-BE49-F238E27FC236}">
                  <a16:creationId xmlns:a16="http://schemas.microsoft.com/office/drawing/2014/main" id="{57F76A13-8A89-5862-B6E6-C3FC5B40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25" y="4048125"/>
              <a:ext cx="1676400" cy="51435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createProduct(param) : Product</a:t>
              </a:r>
            </a:p>
          </p:txBody>
        </p:sp>
      </p:grpSp>
      <p:sp>
        <p:nvSpPr>
          <p:cNvPr id="113669" name="Snip Single Corner Rectangle 24">
            <a:extLst>
              <a:ext uri="{FF2B5EF4-FFF2-40B4-BE49-F238E27FC236}">
                <a16:creationId xmlns:a16="http://schemas.microsoft.com/office/drawing/2014/main" id="{0A925C28-4818-B89D-E068-B0B62BCC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775325"/>
            <a:ext cx="3160713" cy="944563"/>
          </a:xfrm>
          <a:custGeom>
            <a:avLst/>
            <a:gdLst>
              <a:gd name="T0" fmla="*/ 2147483646 w 2867025"/>
              <a:gd name="T1" fmla="*/ 2147483646 h 857250"/>
              <a:gd name="T2" fmla="*/ 2147483646 w 2867025"/>
              <a:gd name="T3" fmla="*/ 2147483646 h 857250"/>
              <a:gd name="T4" fmla="*/ 0 w 2867025"/>
              <a:gd name="T5" fmla="*/ 2147483646 h 857250"/>
              <a:gd name="T6" fmla="*/ 2147483646 w 2867025"/>
              <a:gd name="T7" fmla="*/ 0 h 8572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867025"/>
              <a:gd name="T13" fmla="*/ 71439 h 857250"/>
              <a:gd name="T14" fmla="*/ 2795585 w 2867025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7025" h="857250">
                <a:moveTo>
                  <a:pt x="0" y="0"/>
                </a:moveTo>
                <a:lnTo>
                  <a:pt x="2724147" y="0"/>
                </a:lnTo>
                <a:lnTo>
                  <a:pt x="2867025" y="142878"/>
                </a:lnTo>
                <a:lnTo>
                  <a:pt x="2867025" y="857250"/>
                </a:lnTo>
                <a:lnTo>
                  <a:pt x="0" y="8572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 w="25400" algn="ctr">
            <a:solidFill>
              <a:srgbClr val="8C8C8C"/>
            </a:solidFill>
            <a:miter lim="800000"/>
            <a:headEnd/>
            <a:tailEnd/>
          </a:ln>
        </p:spPr>
        <p:txBody>
          <a:bodyPr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D0D0D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Produces different subclasses of Product according to parameters</a:t>
            </a:r>
          </a:p>
        </p:txBody>
      </p:sp>
      <p:cxnSp>
        <p:nvCxnSpPr>
          <p:cNvPr id="113670" name="Straight Connector 26">
            <a:extLst>
              <a:ext uri="{FF2B5EF4-FFF2-40B4-BE49-F238E27FC236}">
                <a16:creationId xmlns:a16="http://schemas.microsoft.com/office/drawing/2014/main" id="{5235A425-178D-6516-24A7-D39F9ADEC02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935913" y="5151438"/>
            <a:ext cx="71437" cy="614362"/>
          </a:xfrm>
          <a:prstGeom prst="line">
            <a:avLst/>
          </a:prstGeom>
          <a:noFill/>
          <a:ln w="19050" algn="ctr">
            <a:solidFill>
              <a:srgbClr val="0D0D0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1" name="Straight Arrow Connector 28">
            <a:extLst>
              <a:ext uri="{FF2B5EF4-FFF2-40B4-BE49-F238E27FC236}">
                <a16:creationId xmlns:a16="http://schemas.microsoft.com/office/drawing/2014/main" id="{F37F0EF8-6C76-F267-6A28-3C05C269EA9E}"/>
              </a:ext>
            </a:extLst>
          </p:cNvPr>
          <p:cNvCxnSpPr>
            <a:cxnSpLocks noChangeShapeType="1"/>
            <a:stCxn id="113687" idx="1"/>
            <a:endCxn id="113685" idx="3"/>
          </p:cNvCxnSpPr>
          <p:nvPr/>
        </p:nvCxnSpPr>
        <p:spPr bwMode="auto">
          <a:xfrm flipH="1">
            <a:off x="3552825" y="4284663"/>
            <a:ext cx="2439988" cy="11112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672" name="Group 21">
            <a:extLst>
              <a:ext uri="{FF2B5EF4-FFF2-40B4-BE49-F238E27FC236}">
                <a16:creationId xmlns:a16="http://schemas.microsoft.com/office/drawing/2014/main" id="{7CCA7CA1-9A5F-9D10-D878-A95F017E83AD}"/>
              </a:ext>
            </a:extLst>
          </p:cNvPr>
          <p:cNvGrpSpPr>
            <a:grpSpLocks/>
          </p:cNvGrpSpPr>
          <p:nvPr/>
        </p:nvGrpSpPr>
        <p:grpSpPr bwMode="auto">
          <a:xfrm>
            <a:off x="73025" y="4011613"/>
            <a:ext cx="4978400" cy="2908300"/>
            <a:chOff x="73025" y="4011613"/>
            <a:chExt cx="4978400" cy="2908300"/>
          </a:xfrm>
        </p:grpSpPr>
        <p:grpSp>
          <p:nvGrpSpPr>
            <p:cNvPr id="113675" name="Group 8">
              <a:extLst>
                <a:ext uri="{FF2B5EF4-FFF2-40B4-BE49-F238E27FC236}">
                  <a16:creationId xmlns:a16="http://schemas.microsoft.com/office/drawing/2014/main" id="{1DF1D1A5-9493-E2A0-1733-36A9A5203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0688" y="4011613"/>
              <a:ext cx="1847850" cy="1133475"/>
              <a:chOff x="1114425" y="3533775"/>
              <a:chExt cx="1676400" cy="1028700"/>
            </a:xfrm>
          </p:grpSpPr>
          <p:sp>
            <p:nvSpPr>
              <p:cNvPr id="113685" name="Rectangle 4">
                <a:extLst>
                  <a:ext uri="{FF2B5EF4-FFF2-40B4-BE49-F238E27FC236}">
                    <a16:creationId xmlns:a16="http://schemas.microsoft.com/office/drawing/2014/main" id="{E84FB411-C80B-6617-0664-3D7686154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353377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50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&lt;abstract&gt;</a:t>
                </a:r>
              </a:p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Product</a:t>
                </a:r>
              </a:p>
            </p:txBody>
          </p:sp>
          <p:sp>
            <p:nvSpPr>
              <p:cNvPr id="113686" name="Rectangle 5">
                <a:extLst>
                  <a:ext uri="{FF2B5EF4-FFF2-40B4-BE49-F238E27FC236}">
                    <a16:creationId xmlns:a16="http://schemas.microsoft.com/office/drawing/2014/main" id="{567A9CFF-D914-BB08-53D4-8E40444C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404812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676" name="Group 9">
              <a:extLst>
                <a:ext uri="{FF2B5EF4-FFF2-40B4-BE49-F238E27FC236}">
                  <a16:creationId xmlns:a16="http://schemas.microsoft.com/office/drawing/2014/main" id="{B67937FA-4B64-B94C-311A-F6EE585D2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25" y="5784850"/>
              <a:ext cx="1847850" cy="1135063"/>
              <a:chOff x="1114425" y="3533775"/>
              <a:chExt cx="1676400" cy="1028700"/>
            </a:xfrm>
          </p:grpSpPr>
          <p:sp>
            <p:nvSpPr>
              <p:cNvPr id="113683" name="Rectangle 4">
                <a:extLst>
                  <a:ext uri="{FF2B5EF4-FFF2-40B4-BE49-F238E27FC236}">
                    <a16:creationId xmlns:a16="http://schemas.microsoft.com/office/drawing/2014/main" id="{E93B141F-CFFD-ACF8-C622-8887C77C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353377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20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&lt;Implementation Class&gt;</a:t>
                </a:r>
              </a:p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ProductA</a:t>
                </a:r>
              </a:p>
            </p:txBody>
          </p:sp>
          <p:sp>
            <p:nvSpPr>
              <p:cNvPr id="113684" name="Rectangle 5">
                <a:extLst>
                  <a:ext uri="{FF2B5EF4-FFF2-40B4-BE49-F238E27FC236}">
                    <a16:creationId xmlns:a16="http://schemas.microsoft.com/office/drawing/2014/main" id="{C15C79B3-6240-7CAB-9858-32CCF218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404812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677" name="Group 12">
              <a:extLst>
                <a:ext uri="{FF2B5EF4-FFF2-40B4-BE49-F238E27FC236}">
                  <a16:creationId xmlns:a16="http://schemas.microsoft.com/office/drawing/2014/main" id="{C077F254-F94C-C8A1-59E2-E66CD2D67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988" y="5784850"/>
              <a:ext cx="1849437" cy="1135063"/>
              <a:chOff x="1114425" y="3533775"/>
              <a:chExt cx="1676400" cy="1028700"/>
            </a:xfrm>
          </p:grpSpPr>
          <p:sp>
            <p:nvSpPr>
              <p:cNvPr id="113681" name="Rectangle 4">
                <a:extLst>
                  <a:ext uri="{FF2B5EF4-FFF2-40B4-BE49-F238E27FC236}">
                    <a16:creationId xmlns:a16="http://schemas.microsoft.com/office/drawing/2014/main" id="{60ECD20C-4ABB-523E-0757-2C6701B2A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353377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200" i="1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&lt;Implementation Class&gt;</a:t>
                </a:r>
              </a:p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ProductB</a:t>
                </a:r>
              </a:p>
            </p:txBody>
          </p:sp>
          <p:sp>
            <p:nvSpPr>
              <p:cNvPr id="113682" name="Rectangle 5">
                <a:extLst>
                  <a:ext uri="{FF2B5EF4-FFF2-40B4-BE49-F238E27FC236}">
                    <a16:creationId xmlns:a16="http://schemas.microsoft.com/office/drawing/2014/main" id="{C461856A-281C-7714-B45B-E17F24EBB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425" y="4048125"/>
                <a:ext cx="1676400" cy="514350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72" tIns="50387" rIns="100772" bIns="5038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3678" name="Straight Arrow Connector 18">
              <a:extLst>
                <a:ext uri="{FF2B5EF4-FFF2-40B4-BE49-F238E27FC236}">
                  <a16:creationId xmlns:a16="http://schemas.microsoft.com/office/drawing/2014/main" id="{CBF84A00-CB60-649D-8657-DC364CBBF3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1500188" y="4648200"/>
              <a:ext cx="611187" cy="1617663"/>
            </a:xfrm>
            <a:prstGeom prst="bentConnector3">
              <a:avLst>
                <a:gd name="adj1" fmla="val 50130"/>
              </a:avLst>
            </a:prstGeom>
            <a:noFill/>
            <a:ln w="25400" algn="ctr">
              <a:solidFill>
                <a:srgbClr val="0D0D0D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79" name="Straight Arrow Connector 20">
              <a:extLst>
                <a:ext uri="{FF2B5EF4-FFF2-40B4-BE49-F238E27FC236}">
                  <a16:creationId xmlns:a16="http://schemas.microsoft.com/office/drawing/2014/main" id="{4E17F0CC-1185-C2B7-3007-5BE28D3AA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3065463" y="4700588"/>
              <a:ext cx="611187" cy="1512887"/>
            </a:xfrm>
            <a:prstGeom prst="bentConnector3">
              <a:avLst>
                <a:gd name="adj1" fmla="val 50130"/>
              </a:avLst>
            </a:prstGeom>
            <a:noFill/>
            <a:ln w="25400" algn="ctr">
              <a:solidFill>
                <a:srgbClr val="0D0D0D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680" name="TextBox 29">
              <a:extLst>
                <a:ext uri="{FF2B5EF4-FFF2-40B4-BE49-F238E27FC236}">
                  <a16:creationId xmlns:a16="http://schemas.microsoft.com/office/drawing/2014/main" id="{DE1356D4-3598-B53B-2266-E5869D83F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038" y="5389563"/>
              <a:ext cx="1128712" cy="4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inherits</a:t>
              </a:r>
            </a:p>
          </p:txBody>
        </p:sp>
      </p:grpSp>
      <p:sp>
        <p:nvSpPr>
          <p:cNvPr id="113673" name="Freeform 22">
            <a:extLst>
              <a:ext uri="{FF2B5EF4-FFF2-40B4-BE49-F238E27FC236}">
                <a16:creationId xmlns:a16="http://schemas.microsoft.com/office/drawing/2014/main" id="{BACE8C9F-6679-B7FE-4623-492AC70E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8" y="5165725"/>
            <a:ext cx="1508125" cy="1298575"/>
          </a:xfrm>
          <a:custGeom>
            <a:avLst/>
            <a:gdLst>
              <a:gd name="T0" fmla="*/ 1508960 w 1507958"/>
              <a:gd name="T1" fmla="*/ 0 h 1299410"/>
              <a:gd name="T2" fmla="*/ 931060 w 1507958"/>
              <a:gd name="T3" fmla="*/ 974801 h 1299410"/>
              <a:gd name="T4" fmla="*/ 0 w 1507958"/>
              <a:gd name="T5" fmla="*/ 1294409 h 1299410"/>
              <a:gd name="T6" fmla="*/ 0 60000 65536"/>
              <a:gd name="T7" fmla="*/ 0 60000 65536"/>
              <a:gd name="T8" fmla="*/ 0 60000 65536"/>
              <a:gd name="T9" fmla="*/ 0 w 1507958"/>
              <a:gd name="T10" fmla="*/ 0 h 1299410"/>
              <a:gd name="T11" fmla="*/ 1507958 w 1507958"/>
              <a:gd name="T12" fmla="*/ 1299410 h 1299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7958" h="1299410">
                <a:moveTo>
                  <a:pt x="1507958" y="0"/>
                </a:moveTo>
                <a:cubicBezTo>
                  <a:pt x="1344863" y="381000"/>
                  <a:pt x="1181768" y="762000"/>
                  <a:pt x="930442" y="978568"/>
                </a:cubicBezTo>
                <a:cubicBezTo>
                  <a:pt x="679116" y="1195136"/>
                  <a:pt x="339558" y="1247273"/>
                  <a:pt x="0" y="129941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674" name="Freeform 23">
            <a:extLst>
              <a:ext uri="{FF2B5EF4-FFF2-40B4-BE49-F238E27FC236}">
                <a16:creationId xmlns:a16="http://schemas.microsoft.com/office/drawing/2014/main" id="{0637DC0D-DCA7-BCFB-6562-DCD4EC9A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5149850"/>
            <a:ext cx="5021262" cy="2501900"/>
          </a:xfrm>
          <a:custGeom>
            <a:avLst/>
            <a:gdLst>
              <a:gd name="T0" fmla="*/ 5021677 w 5021179"/>
              <a:gd name="T1" fmla="*/ 0 h 2502568"/>
              <a:gd name="T2" fmla="*/ 2919954 w 5021179"/>
              <a:gd name="T3" fmla="*/ 2226283 h 2502568"/>
              <a:gd name="T4" fmla="*/ 0 w 5021179"/>
              <a:gd name="T5" fmla="*/ 1633676 h 2502568"/>
              <a:gd name="T6" fmla="*/ 0 60000 65536"/>
              <a:gd name="T7" fmla="*/ 0 60000 65536"/>
              <a:gd name="T8" fmla="*/ 0 60000 65536"/>
              <a:gd name="T9" fmla="*/ 0 w 5021179"/>
              <a:gd name="T10" fmla="*/ 0 h 2502568"/>
              <a:gd name="T11" fmla="*/ 5021179 w 5021179"/>
              <a:gd name="T12" fmla="*/ 2502568 h 2502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21179" h="2502568">
                <a:moveTo>
                  <a:pt x="5021179" y="0"/>
                </a:moveTo>
                <a:cubicBezTo>
                  <a:pt x="4388852" y="978568"/>
                  <a:pt x="3756526" y="1957136"/>
                  <a:pt x="2919663" y="2229852"/>
                </a:cubicBezTo>
                <a:cubicBezTo>
                  <a:pt x="2082800" y="2502568"/>
                  <a:pt x="1041400" y="2069431"/>
                  <a:pt x="0" y="1636295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id="{B53AD5DC-EC9B-464A-ECB6-969BF33EEE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889000"/>
            <a:ext cx="8534400" cy="5781675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Pizza orderPizza() {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 pizza = new Pizza(); //Base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pizza.garnish();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pizza.bake();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pizza.cut();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pizza.box();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return pizza;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}</a:t>
            </a:r>
          </a:p>
        </p:txBody>
      </p:sp>
      <p:sp>
        <p:nvSpPr>
          <p:cNvPr id="114691" name="TextBox 2">
            <a:extLst>
              <a:ext uri="{FF2B5EF4-FFF2-40B4-BE49-F238E27FC236}">
                <a16:creationId xmlns:a16="http://schemas.microsoft.com/office/drawing/2014/main" id="{B1EFCA4A-E90E-EF85-803A-15BF4F48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2713038"/>
            <a:ext cx="2743200" cy="8921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Motivation for Simple Factory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4D71DE5-7C85-C0E8-713D-9756F1A761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46113"/>
            <a:ext cx="6142038" cy="6280150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Pizza orderPizza(String type)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Pizza pizza;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</a:t>
            </a:r>
            <a:r>
              <a:rPr lang="en-US" altLang="en-US" sz="2800" b="1">
                <a:solidFill>
                  <a:srgbClr val="0000CC"/>
                </a:solidFill>
              </a:rPr>
              <a:t>if (type.equals(“cheese”))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 new CheesePizza();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} else if (type.equals(“greek”))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 new GreekPizza();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} else if (type.equals(“pepperoni”)){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		pizza =new PepperoniPizza(); }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1D589FF-4724-9F20-7646-8C303476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633413"/>
            <a:ext cx="3973512" cy="6292850"/>
          </a:xfrm>
          <a:prstGeom prst="rect">
            <a:avLst/>
          </a:prstGeom>
          <a:solidFill>
            <a:srgbClr val="CCFFFF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pizza.garnish();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pizza.bake();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pizza.cut();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pizza.box();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return pizza;</a:t>
            </a:r>
          </a:p>
          <a:p>
            <a:pPr>
              <a:lnSpc>
                <a:spcPct val="114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215406-9E73-AC6B-D663-70CC578B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j-lt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DABA113-8130-C634-F8C9-C15823ACAC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52413"/>
            <a:ext cx="5953125" cy="6970712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Pizza orderPizza(String type)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Pizza pizza;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rgbClr val="0000CC"/>
                </a:solidFill>
              </a:rPr>
              <a:t>if (type.equals(“cheese”))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CheesePizza();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} else if (type.equals(“greek”))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GreekPizza();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} else if (type.equals(“pepperoni”))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pizza = new PepperoniPizza();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 else if (type.equals(“sausage”))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	pizza = new SausagePizza();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 else if (type.equals(“veggie”))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	pizza = new VeggiePizza();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	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435668-64CC-E437-AA6C-A9C070E07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04800"/>
            <a:ext cx="4040188" cy="6905625"/>
          </a:xfrm>
          <a:prstGeom prst="rect">
            <a:avLst/>
          </a:prstGeom>
          <a:solidFill>
            <a:srgbClr val="CCFFFF"/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</a:rPr>
              <a:t>	</a:t>
            </a:r>
            <a:r>
              <a:rPr lang="en-US" sz="2800" kern="0" dirty="0" err="1">
                <a:solidFill>
                  <a:srgbClr val="0000CC"/>
                </a:solidFill>
                <a:latin typeface="+mn-lt"/>
              </a:rPr>
              <a:t>pizza.prepare</a:t>
            </a:r>
            <a:r>
              <a:rPr lang="en-US" sz="2800" kern="0" dirty="0">
                <a:solidFill>
                  <a:srgbClr val="0000CC"/>
                </a:solidFill>
                <a:latin typeface="+mn-lt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sz="2800" kern="0" dirty="0" err="1">
                <a:solidFill>
                  <a:srgbClr val="0000CC"/>
                </a:solidFill>
                <a:latin typeface="+mn-lt"/>
              </a:rPr>
              <a:t>pizza.bake</a:t>
            </a:r>
            <a:r>
              <a:rPr lang="en-US" sz="2800" kern="0" dirty="0">
                <a:solidFill>
                  <a:srgbClr val="0000CC"/>
                </a:solidFill>
                <a:latin typeface="+mn-lt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sz="2800" kern="0" dirty="0" err="1">
                <a:solidFill>
                  <a:srgbClr val="0000CC"/>
                </a:solidFill>
                <a:latin typeface="+mn-lt"/>
              </a:rPr>
              <a:t>pizza.cut</a:t>
            </a:r>
            <a:r>
              <a:rPr lang="en-US" sz="2800" kern="0" dirty="0">
                <a:solidFill>
                  <a:srgbClr val="0000CC"/>
                </a:solidFill>
                <a:latin typeface="+mn-lt"/>
              </a:rPr>
              <a:t>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CC"/>
                </a:solidFill>
                <a:latin typeface="+mn-lt"/>
              </a:rPr>
              <a:t>	pizza.box();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CC"/>
                </a:solidFill>
                <a:latin typeface="+mn-lt"/>
              </a:rPr>
              <a:t>	return pizza;</a:t>
            </a:r>
          </a:p>
          <a:p>
            <a:pPr marL="422275" indent="-317500"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8B7BB-1E14-9943-8C0A-63156C90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479E9-E15C-148F-5EDE-14D3785E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265238"/>
            <a:ext cx="5486400" cy="5867400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 dirty="0">
              <a:latin typeface="+mj-lt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97E0C94-8FAD-BBC1-236D-E899E263E070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4197350"/>
            <a:ext cx="3505200" cy="1336675"/>
            <a:chOff x="5726112" y="4198937"/>
            <a:chExt cx="3505200" cy="1335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1978D-D720-ED3E-5E82-C901C0894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2" y="4999999"/>
              <a:ext cx="3124200" cy="534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0" tIns="45711" rIns="91420" bIns="45711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>
                  <a:solidFill>
                    <a:srgbClr val="0000CC"/>
                  </a:solidFill>
                  <a:latin typeface="+mn-lt"/>
                </a:rPr>
                <a:t>Encapsulate</a:t>
              </a:r>
            </a:p>
          </p:txBody>
        </p:sp>
        <p:cxnSp>
          <p:nvCxnSpPr>
            <p:cNvPr id="118795" name="Straight Arrow Connector 11">
              <a:extLst>
                <a:ext uri="{FF2B5EF4-FFF2-40B4-BE49-F238E27FC236}">
                  <a16:creationId xmlns:a16="http://schemas.microsoft.com/office/drawing/2014/main" id="{259D1984-6720-08C7-0003-F70E52D41B4A}"/>
                </a:ext>
              </a:extLst>
            </p:cNvPr>
            <p:cNvCxnSpPr>
              <a:cxnSpLocks noChangeShapeType="1"/>
              <a:stCxn id="10" idx="0"/>
              <a:endCxn id="9" idx="3"/>
            </p:cNvCxnSpPr>
            <p:nvPr/>
          </p:nvCxnSpPr>
          <p:spPr bwMode="auto">
            <a:xfrm rot="16200000" flipV="1">
              <a:off x="6297612" y="3627437"/>
              <a:ext cx="800100" cy="1943100"/>
            </a:xfrm>
            <a:prstGeom prst="straightConnector1">
              <a:avLst/>
            </a:prstGeom>
            <a:noFill/>
            <a:ln w="76200" algn="ctr">
              <a:solidFill>
                <a:srgbClr val="0000CC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426F7E-1F2B-5889-7791-B7DB13C2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3627438"/>
            <a:ext cx="31242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Closed for changes!</a:t>
            </a:r>
          </a:p>
        </p:txBody>
      </p:sp>
      <p:sp>
        <p:nvSpPr>
          <p:cNvPr id="118793" name="TextBox 2">
            <a:extLst>
              <a:ext uri="{FF2B5EF4-FFF2-40B4-BE49-F238E27FC236}">
                <a16:creationId xmlns:a16="http://schemas.microsoft.com/office/drawing/2014/main" id="{1DDA725A-9874-1E7A-906C-F4FBAAEA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6065838"/>
            <a:ext cx="3429000" cy="892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Want to introduce new base pizzas…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FC92BB9-0512-E1C1-C122-FDDC2E709A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677400" cy="69707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public class SimplePizzaFactory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public static Pizza createPizza(String type)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Pizza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if (type.equals(“cheese”))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CheesePizza();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(type.equals(“pepperoni”))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PepperoniPizza();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(type.equals(“sausage”))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SausagePizza();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(type.equals(“veggie”))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VeggiePizza();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return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}</a:t>
            </a:r>
          </a:p>
        </p:txBody>
      </p:sp>
      <p:sp>
        <p:nvSpPr>
          <p:cNvPr id="120835" name="Rectangle 5">
            <a:extLst>
              <a:ext uri="{FF2B5EF4-FFF2-40B4-BE49-F238E27FC236}">
                <a16:creationId xmlns:a16="http://schemas.microsoft.com/office/drawing/2014/main" id="{6C46448C-291F-8557-80FD-AC8A8507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70038"/>
            <a:ext cx="6781800" cy="4419600"/>
          </a:xfrm>
          <a:prstGeom prst="rect">
            <a:avLst/>
          </a:prstGeom>
          <a:solidFill>
            <a:srgbClr val="FF0000">
              <a:alpha val="47058"/>
            </a:srgbClr>
          </a:solidFill>
          <a:ln w="9525">
            <a:solidFill>
              <a:schemeClr val="tx1">
                <a:alpha val="25098"/>
              </a:schemeClr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286724" name="Text Box 8">
            <a:extLst>
              <a:ext uri="{FF2B5EF4-FFF2-40B4-BE49-F238E27FC236}">
                <a16:creationId xmlns:a16="http://schemas.microsoft.com/office/drawing/2014/main" id="{96448C33-3905-443E-0675-67764619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6429375"/>
            <a:ext cx="64436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Now orderPizza() would be tidy</a:t>
            </a:r>
          </a:p>
        </p:txBody>
      </p:sp>
      <p:sp>
        <p:nvSpPr>
          <p:cNvPr id="120837" name="TextBox 4">
            <a:extLst>
              <a:ext uri="{FF2B5EF4-FFF2-40B4-BE49-F238E27FC236}">
                <a16:creationId xmlns:a16="http://schemas.microsoft.com/office/drawing/2014/main" id="{60D0E517-AEFC-5BC4-86C4-FD01855C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1265238"/>
            <a:ext cx="2743200" cy="892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Motivation for Simple Factory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4D62CB5-1EC2-EF8A-DD82-C93F8FB602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6988" y="252413"/>
            <a:ext cx="6515101" cy="6970712"/>
          </a:xfrm>
          <a:solidFill>
            <a:srgbClr val="CCFFFF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public class PizzaStore {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SimplePizzaFactory factory;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public Pizza orderPizza(String type) {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Pizza pizza;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pizza = factory.createPizza(type);</a:t>
            </a:r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b="1"/>
              <a:t>		</a:t>
            </a: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4ADF0A2-90F2-FA32-122C-BCED9ACF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74638"/>
            <a:ext cx="3592512" cy="6324600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001713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32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pizza.garnish();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pizza.bake();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pizza.cut();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pizza.box();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32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return pizza;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ADD4000-A696-5532-FC6B-B85C6FDF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951038"/>
            <a:ext cx="4548187" cy="647700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400" b="0" dirty="0">
                <a:solidFill>
                  <a:srgbClr val="0000CC"/>
                </a:solidFill>
                <a:latin typeface="+mn-lt"/>
              </a:rPr>
              <a:t>No </a:t>
            </a:r>
            <a:r>
              <a:rPr lang="en-US" sz="4400" dirty="0">
                <a:solidFill>
                  <a:srgbClr val="0000CC"/>
                </a:solidFill>
                <a:latin typeface="+mn-lt"/>
              </a:rPr>
              <a:t>new</a:t>
            </a:r>
            <a:r>
              <a:rPr lang="en-US" sz="4400" b="0" dirty="0">
                <a:solidFill>
                  <a:srgbClr val="0000CC"/>
                </a:solidFill>
                <a:latin typeface="+mn-lt"/>
              </a:rPr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DAD4D57-CB0F-13DE-CF83-940F53576F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Pizza Factory Class Diagram</a:t>
            </a:r>
          </a:p>
        </p:txBody>
      </p:sp>
      <p:grpSp>
        <p:nvGrpSpPr>
          <p:cNvPr id="124931" name="Group 16">
            <a:extLst>
              <a:ext uri="{FF2B5EF4-FFF2-40B4-BE49-F238E27FC236}">
                <a16:creationId xmlns:a16="http://schemas.microsoft.com/office/drawing/2014/main" id="{7C69FF14-172A-0F25-A919-29EEA4D9F66E}"/>
              </a:ext>
            </a:extLst>
          </p:cNvPr>
          <p:cNvGrpSpPr>
            <a:grpSpLocks/>
          </p:cNvGrpSpPr>
          <p:nvPr/>
        </p:nvGrpSpPr>
        <p:grpSpPr bwMode="auto">
          <a:xfrm>
            <a:off x="0" y="1722438"/>
            <a:ext cx="10080625" cy="2362200"/>
            <a:chOff x="370" y="1323"/>
            <a:chExt cx="5768" cy="1058"/>
          </a:xfrm>
        </p:grpSpPr>
        <p:sp>
          <p:nvSpPr>
            <p:cNvPr id="124935" name="Rectangle 4">
              <a:extLst>
                <a:ext uri="{FF2B5EF4-FFF2-40B4-BE49-F238E27FC236}">
                  <a16:creationId xmlns:a16="http://schemas.microsoft.com/office/drawing/2014/main" id="{D8350B45-B3B7-9D29-B8F1-D3FEDCC2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323"/>
              <a:ext cx="1006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PizzaStore</a:t>
              </a:r>
            </a:p>
          </p:txBody>
        </p:sp>
        <p:sp>
          <p:nvSpPr>
            <p:cNvPr id="124936" name="Rectangle 5">
              <a:extLst>
                <a:ext uri="{FF2B5EF4-FFF2-40B4-BE49-F238E27FC236}">
                  <a16:creationId xmlns:a16="http://schemas.microsoft.com/office/drawing/2014/main" id="{DD728C3E-C1F5-1089-9F64-6882AA13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1323"/>
              <a:ext cx="1006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PizzaFactory</a:t>
              </a:r>
            </a:p>
          </p:txBody>
        </p:sp>
        <p:sp>
          <p:nvSpPr>
            <p:cNvPr id="124937" name="Rectangle 6">
              <a:extLst>
                <a:ext uri="{FF2B5EF4-FFF2-40B4-BE49-F238E27FC236}">
                  <a16:creationId xmlns:a16="http://schemas.microsoft.com/office/drawing/2014/main" id="{1C92A427-A681-9084-62F4-FFBD4D38E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1323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Pizza</a:t>
              </a:r>
            </a:p>
          </p:txBody>
        </p:sp>
        <p:sp>
          <p:nvSpPr>
            <p:cNvPr id="124938" name="Rectangle 7">
              <a:extLst>
                <a:ext uri="{FF2B5EF4-FFF2-40B4-BE49-F238E27FC236}">
                  <a16:creationId xmlns:a16="http://schemas.microsoft.com/office/drawing/2014/main" id="{41D9EEF7-FC5F-A2B3-B189-092F4E6E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Pepperoni</a:t>
              </a:r>
            </a:p>
          </p:txBody>
        </p:sp>
        <p:sp>
          <p:nvSpPr>
            <p:cNvPr id="124939" name="Rectangle 8">
              <a:extLst>
                <a:ext uri="{FF2B5EF4-FFF2-40B4-BE49-F238E27FC236}">
                  <a16:creationId xmlns:a16="http://schemas.microsoft.com/office/drawing/2014/main" id="{DB1EAF36-655F-8994-0446-5D22A3CD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Veggie</a:t>
              </a:r>
            </a:p>
          </p:txBody>
        </p:sp>
        <p:sp>
          <p:nvSpPr>
            <p:cNvPr id="124940" name="Rectangle 9">
              <a:extLst>
                <a:ext uri="{FF2B5EF4-FFF2-40B4-BE49-F238E27FC236}">
                  <a16:creationId xmlns:a16="http://schemas.microsoft.com/office/drawing/2014/main" id="{38A447CA-7F4D-F67D-A399-709A2ED2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064"/>
              <a:ext cx="1005" cy="31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Cheese</a:t>
              </a:r>
            </a:p>
          </p:txBody>
        </p:sp>
        <p:sp>
          <p:nvSpPr>
            <p:cNvPr id="124941" name="AutoShape 10">
              <a:extLst>
                <a:ext uri="{FF2B5EF4-FFF2-40B4-BE49-F238E27FC236}">
                  <a16:creationId xmlns:a16="http://schemas.microsoft.com/office/drawing/2014/main" id="{29442114-DB7F-6389-651D-8F7F3A1E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40"/>
              <a:ext cx="187" cy="9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24942" name="Line 11">
              <a:extLst>
                <a:ext uri="{FF2B5EF4-FFF2-40B4-BE49-F238E27FC236}">
                  <a16:creationId xmlns:a16="http://schemas.microsoft.com/office/drawing/2014/main" id="{A3DE9AE0-8E81-8BF0-DB30-FCEF027BBB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240000" flipV="1">
              <a:off x="3731" y="1746"/>
              <a:ext cx="26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43" name="Line 12">
              <a:extLst>
                <a:ext uri="{FF2B5EF4-FFF2-40B4-BE49-F238E27FC236}">
                  <a16:creationId xmlns:a16="http://schemas.microsoft.com/office/drawing/2014/main" id="{F36F976D-D478-E200-6561-AAB6D743C8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00000">
              <a:off x="3167" y="1937"/>
              <a:ext cx="2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44" name="Line 13">
              <a:extLst>
                <a:ext uri="{FF2B5EF4-FFF2-40B4-BE49-F238E27FC236}">
                  <a16:creationId xmlns:a16="http://schemas.microsoft.com/office/drawing/2014/main" id="{540DB303-1261-1EBA-5E9F-A1C16444F3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" flipH="1" flipV="1">
              <a:off x="5652" y="1937"/>
              <a:ext cx="26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45" name="Line 14">
              <a:extLst>
                <a:ext uri="{FF2B5EF4-FFF2-40B4-BE49-F238E27FC236}">
                  <a16:creationId xmlns:a16="http://schemas.microsoft.com/office/drawing/2014/main" id="{E7DECF4C-9EAC-7953-31DC-A0A51618F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429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946" name="Line 15">
              <a:extLst>
                <a:ext uri="{FF2B5EF4-FFF2-40B4-BE49-F238E27FC236}">
                  <a16:creationId xmlns:a16="http://schemas.microsoft.com/office/drawing/2014/main" id="{10EBEC92-71C3-246E-C54F-79BB9A2F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429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9796" name="Text Box 16">
            <a:extLst>
              <a:ext uri="{FF2B5EF4-FFF2-40B4-BE49-F238E27FC236}">
                <a16:creationId xmlns:a16="http://schemas.microsoft.com/office/drawing/2014/main" id="{DC432CBA-C965-6B21-C4D1-25684B4E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743450"/>
            <a:ext cx="9174162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819150" indent="-315913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Simple Factory:</a:t>
            </a:r>
          </a:p>
          <a:p>
            <a:pPr lvl="1">
              <a:buFontTx/>
              <a:buChar char="•"/>
            </a:pP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Not quite the Factory pattern,  later we discuss Factory method abstract </a:t>
            </a: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PizzaFactory</a:t>
            </a:r>
            <a:r>
              <a:rPr lang="en-US" altLang="en-US" sz="3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class.</a:t>
            </a:r>
          </a:p>
          <a:p>
            <a:pPr>
              <a:buFontTx/>
              <a:buChar char="•"/>
            </a:pPr>
            <a:endParaRPr lang="en-US" altLang="en-US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4933" name="Line 12">
            <a:extLst>
              <a:ext uri="{FF2B5EF4-FFF2-40B4-BE49-F238E27FC236}">
                <a16:creationId xmlns:a16="http://schemas.microsoft.com/office/drawing/2014/main" id="{4580E4F7-65EC-6704-B1A9-2B8A00285BA1}"/>
              </a:ext>
            </a:extLst>
          </p:cNvPr>
          <p:cNvSpPr>
            <a:spLocks noChangeShapeType="1"/>
          </p:cNvSpPr>
          <p:nvPr/>
        </p:nvSpPr>
        <p:spPr bwMode="auto">
          <a:xfrm rot="-60000">
            <a:off x="4887913" y="3094038"/>
            <a:ext cx="43434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934" name="Line 13">
            <a:extLst>
              <a:ext uri="{FF2B5EF4-FFF2-40B4-BE49-F238E27FC236}">
                <a16:creationId xmlns:a16="http://schemas.microsoft.com/office/drawing/2014/main" id="{EB1538FD-2226-E859-2ED9-066518FAD6BA}"/>
              </a:ext>
            </a:extLst>
          </p:cNvPr>
          <p:cNvSpPr>
            <a:spLocks noChangeShapeType="1"/>
          </p:cNvSpPr>
          <p:nvPr/>
        </p:nvSpPr>
        <p:spPr bwMode="auto">
          <a:xfrm rot="420000" flipH="1" flipV="1">
            <a:off x="7173913" y="3094038"/>
            <a:ext cx="46037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061812C-0C76-215B-0CF9-5F6AD80429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0"/>
            <a:ext cx="9067800" cy="1255713"/>
          </a:xfrm>
        </p:spPr>
        <p:txBody>
          <a:bodyPr/>
          <a:lstStyle/>
          <a:p>
            <a:r>
              <a:rPr lang="en-US" altLang="en-US" sz="3600"/>
              <a:t>Simple Factory: An Explanation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4376806F-128B-784A-12F9-88A2F0A6E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1417638"/>
            <a:ext cx="9220200" cy="5638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ts val="1900"/>
              </a:spcAft>
            </a:pPr>
            <a:r>
              <a:rPr lang="en-US" altLang="en-US">
                <a:solidFill>
                  <a:srgbClr val="0000CC"/>
                </a:solidFill>
              </a:rPr>
              <a:t>Pull out the code that builds the instances,  and put it into a separate factory class: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1900"/>
              </a:spcAft>
            </a:pPr>
            <a:r>
              <a:rPr lang="en-US" altLang="en-US" b="1">
                <a:solidFill>
                  <a:srgbClr val="C00000"/>
                </a:solidFill>
              </a:rPr>
              <a:t>Principle: </a:t>
            </a:r>
            <a:r>
              <a:rPr lang="en-US" altLang="en-US"/>
              <a:t>Identify the aspects of your application that vary and separate them from what stays the same…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C8A81-6276-D27C-3700-1C59A33C2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171450"/>
            <a:ext cx="9448800" cy="4191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Simple Factory Pattern: Explanation</a:t>
            </a:r>
            <a:endParaRPr lang="en-CA" altLang="en-US" sz="3200">
              <a:solidFill>
                <a:schemeClr val="tx1"/>
              </a:solidFill>
            </a:endParaRPr>
          </a:p>
        </p:txBody>
      </p:sp>
      <p:pic>
        <p:nvPicPr>
          <p:cNvPr id="1052676" name="Picture 5">
            <a:extLst>
              <a:ext uri="{FF2B5EF4-FFF2-40B4-BE49-F238E27FC236}">
                <a16:creationId xmlns:a16="http://schemas.microsoft.com/office/drawing/2014/main" id="{C1C60B9F-50EF-90A1-8C75-F33CAF37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847850"/>
            <a:ext cx="92964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2677" name="Rectangle 6">
            <a:extLst>
              <a:ext uri="{FF2B5EF4-FFF2-40B4-BE49-F238E27FC236}">
                <a16:creationId xmlns:a16="http://schemas.microsoft.com/office/drawing/2014/main" id="{DDBB95A5-FB2A-63DB-E1F8-D96B74DB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3" y="3362325"/>
            <a:ext cx="94075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marL="344488" indent="-344488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Here,</a:t>
            </a:r>
            <a:r>
              <a:rPr lang="en-US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 is a base class: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Classes xy and xz are derived from it. 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Factory class decides which of these subclasses to return depending on the arguments you give it.</a:t>
            </a:r>
            <a:r>
              <a:rPr lang="en-US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algn="just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create() method gets value xz, and returns an instance of the class xz.</a:t>
            </a:r>
            <a:r>
              <a:rPr lang="en-US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lvl="1" algn="just"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Which one it returns doesn't matter to the programmer since they are all of type X, but different implementations.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1302D9CC-331F-B55F-F219-92951C75E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817563"/>
            <a:ext cx="9405938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100772" tIns="50387" rIns="100772" bIns="50387"/>
          <a:lstStyle>
            <a:lvl1pPr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</a:t>
            </a:r>
            <a:r>
              <a:rPr lang="bg-BG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simple </a:t>
            </a:r>
            <a:r>
              <a:rPr lang="bg-BG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Factory</a:t>
            </a:r>
            <a:r>
              <a:rPr lang="en-US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bg-BG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returns an instance</a:t>
            </a:r>
            <a:r>
              <a:rPr lang="en-US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bg-BG" altLang="en-US" sz="24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of one of several possible classes depending on the data provided to it.</a:t>
            </a:r>
            <a:endParaRPr lang="en-US" altLang="en-US" sz="2400">
              <a:solidFill>
                <a:srgbClr val="33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9030" name="TextBox 1">
            <a:extLst>
              <a:ext uri="{FF2B5EF4-FFF2-40B4-BE49-F238E27FC236}">
                <a16:creationId xmlns:a16="http://schemas.microsoft.com/office/drawing/2014/main" id="{175D8775-5A87-ED9D-C43B-865E8246A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2251075"/>
            <a:ext cx="11430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</a:t>
            </a:r>
            <a:endParaRPr lang="en-IN" altLang="en-US" sz="1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29031" name="TextBox 6">
            <a:extLst>
              <a:ext uri="{FF2B5EF4-FFF2-40B4-BE49-F238E27FC236}">
                <a16:creationId xmlns:a16="http://schemas.microsoft.com/office/drawing/2014/main" id="{6830BC0A-F885-F3B5-EDB6-F8706708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267075"/>
            <a:ext cx="457200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xz</a:t>
            </a:r>
            <a:endParaRPr lang="en-IN" altLang="en-US" sz="1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D269937-9B80-C854-4DAD-F170E6311D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8569325" cy="1260475"/>
          </a:xfrm>
        </p:spPr>
        <p:txBody>
          <a:bodyPr/>
          <a:lstStyle/>
          <a:p>
            <a:r>
              <a:rPr lang="en-US" altLang="en-US" sz="3200"/>
              <a:t>Simple Factory Pattern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27A26AD0-5448-76B3-5B76-8435232C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481138"/>
            <a:ext cx="2457450" cy="9874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Client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</a:rPr>
              <a:t>orderProduct</a:t>
            </a:r>
            <a:r>
              <a:rPr lang="en-US" sz="2400" b="0" dirty="0">
                <a:solidFill>
                  <a:srgbClr val="0000CC"/>
                </a:solidFill>
                <a:latin typeface="+mn-lt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AE9476F4-93B2-C6BF-F036-59D65406A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3" y="1931988"/>
            <a:ext cx="2382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0301EC58-4118-E4E0-6561-4CDD76CC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1679575"/>
            <a:ext cx="827087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C8A2C5DC-677C-D7BE-75CA-45CC37FE6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481138"/>
            <a:ext cx="2486025" cy="9890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 err="1">
                <a:solidFill>
                  <a:srgbClr val="0000CC"/>
                </a:solidFill>
                <a:latin typeface="+mn-lt"/>
              </a:rPr>
              <a:t>SimpleFactory</a:t>
            </a:r>
            <a:endParaRPr lang="en-US" sz="2400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</a:rPr>
              <a:t>createProduct</a:t>
            </a:r>
            <a:r>
              <a:rPr lang="en-US" sz="2400" b="0" dirty="0">
                <a:solidFill>
                  <a:srgbClr val="0000CC"/>
                </a:solidFill>
                <a:latin typeface="+mn-lt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C5F7C916-F6EE-4CC4-DFCC-04981B45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1931988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72B124C7-1E5F-FF43-1119-A36FFCEE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1481138"/>
            <a:ext cx="2941638" cy="1282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&lt;&lt;abstract&gt;&gt;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Product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dirty="0">
              <a:solidFill>
                <a:srgbClr val="0000CC"/>
              </a:solidFill>
              <a:latin typeface="+mn-lt"/>
            </a:endParaRP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0" dirty="0" err="1">
                <a:solidFill>
                  <a:srgbClr val="0000CC"/>
                </a:solidFill>
                <a:latin typeface="+mn-lt"/>
              </a:rPr>
              <a:t>productMethod</a:t>
            </a:r>
            <a:r>
              <a:rPr lang="en-US" sz="2400" b="0" dirty="0">
                <a:solidFill>
                  <a:srgbClr val="0000CC"/>
                </a:solidFill>
                <a:latin typeface="+mn-lt"/>
              </a:rPr>
              <a:t>()</a:t>
            </a:r>
            <a:endParaRPr lang="en-US" sz="24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20149B03-CDEE-E39B-7C8C-9E1EFD56C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3" y="2179638"/>
            <a:ext cx="2532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24DF0A61-810A-E4D9-7000-2F9AE74E84F1}"/>
              </a:ext>
            </a:extLst>
          </p:cNvPr>
          <p:cNvSpPr>
            <a:spLocks noChangeShapeType="1"/>
          </p:cNvSpPr>
          <p:nvPr/>
        </p:nvSpPr>
        <p:spPr bwMode="auto">
          <a:xfrm rot="180000" flipV="1">
            <a:off x="5953125" y="1679575"/>
            <a:ext cx="946150" cy="46038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ash"/>
            <a:round/>
            <a:headEnd type="none" w="med" len="med"/>
            <a:tailEnd type="arrow" w="med" len="med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B7F9CE7C-B21F-D7A3-0B93-024894B4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5199063"/>
            <a:ext cx="3262312" cy="7969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</a:rPr>
              <a:t>ConcreteProductB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65E141B2-3A8B-8460-71CA-AC62EEA4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56499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79C1A0DC-3555-5DBE-05E4-3FD650D1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900" y="4032250"/>
            <a:ext cx="3298825" cy="7953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</a:rPr>
              <a:t>ConcreteProductA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61482709-A889-4C1C-EF54-B2AF8B82F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44831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1DEF2E35-C324-99DA-F206-68F4DDB7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207000"/>
            <a:ext cx="3259137" cy="79533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800">
                <a:solidFill>
                  <a:srgbClr val="0000CC"/>
                </a:solidFill>
                <a:latin typeface="+mn-lt"/>
              </a:rPr>
              <a:t>ConcreteProductC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CDBA3FF8-B0CF-B7A2-4149-565CDCE68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5649913"/>
            <a:ext cx="31861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27CAC354-6B93-F48C-BA8F-6E70CEDC0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2713038"/>
            <a:ext cx="3698875" cy="24860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ECF8428A-88F6-357A-4020-B1B97CFD6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713" y="2789238"/>
            <a:ext cx="635000" cy="12430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25D17942-6E18-00C7-0F7C-8B6447C3B8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26513" y="2713038"/>
            <a:ext cx="655637" cy="249396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lg"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800" b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0FDC44F-7223-303C-792C-E2FFCE43DF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-258763"/>
            <a:ext cx="9020175" cy="1255713"/>
          </a:xfrm>
        </p:spPr>
        <p:txBody>
          <a:bodyPr lIns="101494" tIns="50748" rIns="101494" bIns="50748" anchor="b"/>
          <a:lstStyle/>
          <a:p>
            <a:r>
              <a:rPr lang="en-US" altLang="en-US" sz="3200"/>
              <a:t>Iterator Pattern: Main Idea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23C7D43-4B59-4FCA-DC28-D2294936C9E7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646238"/>
            <a:ext cx="8763000" cy="4670425"/>
            <a:chOff x="529" y="1640"/>
            <a:chExt cx="5271" cy="2011"/>
          </a:xfrm>
        </p:grpSpPr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726B3E58-680A-169B-59A7-8BD77D8C4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640"/>
              <a:ext cx="1905" cy="371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</a:t>
              </a:r>
              <a:endParaRPr lang="en-US" altLang="en-US" sz="2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3317" name="Rectangle 5">
              <a:extLst>
                <a:ext uri="{FF2B5EF4-FFF2-40B4-BE49-F238E27FC236}">
                  <a16:creationId xmlns:a16="http://schemas.microsoft.com/office/drawing/2014/main" id="{51D011F6-3053-7300-D6EF-301C3B8A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2011"/>
              <a:ext cx="1905" cy="126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Count()            </a:t>
              </a:r>
            </a:p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Append(Element) </a:t>
              </a:r>
            </a:p>
            <a:p>
              <a:pPr algn="ctr"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Remove(Element) </a:t>
              </a:r>
            </a:p>
            <a:p>
              <a:pPr algn="ctr"/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…</a:t>
              </a:r>
            </a:p>
            <a:p>
              <a:pPr algn="ctr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grpSp>
          <p:nvGrpSpPr>
            <p:cNvPr id="13318" name="Group 10">
              <a:extLst>
                <a:ext uri="{FF2B5EF4-FFF2-40B4-BE49-F238E27FC236}">
                  <a16:creationId xmlns:a16="http://schemas.microsoft.com/office/drawing/2014/main" id="{88823388-EAE3-7AB6-0969-91E48DA57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1640"/>
              <a:ext cx="1905" cy="2011"/>
              <a:chOff x="3696" y="1536"/>
              <a:chExt cx="1728" cy="1824"/>
            </a:xfrm>
          </p:grpSpPr>
          <p:sp>
            <p:nvSpPr>
              <p:cNvPr id="13321" name="Rectangle 6">
                <a:extLst>
                  <a:ext uri="{FF2B5EF4-FFF2-40B4-BE49-F238E27FC236}">
                    <a16:creationId xmlns:a16="http://schemas.microsoft.com/office/drawing/2014/main" id="{D0FE49D9-77F7-8103-594F-A4C59D7E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1728" cy="336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ListIterator</a:t>
                </a:r>
                <a:endParaRPr lang="en-US" altLang="en-US" sz="2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2" name="Rectangle 7">
                <a:extLst>
                  <a:ext uri="{FF2B5EF4-FFF2-40B4-BE49-F238E27FC236}">
                    <a16:creationId xmlns:a16="http://schemas.microsoft.com/office/drawing/2014/main" id="{0B94104A-BC09-3E1C-32E9-F6C5E3797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1728" cy="1152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First()</a:t>
                </a:r>
              </a:p>
              <a:p>
                <a:pPr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Next()</a:t>
                </a:r>
              </a:p>
              <a:p>
                <a:pPr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hasNext()</a:t>
                </a:r>
              </a:p>
              <a:p>
                <a:pPr>
                  <a:spcBef>
                    <a:spcPct val="10000"/>
                  </a:spcBef>
                  <a:spcAft>
                    <a:spcPct val="10000"/>
                  </a:spcAft>
                </a:pPr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get()</a:t>
                </a:r>
              </a:p>
            </p:txBody>
          </p:sp>
          <p:sp>
            <p:nvSpPr>
              <p:cNvPr id="13323" name="Rectangle 8">
                <a:extLst>
                  <a:ext uri="{FF2B5EF4-FFF2-40B4-BE49-F238E27FC236}">
                    <a16:creationId xmlns:a16="http://schemas.microsoft.com/office/drawing/2014/main" id="{78675D49-F3A5-8DCB-57C5-CAC600459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024"/>
                <a:ext cx="1728" cy="336"/>
              </a:xfrm>
              <a:prstGeom prst="rect">
                <a:avLst/>
              </a:prstGeom>
              <a:solidFill>
                <a:srgbClr val="99CC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00794" tIns="50397" rIns="100794" bIns="50397" anchor="ctr"/>
              <a:lstStyle>
                <a:lvl1pPr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100806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index</a:t>
                </a:r>
                <a:endParaRPr lang="en-US" altLang="en-US" sz="2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319" name="AutoShape 9">
              <a:extLst>
                <a:ext uri="{FF2B5EF4-FFF2-40B4-BE49-F238E27FC236}">
                  <a16:creationId xmlns:a16="http://schemas.microsoft.com/office/drawing/2014/main" id="{F8C3CD80-502A-F75D-3D06-1413008153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425" y="1805"/>
              <a:ext cx="147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 Box 11">
              <a:extLst>
                <a:ext uri="{FF2B5EF4-FFF2-40B4-BE49-F238E27FC236}">
                  <a16:creationId xmlns:a16="http://schemas.microsoft.com/office/drawing/2014/main" id="{1024473F-2413-70C4-05C7-36988165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" y="1705"/>
              <a:ext cx="12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0794" tIns="50397" rIns="100794" bIns="50397" anchor="ctr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D8BB0544-775E-B498-2ECE-610A1A6658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171450"/>
            <a:ext cx="8596312" cy="1257300"/>
          </a:xfrm>
        </p:spPr>
        <p:txBody>
          <a:bodyPr/>
          <a:lstStyle/>
          <a:p>
            <a:r>
              <a:rPr lang="en-US" altLang="en-US" sz="3200"/>
              <a:t>Why Would We do This?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EE2A372-10DF-B815-287A-6809B0631D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6075" y="1570038"/>
            <a:ext cx="9296400" cy="49037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en-US" sz="4000"/>
              <a:t>Two main reasons: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5000"/>
              </a:spcAft>
            </a:pPr>
            <a:r>
              <a:rPr lang="en-US" altLang="en-US"/>
              <a:t>Ensure consistent object initialization when multiple clients  need the same types of objects.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5000"/>
              </a:spcAft>
            </a:pPr>
            <a:r>
              <a:rPr lang="en-US" altLang="en-US"/>
              <a:t>Open for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>
            <a:extLst>
              <a:ext uri="{FF2B5EF4-FFF2-40B4-BE49-F238E27FC236}">
                <a16:creationId xmlns:a16="http://schemas.microsoft.com/office/drawing/2014/main" id="{6352348E-F40F-4479-E3AB-5FCF55590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999038"/>
            <a:ext cx="4757737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135171" name="Rectangle 4">
            <a:extLst>
              <a:ext uri="{FF2B5EF4-FFF2-40B4-BE49-F238E27FC236}">
                <a16:creationId xmlns:a16="http://schemas.microsoft.com/office/drawing/2014/main" id="{6A687FC5-9167-25A8-67C4-861D14C9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93838"/>
            <a:ext cx="7043738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A9B265B7-1623-93EA-0CE2-4AB55FE2F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0"/>
            <a:ext cx="8596313" cy="1036638"/>
          </a:xfrm>
        </p:spPr>
        <p:txBody>
          <a:bodyPr/>
          <a:lstStyle/>
          <a:p>
            <a:r>
              <a:rPr lang="en-US" altLang="en-US" sz="3200"/>
              <a:t>Case for Simple Factory: 2 Examples</a:t>
            </a:r>
          </a:p>
        </p:txBody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id="{BE0FE3BC-36DC-CF22-DBFB-42C6CECD01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036638"/>
            <a:ext cx="9840912" cy="5638800"/>
          </a:xfrm>
        </p:spPr>
        <p:txBody>
          <a:bodyPr/>
          <a:lstStyle/>
          <a:p>
            <a:pPr>
              <a:lnSpc>
                <a:spcPct val="68000"/>
              </a:lnSpc>
              <a:spcAft>
                <a:spcPts val="300"/>
              </a:spcAft>
            </a:pPr>
            <a:r>
              <a:rPr lang="en-US" altLang="en-US"/>
              <a:t>Code to construct many GUI components: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b="1"/>
              <a:t>  </a:t>
            </a:r>
            <a:r>
              <a:rPr lang="en-US" altLang="en-US" sz="2000" b="1"/>
              <a:t>homestarItem = new JMenuItem("Homestar Runner");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homestarItem.addActionListener(this);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viewMenu.add(homestarItem);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    </a:t>
            </a:r>
            <a:r>
              <a:rPr lang="en-US" altLang="en-US" sz="2000" b="1">
                <a:solidFill>
                  <a:srgbClr val="336600"/>
                </a:solidFill>
              </a:rPr>
              <a:t>crapItem = new JMenuItem("Crappy");</a:t>
            </a:r>
          </a:p>
          <a:p>
            <a:pPr>
              <a:lnSpc>
                <a:spcPct val="105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crapItem.addActionListener(this);</a:t>
            </a:r>
          </a:p>
          <a:p>
            <a:pPr>
              <a:lnSpc>
                <a:spcPct val="105000"/>
              </a:lnSpc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viewMenu.add(crapItem);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altLang="en-US" b="1">
              <a:solidFill>
                <a:srgbClr val="336600"/>
              </a:solidFill>
            </a:endParaRPr>
          </a:p>
          <a:p>
            <a:pPr>
              <a:lnSpc>
                <a:spcPct val="68000"/>
              </a:lnSpc>
              <a:spcAft>
                <a:spcPts val="1200"/>
              </a:spcAft>
            </a:pPr>
            <a:r>
              <a:rPr lang="en-US" altLang="en-US"/>
              <a:t>Another example (with buttons):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3300"/>
                </a:solidFill>
              </a:rPr>
              <a:t>button1 = new JButton();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00"/>
                </a:solidFill>
              </a:rPr>
              <a:t>    button1.addActionListener(this);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3300"/>
                </a:solidFill>
              </a:rPr>
              <a:t>    button1.setBorderPainted(false);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 = new JButton();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button2.addActionListener(this);</a:t>
            </a:r>
          </a:p>
          <a:p>
            <a:pPr>
              <a:lnSpc>
                <a:spcPct val="80000"/>
              </a:lnSpc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button2.setBorderPainted(false);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CDB3523-7C1F-17D8-DF82-E36829EEC6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8597900" cy="1255713"/>
          </a:xfrm>
        </p:spPr>
        <p:txBody>
          <a:bodyPr/>
          <a:lstStyle/>
          <a:p>
            <a:r>
              <a:rPr lang="en-US" altLang="en-US" sz="3600"/>
              <a:t>Factory Example 1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1E285AD-C3DD-41E6-6C6B-BAA1A1E6B9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288" y="884238"/>
            <a:ext cx="9775825" cy="64770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ButtonFactory 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private ButtonFactory() {}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public static JButton createButton(</a:t>
            </a:r>
            <a:br>
              <a:rPr lang="en-US" altLang="en-US" sz="2800" b="1"/>
            </a:br>
            <a:r>
              <a:rPr lang="en-US" altLang="en-US" sz="2800" b="1"/>
              <a:t>  String text, ActionListener listener, Container panel){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JButton button = new JButton(text);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button.setMnemonic(text.charAt(0));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button.addActionListener(listener);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panel.add(button);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  return button;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  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}</a:t>
            </a:r>
            <a:endParaRPr lang="en-US" altLang="en-US" b="1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A607EBF2-80AA-C156-33FC-53D00EEF91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98438"/>
            <a:ext cx="8596312" cy="1255712"/>
          </a:xfrm>
        </p:spPr>
        <p:txBody>
          <a:bodyPr/>
          <a:lstStyle/>
          <a:p>
            <a:r>
              <a:rPr lang="en-US" altLang="en-US" sz="3200"/>
              <a:t>Simple Factory Advantages…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9B843B9-25C8-F143-05E2-601F0F6D6E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1570038"/>
            <a:ext cx="9372600" cy="5638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Creation of buttons etc. by an application object: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Avoids significant duplication of code.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Makes the client class work at a suitable level of abstraction as these m</a:t>
            </a:r>
            <a:r>
              <a:rPr lang="en-US" altLang="en-US">
                <a:solidFill>
                  <a:srgbClr val="0000CC"/>
                </a:solidFill>
              </a:rPr>
              <a:t>ay not be part of the composing object's concerns</a:t>
            </a:r>
            <a:r>
              <a:rPr lang="en-US" altLang="en-US" sz="3600">
                <a:solidFill>
                  <a:srgbClr val="0000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847625D-2AF2-0720-721E-7B2B034F85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677400" cy="69707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public class SimplePizzaFactory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public static Pizza createPizza(String type)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Pizza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if (type.equals(“cheese”))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CheesePizza();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(type.equals(“pepperoni”))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PepperoniPizza();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(type.equals(“sausage”))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SausagePizza();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} else if (type.equals(“veggie”)) {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	pizza = new VeggiePizza();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	return pizza;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	}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  <a:tabLst>
                <a:tab pos="687388" algn="l"/>
                <a:tab pos="1001713" algn="l"/>
              </a:tabLst>
            </a:pPr>
            <a:r>
              <a:rPr lang="en-US" altLang="en-US" sz="2800" b="1"/>
              <a:t>}</a:t>
            </a:r>
          </a:p>
        </p:txBody>
      </p:sp>
      <p:sp>
        <p:nvSpPr>
          <p:cNvPr id="138243" name="Rectangle 5">
            <a:extLst>
              <a:ext uri="{FF2B5EF4-FFF2-40B4-BE49-F238E27FC236}">
                <a16:creationId xmlns:a16="http://schemas.microsoft.com/office/drawing/2014/main" id="{0F472BEE-2FD3-4F1E-B5F5-DD9BB2EF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70038"/>
            <a:ext cx="6781800" cy="4419600"/>
          </a:xfrm>
          <a:prstGeom prst="rect">
            <a:avLst/>
          </a:prstGeom>
          <a:solidFill>
            <a:srgbClr val="FF0000">
              <a:alpha val="47058"/>
            </a:srgbClr>
          </a:solidFill>
          <a:ln w="9525">
            <a:solidFill>
              <a:schemeClr val="tx1">
                <a:alpha val="25098"/>
              </a:schemeClr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138244" name="TextBox 4">
            <a:extLst>
              <a:ext uri="{FF2B5EF4-FFF2-40B4-BE49-F238E27FC236}">
                <a16:creationId xmlns:a16="http://schemas.microsoft.com/office/drawing/2014/main" id="{79EC06CB-6654-D402-AAB3-5D461F6C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1265238"/>
            <a:ext cx="2743200" cy="1292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 Class Diagram for Simple Factory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3">
            <a:extLst>
              <a:ext uri="{FF2B5EF4-FFF2-40B4-BE49-F238E27FC236}">
                <a16:creationId xmlns:a16="http://schemas.microsoft.com/office/drawing/2014/main" id="{D821A76D-0199-5E32-74C1-D8AA9C1C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219075"/>
            <a:ext cx="3556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Simple Factory</a:t>
            </a:r>
          </a:p>
        </p:txBody>
      </p:sp>
      <p:grpSp>
        <p:nvGrpSpPr>
          <p:cNvPr id="140291" name="Group 29">
            <a:extLst>
              <a:ext uri="{FF2B5EF4-FFF2-40B4-BE49-F238E27FC236}">
                <a16:creationId xmlns:a16="http://schemas.microsoft.com/office/drawing/2014/main" id="{7F8CA80E-3DD4-4462-5E84-627DF94A30D0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9840913" cy="5899150"/>
            <a:chOff x="609600" y="762000"/>
            <a:chExt cx="8305800" cy="469106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0F6BFD4-7DD9-9821-01A7-56DB0CBA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591211"/>
              <a:ext cx="91378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DC0551B-8151-8EC6-CA4C-5983C51DE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76" y="2514205"/>
              <a:ext cx="1066530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Simple Factory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427449-C5FE-3F6F-AFBE-D86DBB04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114" y="4037916"/>
              <a:ext cx="91378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Class C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F8CC60-B647-DA3C-80C7-2524CDA5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743" y="2517992"/>
              <a:ext cx="915125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Class B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91CD0F-5798-5372-12EF-BBD769DD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206" y="914749"/>
              <a:ext cx="915126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Child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Class 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357C233-D5C2-25EB-5695-0E1A8BD9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606" y="2514205"/>
              <a:ext cx="1599794" cy="91397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Parent class --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rgbClr val="0000CC"/>
                  </a:solidFill>
                  <a:latin typeface="+mn-lt"/>
                </a:rPr>
                <a:t>Interface</a:t>
              </a:r>
            </a:p>
          </p:txBody>
        </p:sp>
        <p:sp>
          <p:nvSpPr>
            <p:cNvPr id="140302" name="TextBox 8">
              <a:extLst>
                <a:ext uri="{FF2B5EF4-FFF2-40B4-BE49-F238E27FC236}">
                  <a16:creationId xmlns:a16="http://schemas.microsoft.com/office/drawing/2014/main" id="{51A02097-3373-EA3D-6148-A0E2E1402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762000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Step 1</a:t>
              </a:r>
            </a:p>
          </p:txBody>
        </p:sp>
        <p:sp>
          <p:nvSpPr>
            <p:cNvPr id="140303" name="TextBox 9">
              <a:extLst>
                <a:ext uri="{FF2B5EF4-FFF2-40B4-BE49-F238E27FC236}">
                  <a16:creationId xmlns:a16="http://schemas.microsoft.com/office/drawing/2014/main" id="{B3031820-E397-C74C-B813-08B9A367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143000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Step 2</a:t>
              </a:r>
            </a:p>
          </p:txBody>
        </p:sp>
        <p:sp>
          <p:nvSpPr>
            <p:cNvPr id="140304" name="TextBox 10">
              <a:extLst>
                <a:ext uri="{FF2B5EF4-FFF2-40B4-BE49-F238E27FC236}">
                  <a16:creationId xmlns:a16="http://schemas.microsoft.com/office/drawing/2014/main" id="{AA89C167-DE8E-AF55-35C7-917231837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5181601"/>
              <a:ext cx="870214" cy="27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1" rIns="91420" bIns="45711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Step 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AD08D3-408C-5D2E-3D15-D4ABF590F7A2}"/>
                </a:ext>
              </a:extLst>
            </p:cNvPr>
            <p:cNvCxnSpPr>
              <a:endCxn id="9" idx="1"/>
            </p:cNvCxnSpPr>
            <p:nvPr/>
          </p:nvCxnSpPr>
          <p:spPr>
            <a:xfrm rot="5400000" flipH="1" flipV="1">
              <a:off x="3961832" y="1371837"/>
              <a:ext cx="1219474" cy="121927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EEA837-0E8B-21D2-F0EB-89606E03CB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038305" y="2971192"/>
              <a:ext cx="1184437" cy="378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951962-8F3B-1CD1-BBF4-6D42917A8889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4038305" y="3352436"/>
              <a:ext cx="1260809" cy="114246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AF453E-FD00-6B60-16FE-9C0864C090C5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6137867" y="2971192"/>
              <a:ext cx="1177738" cy="378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F48BAD-D427-E4F8-1A27-F34FC33C1F5F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096332" y="1371737"/>
              <a:ext cx="1295645" cy="121947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ED295D-523C-B184-A44E-DF6660562EA0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6212900" y="3352436"/>
              <a:ext cx="1179078" cy="114246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311" name="Curved Connector 19">
              <a:extLst>
                <a:ext uri="{FF2B5EF4-FFF2-40B4-BE49-F238E27FC236}">
                  <a16:creationId xmlns:a16="http://schemas.microsoft.com/office/drawing/2014/main" id="{65FC2AAF-B7A9-B413-F037-8001BC519FB5}"/>
                </a:ext>
              </a:extLst>
            </p:cNvPr>
            <p:cNvCxnSpPr>
              <a:cxnSpLocks noChangeShapeType="1"/>
              <a:stCxn id="5" idx="0"/>
              <a:endCxn id="6" idx="0"/>
            </p:cNvCxnSpPr>
            <p:nvPr/>
          </p:nvCxnSpPr>
          <p:spPr bwMode="auto">
            <a:xfrm rot="5400000" flipH="1" flipV="1">
              <a:off x="2247263" y="1333435"/>
              <a:ext cx="77006" cy="2438547"/>
            </a:xfrm>
            <a:prstGeom prst="curvedConnector3">
              <a:avLst>
                <a:gd name="adj1" fmla="val 1737144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12" name="Curved Connector 20">
              <a:extLst>
                <a:ext uri="{FF2B5EF4-FFF2-40B4-BE49-F238E27FC236}">
                  <a16:creationId xmlns:a16="http://schemas.microsoft.com/office/drawing/2014/main" id="{4B8659F3-311A-8291-D57F-342509FF1672}"/>
                </a:ext>
              </a:extLst>
            </p:cNvPr>
            <p:cNvCxnSpPr>
              <a:cxnSpLocks noChangeShapeType="1"/>
              <a:stCxn id="10" idx="2"/>
              <a:endCxn id="5" idx="2"/>
            </p:cNvCxnSpPr>
            <p:nvPr/>
          </p:nvCxnSpPr>
          <p:spPr bwMode="auto">
            <a:xfrm rot="5400000">
              <a:off x="4552496" y="-57824"/>
              <a:ext cx="77006" cy="7049010"/>
            </a:xfrm>
            <a:prstGeom prst="curvedConnector3">
              <a:avLst>
                <a:gd name="adj1" fmla="val 26967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lg" len="lg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6D4712-1504-6763-C1F5-58781B40E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655638"/>
            <a:ext cx="275431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Shortcomings? </a:t>
            </a:r>
            <a:endParaRPr lang="en-US" altLang="en-US" sz="2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293" name="TextBox 9">
            <a:extLst>
              <a:ext uri="{FF2B5EF4-FFF2-40B4-BE49-F238E27FC236}">
                <a16:creationId xmlns:a16="http://schemas.microsoft.com/office/drawing/2014/main" id="{C050D7FC-C228-4B72-D4F9-417BE0F0F51C}"/>
              </a:ext>
            </a:extLst>
          </p:cNvPr>
          <p:cNvSpPr txBox="1">
            <a:spLocks noChangeArrowheads="1"/>
          </p:cNvSpPr>
          <p:nvPr/>
        </p:nvSpPr>
        <p:spPr bwMode="auto">
          <a:xfrm rot="-2839936">
            <a:off x="3771900" y="2638425"/>
            <a:ext cx="1616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&lt;&lt;create&gt;&gt;</a:t>
            </a:r>
          </a:p>
        </p:txBody>
      </p:sp>
      <p:sp>
        <p:nvSpPr>
          <p:cNvPr id="140294" name="TextBox 9">
            <a:extLst>
              <a:ext uri="{FF2B5EF4-FFF2-40B4-BE49-F238E27FC236}">
                <a16:creationId xmlns:a16="http://schemas.microsoft.com/office/drawing/2014/main" id="{B70771D3-73D9-862D-2A94-B5C2ED3F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3856038"/>
            <a:ext cx="1420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&lt;&lt;create&gt;&gt;</a:t>
            </a:r>
          </a:p>
        </p:txBody>
      </p:sp>
      <p:sp>
        <p:nvSpPr>
          <p:cNvPr id="140295" name="TextBox 9">
            <a:extLst>
              <a:ext uri="{FF2B5EF4-FFF2-40B4-BE49-F238E27FC236}">
                <a16:creationId xmlns:a16="http://schemas.microsoft.com/office/drawing/2014/main" id="{CB4F73C3-0003-5CEE-16B5-96B8A5D0992D}"/>
              </a:ext>
            </a:extLst>
          </p:cNvPr>
          <p:cNvSpPr txBox="1">
            <a:spLocks noChangeArrowheads="1"/>
          </p:cNvSpPr>
          <p:nvPr/>
        </p:nvSpPr>
        <p:spPr bwMode="auto">
          <a:xfrm rot="2492148">
            <a:off x="4029075" y="4984750"/>
            <a:ext cx="161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&lt;&lt;create&gt;&gt;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264616E-F8FF-9E12-6D49-1ECDCBBE1A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8175" y="0"/>
            <a:ext cx="8596313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Iterator Pattern: </a:t>
            </a:r>
            <a:r>
              <a:rPr lang="en-US" altLang="en-US" sz="3600"/>
              <a:t>Solution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FB13D997-9840-E1C7-3A6A-B96EC9EFB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935288"/>
            <a:ext cx="3940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707" name="Rectangle 3">
            <a:extLst>
              <a:ext uri="{FF2B5EF4-FFF2-40B4-BE49-F238E27FC236}">
                <a16:creationId xmlns:a16="http://schemas.microsoft.com/office/drawing/2014/main" id="{541ED144-1197-2447-8B61-40D9EF28FB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1938" y="1050925"/>
            <a:ext cx="9350375" cy="5943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200"/>
              <a:t>The responsibility for accessing and traversing an aggregation object: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spcAft>
                <a:spcPts val="3000"/>
              </a:spcAft>
            </a:pPr>
            <a:r>
              <a:rPr lang="en-US" altLang="en-US" sz="2800" b="1">
                <a:solidFill>
                  <a:srgbClr val="6600CC"/>
                </a:solidFill>
              </a:rPr>
              <a:t>Placed in a separate iterator object and not in the aggregate object.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3200"/>
              <a:t>An iterator object should: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spcAft>
                <a:spcPts val="1900"/>
              </a:spcAft>
            </a:pPr>
            <a:r>
              <a:rPr lang="en-US" altLang="en-US" sz="2800"/>
              <a:t> </a:t>
            </a:r>
            <a:r>
              <a:rPr lang="en-US" altLang="en-US" sz="2800">
                <a:solidFill>
                  <a:srgbClr val="0000CC"/>
                </a:solidFill>
              </a:rPr>
              <a:t>Provide the same interface                                                  for accessing and traversing elements, 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spcAft>
                <a:spcPts val="1900"/>
              </a:spcAft>
            </a:pPr>
            <a:r>
              <a:rPr lang="en-US" altLang="en-US" sz="2800">
                <a:solidFill>
                  <a:srgbClr val="0000CC"/>
                </a:solidFill>
              </a:rPr>
              <a:t>Regardless of the class of the aggregate object and the kind of traversal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DEC9E78-5F8C-102C-E697-74FF525F15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487363"/>
            <a:ext cx="9840912" cy="1255713"/>
          </a:xfrm>
        </p:spPr>
        <p:txBody>
          <a:bodyPr lIns="101494" tIns="50748" rIns="101494" bIns="50748" anchor="b"/>
          <a:lstStyle/>
          <a:p>
            <a:r>
              <a:rPr lang="en-US" altLang="en-US" sz="3600"/>
              <a:t>Structure of Iterator Pattern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8B53D70-DCF2-0412-3219-4DEA81DC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189038"/>
            <a:ext cx="2855912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Aggregate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C45A4D3F-6BF7-C0D4-B8AD-C73DDD2D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93863"/>
            <a:ext cx="2855912" cy="50323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CreateIterator()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3EB5F1BE-8C50-8310-930C-5EE24ACB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4044950"/>
            <a:ext cx="2855912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ConcreteAggregate</a:t>
            </a:r>
            <a:endParaRPr lang="en-US" altLang="en-US" sz="2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05AA85FF-D83F-F758-0B95-958FF1DB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4549775"/>
            <a:ext cx="2855912" cy="5032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CreateIterator()</a:t>
            </a:r>
            <a:endParaRPr lang="en-US" altLang="en-US" sz="2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15367" name="Group 14">
            <a:extLst>
              <a:ext uri="{FF2B5EF4-FFF2-40B4-BE49-F238E27FC236}">
                <a16:creationId xmlns:a16="http://schemas.microsoft.com/office/drawing/2014/main" id="{2D9047E7-269F-C4EC-D022-CBBCA4332D3E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-573088"/>
            <a:ext cx="0" cy="2147482688"/>
            <a:chOff x="502" y="1627"/>
            <a:chExt cx="2268036" cy="2147483647"/>
          </a:xfrm>
        </p:grpSpPr>
        <p:cxnSp>
          <p:nvCxnSpPr>
            <p:cNvPr id="15382" name="AutoShape 8">
              <a:extLst>
                <a:ext uri="{FF2B5EF4-FFF2-40B4-BE49-F238E27FC236}">
                  <a16:creationId xmlns:a16="http://schemas.microsoft.com/office/drawing/2014/main" id="{E312103B-C0DE-CDB4-7F74-EC41CAA37F6A}"/>
                </a:ext>
              </a:extLst>
            </p:cNvPr>
            <p:cNvCxnSpPr>
              <a:cxnSpLocks noChangeShapeType="1"/>
              <a:stCxn id="15365" idx="0"/>
              <a:endCxn id="15364" idx="2"/>
            </p:cNvCxnSpPr>
            <p:nvPr/>
          </p:nvCxnSpPr>
          <p:spPr bwMode="auto">
            <a:xfrm flipV="1">
              <a:off x="502" y="1627"/>
              <a:ext cx="0" cy="10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Line 9">
              <a:extLst>
                <a:ext uri="{FF2B5EF4-FFF2-40B4-BE49-F238E27FC236}">
                  <a16:creationId xmlns:a16="http://schemas.microsoft.com/office/drawing/2014/main" id="{E09034F7-2793-B6F9-11B2-AD67094F8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8538" y="2147483647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40E854F8-AA40-4DC6-0D92-5A3AB2D7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82700"/>
            <a:ext cx="2855913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744B2019-33AD-3B18-3059-5FA84DD4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87525"/>
            <a:ext cx="2855913" cy="176371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first()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hasNext()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get()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734519EE-F2A9-C1F0-A7B8-3CBE30AC5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13225"/>
            <a:ext cx="2855913" cy="9239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ConcreteIterator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1" name="Line 17">
            <a:extLst>
              <a:ext uri="{FF2B5EF4-FFF2-40B4-BE49-F238E27FC236}">
                <a16:creationId xmlns:a16="http://schemas.microsoft.com/office/drawing/2014/main" id="{E12E4F2D-0EBD-7D81-0E6F-E12C64C902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12113" y="3551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2" name="Oval 18">
            <a:extLst>
              <a:ext uri="{FF2B5EF4-FFF2-40B4-BE49-F238E27FC236}">
                <a16:creationId xmlns:a16="http://schemas.microsoft.com/office/drawing/2014/main" id="{4FB18DDF-62E1-5617-79F2-B6BCEAA4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830763"/>
            <a:ext cx="166688" cy="168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kumimoji="1"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5373" name="Line 23">
            <a:extLst>
              <a:ext uri="{FF2B5EF4-FFF2-40B4-BE49-F238E27FC236}">
                <a16:creationId xmlns:a16="http://schemas.microsoft.com/office/drawing/2014/main" id="{7A9BCCDE-4807-F6C2-19EE-AB729EE25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4914900"/>
            <a:ext cx="285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4" name="Line 24">
            <a:extLst>
              <a:ext uri="{FF2B5EF4-FFF2-40B4-BE49-F238E27FC236}">
                <a16:creationId xmlns:a16="http://schemas.microsoft.com/office/drawing/2014/main" id="{62B5286C-97BE-B51F-9E00-D295F0D50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465638"/>
            <a:ext cx="2857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75" name="AutoShape 27">
            <a:extLst>
              <a:ext uri="{FF2B5EF4-FFF2-40B4-BE49-F238E27FC236}">
                <a16:creationId xmlns:a16="http://schemas.microsoft.com/office/drawing/2014/main" id="{88F497EB-B6CF-5492-EE9D-00766C12AC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01913" y="5456238"/>
            <a:ext cx="4114800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sz="19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5376" name="Text Box 28">
            <a:extLst>
              <a:ext uri="{FF2B5EF4-FFF2-40B4-BE49-F238E27FC236}">
                <a16:creationId xmlns:a16="http://schemas.microsoft.com/office/drawing/2014/main" id="{C3D56613-544B-1B26-8172-C8A4E289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5561013"/>
            <a:ext cx="376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ko-KR" sz="1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return new ConcreteIterator()</a:t>
            </a:r>
          </a:p>
        </p:txBody>
      </p:sp>
      <p:sp>
        <p:nvSpPr>
          <p:cNvPr id="15377" name="Line 29">
            <a:extLst>
              <a:ext uri="{FF2B5EF4-FFF2-40B4-BE49-F238E27FC236}">
                <a16:creationId xmlns:a16="http://schemas.microsoft.com/office/drawing/2014/main" id="{07120722-9AE8-E92E-6467-F34D75D07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876800"/>
            <a:ext cx="3175" cy="566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89944" name="Text Box 20">
            <a:extLst>
              <a:ext uri="{FF2B5EF4-FFF2-40B4-BE49-F238E27FC236}">
                <a16:creationId xmlns:a16="http://schemas.microsoft.com/office/drawing/2014/main" id="{E83FE243-1AB7-AC27-D767-E28370C28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6192838"/>
            <a:ext cx="8609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</a:t>
            </a: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ConcreteIterator</a:t>
            </a: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object holds a reference to the </a:t>
            </a: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ConcreteAggregate</a:t>
            </a: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object that created it.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4BD4D16-C16B-A458-9E7D-6B7E46D52711}"/>
              </a:ext>
            </a:extLst>
          </p:cNvPr>
          <p:cNvSpPr/>
          <p:nvPr/>
        </p:nvSpPr>
        <p:spPr bwMode="auto">
          <a:xfrm>
            <a:off x="7859713" y="3475038"/>
            <a:ext cx="304800" cy="3048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15380" name="Line 17">
            <a:extLst>
              <a:ext uri="{FF2B5EF4-FFF2-40B4-BE49-F238E27FC236}">
                <a16:creationId xmlns:a16="http://schemas.microsoft.com/office/drawing/2014/main" id="{034C6585-3257-153D-80C1-B12F430B0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325688"/>
            <a:ext cx="14287" cy="17160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01BC6CF-E079-E764-942B-B6EADD86638C}"/>
              </a:ext>
            </a:extLst>
          </p:cNvPr>
          <p:cNvSpPr/>
          <p:nvPr/>
        </p:nvSpPr>
        <p:spPr bwMode="auto">
          <a:xfrm>
            <a:off x="2116138" y="2176463"/>
            <a:ext cx="304800" cy="3048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>
            <a:extLst>
              <a:ext uri="{FF2B5EF4-FFF2-40B4-BE49-F238E27FC236}">
                <a16:creationId xmlns:a16="http://schemas.microsoft.com/office/drawing/2014/main" id="{087EA870-98AE-7309-B11C-D08E2036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51038"/>
            <a:ext cx="474027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0FB28D20-41B6-AB41-0797-EDE80E56A9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Iterator: Participants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81D5017A-5755-863B-1D1C-C814229EC9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063" y="884238"/>
            <a:ext cx="9840912" cy="63071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Iterator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</a:pPr>
            <a:r>
              <a:rPr lang="en-US" altLang="en-US" sz="2400"/>
              <a:t>Defines an interface for accessing and traversing elements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ConcreteIterator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400"/>
              <a:t>Implements the Iterator interface.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</a:pPr>
            <a:r>
              <a:rPr lang="en-US" altLang="en-US" sz="2400"/>
              <a:t>Keeps track of current position                                                in  the aggregate.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Aggregate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</a:pPr>
            <a:r>
              <a:rPr lang="en-US" altLang="en-US" sz="2400"/>
              <a:t>Defines an interface for creating an Iterator object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ConcreteAggregate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400"/>
              <a:t>Creates and returns an instance of the ConcreteIterator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BF30ECC-9295-4213-79A8-A99CE9347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225" y="782638"/>
            <a:ext cx="2185988" cy="1257300"/>
          </a:xfrm>
          <a:solidFill>
            <a:srgbClr val="CC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CA" altLang="en-US" sz="2800"/>
              <a:t>Iterator</a:t>
            </a:r>
            <a:br>
              <a:rPr lang="en-CA" altLang="en-US" sz="2800"/>
            </a:br>
            <a:r>
              <a:rPr lang="en-CA" altLang="en-US" sz="2800"/>
              <a:t>Design: Example</a:t>
            </a:r>
          </a:p>
        </p:txBody>
      </p:sp>
      <p:grpSp>
        <p:nvGrpSpPr>
          <p:cNvPr id="710659" name="Group 43">
            <a:extLst>
              <a:ext uri="{FF2B5EF4-FFF2-40B4-BE49-F238E27FC236}">
                <a16:creationId xmlns:a16="http://schemas.microsoft.com/office/drawing/2014/main" id="{3B536580-F031-E9B6-5EDA-0BDE4498AEB6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392113"/>
            <a:ext cx="9488488" cy="6548437"/>
            <a:chOff x="174" y="631"/>
            <a:chExt cx="5053" cy="4051"/>
          </a:xfrm>
        </p:grpSpPr>
        <p:sp>
          <p:nvSpPr>
            <p:cNvPr id="17416" name="Rectangle 3">
              <a:extLst>
                <a:ext uri="{FF2B5EF4-FFF2-40B4-BE49-F238E27FC236}">
                  <a16:creationId xmlns:a16="http://schemas.microsoft.com/office/drawing/2014/main" id="{2A3B8411-53BB-1BE3-9FC3-F965BF2F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631"/>
              <a:ext cx="1850" cy="4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CA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Iterator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{abstract}</a:t>
              </a:r>
              <a:endParaRPr lang="en-CA" altLang="en-US" sz="20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7417" name="Rectangle 4">
              <a:extLst>
                <a:ext uri="{FF2B5EF4-FFF2-40B4-BE49-F238E27FC236}">
                  <a16:creationId xmlns:a16="http://schemas.microsoft.com/office/drawing/2014/main" id="{BEEC2BDC-7D54-60B0-E2DA-C17176310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075"/>
              <a:ext cx="1850" cy="10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6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7418" name="Rectangle 5">
              <a:extLst>
                <a:ext uri="{FF2B5EF4-FFF2-40B4-BE49-F238E27FC236}">
                  <a16:creationId xmlns:a16="http://schemas.microsoft.com/office/drawing/2014/main" id="{57598650-04B2-09EF-8EA6-287EA402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60"/>
              <a:ext cx="1850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first()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hasNext() : Bool</a:t>
              </a:r>
            </a:p>
          </p:txBody>
        </p:sp>
        <p:grpSp>
          <p:nvGrpSpPr>
            <p:cNvPr id="17419" name="Group 6">
              <a:extLst>
                <a:ext uri="{FF2B5EF4-FFF2-40B4-BE49-F238E27FC236}">
                  <a16:creationId xmlns:a16="http://schemas.microsoft.com/office/drawing/2014/main" id="{75BCF9E6-010E-F6A8-0BB8-8444DA58E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2530"/>
              <a:ext cx="1852" cy="529"/>
              <a:chOff x="2208" y="2256"/>
              <a:chExt cx="1056" cy="480"/>
            </a:xfrm>
          </p:grpSpPr>
          <p:sp>
            <p:nvSpPr>
              <p:cNvPr id="17452" name="Rectangle 7">
                <a:extLst>
                  <a:ext uri="{FF2B5EF4-FFF2-40B4-BE49-F238E27FC236}">
                    <a16:creationId xmlns:a16="http://schemas.microsoft.com/office/drawing/2014/main" id="{386BA972-40FB-7607-B170-C4DBF602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05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CA" altLang="en-US" sz="2600">
                    <a:solidFill>
                      <a:srgbClr val="0033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LinkListIterator</a:t>
                </a:r>
              </a:p>
            </p:txBody>
          </p:sp>
          <p:sp>
            <p:nvSpPr>
              <p:cNvPr id="17453" name="Rectangle 8">
                <a:extLst>
                  <a:ext uri="{FF2B5EF4-FFF2-40B4-BE49-F238E27FC236}">
                    <a16:creationId xmlns:a16="http://schemas.microsoft.com/office/drawing/2014/main" id="{E3DD7487-B308-05C9-BE08-DB764DDE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54" name="Rectangle 9">
                <a:extLst>
                  <a:ext uri="{FF2B5EF4-FFF2-40B4-BE49-F238E27FC236}">
                    <a16:creationId xmlns:a16="http://schemas.microsoft.com/office/drawing/2014/main" id="{CA8DC7FA-6785-2CCF-263D-DA2120006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20" name="AutoShape 10">
              <a:extLst>
                <a:ext uri="{FF2B5EF4-FFF2-40B4-BE49-F238E27FC236}">
                  <a16:creationId xmlns:a16="http://schemas.microsoft.com/office/drawing/2014/main" id="{D27FE10F-1946-9508-476D-CE6B1FDC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1742"/>
              <a:ext cx="212" cy="211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solidFill>
                  <a:srgbClr val="0033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421" name="Line 11">
              <a:extLst>
                <a:ext uri="{FF2B5EF4-FFF2-40B4-BE49-F238E27FC236}">
                  <a16:creationId xmlns:a16="http://schemas.microsoft.com/office/drawing/2014/main" id="{A1582298-5C1B-64A1-35F6-AF3C5C442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" y="1953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422" name="AutoShape 12">
              <a:extLst>
                <a:ext uri="{FF2B5EF4-FFF2-40B4-BE49-F238E27FC236}">
                  <a16:creationId xmlns:a16="http://schemas.microsoft.com/office/drawing/2014/main" id="{B9946A6D-9625-1B9B-2C23-175F303B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4464"/>
              <a:ext cx="274" cy="117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solidFill>
                  <a:srgbClr val="003300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7423" name="Group 13">
              <a:extLst>
                <a:ext uri="{FF2B5EF4-FFF2-40B4-BE49-F238E27FC236}">
                  <a16:creationId xmlns:a16="http://schemas.microsoft.com/office/drawing/2014/main" id="{8ABA349E-FCE4-71D5-D329-2E25D28C9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5" y="2530"/>
              <a:ext cx="1852" cy="529"/>
              <a:chOff x="2208" y="2256"/>
              <a:chExt cx="1056" cy="480"/>
            </a:xfrm>
          </p:grpSpPr>
          <p:sp>
            <p:nvSpPr>
              <p:cNvPr id="17449" name="Rectangle 14">
                <a:extLst>
                  <a:ext uri="{FF2B5EF4-FFF2-40B4-BE49-F238E27FC236}">
                    <a16:creationId xmlns:a16="http://schemas.microsoft.com/office/drawing/2014/main" id="{40C23425-2C65-6AAE-E096-AA33C8D2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05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CA" altLang="en-US" sz="2600">
                    <a:solidFill>
                      <a:srgbClr val="0033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ArrayIterator</a:t>
                </a:r>
              </a:p>
            </p:txBody>
          </p:sp>
          <p:sp>
            <p:nvSpPr>
              <p:cNvPr id="17450" name="Rectangle 15">
                <a:extLst>
                  <a:ext uri="{FF2B5EF4-FFF2-40B4-BE49-F238E27FC236}">
                    <a16:creationId xmlns:a16="http://schemas.microsoft.com/office/drawing/2014/main" id="{7CDE3EFE-A438-FB6D-EB63-65229029A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51" name="Rectangle 16">
                <a:extLst>
                  <a:ext uri="{FF2B5EF4-FFF2-40B4-BE49-F238E27FC236}">
                    <a16:creationId xmlns:a16="http://schemas.microsoft.com/office/drawing/2014/main" id="{ADC51CB3-773F-B29C-A819-1F16DD4B1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24" name="Line 17">
              <a:extLst>
                <a:ext uri="{FF2B5EF4-FFF2-40B4-BE49-F238E27FC236}">
                  <a16:creationId xmlns:a16="http://schemas.microsoft.com/office/drawing/2014/main" id="{A253EA8B-2513-4191-ED09-56FBD50A7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2180"/>
              <a:ext cx="2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5" name="Line 18">
              <a:extLst>
                <a:ext uri="{FF2B5EF4-FFF2-40B4-BE49-F238E27FC236}">
                  <a16:creationId xmlns:a16="http://schemas.microsoft.com/office/drawing/2014/main" id="{7E10EE76-3F39-C9DC-4A7C-267883733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5" y="2180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6" name="Line 19">
              <a:extLst>
                <a:ext uri="{FF2B5EF4-FFF2-40B4-BE49-F238E27FC236}">
                  <a16:creationId xmlns:a16="http://schemas.microsoft.com/office/drawing/2014/main" id="{B687F8E8-7E18-0337-31FA-6DADE8CE7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" y="2180"/>
              <a:ext cx="0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27" name="Rectangle 20">
              <a:extLst>
                <a:ext uri="{FF2B5EF4-FFF2-40B4-BE49-F238E27FC236}">
                  <a16:creationId xmlns:a16="http://schemas.microsoft.com/office/drawing/2014/main" id="{00B88B10-5293-A99F-7F4D-66E76BDD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948"/>
              <a:ext cx="1850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first()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hasNext() : Bool</a:t>
              </a:r>
            </a:p>
          </p:txBody>
        </p:sp>
        <p:sp>
          <p:nvSpPr>
            <p:cNvPr id="17428" name="Rectangle 21">
              <a:extLst>
                <a:ext uri="{FF2B5EF4-FFF2-40B4-BE49-F238E27FC236}">
                  <a16:creationId xmlns:a16="http://schemas.microsoft.com/office/drawing/2014/main" id="{252B5807-E0C4-AACD-2336-4682503B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930"/>
              <a:ext cx="1849" cy="5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first()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next() : Item</a:t>
              </a:r>
            </a:p>
            <a:p>
              <a:pPr eaLnBrk="1" hangingPunct="1"/>
              <a:r>
                <a:rPr lang="en-CA" altLang="en-US" sz="20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hasNext() : Bool</a:t>
              </a:r>
            </a:p>
          </p:txBody>
        </p:sp>
        <p:grpSp>
          <p:nvGrpSpPr>
            <p:cNvPr id="17429" name="Group 22">
              <a:extLst>
                <a:ext uri="{FF2B5EF4-FFF2-40B4-BE49-F238E27FC236}">
                  <a16:creationId xmlns:a16="http://schemas.microsoft.com/office/drawing/2014/main" id="{FEE62647-9B0B-5FAE-3571-C68E6498A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1" y="4031"/>
              <a:ext cx="1164" cy="529"/>
              <a:chOff x="2208" y="2256"/>
              <a:chExt cx="1056" cy="480"/>
            </a:xfrm>
          </p:grpSpPr>
          <p:sp>
            <p:nvSpPr>
              <p:cNvPr id="17446" name="Rectangle 23">
                <a:extLst>
                  <a:ext uri="{FF2B5EF4-FFF2-40B4-BE49-F238E27FC236}">
                    <a16:creationId xmlns:a16="http://schemas.microsoft.com/office/drawing/2014/main" id="{E4AF6662-C571-C6B1-3DC4-012CB342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05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CA" altLang="en-US" sz="2600">
                    <a:solidFill>
                      <a:srgbClr val="0033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Array</a:t>
                </a:r>
              </a:p>
            </p:txBody>
          </p:sp>
          <p:sp>
            <p:nvSpPr>
              <p:cNvPr id="17447" name="Rectangle 24">
                <a:extLst>
                  <a:ext uri="{FF2B5EF4-FFF2-40B4-BE49-F238E27FC236}">
                    <a16:creationId xmlns:a16="http://schemas.microsoft.com/office/drawing/2014/main" id="{D5D38850-4759-DA90-8CF6-C01D61B8E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48" name="Rectangle 25">
                <a:extLst>
                  <a:ext uri="{FF2B5EF4-FFF2-40B4-BE49-F238E27FC236}">
                    <a16:creationId xmlns:a16="http://schemas.microsoft.com/office/drawing/2014/main" id="{D49E75B9-C90E-EF49-007C-26FE65D1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430" name="Group 26">
              <a:extLst>
                <a:ext uri="{FF2B5EF4-FFF2-40B4-BE49-F238E27FC236}">
                  <a16:creationId xmlns:a16="http://schemas.microsoft.com/office/drawing/2014/main" id="{F7AEAF23-E390-C306-5A6B-D9D564E8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4031"/>
              <a:ext cx="1165" cy="529"/>
              <a:chOff x="2208" y="2256"/>
              <a:chExt cx="1056" cy="480"/>
            </a:xfrm>
          </p:grpSpPr>
          <p:sp>
            <p:nvSpPr>
              <p:cNvPr id="17443" name="Rectangle 27">
                <a:extLst>
                  <a:ext uri="{FF2B5EF4-FFF2-40B4-BE49-F238E27FC236}">
                    <a16:creationId xmlns:a16="http://schemas.microsoft.com/office/drawing/2014/main" id="{1D0BDC5A-0CCA-BDB0-DD6D-B82A1AEE6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05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CA" altLang="en-US" sz="2600">
                    <a:solidFill>
                      <a:srgbClr val="0033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LinkList</a:t>
                </a:r>
              </a:p>
            </p:txBody>
          </p:sp>
          <p:sp>
            <p:nvSpPr>
              <p:cNvPr id="17444" name="Rectangle 28">
                <a:extLst>
                  <a:ext uri="{FF2B5EF4-FFF2-40B4-BE49-F238E27FC236}">
                    <a16:creationId xmlns:a16="http://schemas.microsoft.com/office/drawing/2014/main" id="{8B1F15D3-B28C-6B4A-3B9A-AC0A40C10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45" name="Rectangle 29">
                <a:extLst>
                  <a:ext uri="{FF2B5EF4-FFF2-40B4-BE49-F238E27FC236}">
                    <a16:creationId xmlns:a16="http://schemas.microsoft.com/office/drawing/2014/main" id="{A0E03D90-CD8B-44C1-AAAC-0B74A87F1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31" name="Line 30">
              <a:extLst>
                <a:ext uri="{FF2B5EF4-FFF2-40B4-BE49-F238E27FC236}">
                  <a16:creationId xmlns:a16="http://schemas.microsoft.com/office/drawing/2014/main" id="{B40135B8-A7D8-3AA1-8981-CFA931B54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5" y="3531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2" name="Line 31">
              <a:extLst>
                <a:ext uri="{FF2B5EF4-FFF2-40B4-BE49-F238E27FC236}">
                  <a16:creationId xmlns:a16="http://schemas.microsoft.com/office/drawing/2014/main" id="{43560D26-7825-7B6D-BD95-14776BBB7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3531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3" name="AutoShape 32">
              <a:extLst>
                <a:ext uri="{FF2B5EF4-FFF2-40B4-BE49-F238E27FC236}">
                  <a16:creationId xmlns:a16="http://schemas.microsoft.com/office/drawing/2014/main" id="{B4DF3CF0-4EF7-F4C1-ACF4-53863B40D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4464"/>
              <a:ext cx="275" cy="117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solidFill>
                  <a:srgbClr val="0033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434" name="Line 33">
              <a:extLst>
                <a:ext uri="{FF2B5EF4-FFF2-40B4-BE49-F238E27FC236}">
                  <a16:creationId xmlns:a16="http://schemas.microsoft.com/office/drawing/2014/main" id="{D6539DD2-67EF-BBFB-8180-2E329FD07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4524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5" name="Line 34">
              <a:extLst>
                <a:ext uri="{FF2B5EF4-FFF2-40B4-BE49-F238E27FC236}">
                  <a16:creationId xmlns:a16="http://schemas.microsoft.com/office/drawing/2014/main" id="{7678B148-D6F2-15E3-6051-B8B555957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4531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6" name="Line 35">
              <a:extLst>
                <a:ext uri="{FF2B5EF4-FFF2-40B4-BE49-F238E27FC236}">
                  <a16:creationId xmlns:a16="http://schemas.microsoft.com/office/drawing/2014/main" id="{1D261A97-2B32-A618-3EFC-6333241FE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4531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7" name="Line 36">
              <a:extLst>
                <a:ext uri="{FF2B5EF4-FFF2-40B4-BE49-F238E27FC236}">
                  <a16:creationId xmlns:a16="http://schemas.microsoft.com/office/drawing/2014/main" id="{842476C9-A0B3-0AA8-A833-66FED9442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4682"/>
              <a:ext cx="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8" name="Line 37">
              <a:extLst>
                <a:ext uri="{FF2B5EF4-FFF2-40B4-BE49-F238E27FC236}">
                  <a16:creationId xmlns:a16="http://schemas.microsoft.com/office/drawing/2014/main" id="{3FFA45D4-398E-AE4F-3522-02B68E863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4581"/>
              <a:ext cx="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439" name="Group 38">
              <a:extLst>
                <a:ext uri="{FF2B5EF4-FFF2-40B4-BE49-F238E27FC236}">
                  <a16:creationId xmlns:a16="http://schemas.microsoft.com/office/drawing/2014/main" id="{618BD6B8-05F7-9497-C74F-E20D2352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" y="4052"/>
              <a:ext cx="1164" cy="529"/>
              <a:chOff x="2208" y="2256"/>
              <a:chExt cx="1056" cy="480"/>
            </a:xfrm>
          </p:grpSpPr>
          <p:sp>
            <p:nvSpPr>
              <p:cNvPr id="17440" name="Rectangle 39">
                <a:extLst>
                  <a:ext uri="{FF2B5EF4-FFF2-40B4-BE49-F238E27FC236}">
                    <a16:creationId xmlns:a16="http://schemas.microsoft.com/office/drawing/2014/main" id="{D1B0B7BC-A5DA-70EC-F4B7-E1F5FA6A9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105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CA" altLang="en-US" sz="2600">
                    <a:solidFill>
                      <a:srgbClr val="0033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Item</a:t>
                </a:r>
              </a:p>
            </p:txBody>
          </p:sp>
          <p:sp>
            <p:nvSpPr>
              <p:cNvPr id="17441" name="Rectangle 40">
                <a:extLst>
                  <a:ext uri="{FF2B5EF4-FFF2-40B4-BE49-F238E27FC236}">
                    <a16:creationId xmlns:a16="http://schemas.microsoft.com/office/drawing/2014/main" id="{0324FABE-A42F-0696-048E-6E55E7C6B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42" name="Rectangle 41">
                <a:extLst>
                  <a:ext uri="{FF2B5EF4-FFF2-40B4-BE49-F238E27FC236}">
                    <a16:creationId xmlns:a16="http://schemas.microsoft.com/office/drawing/2014/main" id="{5BD8BBFA-D03A-20D2-94CC-6F7196CB2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056" cy="9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2600">
                  <a:solidFill>
                    <a:srgbClr val="0033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7412" name="Straight Connector 2">
            <a:extLst>
              <a:ext uri="{FF2B5EF4-FFF2-40B4-BE49-F238E27FC236}">
                <a16:creationId xmlns:a16="http://schemas.microsoft.com/office/drawing/2014/main" id="{C12FB1CD-8908-F2C8-384F-2B4D589775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87913" y="5049838"/>
            <a:ext cx="0" cy="871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Straight Connector 44">
            <a:extLst>
              <a:ext uri="{FF2B5EF4-FFF2-40B4-BE49-F238E27FC236}">
                <a16:creationId xmlns:a16="http://schemas.microsoft.com/office/drawing/2014/main" id="{285D73EE-6107-7EBD-C455-802AF916C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93113" y="5040313"/>
            <a:ext cx="0" cy="873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1">
            <a:extLst>
              <a:ext uri="{FF2B5EF4-FFF2-40B4-BE49-F238E27FC236}">
                <a16:creationId xmlns:a16="http://schemas.microsoft.com/office/drawing/2014/main" id="{BDEA4CFD-0DC9-D6C5-D373-8D0439CC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6191250"/>
            <a:ext cx="41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4800" b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415" name="TextBox 2">
            <a:extLst>
              <a:ext uri="{FF2B5EF4-FFF2-40B4-BE49-F238E27FC236}">
                <a16:creationId xmlns:a16="http://schemas.microsoft.com/office/drawing/2014/main" id="{AD1257BD-61E9-96B6-60EE-F8D0D562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6638925"/>
            <a:ext cx="419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4800" b="0">
                <a:solidFill>
                  <a:schemeClr val="tx1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D6A9B0-4DFD-0BB4-A630-10C2B46E6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" y="-17463"/>
            <a:ext cx="4724400" cy="1255713"/>
          </a:xfrm>
        </p:spPr>
        <p:txBody>
          <a:bodyPr/>
          <a:lstStyle/>
          <a:p>
            <a:r>
              <a:rPr lang="en-US" altLang="en-US" sz="3200"/>
              <a:t>Iterator: Example </a:t>
            </a:r>
            <a:endParaRPr lang="en-CA" altLang="en-US" sz="32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565972-F6B1-8D36-39BD-FB8BFD1AE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112838"/>
            <a:ext cx="4724400" cy="5791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public class ArrayIterator implements Iterator 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private String[] data;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private int index;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</a:t>
            </a:r>
            <a:r>
              <a:rPr lang="en-US" altLang="en-US" sz="2800" b="1">
                <a:solidFill>
                  <a:srgbClr val="0000CC"/>
                </a:solidFill>
              </a:rPr>
              <a:t>public ArrayIterator (String[] data)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  	this.data = data;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	    this.index = 0;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</a:rPr>
              <a:t>	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endParaRPr lang="en-CA" altLang="en-US" sz="2800"/>
          </a:p>
        </p:txBody>
      </p:sp>
      <p:sp>
        <p:nvSpPr>
          <p:cNvPr id="641028" name="Rectangle 3">
            <a:extLst>
              <a:ext uri="{FF2B5EF4-FFF2-40B4-BE49-F238E27FC236}">
                <a16:creationId xmlns:a16="http://schemas.microsoft.com/office/drawing/2014/main" id="{511922B2-C4E6-2220-0B1C-A5A4556A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530225"/>
            <a:ext cx="5257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String first() {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	index = 0;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   return data[0];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String next() {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  </a:t>
            </a: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index++;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  return data[index];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boolean hasNext() {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</a:t>
            </a:r>
            <a:r>
              <a:rPr lang="en-US" altLang="en-US" sz="2800" b="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 (index &gt;= data.length)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   	return false;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  return true;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66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  <a:endParaRPr lang="en-CA" altLang="en-US" sz="2800" b="0">
              <a:solidFill>
                <a:srgbClr val="66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461" name="Line 6">
            <a:extLst>
              <a:ext uri="{FF2B5EF4-FFF2-40B4-BE49-F238E27FC236}">
                <a16:creationId xmlns:a16="http://schemas.microsoft.com/office/drawing/2014/main" id="{62AA4EB6-EE4F-62A6-59B9-7A00F660FE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13" y="731838"/>
            <a:ext cx="76200" cy="6553200"/>
          </a:xfrm>
          <a:prstGeom prst="line">
            <a:avLst/>
          </a:prstGeom>
          <a:noFill/>
          <a:ln w="9525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1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1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10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1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10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4AFF87-6A84-3037-DC6F-E7BB28DF4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8596313" cy="1255713"/>
          </a:xfrm>
        </p:spPr>
        <p:txBody>
          <a:bodyPr/>
          <a:lstStyle/>
          <a:p>
            <a:r>
              <a:rPr lang="en-US" altLang="en-US" sz="2800"/>
              <a:t>Iterator Design: Example </a:t>
            </a:r>
            <a:endParaRPr lang="en-CA" altLang="en-US" sz="1600">
              <a:solidFill>
                <a:srgbClr val="0000CC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C56EBF3-E6D0-441D-1872-BF5A28216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17488" y="884238"/>
            <a:ext cx="5029201" cy="5791200"/>
          </a:xfrm>
        </p:spPr>
        <p:txBody>
          <a:bodyPr/>
          <a:lstStyle/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  public class LinkListIterator implements Iterator {</a:t>
            </a:r>
          </a:p>
          <a:p>
            <a:pPr>
              <a:spcBef>
                <a:spcPct val="50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private LinkListElement first;</a:t>
            </a:r>
          </a:p>
          <a:p>
            <a:pPr>
              <a:spcBef>
                <a:spcPct val="50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private LinkListElement current;</a:t>
            </a:r>
          </a:p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00CC"/>
                </a:solidFill>
              </a:rPr>
              <a:t>	public LinkListIterator (LinkListElement first){</a:t>
            </a:r>
          </a:p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  	</a:t>
            </a:r>
            <a:r>
              <a:rPr lang="en-US" altLang="en-US" sz="2800">
                <a:solidFill>
                  <a:srgbClr val="6600CC"/>
                </a:solidFill>
              </a:rPr>
              <a:t>this.first = first;</a:t>
            </a:r>
          </a:p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	  	this.current = first;</a:t>
            </a:r>
          </a:p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	}</a:t>
            </a:r>
          </a:p>
          <a:p>
            <a:pPr>
              <a:spcBef>
                <a:spcPct val="5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endParaRPr lang="en-CA" altLang="en-US" sz="2800"/>
          </a:p>
        </p:txBody>
      </p:sp>
      <p:sp>
        <p:nvSpPr>
          <p:cNvPr id="642052" name="Rectangle 3">
            <a:extLst>
              <a:ext uri="{FF2B5EF4-FFF2-40B4-BE49-F238E27FC236}">
                <a16:creationId xmlns:a16="http://schemas.microsoft.com/office/drawing/2014/main" id="{00D8A520-D1FD-32CA-0B2F-50B581C4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808038"/>
            <a:ext cx="5649912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public String first() {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2800" b="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return first.value();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String next() {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current = current.getNext();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return current.value();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FF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80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boolean moreElements() {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2800" b="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if (current.getNext() == null)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return false;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return true;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CC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}</a:t>
            </a:r>
            <a:endParaRPr lang="en-CA" altLang="en-US" sz="2800" b="0">
              <a:solidFill>
                <a:srgbClr val="CC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B74EA365-71CD-0999-C4BD-5753895AE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655638"/>
            <a:ext cx="0" cy="6904037"/>
          </a:xfrm>
          <a:prstGeom prst="line">
            <a:avLst/>
          </a:prstGeom>
          <a:noFill/>
          <a:ln w="38100" cap="rnd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E8A6EA7-CEAE-EBA0-2479-8665F29F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98438"/>
            <a:ext cx="8596312" cy="1255712"/>
          </a:xfrm>
        </p:spPr>
        <p:txBody>
          <a:bodyPr/>
          <a:lstStyle/>
          <a:p>
            <a:r>
              <a:rPr lang="en-US" altLang="en-US" sz="3200"/>
              <a:t>Iterating Through A Vector: without Iterator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8BC24A-0372-6B63-69FD-00BA33F6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22438"/>
            <a:ext cx="8763000" cy="5105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import java.util.*;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public class IterationExample1{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  public static void main(String args[])   {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      Vector v = new Vector();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      </a:t>
            </a:r>
            <a:r>
              <a:rPr lang="en-US" altLang="en-US" sz="1800" b="1">
                <a:solidFill>
                  <a:schemeClr val="tx1"/>
                </a:solidFill>
              </a:rPr>
              <a:t>// Put some Complex number objects in the vector.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5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      v.addElement(new Complex(3.2, 1.7));</a:t>
            </a:r>
          </a:p>
        </p:txBody>
      </p:sp>
      <p:sp>
        <p:nvSpPr>
          <p:cNvPr id="23556" name="TextBox 1">
            <a:extLst>
              <a:ext uri="{FF2B5EF4-FFF2-40B4-BE49-F238E27FC236}">
                <a16:creationId xmlns:a16="http://schemas.microsoft.com/office/drawing/2014/main" id="{D21D40F1-D615-A567-EF62-A44E3A4AE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6503988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>
                <a:solidFill>
                  <a:srgbClr val="0000CC"/>
                </a:solidFill>
              </a:rPr>
              <a:t>Continued…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EF4EA02-CE50-733E-7F00-F19F7A5D0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-80963"/>
            <a:ext cx="8596312" cy="1255713"/>
          </a:xfrm>
        </p:spPr>
        <p:txBody>
          <a:bodyPr/>
          <a:lstStyle/>
          <a:p>
            <a:r>
              <a:rPr lang="en-US" altLang="en-US" sz="3200"/>
              <a:t>Iterating Through A Vector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BB7DB0-ED6E-441E-6349-467919F57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189038"/>
            <a:ext cx="10080625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3200" b="1">
                <a:solidFill>
                  <a:srgbClr val="006600"/>
                </a:solidFill>
              </a:rPr>
              <a:t>v.addElement(new Complex(7.6));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  v.addElement(new Complex());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  v.addElement(new Complex(-4.9, 8.3));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  for (int i = 0; i &lt; v.size(); i++)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     Complex c = (Complex)v.elementAt(i);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     System.out.println(c);}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5" name="Rectangle 5">
            <a:extLst>
              <a:ext uri="{FF2B5EF4-FFF2-40B4-BE49-F238E27FC236}">
                <a16:creationId xmlns:a16="http://schemas.microsoft.com/office/drawing/2014/main" id="{210A7817-0797-0F4B-D9DC-F08B8747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5761038"/>
            <a:ext cx="8458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4FB8FB1-2EF1-08CB-BADC-CA6C024B46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134938"/>
            <a:ext cx="8596312" cy="731837"/>
          </a:xfrm>
        </p:spPr>
        <p:txBody>
          <a:bodyPr lIns="101494" tIns="50748" rIns="101494" bIns="50748" anchor="b"/>
          <a:lstStyle/>
          <a:p>
            <a:r>
              <a:rPr lang="en-US" altLang="en-US" sz="3600"/>
              <a:t>Iterator Pattern: Intent</a:t>
            </a:r>
          </a:p>
        </p:txBody>
      </p:sp>
      <p:sp>
        <p:nvSpPr>
          <p:cNvPr id="1486852" name="Rectangle 3">
            <a:extLst>
              <a:ext uri="{FF2B5EF4-FFF2-40B4-BE49-F238E27FC236}">
                <a16:creationId xmlns:a16="http://schemas.microsoft.com/office/drawing/2014/main" id="{DEE8974D-1F32-D972-679F-52AB13287A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063" y="884238"/>
            <a:ext cx="9753600" cy="5867400"/>
          </a:xfrm>
        </p:spPr>
        <p:txBody>
          <a:bodyPr lIns="101494" tIns="50748" rIns="101494" bIns="50748"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en-US"/>
              <a:t>Provides a way to access the elements of an aggregate object sequentially: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3000"/>
              </a:spcAft>
            </a:pPr>
            <a:r>
              <a:rPr lang="en-US" altLang="en-US">
                <a:solidFill>
                  <a:srgbClr val="0000CC"/>
                </a:solidFill>
              </a:rPr>
              <a:t>Without exposing the programmer to the complexity of underlying representation. 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/>
              <a:t>Moves the responsibility for access and traversal: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2000"/>
              </a:spcAft>
            </a:pPr>
            <a:r>
              <a:rPr lang="en-US" altLang="en-US" b="1">
                <a:solidFill>
                  <a:srgbClr val="0000CC"/>
                </a:solidFill>
              </a:rPr>
              <a:t>From the aggregate object to an iterator object.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20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8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CEEC3A-1559-941A-DC48-3610C7CE5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22238"/>
            <a:ext cx="8596312" cy="1255712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200"/>
              <a:t>Iterating Through A Vector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00592C55-D1AB-B723-30A5-630D167BE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493838"/>
            <a:ext cx="8991600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US" altLang="en-US"/>
              <a:t>For vectors this approach does not appear too bad: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spcAft>
                <a:spcPct val="20000"/>
              </a:spcAft>
            </a:pPr>
            <a:r>
              <a:rPr lang="en-US" altLang="en-US"/>
              <a:t>Because the elements of a vector can be retrieved by specifying their position: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spcAft>
                <a:spcPct val="20000"/>
              </a:spcAft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0000CC"/>
                </a:solidFill>
              </a:rPr>
              <a:t>  </a:t>
            </a:r>
            <a:r>
              <a:rPr lang="en-US" altLang="en-US" sz="4000" b="1">
                <a:solidFill>
                  <a:srgbClr val="0000CC"/>
                </a:solidFill>
              </a:rPr>
              <a:t>v.elementAt(i);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8B11DD61-70C2-2F09-914E-EA601DB237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350838"/>
            <a:ext cx="8596312" cy="1255712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Iterating Through a Vector</a:t>
            </a:r>
            <a:r>
              <a:rPr lang="en-US" sz="32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Using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Iterator</a:t>
            </a:r>
            <a:endParaRPr lang="en-US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19DAA99F-5B6B-781C-2836-D40BE12AC5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0238" y="1798638"/>
            <a:ext cx="8686800" cy="4724400"/>
          </a:xfrm>
          <a:solidFill>
            <a:srgbClr val="FFFFCC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4000">
                <a:solidFill>
                  <a:schemeClr val="tx1"/>
                </a:solidFill>
              </a:rPr>
              <a:t>    </a:t>
            </a:r>
            <a:r>
              <a:rPr lang="en-US" altLang="en-US" b="1">
                <a:solidFill>
                  <a:srgbClr val="003300"/>
                </a:solidFill>
              </a:rPr>
              <a:t>Iterator  i = v.iterator();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      while (i.hasNext()) 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       Complex c= (Complex)i.next();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         System.out.println(c);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	  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6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D4F650EA-5AA3-37BE-3B43-B2B97D5A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3800"/>
            <a:ext cx="3270250" cy="16319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51" name="Rectangle 11">
            <a:extLst>
              <a:ext uri="{FF2B5EF4-FFF2-40B4-BE49-F238E27FC236}">
                <a16:creationId xmlns:a16="http://schemas.microsoft.com/office/drawing/2014/main" id="{92742294-0B0A-F4AA-DCDF-F88C98B8B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960438"/>
            <a:ext cx="3076575" cy="17716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52" name="Rectangle 19">
            <a:extLst>
              <a:ext uri="{FF2B5EF4-FFF2-40B4-BE49-F238E27FC236}">
                <a16:creationId xmlns:a16="http://schemas.microsoft.com/office/drawing/2014/main" id="{5900C20A-D7FB-DC06-0682-A9917183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3832225"/>
            <a:ext cx="3078163" cy="17700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53" name="Rectangle 15">
            <a:extLst>
              <a:ext uri="{FF2B5EF4-FFF2-40B4-BE49-F238E27FC236}">
                <a16:creationId xmlns:a16="http://schemas.microsoft.com/office/drawing/2014/main" id="{734F54FD-AA40-2EC4-6502-D2B55726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902075"/>
            <a:ext cx="3235325" cy="16319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54" name="Text Box 14">
            <a:extLst>
              <a:ext uri="{FF2B5EF4-FFF2-40B4-BE49-F238E27FC236}">
                <a16:creationId xmlns:a16="http://schemas.microsoft.com/office/drawing/2014/main" id="{31B7D251-2F4F-7504-7A20-8838D605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979863"/>
            <a:ext cx="298608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5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ConcreteCollection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25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18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iterator()</a:t>
            </a:r>
          </a:p>
        </p:txBody>
      </p:sp>
      <p:sp>
        <p:nvSpPr>
          <p:cNvPr id="27655" name="Line 16">
            <a:extLst>
              <a:ext uri="{FF2B5EF4-FFF2-40B4-BE49-F238E27FC236}">
                <a16:creationId xmlns:a16="http://schemas.microsoft.com/office/drawing/2014/main" id="{2F49D561-CAE0-7B71-007A-3A5C7EC29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" y="4678363"/>
            <a:ext cx="322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6" name="Rectangle 2">
            <a:extLst>
              <a:ext uri="{FF2B5EF4-FFF2-40B4-BE49-F238E27FC236}">
                <a16:creationId xmlns:a16="http://schemas.microsoft.com/office/drawing/2014/main" id="{AFEC1CC9-8CD2-24BD-9A25-B89E011D4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013" y="-203200"/>
            <a:ext cx="8596312" cy="1255713"/>
          </a:xfrm>
        </p:spPr>
        <p:txBody>
          <a:bodyPr/>
          <a:lstStyle/>
          <a:p>
            <a:pPr eaLnBrk="1" hangingPunct="1"/>
            <a:r>
              <a:rPr lang="en-GB" altLang="ko-KR" sz="3200">
                <a:ea typeface="Gulim" panose="020B0600000101010101" pitchFamily="34" charset="-127"/>
              </a:rPr>
              <a:t>Iterator for Java Collection</a:t>
            </a:r>
            <a:endParaRPr lang="en-US" altLang="ko-KR" sz="3200">
              <a:ea typeface="Gulim" panose="020B0600000101010101" pitchFamily="34" charset="-127"/>
            </a:endParaRPr>
          </a:p>
        </p:txBody>
      </p:sp>
      <p:sp>
        <p:nvSpPr>
          <p:cNvPr id="27657" name="Text Box 4">
            <a:extLst>
              <a:ext uri="{FF2B5EF4-FFF2-40B4-BE49-F238E27FC236}">
                <a16:creationId xmlns:a16="http://schemas.microsoft.com/office/drawing/2014/main" id="{915510B6-C8F2-96D8-0A31-FB0DA07A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271588"/>
            <a:ext cx="25082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Collection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29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18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iterator()</a:t>
            </a:r>
          </a:p>
        </p:txBody>
      </p:sp>
      <p:sp>
        <p:nvSpPr>
          <p:cNvPr id="27658" name="Line 6">
            <a:extLst>
              <a:ext uri="{FF2B5EF4-FFF2-40B4-BE49-F238E27FC236}">
                <a16:creationId xmlns:a16="http://schemas.microsoft.com/office/drawing/2014/main" id="{AD4512F9-5237-6DF4-F7D3-EB37C1505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3" y="1970088"/>
            <a:ext cx="3255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9" name="Line 7">
            <a:extLst>
              <a:ext uri="{FF2B5EF4-FFF2-40B4-BE49-F238E27FC236}">
                <a16:creationId xmlns:a16="http://schemas.microsoft.com/office/drawing/2014/main" id="{4D21EE8F-CDEB-D8C0-5EF6-BF6AD77EE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4268788"/>
            <a:ext cx="288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7660" name="Text Box 10">
            <a:extLst>
              <a:ext uri="{FF2B5EF4-FFF2-40B4-BE49-F238E27FC236}">
                <a16:creationId xmlns:a16="http://schemas.microsoft.com/office/drawing/2014/main" id="{D83A8D9E-CED2-B8BD-2C21-2187DE61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1038225"/>
            <a:ext cx="29178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Iterator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29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18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hasNext()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27661" name="Line 12">
            <a:extLst>
              <a:ext uri="{FF2B5EF4-FFF2-40B4-BE49-F238E27FC236}">
                <a16:creationId xmlns:a16="http://schemas.microsoft.com/office/drawing/2014/main" id="{79B564BF-C6DA-475B-6E70-A0B5F1FBE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1736725"/>
            <a:ext cx="306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2" name="Text Box 18">
            <a:extLst>
              <a:ext uri="{FF2B5EF4-FFF2-40B4-BE49-F238E27FC236}">
                <a16:creationId xmlns:a16="http://schemas.microsoft.com/office/drawing/2014/main" id="{E001A296-6DF0-B377-7186-4E4C0283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3910013"/>
            <a:ext cx="25241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1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ConcreteIterator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21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1" lang="en-US" altLang="ko-KR" sz="18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hasNext()</a:t>
            </a:r>
          </a:p>
          <a:p>
            <a:pPr eaLnBrk="1" latin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kumimoji="1"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27663" name="Line 20">
            <a:extLst>
              <a:ext uri="{FF2B5EF4-FFF2-40B4-BE49-F238E27FC236}">
                <a16:creationId xmlns:a16="http://schemas.microsoft.com/office/drawing/2014/main" id="{BA75B19D-D6DD-3DC8-4BFC-D4E1D3AE9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4606925"/>
            <a:ext cx="306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4" name="Line 21">
            <a:extLst>
              <a:ext uri="{FF2B5EF4-FFF2-40B4-BE49-F238E27FC236}">
                <a16:creationId xmlns:a16="http://schemas.microsoft.com/office/drawing/2014/main" id="{469CF22A-AF2D-D2E1-7609-9E8EFF1C6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1888" y="5160963"/>
            <a:ext cx="28527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7665" name="Text Box 22">
            <a:extLst>
              <a:ext uri="{FF2B5EF4-FFF2-40B4-BE49-F238E27FC236}">
                <a16:creationId xmlns:a16="http://schemas.microsoft.com/office/drawing/2014/main" id="{08F07ABE-5884-9838-1D2F-B46C2695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14863"/>
            <a:ext cx="2257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ko-KR" sz="2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&lt;&lt;create&gt;&gt;</a:t>
            </a:r>
          </a:p>
        </p:txBody>
      </p:sp>
      <p:sp>
        <p:nvSpPr>
          <p:cNvPr id="27666" name="AutoShape 23">
            <a:extLst>
              <a:ext uri="{FF2B5EF4-FFF2-40B4-BE49-F238E27FC236}">
                <a16:creationId xmlns:a16="http://schemas.microsoft.com/office/drawing/2014/main" id="{6A4A314F-413D-76C7-078F-0CE4C1D3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2749550"/>
            <a:ext cx="212725" cy="190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67" name="Line 24">
            <a:extLst>
              <a:ext uri="{FF2B5EF4-FFF2-40B4-BE49-F238E27FC236}">
                <a16:creationId xmlns:a16="http://schemas.microsoft.com/office/drawing/2014/main" id="{3B500B21-FE79-1B59-6F45-85CCAE466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2952750"/>
            <a:ext cx="0" cy="857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7668" name="AutoShape 25">
            <a:extLst>
              <a:ext uri="{FF2B5EF4-FFF2-40B4-BE49-F238E27FC236}">
                <a16:creationId xmlns:a16="http://schemas.microsoft.com/office/drawing/2014/main" id="{06BE30A4-8DFE-DC19-63D9-D64EE9C8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836863"/>
            <a:ext cx="209550" cy="190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7669" name="Line 26">
            <a:extLst>
              <a:ext uri="{FF2B5EF4-FFF2-40B4-BE49-F238E27FC236}">
                <a16:creationId xmlns:a16="http://schemas.microsoft.com/office/drawing/2014/main" id="{E1910E90-9FE1-AF4F-0EFA-345C20F98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3038475"/>
            <a:ext cx="0" cy="8588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7670" name="AutoShape 27">
            <a:extLst>
              <a:ext uri="{FF2B5EF4-FFF2-40B4-BE49-F238E27FC236}">
                <a16:creationId xmlns:a16="http://schemas.microsoft.com/office/drawing/2014/main" id="{936C0A2C-DC99-CFA9-FDBD-15E125EDB8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3088" y="5999163"/>
            <a:ext cx="4937125" cy="981075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sz="29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27671" name="Text Box 28">
            <a:extLst>
              <a:ext uri="{FF2B5EF4-FFF2-40B4-BE49-F238E27FC236}">
                <a16:creationId xmlns:a16="http://schemas.microsoft.com/office/drawing/2014/main" id="{475BD1A4-CC4A-F4A8-49E9-72B3DAB5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6184900"/>
            <a:ext cx="41338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ko-KR" sz="2100">
                <a:solidFill>
                  <a:srgbClr val="0000CC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return new ConcreteIterator()</a:t>
            </a:r>
          </a:p>
        </p:txBody>
      </p:sp>
      <p:sp>
        <p:nvSpPr>
          <p:cNvPr id="27672" name="Line 29">
            <a:extLst>
              <a:ext uri="{FF2B5EF4-FFF2-40B4-BE49-F238E27FC236}">
                <a16:creationId xmlns:a16="http://schemas.microsoft.com/office/drawing/2014/main" id="{F2722D65-A298-B110-DBD5-FA65A4469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4972050"/>
            <a:ext cx="0" cy="10429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7" name="Rectangle 5">
            <a:extLst>
              <a:ext uri="{FF2B5EF4-FFF2-40B4-BE49-F238E27FC236}">
                <a16:creationId xmlns:a16="http://schemas.microsoft.com/office/drawing/2014/main" id="{300C0B34-4112-C0E8-BEAC-BAF9A4B8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37038"/>
            <a:ext cx="6411913" cy="31242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B2B6FE1-28E1-B1A8-196C-D2626E788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-182563"/>
            <a:ext cx="8596312" cy="1255713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Iterator in Java</a:t>
            </a:r>
          </a:p>
        </p:txBody>
      </p:sp>
      <p:sp>
        <p:nvSpPr>
          <p:cNvPr id="721924" name="Rectangle 3">
            <a:extLst>
              <a:ext uri="{FF2B5EF4-FFF2-40B4-BE49-F238E27FC236}">
                <a16:creationId xmlns:a16="http://schemas.microsoft.com/office/drawing/2014/main" id="{2ACA6285-6108-290C-A763-5EDD9CC5C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808038"/>
            <a:ext cx="9523413" cy="5867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When we look through the documentation for the Java: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/>
              <a:t>Support for the iterator pattern provided in the Java SDK is based on </a:t>
            </a:r>
            <a:r>
              <a:rPr lang="en-US" altLang="en-US" b="1"/>
              <a:t>Iterator interface</a:t>
            </a:r>
            <a:r>
              <a:rPr lang="en-US" altLang="en-US"/>
              <a:t>: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/>
              <a:t>Not abstract class (why?)</a:t>
            </a:r>
          </a:p>
          <a:p>
            <a:pPr marL="1143000" lvl="2" indent="-228600"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public interface Iterator {</a:t>
            </a:r>
          </a:p>
          <a:p>
            <a:pPr marL="1143000" lvl="2" indent="-228600"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public boolean hasNext();</a:t>
            </a:r>
          </a:p>
          <a:p>
            <a:pPr marL="1143000" lvl="2" indent="-228600"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public Object next();</a:t>
            </a:r>
          </a:p>
          <a:p>
            <a:pPr marL="1143000" lvl="2" indent="-228600"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public void remove();</a:t>
            </a:r>
          </a:p>
          <a:p>
            <a:pPr marL="1143000" lvl="2" indent="-228600">
              <a:lnSpc>
                <a:spcPct val="115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818616-BB36-13D7-B67B-3BC602CB7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06375"/>
            <a:ext cx="8596312" cy="1255713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GOF Iterator Pattern in Java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EB7CC8F6-9C17-21B2-7B07-6495AD050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93838"/>
            <a:ext cx="89154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en-US"/>
              <a:t>An Iterator object is an instance of a class that implements the Iterator interface: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6600CC"/>
                </a:solidFill>
              </a:rPr>
              <a:t>Java Iterator interface defines the hasNext(), next(), and remove() methods…</a:t>
            </a:r>
            <a:endParaRPr lang="en-US" altLang="en-US" sz="2800" b="1">
              <a:solidFill>
                <a:srgbClr val="6600CC"/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010D4569-8EDB-2FEF-212E-5A1BF2A287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33338"/>
            <a:ext cx="8596312" cy="1255713"/>
          </a:xfrm>
        </p:spPr>
        <p:txBody>
          <a:bodyPr lIns="101494" tIns="50748" rIns="101494" bIns="50748"/>
          <a:lstStyle/>
          <a:p>
            <a:r>
              <a:rPr lang="en-US" altLang="en-US" sz="4000"/>
              <a:t>Java Collections</a:t>
            </a:r>
          </a:p>
        </p:txBody>
      </p:sp>
      <p:pic>
        <p:nvPicPr>
          <p:cNvPr id="30723" name="Picture 6" descr="ccinterf">
            <a:extLst>
              <a:ext uri="{FF2B5EF4-FFF2-40B4-BE49-F238E27FC236}">
                <a16:creationId xmlns:a16="http://schemas.microsoft.com/office/drawing/2014/main" id="{F18881E7-0DEB-E951-C36B-50D456D6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265238"/>
            <a:ext cx="929640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8D4F23-FAC0-BAEF-EE21-2649ED70D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0" y="-106363"/>
            <a:ext cx="8793163" cy="1255713"/>
          </a:xfrm>
        </p:spPr>
        <p:txBody>
          <a:bodyPr/>
          <a:lstStyle/>
          <a:p>
            <a:pPr eaLnBrk="1" hangingPunct="1"/>
            <a:r>
              <a:rPr lang="en-US" altLang="en-US" sz="3600"/>
              <a:t>Java Collections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29353-F170-195E-4203-062240419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88" y="5126038"/>
            <a:ext cx="9451975" cy="1633537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chemeClr val="accent2"/>
                </a:solidFill>
              </a:rPr>
              <a:t>Hashtable</a:t>
            </a:r>
            <a:r>
              <a:rPr lang="en-US" altLang="en-US"/>
              <a:t> is an old (pre-Collections) class</a:t>
            </a:r>
          </a:p>
          <a:p>
            <a:pPr eaLnBrk="1" hangingPunct="1"/>
            <a:r>
              <a:rPr lang="en-US" altLang="en-US" sz="3200" b="1">
                <a:solidFill>
                  <a:schemeClr val="accent2"/>
                </a:solidFill>
              </a:rPr>
              <a:t>Hashtable</a:t>
            </a:r>
            <a:r>
              <a:rPr lang="en-US" altLang="en-US"/>
              <a:t> has been retrofitted to </a:t>
            </a:r>
            <a:r>
              <a:rPr lang="en-US" altLang="en-US">
                <a:solidFill>
                  <a:schemeClr val="tx2"/>
                </a:solidFill>
              </a:rPr>
              <a:t>implement</a:t>
            </a:r>
            <a:r>
              <a:rPr lang="en-US" altLang="en-US"/>
              <a:t> the </a:t>
            </a:r>
            <a:r>
              <a:rPr lang="en-US" altLang="en-US" b="1">
                <a:solidFill>
                  <a:schemeClr val="accent2"/>
                </a:solidFill>
              </a:rPr>
              <a:t>Map</a:t>
            </a:r>
            <a:r>
              <a:rPr lang="en-US" altLang="en-US"/>
              <a:t> interface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969D79C6-12F5-F56B-BD30-5137B3B8D1C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417637"/>
            <a:ext cx="4648200" cy="3286161"/>
            <a:chOff x="864" y="1056"/>
            <a:chExt cx="2352" cy="1632"/>
          </a:xfrm>
          <a:solidFill>
            <a:srgbClr val="FFFF00"/>
          </a:solidFill>
        </p:grpSpPr>
        <p:sp>
          <p:nvSpPr>
            <p:cNvPr id="9229" name="AutoShape 4">
              <a:extLst>
                <a:ext uri="{FF2B5EF4-FFF2-40B4-BE49-F238E27FC236}">
                  <a16:creationId xmlns:a16="http://schemas.microsoft.com/office/drawing/2014/main" id="{A5EEDA7A-3CB4-7BC0-FDF3-A65ED12F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864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rgbClr val="006600"/>
                  </a:solidFill>
                  <a:latin typeface="+mn-lt"/>
                </a:rPr>
                <a:t>Collection</a:t>
              </a:r>
            </a:p>
          </p:txBody>
        </p:sp>
        <p:sp>
          <p:nvSpPr>
            <p:cNvPr id="9230" name="AutoShape 5">
              <a:extLst>
                <a:ext uri="{FF2B5EF4-FFF2-40B4-BE49-F238E27FC236}">
                  <a16:creationId xmlns:a16="http://schemas.microsoft.com/office/drawing/2014/main" id="{415D3195-910B-FB2C-48D8-EB0C1C890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54"/>
              <a:ext cx="864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rgbClr val="006600"/>
                  </a:solidFill>
                  <a:latin typeface="+mn-lt"/>
                </a:rPr>
                <a:t>SortedSet</a:t>
              </a:r>
            </a:p>
          </p:txBody>
        </p:sp>
        <p:sp>
          <p:nvSpPr>
            <p:cNvPr id="9231" name="AutoShape 6">
              <a:extLst>
                <a:ext uri="{FF2B5EF4-FFF2-40B4-BE49-F238E27FC236}">
                  <a16:creationId xmlns:a16="http://schemas.microsoft.com/office/drawing/2014/main" id="{414B1FC5-A72E-9766-8FB1-FA61F23AE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682"/>
              <a:ext cx="864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rgbClr val="006600"/>
                  </a:solidFill>
                  <a:latin typeface="+mn-lt"/>
                </a:rPr>
                <a:t>List</a:t>
              </a:r>
            </a:p>
          </p:txBody>
        </p:sp>
        <p:sp>
          <p:nvSpPr>
            <p:cNvPr id="9232" name="AutoShape 7">
              <a:extLst>
                <a:ext uri="{FF2B5EF4-FFF2-40B4-BE49-F238E27FC236}">
                  <a16:creationId xmlns:a16="http://schemas.microsoft.com/office/drawing/2014/main" id="{D928B6BE-3CFE-7C7C-4484-901A1C27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82"/>
              <a:ext cx="864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rgbClr val="006600"/>
                  </a:solidFill>
                  <a:latin typeface="+mn-lt"/>
                </a:rPr>
                <a:t>Set</a:t>
              </a:r>
            </a:p>
          </p:txBody>
        </p:sp>
        <p:sp>
          <p:nvSpPr>
            <p:cNvPr id="9233" name="Line 8">
              <a:extLst>
                <a:ext uri="{FF2B5EF4-FFF2-40B4-BE49-F238E27FC236}">
                  <a16:creationId xmlns:a16="http://schemas.microsoft.com/office/drawing/2014/main" id="{3B49BEB3-0D16-A10A-12A3-79098B02F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392"/>
              <a:ext cx="624" cy="2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006600"/>
                </a:solidFill>
                <a:latin typeface="+mn-lt"/>
              </a:endParaRPr>
            </a:p>
          </p:txBody>
        </p:sp>
        <p:sp>
          <p:nvSpPr>
            <p:cNvPr id="9234" name="Line 9">
              <a:extLst>
                <a:ext uri="{FF2B5EF4-FFF2-40B4-BE49-F238E27FC236}">
                  <a16:creationId xmlns:a16="http://schemas.microsoft.com/office/drawing/2014/main" id="{8DAAAD61-E154-C72B-5370-4EBADC9D8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576" cy="2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006600"/>
                </a:solidFill>
                <a:latin typeface="+mn-lt"/>
              </a:endParaRPr>
            </a:p>
          </p:txBody>
        </p:sp>
        <p:sp>
          <p:nvSpPr>
            <p:cNvPr id="9235" name="Line 10">
              <a:extLst>
                <a:ext uri="{FF2B5EF4-FFF2-40B4-BE49-F238E27FC236}">
                  <a16:creationId xmlns:a16="http://schemas.microsoft.com/office/drawing/2014/main" id="{04DD8CE2-ADEC-03EB-FEBB-77209BEE1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16"/>
              <a:ext cx="0" cy="3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800">
                <a:solidFill>
                  <a:srgbClr val="006600"/>
                </a:solidFill>
                <a:latin typeface="+mn-lt"/>
              </a:endParaRP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A6AC5446-384D-D461-AA37-F522A1C5A0AC}"/>
              </a:ext>
            </a:extLst>
          </p:cNvPr>
          <p:cNvGrpSpPr>
            <a:grpSpLocks/>
          </p:cNvGrpSpPr>
          <p:nvPr/>
        </p:nvGrpSpPr>
        <p:grpSpPr bwMode="auto">
          <a:xfrm>
            <a:off x="5268912" y="1415459"/>
            <a:ext cx="2436547" cy="2190708"/>
            <a:chOff x="3696" y="1056"/>
            <a:chExt cx="960" cy="1006"/>
          </a:xfrm>
          <a:solidFill>
            <a:srgbClr val="FFCCFF"/>
          </a:solidFill>
        </p:grpSpPr>
        <p:sp>
          <p:nvSpPr>
            <p:cNvPr id="9226" name="AutoShape 11">
              <a:extLst>
                <a:ext uri="{FF2B5EF4-FFF2-40B4-BE49-F238E27FC236}">
                  <a16:creationId xmlns:a16="http://schemas.microsoft.com/office/drawing/2014/main" id="{1D68A99B-8E46-D7E4-74DF-7D11EAF5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28"/>
              <a:ext cx="960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800">
                  <a:solidFill>
                    <a:srgbClr val="0000CC"/>
                  </a:solidFill>
                  <a:latin typeface="+mn-lt"/>
                </a:rPr>
                <a:t>SortedMap</a:t>
              </a:r>
            </a:p>
          </p:txBody>
        </p:sp>
        <p:sp>
          <p:nvSpPr>
            <p:cNvPr id="9227" name="AutoShape 12">
              <a:extLst>
                <a:ext uri="{FF2B5EF4-FFF2-40B4-BE49-F238E27FC236}">
                  <a16:creationId xmlns:a16="http://schemas.microsoft.com/office/drawing/2014/main" id="{60DB5473-7CA7-A626-7A5B-B86C2CEF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864" cy="334"/>
            </a:xfrm>
            <a:prstGeom prst="flowChartProcess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800">
                  <a:solidFill>
                    <a:srgbClr val="0000CC"/>
                  </a:solidFill>
                  <a:latin typeface="+mn-lt"/>
                </a:rPr>
                <a:t>Map</a:t>
              </a:r>
            </a:p>
          </p:txBody>
        </p:sp>
        <p:sp>
          <p:nvSpPr>
            <p:cNvPr id="9228" name="Line 13">
              <a:extLst>
                <a:ext uri="{FF2B5EF4-FFF2-40B4-BE49-F238E27FC236}">
                  <a16:creationId xmlns:a16="http://schemas.microsoft.com/office/drawing/2014/main" id="{F4F933E8-CB62-8BC4-A500-208B18AB6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90"/>
              <a:ext cx="0" cy="3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D3A5D6C2-1D28-85DA-85A9-64CB0526AE53}"/>
              </a:ext>
            </a:extLst>
          </p:cNvPr>
          <p:cNvGrpSpPr>
            <a:grpSpLocks/>
          </p:cNvGrpSpPr>
          <p:nvPr/>
        </p:nvGrpSpPr>
        <p:grpSpPr bwMode="auto">
          <a:xfrm>
            <a:off x="7250111" y="2144969"/>
            <a:ext cx="2830513" cy="2558829"/>
            <a:chOff x="3984" y="1392"/>
            <a:chExt cx="1488" cy="1056"/>
          </a:xfrm>
          <a:solidFill>
            <a:srgbClr val="FFCCFF"/>
          </a:solidFill>
        </p:grpSpPr>
        <p:sp>
          <p:nvSpPr>
            <p:cNvPr id="9224" name="AutoShape 16">
              <a:extLst>
                <a:ext uri="{FF2B5EF4-FFF2-40B4-BE49-F238E27FC236}">
                  <a16:creationId xmlns:a16="http://schemas.microsoft.com/office/drawing/2014/main" id="{95952AAE-A04B-4D97-F839-63B334929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12"/>
              <a:ext cx="960" cy="336"/>
            </a:xfrm>
            <a:prstGeom prst="flowChartProcess">
              <a:avLst/>
            </a:prstGeom>
            <a:grp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800">
                  <a:solidFill>
                    <a:srgbClr val="0000CC"/>
                  </a:solidFill>
                  <a:latin typeface="+mn-lt"/>
                </a:rPr>
                <a:t>Hashtable</a:t>
              </a:r>
            </a:p>
          </p:txBody>
        </p:sp>
        <p:sp>
          <p:nvSpPr>
            <p:cNvPr id="9225" name="Line 17">
              <a:extLst>
                <a:ext uri="{FF2B5EF4-FFF2-40B4-BE49-F238E27FC236}">
                  <a16:creationId xmlns:a16="http://schemas.microsoft.com/office/drawing/2014/main" id="{33E282EE-C5A1-0784-ADC9-6E5708862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1008" cy="720"/>
            </a:xfrm>
            <a:prstGeom prst="line">
              <a:avLst/>
            </a:prstGeom>
            <a:grp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31751" name="AutoShape 23">
            <a:extLst>
              <a:ext uri="{FF2B5EF4-FFF2-40B4-BE49-F238E27FC236}">
                <a16:creationId xmlns:a16="http://schemas.microsoft.com/office/drawing/2014/main" id="{A371953D-5CD5-E3D5-CDC4-5520E3A6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2117725"/>
            <a:ext cx="212725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2" name="AutoShape 23">
            <a:extLst>
              <a:ext uri="{FF2B5EF4-FFF2-40B4-BE49-F238E27FC236}">
                <a16:creationId xmlns:a16="http://schemas.microsoft.com/office/drawing/2014/main" id="{B53F0E24-BB23-17EF-5B03-94C21C78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335338"/>
            <a:ext cx="212725" cy="190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3" name="AutoShape 23">
            <a:extLst>
              <a:ext uri="{FF2B5EF4-FFF2-40B4-BE49-F238E27FC236}">
                <a16:creationId xmlns:a16="http://schemas.microsoft.com/office/drawing/2014/main" id="{3BEF108D-FFFA-75BB-C281-4896E21879CA}"/>
              </a:ext>
            </a:extLst>
          </p:cNvPr>
          <p:cNvSpPr>
            <a:spLocks noChangeArrowheads="1"/>
          </p:cNvSpPr>
          <p:nvPr/>
        </p:nvSpPr>
        <p:spPr bwMode="auto">
          <a:xfrm rot="-2269639">
            <a:off x="7212013" y="2078038"/>
            <a:ext cx="249237" cy="2413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4" name="AutoShape 23">
            <a:extLst>
              <a:ext uri="{FF2B5EF4-FFF2-40B4-BE49-F238E27FC236}">
                <a16:creationId xmlns:a16="http://schemas.microsoft.com/office/drawing/2014/main" id="{927B22EF-4F8E-7048-388C-36223D229CB6}"/>
              </a:ext>
            </a:extLst>
          </p:cNvPr>
          <p:cNvSpPr>
            <a:spLocks noChangeArrowheads="1"/>
          </p:cNvSpPr>
          <p:nvPr/>
        </p:nvSpPr>
        <p:spPr bwMode="auto">
          <a:xfrm rot="-3126689">
            <a:off x="2993232" y="2053431"/>
            <a:ext cx="261938" cy="1936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1755" name="AutoShape 23">
            <a:extLst>
              <a:ext uri="{FF2B5EF4-FFF2-40B4-BE49-F238E27FC236}">
                <a16:creationId xmlns:a16="http://schemas.microsoft.com/office/drawing/2014/main" id="{3BD17207-780C-8A63-AAEE-BE744E710A3B}"/>
              </a:ext>
            </a:extLst>
          </p:cNvPr>
          <p:cNvSpPr>
            <a:spLocks noChangeArrowheads="1"/>
          </p:cNvSpPr>
          <p:nvPr/>
        </p:nvSpPr>
        <p:spPr bwMode="auto">
          <a:xfrm rot="2575693">
            <a:off x="2273300" y="2006600"/>
            <a:ext cx="263525" cy="2571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6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5CD7744A-5163-B778-EA54-35C353CB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852863"/>
            <a:ext cx="1239837" cy="2259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D8825B67-5F40-B0B5-61DB-902AB8B94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98438"/>
            <a:ext cx="992187" cy="54133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Collection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1B05B45A-C7B1-22EA-1A00-05E64FD4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441575"/>
            <a:ext cx="995362" cy="5429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0CD2EEA7-9E61-9E01-4651-E23016D0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552700"/>
            <a:ext cx="990600" cy="5413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47AFC5E4-091B-1AA7-EA95-F74075948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462213"/>
            <a:ext cx="992187" cy="54133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Queue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A693D7EF-64E4-B274-2B2B-7E352CE8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705350"/>
            <a:ext cx="1073150" cy="5413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SortedSet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D07B9094-D66E-6EFF-2FCA-FDF23180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198438"/>
            <a:ext cx="1044575" cy="54133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Map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5DFDDE75-D988-2CDE-819E-EF012248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2400300"/>
            <a:ext cx="1076325" cy="541338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«</a:t>
            </a:r>
            <a:r>
              <a:rPr lang="en-NZ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13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»</a:t>
            </a:r>
            <a:endParaRPr lang="en-NZ" altLang="en-US" sz="13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SortedMap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2" name="AutoShape 11">
            <a:extLst>
              <a:ext uri="{FF2B5EF4-FFF2-40B4-BE49-F238E27FC236}">
                <a16:creationId xmlns:a16="http://schemas.microsoft.com/office/drawing/2014/main" id="{BF3DEC6F-DC96-166D-DC78-1B980B81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776288"/>
            <a:ext cx="249237" cy="4508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03" name="AutoShape 12">
            <a:extLst>
              <a:ext uri="{FF2B5EF4-FFF2-40B4-BE49-F238E27FC236}">
                <a16:creationId xmlns:a16="http://schemas.microsoft.com/office/drawing/2014/main" id="{8BF45318-5949-788F-F9F6-30E70A7A503A}"/>
              </a:ext>
            </a:extLst>
          </p:cNvPr>
          <p:cNvCxnSpPr>
            <a:cxnSpLocks noChangeShapeType="1"/>
            <a:stCxn id="33797" idx="0"/>
            <a:endCxn id="33802" idx="3"/>
          </p:cNvCxnSpPr>
          <p:nvPr/>
        </p:nvCxnSpPr>
        <p:spPr bwMode="auto">
          <a:xfrm flipH="1" flipV="1">
            <a:off x="3505200" y="1227138"/>
            <a:ext cx="49213" cy="1325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AutoShape 13">
            <a:extLst>
              <a:ext uri="{FF2B5EF4-FFF2-40B4-BE49-F238E27FC236}">
                <a16:creationId xmlns:a16="http://schemas.microsoft.com/office/drawing/2014/main" id="{3363A9BB-34EC-6421-D493-CBBD433C3CD5}"/>
              </a:ext>
            </a:extLst>
          </p:cNvPr>
          <p:cNvCxnSpPr>
            <a:cxnSpLocks noChangeShapeType="1"/>
            <a:stCxn id="33798" idx="0"/>
            <a:endCxn id="33802" idx="3"/>
          </p:cNvCxnSpPr>
          <p:nvPr/>
        </p:nvCxnSpPr>
        <p:spPr bwMode="auto">
          <a:xfrm rot="5400000" flipH="1">
            <a:off x="3611562" y="1120776"/>
            <a:ext cx="1235075" cy="1447800"/>
          </a:xfrm>
          <a:prstGeom prst="bentConnector3">
            <a:avLst>
              <a:gd name="adj1" fmla="val 5008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5" name="AutoShape 14">
            <a:extLst>
              <a:ext uri="{FF2B5EF4-FFF2-40B4-BE49-F238E27FC236}">
                <a16:creationId xmlns:a16="http://schemas.microsoft.com/office/drawing/2014/main" id="{58911B66-9DA8-DAB8-E27D-3FC8E57941F0}"/>
              </a:ext>
            </a:extLst>
          </p:cNvPr>
          <p:cNvCxnSpPr>
            <a:cxnSpLocks noChangeShapeType="1"/>
            <a:stCxn id="33796" idx="0"/>
            <a:endCxn id="33802" idx="3"/>
          </p:cNvCxnSpPr>
          <p:nvPr/>
        </p:nvCxnSpPr>
        <p:spPr bwMode="auto">
          <a:xfrm rot="-5400000">
            <a:off x="2215356" y="1151732"/>
            <a:ext cx="1214437" cy="1365250"/>
          </a:xfrm>
          <a:prstGeom prst="bentConnector3">
            <a:avLst>
              <a:gd name="adj1" fmla="val 5008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AutoShape 15">
            <a:extLst>
              <a:ext uri="{FF2B5EF4-FFF2-40B4-BE49-F238E27FC236}">
                <a16:creationId xmlns:a16="http://schemas.microsoft.com/office/drawing/2014/main" id="{3647F511-3424-86A7-E8D6-8715793C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776288"/>
            <a:ext cx="247650" cy="4508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07" name="AutoShape 16">
            <a:extLst>
              <a:ext uri="{FF2B5EF4-FFF2-40B4-BE49-F238E27FC236}">
                <a16:creationId xmlns:a16="http://schemas.microsoft.com/office/drawing/2014/main" id="{60EDD669-067D-75D1-F5BD-0C4FB06235D4}"/>
              </a:ext>
            </a:extLst>
          </p:cNvPr>
          <p:cNvCxnSpPr>
            <a:cxnSpLocks noChangeShapeType="1"/>
            <a:stCxn id="33801" idx="0"/>
            <a:endCxn id="33806" idx="3"/>
          </p:cNvCxnSpPr>
          <p:nvPr/>
        </p:nvCxnSpPr>
        <p:spPr bwMode="auto">
          <a:xfrm flipV="1">
            <a:off x="8220075" y="1227138"/>
            <a:ext cx="0" cy="11731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Text Box 17">
            <a:extLst>
              <a:ext uri="{FF2B5EF4-FFF2-40B4-BE49-F238E27FC236}">
                <a16:creationId xmlns:a16="http://schemas.microsoft.com/office/drawing/2014/main" id="{B6E983FA-D9A0-5F9E-A2F9-AE1CF23F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6986588"/>
            <a:ext cx="911225" cy="344487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TreeSet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09" name="AutoShape 18">
            <a:extLst>
              <a:ext uri="{FF2B5EF4-FFF2-40B4-BE49-F238E27FC236}">
                <a16:creationId xmlns:a16="http://schemas.microsoft.com/office/drawing/2014/main" id="{A692A5F2-2838-E7AA-0B7A-DFCC2DD1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2992438"/>
            <a:ext cx="247650" cy="4524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10" name="AutoShape 19">
            <a:extLst>
              <a:ext uri="{FF2B5EF4-FFF2-40B4-BE49-F238E27FC236}">
                <a16:creationId xmlns:a16="http://schemas.microsoft.com/office/drawing/2014/main" id="{E421ABB4-147F-9371-5EA7-7DCC2695DB99}"/>
              </a:ext>
            </a:extLst>
          </p:cNvPr>
          <p:cNvCxnSpPr>
            <a:cxnSpLocks noChangeShapeType="1"/>
            <a:stCxn id="33799" idx="0"/>
            <a:endCxn id="33809" idx="3"/>
          </p:cNvCxnSpPr>
          <p:nvPr/>
        </p:nvCxnSpPr>
        <p:spPr bwMode="auto">
          <a:xfrm rot="5400000" flipH="1">
            <a:off x="1467644" y="4074319"/>
            <a:ext cx="1260475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Text Box 20">
            <a:extLst>
              <a:ext uri="{FF2B5EF4-FFF2-40B4-BE49-F238E27FC236}">
                <a16:creationId xmlns:a16="http://schemas.microsoft.com/office/drawing/2014/main" id="{3ACF4B17-1978-18F4-A383-CEA93C51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24400"/>
            <a:ext cx="993775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HashSet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2" name="Text Box 21">
            <a:extLst>
              <a:ext uri="{FF2B5EF4-FFF2-40B4-BE49-F238E27FC236}">
                <a16:creationId xmlns:a16="http://schemas.microsoft.com/office/drawing/2014/main" id="{22ADA64C-38AE-AAA7-8D49-B2E7B5E48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891338"/>
            <a:ext cx="909638" cy="5715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Linked</a:t>
            </a:r>
            <a:b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HashSet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3" name="Text Box 22">
            <a:extLst>
              <a:ext uri="{FF2B5EF4-FFF2-40B4-BE49-F238E27FC236}">
                <a16:creationId xmlns:a16="http://schemas.microsoft.com/office/drawing/2014/main" id="{4379C6FF-53BC-25E7-F99B-C3E83343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724400"/>
            <a:ext cx="744537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Vector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4" name="Text Box 23">
            <a:extLst>
              <a:ext uri="{FF2B5EF4-FFF2-40B4-BE49-F238E27FC236}">
                <a16:creationId xmlns:a16="http://schemas.microsoft.com/office/drawing/2014/main" id="{185842CC-402B-2F80-5814-49D8D2A81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4724400"/>
            <a:ext cx="995363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ArrayList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5" name="Text Box 24">
            <a:extLst>
              <a:ext uri="{FF2B5EF4-FFF2-40B4-BE49-F238E27FC236}">
                <a16:creationId xmlns:a16="http://schemas.microsoft.com/office/drawing/2014/main" id="{61756BFB-1E90-675A-5378-68E9F674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4724400"/>
            <a:ext cx="1158875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LinkedList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6" name="Text Box 25">
            <a:extLst>
              <a:ext uri="{FF2B5EF4-FFF2-40B4-BE49-F238E27FC236}">
                <a16:creationId xmlns:a16="http://schemas.microsoft.com/office/drawing/2014/main" id="{6D170B29-8BBF-EC03-E10D-E4CA71E4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4724400"/>
            <a:ext cx="1158875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TreeMap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7" name="Text Box 26">
            <a:extLst>
              <a:ext uri="{FF2B5EF4-FFF2-40B4-BE49-F238E27FC236}">
                <a16:creationId xmlns:a16="http://schemas.microsoft.com/office/drawing/2014/main" id="{9E8ABECE-1167-D18C-FD6A-CE638F73E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4724400"/>
            <a:ext cx="1158875" cy="3429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50397" rIns="0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NZ" altLang="en-US" sz="1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HashMap</a:t>
            </a:r>
            <a:endParaRPr lang="en-US" altLang="en-US" sz="1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18" name="AutoShape 27">
            <a:extLst>
              <a:ext uri="{FF2B5EF4-FFF2-40B4-BE49-F238E27FC236}">
                <a16:creationId xmlns:a16="http://schemas.microsoft.com/office/drawing/2014/main" id="{5A2BFF9F-6E7E-9592-9B2A-EC968F1A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3087688"/>
            <a:ext cx="249237" cy="4540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19" name="AutoShape 28">
            <a:extLst>
              <a:ext uri="{FF2B5EF4-FFF2-40B4-BE49-F238E27FC236}">
                <a16:creationId xmlns:a16="http://schemas.microsoft.com/office/drawing/2014/main" id="{47434499-A9A4-9396-CBC5-9E94604F83C9}"/>
              </a:ext>
            </a:extLst>
          </p:cNvPr>
          <p:cNvCxnSpPr>
            <a:cxnSpLocks noChangeShapeType="1"/>
            <a:stCxn id="33813" idx="0"/>
            <a:endCxn id="33818" idx="3"/>
          </p:cNvCxnSpPr>
          <p:nvPr/>
        </p:nvCxnSpPr>
        <p:spPr bwMode="auto">
          <a:xfrm flipV="1">
            <a:off x="3505200" y="3541713"/>
            <a:ext cx="0" cy="11826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9">
            <a:extLst>
              <a:ext uri="{FF2B5EF4-FFF2-40B4-BE49-F238E27FC236}">
                <a16:creationId xmlns:a16="http://schemas.microsoft.com/office/drawing/2014/main" id="{CC77643A-E8F3-9232-68C4-FA150D2A3BDE}"/>
              </a:ext>
            </a:extLst>
          </p:cNvPr>
          <p:cNvCxnSpPr>
            <a:cxnSpLocks noChangeShapeType="1"/>
            <a:stCxn id="33814" idx="0"/>
            <a:endCxn id="33818" idx="3"/>
          </p:cNvCxnSpPr>
          <p:nvPr/>
        </p:nvCxnSpPr>
        <p:spPr bwMode="auto">
          <a:xfrm rot="5400000" flipH="1">
            <a:off x="3555206" y="3491707"/>
            <a:ext cx="1182687" cy="1282700"/>
          </a:xfrm>
          <a:prstGeom prst="bent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0">
            <a:extLst>
              <a:ext uri="{FF2B5EF4-FFF2-40B4-BE49-F238E27FC236}">
                <a16:creationId xmlns:a16="http://schemas.microsoft.com/office/drawing/2014/main" id="{A8C4CBDA-513E-6098-B8F6-16C49185644C}"/>
              </a:ext>
            </a:extLst>
          </p:cNvPr>
          <p:cNvCxnSpPr>
            <a:cxnSpLocks noChangeShapeType="1"/>
            <a:stCxn id="33815" idx="0"/>
            <a:endCxn id="33818" idx="3"/>
          </p:cNvCxnSpPr>
          <p:nvPr/>
        </p:nvCxnSpPr>
        <p:spPr bwMode="auto">
          <a:xfrm rot="5400000" flipH="1">
            <a:off x="4217194" y="2829719"/>
            <a:ext cx="1182687" cy="2606675"/>
          </a:xfrm>
          <a:prstGeom prst="bent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AutoShape 31">
            <a:extLst>
              <a:ext uri="{FF2B5EF4-FFF2-40B4-BE49-F238E27FC236}">
                <a16:creationId xmlns:a16="http://schemas.microsoft.com/office/drawing/2014/main" id="{3A6D2AE2-3123-9EE2-2DAF-609279213F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95900" y="2787650"/>
            <a:ext cx="520700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23" name="AutoShape 32">
            <a:extLst>
              <a:ext uri="{FF2B5EF4-FFF2-40B4-BE49-F238E27FC236}">
                <a16:creationId xmlns:a16="http://schemas.microsoft.com/office/drawing/2014/main" id="{A2141181-200C-99EC-65A7-987B981C41B3}"/>
              </a:ext>
            </a:extLst>
          </p:cNvPr>
          <p:cNvCxnSpPr>
            <a:cxnSpLocks noChangeShapeType="1"/>
            <a:stCxn id="33815" idx="0"/>
            <a:endCxn id="33822" idx="3"/>
          </p:cNvCxnSpPr>
          <p:nvPr/>
        </p:nvCxnSpPr>
        <p:spPr bwMode="auto">
          <a:xfrm rot="5400000" flipH="1">
            <a:off x="4973638" y="3586162"/>
            <a:ext cx="1828800" cy="447675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3">
            <a:extLst>
              <a:ext uri="{FF2B5EF4-FFF2-40B4-BE49-F238E27FC236}">
                <a16:creationId xmlns:a16="http://schemas.microsoft.com/office/drawing/2014/main" id="{8D168EAD-CEEE-36CC-33E8-E418BE01B965}"/>
              </a:ext>
            </a:extLst>
          </p:cNvPr>
          <p:cNvCxnSpPr>
            <a:cxnSpLocks noChangeShapeType="1"/>
            <a:stCxn id="33811" idx="0"/>
            <a:endCxn id="33809" idx="3"/>
          </p:cNvCxnSpPr>
          <p:nvPr/>
        </p:nvCxnSpPr>
        <p:spPr bwMode="auto">
          <a:xfrm rot="-5400000">
            <a:off x="734219" y="3361531"/>
            <a:ext cx="1279525" cy="1446213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5" name="AutoShape 34">
            <a:extLst>
              <a:ext uri="{FF2B5EF4-FFF2-40B4-BE49-F238E27FC236}">
                <a16:creationId xmlns:a16="http://schemas.microsoft.com/office/drawing/2014/main" id="{45D9AD57-AA42-590A-25B7-08AEEEC3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5110163"/>
            <a:ext cx="247650" cy="4540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26" name="AutoShape 35">
            <a:extLst>
              <a:ext uri="{FF2B5EF4-FFF2-40B4-BE49-F238E27FC236}">
                <a16:creationId xmlns:a16="http://schemas.microsoft.com/office/drawing/2014/main" id="{91E56128-40FD-1C3F-648F-6A7A03C7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5303838"/>
            <a:ext cx="247650" cy="4540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3827" name="AutoShape 36">
            <a:extLst>
              <a:ext uri="{FF2B5EF4-FFF2-40B4-BE49-F238E27FC236}">
                <a16:creationId xmlns:a16="http://schemas.microsoft.com/office/drawing/2014/main" id="{96E38EA4-C691-60F6-FE93-E8F1436E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2924175"/>
            <a:ext cx="247650" cy="4524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33828" name="AutoShape 37">
            <a:extLst>
              <a:ext uri="{FF2B5EF4-FFF2-40B4-BE49-F238E27FC236}">
                <a16:creationId xmlns:a16="http://schemas.microsoft.com/office/drawing/2014/main" id="{CF986E0C-EB2B-2F88-9DDC-AF82483A5271}"/>
              </a:ext>
            </a:extLst>
          </p:cNvPr>
          <p:cNvCxnSpPr>
            <a:cxnSpLocks noChangeShapeType="1"/>
            <a:stCxn id="33812" idx="0"/>
            <a:endCxn id="33825" idx="3"/>
          </p:cNvCxnSpPr>
          <p:nvPr/>
        </p:nvCxnSpPr>
        <p:spPr bwMode="auto">
          <a:xfrm rot="-5400000">
            <a:off x="-54768" y="6226969"/>
            <a:ext cx="1327150" cy="1587"/>
          </a:xfrm>
          <a:prstGeom prst="bentConnector3">
            <a:avLst>
              <a:gd name="adj1" fmla="val 499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9" name="AutoShape 38">
            <a:extLst>
              <a:ext uri="{FF2B5EF4-FFF2-40B4-BE49-F238E27FC236}">
                <a16:creationId xmlns:a16="http://schemas.microsoft.com/office/drawing/2014/main" id="{81D68CEA-86E3-AC0D-E74C-71220D0920B4}"/>
              </a:ext>
            </a:extLst>
          </p:cNvPr>
          <p:cNvCxnSpPr>
            <a:cxnSpLocks noChangeShapeType="1"/>
            <a:stCxn id="33808" idx="0"/>
            <a:endCxn id="33826" idx="3"/>
          </p:cNvCxnSpPr>
          <p:nvPr/>
        </p:nvCxnSpPr>
        <p:spPr bwMode="auto">
          <a:xfrm rot="5400000" flipH="1">
            <a:off x="1483519" y="6371432"/>
            <a:ext cx="1228725" cy="1587"/>
          </a:xfrm>
          <a:prstGeom prst="bentConnector3">
            <a:avLst>
              <a:gd name="adj1" fmla="val 49917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0" name="AutoShape 39">
            <a:extLst>
              <a:ext uri="{FF2B5EF4-FFF2-40B4-BE49-F238E27FC236}">
                <a16:creationId xmlns:a16="http://schemas.microsoft.com/office/drawing/2014/main" id="{994B6DD9-ABEC-C973-886E-47C7E668E05C}"/>
              </a:ext>
            </a:extLst>
          </p:cNvPr>
          <p:cNvCxnSpPr>
            <a:cxnSpLocks noChangeShapeType="1"/>
            <a:stCxn id="33816" idx="0"/>
            <a:endCxn id="33827" idx="3"/>
          </p:cNvCxnSpPr>
          <p:nvPr/>
        </p:nvCxnSpPr>
        <p:spPr bwMode="auto">
          <a:xfrm rot="-5400000">
            <a:off x="7401719" y="3906044"/>
            <a:ext cx="1347787" cy="288925"/>
          </a:xfrm>
          <a:prstGeom prst="bentConnector3">
            <a:avLst>
              <a:gd name="adj1" fmla="val 5006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1" name="AutoShape 40">
            <a:extLst>
              <a:ext uri="{FF2B5EF4-FFF2-40B4-BE49-F238E27FC236}">
                <a16:creationId xmlns:a16="http://schemas.microsoft.com/office/drawing/2014/main" id="{7B658D01-7460-6A5B-92EC-2FCFD44C9E85}"/>
              </a:ext>
            </a:extLst>
          </p:cNvPr>
          <p:cNvCxnSpPr>
            <a:cxnSpLocks noChangeShapeType="1"/>
            <a:stCxn id="33817" idx="0"/>
            <a:endCxn id="33832" idx="3"/>
          </p:cNvCxnSpPr>
          <p:nvPr/>
        </p:nvCxnSpPr>
        <p:spPr bwMode="auto">
          <a:xfrm rot="5400000" flipH="1">
            <a:off x="7071519" y="2458244"/>
            <a:ext cx="4087812" cy="4445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2" name="AutoShape 41">
            <a:extLst>
              <a:ext uri="{FF2B5EF4-FFF2-40B4-BE49-F238E27FC236}">
                <a16:creationId xmlns:a16="http://schemas.microsoft.com/office/drawing/2014/main" id="{3DCA42C1-6D61-EDDF-4699-0DF2CB5832E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522494" y="527844"/>
            <a:ext cx="522288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r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528E87-0AB5-F14D-DC64-B4FEE091E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-106363"/>
            <a:ext cx="9172575" cy="1255713"/>
          </a:xfrm>
        </p:spPr>
        <p:txBody>
          <a:bodyPr/>
          <a:lstStyle/>
          <a:p>
            <a:r>
              <a:rPr lang="en-US" altLang="en-US" sz="3600"/>
              <a:t>Iterating Through a Hashtable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4DDB3E91-32ED-5478-5DD9-85FDCFCB0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96012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Hashtable does not implement Collection: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en-US" sz="2800"/>
              <a:t>Therefore does not have any method to return an Iterator object for the keys  and values in the table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 b="1"/>
              <a:t>Instead: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 b="1">
                <a:solidFill>
                  <a:srgbClr val="7030A0"/>
                </a:solidFill>
              </a:rPr>
              <a:t>entrySet() returns the Set of entries 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 b="1">
                <a:solidFill>
                  <a:srgbClr val="7030A0"/>
                </a:solidFill>
              </a:rPr>
              <a:t>keySet() returns a Set of the keys in the table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 b="1">
                <a:solidFill>
                  <a:srgbClr val="7030A0"/>
                </a:solidFill>
              </a:rPr>
              <a:t>values() returns a Collection of values in the table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b="1">
                <a:solidFill>
                  <a:srgbClr val="0000CC"/>
                </a:solidFill>
              </a:rPr>
              <a:t>iterator() can be invoked on these collection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9274CE-1929-36D6-A1AB-3E7DB794B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Iterator interface in Java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9749609-9B48-DE23-D09A-AA94A9B5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80625" cy="6827837"/>
          </a:xfrm>
          <a:solidFill>
            <a:srgbClr val="FFFFCC"/>
          </a:solidFill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public interface java.util.Iterator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boolean hasNext();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Object next();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void remove();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public interface java.util.Collection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... // List, Set extend Collection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Iterator iterator();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public interface java.util.Map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/>
              <a:t>  ...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Set keySet();         // keys,values are Collections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  public Collection values();  // (can call iterator() on them)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  <a:endParaRPr lang="en-US" altLang="en-US" sz="36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DA-7265-7903-E001-345008781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808038"/>
            <a:ext cx="41243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6992D1E-6D0E-221D-B0CB-10CD3028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4618038"/>
            <a:ext cx="8001000" cy="22860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C57E863-C810-E498-0313-5130E1D334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306388"/>
            <a:ext cx="8569325" cy="563562"/>
          </a:xfrm>
        </p:spPr>
        <p:txBody>
          <a:bodyPr/>
          <a:lstStyle/>
          <a:p>
            <a:r>
              <a:rPr lang="en-US" altLang="en-US" sz="4000"/>
              <a:t>Background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6EAEA33F-140A-17B3-65EC-87FA908EC2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189038"/>
            <a:ext cx="9598025" cy="62166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Traversing through  elements in an aggregation is a very common problem in programming: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b="1">
                <a:solidFill>
                  <a:srgbClr val="7030A0"/>
                </a:solidFill>
              </a:rPr>
              <a:t>Iterators provide a uniform way of doing this …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>
                <a:solidFill>
                  <a:schemeClr val="tx1"/>
                </a:solidFill>
              </a:rPr>
              <a:t>Using an iterator, we don’t need to know: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How the collection is implemented!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Concurrent access and Synchronization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Different methods for iterating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42D21-673F-C8CD-5E2D-6631A828A465}"/>
              </a:ext>
            </a:extLst>
          </p:cNvPr>
          <p:cNvSpPr/>
          <p:nvPr/>
        </p:nvSpPr>
        <p:spPr bwMode="auto">
          <a:xfrm>
            <a:off x="0" y="5456238"/>
            <a:ext cx="6030913" cy="1066800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983734E-7C40-F91E-9A5C-7603A4024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182563"/>
            <a:ext cx="8988425" cy="1092201"/>
          </a:xfrm>
        </p:spPr>
        <p:txBody>
          <a:bodyPr/>
          <a:lstStyle/>
          <a:p>
            <a:pPr eaLnBrk="1" hangingPunct="1"/>
            <a:r>
              <a:rPr lang="en-US" altLang="en-US" sz="3200"/>
              <a:t>The List Interface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DF6AD4-4D14-7407-63B4-832436B9E0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15913" y="579438"/>
            <a:ext cx="9764712" cy="61404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3100"/>
              <a:t>java.util.List interface: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public interface List extends Collection {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Object get(int index);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Object set(int index, Object element);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void add(int index, Object element);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Object remove(int index);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boolean addAll(int index, Collection c);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int indexOf(Object o);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int lastIndexOf(Object);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ListIterator listIterator();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ListIterator listIterator(int index);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List subList(int from, int to);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8264D-FA69-7F37-380F-B35971B3F01E}"/>
              </a:ext>
            </a:extLst>
          </p:cNvPr>
          <p:cNvSpPr txBox="1"/>
          <p:nvPr/>
        </p:nvSpPr>
        <p:spPr>
          <a:xfrm rot="18704953">
            <a:off x="7523956" y="1564482"/>
            <a:ext cx="1585913" cy="8318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srgbClr val="0000CC"/>
                </a:solidFill>
                <a:latin typeface="+mn-lt"/>
              </a:rPr>
              <a:t>Skip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873611B-715D-7895-3B69-36AFA732C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07113" y="2332038"/>
            <a:ext cx="3349625" cy="9144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3200"/>
              <a:t>The ListIterator Interface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44F6071-BDE1-4111-7460-65A46C8AD9E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92113" y="198438"/>
            <a:ext cx="9906000" cy="59118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java.util.ListIterator interface: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public interface ListIterator extends Iterator {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boolean hasNext();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Object next();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boolean hasPrevious();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Object previous();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int nextIndex();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int previousIndex();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void remove();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void set(Object o);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void add(Object o);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}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FDC09-BDFE-6BAA-D920-491ED45BF4C5}"/>
              </a:ext>
            </a:extLst>
          </p:cNvPr>
          <p:cNvSpPr txBox="1"/>
          <p:nvPr/>
        </p:nvSpPr>
        <p:spPr>
          <a:xfrm rot="18704953">
            <a:off x="7523956" y="4612482"/>
            <a:ext cx="1585913" cy="8318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srgbClr val="0000CC"/>
                </a:solidFill>
                <a:latin typeface="+mn-lt"/>
              </a:rPr>
              <a:t>Skip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E52C14A-3F39-3FBD-B286-A81A6D24C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6513"/>
            <a:ext cx="8567738" cy="923925"/>
          </a:xfrm>
        </p:spPr>
        <p:txBody>
          <a:bodyPr/>
          <a:lstStyle/>
          <a:p>
            <a:r>
              <a:rPr lang="en-US" altLang="en-US" sz="3600"/>
              <a:t>Iterators in Java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9B16145B-764C-6E11-33F2-D28D52020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" y="960438"/>
            <a:ext cx="10080625" cy="5715000"/>
          </a:xfrm>
        </p:spPr>
        <p:txBody>
          <a:bodyPr/>
          <a:lstStyle/>
          <a:p>
            <a:r>
              <a:rPr lang="en-US" altLang="en-US" sz="3100"/>
              <a:t>All Java collections have a method </a:t>
            </a:r>
            <a:r>
              <a:rPr lang="en-US" altLang="en-US" sz="3100" b="1"/>
              <a:t>iterator</a:t>
            </a:r>
            <a:r>
              <a:rPr lang="en-US" altLang="en-US" sz="3100"/>
              <a:t> that returns an iterator for the elements of the collection</a:t>
            </a:r>
          </a:p>
          <a:p>
            <a:endParaRPr lang="en-US" altLang="en-US" sz="30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List list = new ArrayList();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... add some elements ...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600" b="1">
              <a:solidFill>
                <a:srgbClr val="0066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for (Iterator itr = list.iterator(); itr.hasNext())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  BankAccount ba = (BankAccount)itr.next();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  System.out.println(ba);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778245" name="Text Box 5">
            <a:extLst>
              <a:ext uri="{FF2B5EF4-FFF2-40B4-BE49-F238E27FC236}">
                <a16:creationId xmlns:a16="http://schemas.microsoft.com/office/drawing/2014/main" id="{D94F7F52-5890-E6D2-7D35-786CAFCC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2462213"/>
            <a:ext cx="3832225" cy="1628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0000CC"/>
                </a:solidFill>
                <a:latin typeface="+mn-lt"/>
              </a:rPr>
              <a:t>set.iterator</a:t>
            </a:r>
            <a:r>
              <a:rPr lang="en-US" sz="2200" dirty="0">
                <a:solidFill>
                  <a:srgbClr val="0000CC"/>
                </a:solidFill>
                <a:latin typeface="+mn-lt"/>
              </a:rPr>
              <a:t>()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0000CC"/>
                </a:solidFill>
                <a:latin typeface="+mn-lt"/>
              </a:rPr>
              <a:t>map.keySet</a:t>
            </a:r>
            <a:r>
              <a:rPr lang="en-US" sz="2200" dirty="0">
                <a:solidFill>
                  <a:srgbClr val="0000CC"/>
                </a:solidFill>
                <a:latin typeface="+mn-lt"/>
              </a:rPr>
              <a:t>().iterator()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200" dirty="0" err="1">
                <a:solidFill>
                  <a:srgbClr val="0000CC"/>
                </a:solidFill>
                <a:latin typeface="+mn-lt"/>
              </a:rPr>
              <a:t>map.values</a:t>
            </a:r>
            <a:r>
              <a:rPr lang="en-US" sz="2200" dirty="0">
                <a:solidFill>
                  <a:srgbClr val="0000CC"/>
                </a:solidFill>
                <a:latin typeface="+mn-lt"/>
              </a:rPr>
              <a:t>().iterator()</a:t>
            </a: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45338857-BC15-4365-C306-C98626A73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3025" y="4090988"/>
            <a:ext cx="823913" cy="923925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9F3B114-62CC-E4E8-2B22-244679168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22238"/>
            <a:ext cx="8596313" cy="677862"/>
          </a:xfrm>
        </p:spPr>
        <p:txBody>
          <a:bodyPr/>
          <a:lstStyle/>
          <a:p>
            <a:r>
              <a:rPr lang="en-US" altLang="en-US" sz="3600"/>
              <a:t>Adding your Own Iterators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DD497C8B-ECFC-1757-CBEE-4DDB3E822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" y="960438"/>
            <a:ext cx="96774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When implementing your own data structures, it can be very convenient to use Iterators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public class PlayerList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public int getNumPlayers()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public boolean empty()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public Player getPlayer(int n)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 lvl="1">
              <a:lnSpc>
                <a:spcPct val="90000"/>
              </a:lnSpc>
            </a:pPr>
            <a:r>
              <a:rPr lang="en-US" altLang="en-US" sz="2400" b="1"/>
              <a:t>public class PlayerList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  public Iterator iterator()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          public int size()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6600"/>
                </a:solidFill>
              </a:rPr>
              <a:t>          public boolean isEmpty() { ...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    }</a:t>
            </a:r>
            <a:endParaRPr lang="en-US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2B4BD-B168-BABA-A13A-FE604769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025650"/>
            <a:ext cx="3059112" cy="17541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Discouraged Nonstandard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D3D02-7114-3239-3A4B-6F1C28086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4846638"/>
            <a:ext cx="3243262" cy="64611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4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BBE2D31-6E3C-56AA-6EF3-79BBFB1C7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198438"/>
            <a:ext cx="8596312" cy="754062"/>
          </a:xfrm>
        </p:spPr>
        <p:txBody>
          <a:bodyPr/>
          <a:lstStyle/>
          <a:p>
            <a:r>
              <a:rPr lang="en-US" altLang="en-US" sz="3600"/>
              <a:t>Implementing an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9F32-2708-22B4-E40D-185BB7BF0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1341438"/>
            <a:ext cx="9525000" cy="5334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Three main approaches to create an Iterator for  an aggregate class A: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Use a separate class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7030A0"/>
                </a:solidFill>
              </a:rPr>
              <a:t>Use an inner class within A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Use an anonymous inner class within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C049EDE-E0FB-3CFD-F728-2AD4FFD1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US" altLang="en-US" sz="3600"/>
              <a:t>Inner Iterator Class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02B20AB-86BE-2C4D-2120-1580FFCA1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9372600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Java allows one class to be nested inside another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Inner class has full access to private data of main class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data is still kept as a private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F3A15C75-B061-1D59-A2E3-88FF4136B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0"/>
            <a:ext cx="9677400" cy="7559675"/>
          </a:xfrm>
          <a:solidFill>
            <a:srgbClr val="FFFFCC"/>
          </a:solidFill>
          <a:ln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200" b="1"/>
              <a:t>class LinkList {</a:t>
            </a:r>
          </a:p>
          <a:p>
            <a:pPr>
              <a:buFontTx/>
              <a:buNone/>
            </a:pPr>
            <a:r>
              <a:rPr lang="en-US" altLang="en-US" sz="2200" b="1"/>
              <a:t>	private Node head;</a:t>
            </a:r>
          </a:p>
          <a:p>
            <a:pPr>
              <a:buFontTx/>
              <a:buNone/>
            </a:pPr>
            <a:r>
              <a:rPr lang="en-US" altLang="en-US" sz="2200" b="1"/>
              <a:t>	// put all the usual stuff here</a:t>
            </a:r>
          </a:p>
          <a:p>
            <a:pPr>
              <a:buFontTx/>
              <a:buNone/>
            </a:pPr>
            <a:endParaRPr lang="en-US" altLang="en-US" sz="2200" b="1"/>
          </a:p>
          <a:p>
            <a:pPr>
              <a:buFontTx/>
              <a:buNone/>
            </a:pPr>
            <a:r>
              <a:rPr lang="en-US" altLang="en-US" sz="2200" b="1"/>
              <a:t>	public class LLIterator implements Iterator {</a:t>
            </a:r>
          </a:p>
          <a:p>
            <a:pPr>
              <a:buFontTx/>
              <a:buNone/>
            </a:pPr>
            <a:r>
              <a:rPr lang="en-US" altLang="en-US" sz="2200" b="1"/>
              <a:t>			private Node nextObject;</a:t>
            </a:r>
          </a:p>
          <a:p>
            <a:pPr>
              <a:buFontTx/>
              <a:buNone/>
            </a:pPr>
            <a:r>
              <a:rPr lang="en-US" altLang="en-US" sz="2200" b="1"/>
              <a:t>			public LLIterator() {</a:t>
            </a:r>
          </a:p>
          <a:p>
            <a:pPr>
              <a:buFontTx/>
              <a:buNone/>
            </a:pPr>
            <a:r>
              <a:rPr lang="en-US" altLang="en-US" sz="2200" b="1"/>
              <a:t>				nextObject = head;</a:t>
            </a:r>
          </a:p>
          <a:p>
            <a:pPr>
              <a:buFontTx/>
              <a:buNone/>
            </a:pPr>
            <a:r>
              <a:rPr lang="en-US" altLang="en-US" sz="2200" b="1"/>
              <a:t>	  	}</a:t>
            </a:r>
          </a:p>
          <a:p>
            <a:pPr>
              <a:buFontTx/>
              <a:buNone/>
            </a:pPr>
            <a:r>
              <a:rPr lang="en-US" altLang="en-US" sz="2200" b="1"/>
              <a:t>	}</a:t>
            </a:r>
          </a:p>
          <a:p>
            <a:pPr>
              <a:buFontTx/>
              <a:buNone/>
            </a:pPr>
            <a:endParaRPr lang="en-US" altLang="en-US" sz="2200" b="1"/>
          </a:p>
          <a:p>
            <a:pPr>
              <a:buFontTx/>
              <a:buNone/>
            </a:pPr>
            <a:r>
              <a:rPr lang="en-US" altLang="en-US" sz="2200" b="1"/>
              <a:t>	public Iterator iterator() {</a:t>
            </a:r>
          </a:p>
          <a:p>
            <a:pPr>
              <a:buFontTx/>
              <a:buNone/>
            </a:pPr>
            <a:r>
              <a:rPr lang="en-US" altLang="en-US" sz="2200" b="1"/>
              <a:t>		return new LLIterator();</a:t>
            </a:r>
          </a:p>
          <a:p>
            <a:pPr>
              <a:buFontTx/>
              <a:buNone/>
            </a:pPr>
            <a:r>
              <a:rPr lang="en-US" altLang="en-US" sz="2200" b="1"/>
              <a:t>	}</a:t>
            </a:r>
          </a:p>
          <a:p>
            <a:pPr>
              <a:buFontTx/>
              <a:buNone/>
            </a:pPr>
            <a:r>
              <a:rPr lang="en-US" altLang="en-US" sz="2200" b="1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E3E0A-E93C-1980-1CF8-CFEC688439CB}"/>
              </a:ext>
            </a:extLst>
          </p:cNvPr>
          <p:cNvSpPr/>
          <p:nvPr/>
        </p:nvSpPr>
        <p:spPr bwMode="auto">
          <a:xfrm>
            <a:off x="239713" y="1874838"/>
            <a:ext cx="7543800" cy="32004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0944925-DEA6-DBD7-8F73-C67D339C4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0"/>
            <a:ext cx="8596312" cy="1112838"/>
          </a:xfrm>
        </p:spPr>
        <p:txBody>
          <a:bodyPr/>
          <a:lstStyle/>
          <a:p>
            <a:r>
              <a:rPr lang="en-US" altLang="en-US" sz="3600"/>
              <a:t> A Few Issues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38267B95-C6E9-3D90-D947-FFF4A4B64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006475"/>
            <a:ext cx="95250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altLang="en-US" sz="3200"/>
              <a:t>Who controls the iteration?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External: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3000"/>
              </a:spcAft>
            </a:pPr>
            <a:r>
              <a:rPr lang="en-US" altLang="en-US" sz="2800"/>
              <a:t>Client explicitly calls all necessary operations for traversal, e.g. </a:t>
            </a:r>
            <a:r>
              <a:rPr lang="en-US" altLang="en-US" sz="2800">
                <a:solidFill>
                  <a:srgbClr val="0000CC"/>
                </a:solidFill>
              </a:rPr>
              <a:t>client must explicitly request next() on each node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Internal: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altLang="en-US" sz="2800"/>
              <a:t>Client asks the internal iterator an operation to perform, and the iterator applies that operation to every element…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CDFE17AE-8FF8-7530-63C7-EDB34040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731838"/>
            <a:ext cx="7848600" cy="5486400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marL="104775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202124"/>
                </a:solidFill>
              </a:rPr>
              <a:t>An </a:t>
            </a:r>
            <a:r>
              <a:rPr lang="en-US" altLang="en-US" b="1">
                <a:solidFill>
                  <a:srgbClr val="202124"/>
                </a:solidFill>
              </a:rPr>
              <a:t>external iterator</a:t>
            </a:r>
            <a:r>
              <a:rPr lang="en-US" altLang="en-US">
                <a:solidFill>
                  <a:srgbClr val="202124"/>
                </a:solidFill>
              </a:rPr>
              <a:t> is active, an </a:t>
            </a:r>
            <a:r>
              <a:rPr lang="en-US" altLang="en-US" b="1">
                <a:solidFill>
                  <a:srgbClr val="202124"/>
                </a:solidFill>
              </a:rPr>
              <a:t>internal</a:t>
            </a:r>
            <a:r>
              <a:rPr lang="en-US" altLang="en-US">
                <a:solidFill>
                  <a:srgbClr val="202124"/>
                </a:solidFill>
              </a:rPr>
              <a:t> is passive. When the client (i.e. the programmer) controls the iteration, the </a:t>
            </a:r>
            <a:r>
              <a:rPr lang="en-US" altLang="en-US" b="1">
                <a:solidFill>
                  <a:srgbClr val="202124"/>
                </a:solidFill>
              </a:rPr>
              <a:t>iterator</a:t>
            </a:r>
            <a:r>
              <a:rPr lang="en-US" altLang="en-US">
                <a:solidFill>
                  <a:srgbClr val="202124"/>
                </a:solidFill>
              </a:rPr>
              <a:t> is called </a:t>
            </a:r>
            <a:r>
              <a:rPr lang="en-US" altLang="en-US" b="1">
                <a:solidFill>
                  <a:srgbClr val="202124"/>
                </a:solidFill>
              </a:rPr>
              <a:t>external iterator</a:t>
            </a:r>
            <a:r>
              <a:rPr lang="en-US" altLang="en-US">
                <a:solidFill>
                  <a:srgbClr val="202124"/>
                </a:solidFill>
              </a:rPr>
              <a:t>. When the </a:t>
            </a:r>
            <a:r>
              <a:rPr lang="en-US" altLang="en-US" b="1">
                <a:solidFill>
                  <a:srgbClr val="202124"/>
                </a:solidFill>
              </a:rPr>
              <a:t>iterator</a:t>
            </a:r>
            <a:r>
              <a:rPr lang="en-US" altLang="en-US">
                <a:solidFill>
                  <a:srgbClr val="202124"/>
                </a:solidFill>
              </a:rPr>
              <a:t> controls it, it is called an </a:t>
            </a:r>
            <a:r>
              <a:rPr lang="en-US" altLang="en-US" b="1">
                <a:solidFill>
                  <a:srgbClr val="202124"/>
                </a:solidFill>
              </a:rPr>
              <a:t>internal iterator</a:t>
            </a:r>
            <a:r>
              <a:rPr lang="en-US" altLang="en-US">
                <a:solidFill>
                  <a:srgbClr val="202124"/>
                </a:solidFill>
              </a:rPr>
              <a:t>. ... </a:t>
            </a:r>
            <a:r>
              <a:rPr lang="en-US" altLang="en-US" b="1">
                <a:solidFill>
                  <a:srgbClr val="006600"/>
                </a:solidFill>
              </a:rPr>
              <a:t>Internal</a:t>
            </a:r>
            <a:r>
              <a:rPr lang="en-US" altLang="en-US">
                <a:solidFill>
                  <a:srgbClr val="006600"/>
                </a:solidFill>
              </a:rPr>
              <a:t> iteration is less error prone and more readable. </a:t>
            </a:r>
            <a:endParaRPr lang="en-IN" altLang="en-US">
              <a:solidFill>
                <a:srgbClr val="00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4C6F-E040-63B2-F16E-C59F12871E8E}"/>
              </a:ext>
            </a:extLst>
          </p:cNvPr>
          <p:cNvSpPr txBox="1"/>
          <p:nvPr/>
        </p:nvSpPr>
        <p:spPr>
          <a:xfrm>
            <a:off x="6488113" y="5510213"/>
            <a:ext cx="1676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006600"/>
                </a:solidFill>
                <a:latin typeface="+mn-lt"/>
              </a:rPr>
              <a:t>But,…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BF26B5A-FA5C-A1BA-9EBD-33178DDC4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30163"/>
            <a:ext cx="8596312" cy="1255713"/>
          </a:xfrm>
        </p:spPr>
        <p:txBody>
          <a:bodyPr/>
          <a:lstStyle/>
          <a:p>
            <a:pPr eaLnBrk="1" hangingPunct="1"/>
            <a:r>
              <a:rPr lang="en-US" altLang="en-US" sz="3600"/>
              <a:t>Pros and Cons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E9ECE5D-B104-C240-4AB9-957B7D04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493838"/>
            <a:ext cx="8915400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</a:rPr>
              <a:t>External Iterator: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More flexible than Internal.  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en-US" dirty="0"/>
              <a:t>Can compare 2 collections easily</a:t>
            </a:r>
          </a:p>
          <a:p>
            <a:pPr marL="569912" lvl="1" indent="0" eaLnBrk="1" hangingPunct="1">
              <a:lnSpc>
                <a:spcPct val="120000"/>
              </a:lnSpc>
              <a:buFont typeface="Symbol" panose="050501020107060205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</a:rPr>
              <a:t>Internal Iterator: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dirty="0"/>
              <a:t>Easier to use, as they define the iteration logic for you.  Makes portability easier.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9" name="Rectangle 5">
            <a:extLst>
              <a:ext uri="{FF2B5EF4-FFF2-40B4-BE49-F238E27FC236}">
                <a16:creationId xmlns:a16="http://schemas.microsoft.com/office/drawing/2014/main" id="{03CB9D45-5BE3-EE2B-A83E-135E0683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722438"/>
            <a:ext cx="8991600" cy="39624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B065EDC-D059-871B-DC4E-656D2C82C8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503238"/>
            <a:ext cx="8596313" cy="674687"/>
          </a:xfrm>
        </p:spPr>
        <p:txBody>
          <a:bodyPr/>
          <a:lstStyle/>
          <a:p>
            <a:r>
              <a:rPr lang="en-US" altLang="en-US" sz="3600"/>
              <a:t>Iterator Pattern: Pros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CE4739A-8D83-0813-F432-FAB2DDA50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722438"/>
            <a:ext cx="9677400" cy="2886075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CA" altLang="en-US" sz="3200" b="1">
                <a:solidFill>
                  <a:srgbClr val="0000CC"/>
                </a:solidFill>
              </a:rPr>
              <a:t>Supports the same interface for all aggregates.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Supports multiple types of traversals of aggregate objects.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Supports multiple iterators…</a:t>
            </a:r>
            <a:endParaRPr lang="en-US" altLang="en-US" b="1">
              <a:solidFill>
                <a:srgbClr val="0000CC"/>
              </a:solidFill>
            </a:endParaRP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None/>
            </a:pPr>
            <a:endParaRPr lang="en-US" altLang="en-US" sz="4000"/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2400"/>
              </a:spcAft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5" name="Rectangle 5">
            <a:extLst>
              <a:ext uri="{FF2B5EF4-FFF2-40B4-BE49-F238E27FC236}">
                <a16:creationId xmlns:a16="http://schemas.microsoft.com/office/drawing/2014/main" id="{3385F35C-99DB-0190-8232-AA14E521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713038"/>
            <a:ext cx="9525000" cy="15240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47BA9B1-2CD1-8DD0-C09B-318781EAC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-103188"/>
            <a:ext cx="8567738" cy="1260476"/>
          </a:xfrm>
        </p:spPr>
        <p:txBody>
          <a:bodyPr/>
          <a:lstStyle/>
          <a:p>
            <a:r>
              <a:rPr lang="en-US" altLang="en-US" sz="3600"/>
              <a:t>Iterator Pattern: Variations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53C133E-1457-336B-A3EA-6B56B4050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875" y="977900"/>
            <a:ext cx="9932988" cy="583565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Who defines the traversal algorithm?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The iterator is not the only place where the traversal algorithm can be defined.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The aggregate might define the traversal algorithm and use the iterator to store just the state of the iteration.</a:t>
            </a:r>
            <a:r>
              <a:rPr lang="en-US" altLang="en-US" sz="2800">
                <a:solidFill>
                  <a:srgbClr val="003300"/>
                </a:solidFill>
              </a:rPr>
              <a:t>  (does not break encapsulation)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CC00CC"/>
                </a:solidFill>
              </a:rPr>
              <a:t>This is called a cursor approach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  A client will invoke the next operation on the aggregate with the cursor as an argument: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The next operation will change the state of the cursor.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A1627D-E4B9-B0D8-9E03-04B25D06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182563"/>
            <a:ext cx="8596312" cy="1255713"/>
          </a:xfrm>
        </p:spPr>
        <p:txBody>
          <a:bodyPr/>
          <a:lstStyle/>
          <a:p>
            <a:r>
              <a:rPr lang="en-US" altLang="en-US" sz="3200"/>
              <a:t>Multiple Traversal Algorithms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2BC088C-BD08-18A6-043D-608242916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808038"/>
            <a:ext cx="9753600" cy="59436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Complex aggregates may be traversed in many ways. 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For example, construction of parse tree may require inorder traversal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Semantic checking may involve traversing parse tree pre-order or post-order. 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Code generation may traverse the parse tree post-order.</a:t>
            </a:r>
          </a:p>
          <a:p>
            <a:pPr lvl="2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 Iterators make it easy to change the traversal algorithm: </a:t>
            </a:r>
            <a:r>
              <a:rPr lang="en-US" altLang="en-US" b="1">
                <a:solidFill>
                  <a:srgbClr val="0000CC"/>
                </a:solidFill>
              </a:rPr>
              <a:t>Just replace the iterator instance with a different one</a:t>
            </a:r>
            <a:endParaRPr lang="en-US" altLang="en-US" sz="32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B6A6CEA-22AF-7E1E-3A46-C736487DC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-147638"/>
            <a:ext cx="8567737" cy="1260476"/>
          </a:xfrm>
        </p:spPr>
        <p:txBody>
          <a:bodyPr/>
          <a:lstStyle/>
          <a:p>
            <a:r>
              <a:rPr lang="en-US" altLang="en-US" sz="3600"/>
              <a:t>Traversal Issues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E3BD37C-6D30-690D-3D61-02F7AA62B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88" y="846138"/>
            <a:ext cx="9677400" cy="5867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200"/>
              <a:t>If the iterator is responsible for the traversal algorithm: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800">
                <a:solidFill>
                  <a:srgbClr val="0000CC"/>
                </a:solidFill>
              </a:rPr>
              <a:t> It becomes easy to use different iteration algorithms on the same aggregate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3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It is easy to reuse the same algorithm on different aggregates. 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200"/>
              <a:t>But, the traversal algorithm might need to access private data of the aggregate.: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800">
                <a:solidFill>
                  <a:srgbClr val="0000CC"/>
                </a:solidFill>
              </a:rPr>
              <a:t>Putting the traversal algorithm in the iterator violates the encapsulation of the aggregate.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9" name="Rectangle 5">
            <a:extLst>
              <a:ext uri="{FF2B5EF4-FFF2-40B4-BE49-F238E27FC236}">
                <a16:creationId xmlns:a16="http://schemas.microsoft.com/office/drawing/2014/main" id="{08E677DC-BCDD-BABA-10F7-98374602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4694238"/>
            <a:ext cx="8672512" cy="16510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874400E-CC58-E831-4680-4AD4387AF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1112838"/>
          </a:xfrm>
        </p:spPr>
        <p:txBody>
          <a:bodyPr/>
          <a:lstStyle/>
          <a:p>
            <a:r>
              <a:rPr lang="en-US" altLang="en-US" sz="3600"/>
              <a:t>Implementation Issues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F4E314B-F5DB-4B87-03B8-62451FE9C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63" y="1144588"/>
            <a:ext cx="9840912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CC00CC"/>
                </a:solidFill>
              </a:rPr>
              <a:t>How robust is the iterator?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 </a:t>
            </a:r>
            <a:r>
              <a:rPr lang="en-US" altLang="en-US" sz="2800"/>
              <a:t>It can become dangerous to modify an aggregate (elements are added or deleted ) while you're traversing it.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2800"/>
              <a:t>Why not just make a copy?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2800" b="1">
                <a:solidFill>
                  <a:srgbClr val="003300"/>
                </a:solidFill>
              </a:rPr>
              <a:t>A robust iterator ensures that insertions and removals won't interfere with traversal, and it does it without copying the aggregate.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A3F33E0-EE03-7DD2-3FB8-F441933AB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58738"/>
            <a:ext cx="8596312" cy="1255713"/>
          </a:xfrm>
        </p:spPr>
        <p:txBody>
          <a:bodyPr/>
          <a:lstStyle/>
          <a:p>
            <a:r>
              <a:rPr lang="en-US" altLang="en-US" sz="3600"/>
              <a:t>Implementation Issues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7CE117C9-AD11-81B1-E1DF-817C74D9E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513" y="1089025"/>
            <a:ext cx="9544050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There are many ways to implement robust iterators.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Most rely on registering the                           iterator with the aggregate.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On insertion or removal: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3300"/>
                </a:solidFill>
              </a:rPr>
              <a:t>The aggregate either adjusts the internal state of iterators it has produced,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>
                <a:solidFill>
                  <a:srgbClr val="003300"/>
                </a:solidFill>
              </a:rPr>
              <a:t>Or it maintains information internally to ensure proper traversal.</a:t>
            </a:r>
            <a:endParaRPr lang="en-US" altLang="en-US" sz="3600">
              <a:solidFill>
                <a:srgbClr val="00330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320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BA0410E8-E8DF-2766-ECA2-53853787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3" y="2290763"/>
            <a:ext cx="3992562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29" name="Straight Arrow Connector 3">
            <a:extLst>
              <a:ext uri="{FF2B5EF4-FFF2-40B4-BE49-F238E27FC236}">
                <a16:creationId xmlns:a16="http://schemas.microsoft.com/office/drawing/2014/main" id="{3E98CDB7-BC0D-8ADE-09F1-D4F3F673E045}"/>
              </a:ext>
            </a:extLst>
          </p:cNvPr>
          <p:cNvCxnSpPr>
            <a:cxnSpLocks/>
          </p:cNvCxnSpPr>
          <p:nvPr/>
        </p:nvCxnSpPr>
        <p:spPr bwMode="auto">
          <a:xfrm>
            <a:off x="7437438" y="3932238"/>
            <a:ext cx="12954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350092D-FA10-3824-AB40-9FF3BA7E7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340850" cy="677862"/>
          </a:xfrm>
        </p:spPr>
        <p:txBody>
          <a:bodyPr/>
          <a:lstStyle/>
          <a:p>
            <a:r>
              <a:rPr lang="en-US" altLang="en-US" sz="3600"/>
              <a:t>Iterator: Final Analysis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E916FEB9-0E19-18F8-9B50-FD74DB721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189038"/>
            <a:ext cx="9264650" cy="5867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/>
              <a:t>Programmer gets a consistent interface to traverse any collection…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en-US"/>
              <a:t>It is easy to have multiple iterators traversing the same collection.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2000"/>
              </a:spcAft>
            </a:pPr>
            <a:r>
              <a:rPr lang="en-US" altLang="en-US" b="1">
                <a:solidFill>
                  <a:srgbClr val="0000CC"/>
                </a:solidFill>
              </a:rPr>
              <a:t>Flexibility:</a:t>
            </a:r>
            <a:r>
              <a:rPr lang="en-US" altLang="en-US"/>
              <a:t> An iterator can give access to a filtered view of the items in a collection…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A7498FB-9603-9083-CE96-E2EF0AB69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287338"/>
            <a:ext cx="9247187" cy="796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200"/>
              <a:t>Exercise: Design and Write Code for CircularList Iterator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4882124-CB7F-6031-1545-DFAAA8CC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443288"/>
            <a:ext cx="2414588" cy="109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EB07F86A-2BCE-27A0-D634-9371B522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654425"/>
            <a:ext cx="2371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1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CircularList</a:t>
            </a:r>
            <a:endParaRPr lang="en-US" altLang="en-US" sz="2200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5416D551-7039-FD02-3A65-8B888076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3443288"/>
            <a:ext cx="3190875" cy="109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31B1554-C4D6-A42C-DFD5-CD2F28A03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509963"/>
            <a:ext cx="2520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1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CircularList</a:t>
            </a:r>
          </a:p>
          <a:p>
            <a:r>
              <a:rPr lang="en-US" altLang="en-US" sz="31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</a:t>
            </a:r>
            <a:endParaRPr lang="en-US" altLang="en-US" sz="2200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BE236CAA-0242-C765-A63F-DA18C656B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0050" y="4032250"/>
            <a:ext cx="1239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E6E1C812-6350-3DA8-5119-A06627D55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1931988"/>
            <a:ext cx="588962" cy="5873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1EE597FF-F8EE-797A-06FC-8AE7BEB0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1985963"/>
            <a:ext cx="19256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1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</a:t>
            </a:r>
            <a:endParaRPr lang="en-US" altLang="en-US" sz="2200">
              <a:solidFill>
                <a:srgbClr val="0066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AD717B73-56D5-8B9E-E69C-25A991DF1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2519363"/>
            <a:ext cx="0" cy="923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FF45C2A7-7188-EE5B-9F1D-73BE3D98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126038"/>
            <a:ext cx="9521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CircularListIterator object holds a reference  to the CircularList object that created it. </a:t>
            </a:r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E5D5A2EF-5FE3-26C6-39E1-B4DC3B79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1617663"/>
            <a:ext cx="3436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CircularListIterator 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implements the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 interface</a:t>
            </a:r>
          </a:p>
        </p:txBody>
      </p:sp>
      <p:sp>
        <p:nvSpPr>
          <p:cNvPr id="54285" name="Line 24">
            <a:extLst>
              <a:ext uri="{FF2B5EF4-FFF2-40B4-BE49-F238E27FC236}">
                <a16:creationId xmlns:a16="http://schemas.microsoft.com/office/drawing/2014/main" id="{F1031A90-A7F9-960E-1B27-0C6552B01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4237038"/>
            <a:ext cx="12731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/>
      <p:bldP spid="54277" grpId="0" animBg="1"/>
      <p:bldP spid="54278" grpId="0"/>
      <p:bldP spid="54280" grpId="0" animBg="1"/>
      <p:bldP spid="54281" grpId="0"/>
      <p:bldP spid="54283" grpId="0"/>
      <p:bldP spid="542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A091FF9-B59D-80AB-D30A-F60037E5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46038"/>
            <a:ext cx="8977312" cy="1255712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Using the </a:t>
            </a:r>
            <a:r>
              <a:rPr lang="en-US" altLang="en-US" sz="3600"/>
              <a:t>CircularList Iterator</a:t>
            </a:r>
            <a:r>
              <a:rPr lang="en-US" altLang="en-US" sz="360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66D18E8-99A5-5FD6-BE6D-75EAD4619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235075"/>
            <a:ext cx="96012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CircularList l = new CircularList();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//store integers in the list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Iterator i = l.iterator();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while (i.hasNext())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  System.out.println(i.next());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66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89689-6D47-EBA7-B216-8A571F0320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487363"/>
            <a:ext cx="9840912" cy="1255713"/>
          </a:xfrm>
        </p:spPr>
        <p:txBody>
          <a:bodyPr lIns="101494" tIns="50748" rIns="101494" bIns="50748" anchor="b"/>
          <a:lstStyle/>
          <a:p>
            <a:r>
              <a:rPr lang="en-US" altLang="en-US" sz="3600"/>
              <a:t>Solution: Class Structure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9D40FF9F-B31A-52ED-9909-B258E898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189038"/>
            <a:ext cx="2855912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47B3C40B-2F5A-DD51-A056-D040313C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693863"/>
            <a:ext cx="2855912" cy="503237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CreateIterator()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74E2128B-CEBB-B29B-A649-D30D2040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4044950"/>
            <a:ext cx="2855912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CircularList</a:t>
            </a:r>
            <a:endParaRPr lang="en-US" altLang="en-US" sz="2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6" name="Rectangle 7">
            <a:extLst>
              <a:ext uri="{FF2B5EF4-FFF2-40B4-BE49-F238E27FC236}">
                <a16:creationId xmlns:a16="http://schemas.microsoft.com/office/drawing/2014/main" id="{3CF778AC-815C-1EA4-BFAE-E43DF54A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4549775"/>
            <a:ext cx="2855912" cy="503238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CreateIterator()</a:t>
            </a:r>
            <a:endParaRPr lang="en-US" altLang="en-US" sz="2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56327" name="AutoShape 8">
            <a:extLst>
              <a:ext uri="{FF2B5EF4-FFF2-40B4-BE49-F238E27FC236}">
                <a16:creationId xmlns:a16="http://schemas.microsoft.com/office/drawing/2014/main" id="{182217D6-E491-BA9A-EDE7-0117C620FAE5}"/>
              </a:ext>
            </a:extLst>
          </p:cNvPr>
          <p:cNvCxnSpPr>
            <a:cxnSpLocks noChangeShapeType="1"/>
            <a:stCxn id="56325" idx="0"/>
            <a:endCxn id="56324" idx="2"/>
          </p:cNvCxnSpPr>
          <p:nvPr/>
        </p:nvCxnSpPr>
        <p:spPr bwMode="auto">
          <a:xfrm flipV="1">
            <a:off x="2144713" y="2224088"/>
            <a:ext cx="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8" name="Rectangle 10">
            <a:extLst>
              <a:ext uri="{FF2B5EF4-FFF2-40B4-BE49-F238E27FC236}">
                <a16:creationId xmlns:a16="http://schemas.microsoft.com/office/drawing/2014/main" id="{85F4250D-ECB2-A10E-08B6-BE120AB6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282700"/>
            <a:ext cx="2855913" cy="504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29" name="Rectangle 11">
            <a:extLst>
              <a:ext uri="{FF2B5EF4-FFF2-40B4-BE49-F238E27FC236}">
                <a16:creationId xmlns:a16="http://schemas.microsoft.com/office/drawing/2014/main" id="{42C0AF44-64C8-0967-77C3-7A71BA64F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787525"/>
            <a:ext cx="2855913" cy="176371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First()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IsDone()</a:t>
            </a:r>
          </a:p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CurrentItem()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30" name="Rectangle 12">
            <a:extLst>
              <a:ext uri="{FF2B5EF4-FFF2-40B4-BE49-F238E27FC236}">
                <a16:creationId xmlns:a16="http://schemas.microsoft.com/office/drawing/2014/main" id="{50FB10CA-CC2B-3DC0-362C-8695B4FD6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13225"/>
            <a:ext cx="2855913" cy="9239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ConcreteIterator</a:t>
            </a:r>
            <a:endParaRPr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31" name="Line 17">
            <a:extLst>
              <a:ext uri="{FF2B5EF4-FFF2-40B4-BE49-F238E27FC236}">
                <a16:creationId xmlns:a16="http://schemas.microsoft.com/office/drawing/2014/main" id="{40C91583-7E8D-1352-9813-0F9DEE671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12113" y="35512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32" name="Oval 18">
            <a:extLst>
              <a:ext uri="{FF2B5EF4-FFF2-40B4-BE49-F238E27FC236}">
                <a16:creationId xmlns:a16="http://schemas.microsoft.com/office/drawing/2014/main" id="{6FA20B99-E2E2-643B-438A-762FA298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4830763"/>
            <a:ext cx="166688" cy="168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endParaRPr kumimoji="1" lang="en-US" altLang="en-US" sz="26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6333" name="Line 23">
            <a:extLst>
              <a:ext uri="{FF2B5EF4-FFF2-40B4-BE49-F238E27FC236}">
                <a16:creationId xmlns:a16="http://schemas.microsoft.com/office/drawing/2014/main" id="{FDF96C5C-91C6-4A1F-5065-194C37977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4914900"/>
            <a:ext cx="285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34" name="Line 24">
            <a:extLst>
              <a:ext uri="{FF2B5EF4-FFF2-40B4-BE49-F238E27FC236}">
                <a16:creationId xmlns:a16="http://schemas.microsoft.com/office/drawing/2014/main" id="{D834DD6B-807D-2CFC-EDE5-E2B84B6D1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465638"/>
            <a:ext cx="2857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35" name="AutoShape 27">
            <a:extLst>
              <a:ext uri="{FF2B5EF4-FFF2-40B4-BE49-F238E27FC236}">
                <a16:creationId xmlns:a16="http://schemas.microsoft.com/office/drawing/2014/main" id="{8D24BFA6-B5C7-F1ED-51A1-A8606C15D5A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01913" y="5456238"/>
            <a:ext cx="4114800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 sz="1900">
              <a:solidFill>
                <a:schemeClr val="tx1"/>
              </a:solidFill>
              <a:latin typeface="Comic Sans MS" panose="030F0702030302020204" pitchFamily="66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6336" name="Text Box 28">
            <a:extLst>
              <a:ext uri="{FF2B5EF4-FFF2-40B4-BE49-F238E27FC236}">
                <a16:creationId xmlns:a16="http://schemas.microsoft.com/office/drawing/2014/main" id="{3170D749-A7EC-1406-81AC-2499718D1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5561013"/>
            <a:ext cx="376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ko-KR" sz="19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return new ConcreteIterator()</a:t>
            </a:r>
          </a:p>
        </p:txBody>
      </p:sp>
      <p:sp>
        <p:nvSpPr>
          <p:cNvPr id="56337" name="Line 29">
            <a:extLst>
              <a:ext uri="{FF2B5EF4-FFF2-40B4-BE49-F238E27FC236}">
                <a16:creationId xmlns:a16="http://schemas.microsoft.com/office/drawing/2014/main" id="{4A47CB94-6AAE-4646-C043-6862D786C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876800"/>
            <a:ext cx="3175" cy="5667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489944" name="Text Box 20">
            <a:extLst>
              <a:ext uri="{FF2B5EF4-FFF2-40B4-BE49-F238E27FC236}">
                <a16:creationId xmlns:a16="http://schemas.microsoft.com/office/drawing/2014/main" id="{A386F923-7FAD-EE5A-6D47-47D921AA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6192838"/>
            <a:ext cx="8609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ConcreteIterator object holds a reference to the CircularList object that created it.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3DC6709B-7C12-90E3-B44A-B1CC7757C776}"/>
              </a:ext>
            </a:extLst>
          </p:cNvPr>
          <p:cNvSpPr/>
          <p:nvPr/>
        </p:nvSpPr>
        <p:spPr bwMode="auto">
          <a:xfrm rot="7920371">
            <a:off x="1992313" y="2252663"/>
            <a:ext cx="304800" cy="304800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9D421EF-661C-7454-470C-E8A97C8F585A}"/>
              </a:ext>
            </a:extLst>
          </p:cNvPr>
          <p:cNvSpPr/>
          <p:nvPr/>
        </p:nvSpPr>
        <p:spPr bwMode="auto">
          <a:xfrm rot="7920371">
            <a:off x="7859713" y="3627438"/>
            <a:ext cx="304800" cy="304800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6EF6B9-3A80-72C2-BC99-A5015BC03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80625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Solution: Class CircularListIterator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0B61275-4B2F-2A3E-CD2D-492B4BE91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493838"/>
            <a:ext cx="8839200" cy="48006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class CircularListIterator implements Iterator {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public boolean hasNext()    {}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public Object next()    {}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public void remove()   {}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>
            <a:extLst>
              <a:ext uri="{FF2B5EF4-FFF2-40B4-BE49-F238E27FC236}">
                <a16:creationId xmlns:a16="http://schemas.microsoft.com/office/drawing/2014/main" id="{8D43E857-15B1-B96F-FB74-39C55757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951038"/>
            <a:ext cx="8596312" cy="17526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1D97D1B6-8267-C955-77AF-09DCCB77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127000"/>
            <a:ext cx="8596312" cy="884238"/>
          </a:xfrm>
        </p:spPr>
        <p:txBody>
          <a:bodyPr/>
          <a:lstStyle/>
          <a:p>
            <a:r>
              <a:rPr lang="en-US" altLang="en-US" sz="3600"/>
              <a:t>Iterator: Essential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1D3-1D60-B6B3-7114-793070BC3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3" y="1189038"/>
            <a:ext cx="9410700" cy="5943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 elements of a collection: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b="1">
                <a:solidFill>
                  <a:srgbClr val="0000CC"/>
                </a:solidFill>
              </a:rPr>
              <a:t>Accessed in some sequential order that may be independent of their position in the collection.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For example: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Level order: Access each object of a tree from left to right at each tree level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Inorder, post order, preorder,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DD25B49-5B55-B273-1A27-3392E0150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125413"/>
            <a:ext cx="8596312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Class CircularListIterator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75AF10-B2B7-972A-26A7-96ADE3C38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846138"/>
            <a:ext cx="9525000" cy="60198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class CircularListIterator implements Iterator{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6600CC"/>
                </a:solidFill>
              </a:rPr>
              <a:t>    private CircularList myList;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    public CircularListIterator(CircularList  </a:t>
            </a:r>
          </a:p>
          <a:p>
            <a:pPr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       theList) {   myList = theList;  }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    public Object next() {}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    public boolean hasNext() {} 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    public void remove() {}    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1DCB3-53AC-8FAA-781E-EC81BCB29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6294438"/>
            <a:ext cx="9715500" cy="990600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54075" lvl="1" indent="-284163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ct val="75000"/>
              <a:buFont typeface="Symbol" pitchFamily="18" charset="2"/>
              <a:buNone/>
              <a:defRPr/>
            </a:pPr>
            <a:r>
              <a:rPr lang="en-US" sz="2800" kern="0" dirty="0">
                <a:solidFill>
                  <a:srgbClr val="006600"/>
                </a:solidFill>
                <a:latin typeface="+mn-lt"/>
              </a:rPr>
              <a:t>// Constructor: Pass a reference to the </a:t>
            </a:r>
            <a:r>
              <a:rPr lang="en-US" sz="2800" kern="0" dirty="0" err="1">
                <a:solidFill>
                  <a:srgbClr val="006600"/>
                </a:solidFill>
                <a:latin typeface="+mn-lt"/>
              </a:rPr>
              <a:t>CircularList</a:t>
            </a:r>
            <a:r>
              <a:rPr lang="en-US" sz="2800" kern="0" dirty="0">
                <a:solidFill>
                  <a:srgbClr val="006600"/>
                </a:solidFill>
                <a:latin typeface="+mn-lt"/>
              </a:rPr>
              <a:t> object to </a:t>
            </a:r>
            <a:r>
              <a:rPr lang="en-US" sz="2800" kern="0" dirty="0" err="1">
                <a:solidFill>
                  <a:srgbClr val="006600"/>
                </a:solidFill>
                <a:latin typeface="+mn-lt"/>
              </a:rPr>
              <a:t>CircularListIterator’s</a:t>
            </a:r>
            <a:r>
              <a:rPr lang="en-US" sz="2800" kern="0" dirty="0">
                <a:solidFill>
                  <a:srgbClr val="006600"/>
                </a:solidFill>
                <a:latin typeface="+mn-lt"/>
              </a:rPr>
              <a:t> constructor</a:t>
            </a:r>
          </a:p>
        </p:txBody>
      </p:sp>
      <p:cxnSp>
        <p:nvCxnSpPr>
          <p:cNvPr id="58373" name="Straight Arrow Connector 2">
            <a:extLst>
              <a:ext uri="{FF2B5EF4-FFF2-40B4-BE49-F238E27FC236}">
                <a16:creationId xmlns:a16="http://schemas.microsoft.com/office/drawing/2014/main" id="{D3A61439-634D-A917-2647-CAE25FF1068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97713" y="3322638"/>
            <a:ext cx="1600200" cy="2971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40D569E-4ACD-45A9-19A7-C823CB197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258763"/>
            <a:ext cx="8596312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200">
                <a:solidFill>
                  <a:schemeClr val="tx1"/>
                </a:solidFill>
              </a:rPr>
              <a:t>Class CircularListIterator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B0C7838-65D1-440D-C61B-0A3983818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80625" cy="55626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class CircularListIterator implements Iterator {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private CircularList myList; 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                  </a:t>
            </a:r>
            <a:r>
              <a:rPr lang="en-US" altLang="en-US" sz="3200" b="1">
                <a:solidFill>
                  <a:srgbClr val="006600"/>
                </a:solidFill>
              </a:rPr>
              <a:t>// constructor not shown…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private int pos = 0;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public Object next()   {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   Object o = myList.get(pos);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CC"/>
                </a:solidFill>
              </a:rPr>
              <a:t>      // Update pos to indicate the position of the element that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00CC"/>
                </a:solidFill>
              </a:rPr>
              <a:t>      // will be returned the next time this method is invoked.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   pos++;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   return o;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CCFCDAC-9B84-CACB-4403-9456F5C8A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295275"/>
            <a:ext cx="8596312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200">
                <a:solidFill>
                  <a:schemeClr val="tx1"/>
                </a:solidFill>
              </a:rPr>
              <a:t>Class CircularListIterator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5A5716-3CD2-8265-04CC-F2F05C30A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31838"/>
            <a:ext cx="10080625" cy="59436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   </a:t>
            </a:r>
            <a:r>
              <a:rPr lang="en-US" altLang="en-US" sz="2800" b="1">
                <a:solidFill>
                  <a:schemeClr val="accent2"/>
                </a:solidFill>
              </a:rPr>
              <a:t>public boolean hasNext() {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   return(pos &lt; myList.count());   }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endParaRPr lang="en-US" altLang="en-US" sz="2800" b="1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public void remove()   {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   if (pos &gt; 0) {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      myList.remove(pos-1);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   </a:t>
            </a:r>
            <a:r>
              <a:rPr lang="en-US" altLang="en-US" sz="2400" b="1">
                <a:solidFill>
                  <a:srgbClr val="6600CC"/>
                </a:solidFill>
              </a:rPr>
              <a:t>// This method should throw an</a:t>
            </a:r>
            <a:br>
              <a:rPr lang="en-US" altLang="en-US" sz="2400" b="1">
                <a:solidFill>
                  <a:srgbClr val="6600CC"/>
                </a:solidFill>
              </a:rPr>
            </a:br>
            <a:r>
              <a:rPr lang="en-US" altLang="en-US" sz="2400" b="1">
                <a:solidFill>
                  <a:srgbClr val="6600CC"/>
                </a:solidFill>
              </a:rPr>
              <a:t>    // IllegalStateException if next() has not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00CC"/>
                </a:solidFill>
              </a:rPr>
              <a:t>      // yet been invoked, or if remove() has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00CC"/>
                </a:solidFill>
              </a:rPr>
              <a:t>      // already been invoked after the last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00CC"/>
                </a:solidFill>
              </a:rPr>
              <a:t>      // invocation of next().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   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AAF3508-5CA3-F3E1-5014-F89EC68F8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85725"/>
            <a:ext cx="8596312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Modifying Class CircularList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7B6CCD6-AFCD-D6C8-9D81-0FFB5A03F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341438"/>
            <a:ext cx="9372600" cy="5486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All that remains now: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Define a method in </a:t>
            </a:r>
            <a:r>
              <a:rPr lang="en-US" altLang="en-US" b="1"/>
              <a:t>CircularList</a:t>
            </a:r>
            <a:r>
              <a:rPr lang="en-US" altLang="en-US"/>
              <a:t> to create and return a </a:t>
            </a:r>
            <a:r>
              <a:rPr lang="en-US" altLang="en-US" b="1"/>
              <a:t>CircularListIterator</a:t>
            </a:r>
            <a:r>
              <a:rPr lang="en-US" altLang="en-US"/>
              <a:t> object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In order to be consistent with other Java collection classes: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We'll call the method </a:t>
            </a:r>
            <a:r>
              <a:rPr lang="en-US" altLang="en-US" b="1"/>
              <a:t>iterator()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F457C52-7F0F-0E20-C46B-D0E5BD4BBF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600">
                <a:solidFill>
                  <a:schemeClr val="tx1"/>
                </a:solidFill>
              </a:rPr>
              <a:t>Modifying Class CircularList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49A199B-6057-62FC-EDD7-C195E120D9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30313"/>
            <a:ext cx="9448800" cy="5486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class CircularList{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   public Iterator iterator()   {</a:t>
            </a:r>
          </a:p>
          <a:p>
            <a:pPr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     </a:t>
            </a:r>
            <a:r>
              <a:rPr lang="en-US" altLang="en-US" sz="2800">
                <a:solidFill>
                  <a:srgbClr val="6600CC"/>
                </a:solidFill>
              </a:rPr>
              <a:t>// Create a CircularListIterator object,passing</a:t>
            </a:r>
          </a:p>
          <a:p>
            <a:pPr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6600CC"/>
                </a:solidFill>
              </a:rPr>
              <a:t>         // it a reference to this CircularList object</a:t>
            </a:r>
            <a:r>
              <a:rPr lang="en-US" altLang="en-US">
                <a:solidFill>
                  <a:srgbClr val="6600CC"/>
                </a:solidFill>
              </a:rPr>
              <a:t>.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     return new CircularListIterator(this);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 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3282404-4E3A-91C4-3F34-068575989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9067800" cy="1255713"/>
          </a:xfrm>
        </p:spPr>
        <p:txBody>
          <a:bodyPr/>
          <a:lstStyle/>
          <a:p>
            <a:r>
              <a:rPr lang="en-US" altLang="en-US" sz="3600"/>
              <a:t>Exercise: Polymorphic Iterators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DBAB907-21F6-2825-0AD8-25DFABAE2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76350"/>
            <a:ext cx="9220200" cy="55626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Assume that we have an </a:t>
            </a:r>
            <a:r>
              <a:rPr lang="en-US" altLang="en-US" sz="3200" b="1"/>
              <a:t>AbstractList</a:t>
            </a:r>
            <a:r>
              <a:rPr lang="en-US" altLang="en-US"/>
              <a:t> class.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en-US"/>
              <a:t>Based on this, we have List and SkipList implementations.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en-US">
                <a:solidFill>
                  <a:srgbClr val="0000CC"/>
                </a:solidFill>
              </a:rPr>
              <a:t>Design Iterators for these different implementations of the AbstractList.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7">
            <a:extLst>
              <a:ext uri="{FF2B5EF4-FFF2-40B4-BE49-F238E27FC236}">
                <a16:creationId xmlns:a16="http://schemas.microsoft.com/office/drawing/2014/main" id="{2ADE596E-2607-E8DA-0BD1-7D6AA829B11C}"/>
              </a:ext>
            </a:extLst>
          </p:cNvPr>
          <p:cNvGrpSpPr>
            <a:grpSpLocks/>
          </p:cNvGrpSpPr>
          <p:nvPr/>
        </p:nvGrpSpPr>
        <p:grpSpPr bwMode="auto">
          <a:xfrm>
            <a:off x="0" y="587375"/>
            <a:ext cx="10080625" cy="6216650"/>
            <a:chOff x="609600" y="990600"/>
            <a:chExt cx="7772400" cy="4648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AA76B9-BDB2-F664-C977-43D62B4D2C3C}"/>
                </a:ext>
              </a:extLst>
            </p:cNvPr>
            <p:cNvSpPr/>
            <p:nvPr/>
          </p:nvSpPr>
          <p:spPr>
            <a:xfrm>
              <a:off x="1143264" y="990600"/>
              <a:ext cx="1675656" cy="1905098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AbstractList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CreatIterator</a:t>
              </a:r>
              <a:r>
                <a:rPr lang="en-US" sz="2000" dirty="0">
                  <a:solidFill>
                    <a:schemeClr val="tx1"/>
                  </a:solidFill>
                </a:rPr>
                <a:t>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Count()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Append(Item)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Remove(Item)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E755F-8C3B-5416-587E-1199A834D02F}"/>
                </a:ext>
              </a:extLst>
            </p:cNvPr>
            <p:cNvSpPr/>
            <p:nvPr/>
          </p:nvSpPr>
          <p:spPr>
            <a:xfrm>
              <a:off x="3962136" y="990600"/>
              <a:ext cx="1219104" cy="4569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E03F0F-D31C-5C87-D029-20F87BD4C700}"/>
                </a:ext>
              </a:extLst>
            </p:cNvPr>
            <p:cNvCxnSpPr/>
            <p:nvPr/>
          </p:nvCxnSpPr>
          <p:spPr>
            <a:xfrm>
              <a:off x="1143264" y="1447586"/>
              <a:ext cx="1675656" cy="2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683B6-AFBB-C74F-27E7-1F4D4AEFA6E4}"/>
                </a:ext>
              </a:extLst>
            </p:cNvPr>
            <p:cNvSpPr/>
            <p:nvPr/>
          </p:nvSpPr>
          <p:spPr>
            <a:xfrm>
              <a:off x="6248568" y="990600"/>
              <a:ext cx="1675656" cy="1905098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Iterator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000" dirty="0">
                <a:solidFill>
                  <a:schemeClr val="tx1"/>
                </a:solidFill>
              </a:endParaRP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First()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Next()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IsDone</a:t>
              </a:r>
              <a:r>
                <a:rPr lang="en-US" sz="2000" dirty="0">
                  <a:solidFill>
                    <a:schemeClr val="tx1"/>
                  </a:solidFill>
                </a:rPr>
                <a:t>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CurrentItem</a:t>
              </a:r>
              <a:r>
                <a:rPr lang="en-US" sz="2000" dirty="0">
                  <a:solidFill>
                    <a:schemeClr val="tx1"/>
                  </a:solidFill>
                </a:rPr>
                <a:t>()</a:t>
              </a:r>
            </a:p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4F7048-E028-DFC7-2229-705CCEB9D88B}"/>
                </a:ext>
              </a:extLst>
            </p:cNvPr>
            <p:cNvCxnSpPr/>
            <p:nvPr/>
          </p:nvCxnSpPr>
          <p:spPr>
            <a:xfrm>
              <a:off x="6248568" y="1447586"/>
              <a:ext cx="1675656" cy="23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6312D3-C325-73E8-2FD7-6644DF24D647}"/>
                </a:ext>
              </a:extLst>
            </p:cNvPr>
            <p:cNvSpPr/>
            <p:nvPr/>
          </p:nvSpPr>
          <p:spPr>
            <a:xfrm>
              <a:off x="6632904" y="5181814"/>
              <a:ext cx="1749096" cy="45698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SkipListIterator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350DD-292B-62CD-D571-7D741E993A35}"/>
                </a:ext>
              </a:extLst>
            </p:cNvPr>
            <p:cNvSpPr/>
            <p:nvPr/>
          </p:nvSpPr>
          <p:spPr>
            <a:xfrm>
              <a:off x="5579040" y="4266655"/>
              <a:ext cx="1443096" cy="45817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ListIterator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3BFA43-FB46-7721-A0A1-05367E6477B6}"/>
                </a:ext>
              </a:extLst>
            </p:cNvPr>
            <p:cNvSpPr/>
            <p:nvPr/>
          </p:nvSpPr>
          <p:spPr>
            <a:xfrm>
              <a:off x="609600" y="5181814"/>
              <a:ext cx="1219104" cy="456986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 err="1">
                  <a:solidFill>
                    <a:schemeClr val="tx1"/>
                  </a:solidFill>
                </a:rPr>
                <a:t>SkipList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4B0980-F908-B8AD-0641-AE20538BFD68}"/>
                </a:ext>
              </a:extLst>
            </p:cNvPr>
            <p:cNvSpPr/>
            <p:nvPr/>
          </p:nvSpPr>
          <p:spPr>
            <a:xfrm>
              <a:off x="2209368" y="4266655"/>
              <a:ext cx="1219104" cy="458173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chemeClr val="tx1"/>
                  </a:solidFill>
                </a:rPr>
                <a:t>List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CEAE6-4329-579B-7D01-93F930209A1D}"/>
                </a:ext>
              </a:extLst>
            </p:cNvPr>
            <p:cNvCxnSpPr/>
            <p:nvPr/>
          </p:nvCxnSpPr>
          <p:spPr>
            <a:xfrm>
              <a:off x="1219152" y="3657737"/>
              <a:ext cx="1599768" cy="1187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2A5541-6389-814C-3D20-9442343B9F59}"/>
                </a:ext>
              </a:extLst>
            </p:cNvPr>
            <p:cNvCxnSpPr/>
            <p:nvPr/>
          </p:nvCxnSpPr>
          <p:spPr>
            <a:xfrm rot="5400000">
              <a:off x="457114" y="4419738"/>
              <a:ext cx="1524078" cy="244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0608-9754-C5D4-D613-DA5E432598E6}"/>
                </a:ext>
              </a:extLst>
            </p:cNvPr>
            <p:cNvCxnSpPr>
              <a:endCxn id="18" idx="0"/>
            </p:cNvCxnSpPr>
            <p:nvPr/>
          </p:nvCxnSpPr>
          <p:spPr>
            <a:xfrm rot="5400000">
              <a:off x="2515685" y="3960972"/>
              <a:ext cx="608919" cy="244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F2C533-91A5-DDC6-688A-B6B5C338DC6E}"/>
                </a:ext>
              </a:extLst>
            </p:cNvPr>
            <p:cNvCxnSpPr>
              <a:endCxn id="29" idx="0"/>
            </p:cNvCxnSpPr>
            <p:nvPr/>
          </p:nvCxnSpPr>
          <p:spPr>
            <a:xfrm rot="5400000">
              <a:off x="1753823" y="3123579"/>
              <a:ext cx="456986" cy="1224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11DCB7-39BC-D52D-D171-481F8AE0FD61}"/>
                </a:ext>
              </a:extLst>
            </p:cNvPr>
            <p:cNvSpPr/>
            <p:nvPr/>
          </p:nvSpPr>
          <p:spPr>
            <a:xfrm>
              <a:off x="1828704" y="3352683"/>
              <a:ext cx="304776" cy="305053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0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B35C79-F009-847E-C6BE-32BBD94EF1D3}"/>
                </a:ext>
              </a:extLst>
            </p:cNvPr>
            <p:cNvCxnSpPr/>
            <p:nvPr/>
          </p:nvCxnSpPr>
          <p:spPr>
            <a:xfrm>
              <a:off x="6248568" y="3657737"/>
              <a:ext cx="1370880" cy="1187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858ED0-FA07-CEE5-5E53-306B6DA06722}"/>
                </a:ext>
              </a:extLst>
            </p:cNvPr>
            <p:cNvCxnSpPr/>
            <p:nvPr/>
          </p:nvCxnSpPr>
          <p:spPr>
            <a:xfrm rot="5400000">
              <a:off x="5944721" y="3961584"/>
              <a:ext cx="608919" cy="1224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2064F9-1CC6-6AB4-1457-7F561FC15EA7}"/>
                </a:ext>
              </a:extLst>
            </p:cNvPr>
            <p:cNvCxnSpPr/>
            <p:nvPr/>
          </p:nvCxnSpPr>
          <p:spPr>
            <a:xfrm rot="5400000">
              <a:off x="6858634" y="4418551"/>
              <a:ext cx="1524078" cy="244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0C082ED-4652-AC3E-0154-AB2795363085}"/>
                </a:ext>
              </a:extLst>
            </p:cNvPr>
            <p:cNvSpPr/>
            <p:nvPr/>
          </p:nvSpPr>
          <p:spPr>
            <a:xfrm>
              <a:off x="6782232" y="3352683"/>
              <a:ext cx="304776" cy="305053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20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F729BCB-E6A4-D211-A876-660DFA2B19D5}"/>
                </a:ext>
              </a:extLst>
            </p:cNvPr>
            <p:cNvCxnSpPr/>
            <p:nvPr/>
          </p:nvCxnSpPr>
          <p:spPr>
            <a:xfrm rot="5400000">
              <a:off x="6706127" y="3123579"/>
              <a:ext cx="456986" cy="1224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E69C33C-3ECD-2D3F-4329-58724D03C12B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2818920" y="1219687"/>
              <a:ext cx="1143216" cy="1187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96EC03-4626-3483-396B-7A6B43C4D419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181240" y="1219687"/>
              <a:ext cx="1067328" cy="1187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8FB7038-D962-0EBB-07B7-EE0607718CAC}"/>
                </a:ext>
              </a:extLst>
            </p:cNvPr>
            <p:cNvCxnSpPr/>
            <p:nvPr/>
          </p:nvCxnSpPr>
          <p:spPr>
            <a:xfrm>
              <a:off x="1828704" y="5257781"/>
              <a:ext cx="4804200" cy="3561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A6E22F-51EB-CB5E-0EF7-8649969020B4}"/>
                </a:ext>
              </a:extLst>
            </p:cNvPr>
            <p:cNvCxnSpPr/>
            <p:nvPr/>
          </p:nvCxnSpPr>
          <p:spPr>
            <a:xfrm>
              <a:off x="3428472" y="4343809"/>
              <a:ext cx="2134656" cy="1187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715217-FFFA-FFB2-5400-27EE63521DDD}"/>
                </a:ext>
              </a:extLst>
            </p:cNvPr>
            <p:cNvCxnSpPr/>
            <p:nvPr/>
          </p:nvCxnSpPr>
          <p:spPr>
            <a:xfrm rot="10800000">
              <a:off x="1828704" y="5486867"/>
              <a:ext cx="4804200" cy="26113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E28F85-5E3F-11B5-B015-C75FBAA13E4E}"/>
                </a:ext>
              </a:extLst>
            </p:cNvPr>
            <p:cNvCxnSpPr/>
            <p:nvPr/>
          </p:nvCxnSpPr>
          <p:spPr>
            <a:xfrm rot="10800000">
              <a:off x="3428472" y="4571708"/>
              <a:ext cx="2134656" cy="2374"/>
            </a:xfrm>
            <a:prstGeom prst="straightConnector1">
              <a:avLst/>
            </a:prstGeom>
            <a:ln w="38100">
              <a:solidFill>
                <a:srgbClr val="0000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3F362AB2-1576-903C-0F58-E3027EAB9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74638"/>
            <a:ext cx="5345113" cy="6400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List list = new List();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SkipList skipList = new SkipList();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Iterator listIterator = list.CreateIterator();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Iterator skipListIterator = skipList.CreateIterator();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handleList(listIterator);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handleList(skipListIterator);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47A1E2-82C2-B432-90CC-FEBFD764C829}"/>
              </a:ext>
            </a:extLst>
          </p:cNvPr>
          <p:cNvSpPr txBox="1">
            <a:spLocks/>
          </p:cNvSpPr>
          <p:nvPr/>
        </p:nvSpPr>
        <p:spPr bwMode="auto">
          <a:xfrm>
            <a:off x="4964113" y="427038"/>
            <a:ext cx="534511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handleList(Iterator iterator) {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iterator.First();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while (!iterator.IsDone()) {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Object item = iterator.CurrentItem();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Code here to process item.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iterator.Next();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65540" name="Straight Connector 5">
            <a:extLst>
              <a:ext uri="{FF2B5EF4-FFF2-40B4-BE49-F238E27FC236}">
                <a16:creationId xmlns:a16="http://schemas.microsoft.com/office/drawing/2014/main" id="{2B292670-7875-7372-E7D5-FD79B95F72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07281" y="3779044"/>
            <a:ext cx="7559675" cy="1588"/>
          </a:xfrm>
          <a:prstGeom prst="line">
            <a:avLst/>
          </a:prstGeom>
          <a:noFill/>
          <a:ln w="38100" algn="ctr">
            <a:solidFill>
              <a:srgbClr val="0000C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3">
            <a:extLst>
              <a:ext uri="{FF2B5EF4-FFF2-40B4-BE49-F238E27FC236}">
                <a16:creationId xmlns:a16="http://schemas.microsoft.com/office/drawing/2014/main" id="{B7415C48-3265-56FE-98A8-A27322B1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Mediator Pattern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81222A4-92BA-930B-5DE7-9729DBB9C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9239250" cy="1258888"/>
          </a:xfrm>
        </p:spPr>
        <p:txBody>
          <a:bodyPr/>
          <a:lstStyle/>
          <a:p>
            <a:r>
              <a:rPr lang="en-US" altLang="en-US" sz="3200"/>
              <a:t>Mutual Dependencies among Objects - Mozilla 1.4.1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0BF7405-3A7F-51D3-8AB1-8B3BADA3DB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3513" y="1250950"/>
            <a:ext cx="5715000" cy="61864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sz="3200"/>
              <a:t>Object Oriented Design encourages distribution of behavior among objects.  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7030A0"/>
                </a:solidFill>
              </a:rPr>
              <a:t>Delegation can result in an object structure with many connections between objects.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In the worst case, every object ends up knowing about every other.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en-US" sz="3200">
              <a:solidFill>
                <a:srgbClr val="336600"/>
              </a:solidFill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58DB122D-1213-83EF-5DD9-C3879F35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6138"/>
            <a:ext cx="100806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B2680447-7C2E-175A-39DE-3C93954AC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2313" y="1341438"/>
          <a:ext cx="4078287" cy="621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057143" imgH="2085714" progId="PBrush">
                  <p:embed/>
                </p:oleObj>
              </mc:Choice>
              <mc:Fallback>
                <p:oleObj name="Bitmap Image" r:id="rId3" imgW="2057143" imgH="2085714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1341438"/>
                        <a:ext cx="4078287" cy="621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7" name="Rectangle 5">
            <a:extLst>
              <a:ext uri="{FF2B5EF4-FFF2-40B4-BE49-F238E27FC236}">
                <a16:creationId xmlns:a16="http://schemas.microsoft.com/office/drawing/2014/main" id="{264638FD-714D-70E1-E963-C436C63A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4999038"/>
            <a:ext cx="9144000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9AF28C0-1916-7180-372E-A8823E8A6C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-371475"/>
            <a:ext cx="9369425" cy="1255713"/>
          </a:xfrm>
        </p:spPr>
        <p:txBody>
          <a:bodyPr lIns="101494" tIns="50748" rIns="101494" bIns="50748" anchor="b"/>
          <a:lstStyle/>
          <a:p>
            <a:r>
              <a:rPr lang="en-US" altLang="en-US" sz="3600"/>
              <a:t>The Iterator Pattern: Context</a:t>
            </a:r>
          </a:p>
        </p:txBody>
      </p:sp>
      <p:sp>
        <p:nvSpPr>
          <p:cNvPr id="580612" name="Rectangle 3">
            <a:extLst>
              <a:ext uri="{FF2B5EF4-FFF2-40B4-BE49-F238E27FC236}">
                <a16:creationId xmlns:a16="http://schemas.microsoft.com/office/drawing/2014/main" id="{9FFCB358-67C4-F55D-ACE2-75A10895B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036638"/>
            <a:ext cx="9601200" cy="6019800"/>
          </a:xfrm>
        </p:spPr>
        <p:txBody>
          <a:bodyPr lIns="101494" tIns="50748" rIns="101494" bIns="50748"/>
          <a:lstStyle/>
          <a:p>
            <a:pPr>
              <a:lnSpc>
                <a:spcPct val="125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/>
              <a:t>It might be necessary to have more than one type of traversal  on the same aggregate object.</a:t>
            </a:r>
          </a:p>
          <a:p>
            <a:pPr lvl="1">
              <a:lnSpc>
                <a:spcPct val="125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6600"/>
                </a:solidFill>
              </a:rPr>
              <a:t>Also, not all types of traversals can be anticipated a priori.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00CC"/>
                </a:solidFill>
              </a:rPr>
              <a:t>One should not bloat the interface of an aggregate object with all possible traversals.</a:t>
            </a:r>
          </a:p>
          <a:p>
            <a:pPr>
              <a:lnSpc>
                <a:spcPct val="125000"/>
              </a:lnSpc>
              <a:spcBef>
                <a:spcPct val="15000"/>
              </a:spcBef>
              <a:spcAft>
                <a:spcPts val="3000"/>
              </a:spcAft>
            </a:pPr>
            <a:endParaRPr lang="en-US" altLang="en-US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F031791-3054-E533-16AF-6FD304E73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263" y="122238"/>
            <a:ext cx="8597900" cy="1255712"/>
          </a:xfrm>
        </p:spPr>
        <p:txBody>
          <a:bodyPr/>
          <a:lstStyle/>
          <a:p>
            <a:r>
              <a:rPr lang="en-US" altLang="en-US" sz="3600"/>
              <a:t>Quote from A Mozilla Developer…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85F7B80E-3C65-8078-DDAE-E16F8B6F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1646238"/>
            <a:ext cx="9220200" cy="4114800"/>
          </a:xfrm>
          <a:solidFill>
            <a:srgbClr val="CCFF99"/>
          </a:solidFill>
          <a:ln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marL="104775" indent="0">
              <a:lnSpc>
                <a:spcPct val="135000"/>
              </a:lnSpc>
              <a:spcBef>
                <a:spcPct val="100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“Even though some of us used to work on Mozilla, we have to admit that the Mozilla code is a gigantic, bloated mess, not to mention slow, and with an internal API so flamboyantly baroque that frankly we can't even comprehend where to begin…”</a:t>
            </a:r>
            <a:br>
              <a:rPr lang="en-US" altLang="en-US" sz="3200" b="1"/>
            </a:b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E7A41D03-DF81-0470-746A-9CF5339D3E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0"/>
            <a:ext cx="9072562" cy="1176338"/>
          </a:xfrm>
        </p:spPr>
        <p:txBody>
          <a:bodyPr lIns="100772" tIns="50387" rIns="100772" bIns="50387"/>
          <a:lstStyle/>
          <a:p>
            <a:r>
              <a:rPr lang="en-US" altLang="en-US" sz="3600"/>
              <a:t>A non-Software Example: ATC</a:t>
            </a:r>
          </a:p>
        </p:txBody>
      </p:sp>
      <p:pic>
        <p:nvPicPr>
          <p:cNvPr id="8195" name="Content Placeholder 3">
            <a:extLst>
              <a:ext uri="{FF2B5EF4-FFF2-40B4-BE49-F238E27FC236}">
                <a16:creationId xmlns:a16="http://schemas.microsoft.com/office/drawing/2014/main" id="{46AA52B4-2246-F0AD-944D-06B70963938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913" y="1112838"/>
            <a:ext cx="9372600" cy="5738812"/>
          </a:xfrm>
        </p:spPr>
      </p:pic>
      <p:pic>
        <p:nvPicPr>
          <p:cNvPr id="71684" name="Picture 5" descr="Air traffic controllers gear up for 'busiest summer' | AviationADR">
            <a:extLst>
              <a:ext uri="{FF2B5EF4-FFF2-40B4-BE49-F238E27FC236}">
                <a16:creationId xmlns:a16="http://schemas.microsoft.com/office/drawing/2014/main" id="{93045189-3496-BD2A-2DA6-6090AC40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1477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8A00812-3F6F-D3B5-88A0-99B5FA9C30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358775"/>
            <a:ext cx="8596313" cy="296863"/>
          </a:xfrm>
        </p:spPr>
        <p:txBody>
          <a:bodyPr lIns="100794" tIns="50397" rIns="100794" bIns="50397" anchor="b"/>
          <a:lstStyle/>
          <a:p>
            <a:pPr eaLnBrk="1" hangingPunct="1"/>
            <a:r>
              <a:rPr lang="en-US" altLang="en-US" sz="3200"/>
              <a:t>Another Non software example</a:t>
            </a:r>
          </a:p>
        </p:txBody>
      </p:sp>
      <p:sp>
        <p:nvSpPr>
          <p:cNvPr id="72707" name="Rectangle 5">
            <a:extLst>
              <a:ext uri="{FF2B5EF4-FFF2-40B4-BE49-F238E27FC236}">
                <a16:creationId xmlns:a16="http://schemas.microsoft.com/office/drawing/2014/main" id="{EB7C357B-73D3-3395-E785-111CB37BBA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46638" y="1265238"/>
            <a:ext cx="5268912" cy="6346825"/>
          </a:xfrm>
        </p:spPr>
        <p:txBody>
          <a:bodyPr lIns="100794" tIns="50397" rIns="100794" bIns="50397"/>
          <a:lstStyle/>
          <a:p>
            <a:pPr marL="469900" indent="-469900" defTabSz="914400" eaLnBrk="1" hangingPunct="1">
              <a:spcAft>
                <a:spcPts val="1200"/>
              </a:spcAft>
            </a:pPr>
            <a:r>
              <a:rPr lang="en-US" altLang="en-US"/>
              <a:t>Master distributes work to  identical slaves:</a:t>
            </a:r>
          </a:p>
          <a:p>
            <a:pPr marL="742950" lvl="1" indent="-285750" defTabSz="914400" eaLnBrk="1" hangingPunct="1"/>
            <a:r>
              <a:rPr lang="en-US" altLang="en-US"/>
              <a:t>Computes a final result from the results  that the slaves return.</a:t>
            </a:r>
          </a:p>
        </p:txBody>
      </p:sp>
      <p:pic>
        <p:nvPicPr>
          <p:cNvPr id="628740" name="Picture 4" descr="Master slave NSE.JPG">
            <a:extLst>
              <a:ext uri="{FF2B5EF4-FFF2-40B4-BE49-F238E27FC236}">
                <a16:creationId xmlns:a16="http://schemas.microsoft.com/office/drawing/2014/main" id="{184A1766-8294-798F-E3C8-5C5CCA7A4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238"/>
            <a:ext cx="470535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3F99146-839A-A26A-8978-F9D93C90F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pPr algn="l"/>
            <a:r>
              <a:rPr lang="en-US" altLang="en-US" sz="3600"/>
              <a:t>Yet Another Example</a:t>
            </a:r>
          </a:p>
        </p:txBody>
      </p:sp>
      <p:pic>
        <p:nvPicPr>
          <p:cNvPr id="73731" name="Picture 3" descr="ed1">
            <a:extLst>
              <a:ext uri="{FF2B5EF4-FFF2-40B4-BE49-F238E27FC236}">
                <a16:creationId xmlns:a16="http://schemas.microsoft.com/office/drawing/2014/main" id="{269232DE-FA62-7016-2A34-13C97681E3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93688" y="884238"/>
            <a:ext cx="10896601" cy="7315200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0F5B7-6412-5FD2-6970-F2AB29982C3D}"/>
              </a:ext>
            </a:extLst>
          </p:cNvPr>
          <p:cNvSpPr/>
          <p:nvPr/>
        </p:nvSpPr>
        <p:spPr bwMode="auto">
          <a:xfrm>
            <a:off x="849313" y="5075238"/>
            <a:ext cx="8991600" cy="2209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74755" name="Title 1">
            <a:extLst>
              <a:ext uri="{FF2B5EF4-FFF2-40B4-BE49-F238E27FC236}">
                <a16:creationId xmlns:a16="http://schemas.microsoft.com/office/drawing/2014/main" id="{C12A570D-8518-0F2D-A489-9939E127E1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106363"/>
            <a:ext cx="9072562" cy="1176338"/>
          </a:xfrm>
        </p:spPr>
        <p:txBody>
          <a:bodyPr lIns="100772" tIns="50387" rIns="100772" bIns="50387"/>
          <a:lstStyle/>
          <a:p>
            <a:r>
              <a:rPr lang="en-US" altLang="en-US" sz="3600"/>
              <a:t>Motivation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00A2AB2-232B-24D8-F996-BB89553FBB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9063" y="868363"/>
            <a:ext cx="9840912" cy="6719887"/>
          </a:xfrm>
        </p:spPr>
        <p:txBody>
          <a:bodyPr lIns="100772" tIns="50387" rIns="100772" bIns="50387"/>
          <a:lstStyle/>
          <a:p>
            <a:pPr marL="365125" indent="-255588" defTabSz="912813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/>
              <a:t>Object-oriented design leads to distribution of behavior among objects. </a:t>
            </a:r>
          </a:p>
          <a:p>
            <a:pPr marL="742950" lvl="1" indent="-285750" defTabSz="912813">
              <a:lnSpc>
                <a:spcPct val="120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/>
              <a:t>Leads to many connections between objects.</a:t>
            </a:r>
          </a:p>
          <a:p>
            <a:pPr marL="742950" lvl="1" indent="-285750" defTabSz="912813">
              <a:lnSpc>
                <a:spcPct val="120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/>
              <a:t>Lots of interconnections make it less likely that an object can work without the support of others.</a:t>
            </a:r>
          </a:p>
          <a:p>
            <a:pPr marL="742950" lvl="1" indent="-285750" defTabSz="912813">
              <a:lnSpc>
                <a:spcPct val="114000"/>
              </a:lnSpc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Sometimes the interactions between objects becomes so intense, that every object in the system ends up knowing about every other object. </a:t>
            </a:r>
            <a:endParaRPr lang="en-US" altLang="en-US" sz="2000" b="1">
              <a:solidFill>
                <a:srgbClr val="0000CC"/>
              </a:solidFill>
            </a:endParaRPr>
          </a:p>
          <a:p>
            <a:pPr marL="742950" lvl="1" indent="-285750" defTabSz="912813">
              <a:lnSpc>
                <a:spcPct val="120000"/>
              </a:lnSpc>
              <a:spcBef>
                <a:spcPct val="15000"/>
              </a:spcBef>
              <a:spcAft>
                <a:spcPts val="1200"/>
              </a:spcAft>
            </a:pPr>
            <a:endParaRPr lang="en-US" altLang="en-US"/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0B6BE3A-9E10-5DA2-D63F-41ADF9BF1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171450"/>
          <a:ext cx="14525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057143" imgH="2085714" progId="PBrush">
                  <p:embed/>
                </p:oleObj>
              </mc:Choice>
              <mc:Fallback>
                <p:oleObj name="Bitmap Image" r:id="rId2" imgW="2057143" imgH="2085714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71450"/>
                        <a:ext cx="145256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C469254D-9B2D-1846-F2EB-F7C76CC793C5}"/>
              </a:ext>
            </a:extLst>
          </p:cNvPr>
          <p:cNvSpPr/>
          <p:nvPr/>
        </p:nvSpPr>
        <p:spPr>
          <a:xfrm>
            <a:off x="2887663" y="2417763"/>
            <a:ext cx="1539875" cy="3841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collaboratorA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A1F09F7-5287-8215-7949-0E7DFD782AE0}"/>
              </a:ext>
            </a:extLst>
          </p:cNvPr>
          <p:cNvSpPr/>
          <p:nvPr/>
        </p:nvSpPr>
        <p:spPr>
          <a:xfrm>
            <a:off x="7034213" y="2417763"/>
            <a:ext cx="1539875" cy="3841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collaboratorC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04C55C37-0737-30C7-79A7-A2EECCB87442}"/>
              </a:ext>
            </a:extLst>
          </p:cNvPr>
          <p:cNvSpPr/>
          <p:nvPr/>
        </p:nvSpPr>
        <p:spPr>
          <a:xfrm>
            <a:off x="4973638" y="1444625"/>
            <a:ext cx="1539875" cy="3841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collaboratorB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6B9C1190-2B0A-1DF5-F23B-10C102546FD7}"/>
              </a:ext>
            </a:extLst>
          </p:cNvPr>
          <p:cNvSpPr/>
          <p:nvPr/>
        </p:nvSpPr>
        <p:spPr>
          <a:xfrm>
            <a:off x="4973638" y="3295650"/>
            <a:ext cx="1539875" cy="3825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collaboratorD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Google Shape;58;p13">
            <a:extLst>
              <a:ext uri="{FF2B5EF4-FFF2-40B4-BE49-F238E27FC236}">
                <a16:creationId xmlns:a16="http://schemas.microsoft.com/office/drawing/2014/main" id="{B8F2B66C-2E8E-B8E2-ED2B-DD91E42A1590}"/>
              </a:ext>
            </a:extLst>
          </p:cNvPr>
          <p:cNvSpPr/>
          <p:nvPr/>
        </p:nvSpPr>
        <p:spPr>
          <a:xfrm>
            <a:off x="2309813" y="5553075"/>
            <a:ext cx="1539875" cy="3825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collaboratorA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BFBA710E-D4FF-090B-AC99-7B79E49C75B7}"/>
              </a:ext>
            </a:extLst>
          </p:cNvPr>
          <p:cNvSpPr/>
          <p:nvPr/>
        </p:nvSpPr>
        <p:spPr>
          <a:xfrm>
            <a:off x="7637463" y="5553075"/>
            <a:ext cx="1538287" cy="3825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collaboratorC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4526AB91-5DA2-D609-190D-82AD571BB514}"/>
              </a:ext>
            </a:extLst>
          </p:cNvPr>
          <p:cNvSpPr/>
          <p:nvPr/>
        </p:nvSpPr>
        <p:spPr>
          <a:xfrm>
            <a:off x="4973638" y="4467225"/>
            <a:ext cx="1539875" cy="3825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collaboratorB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Google Shape;61;p13">
            <a:extLst>
              <a:ext uri="{FF2B5EF4-FFF2-40B4-BE49-F238E27FC236}">
                <a16:creationId xmlns:a16="http://schemas.microsoft.com/office/drawing/2014/main" id="{DCC1820A-1FF7-E86F-254B-D874C1B74053}"/>
              </a:ext>
            </a:extLst>
          </p:cNvPr>
          <p:cNvSpPr/>
          <p:nvPr/>
        </p:nvSpPr>
        <p:spPr>
          <a:xfrm>
            <a:off x="4973638" y="6599238"/>
            <a:ext cx="1539875" cy="38258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collaboratorD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Google Shape;62;p13">
            <a:extLst>
              <a:ext uri="{FF2B5EF4-FFF2-40B4-BE49-F238E27FC236}">
                <a16:creationId xmlns:a16="http://schemas.microsoft.com/office/drawing/2014/main" id="{3D946086-1EE3-6830-571C-7BB51FD10F5A}"/>
              </a:ext>
            </a:extLst>
          </p:cNvPr>
          <p:cNvSpPr/>
          <p:nvPr/>
        </p:nvSpPr>
        <p:spPr>
          <a:xfrm>
            <a:off x="5067300" y="5553075"/>
            <a:ext cx="1352550" cy="3825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100790" tIns="100790" rIns="100790" bIns="10079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>
                <a:solidFill>
                  <a:srgbClr val="0000CC"/>
                </a:solidFill>
                <a:latin typeface="Comic Sans MS" panose="030F0702030302020204" pitchFamily="66" charset="0"/>
              </a:rPr>
              <a:t>  mediator</a:t>
            </a:r>
            <a:endParaRPr sz="1323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5787" name="Google Shape;63;p13">
            <a:extLst>
              <a:ext uri="{FF2B5EF4-FFF2-40B4-BE49-F238E27FC236}">
                <a16:creationId xmlns:a16="http://schemas.microsoft.com/office/drawing/2014/main" id="{34EB3716-1F95-FFE0-36D3-49A147EF0F42}"/>
              </a:ext>
            </a:extLst>
          </p:cNvPr>
          <p:cNvCxnSpPr>
            <a:cxnSpLocks noChangeShapeType="1"/>
            <a:stCxn id="54" idx="0"/>
            <a:endCxn id="56" idx="1"/>
          </p:cNvCxnSpPr>
          <p:nvPr/>
        </p:nvCxnSpPr>
        <p:spPr bwMode="auto">
          <a:xfrm rot="10800000" flipH="1">
            <a:off x="3657600" y="1636713"/>
            <a:ext cx="1316038" cy="781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8" name="Google Shape;64;p13">
            <a:extLst>
              <a:ext uri="{FF2B5EF4-FFF2-40B4-BE49-F238E27FC236}">
                <a16:creationId xmlns:a16="http://schemas.microsoft.com/office/drawing/2014/main" id="{8D9EB442-3A0E-595B-1166-D69AA2A8D3FB}"/>
              </a:ext>
            </a:extLst>
          </p:cNvPr>
          <p:cNvCxnSpPr>
            <a:cxnSpLocks noChangeShapeType="1"/>
            <a:stCxn id="54" idx="2"/>
            <a:endCxn id="57" idx="1"/>
          </p:cNvCxnSpPr>
          <p:nvPr/>
        </p:nvCxnSpPr>
        <p:spPr bwMode="auto">
          <a:xfrm>
            <a:off x="3657600" y="2801938"/>
            <a:ext cx="1316038" cy="68421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9" name="Google Shape;65;p13">
            <a:extLst>
              <a:ext uri="{FF2B5EF4-FFF2-40B4-BE49-F238E27FC236}">
                <a16:creationId xmlns:a16="http://schemas.microsoft.com/office/drawing/2014/main" id="{73F5BC1C-D398-508C-4C74-C63D15C7D949}"/>
              </a:ext>
            </a:extLst>
          </p:cNvPr>
          <p:cNvCxnSpPr>
            <a:cxnSpLocks noChangeShapeType="1"/>
            <a:stCxn id="57" idx="3"/>
            <a:endCxn id="55" idx="2"/>
          </p:cNvCxnSpPr>
          <p:nvPr/>
        </p:nvCxnSpPr>
        <p:spPr bwMode="auto">
          <a:xfrm rot="10800000" flipH="1">
            <a:off x="6513513" y="2800350"/>
            <a:ext cx="1290637" cy="6858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0" name="Google Shape;66;p13">
            <a:extLst>
              <a:ext uri="{FF2B5EF4-FFF2-40B4-BE49-F238E27FC236}">
                <a16:creationId xmlns:a16="http://schemas.microsoft.com/office/drawing/2014/main" id="{A9E6F010-086C-EF96-223F-2F3F3725B7F8}"/>
              </a:ext>
            </a:extLst>
          </p:cNvPr>
          <p:cNvCxnSpPr>
            <a:cxnSpLocks noChangeShapeType="1"/>
            <a:stCxn id="56" idx="3"/>
            <a:endCxn id="55" idx="0"/>
          </p:cNvCxnSpPr>
          <p:nvPr/>
        </p:nvCxnSpPr>
        <p:spPr bwMode="auto">
          <a:xfrm>
            <a:off x="6513513" y="1636713"/>
            <a:ext cx="1290637" cy="7810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Google Shape;67;p13">
            <a:extLst>
              <a:ext uri="{FF2B5EF4-FFF2-40B4-BE49-F238E27FC236}">
                <a16:creationId xmlns:a16="http://schemas.microsoft.com/office/drawing/2014/main" id="{3022F7E8-E15A-1757-9F2F-6F31233E9F3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3813175" y="1808163"/>
            <a:ext cx="552450" cy="3397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2" name="Google Shape;68;p13">
            <a:extLst>
              <a:ext uri="{FF2B5EF4-FFF2-40B4-BE49-F238E27FC236}">
                <a16:creationId xmlns:a16="http://schemas.microsoft.com/office/drawing/2014/main" id="{ADDAEF78-A73A-4CB3-3A68-38A977B460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2863" y="3098800"/>
            <a:ext cx="654050" cy="3270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3" name="Google Shape;69;p13">
            <a:extLst>
              <a:ext uri="{FF2B5EF4-FFF2-40B4-BE49-F238E27FC236}">
                <a16:creationId xmlns:a16="http://schemas.microsoft.com/office/drawing/2014/main" id="{C388C3B0-F1FB-A32F-0652-FA3F5DA02A9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097713" y="1808163"/>
            <a:ext cx="603250" cy="3683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4" name="Google Shape;70;p13">
            <a:extLst>
              <a:ext uri="{FF2B5EF4-FFF2-40B4-BE49-F238E27FC236}">
                <a16:creationId xmlns:a16="http://schemas.microsoft.com/office/drawing/2014/main" id="{24C78721-7B5B-40BB-CDE5-F527612D07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46913" y="3113088"/>
            <a:ext cx="550862" cy="298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Google Shape;71;p13">
            <a:extLst>
              <a:ext uri="{FF2B5EF4-FFF2-40B4-BE49-F238E27FC236}">
                <a16:creationId xmlns:a16="http://schemas.microsoft.com/office/drawing/2014/main" id="{19A0B273-9B34-F4EA-F44F-BA12699BE7A0}"/>
              </a:ext>
            </a:extLst>
          </p:cNvPr>
          <p:cNvSpPr txBox="1"/>
          <p:nvPr/>
        </p:nvSpPr>
        <p:spPr>
          <a:xfrm>
            <a:off x="3290888" y="1677988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1: op1()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B38D7CCF-3429-58D0-700C-022A371B0708}"/>
              </a:ext>
            </a:extLst>
          </p:cNvPr>
          <p:cNvSpPr txBox="1"/>
          <p:nvPr/>
        </p:nvSpPr>
        <p:spPr>
          <a:xfrm>
            <a:off x="7475538" y="1736725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2.1: op2()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8520BE8C-FC92-F23B-38C4-B27C37BDAEAB}"/>
              </a:ext>
            </a:extLst>
          </p:cNvPr>
          <p:cNvSpPr txBox="1"/>
          <p:nvPr/>
        </p:nvSpPr>
        <p:spPr>
          <a:xfrm>
            <a:off x="3290888" y="3113088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3: op4()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4" name="Google Shape;74;p13">
            <a:extLst>
              <a:ext uri="{FF2B5EF4-FFF2-40B4-BE49-F238E27FC236}">
                <a16:creationId xmlns:a16="http://schemas.microsoft.com/office/drawing/2014/main" id="{39C112F6-B845-A55B-70B1-649B4B4A376C}"/>
              </a:ext>
            </a:extLst>
          </p:cNvPr>
          <p:cNvSpPr txBox="1"/>
          <p:nvPr/>
        </p:nvSpPr>
        <p:spPr>
          <a:xfrm>
            <a:off x="7248525" y="3113088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2.2: op3()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5799" name="Google Shape;75;p13">
            <a:extLst>
              <a:ext uri="{FF2B5EF4-FFF2-40B4-BE49-F238E27FC236}">
                <a16:creationId xmlns:a16="http://schemas.microsoft.com/office/drawing/2014/main" id="{3351674A-B3D3-FA9F-A89F-D189164C8B6B}"/>
              </a:ext>
            </a:extLst>
          </p:cNvPr>
          <p:cNvCxnSpPr>
            <a:cxnSpLocks noChangeShapeType="1"/>
            <a:endCxn id="55" idx="1"/>
          </p:cNvCxnSpPr>
          <p:nvPr/>
        </p:nvCxnSpPr>
        <p:spPr bwMode="auto">
          <a:xfrm>
            <a:off x="4427538" y="2609850"/>
            <a:ext cx="26066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0" name="Google Shape;76;p13">
            <a:extLst>
              <a:ext uri="{FF2B5EF4-FFF2-40B4-BE49-F238E27FC236}">
                <a16:creationId xmlns:a16="http://schemas.microsoft.com/office/drawing/2014/main" id="{94DB7C31-BE38-6525-C987-2738F592841B}"/>
              </a:ext>
            </a:extLst>
          </p:cNvPr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5743575" y="1828800"/>
            <a:ext cx="0" cy="14668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1" name="Google Shape;77;p13">
            <a:extLst>
              <a:ext uri="{FF2B5EF4-FFF2-40B4-BE49-F238E27FC236}">
                <a16:creationId xmlns:a16="http://schemas.microsoft.com/office/drawing/2014/main" id="{D74162BE-ED8A-8147-A250-2BBD3B7C56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400" y="2503488"/>
            <a:ext cx="757238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Google Shape;78;p13">
            <a:extLst>
              <a:ext uri="{FF2B5EF4-FFF2-40B4-BE49-F238E27FC236}">
                <a16:creationId xmlns:a16="http://schemas.microsoft.com/office/drawing/2014/main" id="{921B4C56-AB60-74B8-3BB2-7A172F948E8A}"/>
              </a:ext>
            </a:extLst>
          </p:cNvPr>
          <p:cNvSpPr txBox="1"/>
          <p:nvPr/>
        </p:nvSpPr>
        <p:spPr>
          <a:xfrm>
            <a:off x="4689475" y="2070100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2: op2()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5803" name="Google Shape;79;p13">
            <a:extLst>
              <a:ext uri="{FF2B5EF4-FFF2-40B4-BE49-F238E27FC236}">
                <a16:creationId xmlns:a16="http://schemas.microsoft.com/office/drawing/2014/main" id="{6E23D86E-EC2D-FAF2-FDB9-C020B90E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1239838"/>
            <a:ext cx="1770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0" tIns="100790" rIns="100790" bIns="100790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0000CC"/>
                </a:solidFill>
                <a:latin typeface="Comic Sans MS" panose="030F0702030302020204" pitchFamily="66" charset="0"/>
              </a:rPr>
              <a:t>Unmediated </a:t>
            </a:r>
          </a:p>
          <a:p>
            <a:r>
              <a:rPr lang="en-US" altLang="en-US" sz="1600">
                <a:solidFill>
                  <a:srgbClr val="0000CC"/>
                </a:solidFill>
                <a:latin typeface="Comic Sans MS" panose="030F0702030302020204" pitchFamily="66" charset="0"/>
              </a:rPr>
              <a:t>Collaboration</a:t>
            </a:r>
          </a:p>
        </p:txBody>
      </p:sp>
      <p:sp>
        <p:nvSpPr>
          <p:cNvPr id="80" name="Google Shape;80;p13">
            <a:extLst>
              <a:ext uri="{FF2B5EF4-FFF2-40B4-BE49-F238E27FC236}">
                <a16:creationId xmlns:a16="http://schemas.microsoft.com/office/drawing/2014/main" id="{734F5C70-3ECF-16BB-B910-7AEF83204071}"/>
              </a:ext>
            </a:extLst>
          </p:cNvPr>
          <p:cNvSpPr txBox="1"/>
          <p:nvPr/>
        </p:nvSpPr>
        <p:spPr>
          <a:xfrm>
            <a:off x="1300163" y="4084638"/>
            <a:ext cx="1770062" cy="68421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 dirty="0">
                <a:solidFill>
                  <a:srgbClr val="0000CC"/>
                </a:solidFill>
                <a:latin typeface="Comic Sans MS" panose="030F0702030302020204" pitchFamily="66" charset="0"/>
              </a:rPr>
              <a:t>Mediated </a:t>
            </a:r>
            <a:endParaRPr sz="1323" dirty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1323" dirty="0">
                <a:solidFill>
                  <a:srgbClr val="0000CC"/>
                </a:solidFill>
                <a:latin typeface="Comic Sans MS" panose="030F0702030302020204" pitchFamily="66" charset="0"/>
              </a:rPr>
              <a:t>Collaboration</a:t>
            </a:r>
            <a:endParaRPr sz="1323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317" name="Google Shape;81;p13">
            <a:extLst>
              <a:ext uri="{FF2B5EF4-FFF2-40B4-BE49-F238E27FC236}">
                <a16:creationId xmlns:a16="http://schemas.microsoft.com/office/drawing/2014/main" id="{2BFD2C9D-DD9F-84C2-83F9-41B9B85F6415}"/>
              </a:ext>
            </a:extLst>
          </p:cNvPr>
          <p:cNvCxnSpPr>
            <a:cxnSpLocks noChangeShapeType="1"/>
            <a:endCxn id="62" idx="1"/>
          </p:cNvCxnSpPr>
          <p:nvPr/>
        </p:nvCxnSpPr>
        <p:spPr bwMode="auto">
          <a:xfrm>
            <a:off x="3849688" y="5745163"/>
            <a:ext cx="1217612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Google Shape;82;p13">
            <a:extLst>
              <a:ext uri="{FF2B5EF4-FFF2-40B4-BE49-F238E27FC236}">
                <a16:creationId xmlns:a16="http://schemas.microsoft.com/office/drawing/2014/main" id="{DFD60627-ECA0-C7B5-E3DF-1DECED601AFF}"/>
              </a:ext>
            </a:extLst>
          </p:cNvPr>
          <p:cNvCxnSpPr>
            <a:cxnSpLocks noChangeShapeType="1"/>
            <a:stCxn id="62" idx="3"/>
            <a:endCxn id="59" idx="1"/>
          </p:cNvCxnSpPr>
          <p:nvPr/>
        </p:nvCxnSpPr>
        <p:spPr bwMode="auto">
          <a:xfrm>
            <a:off x="6419850" y="5745163"/>
            <a:ext cx="1217613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Google Shape;83;p13">
            <a:extLst>
              <a:ext uri="{FF2B5EF4-FFF2-40B4-BE49-F238E27FC236}">
                <a16:creationId xmlns:a16="http://schemas.microsoft.com/office/drawing/2014/main" id="{F1DD843D-423E-F9DC-5C4D-563FE1F6973D}"/>
              </a:ext>
            </a:extLst>
          </p:cNvPr>
          <p:cNvCxnSpPr>
            <a:cxnSpLocks noChangeShapeType="1"/>
            <a:stCxn id="60" idx="2"/>
            <a:endCxn id="62" idx="0"/>
          </p:cNvCxnSpPr>
          <p:nvPr/>
        </p:nvCxnSpPr>
        <p:spPr bwMode="auto">
          <a:xfrm flipH="1">
            <a:off x="5743575" y="4849813"/>
            <a:ext cx="0" cy="703262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Google Shape;84;p13">
            <a:extLst>
              <a:ext uri="{FF2B5EF4-FFF2-40B4-BE49-F238E27FC236}">
                <a16:creationId xmlns:a16="http://schemas.microsoft.com/office/drawing/2014/main" id="{20DB5C6F-834A-62F2-E0DB-8B72E490ED91}"/>
              </a:ext>
            </a:extLst>
          </p:cNvPr>
          <p:cNvCxnSpPr>
            <a:cxnSpLocks noChangeShapeType="1"/>
            <a:stCxn id="62" idx="2"/>
            <a:endCxn id="61" idx="0"/>
          </p:cNvCxnSpPr>
          <p:nvPr/>
        </p:nvCxnSpPr>
        <p:spPr bwMode="auto">
          <a:xfrm>
            <a:off x="5743575" y="5935663"/>
            <a:ext cx="0" cy="6635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Google Shape;85;p13">
            <a:extLst>
              <a:ext uri="{FF2B5EF4-FFF2-40B4-BE49-F238E27FC236}">
                <a16:creationId xmlns:a16="http://schemas.microsoft.com/office/drawing/2014/main" id="{F34BA767-D808-58DD-3B58-26642FBED2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9563" y="5621338"/>
            <a:ext cx="70485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Google Shape;86;p13">
            <a:extLst>
              <a:ext uri="{FF2B5EF4-FFF2-40B4-BE49-F238E27FC236}">
                <a16:creationId xmlns:a16="http://schemas.microsoft.com/office/drawing/2014/main" id="{940CDA0B-05AD-B590-C210-C4FF671459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263" y="5635625"/>
            <a:ext cx="692150" cy="142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Google Shape;87;p13">
            <a:extLst>
              <a:ext uri="{FF2B5EF4-FFF2-40B4-BE49-F238E27FC236}">
                <a16:creationId xmlns:a16="http://schemas.microsoft.com/office/drawing/2014/main" id="{6F9738FC-55E1-E519-2515-EE13643D1E7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543550" y="5010150"/>
            <a:ext cx="0" cy="4826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Google Shape;88;p13">
            <a:extLst>
              <a:ext uri="{FF2B5EF4-FFF2-40B4-BE49-F238E27FC236}">
                <a16:creationId xmlns:a16="http://schemas.microsoft.com/office/drawing/2014/main" id="{76ECAA6E-D3DF-8D70-ADF7-4871F3051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4550" y="6046788"/>
            <a:ext cx="12700" cy="3825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96878348-A41F-6AC4-18F3-22A08BDC23F3}"/>
              </a:ext>
            </a:extLst>
          </p:cNvPr>
          <p:cNvSpPr txBox="1"/>
          <p:nvPr/>
        </p:nvSpPr>
        <p:spPr>
          <a:xfrm>
            <a:off x="4076700" y="5199063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1: op()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256423C3-77DC-675B-6522-2D5F8F4C8590}"/>
              </a:ext>
            </a:extLst>
          </p:cNvPr>
          <p:cNvSpPr txBox="1"/>
          <p:nvPr/>
        </p:nvSpPr>
        <p:spPr>
          <a:xfrm>
            <a:off x="4679950" y="4884738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1.1: op1()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1.5: op2()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B95DE981-42D1-A6FE-7175-B78896DFA0F5}"/>
              </a:ext>
            </a:extLst>
          </p:cNvPr>
          <p:cNvSpPr txBox="1"/>
          <p:nvPr/>
        </p:nvSpPr>
        <p:spPr>
          <a:xfrm>
            <a:off x="5926138" y="5916613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1.3: op3()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1.4: op4()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0A424979-C9B1-DDFE-4E6A-DA9E87FF393B}"/>
              </a:ext>
            </a:extLst>
          </p:cNvPr>
          <p:cNvSpPr txBox="1"/>
          <p:nvPr/>
        </p:nvSpPr>
        <p:spPr>
          <a:xfrm>
            <a:off x="6553200" y="5351463"/>
            <a:ext cx="949325" cy="298450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100790" rIns="100790" bIns="10079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" sz="992">
                <a:solidFill>
                  <a:srgbClr val="0000CC"/>
                </a:solidFill>
                <a:latin typeface="Comic Sans MS" panose="030F0702030302020204" pitchFamily="66" charset="0"/>
              </a:rPr>
              <a:t>1.2: op2()</a:t>
            </a:r>
            <a:endParaRPr sz="992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65564DF2-02FB-F098-A594-55103B99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-34925"/>
            <a:ext cx="8596312" cy="125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3600" kern="0"/>
              <a:t>Case for a Mediator!</a:t>
            </a:r>
            <a:endParaRPr lang="en-US" altLang="en-US" sz="36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80" grpId="0"/>
      <p:bldP spid="89" grpId="0"/>
      <p:bldP spid="90" grpId="0"/>
      <p:bldP spid="91" grpId="0"/>
      <p:bldP spid="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F076AEB-A4AF-8ABB-AEAD-45A39F46E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8596312" cy="1255713"/>
          </a:xfrm>
        </p:spPr>
        <p:txBody>
          <a:bodyPr/>
          <a:lstStyle/>
          <a:p>
            <a:pPr algn="l"/>
            <a:r>
              <a:rPr lang="en-US" altLang="en-US" sz="3600"/>
              <a:t>Example-  User Interface</a:t>
            </a:r>
          </a:p>
        </p:txBody>
      </p:sp>
      <p:pic>
        <p:nvPicPr>
          <p:cNvPr id="77827" name="Picture 3" descr="1">
            <a:extLst>
              <a:ext uri="{FF2B5EF4-FFF2-40B4-BE49-F238E27FC236}">
                <a16:creationId xmlns:a16="http://schemas.microsoft.com/office/drawing/2014/main" id="{F189BDC0-D040-023E-2A90-5020CB3A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341438"/>
            <a:ext cx="5376862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4996" name="Line 4">
            <a:extLst>
              <a:ext uri="{FF2B5EF4-FFF2-40B4-BE49-F238E27FC236}">
                <a16:creationId xmlns:a16="http://schemas.microsoft.com/office/drawing/2014/main" id="{B0DECB7E-01D1-9988-AE5F-55D106D4F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788" y="2349500"/>
            <a:ext cx="1931987" cy="1428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4997" name="Oval 5">
            <a:extLst>
              <a:ext uri="{FF2B5EF4-FFF2-40B4-BE49-F238E27FC236}">
                <a16:creationId xmlns:a16="http://schemas.microsoft.com/office/drawing/2014/main" id="{CAB40B1B-FBAA-1838-AEFE-7C0369B29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702175"/>
            <a:ext cx="755650" cy="334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64998" name="Oval 6">
            <a:extLst>
              <a:ext uri="{FF2B5EF4-FFF2-40B4-BE49-F238E27FC236}">
                <a16:creationId xmlns:a16="http://schemas.microsoft.com/office/drawing/2014/main" id="{40995AAE-4C4E-9E56-9EBE-939ADDA5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121275"/>
            <a:ext cx="755650" cy="3365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64999" name="Oval 7">
            <a:extLst>
              <a:ext uri="{FF2B5EF4-FFF2-40B4-BE49-F238E27FC236}">
                <a16:creationId xmlns:a16="http://schemas.microsoft.com/office/drawing/2014/main" id="{F40C660B-F39F-C6E7-6361-BB64E230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57825"/>
            <a:ext cx="923925" cy="4191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65000" name="Rectangle 8">
            <a:extLst>
              <a:ext uri="{FF2B5EF4-FFF2-40B4-BE49-F238E27FC236}">
                <a16:creationId xmlns:a16="http://schemas.microsoft.com/office/drawing/2014/main" id="{3BFD5218-095C-237D-9ED7-C6068290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757363"/>
            <a:ext cx="4419600" cy="685800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quick brown fox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6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6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365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997" grpId="0" animBg="1"/>
      <p:bldP spid="1364998" grpId="0" animBg="1"/>
      <p:bldP spid="1364999" grpId="0" animBg="1"/>
      <p:bldP spid="136500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95C0E8A-17F9-485A-E85F-D309488CD5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5963" y="155575"/>
            <a:ext cx="8596312" cy="1255713"/>
          </a:xfrm>
        </p:spPr>
        <p:txBody>
          <a:bodyPr/>
          <a:lstStyle/>
          <a:p>
            <a:r>
              <a:rPr lang="sv-SE" altLang="en-US" sz="3200"/>
              <a:t>Font Editing: Mediator Pattern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249A1A9-C87B-7845-6254-0E97349E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3108325"/>
            <a:ext cx="2940050" cy="1427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FormDialog</a:t>
            </a:r>
          </a:p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5A9C749-9B2E-D89C-D719-B66BBD39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763713"/>
            <a:ext cx="17653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3" name="Freeform 5">
            <a:extLst>
              <a:ext uri="{FF2B5EF4-FFF2-40B4-BE49-F238E27FC236}">
                <a16:creationId xmlns:a16="http://schemas.microsoft.com/office/drawing/2014/main" id="{5F133777-C509-A224-A205-AE141F9BCEC4}"/>
              </a:ext>
            </a:extLst>
          </p:cNvPr>
          <p:cNvSpPr>
            <a:spLocks/>
          </p:cNvSpPr>
          <p:nvPr/>
        </p:nvSpPr>
        <p:spPr bwMode="auto">
          <a:xfrm>
            <a:off x="2436813" y="2268538"/>
            <a:ext cx="2435225" cy="839787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95B96EB2-4A65-7F5E-0559-3C4B8E02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679575"/>
            <a:ext cx="1485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ED9BDD32-D013-1C8D-18EC-7E990BF0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5375275"/>
            <a:ext cx="17653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Button</a:t>
            </a:r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9B2894CF-32AE-F5E0-43A9-3BFE967A3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5543550"/>
            <a:ext cx="1763712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Entry</a:t>
            </a:r>
          </a:p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Field</a:t>
            </a:r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8EC9B2F3-2F40-F606-C6E0-6F9BCE84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1679575"/>
            <a:ext cx="1763713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1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ListBox</a:t>
            </a:r>
            <a:endParaRPr lang="en-US" altLang="en-US" sz="31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58" name="Freeform 10">
            <a:extLst>
              <a:ext uri="{FF2B5EF4-FFF2-40B4-BE49-F238E27FC236}">
                <a16:creationId xmlns:a16="http://schemas.microsoft.com/office/drawing/2014/main" id="{281E3BA3-BE36-A826-7AE5-DA9FB3CFBBA2}"/>
              </a:ext>
            </a:extLst>
          </p:cNvPr>
          <p:cNvSpPr>
            <a:spLocks/>
          </p:cNvSpPr>
          <p:nvPr/>
        </p:nvSpPr>
        <p:spPr bwMode="auto">
          <a:xfrm flipV="1">
            <a:off x="2436813" y="4535488"/>
            <a:ext cx="1511300" cy="1176337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59" name="Freeform 11">
            <a:extLst>
              <a:ext uri="{FF2B5EF4-FFF2-40B4-BE49-F238E27FC236}">
                <a16:creationId xmlns:a16="http://schemas.microsoft.com/office/drawing/2014/main" id="{FE4DCF60-EA78-7C6E-9B3B-340F43816C9B}"/>
              </a:ext>
            </a:extLst>
          </p:cNvPr>
          <p:cNvSpPr>
            <a:spLocks/>
          </p:cNvSpPr>
          <p:nvPr/>
        </p:nvSpPr>
        <p:spPr bwMode="auto">
          <a:xfrm flipH="1" flipV="1">
            <a:off x="5545138" y="4535488"/>
            <a:ext cx="2016125" cy="1176337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60" name="Freeform 12">
            <a:extLst>
              <a:ext uri="{FF2B5EF4-FFF2-40B4-BE49-F238E27FC236}">
                <a16:creationId xmlns:a16="http://schemas.microsoft.com/office/drawing/2014/main" id="{25767780-DB05-AF97-3ACF-13140A86B9E1}"/>
              </a:ext>
            </a:extLst>
          </p:cNvPr>
          <p:cNvSpPr>
            <a:spLocks/>
          </p:cNvSpPr>
          <p:nvPr/>
        </p:nvSpPr>
        <p:spPr bwMode="auto">
          <a:xfrm flipV="1">
            <a:off x="6384925" y="2687638"/>
            <a:ext cx="2100263" cy="1517650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224DE58C-9066-FDD6-E3F5-C0C559F3D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6215063"/>
            <a:ext cx="1485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F8C48659-6EEC-C799-4F00-2C8ED1EE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6215063"/>
            <a:ext cx="1485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1838BB1F-5D3E-94D5-F876-848D50676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325" y="2771775"/>
            <a:ext cx="14859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64" name="Freeform 16">
            <a:extLst>
              <a:ext uri="{FF2B5EF4-FFF2-40B4-BE49-F238E27FC236}">
                <a16:creationId xmlns:a16="http://schemas.microsoft.com/office/drawing/2014/main" id="{2298E274-5DC0-F46D-C10E-8364DB398721}"/>
              </a:ext>
            </a:extLst>
          </p:cNvPr>
          <p:cNvSpPr>
            <a:spLocks/>
          </p:cNvSpPr>
          <p:nvPr/>
        </p:nvSpPr>
        <p:spPr bwMode="auto">
          <a:xfrm flipH="1" flipV="1">
            <a:off x="5124450" y="4535488"/>
            <a:ext cx="2436813" cy="1597025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65" name="Freeform 17">
            <a:extLst>
              <a:ext uri="{FF2B5EF4-FFF2-40B4-BE49-F238E27FC236}">
                <a16:creationId xmlns:a16="http://schemas.microsoft.com/office/drawing/2014/main" id="{875C6C69-CDBE-7686-604C-6E102CDD3FE2}"/>
              </a:ext>
            </a:extLst>
          </p:cNvPr>
          <p:cNvSpPr>
            <a:spLocks/>
          </p:cNvSpPr>
          <p:nvPr/>
        </p:nvSpPr>
        <p:spPr bwMode="auto">
          <a:xfrm flipV="1">
            <a:off x="2436813" y="4535488"/>
            <a:ext cx="2016125" cy="1597025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66" name="Text Box 18">
            <a:extLst>
              <a:ext uri="{FF2B5EF4-FFF2-40B4-BE49-F238E27FC236}">
                <a16:creationId xmlns:a16="http://schemas.microsoft.com/office/drawing/2014/main" id="{846D2349-99D9-1F68-1EAE-FAAF3448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3" y="5303838"/>
            <a:ext cx="12239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button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67" name="Text Box 19">
            <a:extLst>
              <a:ext uri="{FF2B5EF4-FFF2-40B4-BE49-F238E27FC236}">
                <a16:creationId xmlns:a16="http://schemas.microsoft.com/office/drawing/2014/main" id="{57FBBEA2-CF4D-89EB-A6F9-32CE53E9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303838"/>
            <a:ext cx="9286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field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8868" name="Freeform 20">
            <a:extLst>
              <a:ext uri="{FF2B5EF4-FFF2-40B4-BE49-F238E27FC236}">
                <a16:creationId xmlns:a16="http://schemas.microsoft.com/office/drawing/2014/main" id="{901C4D00-1D97-C3D7-F1A5-23D9071F881B}"/>
              </a:ext>
            </a:extLst>
          </p:cNvPr>
          <p:cNvSpPr>
            <a:spLocks/>
          </p:cNvSpPr>
          <p:nvPr/>
        </p:nvSpPr>
        <p:spPr bwMode="auto">
          <a:xfrm flipV="1">
            <a:off x="6384925" y="2687638"/>
            <a:ext cx="1679575" cy="1092200"/>
          </a:xfrm>
          <a:custGeom>
            <a:avLst/>
            <a:gdLst>
              <a:gd name="T0" fmla="*/ 0 w 816"/>
              <a:gd name="T1" fmla="*/ 0 h 480"/>
              <a:gd name="T2" fmla="*/ 2147483646 w 816"/>
              <a:gd name="T3" fmla="*/ 0 h 480"/>
              <a:gd name="T4" fmla="*/ 2147483646 w 816"/>
              <a:gd name="T5" fmla="*/ 2147483646 h 480"/>
              <a:gd name="T6" fmla="*/ 0 60000 65536"/>
              <a:gd name="T7" fmla="*/ 0 60000 65536"/>
              <a:gd name="T8" fmla="*/ 0 60000 65536"/>
              <a:gd name="T9" fmla="*/ 0 w 816"/>
              <a:gd name="T10" fmla="*/ 0 h 480"/>
              <a:gd name="T11" fmla="*/ 816 w 81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80">
                <a:moveTo>
                  <a:pt x="0" y="0"/>
                </a:moveTo>
                <a:lnTo>
                  <a:pt x="816" y="0"/>
                </a:lnTo>
                <a:lnTo>
                  <a:pt x="816" y="480"/>
                </a:lnTo>
              </a:path>
            </a:pathLst>
          </a:custGeom>
          <a:noFill/>
          <a:ln w="38100">
            <a:solidFill>
              <a:schemeClr val="tx1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78869" name="Text Box 21">
            <a:extLst>
              <a:ext uri="{FF2B5EF4-FFF2-40B4-BE49-F238E27FC236}">
                <a16:creationId xmlns:a16="http://schemas.microsoft.com/office/drawing/2014/main" id="{3AD5DE63-5042-5E70-714E-3082A78F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92463"/>
            <a:ext cx="6985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list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3BE1398-2920-86A2-BB4E-430922B61D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46038"/>
            <a:ext cx="9764712" cy="1255712"/>
          </a:xfrm>
        </p:spPr>
        <p:txBody>
          <a:bodyPr/>
          <a:lstStyle/>
          <a:p>
            <a:r>
              <a:rPr lang="sv-SE" altLang="en-US" sz="3200"/>
              <a:t>Contrast: Example Coupling Among Classes Without Mediator</a:t>
            </a:r>
            <a:endParaRPr lang="en-US" altLang="en-US" sz="3200"/>
          </a:p>
        </p:txBody>
      </p:sp>
      <p:grpSp>
        <p:nvGrpSpPr>
          <p:cNvPr id="773123" name="Group 3">
            <a:extLst>
              <a:ext uri="{FF2B5EF4-FFF2-40B4-BE49-F238E27FC236}">
                <a16:creationId xmlns:a16="http://schemas.microsoft.com/office/drawing/2014/main" id="{9D0BF999-45A0-2D8E-3072-1D98FE3BC6A8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1301750"/>
            <a:ext cx="9371012" cy="5791200"/>
            <a:chOff x="953" y="1429"/>
            <a:chExt cx="4392" cy="1900"/>
          </a:xfrm>
        </p:grpSpPr>
        <p:sp>
          <p:nvSpPr>
            <p:cNvPr id="79876" name="Rectangle 3">
              <a:extLst>
                <a:ext uri="{FF2B5EF4-FFF2-40B4-BE49-F238E27FC236}">
                  <a16:creationId xmlns:a16="http://schemas.microsoft.com/office/drawing/2014/main" id="{4D138B01-3383-7A66-8F9D-A609B477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646"/>
              <a:ext cx="1111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Special</a:t>
              </a:r>
            </a:p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Button</a:t>
              </a:r>
              <a:endParaRPr lang="en-US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77" name="Rectangle 4">
              <a:extLst>
                <a:ext uri="{FF2B5EF4-FFF2-40B4-BE49-F238E27FC236}">
                  <a16:creationId xmlns:a16="http://schemas.microsoft.com/office/drawing/2014/main" id="{F79BE38B-0D49-B573-8992-29957158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646"/>
              <a:ext cx="1800" cy="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Special</a:t>
              </a:r>
            </a:p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Entry Field</a:t>
              </a:r>
              <a:endParaRPr lang="en-US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78" name="Rectangle 5">
              <a:extLst>
                <a:ext uri="{FF2B5EF4-FFF2-40B4-BE49-F238E27FC236}">
                  <a16:creationId xmlns:a16="http://schemas.microsoft.com/office/drawing/2014/main" id="{8C3D0E2D-3D09-935B-BF2D-2CE6022C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429"/>
              <a:ext cx="1112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Special</a:t>
              </a:r>
            </a:p>
            <a:p>
              <a:pPr algn="ctr" eaLnBrk="1" hangingPunct="1"/>
              <a:r>
                <a:rPr lang="sv-SE" altLang="en-US" sz="35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ListBox</a:t>
              </a:r>
              <a:endParaRPr lang="en-US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79" name="Text Box 6">
              <a:extLst>
                <a:ext uri="{FF2B5EF4-FFF2-40B4-BE49-F238E27FC236}">
                  <a16:creationId xmlns:a16="http://schemas.microsoft.com/office/drawing/2014/main" id="{8CC12331-6D5C-3279-5E9E-4CB684B79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144"/>
              <a:ext cx="35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80" name="Line 7">
              <a:extLst>
                <a:ext uri="{FF2B5EF4-FFF2-40B4-BE49-F238E27FC236}">
                  <a16:creationId xmlns:a16="http://schemas.microsoft.com/office/drawing/2014/main" id="{2A764C46-E39E-DF71-D69A-D035CF77F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3" y="1640"/>
              <a:ext cx="952" cy="10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1" name="Line 8">
              <a:extLst>
                <a:ext uri="{FF2B5EF4-FFF2-40B4-BE49-F238E27FC236}">
                  <a16:creationId xmlns:a16="http://schemas.microsoft.com/office/drawing/2014/main" id="{AD92393E-77F2-A657-EDD1-B344BCE79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3" y="1958"/>
              <a:ext cx="582" cy="6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2" name="Text Box 9">
              <a:extLst>
                <a:ext uri="{FF2B5EF4-FFF2-40B4-BE49-F238E27FC236}">
                  <a16:creationId xmlns:a16="http://schemas.microsoft.com/office/drawing/2014/main" id="{69B4DBF8-9455-2E91-9750-676FB9FD5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5" y="2211"/>
              <a:ext cx="63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button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83" name="Line 10">
              <a:extLst>
                <a:ext uri="{FF2B5EF4-FFF2-40B4-BE49-F238E27FC236}">
                  <a16:creationId xmlns:a16="http://schemas.microsoft.com/office/drawing/2014/main" id="{6AEC2B4F-55F7-13D5-CDCF-C5746B0D4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175"/>
              <a:ext cx="14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4" name="Line 11">
              <a:extLst>
                <a:ext uri="{FF2B5EF4-FFF2-40B4-BE49-F238E27FC236}">
                  <a16:creationId xmlns:a16="http://schemas.microsoft.com/office/drawing/2014/main" id="{16893AF7-9278-3C15-5DED-1A965C72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" y="2804"/>
              <a:ext cx="1474" cy="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5" name="Line 12">
              <a:extLst>
                <a:ext uri="{FF2B5EF4-FFF2-40B4-BE49-F238E27FC236}">
                  <a16:creationId xmlns:a16="http://schemas.microsoft.com/office/drawing/2014/main" id="{3342BE90-7398-2F45-E3E1-41E44DBAF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7" y="1905"/>
              <a:ext cx="529" cy="7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6" name="Line 13">
              <a:extLst>
                <a:ext uri="{FF2B5EF4-FFF2-40B4-BE49-F238E27FC236}">
                  <a16:creationId xmlns:a16="http://schemas.microsoft.com/office/drawing/2014/main" id="{B8BEE846-C978-5F12-36CF-2003AD2D4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7" y="1534"/>
              <a:ext cx="952" cy="11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887" name="Text Box 14">
              <a:extLst>
                <a:ext uri="{FF2B5EF4-FFF2-40B4-BE49-F238E27FC236}">
                  <a16:creationId xmlns:a16="http://schemas.microsoft.com/office/drawing/2014/main" id="{29479996-AB92-89D2-E601-63B8F5B90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211"/>
              <a:ext cx="4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field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88" name="Text Box 15">
              <a:extLst>
                <a:ext uri="{FF2B5EF4-FFF2-40B4-BE49-F238E27FC236}">
                  <a16:creationId xmlns:a16="http://schemas.microsoft.com/office/drawing/2014/main" id="{1BED3D19-7A61-DF53-A3BF-9D7B7A84E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3149"/>
              <a:ext cx="47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field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89" name="Text Box 16">
              <a:extLst>
                <a:ext uri="{FF2B5EF4-FFF2-40B4-BE49-F238E27FC236}">
                  <a16:creationId xmlns:a16="http://schemas.microsoft.com/office/drawing/2014/main" id="{FB1C0F26-A8B7-0623-9B69-72C9A3854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765"/>
              <a:ext cx="6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button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9890" name="Text Box 17">
              <a:extLst>
                <a:ext uri="{FF2B5EF4-FFF2-40B4-BE49-F238E27FC236}">
                  <a16:creationId xmlns:a16="http://schemas.microsoft.com/office/drawing/2014/main" id="{B77D00AA-E2DA-8CA0-75E1-898F383F8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127"/>
              <a:ext cx="35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</a:t>
              </a:r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032700-EFEE-371F-4A55-876B9ED4D3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0"/>
            <a:ext cx="8596312" cy="1255713"/>
          </a:xfrm>
        </p:spPr>
        <p:txBody>
          <a:bodyPr/>
          <a:lstStyle/>
          <a:p>
            <a:r>
              <a:rPr lang="sv-SE" altLang="en-US" sz="3200"/>
              <a:t>Font Editing: Mediator Pattern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379F5B1D-CF57-A8BF-5A3C-B22941BEFE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106488"/>
            <a:ext cx="9448800" cy="53467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sv-SE" altLang="en-US" b="1"/>
              <a:t>FormDialogDirector</a:t>
            </a:r>
            <a:r>
              <a:rPr lang="sv-SE" altLang="en-US"/>
              <a:t> acts as the mediator between the widgets in the dialog box. 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spcAft>
                <a:spcPts val="2400"/>
              </a:spcAft>
            </a:pPr>
            <a:r>
              <a:rPr lang="sv-SE" altLang="en-US"/>
              <a:t>It </a:t>
            </a:r>
            <a:r>
              <a:rPr lang="sv-SE" altLang="en-US">
                <a:solidFill>
                  <a:srgbClr val="0000CC"/>
                </a:solidFill>
              </a:rPr>
              <a:t>knows</a:t>
            </a:r>
            <a:r>
              <a:rPr lang="sv-SE" altLang="en-US"/>
              <a:t> the widgets in a dialog and coordinates their interaction.</a:t>
            </a:r>
          </a:p>
          <a:p>
            <a:pPr marL="742950" lvl="1" indent="-285750">
              <a:lnSpc>
                <a:spcPct val="120000"/>
              </a:lnSpc>
              <a:spcBef>
                <a:spcPts val="1200"/>
              </a:spcBef>
              <a:spcAft>
                <a:spcPts val="2400"/>
              </a:spcAft>
            </a:pPr>
            <a:r>
              <a:rPr lang="sv-SE" altLang="en-US" b="1">
                <a:solidFill>
                  <a:srgbClr val="0000CC"/>
                </a:solidFill>
              </a:rPr>
              <a:t>It acts as a hub of communications for widgets.</a:t>
            </a:r>
            <a:endParaRPr lang="en-US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221659D-F81E-EAD1-4045-736C69BEC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6038" y="58738"/>
            <a:ext cx="8596312" cy="960437"/>
          </a:xfrm>
        </p:spPr>
        <p:txBody>
          <a:bodyPr/>
          <a:lstStyle/>
          <a:p>
            <a:r>
              <a:rPr lang="en-US" altLang="en-US" sz="3600"/>
              <a:t>Iterator: Basic Methods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2FB4DEBE-DEDD-DD1C-05F4-7E56C13D5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1092200"/>
            <a:ext cx="9764713" cy="5943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Reset:</a:t>
            </a:r>
          </a:p>
          <a:p>
            <a:pPr lvl="1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en-US" sz="2800"/>
              <a:t>Move </a:t>
            </a:r>
            <a:r>
              <a:rPr lang="en-US" altLang="en-US"/>
              <a:t>to the beginning of the range of elements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next:</a:t>
            </a:r>
          </a:p>
          <a:p>
            <a:pPr lvl="1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en-US"/>
              <a:t>Advance to the next element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Get:</a:t>
            </a:r>
          </a:p>
          <a:p>
            <a:pPr lvl="1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en-US"/>
              <a:t>Return the value referred to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hasNext: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en-US"/>
              <a:t>Interrogate it to see if it is at the end of the range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D8F9082-622A-719C-E32A-7C91B69731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sv-SE" altLang="en-US" sz="3600"/>
              <a:t>Mediator Sequence Diagram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A8D5DE56-4214-881D-8070-442BF618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2317750"/>
            <a:ext cx="1577975" cy="5270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aListBox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18F0E44-E9C1-C43C-61D3-D7A161AFE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713" y="2255838"/>
            <a:ext cx="26987" cy="53038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177D6EEE-74A4-935B-1C49-D2412C027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8" y="2767013"/>
            <a:ext cx="3175" cy="479266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7A93955-E2E7-2923-0B36-5B4BA696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087813"/>
            <a:ext cx="334962" cy="3190875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5996521-7EF4-3CDF-BB59-6580CF94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8" y="3527425"/>
            <a:ext cx="336550" cy="923925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BC7F9AC1-1674-346B-CAF6-C48BA61A3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975" y="4116388"/>
            <a:ext cx="2100263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05E76A0A-75A8-8B57-58D7-DBCC9C0B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192463"/>
            <a:ext cx="1746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Widget</a:t>
            </a:r>
          </a:p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Changed()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0A36D9B-76EA-21E9-D5E4-395944DC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5711825"/>
            <a:ext cx="17748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SetText()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67C59182-E9D5-5274-35B3-F34DECE24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5207000"/>
            <a:ext cx="2016125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58308F63-7520-C6BE-7486-38039A0B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771775"/>
            <a:ext cx="334962" cy="587375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48DDB119-9A2E-239C-186D-F0342849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8" y="5207000"/>
            <a:ext cx="336550" cy="757238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31B9855C-951B-1A59-23F5-022DE6B0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1931988"/>
            <a:ext cx="1462087" cy="9239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anEntry</a:t>
            </a:r>
          </a:p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Field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B9F88AAC-9A38-079C-00EE-B7964E9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6700" y="2519363"/>
            <a:ext cx="0" cy="504031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36" name="Rectangle 16">
            <a:extLst>
              <a:ext uri="{FF2B5EF4-FFF2-40B4-BE49-F238E27FC236}">
                <a16:creationId xmlns:a16="http://schemas.microsoft.com/office/drawing/2014/main" id="{F08E1A28-EFF8-07C4-1C41-D3F88DA6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5" y="6804025"/>
            <a:ext cx="336550" cy="503238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37" name="Line 17">
            <a:extLst>
              <a:ext uri="{FF2B5EF4-FFF2-40B4-BE49-F238E27FC236}">
                <a16:creationId xmlns:a16="http://schemas.microsoft.com/office/drawing/2014/main" id="{A1E136B3-8F26-461E-B099-7C04865C8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6299200"/>
            <a:ext cx="3697288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38" name="Line 18">
            <a:extLst>
              <a:ext uri="{FF2B5EF4-FFF2-40B4-BE49-F238E27FC236}">
                <a16:creationId xmlns:a16="http://schemas.microsoft.com/office/drawing/2014/main" id="{CF47CFEB-8B8F-4384-6F4A-0952FA4C9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788" y="2179638"/>
            <a:ext cx="9525" cy="53800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0261FB66-F248-9B25-A47E-5931E5BF6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268538"/>
            <a:ext cx="2211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ShowDialog()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8C7D9515-BF60-39B7-C47B-3C0B1DA9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1679575"/>
            <a:ext cx="1312862" cy="5270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aClient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DFB5D351-B642-F0E0-F7F9-F3E7C530D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344613"/>
            <a:ext cx="2154238" cy="9239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aFormDialog</a:t>
            </a:r>
          </a:p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Director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2" name="Rectangle 22">
            <a:extLst>
              <a:ext uri="{FF2B5EF4-FFF2-40B4-BE49-F238E27FC236}">
                <a16:creationId xmlns:a16="http://schemas.microsoft.com/office/drawing/2014/main" id="{8F7577F6-603E-3D2B-BD92-A56017D4A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2603500"/>
            <a:ext cx="336550" cy="839788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3" name="Line 23">
            <a:extLst>
              <a:ext uri="{FF2B5EF4-FFF2-40B4-BE49-F238E27FC236}">
                <a16:creationId xmlns:a16="http://schemas.microsoft.com/office/drawing/2014/main" id="{297E38BB-FF51-15BD-CF64-33B99E1016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8063" y="2855913"/>
            <a:ext cx="25209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6FF1EB91-D2C1-A12D-45D1-DC33466A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4283075"/>
            <a:ext cx="18923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</a:t>
            </a:r>
          </a:p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Selection()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E135E73C-DB1B-A68D-0B97-FE50F571E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7950" y="2668588"/>
            <a:ext cx="0" cy="489108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46" name="Rectangle 26">
            <a:extLst>
              <a:ext uri="{FF2B5EF4-FFF2-40B4-BE49-F238E27FC236}">
                <a16:creationId xmlns:a16="http://schemas.microsoft.com/office/drawing/2014/main" id="{333F465D-06D7-02BF-47A5-266FCF6A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6299200"/>
            <a:ext cx="334962" cy="504825"/>
          </a:xfrm>
          <a:prstGeom prst="rect">
            <a:avLst/>
          </a:prstGeom>
          <a:solidFill>
            <a:srgbClr val="CC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E251463-09DC-FF8F-BCA0-5F50655B0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3" y="2339975"/>
            <a:ext cx="1449387" cy="52705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aButton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48" name="Line 28">
            <a:extLst>
              <a:ext uri="{FF2B5EF4-FFF2-40B4-BE49-F238E27FC236}">
                <a16:creationId xmlns:a16="http://schemas.microsoft.com/office/drawing/2014/main" id="{0727D12A-AB91-7910-83FC-A07BBEDBA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6972300"/>
            <a:ext cx="5040313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6242171E-A417-24FB-FF10-00ECEBAA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6467475"/>
            <a:ext cx="2511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EnableButton()</a:t>
            </a:r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1950" name="Line 11">
            <a:extLst>
              <a:ext uri="{FF2B5EF4-FFF2-40B4-BE49-F238E27FC236}">
                <a16:creationId xmlns:a16="http://schemas.microsoft.com/office/drawing/2014/main" id="{5FED8550-D743-0D94-0AEB-C6F0103E6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7463" y="2844800"/>
            <a:ext cx="1414462" cy="28575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E00426F-DD56-CF7A-82F0-D07DAD7030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142875"/>
            <a:ext cx="9144000" cy="1255713"/>
          </a:xfrm>
        </p:spPr>
        <p:txBody>
          <a:bodyPr/>
          <a:lstStyle/>
          <a:p>
            <a:r>
              <a:rPr lang="sv-SE" altLang="en-US" sz="3600"/>
              <a:t>Font Editing: Mediator Structure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540362D0-DF44-F8A0-950B-849A95AB47AD}"/>
              </a:ext>
            </a:extLst>
          </p:cNvPr>
          <p:cNvGrpSpPr>
            <a:grpSpLocks/>
          </p:cNvGrpSpPr>
          <p:nvPr/>
        </p:nvGrpSpPr>
        <p:grpSpPr bwMode="auto">
          <a:xfrm>
            <a:off x="0" y="1133475"/>
            <a:ext cx="10080625" cy="6173788"/>
            <a:chOff x="0" y="1217"/>
            <a:chExt cx="6350" cy="3386"/>
          </a:xfrm>
        </p:grpSpPr>
        <p:sp>
          <p:nvSpPr>
            <p:cNvPr id="82948" name="Rectangle 3">
              <a:extLst>
                <a:ext uri="{FF2B5EF4-FFF2-40B4-BE49-F238E27FC236}">
                  <a16:creationId xmlns:a16="http://schemas.microsoft.com/office/drawing/2014/main" id="{FB43F2D5-8D20-ADD0-46DF-D08389BC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217"/>
              <a:ext cx="2169" cy="127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503238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ctr" eaLnBrk="1" hangingPunct="1"/>
              <a:r>
                <a:rPr lang="sv-SE" altLang="en-US" sz="31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DialogDirector       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ShowDialog()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CreateWidgets()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WidgetChanged(w)</a:t>
              </a:r>
              <a:endPara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49" name="Line 4">
              <a:extLst>
                <a:ext uri="{FF2B5EF4-FFF2-40B4-BE49-F238E27FC236}">
                  <a16:creationId xmlns:a16="http://schemas.microsoft.com/office/drawing/2014/main" id="{961FF08E-8CD4-6545-4956-9D7A4083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" y="1587"/>
              <a:ext cx="2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50" name="Rectangle 5">
              <a:extLst>
                <a:ext uri="{FF2B5EF4-FFF2-40B4-BE49-F238E27FC236}">
                  <a16:creationId xmlns:a16="http://schemas.microsoft.com/office/drawing/2014/main" id="{034488AE-9F9C-612F-B9DF-91CB4F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1217"/>
              <a:ext cx="2011" cy="8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503238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ctr" eaLnBrk="1" hangingPunct="1"/>
              <a:r>
                <a:rPr lang="sv-SE" altLang="en-US" sz="31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Widget             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Changed()</a:t>
              </a:r>
              <a:endPara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51" name="Line 6">
              <a:extLst>
                <a:ext uri="{FF2B5EF4-FFF2-40B4-BE49-F238E27FC236}">
                  <a16:creationId xmlns:a16="http://schemas.microsoft.com/office/drawing/2014/main" id="{9A6FC279-6D67-024E-C152-E175667B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693"/>
              <a:ext cx="20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52" name="Line 7">
              <a:extLst>
                <a:ext uri="{FF2B5EF4-FFF2-40B4-BE49-F238E27FC236}">
                  <a16:creationId xmlns:a16="http://schemas.microsoft.com/office/drawing/2014/main" id="{F2C8031B-3123-2056-CBDE-23EE0335C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1482"/>
              <a:ext cx="15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53" name="Text Box 8">
              <a:extLst>
                <a:ext uri="{FF2B5EF4-FFF2-40B4-BE49-F238E27FC236}">
                  <a16:creationId xmlns:a16="http://schemas.microsoft.com/office/drawing/2014/main" id="{A0993D5D-FE10-C088-9CFB-821EE8B35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1236"/>
              <a:ext cx="93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director</a:t>
              </a:r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54" name="Rectangle 9">
              <a:extLst>
                <a:ext uri="{FF2B5EF4-FFF2-40B4-BE49-F238E27FC236}">
                  <a16:creationId xmlns:a16="http://schemas.microsoft.com/office/drawing/2014/main" id="{1E49301F-F28B-F5E2-069E-B4BECACB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33"/>
              <a:ext cx="2381" cy="127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503238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ctr" eaLnBrk="1" hangingPunct="1"/>
              <a:r>
                <a:rPr lang="sv-SE" altLang="en-US" sz="27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FormDialogDirector</a:t>
              </a:r>
              <a:r>
                <a:rPr lang="sv-SE" altLang="en-US" sz="31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CreateWidgets()</a:t>
              </a: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WidgetChanged(w)</a:t>
              </a:r>
            </a:p>
            <a:p>
              <a:pPr algn="ctr" eaLnBrk="1" hangingPunct="1"/>
              <a:endPara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55" name="Line 10">
              <a:extLst>
                <a:ext uri="{FF2B5EF4-FFF2-40B4-BE49-F238E27FC236}">
                  <a16:creationId xmlns:a16="http://schemas.microsoft.com/office/drawing/2014/main" id="{AC510E98-15B2-3D86-E5DC-D0991CEBF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04"/>
              <a:ext cx="2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56" name="AutoShape 11">
              <a:extLst>
                <a:ext uri="{FF2B5EF4-FFF2-40B4-BE49-F238E27FC236}">
                  <a16:creationId xmlns:a16="http://schemas.microsoft.com/office/drawing/2014/main" id="{C337112A-970F-A4E9-89B4-FF9E0010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514"/>
              <a:ext cx="206" cy="260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57" name="Line 12">
              <a:extLst>
                <a:ext uri="{FF2B5EF4-FFF2-40B4-BE49-F238E27FC236}">
                  <a16:creationId xmlns:a16="http://schemas.microsoft.com/office/drawing/2014/main" id="{D85A7E81-AE90-03CD-028B-4B8A82DFB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760"/>
              <a:ext cx="10" cy="5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58" name="Rectangle 13">
              <a:extLst>
                <a:ext uri="{FF2B5EF4-FFF2-40B4-BE49-F238E27FC236}">
                  <a16:creationId xmlns:a16="http://schemas.microsoft.com/office/drawing/2014/main" id="{2E988BFA-C2DC-D5DE-DEBE-6F259AD72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16"/>
              <a:ext cx="1588" cy="1005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503238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ctr" eaLnBrk="1" hangingPunct="1"/>
              <a:r>
                <a:rPr lang="sv-SE" altLang="en-US" sz="31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ListBox     </a:t>
              </a:r>
            </a:p>
            <a:p>
              <a:pPr algn="ctr" eaLnBrk="1" hangingPunct="1"/>
              <a:r>
                <a:rPr lang="sv-SE" altLang="en-US" sz="27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GetSelection()</a:t>
              </a:r>
            </a:p>
            <a:p>
              <a:pPr algn="ctr" eaLnBrk="1" hangingPunct="1"/>
              <a:endPara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59" name="Line 14">
              <a:extLst>
                <a:ext uri="{FF2B5EF4-FFF2-40B4-BE49-F238E27FC236}">
                  <a16:creationId xmlns:a16="http://schemas.microsoft.com/office/drawing/2014/main" id="{0A90058E-9E08-2810-43BB-8A0208A76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3757"/>
              <a:ext cx="1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0" name="AutoShape 15">
              <a:extLst>
                <a:ext uri="{FF2B5EF4-FFF2-40B4-BE49-F238E27FC236}">
                  <a16:creationId xmlns:a16="http://schemas.microsoft.com/office/drawing/2014/main" id="{0C7DFD11-86B1-1E8A-21A5-46901D667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2147"/>
              <a:ext cx="202" cy="220"/>
            </a:xfrm>
            <a:prstGeom prst="triangle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61" name="Line 16">
              <a:extLst>
                <a:ext uri="{FF2B5EF4-FFF2-40B4-BE49-F238E27FC236}">
                  <a16:creationId xmlns:a16="http://schemas.microsoft.com/office/drawing/2014/main" id="{DD939515-D0C5-52A3-BDA8-FC0418E6B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2367"/>
              <a:ext cx="0" cy="4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2" name="Line 17">
              <a:extLst>
                <a:ext uri="{FF2B5EF4-FFF2-40B4-BE49-F238E27FC236}">
                  <a16:creationId xmlns:a16="http://schemas.microsoft.com/office/drawing/2014/main" id="{6744463E-D56A-98A5-C3CA-53060412F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3545"/>
              <a:ext cx="6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3" name="Text Box 18">
              <a:extLst>
                <a:ext uri="{FF2B5EF4-FFF2-40B4-BE49-F238E27FC236}">
                  <a16:creationId xmlns:a16="http://schemas.microsoft.com/office/drawing/2014/main" id="{3131FE72-3C3D-A0B9-E9C4-5F1E5F089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4180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field</a:t>
              </a:r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64" name="Rectangle 19">
              <a:extLst>
                <a:ext uri="{FF2B5EF4-FFF2-40B4-BE49-F238E27FC236}">
                  <a16:creationId xmlns:a16="http://schemas.microsoft.com/office/drawing/2014/main" id="{6424DB04-2C3F-0030-50B6-0E5D74E4D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3598"/>
              <a:ext cx="1587" cy="1005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503238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algn="ctr" eaLnBrk="1" hangingPunct="1"/>
              <a:r>
                <a:rPr lang="sv-SE" altLang="en-US" sz="31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EntryField    </a:t>
              </a:r>
              <a:endParaRPr lang="sv-SE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sv-SE" altLang="en-US" sz="31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SetText()</a:t>
              </a:r>
            </a:p>
            <a:p>
              <a:pPr algn="ctr" eaLnBrk="1" hangingPunct="1"/>
              <a:endPara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65" name="Line 20">
              <a:extLst>
                <a:ext uri="{FF2B5EF4-FFF2-40B4-BE49-F238E27FC236}">
                  <a16:creationId xmlns:a16="http://schemas.microsoft.com/office/drawing/2014/main" id="{7590EBB1-F05C-9F9C-989E-1CF18403B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386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6" name="Line 21">
              <a:extLst>
                <a:ext uri="{FF2B5EF4-FFF2-40B4-BE49-F238E27FC236}">
                  <a16:creationId xmlns:a16="http://schemas.microsoft.com/office/drawing/2014/main" id="{CD2CF6EC-D06E-7EC0-5952-F44961B98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3968"/>
              <a:ext cx="1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7" name="Line 22">
              <a:extLst>
                <a:ext uri="{FF2B5EF4-FFF2-40B4-BE49-F238E27FC236}">
                  <a16:creationId xmlns:a16="http://schemas.microsoft.com/office/drawing/2014/main" id="{AE0228D4-98FD-E9F3-EDE5-AAA2E270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4180"/>
              <a:ext cx="23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68" name="Text Box 23">
              <a:extLst>
                <a:ext uri="{FF2B5EF4-FFF2-40B4-BE49-F238E27FC236}">
                  <a16:creationId xmlns:a16="http://schemas.microsoft.com/office/drawing/2014/main" id="{92C85522-A7F0-A205-6E29-C47E9D124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271"/>
              <a:ext cx="44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list</a:t>
              </a:r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69" name="Freeform 24">
              <a:extLst>
                <a:ext uri="{FF2B5EF4-FFF2-40B4-BE49-F238E27FC236}">
                  <a16:creationId xmlns:a16="http://schemas.microsoft.com/office/drawing/2014/main" id="{DCF54CFB-2AB2-035D-1F61-6093A4A4A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857"/>
              <a:ext cx="1005" cy="159"/>
            </a:xfrm>
            <a:custGeom>
              <a:avLst/>
              <a:gdLst>
                <a:gd name="T0" fmla="*/ 2147483646 w 912"/>
                <a:gd name="T1" fmla="*/ 0 h 144"/>
                <a:gd name="T2" fmla="*/ 0 w 912"/>
                <a:gd name="T3" fmla="*/ 0 h 144"/>
                <a:gd name="T4" fmla="*/ 0 w 912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70" name="Freeform 25">
              <a:extLst>
                <a:ext uri="{FF2B5EF4-FFF2-40B4-BE49-F238E27FC236}">
                  <a16:creationId xmlns:a16="http://schemas.microsoft.com/office/drawing/2014/main" id="{422488A9-6CD5-3D0B-5093-F51075194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21" y="2857"/>
              <a:ext cx="741" cy="741"/>
            </a:xfrm>
            <a:custGeom>
              <a:avLst/>
              <a:gdLst>
                <a:gd name="T0" fmla="*/ 1 w 912"/>
                <a:gd name="T1" fmla="*/ 0 h 144"/>
                <a:gd name="T2" fmla="*/ 0 w 912"/>
                <a:gd name="T3" fmla="*/ 0 h 144"/>
                <a:gd name="T4" fmla="*/ 0 w 912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971" name="Text Box 26">
              <a:extLst>
                <a:ext uri="{FF2B5EF4-FFF2-40B4-BE49-F238E27FC236}">
                  <a16:creationId xmlns:a16="http://schemas.microsoft.com/office/drawing/2014/main" id="{A5DCE695-45D2-CB62-EDFB-8DDF9991E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69"/>
              <a:ext cx="2221" cy="5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sv-SE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Director.</a:t>
              </a:r>
            </a:p>
            <a:p>
              <a:pPr eaLnBrk="1" hangingPunct="1"/>
              <a:r>
                <a:rPr lang="sv-SE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WidgetChanged(this)</a:t>
              </a:r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2972" name="Freeform 27">
              <a:extLst>
                <a:ext uri="{FF2B5EF4-FFF2-40B4-BE49-F238E27FC236}">
                  <a16:creationId xmlns:a16="http://schemas.microsoft.com/office/drawing/2014/main" id="{A081E3C7-A23D-E5B0-3FCD-5BDC0216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1852"/>
              <a:ext cx="741" cy="370"/>
            </a:xfrm>
            <a:custGeom>
              <a:avLst/>
              <a:gdLst>
                <a:gd name="T0" fmla="*/ 2 w 912"/>
                <a:gd name="T1" fmla="*/ 0 h 144"/>
                <a:gd name="T2" fmla="*/ 0 w 912"/>
                <a:gd name="T3" fmla="*/ 0 h 144"/>
                <a:gd name="T4" fmla="*/ 0 w 912"/>
                <a:gd name="T5" fmla="*/ 2147483646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5BA9832-B2EC-8C2C-719F-F10B849006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198438"/>
            <a:ext cx="8596313" cy="525462"/>
          </a:xfrm>
        </p:spPr>
        <p:txBody>
          <a:bodyPr/>
          <a:lstStyle/>
          <a:p>
            <a:r>
              <a:rPr lang="sv-SE" altLang="en-US" sz="3200"/>
              <a:t>Font Editing: Mediator Pattern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2E4765DD-AA54-B0F9-7160-9B6684B954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8" y="925513"/>
            <a:ext cx="9664700" cy="6667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DialogDirector:</a:t>
            </a:r>
          </a:p>
          <a:p>
            <a:pPr marL="742950" lvl="1" indent="-285750">
              <a:lnSpc>
                <a:spcPct val="110000"/>
              </a:lnSpc>
              <a:spcBef>
                <a:spcPct val="5000"/>
              </a:spcBef>
            </a:pPr>
            <a:r>
              <a:rPr lang="sv-SE" altLang="en-US" sz="2400"/>
              <a:t>An abstract class that defines the overall behavior of a dialog.</a:t>
            </a:r>
          </a:p>
          <a:p>
            <a:pPr marL="742950" lvl="1" indent="-285750">
              <a:lnSpc>
                <a:spcPct val="110000"/>
              </a:lnSpc>
              <a:spcBef>
                <a:spcPct val="5000"/>
              </a:spcBef>
              <a:spcAft>
                <a:spcPts val="1800"/>
              </a:spcAft>
            </a:pPr>
            <a:r>
              <a:rPr lang="sv-SE" altLang="en-US" sz="2400"/>
              <a:t>Clients call the ShowDialog operation to display the dialog on the screen.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CreateWidgets:</a:t>
            </a:r>
          </a:p>
          <a:p>
            <a:pPr marL="742950" lvl="1" indent="-285750">
              <a:lnSpc>
                <a:spcPct val="110000"/>
              </a:lnSpc>
              <a:spcBef>
                <a:spcPct val="5000"/>
              </a:spcBef>
              <a:spcAft>
                <a:spcPts val="1800"/>
              </a:spcAft>
            </a:pPr>
            <a:r>
              <a:rPr lang="sv-SE" altLang="en-US" sz="2400"/>
              <a:t>An abstract operation for creating the widgets of a dialog.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WidgetChanged:</a:t>
            </a:r>
          </a:p>
          <a:p>
            <a:pPr marL="742950" lvl="1" indent="-285750">
              <a:lnSpc>
                <a:spcPct val="110000"/>
              </a:lnSpc>
              <a:spcBef>
                <a:spcPct val="5000"/>
              </a:spcBef>
              <a:spcAft>
                <a:spcPts val="1800"/>
              </a:spcAft>
            </a:pPr>
            <a:r>
              <a:rPr lang="sv-SE" altLang="en-US" sz="2400"/>
              <a:t>Another abstract operation, widgets call it to inform their director that they have changed.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DialogDirector subclasses:</a:t>
            </a:r>
          </a:p>
          <a:p>
            <a:pPr marL="742950" lvl="1" indent="-285750">
              <a:lnSpc>
                <a:spcPct val="110000"/>
              </a:lnSpc>
              <a:spcBef>
                <a:spcPct val="5000"/>
              </a:spcBef>
            </a:pPr>
            <a:r>
              <a:rPr lang="sv-SE" altLang="en-US" sz="2400"/>
              <a:t>Override CreateWidgets to create the proper widgets, and they override WidgetChanged to handle the changes.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F605FD6-E013-D27B-BC29-FBD3AD98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4600" y="12700"/>
            <a:ext cx="8596313" cy="1255713"/>
          </a:xfrm>
        </p:spPr>
        <p:txBody>
          <a:bodyPr/>
          <a:lstStyle/>
          <a:p>
            <a:pPr algn="l"/>
            <a:r>
              <a:rPr lang="en-US" altLang="en-US" sz="3200"/>
              <a:t>Font Editing Example -Steps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8FAAC389-3974-01EE-DF59-FF15C90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17638"/>
            <a:ext cx="9144000" cy="5715000"/>
          </a:xfrm>
        </p:spPr>
        <p:txBody>
          <a:bodyPr/>
          <a:lstStyle/>
          <a:p>
            <a:pPr marL="609600" indent="-609600" defTabSz="91440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List box informs its director that it’s changed.</a:t>
            </a:r>
          </a:p>
          <a:p>
            <a:pPr marL="609600" indent="-609600" defTabSz="91440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Director gets the selection from the list box.</a:t>
            </a:r>
          </a:p>
          <a:p>
            <a:pPr marL="609600" indent="-609600" defTabSz="91440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Director passes the                                                  selection to the entry field.</a:t>
            </a:r>
          </a:p>
          <a:p>
            <a:pPr marL="609600" indent="-609600" defTabSz="914400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3200"/>
              <a:t>Selected font is displayed.</a:t>
            </a:r>
          </a:p>
        </p:txBody>
      </p:sp>
      <p:pic>
        <p:nvPicPr>
          <p:cNvPr id="84996" name="Picture 1">
            <a:extLst>
              <a:ext uri="{FF2B5EF4-FFF2-40B4-BE49-F238E27FC236}">
                <a16:creationId xmlns:a16="http://schemas.microsoft.com/office/drawing/2014/main" id="{F413A612-B01F-9760-D0F1-8E091544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779838"/>
            <a:ext cx="36004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84B67D5-E66E-0FD4-C6A7-A86F28215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85725"/>
            <a:ext cx="9525000" cy="1255713"/>
          </a:xfrm>
        </p:spPr>
        <p:txBody>
          <a:bodyPr/>
          <a:lstStyle/>
          <a:p>
            <a:pPr algn="l"/>
            <a:r>
              <a:rPr lang="en-US" altLang="en-US" sz="3400"/>
              <a:t>Font Editing Example: Relationship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4A88A0B-FDCF-8173-5970-6E617AA56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263" y="1341438"/>
            <a:ext cx="9182100" cy="5562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/>
              <a:t>DialogDirector is an abstract class: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0000CC"/>
                </a:solidFill>
              </a:rPr>
              <a:t>Defines the overall behavior of a dialog.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3000"/>
              </a:spcAft>
            </a:pPr>
            <a:r>
              <a:rPr lang="en-US" altLang="en-US"/>
              <a:t>Clients call ShowDialog()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en-US"/>
              <a:t>CreateWidgets():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altLang="en-US"/>
              <a:t>Abstract operation for creating widgets.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49497D5-A668-F645-3AA5-9019DC32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7924800" cy="765175"/>
          </a:xfrm>
        </p:spPr>
        <p:txBody>
          <a:bodyPr/>
          <a:lstStyle/>
          <a:p>
            <a:r>
              <a:rPr lang="en-US" altLang="en-US" sz="3200"/>
              <a:t>Sample Java Code</a:t>
            </a:r>
            <a:endParaRPr lang="en-US" altLang="en-US" sz="3200">
              <a:solidFill>
                <a:schemeClr val="accent1"/>
              </a:solidFill>
            </a:endParaRPr>
          </a:p>
        </p:txBody>
      </p:sp>
      <p:sp>
        <p:nvSpPr>
          <p:cNvPr id="1361923" name="Rectangle 3">
            <a:extLst>
              <a:ext uri="{FF2B5EF4-FFF2-40B4-BE49-F238E27FC236}">
                <a16:creationId xmlns:a16="http://schemas.microsoft.com/office/drawing/2014/main" id="{7C117409-97E9-D731-24B4-A71EC049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266825"/>
            <a:ext cx="8723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lang="en-US" sz="35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8026F68A-1D5D-C633-8655-F967E63D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3588"/>
            <a:ext cx="5421313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660033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FontDialogBox extends Mediator{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private Button ok;   private List fontList;   private TextField fontName;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private CheckBox latino;    private CheckBox latin2;  //...more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FontDialogBox(){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fontList = new ListBox(this);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fontName = new TextField(this);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   //...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display(){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     fontList.display();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     fontName.display();     //...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645125" name="Text Box 13">
            <a:extLst>
              <a:ext uri="{FF2B5EF4-FFF2-40B4-BE49-F238E27FC236}">
                <a16:creationId xmlns:a16="http://schemas.microsoft.com/office/drawing/2014/main" id="{7985F109-9F6E-5059-D9DB-35F9E944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808038"/>
            <a:ext cx="5040312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colleagueChanged(Colleague c){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    if( c==fontList)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         //font_list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      else if(c==fontName)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     //fontName...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 else if……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45126" name="Line 14">
            <a:extLst>
              <a:ext uri="{FF2B5EF4-FFF2-40B4-BE49-F238E27FC236}">
                <a16:creationId xmlns:a16="http://schemas.microsoft.com/office/drawing/2014/main" id="{D8F1F757-9DF0-B947-A81D-F13C51F1F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13" y="808038"/>
            <a:ext cx="0" cy="6751637"/>
          </a:xfrm>
          <a:prstGeom prst="line">
            <a:avLst/>
          </a:prstGeom>
          <a:noFill/>
          <a:ln w="38100" cap="rnd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0395603-8C30-49B5-3A53-31B7E68AE8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365125"/>
            <a:ext cx="8596312" cy="525463"/>
          </a:xfrm>
        </p:spPr>
        <p:txBody>
          <a:bodyPr/>
          <a:lstStyle/>
          <a:p>
            <a:r>
              <a:rPr lang="sv-SE" altLang="en-US" sz="3600"/>
              <a:t>Mediator</a:t>
            </a:r>
            <a:endParaRPr lang="en-US" altLang="en-US" sz="3600"/>
          </a:p>
        </p:txBody>
      </p:sp>
      <p:sp>
        <p:nvSpPr>
          <p:cNvPr id="1334275" name="Rectangle 3">
            <a:extLst>
              <a:ext uri="{FF2B5EF4-FFF2-40B4-BE49-F238E27FC236}">
                <a16:creationId xmlns:a16="http://schemas.microsoft.com/office/drawing/2014/main" id="{6AA40A1B-5D06-C9E0-CB38-1B0EF39F2C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112838"/>
            <a:ext cx="9753600" cy="58197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  <a:defRPr/>
            </a:pPr>
            <a:r>
              <a:rPr lang="sv-SE" sz="3200" b="1" dirty="0">
                <a:solidFill>
                  <a:srgbClr val="0000CC"/>
                </a:solidFill>
              </a:rPr>
              <a:t>Encapsulates how a set of objects communicate: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Defines an interface for communicating with Colleague objects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spcAft>
                <a:spcPts val="3600"/>
              </a:spcAft>
              <a:defRPr/>
            </a:pPr>
            <a:r>
              <a:rPr lang="sv-SE" sz="2800" dirty="0"/>
              <a:t>Mediator encapsulates the communication.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0000CC"/>
                </a:solidFill>
              </a:rPr>
              <a:t>Mediator promotes loose coupling: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sv-SE" sz="2800" dirty="0"/>
              <a:t>The objects only know  the Mediator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Keeps objects from referring to each other explicitly.</a:t>
            </a:r>
          </a:p>
          <a:p>
            <a:pPr marL="742950" lvl="1" indent="-285750">
              <a:lnSpc>
                <a:spcPct val="115000"/>
              </a:lnSpc>
              <a:spcBef>
                <a:spcPct val="10000"/>
              </a:spcBef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296C573-654E-0749-3667-1348191F01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75" y="-184150"/>
            <a:ext cx="10080625" cy="1255713"/>
          </a:xfrm>
        </p:spPr>
        <p:txBody>
          <a:bodyPr/>
          <a:lstStyle/>
          <a:p>
            <a:r>
              <a:rPr lang="sv-SE" altLang="en-US" sz="3600"/>
              <a:t>Mediator Pattern: General Structure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90FCEF1-8DE3-151D-DBE2-E42FFF8C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050925"/>
            <a:ext cx="2771775" cy="16160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503238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Mediator       </a:t>
            </a:r>
          </a:p>
          <a:p>
            <a:pPr eaLnBrk="1" hangingPunct="1"/>
            <a:endParaRPr lang="en-US" altLang="en-US" sz="35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F4D73E30-5EDC-A0E1-B5CC-74D6D16F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1050925"/>
            <a:ext cx="3192463" cy="17145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503238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Colleague   </a:t>
            </a:r>
          </a:p>
          <a:p>
            <a:pPr eaLnBrk="1" hangingPunct="1"/>
            <a:endParaRPr lang="en-US" altLang="en-US" sz="35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8BC0D6B3-4285-3781-EE73-FE23FC51B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888" y="1555750"/>
            <a:ext cx="3024187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44756B8B-7837-8C69-F1C0-C61BE20B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1011238"/>
            <a:ext cx="1811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mediator</a:t>
            </a:r>
            <a:endParaRPr lang="en-US" altLang="en-US" sz="3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DF6B87DD-F263-FEDC-4897-90ECFEA63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275" y="3171825"/>
            <a:ext cx="0" cy="1411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096" name="AutoShape 8">
            <a:extLst>
              <a:ext uri="{FF2B5EF4-FFF2-40B4-BE49-F238E27FC236}">
                <a16:creationId xmlns:a16="http://schemas.microsoft.com/office/drawing/2014/main" id="{83AE5D91-B991-7FBB-1A8B-964676CE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2784475"/>
            <a:ext cx="336550" cy="504825"/>
          </a:xfrm>
          <a:prstGeom prst="triangle">
            <a:avLst>
              <a:gd name="adj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id="{ED375DE7-1637-6B03-5006-FB0AEAA44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6388" y="3270250"/>
            <a:ext cx="0" cy="90963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D0F2D36C-54FE-7C67-B196-8FB9F3754B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7338" y="5391150"/>
            <a:ext cx="1512887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099" name="Freeform 11">
            <a:extLst>
              <a:ext uri="{FF2B5EF4-FFF2-40B4-BE49-F238E27FC236}">
                <a16:creationId xmlns:a16="http://schemas.microsoft.com/office/drawing/2014/main" id="{B84E47FC-E86E-C0EF-E26F-BEEBAE716953}"/>
              </a:ext>
            </a:extLst>
          </p:cNvPr>
          <p:cNvSpPr>
            <a:spLocks/>
          </p:cNvSpPr>
          <p:nvPr/>
        </p:nvSpPr>
        <p:spPr bwMode="auto">
          <a:xfrm>
            <a:off x="5683250" y="4179888"/>
            <a:ext cx="2100263" cy="403225"/>
          </a:xfrm>
          <a:custGeom>
            <a:avLst/>
            <a:gdLst>
              <a:gd name="T0" fmla="*/ 2147483646 w 912"/>
              <a:gd name="T1" fmla="*/ 0 h 144"/>
              <a:gd name="T2" fmla="*/ 0 w 912"/>
              <a:gd name="T3" fmla="*/ 0 h 144"/>
              <a:gd name="T4" fmla="*/ 0 w 912"/>
              <a:gd name="T5" fmla="*/ 2147483646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0"/>
                </a:moveTo>
                <a:lnTo>
                  <a:pt x="0" y="0"/>
                </a:lnTo>
                <a:lnTo>
                  <a:pt x="0" y="144"/>
                </a:ln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100" name="Freeform 12">
            <a:extLst>
              <a:ext uri="{FF2B5EF4-FFF2-40B4-BE49-F238E27FC236}">
                <a16:creationId xmlns:a16="http://schemas.microsoft.com/office/drawing/2014/main" id="{9B06BF8E-6A1E-DA84-B3D8-B7A4A7F9CC6C}"/>
              </a:ext>
            </a:extLst>
          </p:cNvPr>
          <p:cNvSpPr>
            <a:spLocks/>
          </p:cNvSpPr>
          <p:nvPr/>
        </p:nvSpPr>
        <p:spPr bwMode="auto">
          <a:xfrm flipH="1">
            <a:off x="7783513" y="4179888"/>
            <a:ext cx="1428750" cy="403225"/>
          </a:xfrm>
          <a:custGeom>
            <a:avLst/>
            <a:gdLst>
              <a:gd name="T0" fmla="*/ 2147483646 w 912"/>
              <a:gd name="T1" fmla="*/ 0 h 144"/>
              <a:gd name="T2" fmla="*/ 0 w 912"/>
              <a:gd name="T3" fmla="*/ 0 h 144"/>
              <a:gd name="T4" fmla="*/ 0 w 912"/>
              <a:gd name="T5" fmla="*/ 2147483646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0"/>
                </a:moveTo>
                <a:lnTo>
                  <a:pt x="0" y="0"/>
                </a:lnTo>
                <a:lnTo>
                  <a:pt x="0" y="144"/>
                </a:ln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89101" name="Rectangle 13">
            <a:extLst>
              <a:ext uri="{FF2B5EF4-FFF2-40B4-BE49-F238E27FC236}">
                <a16:creationId xmlns:a16="http://schemas.microsoft.com/office/drawing/2014/main" id="{7EC57A15-5411-1B2C-A802-C230AF32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4583113"/>
            <a:ext cx="2435225" cy="20193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</a:t>
            </a:r>
          </a:p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Mediator</a:t>
            </a:r>
            <a:endParaRPr lang="en-US" altLang="en-US" sz="3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102" name="AutoShape 14">
            <a:extLst>
              <a:ext uri="{FF2B5EF4-FFF2-40B4-BE49-F238E27FC236}">
                <a16:creationId xmlns:a16="http://schemas.microsoft.com/office/drawing/2014/main" id="{8BB8602D-3996-3AD9-0574-C6FB4A14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2667000"/>
            <a:ext cx="336550" cy="504825"/>
          </a:xfrm>
          <a:prstGeom prst="triangle">
            <a:avLst>
              <a:gd name="adj" fmla="val 50000"/>
            </a:avLst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103" name="Rectangle 15">
            <a:extLst>
              <a:ext uri="{FF2B5EF4-FFF2-40B4-BE49-F238E27FC236}">
                <a16:creationId xmlns:a16="http://schemas.microsoft.com/office/drawing/2014/main" id="{4D542A5C-6182-D082-FCED-E27ADEA1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583113"/>
            <a:ext cx="2435225" cy="20193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</a:t>
            </a:r>
          </a:p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ColleagueA</a:t>
            </a:r>
            <a:endParaRPr lang="en-US" altLang="en-US" sz="3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104" name="Rectangle 16">
            <a:extLst>
              <a:ext uri="{FF2B5EF4-FFF2-40B4-BE49-F238E27FC236}">
                <a16:creationId xmlns:a16="http://schemas.microsoft.com/office/drawing/2014/main" id="{A05AC1A8-06F4-2B04-4CDB-AEFDC73B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4583113"/>
            <a:ext cx="2435225" cy="20193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</a:t>
            </a:r>
          </a:p>
          <a:p>
            <a:pPr algn="ctr" eaLnBrk="1" hangingPunct="1"/>
            <a:r>
              <a:rPr lang="sv-SE" altLang="en-US" sz="35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ColleagueB</a:t>
            </a:r>
            <a:endParaRPr lang="en-US" altLang="en-US" sz="35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9105" name="Freeform 17">
            <a:extLst>
              <a:ext uri="{FF2B5EF4-FFF2-40B4-BE49-F238E27FC236}">
                <a16:creationId xmlns:a16="http://schemas.microsoft.com/office/drawing/2014/main" id="{386B5938-D46C-23F8-40BB-EA84EA0ADA7F}"/>
              </a:ext>
            </a:extLst>
          </p:cNvPr>
          <p:cNvSpPr>
            <a:spLocks/>
          </p:cNvSpPr>
          <p:nvPr/>
        </p:nvSpPr>
        <p:spPr bwMode="auto">
          <a:xfrm>
            <a:off x="2071688" y="6602413"/>
            <a:ext cx="6300787" cy="606425"/>
          </a:xfrm>
          <a:custGeom>
            <a:avLst/>
            <a:gdLst>
              <a:gd name="T0" fmla="*/ 0 w 3600"/>
              <a:gd name="T1" fmla="*/ 0 h 288"/>
              <a:gd name="T2" fmla="*/ 0 w 3600"/>
              <a:gd name="T3" fmla="*/ 2147483646 h 288"/>
              <a:gd name="T4" fmla="*/ 2147483646 w 3600"/>
              <a:gd name="T5" fmla="*/ 2147483646 h 288"/>
              <a:gd name="T6" fmla="*/ 2147483646 w 360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600"/>
              <a:gd name="T13" fmla="*/ 0 h 288"/>
              <a:gd name="T14" fmla="*/ 3600 w 360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0" h="288">
                <a:moveTo>
                  <a:pt x="0" y="0"/>
                </a:moveTo>
                <a:lnTo>
                  <a:pt x="0" y="288"/>
                </a:lnTo>
                <a:lnTo>
                  <a:pt x="3600" y="288"/>
                </a:lnTo>
                <a:lnTo>
                  <a:pt x="3600" y="0"/>
                </a:ln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14549F8-FD54-733F-1E5E-EFC8BF2B41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161925"/>
            <a:ext cx="8596312" cy="1255713"/>
          </a:xfrm>
        </p:spPr>
        <p:txBody>
          <a:bodyPr/>
          <a:lstStyle/>
          <a:p>
            <a:r>
              <a:rPr lang="sv-SE" altLang="en-US" sz="3200"/>
              <a:t>Mediator Pattern Participants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994CFA8-4417-89E1-43AF-B428662D64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265238"/>
            <a:ext cx="9342438" cy="641508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Mediator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sv-SE" altLang="en-US" sz="2400"/>
              <a:t>defines an interface for communicating with Colleague objects.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ConcreteMediator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1800"/>
              </a:spcAft>
            </a:pPr>
            <a:r>
              <a:rPr lang="sv-SE" altLang="en-US" sz="2400"/>
              <a:t>Implements cooperative behavior by coordinating Colleague objects.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sv-SE" altLang="en-US" sz="2800" b="1">
                <a:solidFill>
                  <a:srgbClr val="0000CC"/>
                </a:solidFill>
              </a:rPr>
              <a:t>Colleague classes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sv-SE" altLang="en-US" sz="2400"/>
              <a:t>Each colleague knows its mediator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sv-SE" altLang="en-US" sz="2400"/>
              <a:t>Each colleague communicates with its Mediator only, it would have otherwise communicated with another colleague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1D1B10B-06D3-1024-50F2-6A4FC70994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22238"/>
            <a:ext cx="8867775" cy="1092200"/>
          </a:xfrm>
        </p:spPr>
        <p:txBody>
          <a:bodyPr/>
          <a:lstStyle/>
          <a:p>
            <a:r>
              <a:rPr lang="sv-SE" altLang="en-US" sz="3200"/>
              <a:t>Mediator Pattern Collaborations</a:t>
            </a:r>
          </a:p>
        </p:txBody>
      </p:sp>
      <p:sp>
        <p:nvSpPr>
          <p:cNvPr id="1500163" name="Rectangle 3">
            <a:extLst>
              <a:ext uri="{FF2B5EF4-FFF2-40B4-BE49-F238E27FC236}">
                <a16:creationId xmlns:a16="http://schemas.microsoft.com/office/drawing/2014/main" id="{AB89E322-045E-E688-4C48-8CAEA6F1B7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341438"/>
            <a:ext cx="9296400" cy="518636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1200"/>
              </a:spcAft>
            </a:pPr>
            <a:r>
              <a:rPr lang="sv-SE" altLang="en-US"/>
              <a:t>Colleagues send and receive requests from a Mediator object.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</a:pPr>
            <a:r>
              <a:rPr lang="sv-SE" altLang="en-US"/>
              <a:t>The Mediator facilitates cooperative behavior: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sv-SE" altLang="en-US">
                <a:solidFill>
                  <a:srgbClr val="0000CC"/>
                </a:solidFill>
              </a:rPr>
              <a:t>Routes requests between the appropriate colleagues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sv-SE" altLang="en-US" b="1">
                <a:solidFill>
                  <a:srgbClr val="0000CC"/>
                </a:solidFill>
              </a:rPr>
              <a:t>Implements a set of rules for message communication.</a:t>
            </a:r>
            <a:endParaRPr lang="en-US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0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6D00A8-A04B-4153-6993-D25C3F5C5C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4638"/>
            <a:ext cx="8596312" cy="960437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3200">
                <a:solidFill>
                  <a:schemeClr val="tx1"/>
                </a:solidFill>
              </a:rPr>
              <a:t>Iterator: Two Most Common Methods</a:t>
            </a: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46693DC6-F7BA-6973-01FB-A162F363FF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4963" y="1563688"/>
            <a:ext cx="9410700" cy="5715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public boolean hasNext()</a:t>
            </a:r>
            <a:r>
              <a:rPr lang="en-US" altLang="en-US">
                <a:solidFill>
                  <a:srgbClr val="0000CC"/>
                </a:solidFill>
              </a:rPr>
              <a:t>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3000"/>
              </a:spcAft>
            </a:pPr>
            <a:r>
              <a:rPr lang="en-US" altLang="en-US"/>
              <a:t>Returns true if the Iterator object has more elements (objects) that have not yet been returned by next()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public Object next()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Returns the next element (object) from the iteration and advances to next element.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 typeface="Symbol" panose="05050102010706020507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118C6AB-4644-13AD-743F-D50D6E24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775" y="-106363"/>
            <a:ext cx="9448800" cy="1190626"/>
          </a:xfrm>
        </p:spPr>
        <p:txBody>
          <a:bodyPr/>
          <a:lstStyle/>
          <a:p>
            <a:r>
              <a:rPr lang="en-US" altLang="en-US" sz="3600"/>
              <a:t>Mediator: Collaboration</a:t>
            </a:r>
            <a:endParaRPr lang="en-US" altLang="en-US" sz="2800">
              <a:solidFill>
                <a:schemeClr val="accent1"/>
              </a:solidFill>
            </a:endParaRPr>
          </a:p>
        </p:txBody>
      </p:sp>
      <p:sp>
        <p:nvSpPr>
          <p:cNvPr id="785411" name="Oval 3">
            <a:extLst>
              <a:ext uri="{FF2B5EF4-FFF2-40B4-BE49-F238E27FC236}">
                <a16:creationId xmlns:a16="http://schemas.microsoft.com/office/drawing/2014/main" id="{80646D72-9D80-E0F8-9597-C6FDE8C4E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021013"/>
            <a:ext cx="2555875" cy="15001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en-US" altLang="en-US" b="0">
              <a:latin typeface="+mn-lt"/>
            </a:endParaRPr>
          </a:p>
        </p:txBody>
      </p:sp>
      <p:sp>
        <p:nvSpPr>
          <p:cNvPr id="785412" name="Rectangle 4">
            <a:extLst>
              <a:ext uri="{FF2B5EF4-FFF2-40B4-BE49-F238E27FC236}">
                <a16:creationId xmlns:a16="http://schemas.microsoft.com/office/drawing/2014/main" id="{A5B7F002-E3D2-4F46-0338-939D4B73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4733925"/>
            <a:ext cx="2227262" cy="1030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en-US" altLang="en-US" b="0">
              <a:latin typeface="+mn-lt"/>
            </a:endParaRPr>
          </a:p>
        </p:txBody>
      </p:sp>
      <p:sp>
        <p:nvSpPr>
          <p:cNvPr id="1508357" name="Rectangle 5">
            <a:extLst>
              <a:ext uri="{FF2B5EF4-FFF2-40B4-BE49-F238E27FC236}">
                <a16:creationId xmlns:a16="http://schemas.microsoft.com/office/drawing/2014/main" id="{AE878840-EE84-F1BA-C568-C7AC3AFD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1185863"/>
            <a:ext cx="2252663" cy="1031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 defTabSz="503238" eaLnBrk="1" hangingPunct="1">
              <a:defRPr/>
            </a:pPr>
            <a:endParaRPr lang="en-US" sz="43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785414" name="Rectangle 6">
            <a:extLst>
              <a:ext uri="{FF2B5EF4-FFF2-40B4-BE49-F238E27FC236}">
                <a16:creationId xmlns:a16="http://schemas.microsoft.com/office/drawing/2014/main" id="{02DED7DD-7253-78DA-E0BE-ED2719CE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879850"/>
            <a:ext cx="2111375" cy="1189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en-US" altLang="en-US" b="0">
              <a:latin typeface="+mn-lt"/>
            </a:endParaRPr>
          </a:p>
        </p:txBody>
      </p:sp>
      <p:sp>
        <p:nvSpPr>
          <p:cNvPr id="785415" name="Line 7">
            <a:extLst>
              <a:ext uri="{FF2B5EF4-FFF2-40B4-BE49-F238E27FC236}">
                <a16:creationId xmlns:a16="http://schemas.microsoft.com/office/drawing/2014/main" id="{B3973CB2-1CF1-C849-7008-F1A57207E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879850"/>
            <a:ext cx="25558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16" name="Line 8">
            <a:extLst>
              <a:ext uri="{FF2B5EF4-FFF2-40B4-BE49-F238E27FC236}">
                <a16:creationId xmlns:a16="http://schemas.microsoft.com/office/drawing/2014/main" id="{C2FAF24F-7BFA-056E-57DE-DB83B430B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5" y="1697038"/>
            <a:ext cx="21812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17" name="Line 9">
            <a:extLst>
              <a:ext uri="{FF2B5EF4-FFF2-40B4-BE49-F238E27FC236}">
                <a16:creationId xmlns:a16="http://schemas.microsoft.com/office/drawing/2014/main" id="{43B27678-B7BD-1D08-448F-EC1B2BBA9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5341938"/>
            <a:ext cx="22272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18" name="Line 10">
            <a:extLst>
              <a:ext uri="{FF2B5EF4-FFF2-40B4-BE49-F238E27FC236}">
                <a16:creationId xmlns:a16="http://schemas.microsoft.com/office/drawing/2014/main" id="{249D9D31-48E7-9458-D1F1-96727CA41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4568825"/>
            <a:ext cx="21558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508363" name="Text Box 11">
            <a:extLst>
              <a:ext uri="{FF2B5EF4-FFF2-40B4-BE49-F238E27FC236}">
                <a16:creationId xmlns:a16="http://schemas.microsoft.com/office/drawing/2014/main" id="{AC85161F-3035-AB5C-6C2C-A43745BE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1112838"/>
            <a:ext cx="18367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Colleague</a:t>
            </a:r>
          </a:p>
        </p:txBody>
      </p:sp>
      <p:sp>
        <p:nvSpPr>
          <p:cNvPr id="1508364" name="Rectangle 12">
            <a:extLst>
              <a:ext uri="{FF2B5EF4-FFF2-40B4-BE49-F238E27FC236}">
                <a16:creationId xmlns:a16="http://schemas.microsoft.com/office/drawing/2014/main" id="{147A9E33-E210-104C-1C71-25E05956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4813300"/>
            <a:ext cx="1565275" cy="4714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Colleague</a:t>
            </a:r>
          </a:p>
        </p:txBody>
      </p:sp>
      <p:sp>
        <p:nvSpPr>
          <p:cNvPr id="1508365" name="Rectangle 13">
            <a:extLst>
              <a:ext uri="{FF2B5EF4-FFF2-40B4-BE49-F238E27FC236}">
                <a16:creationId xmlns:a16="http://schemas.microsoft.com/office/drawing/2014/main" id="{F2B156E0-064C-D55F-B455-57040D04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4041775"/>
            <a:ext cx="1565275" cy="4714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Colleague</a:t>
            </a:r>
          </a:p>
        </p:txBody>
      </p:sp>
      <p:sp>
        <p:nvSpPr>
          <p:cNvPr id="1508366" name="Rectangle 14">
            <a:extLst>
              <a:ext uri="{FF2B5EF4-FFF2-40B4-BE49-F238E27FC236}">
                <a16:creationId xmlns:a16="http://schemas.microsoft.com/office/drawing/2014/main" id="{C9A843E5-C780-8D22-321A-761932CA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267075"/>
            <a:ext cx="1763712" cy="533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Mediator</a:t>
            </a:r>
          </a:p>
        </p:txBody>
      </p:sp>
      <p:sp>
        <p:nvSpPr>
          <p:cNvPr id="1508367" name="Rectangle 15">
            <a:extLst>
              <a:ext uri="{FF2B5EF4-FFF2-40B4-BE49-F238E27FC236}">
                <a16:creationId xmlns:a16="http://schemas.microsoft.com/office/drawing/2014/main" id="{1DF4D024-B591-96DF-86A3-DB634074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5373688"/>
            <a:ext cx="19653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OurMediator</a:t>
            </a:r>
          </a:p>
        </p:txBody>
      </p:sp>
      <p:sp>
        <p:nvSpPr>
          <p:cNvPr id="1508368" name="Rectangle 16">
            <a:extLst>
              <a:ext uri="{FF2B5EF4-FFF2-40B4-BE49-F238E27FC236}">
                <a16:creationId xmlns:a16="http://schemas.microsoft.com/office/drawing/2014/main" id="{CADD284A-6800-6F69-1FEE-7CA1DA8E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1708150"/>
            <a:ext cx="20939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OurMediator</a:t>
            </a:r>
          </a:p>
        </p:txBody>
      </p:sp>
      <p:sp>
        <p:nvSpPr>
          <p:cNvPr id="1508369" name="Rectangle 17">
            <a:extLst>
              <a:ext uri="{FF2B5EF4-FFF2-40B4-BE49-F238E27FC236}">
                <a16:creationId xmlns:a16="http://schemas.microsoft.com/office/drawing/2014/main" id="{FF363639-63AC-3031-1B65-4D2C2E18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05338"/>
            <a:ext cx="1778000" cy="4095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OurMediator</a:t>
            </a:r>
          </a:p>
        </p:txBody>
      </p:sp>
      <p:sp>
        <p:nvSpPr>
          <p:cNvPr id="785426" name="Line 18">
            <a:extLst>
              <a:ext uri="{FF2B5EF4-FFF2-40B4-BE49-F238E27FC236}">
                <a16:creationId xmlns:a16="http://schemas.microsoft.com/office/drawing/2014/main" id="{AF49CB0E-C30A-3226-4A04-878428ED2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2225675"/>
            <a:ext cx="0" cy="8667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27" name="Line 19">
            <a:extLst>
              <a:ext uri="{FF2B5EF4-FFF2-40B4-BE49-F238E27FC236}">
                <a16:creationId xmlns:a16="http://schemas.microsoft.com/office/drawing/2014/main" id="{4922AC7B-CE61-62AD-EDE0-19C3E5D59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8513" y="4008438"/>
            <a:ext cx="1752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28" name="Line 20">
            <a:extLst>
              <a:ext uri="{FF2B5EF4-FFF2-40B4-BE49-F238E27FC236}">
                <a16:creationId xmlns:a16="http://schemas.microsoft.com/office/drawing/2014/main" id="{77FFDA1B-D4F9-FE79-65DC-FB39C8D759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8513" y="4008438"/>
            <a:ext cx="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29" name="Line 21">
            <a:extLst>
              <a:ext uri="{FF2B5EF4-FFF2-40B4-BE49-F238E27FC236}">
                <a16:creationId xmlns:a16="http://schemas.microsoft.com/office/drawing/2014/main" id="{B708CEAF-EE51-AE0F-919A-9304072F8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0113" y="5529263"/>
            <a:ext cx="1144587" cy="317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30" name="Line 22">
            <a:extLst>
              <a:ext uri="{FF2B5EF4-FFF2-40B4-BE49-F238E27FC236}">
                <a16:creationId xmlns:a16="http://schemas.microsoft.com/office/drawing/2014/main" id="{55F0DECD-A068-1054-6F42-A36D64FA5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546600"/>
            <a:ext cx="0" cy="982663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31" name="Line 23">
            <a:extLst>
              <a:ext uri="{FF2B5EF4-FFF2-40B4-BE49-F238E27FC236}">
                <a16:creationId xmlns:a16="http://schemas.microsoft.com/office/drawing/2014/main" id="{D0B5C706-5FAB-6D8F-2913-73AD4D90B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9913" y="4846638"/>
            <a:ext cx="1981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32" name="Line 24">
            <a:extLst>
              <a:ext uri="{FF2B5EF4-FFF2-40B4-BE49-F238E27FC236}">
                <a16:creationId xmlns:a16="http://schemas.microsoft.com/office/drawing/2014/main" id="{5711E9DF-22D2-32BC-7134-5E4E9D538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1825" y="4381500"/>
            <a:ext cx="0" cy="515938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785433" name="Line 25">
            <a:extLst>
              <a:ext uri="{FF2B5EF4-FFF2-40B4-BE49-F238E27FC236}">
                <a16:creationId xmlns:a16="http://schemas.microsoft.com/office/drawing/2014/main" id="{F28A8205-BC3C-A0AE-D73E-BFB980847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0913" y="4160838"/>
            <a:ext cx="16002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  <p:sp>
        <p:nvSpPr>
          <p:cNvPr id="1508378" name="Text Box 26">
            <a:extLst>
              <a:ext uri="{FF2B5EF4-FFF2-40B4-BE49-F238E27FC236}">
                <a16:creationId xmlns:a16="http://schemas.microsoft.com/office/drawing/2014/main" id="{CBC8C5B7-A371-8D57-6120-9A1385F5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838" y="6470650"/>
            <a:ext cx="6375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spcBef>
                <a:spcPct val="50000"/>
              </a:spcBef>
              <a:defRPr/>
            </a:pPr>
            <a:endParaRPr lang="en-US" sz="35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8DE70766-DFB2-D469-80A7-35540339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6186488"/>
            <a:ext cx="9688512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Provides a common connection point, centralized behavior management, all with a common interface</a:t>
            </a:r>
          </a:p>
        </p:txBody>
      </p:sp>
      <p:sp>
        <p:nvSpPr>
          <p:cNvPr id="785436" name="Line 18">
            <a:extLst>
              <a:ext uri="{FF2B5EF4-FFF2-40B4-BE49-F238E27FC236}">
                <a16:creationId xmlns:a16="http://schemas.microsoft.com/office/drawing/2014/main" id="{7DC0B96E-6D67-5775-0F42-76C5332167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0313" y="2179638"/>
            <a:ext cx="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n-IN">
              <a:latin typeface="+mn-lt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E7B8FE5-E626-FB9B-7B36-2D9659475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0"/>
            <a:ext cx="9282112" cy="1255713"/>
          </a:xfrm>
        </p:spPr>
        <p:txBody>
          <a:bodyPr/>
          <a:lstStyle/>
          <a:p>
            <a:pPr algn="l"/>
            <a:r>
              <a:rPr lang="en-US" altLang="en-US" sz="3600"/>
              <a:t>Good Points about the Mediator</a:t>
            </a:r>
          </a:p>
        </p:txBody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CFFD2890-0097-514E-46E9-0CCD8D56B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265238"/>
            <a:ext cx="8991600" cy="5867400"/>
          </a:xfrm>
        </p:spPr>
        <p:txBody>
          <a:bodyPr/>
          <a:lstStyle/>
          <a:p>
            <a:pPr marL="609600" indent="-609600" defTabSz="914400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Centralizes control</a:t>
            </a:r>
          </a:p>
          <a:p>
            <a:pPr marL="990600" lvl="1" indent="-533400" defTabSz="914400">
              <a:lnSpc>
                <a:spcPct val="105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400">
                <a:solidFill>
                  <a:schemeClr val="tx1"/>
                </a:solidFill>
              </a:rPr>
              <a:t>Less chance of miscommunication. </a:t>
            </a:r>
          </a:p>
          <a:p>
            <a:pPr marL="609600" indent="-609600" defTabSz="914400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Simplifies object protocols</a:t>
            </a:r>
          </a:p>
          <a:p>
            <a:pPr marL="990600" lvl="1" indent="-533400" defTabSz="914400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400">
                <a:solidFill>
                  <a:schemeClr val="tx1"/>
                </a:solidFill>
              </a:rPr>
              <a:t>Replaces many-to-many interactions with  one-to-many interactions between mediator and colleagues</a:t>
            </a:r>
          </a:p>
          <a:p>
            <a:pPr marL="990600" lvl="1" indent="-533400" defTabSz="914400">
              <a:lnSpc>
                <a:spcPct val="105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400">
                <a:solidFill>
                  <a:schemeClr val="tx1"/>
                </a:solidFill>
              </a:rPr>
              <a:t>simple to understand, maintain and extend.</a:t>
            </a:r>
          </a:p>
          <a:p>
            <a:pPr marL="609600" indent="-609600" defTabSz="914400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Abstracts how objects cooperate</a:t>
            </a:r>
          </a:p>
          <a:p>
            <a:pPr marL="990600" lvl="1" indent="-533400" defTabSz="914400">
              <a:lnSpc>
                <a:spcPct val="105000"/>
              </a:lnSpc>
              <a:spcBef>
                <a:spcPct val="10000"/>
              </a:spcBef>
              <a:spcAft>
                <a:spcPts val="1800"/>
              </a:spcAft>
            </a:pPr>
            <a:r>
              <a:rPr lang="en-US" altLang="en-US" sz="2400">
                <a:solidFill>
                  <a:schemeClr val="tx1"/>
                </a:solidFill>
              </a:rPr>
              <a:t>Makes it easier to understand the objects in the system, how they interact and how they are structured.</a:t>
            </a:r>
          </a:p>
          <a:p>
            <a:pPr marL="609600" indent="-609600" defTabSz="914400">
              <a:lnSpc>
                <a:spcPct val="10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Loose coupling between colleagues promotes Reusability…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5F052D05-2C0A-BF4C-3DDB-2D0BAD222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9072562" cy="1174750"/>
          </a:xfrm>
        </p:spPr>
        <p:txBody>
          <a:bodyPr lIns="100772" tIns="50387" rIns="100772" bIns="50387"/>
          <a:lstStyle/>
          <a:p>
            <a:r>
              <a:rPr lang="en-US" altLang="en-US" sz="3600"/>
              <a:t>Good Points</a:t>
            </a:r>
            <a:endParaRPr lang="en-US" altLang="en-US" sz="2400"/>
          </a:p>
        </p:txBody>
      </p:sp>
      <p:sp>
        <p:nvSpPr>
          <p:cNvPr id="787459" name="Content Placeholder 2">
            <a:extLst>
              <a:ext uri="{FF2B5EF4-FFF2-40B4-BE49-F238E27FC236}">
                <a16:creationId xmlns:a16="http://schemas.microsoft.com/office/drawing/2014/main" id="{B8B8CE40-A7A5-FEBC-7A55-4D2F43DA8D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6063" y="1174750"/>
            <a:ext cx="9377362" cy="5402263"/>
          </a:xfrm>
        </p:spPr>
        <p:txBody>
          <a:bodyPr lIns="100772" tIns="50387" rIns="100772" bIns="50387"/>
          <a:lstStyle/>
          <a:p>
            <a:pPr marL="365125" indent="-255588" defTabSz="912813" eaLnBrk="1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Limits effects of changes</a:t>
            </a:r>
          </a:p>
          <a:p>
            <a:pPr marL="657225" lvl="1" indent="-246063" defTabSz="912813" eaLnBrk="1" hangingPunct="1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/>
              <a:t>Localizes behavior that would be otherwise distributed among many objects</a:t>
            </a:r>
          </a:p>
          <a:p>
            <a:pPr marL="657225" lvl="1" indent="-246063" defTabSz="912813" eaLnBrk="1" hangingPunct="1">
              <a:lnSpc>
                <a:spcPct val="115000"/>
              </a:lnSpc>
              <a:spcBef>
                <a:spcPct val="15000"/>
              </a:spcBef>
              <a:spcAft>
                <a:spcPts val="4200"/>
              </a:spcAft>
            </a:pPr>
            <a:r>
              <a:rPr lang="en-US" altLang="en-US" sz="2800">
                <a:solidFill>
                  <a:srgbClr val="0000CC"/>
                </a:solidFill>
              </a:rPr>
              <a:t>Changes in behavior require changing only the Mediator class</a:t>
            </a:r>
          </a:p>
          <a:p>
            <a:pPr marL="365125" indent="-255588" defTabSz="912813" eaLnBrk="1" hangingPunct="1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Decouples colleagues</a:t>
            </a:r>
          </a:p>
          <a:p>
            <a:pPr marL="657225" lvl="1" indent="-246063" defTabSz="912813" eaLnBrk="1" hangingPunct="1">
              <a:lnSpc>
                <a:spcPct val="115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/>
              <a:t>Colleagues become more reusable.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3" name="Rectangle 5">
            <a:extLst>
              <a:ext uri="{FF2B5EF4-FFF2-40B4-BE49-F238E27FC236}">
                <a16:creationId xmlns:a16="http://schemas.microsoft.com/office/drawing/2014/main" id="{28DF7D55-BC68-5220-0286-44954012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5608638"/>
            <a:ext cx="8401050" cy="1066800"/>
          </a:xfrm>
          <a:prstGeom prst="rect">
            <a:avLst/>
          </a:prstGeom>
          <a:solidFill>
            <a:srgbClr val="FFFFCC"/>
          </a:solidFill>
          <a:ln w="57150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80925F4-3175-6C9F-F7BE-AD45186B3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438" y="122238"/>
            <a:ext cx="8596312" cy="1255712"/>
          </a:xfrm>
        </p:spPr>
        <p:txBody>
          <a:bodyPr/>
          <a:lstStyle/>
          <a:p>
            <a:pPr algn="l"/>
            <a:r>
              <a:rPr lang="en-US" altLang="en-US" sz="3600"/>
              <a:t>Bad Points about the Mediator</a:t>
            </a:r>
          </a:p>
        </p:txBody>
      </p:sp>
      <p:sp>
        <p:nvSpPr>
          <p:cNvPr id="788484" name="Rectangle 3">
            <a:extLst>
              <a:ext uri="{FF2B5EF4-FFF2-40B4-BE49-F238E27FC236}">
                <a16:creationId xmlns:a16="http://schemas.microsoft.com/office/drawing/2014/main" id="{72C25C91-50B7-D1F9-DC94-AECA04CF5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1246188"/>
            <a:ext cx="9448800" cy="5867400"/>
          </a:xfrm>
        </p:spPr>
        <p:txBody>
          <a:bodyPr/>
          <a:lstStyle/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Overloaded Mediator: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</a:p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	Numerous subclasses of the Mediator and  subclasses of those Mediator subclasses... It's just a horrible cycle from this point on…</a:t>
            </a:r>
          </a:p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Inefficiency:</a:t>
            </a:r>
          </a:p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	If there are a relatively small group of objects, it may waste more time as compared to speaking to each other directly.</a:t>
            </a:r>
          </a:p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800" b="1">
                <a:solidFill>
                  <a:srgbClr val="660066"/>
                </a:solidFill>
              </a:rPr>
              <a:t>Might not be a good idea for a relatively small group of objects.</a:t>
            </a:r>
          </a:p>
          <a:p>
            <a:pPr marL="609600" indent="-609600" defTabSz="914400"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9BECF406-8A3D-D29A-2139-ABB209D7E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61925"/>
            <a:ext cx="8596312" cy="1255713"/>
          </a:xfrm>
        </p:spPr>
        <p:txBody>
          <a:bodyPr lIns="100772" tIns="50387" rIns="100772" bIns="50387"/>
          <a:lstStyle/>
          <a:p>
            <a:r>
              <a:rPr lang="en-US" altLang="en-US" sz="4000"/>
              <a:t>Bad Points </a:t>
            </a:r>
            <a:r>
              <a:rPr lang="en-US" altLang="en-US" sz="2800"/>
              <a:t>cont…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A823EF1-5DF8-63AC-F26E-93AD39D1DF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06413" y="1417638"/>
            <a:ext cx="9066212" cy="5486400"/>
          </a:xfrm>
        </p:spPr>
        <p:txBody>
          <a:bodyPr lIns="100772" tIns="50387" rIns="100772" bIns="50387"/>
          <a:lstStyle/>
          <a:p>
            <a:pPr marL="365125" indent="-255588" defTabSz="912813" eaLnBrk="1" hangingPunct="1"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Centralizes control:</a:t>
            </a:r>
          </a:p>
          <a:p>
            <a:pPr marL="657225" lvl="1" indent="-246063" defTabSz="912813" eaLnBrk="1" hangingPunct="1">
              <a:lnSpc>
                <a:spcPct val="125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/>
              <a:t>Mediator can become very complex</a:t>
            </a:r>
          </a:p>
          <a:p>
            <a:pPr marL="657225" lvl="1" indent="-246063" defTabSz="912813" eaLnBrk="1" hangingPunct="1">
              <a:lnSpc>
                <a:spcPct val="125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/>
              <a:t>With complex interactions, extensibility and maintainability may suffer.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60">
            <a:extLst>
              <a:ext uri="{FF2B5EF4-FFF2-40B4-BE49-F238E27FC236}">
                <a16:creationId xmlns:a16="http://schemas.microsoft.com/office/drawing/2014/main" id="{910005BB-32B9-26FB-3F5D-AD679D3F8394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801688"/>
            <a:ext cx="9677400" cy="5997575"/>
            <a:chOff x="577459" y="497150"/>
            <a:chExt cx="9091387" cy="57327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4C24C1-714C-FD5B-56F6-78EEABB7855A}"/>
                </a:ext>
              </a:extLst>
            </p:cNvPr>
            <p:cNvSpPr/>
            <p:nvPr/>
          </p:nvSpPr>
          <p:spPr>
            <a:xfrm>
              <a:off x="1235152" y="497150"/>
              <a:ext cx="2869394" cy="2094033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68A723-69C6-06C0-E26E-D0C9DE9B566E}"/>
                </a:ext>
              </a:extLst>
            </p:cNvPr>
            <p:cNvSpPr/>
            <p:nvPr/>
          </p:nvSpPr>
          <p:spPr>
            <a:xfrm>
              <a:off x="7194664" y="600334"/>
              <a:ext cx="2050633" cy="20940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345527-A666-8D5F-B6E5-95D1822AADC7}"/>
                </a:ext>
              </a:extLst>
            </p:cNvPr>
            <p:cNvSpPr/>
            <p:nvPr/>
          </p:nvSpPr>
          <p:spPr>
            <a:xfrm>
              <a:off x="578950" y="3697378"/>
              <a:ext cx="4489021" cy="253256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CD005F-E877-452A-9B05-C09D5A802869}"/>
                </a:ext>
              </a:extLst>
            </p:cNvPr>
            <p:cNvSpPr/>
            <p:nvPr/>
          </p:nvSpPr>
          <p:spPr>
            <a:xfrm>
              <a:off x="7048510" y="3982652"/>
              <a:ext cx="2620336" cy="18664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55FFD98-A45A-2EFD-06A3-672E997BE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5152" y="1254340"/>
              <a:ext cx="2869394" cy="22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289" name="TextBox 16">
              <a:extLst>
                <a:ext uri="{FF2B5EF4-FFF2-40B4-BE49-F238E27FC236}">
                  <a16:creationId xmlns:a16="http://schemas.microsoft.com/office/drawing/2014/main" id="{B4D71C6A-E1D5-22E9-3810-072231CFA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755" y="570429"/>
              <a:ext cx="1696190" cy="50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Comic Sans MS" panose="030F0702030302020204" pitchFamily="66" charset="0"/>
                </a:rPr>
                <a:t>IMediator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C8546D0-DD22-00B7-7762-0C22AA6DC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5152" y="1762674"/>
              <a:ext cx="28693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291" name="TextBox 18">
              <a:extLst>
                <a:ext uri="{FF2B5EF4-FFF2-40B4-BE49-F238E27FC236}">
                  <a16:creationId xmlns:a16="http://schemas.microsoft.com/office/drawing/2014/main" id="{94AB664C-88EC-09B5-6494-3A8CB979A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467" y="1271162"/>
              <a:ext cx="2364327" cy="44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ColleagueList: List&lt;IColleague&gt;</a:t>
              </a:r>
            </a:p>
          </p:txBody>
        </p:sp>
        <p:sp>
          <p:nvSpPr>
            <p:cNvPr id="97292" name="TextBox 21">
              <a:extLst>
                <a:ext uri="{FF2B5EF4-FFF2-40B4-BE49-F238E27FC236}">
                  <a16:creationId xmlns:a16="http://schemas.microsoft.com/office/drawing/2014/main" id="{0392F892-FA2B-123E-3EB7-426A199DA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686" y="1873373"/>
              <a:ext cx="3173951" cy="44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DistributeMessage(IColleague)</a:t>
              </a:r>
            </a:p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 Register(IColleague)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AA6DB8-F8B4-4DCC-0F28-CFEE48FEC449}"/>
                </a:ext>
              </a:extLst>
            </p:cNvPr>
            <p:cNvCxnSpPr>
              <a:cxnSpLocks/>
            </p:cNvCxnSpPr>
            <p:nvPr/>
          </p:nvCxnSpPr>
          <p:spPr>
            <a:xfrm>
              <a:off x="577459" y="4333175"/>
              <a:ext cx="4490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294" name="TextBox 24">
              <a:extLst>
                <a:ext uri="{FF2B5EF4-FFF2-40B4-BE49-F238E27FC236}">
                  <a16:creationId xmlns:a16="http://schemas.microsoft.com/office/drawing/2014/main" id="{56B3BD9A-2425-DAC4-D78A-E49A4346A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25" y="3819526"/>
              <a:ext cx="2186510" cy="353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ConcreteMediator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C5BCD0-EE70-B1C6-12E5-CBAEA385CB15}"/>
                </a:ext>
              </a:extLst>
            </p:cNvPr>
            <p:cNvSpPr txBox="1"/>
            <p:nvPr/>
          </p:nvSpPr>
          <p:spPr>
            <a:xfrm>
              <a:off x="577459" y="4413598"/>
              <a:ext cx="4489021" cy="17951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+ DistributeMessage(IColleague)</a:t>
              </a:r>
            </a:p>
            <a:p>
              <a:pPr>
                <a:defRPr/>
              </a:pPr>
              <a:r>
                <a:rPr lang="en-US" sz="16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 </a:t>
              </a: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for each c in ColleagueList</a:t>
              </a:r>
            </a:p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  if c is not parameter Colleague </a:t>
              </a:r>
            </a:p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                             //don’t send message to the sender</a:t>
              </a:r>
            </a:p>
            <a:p>
              <a:pPr>
                <a:defRPr/>
              </a:pP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       c.RecieveMessage</a:t>
              </a:r>
            </a:p>
            <a:p>
              <a:pPr>
                <a:defRPr/>
              </a:pPr>
              <a:endParaRPr lang="en-US" sz="105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+</a:t>
              </a: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Register(IColleague)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     </a:t>
              </a:r>
              <a:r>
                <a:rPr lang="en-US" sz="105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colleagueListAdd(Colleague)</a:t>
              </a:r>
            </a:p>
            <a:p>
              <a:pPr>
                <a:defRPr/>
              </a:pPr>
              <a:endParaRPr lang="en-US" sz="16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A86C9A7-4058-13E5-C57C-51548BD45BD9}"/>
                </a:ext>
              </a:extLst>
            </p:cNvPr>
            <p:cNvCxnSpPr/>
            <p:nvPr/>
          </p:nvCxnSpPr>
          <p:spPr>
            <a:xfrm>
              <a:off x="7193173" y="1254340"/>
              <a:ext cx="20506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297" name="TextBox 30">
              <a:extLst>
                <a:ext uri="{FF2B5EF4-FFF2-40B4-BE49-F238E27FC236}">
                  <a16:creationId xmlns:a16="http://schemas.microsoft.com/office/drawing/2014/main" id="{3C4DFC40-C1B0-A8EF-6637-4FA7CAA16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593" y="607750"/>
              <a:ext cx="1696190" cy="50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Comic Sans MS" panose="030F0702030302020204" pitchFamily="66" charset="0"/>
                </a:rPr>
                <a:t>&lt;&lt;Interface&gt;&gt;</a:t>
              </a:r>
            </a:p>
            <a:p>
              <a:pPr algn="ctr"/>
              <a:r>
                <a:rPr lang="en-US" altLang="en-US" sz="1400">
                  <a:solidFill>
                    <a:schemeClr val="tx1"/>
                  </a:solidFill>
                  <a:latin typeface="Comic Sans MS" panose="030F0702030302020204" pitchFamily="66" charset="0"/>
                </a:rPr>
                <a:t>IColleague</a:t>
              </a:r>
            </a:p>
          </p:txBody>
        </p:sp>
        <p:sp>
          <p:nvSpPr>
            <p:cNvPr id="97298" name="TextBox 32">
              <a:extLst>
                <a:ext uri="{FF2B5EF4-FFF2-40B4-BE49-F238E27FC236}">
                  <a16:creationId xmlns:a16="http://schemas.microsoft.com/office/drawing/2014/main" id="{12E04377-ED0E-68B3-3244-C4EDD8DE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892" y="1610648"/>
              <a:ext cx="2223109" cy="44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RecieveMessage()</a:t>
              </a:r>
            </a:p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 SendMessage(IMediator)</a:t>
              </a:r>
            </a:p>
          </p:txBody>
        </p:sp>
        <p:sp>
          <p:nvSpPr>
            <p:cNvPr id="97299" name="TextBox 34">
              <a:extLst>
                <a:ext uri="{FF2B5EF4-FFF2-40B4-BE49-F238E27FC236}">
                  <a16:creationId xmlns:a16="http://schemas.microsoft.com/office/drawing/2014/main" id="{2ADBAD5D-381D-F070-E50E-2DCD00508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834" y="3941359"/>
              <a:ext cx="2049632" cy="558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160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en-US" sz="1600">
                  <a:solidFill>
                    <a:schemeClr val="tx1"/>
                  </a:solidFill>
                  <a:latin typeface="Comic Sans MS" panose="030F0702030302020204" pitchFamily="66" charset="0"/>
                </a:rPr>
                <a:t>ConcreteColleague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9E3F2A-A834-FB62-59BE-0A073FB6F924}"/>
                </a:ext>
              </a:extLst>
            </p:cNvPr>
            <p:cNvCxnSpPr>
              <a:cxnSpLocks/>
            </p:cNvCxnSpPr>
            <p:nvPr/>
          </p:nvCxnSpPr>
          <p:spPr>
            <a:xfrm>
              <a:off x="7057458" y="4629071"/>
              <a:ext cx="26113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301" name="TextBox 38">
              <a:extLst>
                <a:ext uri="{FF2B5EF4-FFF2-40B4-BE49-F238E27FC236}">
                  <a16:creationId xmlns:a16="http://schemas.microsoft.com/office/drawing/2014/main" id="{E3E31A6C-9B0E-1826-DDED-D6D4C8939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1846" y="4704995"/>
              <a:ext cx="2667000" cy="617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RecieveMessage()</a:t>
              </a:r>
            </a:p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+  SendMessage(IMediator)</a:t>
              </a:r>
            </a:p>
            <a:p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 </a:t>
              </a:r>
              <a:r>
                <a:rPr lang="en-US" altLang="en-US" sz="1000">
                  <a:solidFill>
                    <a:schemeClr val="tx1"/>
                  </a:solidFill>
                  <a:latin typeface="Comic Sans MS" panose="030F0702030302020204" pitchFamily="66" charset="0"/>
                </a:rPr>
                <a:t>mediator.DistributeMessage(this)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ABA377-2CB9-875B-6275-52E9C6224B9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4104547" y="1544166"/>
              <a:ext cx="3088626" cy="0"/>
            </a:xfrm>
            <a:prstGeom prst="straightConnector1">
              <a:avLst/>
            </a:prstGeom>
            <a:ln w="158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432214-4992-3D72-FD5B-EA2966C987E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067971" y="4964420"/>
              <a:ext cx="1989487" cy="6070"/>
            </a:xfrm>
            <a:prstGeom prst="straightConnector1">
              <a:avLst/>
            </a:prstGeom>
            <a:ln w="158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CA48C32-2F19-FF62-3F78-FB4CC2528232}"/>
                </a:ext>
              </a:extLst>
            </p:cNvPr>
            <p:cNvSpPr/>
            <p:nvPr/>
          </p:nvSpPr>
          <p:spPr>
            <a:xfrm>
              <a:off x="2705642" y="2600287"/>
              <a:ext cx="232654" cy="24733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BFCB7D-09A2-1964-5845-4266E162F87E}"/>
                </a:ext>
              </a:extLst>
            </p:cNvPr>
            <p:cNvCxnSpPr>
              <a:cxnSpLocks/>
              <a:stCxn id="46" idx="3"/>
              <a:endCxn id="10" idx="0"/>
            </p:cNvCxnSpPr>
            <p:nvPr/>
          </p:nvCxnSpPr>
          <p:spPr>
            <a:xfrm>
              <a:off x="2821969" y="2847625"/>
              <a:ext cx="1492" cy="849752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6541FF90-6ED8-A4D2-F090-361086052616}"/>
                </a:ext>
              </a:extLst>
            </p:cNvPr>
            <p:cNvSpPr/>
            <p:nvPr/>
          </p:nvSpPr>
          <p:spPr>
            <a:xfrm>
              <a:off x="8101416" y="2694367"/>
              <a:ext cx="234145" cy="24733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9F91CF-DE72-13B7-3FBF-FDB397F50D37}"/>
                </a:ext>
              </a:extLst>
            </p:cNvPr>
            <p:cNvCxnSpPr>
              <a:cxnSpLocks/>
            </p:cNvCxnSpPr>
            <p:nvPr/>
          </p:nvCxnSpPr>
          <p:spPr>
            <a:xfrm>
              <a:off x="8219235" y="2962949"/>
              <a:ext cx="0" cy="1077365"/>
            </a:xfrm>
            <a:prstGeom prst="line">
              <a:avLst/>
            </a:prstGeom>
            <a:ln w="158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308" name="TextBox 56">
              <a:extLst>
                <a:ext uri="{FF2B5EF4-FFF2-40B4-BE49-F238E27FC236}">
                  <a16:creationId xmlns:a16="http://schemas.microsoft.com/office/drawing/2014/main" id="{4418D2DF-1CB0-1B29-4819-6CDC61B72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283" y="1222914"/>
              <a:ext cx="1173517" cy="29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chemeClr val="tx1"/>
                  </a:solidFill>
                  <a:latin typeface="Comic Sans MS" panose="030F0702030302020204" pitchFamily="66" charset="0"/>
                </a:rPr>
                <a:t>-mediator</a:t>
              </a: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E6679D1-0F82-6F3D-BC8B-57D836FA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41275"/>
            <a:ext cx="9906001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3600" kern="0" dirty="0">
                <a:solidFill>
                  <a:srgbClr val="0000CC"/>
                </a:solidFill>
              </a:rPr>
              <a:t>Generic Example: Multiple Mediators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5" name="Rectangle 3">
            <a:extLst>
              <a:ext uri="{FF2B5EF4-FFF2-40B4-BE49-F238E27FC236}">
                <a16:creationId xmlns:a16="http://schemas.microsoft.com/office/drawing/2014/main" id="{DD428099-ED91-D32E-5CF4-6E7330EA2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228600"/>
            <a:ext cx="9677400" cy="66754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0066"/>
                </a:solidFill>
              </a:rPr>
              <a:t>class MediatorApplicationProgram{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  </a:t>
            </a:r>
            <a:r>
              <a:rPr lang="en-US" altLang="en-US" sz="2000" b="1">
                <a:solidFill>
                  <a:srgbClr val="0000CC"/>
                </a:solidFill>
              </a:rPr>
              <a:t>static void main(string[] args)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      //list of participants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      </a:t>
            </a:r>
            <a:r>
              <a:rPr lang="en-US" altLang="en-US" sz="2000" b="1">
                <a:solidFill>
                  <a:srgbClr val="336600"/>
                </a:solidFill>
              </a:rPr>
              <a:t>IColleague colleagueA = new ConcreteColleague("ColleagueA");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    IColleague colleagueB = new ConcreteColleague("ColleagueB");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    IColleague colleagueC = new ConcreteColleague("ColleagueC");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336600"/>
                </a:solidFill>
              </a:rPr>
              <a:t>        IColleague colleagueD = new ConcreteColleague("ColleagueD");</a:t>
            </a: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CC"/>
                </a:solidFill>
              </a:rPr>
              <a:t>      //first mediator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CC"/>
                </a:solidFill>
              </a:rPr>
              <a:t>        IMediator mediator1 = new ConcreteMediator();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FF0066"/>
                </a:solidFill>
              </a:rPr>
              <a:t>     //participants registers to the mediator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      </a:t>
            </a:r>
            <a:r>
              <a:rPr lang="en-US" altLang="en-US" sz="2000" b="1">
                <a:solidFill>
                  <a:srgbClr val="FF0066"/>
                </a:solidFill>
              </a:rPr>
              <a:t>mediator1.Register(colleagueA);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FF0066"/>
                </a:solidFill>
              </a:rPr>
              <a:t>        mediator1.Register(colleagueB);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FF0066"/>
                </a:solidFill>
              </a:rPr>
              <a:t>        mediator1.Register(colleagueC);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3300"/>
                </a:solidFill>
              </a:rPr>
              <a:t>      //participantA sends out a message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663300"/>
                </a:solidFill>
              </a:rPr>
              <a:t>        colleagueA.SendMessage(mediator1, "MessageX from ColleagueA");</a:t>
            </a: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9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9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9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9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9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9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9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9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9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9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>
            <a:extLst>
              <a:ext uri="{FF2B5EF4-FFF2-40B4-BE49-F238E27FC236}">
                <a16:creationId xmlns:a16="http://schemas.microsoft.com/office/drawing/2014/main" id="{B4EFDB4E-5691-FDFD-62D9-F716604A3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3" y="228600"/>
            <a:ext cx="9917112" cy="66754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663300"/>
                </a:solidFill>
              </a:rPr>
              <a:t>     </a:t>
            </a:r>
            <a:r>
              <a:rPr lang="en-US" altLang="en-US" b="1">
                <a:solidFill>
                  <a:srgbClr val="0000CC"/>
                </a:solidFill>
              </a:rPr>
              <a:t>//second mediator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663300"/>
                </a:solidFill>
              </a:rPr>
              <a:t>   IMediator mediator2=new ConcreteMediator();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</a:t>
            </a:r>
            <a:r>
              <a:rPr lang="en-US" altLang="en-US" sz="3200" b="1">
                <a:solidFill>
                  <a:srgbClr val="0000CC"/>
                </a:solidFill>
              </a:rPr>
              <a:t>//participants registers to the mediator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336600"/>
                </a:solidFill>
              </a:rPr>
              <a:t>   mediator2.Register(colleagueB);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336600"/>
                </a:solidFill>
              </a:rPr>
              <a:t>   mediator2.Register(colleagueD);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1"/>
                </a:solidFill>
              </a:rPr>
              <a:t>    </a:t>
            </a:r>
            <a:r>
              <a:rPr lang="en-US" altLang="en-US" sz="3200" b="1">
                <a:solidFill>
                  <a:srgbClr val="0000CC"/>
                </a:solidFill>
              </a:rPr>
              <a:t>//participantB sends out a message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   </a:t>
            </a:r>
            <a:r>
              <a:rPr lang="en-US" altLang="en-US" sz="3200" b="1">
                <a:solidFill>
                  <a:srgbClr val="006600"/>
                </a:solidFill>
              </a:rPr>
              <a:t>colleagueB.SendMessage(mediator2, "MessageY from ColleagueB");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   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}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9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9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9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9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3" name="Rectangle 3">
            <a:extLst>
              <a:ext uri="{FF2B5EF4-FFF2-40B4-BE49-F238E27FC236}">
                <a16:creationId xmlns:a16="http://schemas.microsoft.com/office/drawing/2014/main" id="{AB0153D6-4FF9-2B83-57E3-614497EDD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98438"/>
            <a:ext cx="9840912" cy="6477000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public interface IColleague{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    void SendMessage(IMediator mediator, String message);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    void ReceiveMessage(String message);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}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public class ConcreteColleague implements IColleague{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    private string name;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1"/>
                </a:solidFill>
              </a:rPr>
              <a:t>    public ConcreteColleague(string name) {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1"/>
                </a:solidFill>
              </a:rPr>
              <a:t>        this.name = name;  }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 void SendMessage(IMediator mediator, String message)   {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        mediator.DistributeMessage(this, message);    }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66"/>
                </a:solidFill>
              </a:rPr>
              <a:t>    void ReceiveMessage(String message)  {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FF0066"/>
                </a:solidFill>
              </a:rPr>
              <a:t>        Console.WriteLine(this.name + " received " + message);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    }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</a:p>
          <a:p>
            <a:pPr>
              <a:lnSpc>
                <a:spcPct val="105000"/>
              </a:lnSpc>
              <a:spcAft>
                <a:spcPts val="1300"/>
              </a:spcAft>
              <a:buFont typeface="Wingdings" panose="05000000000000000000" pitchFamily="2" charset="2"/>
              <a:buNone/>
            </a:pP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9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9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9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9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95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extLst>
              <a:ext uri="{FF2B5EF4-FFF2-40B4-BE49-F238E27FC236}">
                <a16:creationId xmlns:a16="http://schemas.microsoft.com/office/drawing/2014/main" id="{215B9A8B-0C73-57F9-31E8-886F21F22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36638"/>
            <a:ext cx="9840912" cy="6400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public interface IMediator{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  void DistributeMessage(IColleague sender, String message);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  void Register(IColleague colleague);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}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ts val="1700"/>
              </a:spcAft>
              <a:buFont typeface="Wingdings" panose="05000000000000000000" pitchFamily="2" charset="2"/>
              <a:buNone/>
            </a:pPr>
            <a:endParaRPr lang="en-US" altLang="en-US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FF560E0-2D62-2F0E-2CDD-53E8CD20C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596313" cy="1036638"/>
          </a:xfrm>
        </p:spPr>
        <p:txBody>
          <a:bodyPr/>
          <a:lstStyle/>
          <a:p>
            <a:r>
              <a:rPr lang="en-US" altLang="en-US" sz="3200"/>
              <a:t>Additional Methods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58B782E6-E5A5-4CF0-1DEE-66440499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265238"/>
            <a:ext cx="8847138" cy="5943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Remove:</a:t>
            </a:r>
            <a:r>
              <a:rPr lang="en-US" altLang="en-US" sz="3200"/>
              <a:t> Current  element is removed, as in  Java List.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Add:</a:t>
            </a:r>
            <a:r>
              <a:rPr lang="en-US" altLang="en-US" sz="3200"/>
              <a:t> Add an element at the current position.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Count:</a:t>
            </a:r>
            <a:r>
              <a:rPr lang="en-US" altLang="en-US" sz="3200"/>
              <a:t> Return the  number of elements in the aggregate.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ts val="17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First: </a:t>
            </a:r>
            <a:r>
              <a:rPr lang="en-US" altLang="en-US" sz="3200"/>
              <a:t>Reset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1" name="Rectangle 3">
            <a:extLst>
              <a:ext uri="{FF2B5EF4-FFF2-40B4-BE49-F238E27FC236}">
                <a16:creationId xmlns:a16="http://schemas.microsoft.com/office/drawing/2014/main" id="{5AF4E13B-2A3F-BC0B-43E4-463566306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4638"/>
            <a:ext cx="10080625" cy="6400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800" b="1"/>
              <a:t>public class ConcreteMediator  implements IMediator{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    private List&lt;icolleague&gt; colleagueList = new List&lt;icolleague&gt;();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    </a:t>
            </a:r>
            <a:r>
              <a:rPr lang="en-US" altLang="en-US" sz="2400" b="1">
                <a:solidFill>
                  <a:srgbClr val="336600"/>
                </a:solidFill>
              </a:rPr>
              <a:t>void Register(IColleague&lt;t&gt; colleague) {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        colleagueList.Add(colleague);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336600"/>
                </a:solidFill>
              </a:rPr>
              <a:t>    }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    </a:t>
            </a:r>
            <a:r>
              <a:rPr lang="en-US" altLang="en-US" sz="2400" b="1">
                <a:solidFill>
                  <a:srgbClr val="663300"/>
                </a:solidFill>
              </a:rPr>
              <a:t>void DistributeMessage(IColleague sender, String message){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3300"/>
                </a:solidFill>
              </a:rPr>
              <a:t>        foreach (IColleague c in colleagueList)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3300"/>
                </a:solidFill>
              </a:rPr>
              <a:t>            if (c != sender)   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3300"/>
                </a:solidFill>
              </a:rPr>
              <a:t>              //don't need to send message to sender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3300"/>
                </a:solidFill>
              </a:rPr>
              <a:t>                c.ReceiveMessage(message);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663300"/>
                </a:solidFill>
              </a:rPr>
              <a:t>    }</a:t>
            </a:r>
          </a:p>
          <a:p>
            <a:pPr>
              <a:lnSpc>
                <a:spcPct val="110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6633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9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9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9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9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9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9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9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9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20E09C4B-BAC0-F217-6744-1231040D74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358775"/>
            <a:ext cx="8596313" cy="373063"/>
          </a:xfrm>
        </p:spPr>
        <p:txBody>
          <a:bodyPr lIns="100772" tIns="50387" rIns="100772" bIns="50387"/>
          <a:lstStyle/>
          <a:p>
            <a:r>
              <a:rPr lang="en-US" altLang="en-US" sz="3200"/>
              <a:t>Related Patterns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A23C43DA-9D20-10E0-7AC0-4A85E9F2D0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8938" y="1417638"/>
            <a:ext cx="9296400" cy="5486400"/>
          </a:xfrm>
        </p:spPr>
        <p:txBody>
          <a:bodyPr lIns="100772" tIns="50387" rIns="100772" bIns="50387"/>
          <a:lstStyle/>
          <a:p>
            <a:pPr marL="365125" indent="-255588" defTabSz="912813" eaLnBrk="1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Façade</a:t>
            </a:r>
          </a:p>
          <a:p>
            <a:pPr marL="657225" lvl="1" indent="-246063" defTabSz="912813" eaLnBrk="1" hangingPunct="1">
              <a:lnSpc>
                <a:spcPct val="120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/>
              <a:t>Mediator defines bi-directional interaction but not façade.</a:t>
            </a:r>
          </a:p>
          <a:p>
            <a:pPr marL="657225" lvl="1" indent="-246063" defTabSz="912813" eaLnBrk="1" hangingPunct="1">
              <a:lnSpc>
                <a:spcPct val="120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/>
              <a:t>Facade objects make requests to the subsystem classes but not vice versa.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8386411F-98BA-06EA-9682-D1242A9298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100772" tIns="50387" rIns="100772" bIns="50387"/>
          <a:lstStyle/>
          <a:p>
            <a:r>
              <a:rPr lang="en-US" altLang="en-US" sz="3600"/>
              <a:t>Façade Pattern</a:t>
            </a:r>
          </a:p>
        </p:txBody>
      </p:sp>
      <p:pic>
        <p:nvPicPr>
          <p:cNvPr id="104451" name="Picture 2">
            <a:extLst>
              <a:ext uri="{FF2B5EF4-FFF2-40B4-BE49-F238E27FC236}">
                <a16:creationId xmlns:a16="http://schemas.microsoft.com/office/drawing/2014/main" id="{14161360-24BB-72DE-5EC3-BB59A670A4F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0075" y="1925638"/>
            <a:ext cx="3797300" cy="4749800"/>
          </a:xfr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3">
            <a:extLst>
              <a:ext uri="{FF2B5EF4-FFF2-40B4-BE49-F238E27FC236}">
                <a16:creationId xmlns:a16="http://schemas.microsoft.com/office/drawing/2014/main" id="{B44BB476-0C25-4A27-538E-E76A644A0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313" y="2255838"/>
            <a:ext cx="7924800" cy="2133600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rgbClr val="0000CC"/>
                </a:solidFill>
              </a:rPr>
              <a:t>Factory Patterns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D317803-43B5-1278-12C8-96027C3515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34400" cy="808038"/>
          </a:xfrm>
        </p:spPr>
        <p:txBody>
          <a:bodyPr/>
          <a:lstStyle/>
          <a:p>
            <a:r>
              <a:rPr lang="en-US" altLang="en-US" sz="4000"/>
              <a:t>Pattern Taxonomy</a:t>
            </a:r>
          </a:p>
        </p:txBody>
      </p:sp>
      <p:grpSp>
        <p:nvGrpSpPr>
          <p:cNvPr id="106499" name="Group 3">
            <a:extLst>
              <a:ext uri="{FF2B5EF4-FFF2-40B4-BE49-F238E27FC236}">
                <a16:creationId xmlns:a16="http://schemas.microsoft.com/office/drawing/2014/main" id="{BE9DB595-EFCA-424D-C956-40B698ACCBC5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944563"/>
            <a:ext cx="9402762" cy="6292850"/>
            <a:chOff x="282" y="540"/>
            <a:chExt cx="5373" cy="3596"/>
          </a:xfrm>
        </p:grpSpPr>
        <p:sp>
          <p:nvSpPr>
            <p:cNvPr id="106502" name="Rectangle 4">
              <a:extLst>
                <a:ext uri="{FF2B5EF4-FFF2-40B4-BE49-F238E27FC236}">
                  <a16:creationId xmlns:a16="http://schemas.microsoft.com/office/drawing/2014/main" id="{58B44EC4-36DE-D332-B85C-90146183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540"/>
              <a:ext cx="1104" cy="38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Pattern</a:t>
              </a:r>
            </a:p>
          </p:txBody>
        </p:sp>
        <p:sp>
          <p:nvSpPr>
            <p:cNvPr id="106503" name="Rectangle 5">
              <a:extLst>
                <a:ext uri="{FF2B5EF4-FFF2-40B4-BE49-F238E27FC236}">
                  <a16:creationId xmlns:a16="http://schemas.microsoft.com/office/drawing/2014/main" id="{C8D50B43-80E3-10B8-925D-7296B9BF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1085"/>
              <a:ext cx="768" cy="5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Structural</a:t>
              </a:r>
            </a:p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Pattern</a:t>
              </a:r>
            </a:p>
          </p:txBody>
        </p:sp>
        <p:sp>
          <p:nvSpPr>
            <p:cNvPr id="106504" name="Rectangle 6">
              <a:extLst>
                <a:ext uri="{FF2B5EF4-FFF2-40B4-BE49-F238E27FC236}">
                  <a16:creationId xmlns:a16="http://schemas.microsoft.com/office/drawing/2014/main" id="{A312C7DE-B515-CDC9-47D3-625C443B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1351"/>
              <a:ext cx="768" cy="5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Pattern</a:t>
              </a:r>
            </a:p>
          </p:txBody>
        </p:sp>
        <p:sp>
          <p:nvSpPr>
            <p:cNvPr id="106505" name="Rectangle 7">
              <a:extLst>
                <a:ext uri="{FF2B5EF4-FFF2-40B4-BE49-F238E27FC236}">
                  <a16:creationId xmlns:a16="http://schemas.microsoft.com/office/drawing/2014/main" id="{79D9A1CA-BE4E-7E06-9250-679CDA2DD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967"/>
              <a:ext cx="768" cy="5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Creational</a:t>
              </a:r>
            </a:p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Pattern</a:t>
              </a:r>
            </a:p>
          </p:txBody>
        </p:sp>
        <p:sp>
          <p:nvSpPr>
            <p:cNvPr id="106506" name="AutoShape 8">
              <a:extLst>
                <a:ext uri="{FF2B5EF4-FFF2-40B4-BE49-F238E27FC236}">
                  <a16:creationId xmlns:a16="http://schemas.microsoft.com/office/drawing/2014/main" id="{14772977-22E9-0D1D-0612-A7B19921D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106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6507" name="AutoShape 9">
              <a:extLst>
                <a:ext uri="{FF2B5EF4-FFF2-40B4-BE49-F238E27FC236}">
                  <a16:creationId xmlns:a16="http://schemas.microsoft.com/office/drawing/2014/main" id="{C200B55F-08B6-F68B-A0F3-9BCF55514AFA}"/>
                </a:ext>
              </a:extLst>
            </p:cNvPr>
            <p:cNvCxnSpPr>
              <a:cxnSpLocks noChangeShapeType="1"/>
              <a:stCxn id="106506" idx="2"/>
              <a:endCxn id="106503" idx="3"/>
            </p:cNvCxnSpPr>
            <p:nvPr/>
          </p:nvCxnSpPr>
          <p:spPr bwMode="auto">
            <a:xfrm flipH="1">
              <a:off x="1229" y="1161"/>
              <a:ext cx="1336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08" name="AutoShape 10">
              <a:extLst>
                <a:ext uri="{FF2B5EF4-FFF2-40B4-BE49-F238E27FC236}">
                  <a16:creationId xmlns:a16="http://schemas.microsoft.com/office/drawing/2014/main" id="{FDBEBB4A-3079-4759-F5E4-0A8013FF4AF9}"/>
                </a:ext>
              </a:extLst>
            </p:cNvPr>
            <p:cNvCxnSpPr>
              <a:cxnSpLocks noChangeShapeType="1"/>
              <a:stCxn id="106506" idx="3"/>
              <a:endCxn id="106504" idx="0"/>
            </p:cNvCxnSpPr>
            <p:nvPr/>
          </p:nvCxnSpPr>
          <p:spPr bwMode="auto">
            <a:xfrm flipH="1">
              <a:off x="2619" y="1161"/>
              <a:ext cx="4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09" name="AutoShape 11">
              <a:extLst>
                <a:ext uri="{FF2B5EF4-FFF2-40B4-BE49-F238E27FC236}">
                  <a16:creationId xmlns:a16="http://schemas.microsoft.com/office/drawing/2014/main" id="{5216D357-EC00-F978-E615-2864C9CA4977}"/>
                </a:ext>
              </a:extLst>
            </p:cNvPr>
            <p:cNvCxnSpPr>
              <a:cxnSpLocks noChangeShapeType="1"/>
              <a:stCxn id="106506" idx="4"/>
              <a:endCxn id="106505" idx="1"/>
            </p:cNvCxnSpPr>
            <p:nvPr/>
          </p:nvCxnSpPr>
          <p:spPr bwMode="auto">
            <a:xfrm>
              <a:off x="2757" y="1161"/>
              <a:ext cx="1717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0" name="AutoShape 12">
              <a:extLst>
                <a:ext uri="{FF2B5EF4-FFF2-40B4-BE49-F238E27FC236}">
                  <a16:creationId xmlns:a16="http://schemas.microsoft.com/office/drawing/2014/main" id="{07B7AF35-42C8-4F4C-2C0E-EDCEF09B4C76}"/>
                </a:ext>
              </a:extLst>
            </p:cNvPr>
            <p:cNvCxnSpPr>
              <a:cxnSpLocks noChangeShapeType="1"/>
              <a:stCxn id="106506" idx="0"/>
              <a:endCxn id="106502" idx="2"/>
            </p:cNvCxnSpPr>
            <p:nvPr/>
          </p:nvCxnSpPr>
          <p:spPr bwMode="auto">
            <a:xfrm flipV="1">
              <a:off x="2661" y="920"/>
              <a:ext cx="16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11" name="AutoShape 13">
              <a:extLst>
                <a:ext uri="{FF2B5EF4-FFF2-40B4-BE49-F238E27FC236}">
                  <a16:creationId xmlns:a16="http://schemas.microsoft.com/office/drawing/2014/main" id="{5A8537FF-D0BD-65EF-C97A-8C460AB3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292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grpSp>
          <p:nvGrpSpPr>
            <p:cNvPr id="106512" name="Group 14">
              <a:extLst>
                <a:ext uri="{FF2B5EF4-FFF2-40B4-BE49-F238E27FC236}">
                  <a16:creationId xmlns:a16="http://schemas.microsoft.com/office/drawing/2014/main" id="{025A1EB1-44F5-D61D-42CC-BB9C65913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677"/>
              <a:ext cx="3678" cy="2459"/>
              <a:chOff x="259" y="1661"/>
              <a:chExt cx="3678" cy="2459"/>
            </a:xfrm>
          </p:grpSpPr>
          <p:sp>
            <p:nvSpPr>
              <p:cNvPr id="106528" name="Rectangle 15">
                <a:extLst>
                  <a:ext uri="{FF2B5EF4-FFF2-40B4-BE49-F238E27FC236}">
                    <a16:creationId xmlns:a16="http://schemas.microsoft.com/office/drawing/2014/main" id="{5F22DDFC-17C5-6771-AE8B-0455CE11B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" y="3527"/>
                <a:ext cx="768" cy="57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Comic Sans MS" panose="030F0702030302020204" pitchFamily="66" charset="0"/>
                    <a:cs typeface="Arial" panose="020B0604020202020204" pitchFamily="34" charset="0"/>
                  </a:rPr>
                  <a:t>Adapter</a:t>
                </a:r>
              </a:p>
            </p:txBody>
          </p:sp>
          <p:sp>
            <p:nvSpPr>
              <p:cNvPr id="106529" name="Rectangle 16">
                <a:extLst>
                  <a:ext uri="{FF2B5EF4-FFF2-40B4-BE49-F238E27FC236}">
                    <a16:creationId xmlns:a16="http://schemas.microsoft.com/office/drawing/2014/main" id="{37579839-F8CB-6E27-7021-5173B83C1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3527"/>
                <a:ext cx="768" cy="57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Comic Sans MS" panose="030F0702030302020204" pitchFamily="66" charset="0"/>
                    <a:cs typeface="Arial" panose="020B0604020202020204" pitchFamily="34" charset="0"/>
                  </a:rPr>
                  <a:t>Bridge</a:t>
                </a:r>
              </a:p>
            </p:txBody>
          </p:sp>
          <p:sp>
            <p:nvSpPr>
              <p:cNvPr id="106530" name="Rectangle 17">
                <a:extLst>
                  <a:ext uri="{FF2B5EF4-FFF2-40B4-BE49-F238E27FC236}">
                    <a16:creationId xmlns:a16="http://schemas.microsoft.com/office/drawing/2014/main" id="{A7B12F3C-17E7-D246-8401-BD6B392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3527"/>
                <a:ext cx="768" cy="57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Comic Sans MS" panose="030F0702030302020204" pitchFamily="66" charset="0"/>
                    <a:cs typeface="Arial" panose="020B0604020202020204" pitchFamily="34" charset="0"/>
                  </a:rPr>
                  <a:t>Facade</a:t>
                </a:r>
              </a:p>
            </p:txBody>
          </p:sp>
          <p:cxnSp>
            <p:nvCxnSpPr>
              <p:cNvPr id="106531" name="AutoShape 18">
                <a:extLst>
                  <a:ext uri="{FF2B5EF4-FFF2-40B4-BE49-F238E27FC236}">
                    <a16:creationId xmlns:a16="http://schemas.microsoft.com/office/drawing/2014/main" id="{BAFF41DB-BD19-74B1-9A1A-C13DF01ED0B7}"/>
                  </a:ext>
                </a:extLst>
              </p:cNvPr>
              <p:cNvCxnSpPr>
                <a:cxnSpLocks noChangeShapeType="1"/>
                <a:stCxn id="106511" idx="2"/>
                <a:endCxn id="106528" idx="0"/>
              </p:cNvCxnSpPr>
              <p:nvPr/>
            </p:nvCxnSpPr>
            <p:spPr bwMode="auto">
              <a:xfrm flipH="1">
                <a:off x="643" y="3021"/>
                <a:ext cx="435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532" name="AutoShape 19">
                <a:extLst>
                  <a:ext uri="{FF2B5EF4-FFF2-40B4-BE49-F238E27FC236}">
                    <a16:creationId xmlns:a16="http://schemas.microsoft.com/office/drawing/2014/main" id="{E87BD29B-B6FB-B029-BD06-EC82E3B489A1}"/>
                  </a:ext>
                </a:extLst>
              </p:cNvPr>
              <p:cNvCxnSpPr>
                <a:cxnSpLocks noChangeShapeType="1"/>
                <a:stCxn id="106511" idx="3"/>
                <a:endCxn id="106529" idx="0"/>
              </p:cNvCxnSpPr>
              <p:nvPr/>
            </p:nvCxnSpPr>
            <p:spPr bwMode="auto">
              <a:xfrm>
                <a:off x="1174" y="3021"/>
                <a:ext cx="429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533" name="AutoShape 20">
                <a:extLst>
                  <a:ext uri="{FF2B5EF4-FFF2-40B4-BE49-F238E27FC236}">
                    <a16:creationId xmlns:a16="http://schemas.microsoft.com/office/drawing/2014/main" id="{D2D46B05-1790-D966-ECFD-ADFCF7136944}"/>
                  </a:ext>
                </a:extLst>
              </p:cNvPr>
              <p:cNvCxnSpPr>
                <a:cxnSpLocks noChangeShapeType="1"/>
                <a:stCxn id="106511" idx="4"/>
                <a:endCxn id="106530" idx="0"/>
              </p:cNvCxnSpPr>
              <p:nvPr/>
            </p:nvCxnSpPr>
            <p:spPr bwMode="auto">
              <a:xfrm>
                <a:off x="1270" y="3021"/>
                <a:ext cx="1293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534" name="AutoShape 21">
                <a:extLst>
                  <a:ext uri="{FF2B5EF4-FFF2-40B4-BE49-F238E27FC236}">
                    <a16:creationId xmlns:a16="http://schemas.microsoft.com/office/drawing/2014/main" id="{736FDAF6-12A5-F785-A74C-4F4DD4EE0CDC}"/>
                  </a:ext>
                </a:extLst>
              </p:cNvPr>
              <p:cNvCxnSpPr>
                <a:cxnSpLocks noChangeShapeType="1"/>
                <a:stCxn id="106511" idx="0"/>
                <a:endCxn id="106503" idx="2"/>
              </p:cNvCxnSpPr>
              <p:nvPr/>
            </p:nvCxnSpPr>
            <p:spPr bwMode="auto">
              <a:xfrm flipH="1" flipV="1">
                <a:off x="845" y="1661"/>
                <a:ext cx="329" cy="12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535" name="Rectangle 22">
                <a:extLst>
                  <a:ext uri="{FF2B5EF4-FFF2-40B4-BE49-F238E27FC236}">
                    <a16:creationId xmlns:a16="http://schemas.microsoft.com/office/drawing/2014/main" id="{70F777AB-62AC-71BA-B878-174B20C89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3544"/>
                <a:ext cx="768" cy="57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Comic Sans MS" panose="030F0702030302020204" pitchFamily="66" charset="0"/>
                    <a:cs typeface="Arial" panose="020B0604020202020204" pitchFamily="34" charset="0"/>
                  </a:rPr>
                  <a:t>Proxy</a:t>
                </a:r>
              </a:p>
            </p:txBody>
          </p:sp>
          <p:cxnSp>
            <p:nvCxnSpPr>
              <p:cNvPr id="106536" name="AutoShape 23">
                <a:extLst>
                  <a:ext uri="{FF2B5EF4-FFF2-40B4-BE49-F238E27FC236}">
                    <a16:creationId xmlns:a16="http://schemas.microsoft.com/office/drawing/2014/main" id="{B0E821AF-D9FF-689A-1C38-BD25434A53D1}"/>
                  </a:ext>
                </a:extLst>
              </p:cNvPr>
              <p:cNvCxnSpPr>
                <a:cxnSpLocks noChangeShapeType="1"/>
                <a:stCxn id="106511" idx="4"/>
                <a:endCxn id="106535" idx="0"/>
              </p:cNvCxnSpPr>
              <p:nvPr/>
            </p:nvCxnSpPr>
            <p:spPr bwMode="auto">
              <a:xfrm>
                <a:off x="1270" y="3021"/>
                <a:ext cx="2283" cy="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6513" name="Rectangle 24">
              <a:extLst>
                <a:ext uri="{FF2B5EF4-FFF2-40B4-BE49-F238E27FC236}">
                  <a16:creationId xmlns:a16="http://schemas.microsoft.com/office/drawing/2014/main" id="{53A644CF-47EE-5089-75DB-DD377564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342"/>
              <a:ext cx="705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Command</a:t>
              </a:r>
            </a:p>
            <a:p>
              <a:pPr algn="ctr"/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6514" name="Rectangle 25">
              <a:extLst>
                <a:ext uri="{FF2B5EF4-FFF2-40B4-BE49-F238E27FC236}">
                  <a16:creationId xmlns:a16="http://schemas.microsoft.com/office/drawing/2014/main" id="{180799DA-2E58-42DA-AC4F-CFAFA8740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357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cs typeface="Arial" panose="020B0604020202020204" pitchFamily="34" charset="0"/>
                </a:rPr>
                <a:t>Observer</a:t>
              </a:r>
            </a:p>
            <a:p>
              <a:pPr algn="ctr"/>
              <a:endParaRPr lang="en-US" altLang="en-US" sz="20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6515" name="Rectangle 26">
              <a:extLst>
                <a:ext uri="{FF2B5EF4-FFF2-40B4-BE49-F238E27FC236}">
                  <a16:creationId xmlns:a16="http://schemas.microsoft.com/office/drawing/2014/main" id="{6F615D8F-01C6-EBC6-0057-655A782D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57"/>
              <a:ext cx="689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Strategy</a:t>
              </a:r>
            </a:p>
            <a:p>
              <a:pPr algn="ctr"/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6516" name="AutoShape 27">
              <a:extLst>
                <a:ext uri="{FF2B5EF4-FFF2-40B4-BE49-F238E27FC236}">
                  <a16:creationId xmlns:a16="http://schemas.microsoft.com/office/drawing/2014/main" id="{CB91BFED-34DF-5466-FBED-0F890A10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046"/>
              <a:ext cx="192" cy="8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6517" name="AutoShape 28">
              <a:extLst>
                <a:ext uri="{FF2B5EF4-FFF2-40B4-BE49-F238E27FC236}">
                  <a16:creationId xmlns:a16="http://schemas.microsoft.com/office/drawing/2014/main" id="{824ED803-4FF1-361D-A92B-EA9C2BAC4D4E}"/>
                </a:ext>
              </a:extLst>
            </p:cNvPr>
            <p:cNvCxnSpPr>
              <a:cxnSpLocks noChangeShapeType="1"/>
              <a:stCxn id="106516" idx="2"/>
              <a:endCxn id="106513" idx="0"/>
            </p:cNvCxnSpPr>
            <p:nvPr/>
          </p:nvCxnSpPr>
          <p:spPr bwMode="auto">
            <a:xfrm flipH="1">
              <a:off x="1787" y="2135"/>
              <a:ext cx="771" cy="2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8" name="AutoShape 29">
              <a:extLst>
                <a:ext uri="{FF2B5EF4-FFF2-40B4-BE49-F238E27FC236}">
                  <a16:creationId xmlns:a16="http://schemas.microsoft.com/office/drawing/2014/main" id="{D9DFF3AC-C9C4-1019-4C05-107ABD069A7D}"/>
                </a:ext>
              </a:extLst>
            </p:cNvPr>
            <p:cNvCxnSpPr>
              <a:cxnSpLocks noChangeShapeType="1"/>
              <a:stCxn id="106516" idx="3"/>
              <a:endCxn id="106514" idx="0"/>
            </p:cNvCxnSpPr>
            <p:nvPr/>
          </p:nvCxnSpPr>
          <p:spPr bwMode="auto">
            <a:xfrm flipH="1">
              <a:off x="2653" y="2135"/>
              <a:ext cx="1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9" name="AutoShape 30">
              <a:extLst>
                <a:ext uri="{FF2B5EF4-FFF2-40B4-BE49-F238E27FC236}">
                  <a16:creationId xmlns:a16="http://schemas.microsoft.com/office/drawing/2014/main" id="{63721C06-D376-7628-9ADF-373D38E028E7}"/>
                </a:ext>
              </a:extLst>
            </p:cNvPr>
            <p:cNvCxnSpPr>
              <a:cxnSpLocks noChangeShapeType="1"/>
              <a:stCxn id="106516" idx="4"/>
              <a:endCxn id="106515" idx="0"/>
            </p:cNvCxnSpPr>
            <p:nvPr/>
          </p:nvCxnSpPr>
          <p:spPr bwMode="auto">
            <a:xfrm>
              <a:off x="2750" y="2135"/>
              <a:ext cx="705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0" name="AutoShape 31">
              <a:extLst>
                <a:ext uri="{FF2B5EF4-FFF2-40B4-BE49-F238E27FC236}">
                  <a16:creationId xmlns:a16="http://schemas.microsoft.com/office/drawing/2014/main" id="{94270790-39E2-D450-C10C-DD8FA824E98D}"/>
                </a:ext>
              </a:extLst>
            </p:cNvPr>
            <p:cNvCxnSpPr>
              <a:cxnSpLocks noChangeShapeType="1"/>
              <a:stCxn id="106516" idx="0"/>
              <a:endCxn id="106504" idx="2"/>
            </p:cNvCxnSpPr>
            <p:nvPr/>
          </p:nvCxnSpPr>
          <p:spPr bwMode="auto">
            <a:xfrm flipH="1" flipV="1">
              <a:off x="2619" y="1927"/>
              <a:ext cx="35" cy="1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21" name="Rectangle 32">
              <a:extLst>
                <a:ext uri="{FF2B5EF4-FFF2-40B4-BE49-F238E27FC236}">
                  <a16:creationId xmlns:a16="http://schemas.microsoft.com/office/drawing/2014/main" id="{3F093FE0-5587-F5FA-10D8-063C364FB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Factory</a:t>
              </a:r>
            </a:p>
          </p:txBody>
        </p:sp>
        <p:sp>
          <p:nvSpPr>
            <p:cNvPr id="106522" name="Rectangle 33">
              <a:extLst>
                <a:ext uri="{FF2B5EF4-FFF2-40B4-BE49-F238E27FC236}">
                  <a16:creationId xmlns:a16="http://schemas.microsoft.com/office/drawing/2014/main" id="{07FC1709-1897-DC49-2B0A-6ED69512C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077"/>
              <a:ext cx="768" cy="57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cs typeface="Arial" panose="020B0604020202020204" pitchFamily="34" charset="0"/>
                </a:rPr>
                <a:t>Singleton</a:t>
              </a:r>
            </a:p>
          </p:txBody>
        </p:sp>
        <p:cxnSp>
          <p:nvCxnSpPr>
            <p:cNvPr id="106523" name="AutoShape 34">
              <a:extLst>
                <a:ext uri="{FF2B5EF4-FFF2-40B4-BE49-F238E27FC236}">
                  <a16:creationId xmlns:a16="http://schemas.microsoft.com/office/drawing/2014/main" id="{DA68B7B6-28E0-7C2D-3978-1D4A56FA7191}"/>
                </a:ext>
              </a:extLst>
            </p:cNvPr>
            <p:cNvCxnSpPr>
              <a:cxnSpLocks noChangeShapeType="1"/>
              <a:stCxn id="106525" idx="2"/>
              <a:endCxn id="106521" idx="0"/>
            </p:cNvCxnSpPr>
            <p:nvPr/>
          </p:nvCxnSpPr>
          <p:spPr bwMode="auto">
            <a:xfrm flipH="1">
              <a:off x="4311" y="1902"/>
              <a:ext cx="463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24" name="AutoShape 35">
              <a:extLst>
                <a:ext uri="{FF2B5EF4-FFF2-40B4-BE49-F238E27FC236}">
                  <a16:creationId xmlns:a16="http://schemas.microsoft.com/office/drawing/2014/main" id="{382EDF0A-BF2C-2594-085F-B26D4AEDF406}"/>
                </a:ext>
              </a:extLst>
            </p:cNvPr>
            <p:cNvCxnSpPr>
              <a:cxnSpLocks noChangeShapeType="1"/>
              <a:stCxn id="106525" idx="4"/>
              <a:endCxn id="106522" idx="0"/>
            </p:cNvCxnSpPr>
            <p:nvPr/>
          </p:nvCxnSpPr>
          <p:spPr bwMode="auto">
            <a:xfrm>
              <a:off x="4966" y="1902"/>
              <a:ext cx="305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25" name="AutoShape 36">
              <a:extLst>
                <a:ext uri="{FF2B5EF4-FFF2-40B4-BE49-F238E27FC236}">
                  <a16:creationId xmlns:a16="http://schemas.microsoft.com/office/drawing/2014/main" id="{3A002789-C229-8E07-5D47-B87F95A3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1806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6526" name="AutoShape 37">
              <a:extLst>
                <a:ext uri="{FF2B5EF4-FFF2-40B4-BE49-F238E27FC236}">
                  <a16:creationId xmlns:a16="http://schemas.microsoft.com/office/drawing/2014/main" id="{5720711A-79D5-9F88-16D2-3D74FE06085D}"/>
                </a:ext>
              </a:extLst>
            </p:cNvPr>
            <p:cNvCxnSpPr>
              <a:cxnSpLocks noChangeShapeType="1"/>
              <a:stCxn id="106505" idx="2"/>
              <a:endCxn id="106525" idx="0"/>
            </p:cNvCxnSpPr>
            <p:nvPr/>
          </p:nvCxnSpPr>
          <p:spPr bwMode="auto">
            <a:xfrm>
              <a:off x="4858" y="1543"/>
              <a:ext cx="12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27" name="Rectangle 38">
              <a:extLst>
                <a:ext uri="{FF2B5EF4-FFF2-40B4-BE49-F238E27FC236}">
                  <a16:creationId xmlns:a16="http://schemas.microsoft.com/office/drawing/2014/main" id="{FC4B8E46-395B-2490-4F8A-10830BBE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344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latin typeface="Comic Sans MS" panose="030F0702030302020204" pitchFamily="66" charset="0"/>
                  <a:cs typeface="Arial" panose="020B0604020202020204" pitchFamily="34" charset="0"/>
                </a:rPr>
                <a:t>Mediator</a:t>
              </a: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/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106500" name="Rectangle 39">
            <a:extLst>
              <a:ext uri="{FF2B5EF4-FFF2-40B4-BE49-F238E27FC236}">
                <a16:creationId xmlns:a16="http://schemas.microsoft.com/office/drawing/2014/main" id="{B40399DA-B6A1-9B37-5B58-48378D62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63" y="4117975"/>
            <a:ext cx="1235075" cy="93821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Strategy</a:t>
            </a:r>
            <a:endParaRPr lang="en-US" altLang="en-US" sz="2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/>
            <a:endParaRPr lang="en-US" altLang="en-US" sz="20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96008" name="Rectangle 40">
            <a:extLst>
              <a:ext uri="{FF2B5EF4-FFF2-40B4-BE49-F238E27FC236}">
                <a16:creationId xmlns:a16="http://schemas.microsoft.com/office/drawing/2014/main" id="{B08060CD-9538-6EB8-E78D-BCFFE596E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3627438"/>
            <a:ext cx="1371600" cy="990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Factory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08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DF82ACC-8B23-CF0C-53ED-D0F24692AA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Factory Patterns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118A3E55-73A1-F30D-792B-C9B54E3CB1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831850"/>
            <a:ext cx="9601200" cy="5894388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 sz="3200" b="1">
                <a:solidFill>
                  <a:schemeClr val="tx1"/>
                </a:solidFill>
              </a:rPr>
              <a:t>Creational patterns:</a:t>
            </a:r>
          </a:p>
          <a:p>
            <a:pPr lvl="1">
              <a:spcAft>
                <a:spcPct val="20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Make it easier to construct complex objects</a:t>
            </a:r>
          </a:p>
          <a:p>
            <a:pPr lvl="1">
              <a:spcAft>
                <a:spcPct val="20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Hide complexity of creation and eliminate repetitive code.</a:t>
            </a:r>
          </a:p>
          <a:p>
            <a:pPr lvl="1">
              <a:spcAft>
                <a:spcPts val="1200"/>
              </a:spcAft>
            </a:pPr>
            <a:r>
              <a:rPr lang="en-US" altLang="en-US" sz="2800">
                <a:solidFill>
                  <a:srgbClr val="0000CC"/>
                </a:solidFill>
              </a:rPr>
              <a:t>Easy to extend (</a:t>
            </a:r>
            <a:r>
              <a:rPr lang="en-US" altLang="en-US" sz="2800" b="1">
                <a:solidFill>
                  <a:srgbClr val="0000CC"/>
                </a:solidFill>
              </a:rPr>
              <a:t>Open for extension</a:t>
            </a:r>
            <a:r>
              <a:rPr lang="en-US" altLang="en-US" sz="2800">
                <a:solidFill>
                  <a:srgbClr val="0000CC"/>
                </a:solidFill>
              </a:rPr>
              <a:t>)</a:t>
            </a:r>
          </a:p>
          <a:p>
            <a:pPr>
              <a:spcAft>
                <a:spcPct val="0"/>
              </a:spcAft>
            </a:pPr>
            <a:r>
              <a:rPr lang="en-US" altLang="en-US" sz="3200" b="1">
                <a:solidFill>
                  <a:srgbClr val="CC3300"/>
                </a:solidFill>
              </a:rPr>
              <a:t>Class creational pattern:</a:t>
            </a:r>
          </a:p>
          <a:p>
            <a:pPr lvl="1">
              <a:spcAft>
                <a:spcPct val="20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Makes use of inheritance to decide the object to be instantiated</a:t>
            </a:r>
          </a:p>
          <a:p>
            <a:pPr lvl="1">
              <a:spcAft>
                <a:spcPts val="1800"/>
              </a:spcAft>
            </a:pPr>
            <a:r>
              <a:rPr lang="en-US" altLang="en-US" sz="2800" b="1">
                <a:solidFill>
                  <a:srgbClr val="003300"/>
                </a:solidFill>
              </a:rPr>
              <a:t>Factory method pattern</a:t>
            </a:r>
          </a:p>
          <a:p>
            <a:pPr>
              <a:spcAft>
                <a:spcPct val="0"/>
              </a:spcAft>
            </a:pPr>
            <a:r>
              <a:rPr lang="en-US" altLang="en-US" sz="3200" b="1">
                <a:solidFill>
                  <a:srgbClr val="CC3300"/>
                </a:solidFill>
              </a:rPr>
              <a:t>Object creational pattern:</a:t>
            </a:r>
          </a:p>
          <a:p>
            <a:pPr lvl="1">
              <a:spcAft>
                <a:spcPct val="20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Concerns delegation of object instantiation to another object</a:t>
            </a:r>
          </a:p>
          <a:p>
            <a:pPr lvl="1">
              <a:spcAft>
                <a:spcPct val="20000"/>
              </a:spcAft>
            </a:pPr>
            <a:r>
              <a:rPr lang="en-US" altLang="en-US" sz="2800" b="1">
                <a:solidFill>
                  <a:srgbClr val="003300"/>
                </a:solidFill>
              </a:rPr>
              <a:t>Abstract factory</a:t>
            </a:r>
          </a:p>
          <a:p>
            <a:pPr lvl="1">
              <a:spcAft>
                <a:spcPct val="20000"/>
              </a:spcAft>
            </a:pPr>
            <a:endParaRPr lang="en-US" altLang="en-US" sz="2800">
              <a:solidFill>
                <a:schemeClr val="tx1"/>
              </a:solidFill>
            </a:endParaRPr>
          </a:p>
          <a:p>
            <a:pPr>
              <a:spcAft>
                <a:spcPct val="20000"/>
              </a:spcAft>
            </a:pPr>
            <a:endParaRPr lang="en-US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CA49E8A-4BBA-DE71-A80E-EF247C52EA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313" y="0"/>
            <a:ext cx="9218612" cy="1255713"/>
          </a:xfrm>
        </p:spPr>
        <p:txBody>
          <a:bodyPr/>
          <a:lstStyle/>
          <a:p>
            <a:r>
              <a:rPr lang="en-US" altLang="en-US" sz="3600"/>
              <a:t>“New” is Closed for Modification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E602C8-A839-FFEF-B91C-F6051F0EAE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103313"/>
            <a:ext cx="9218612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Use of new operator to directly  instantiate a concrete class: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en-US" b="1">
                <a:solidFill>
                  <a:srgbClr val="FF3300"/>
                </a:solidFill>
              </a:rPr>
              <a:t>Makes the program closed for modification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That may be fine when things are simple, but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581F49B-28CD-011F-09C9-759B45FA62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71438"/>
            <a:ext cx="8597900" cy="1255713"/>
          </a:xfrm>
        </p:spPr>
        <p:txBody>
          <a:bodyPr/>
          <a:lstStyle/>
          <a:p>
            <a:r>
              <a:rPr lang="en-US" altLang="en-US" sz="3600"/>
              <a:t>Factory Rationale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487BB360-6C6F-5F6F-0AAA-2F9617AEC8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1613" y="1341438"/>
            <a:ext cx="96774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>
                <a:solidFill>
                  <a:schemeClr val="accent2"/>
                </a:solidFill>
              </a:rPr>
              <a:t>Why use a Factory?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>
                <a:solidFill>
                  <a:schemeClr val="accent2"/>
                </a:solidFill>
              </a:rPr>
              <a:t>Create new objects without explicitly using the new operator.</a:t>
            </a:r>
            <a:r>
              <a:rPr lang="en-US" altLang="en-US" sz="2800"/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Can facilitate instantiation of other newly-derived classes.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2800"/>
              <a:t>Can initialize and configure the created object.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ea typeface="SimSun" panose="02010600030101010101" pitchFamily="2" charset="-122"/>
              </a:rPr>
              <a:t>Factories are singletons: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zh-CN" sz="2800">
                <a:ea typeface="SimSun" panose="02010600030101010101" pitchFamily="2" charset="-122"/>
              </a:rPr>
              <a:t>An application typically needs only one instance of a </a:t>
            </a:r>
            <a:r>
              <a:rPr lang="en-US" altLang="zh-CN" sz="2800" b="1">
                <a:ea typeface="SimSun" panose="02010600030101010101" pitchFamily="2" charset="-122"/>
              </a:rPr>
              <a:t>ConcreteFactory</a:t>
            </a:r>
            <a:r>
              <a:rPr lang="en-US" altLang="zh-CN" sz="2800">
                <a:ea typeface="SimSun" panose="02010600030101010101" pitchFamily="2" charset="-122"/>
              </a:rPr>
              <a:t> per product family.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09576B8-CDDF-DA06-22FB-A74520151D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0"/>
            <a:ext cx="8597900" cy="884238"/>
          </a:xfrm>
        </p:spPr>
        <p:txBody>
          <a:bodyPr/>
          <a:lstStyle/>
          <a:p>
            <a:r>
              <a:rPr lang="en-US" altLang="en-US" sz="3600"/>
              <a:t>Factory Variations 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BAADFCCE-19E1-5622-0111-EDB6D2B333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884238"/>
            <a:ext cx="10080625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Three main Variants: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Simple Factory: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2400"/>
              </a:spcAft>
            </a:pPr>
            <a:r>
              <a:rPr lang="en-US" altLang="en-US" sz="2400">
                <a:solidFill>
                  <a:schemeClr val="tx1"/>
                </a:solidFill>
              </a:rPr>
              <a:t>Returns an object of a class from a class hierarchy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Factory Method pattern:</a:t>
            </a:r>
            <a:r>
              <a:rPr lang="en-US" altLang="en-US" sz="2800" b="1"/>
              <a:t> 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Produces objects of one type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Uses an overridable method to create its objects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2400"/>
              </a:spcAft>
            </a:pPr>
            <a:r>
              <a:rPr lang="en-US" altLang="en-US" sz="2400"/>
              <a:t>Subclassed to make new kinds of factories</a:t>
            </a:r>
          </a:p>
          <a:p>
            <a:pPr>
              <a:lnSpc>
                <a:spcPct val="114000"/>
              </a:lnSpc>
              <a:spcBef>
                <a:spcPts val="7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Abstract Factory pattern:</a:t>
            </a:r>
            <a:r>
              <a:rPr lang="en-US" altLang="en-US" sz="2800" b="1"/>
              <a:t> </a:t>
            </a:r>
          </a:p>
          <a:p>
            <a:pPr lvl="1">
              <a:lnSpc>
                <a:spcPct val="114000"/>
              </a:lnSpc>
              <a:spcBef>
                <a:spcPts val="700"/>
              </a:spcBef>
              <a:spcAft>
                <a:spcPts val="1200"/>
              </a:spcAft>
            </a:pPr>
            <a:r>
              <a:rPr lang="en-US" altLang="en-US" sz="2400"/>
              <a:t>Produces objects of many different types (families)</a:t>
            </a:r>
          </a:p>
        </p:txBody>
      </p:sp>
      <p:pic>
        <p:nvPicPr>
          <p:cNvPr id="111620" name="Picture 4">
            <a:extLst>
              <a:ext uri="{FF2B5EF4-FFF2-40B4-BE49-F238E27FC236}">
                <a16:creationId xmlns:a16="http://schemas.microsoft.com/office/drawing/2014/main" id="{48282319-3A95-3C76-25C3-B63200B6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3" y="2749550"/>
            <a:ext cx="2743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319D8-98FE-89DC-0BB1-AC9B26F5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5380038"/>
            <a:ext cx="14954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9D9B2-B49E-D388-0BDF-90FDB785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373688"/>
            <a:ext cx="1503363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9CD8A-967B-8B2E-1596-9D8DBA41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5391150"/>
            <a:ext cx="15033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6C19A4-61AB-E935-2458-F2AC4F16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798638"/>
            <a:ext cx="8215313" cy="914400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j-lt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E7AE847-0C16-DE25-2696-BF01001A9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0"/>
            <a:ext cx="8596313" cy="1255713"/>
          </a:xfrm>
        </p:spPr>
        <p:txBody>
          <a:bodyPr/>
          <a:lstStyle/>
          <a:p>
            <a:r>
              <a:rPr lang="en-US" altLang="en-US" sz="3200"/>
              <a:t>Simple Factory Pattern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CE9E26C-E9C0-35BF-E59B-EEA67F66D3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7325" y="1255713"/>
            <a:ext cx="9917113" cy="60198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 b="1"/>
              <a:t>Factory: </a:t>
            </a:r>
          </a:p>
          <a:p>
            <a:pPr lvl="1">
              <a:lnSpc>
                <a:spcPct val="114000"/>
              </a:lnSpc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A class whose sole job is to easily create and return instances of other classes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/>
              <a:t>Instead of calling a constructor: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800"/>
              <a:t>Use a static method in a "factory" class</a:t>
            </a:r>
          </a:p>
          <a:p>
            <a:pPr lvl="1">
              <a:lnSpc>
                <a:spcPct val="114000"/>
              </a:lnSpc>
              <a:spcAft>
                <a:spcPts val="2400"/>
              </a:spcAft>
            </a:pPr>
            <a:r>
              <a:rPr lang="en-US" altLang="en-US" sz="2800"/>
              <a:t>Saves clutter and complexity and improves flexibility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/>
              <a:t>Examples in Java: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000" b="1">
                <a:solidFill>
                  <a:srgbClr val="0000CC"/>
                </a:solidFill>
              </a:rPr>
              <a:t>Borders:  BorderFactory,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000" b="1">
                <a:solidFill>
                  <a:srgbClr val="0000CC"/>
                </a:solidFill>
              </a:rPr>
              <a:t>key strokes: KeyStroke, 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altLang="en-US" sz="2000" b="1">
                <a:solidFill>
                  <a:srgbClr val="0000CC"/>
                </a:solidFill>
              </a:rPr>
              <a:t>network connections:  SocketFactory</a:t>
            </a:r>
            <a:endParaRPr lang="en-US" altLang="en-US" sz="1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31493</TotalTime>
  <Words>5905</Words>
  <Application>Microsoft Office PowerPoint</Application>
  <PresentationFormat>Custom</PresentationFormat>
  <Paragraphs>1102</Paragraphs>
  <Slides>115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Default Design</vt:lpstr>
      <vt:lpstr>Iterator Pattern</vt:lpstr>
      <vt:lpstr>Iterator Pattern: Intent</vt:lpstr>
      <vt:lpstr>Background</vt:lpstr>
      <vt:lpstr>Iterator Pattern: Pros</vt:lpstr>
      <vt:lpstr>Iterator: Essential Idea</vt:lpstr>
      <vt:lpstr>The Iterator Pattern: Context</vt:lpstr>
      <vt:lpstr>Iterator: Basic Methods</vt:lpstr>
      <vt:lpstr>Iterator: Two Most Common Methods</vt:lpstr>
      <vt:lpstr>Additional Methods</vt:lpstr>
      <vt:lpstr>next()  in Java: Issues</vt:lpstr>
      <vt:lpstr>Iterator Pattern: Main Idea</vt:lpstr>
      <vt:lpstr>Iterator Pattern: Solution</vt:lpstr>
      <vt:lpstr>Structure of Iterator Pattern</vt:lpstr>
      <vt:lpstr>Iterator: Participants</vt:lpstr>
      <vt:lpstr>Iterator Design: Example</vt:lpstr>
      <vt:lpstr>Iterator: Example </vt:lpstr>
      <vt:lpstr>Iterator Design: Example </vt:lpstr>
      <vt:lpstr>Iterating Through A Vector: without Iterator</vt:lpstr>
      <vt:lpstr>Iterating Through A Vector</vt:lpstr>
      <vt:lpstr>Iterating Through A Vector</vt:lpstr>
      <vt:lpstr>Iterating Through a Vector: Using Iterator</vt:lpstr>
      <vt:lpstr>Iterator for Java Collection</vt:lpstr>
      <vt:lpstr>Iterator in Java</vt:lpstr>
      <vt:lpstr>GOF Iterator Pattern in Java</vt:lpstr>
      <vt:lpstr>Java Collections</vt:lpstr>
      <vt:lpstr>Java Collections </vt:lpstr>
      <vt:lpstr>PowerPoint Presentation</vt:lpstr>
      <vt:lpstr>Iterating Through a Hashtable</vt:lpstr>
      <vt:lpstr>Iterator interface in Java</vt:lpstr>
      <vt:lpstr>The List Interface</vt:lpstr>
      <vt:lpstr>The ListIterator Interface</vt:lpstr>
      <vt:lpstr>Iterators in Java</vt:lpstr>
      <vt:lpstr>Adding your Own Iterators</vt:lpstr>
      <vt:lpstr>Implementing an Iterator</vt:lpstr>
      <vt:lpstr>Inner Iterator Class</vt:lpstr>
      <vt:lpstr>PowerPoint Presentation</vt:lpstr>
      <vt:lpstr> A Few Issues</vt:lpstr>
      <vt:lpstr>PowerPoint Presentation</vt:lpstr>
      <vt:lpstr>Pros and Cons</vt:lpstr>
      <vt:lpstr>Iterator Pattern: Variations</vt:lpstr>
      <vt:lpstr>Multiple Traversal Algorithms</vt:lpstr>
      <vt:lpstr>Traversal Issues</vt:lpstr>
      <vt:lpstr>Implementation Issues</vt:lpstr>
      <vt:lpstr>Implementation Issues</vt:lpstr>
      <vt:lpstr>Iterator: Final Analysis</vt:lpstr>
      <vt:lpstr>Exercise: Design and Write Code for CircularList Iterator</vt:lpstr>
      <vt:lpstr>Using the CircularList Iterator …</vt:lpstr>
      <vt:lpstr>Solution: Class Structure</vt:lpstr>
      <vt:lpstr>Solution: Class CircularListIterator</vt:lpstr>
      <vt:lpstr>Class CircularListIterator</vt:lpstr>
      <vt:lpstr>Class CircularListIterator</vt:lpstr>
      <vt:lpstr>Class CircularListIterator</vt:lpstr>
      <vt:lpstr>Modifying Class CircularList</vt:lpstr>
      <vt:lpstr>Modifying Class CircularList</vt:lpstr>
      <vt:lpstr>Exercise: Polymorphic Iterators</vt:lpstr>
      <vt:lpstr>PowerPoint Presentation</vt:lpstr>
      <vt:lpstr>PowerPoint Presentation</vt:lpstr>
      <vt:lpstr>Mediator Pattern</vt:lpstr>
      <vt:lpstr>Mutual Dependencies among Objects - Mozilla 1.4.1</vt:lpstr>
      <vt:lpstr>Quote from A Mozilla Developer…</vt:lpstr>
      <vt:lpstr>A non-Software Example: ATC</vt:lpstr>
      <vt:lpstr>Another Non software example</vt:lpstr>
      <vt:lpstr>Yet Another Example</vt:lpstr>
      <vt:lpstr>Motivation</vt:lpstr>
      <vt:lpstr>PowerPoint Presentation</vt:lpstr>
      <vt:lpstr>Example-  User Interface</vt:lpstr>
      <vt:lpstr>Font Editing: Mediator Pattern</vt:lpstr>
      <vt:lpstr>Contrast: Example Coupling Among Classes Without Mediator</vt:lpstr>
      <vt:lpstr>Font Editing: Mediator Pattern</vt:lpstr>
      <vt:lpstr>Mediator Sequence Diagram</vt:lpstr>
      <vt:lpstr>Font Editing: Mediator Structure</vt:lpstr>
      <vt:lpstr>Font Editing: Mediator Pattern</vt:lpstr>
      <vt:lpstr>Font Editing Example -Steps</vt:lpstr>
      <vt:lpstr>Font Editing Example: Relationship</vt:lpstr>
      <vt:lpstr>Sample Java Code</vt:lpstr>
      <vt:lpstr>Mediator</vt:lpstr>
      <vt:lpstr>Mediator Pattern: General Structure</vt:lpstr>
      <vt:lpstr>Mediator Pattern Participants</vt:lpstr>
      <vt:lpstr>Mediator Pattern Collaborations</vt:lpstr>
      <vt:lpstr>Mediator: Collaboration</vt:lpstr>
      <vt:lpstr>Good Points about the Mediator</vt:lpstr>
      <vt:lpstr>Good Points</vt:lpstr>
      <vt:lpstr>Bad Points about the Mediator</vt:lpstr>
      <vt:lpstr>Bad Points cont…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Patterns</vt:lpstr>
      <vt:lpstr>Façade Pattern</vt:lpstr>
      <vt:lpstr>Factory Patterns</vt:lpstr>
      <vt:lpstr>Pattern Taxonomy</vt:lpstr>
      <vt:lpstr>Factory Patterns</vt:lpstr>
      <vt:lpstr>“New” is Closed for Modification</vt:lpstr>
      <vt:lpstr>Factory Rationale</vt:lpstr>
      <vt:lpstr>Factory Variations </vt:lpstr>
      <vt:lpstr>Simple Factory Pattern</vt:lpstr>
      <vt:lpstr>How does Simple Factory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Pizza Factory Class Diagram</vt:lpstr>
      <vt:lpstr>Simple Factory: An Explanation</vt:lpstr>
      <vt:lpstr>Simple Factory Pattern: Explanation</vt:lpstr>
      <vt:lpstr>Simple Factory Pattern</vt:lpstr>
      <vt:lpstr>Why Would We do This?</vt:lpstr>
      <vt:lpstr>Case for Simple Factory: 2 Examples</vt:lpstr>
      <vt:lpstr>Factory Example 1</vt:lpstr>
      <vt:lpstr>Simple Factory Advantages…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RAJIB MALL</cp:lastModifiedBy>
  <cp:revision>1219</cp:revision>
  <dcterms:modified xsi:type="dcterms:W3CDTF">2023-11-16T08:03:54Z</dcterms:modified>
</cp:coreProperties>
</file>